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 id="2147483716" r:id="rId2"/>
    <p:sldMasterId id="2147483717" r:id="rId3"/>
    <p:sldMasterId id="2147483718" r:id="rId4"/>
    <p:sldMasterId id="2147483719" r:id="rId5"/>
    <p:sldMasterId id="2147483720" r:id="rId6"/>
    <p:sldMasterId id="2147483721" r:id="rId7"/>
    <p:sldMasterId id="2147483722" r:id="rId8"/>
    <p:sldMasterId id="2147483723" r:id="rId9"/>
    <p:sldMasterId id="2147483724" r:id="rId10"/>
    <p:sldMasterId id="2147483725" r:id="rId11"/>
    <p:sldMasterId id="2147483726" r:id="rId12"/>
    <p:sldMasterId id="2147483727" r:id="rId13"/>
  </p:sldMasterIdLst>
  <p:notesMasterIdLst>
    <p:notesMasterId r:id="rId99"/>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Lst>
  <p:sldSz cx="9144000" cy="6858000" type="screen4x3"/>
  <p:notesSz cx="6858000" cy="9144000"/>
  <p:embeddedFontLst>
    <p:embeddedFont>
      <p:font typeface="Calibri" panose="020F0502020204030204" pitchFamily="34" charset="0"/>
      <p:regular r:id="rId100"/>
      <p:bold r:id="rId101"/>
      <p:italic r:id="rId102"/>
      <p:boldItalic r:id="rId103"/>
    </p:embeddedFont>
    <p:embeddedFont>
      <p:font typeface="Encode Sans" panose="020B0604020202020204" charset="0"/>
      <p:regular r:id="rId104"/>
      <p:bold r:id="rId105"/>
    </p:embeddedFont>
    <p:embeddedFont>
      <p:font typeface="Encode Sans Black" panose="020B0604020202020204" charset="0"/>
      <p:bold r:id="rId106"/>
    </p:embeddedFont>
    <p:embeddedFont>
      <p:font typeface="Merriweather Sans" pitchFamily="2" charset="0"/>
      <p:regular r:id="rId107"/>
    </p:embeddedFont>
    <p:embeddedFont>
      <p:font typeface="Open Sans" panose="020B0606030504020204" pitchFamily="34" charset="0"/>
      <p:regular r:id="rId108"/>
      <p:bold r:id="rId109"/>
      <p:italic r:id="rId110"/>
      <p:boldItalic r:id="rId111"/>
    </p:embeddedFont>
    <p:embeddedFont>
      <p:font typeface="Open Sans Light" panose="020B0306030504020204" pitchFamily="34" charset="0"/>
      <p:regular r:id="rId112"/>
      <p:bold r:id="rId113"/>
      <p:italic r:id="rId114"/>
      <p:boldItalic r:id="rId115"/>
    </p:embeddedFont>
    <p:embeddedFont>
      <p:font typeface="Roboto" panose="02000000000000000000" pitchFamily="2" charset="0"/>
      <p:regular r:id="rId116"/>
      <p:bold r:id="rId117"/>
      <p:italic r:id="rId118"/>
      <p:boldItalic r:id="rId119"/>
    </p:embeddedFont>
    <p:embeddedFont>
      <p:font typeface="Verdana" panose="020B0604030504040204" pitchFamily="34" charset="0"/>
      <p:regular r:id="rId120"/>
      <p:bold r:id="rId121"/>
      <p:italic r:id="rId122"/>
      <p:bold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B57810-952D-4EDC-B72D-BAAC3903888F}">
  <a:tblStyle styleId="{48B57810-952D-4EDC-B72D-BAAC3903888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FCBCC841-8C23-423D-AD8F-87FF752F19D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69C6EF-2DE8-444E-91B3-3DE214A48A3F}"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49B20E1-D105-461A-95F6-B43ED45C09A1}"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ECE8"/>
          </a:solidFill>
        </a:fill>
      </a:tcStyle>
    </a:wholeTbl>
    <a:band1H>
      <a:tcTxStyle/>
      <a:tcStyle>
        <a:tcBdr/>
        <a:fill>
          <a:solidFill>
            <a:srgbClr val="DBD6CE"/>
          </a:solidFill>
        </a:fill>
      </a:tcStyle>
    </a:band1H>
    <a:band2H>
      <a:tcTxStyle/>
      <a:tcStyle>
        <a:tcBdr/>
      </a:tcStyle>
    </a:band2H>
    <a:band1V>
      <a:tcTxStyle/>
      <a:tcStyle>
        <a:tcBdr/>
        <a:fill>
          <a:solidFill>
            <a:srgbClr val="DBD6CE"/>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font" Target="fonts/font18.fntdata"/><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font" Target="fonts/font13.fntdata"/><Relationship Id="rId16" Type="http://schemas.openxmlformats.org/officeDocument/2006/relationships/slide" Target="slides/slide3.xml"/><Relationship Id="rId107" Type="http://schemas.openxmlformats.org/officeDocument/2006/relationships/font" Target="fonts/font8.fntdata"/><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font" Target="fonts/font3.fntdata"/><Relationship Id="rId123" Type="http://schemas.openxmlformats.org/officeDocument/2006/relationships/font" Target="fonts/font24.fntdata"/><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font" Target="fonts/font14.fntdata"/><Relationship Id="rId118" Type="http://schemas.openxmlformats.org/officeDocument/2006/relationships/font" Target="fonts/font19.fntdata"/><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font" Target="fonts/font4.fntdata"/><Relationship Id="rId108" Type="http://schemas.openxmlformats.org/officeDocument/2006/relationships/font" Target="fonts/font9.fntdata"/><Relationship Id="rId124" Type="http://schemas.openxmlformats.org/officeDocument/2006/relationships/presProps" Target="presProp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font" Target="fonts/font15.fntdata"/><Relationship Id="rId119" Type="http://schemas.openxmlformats.org/officeDocument/2006/relationships/font" Target="fonts/font20.fntdata"/><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font" Target="fonts/font10.fntdata"/><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font" Target="fonts/font5.fntdata"/><Relationship Id="rId120" Type="http://schemas.openxmlformats.org/officeDocument/2006/relationships/font" Target="fonts/font21.fntdata"/><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font" Target="fonts/font11.fntdata"/><Relationship Id="rId115" Type="http://schemas.openxmlformats.org/officeDocument/2006/relationships/font" Target="fonts/font16.fntdata"/><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font" Target="fonts/font1.fntdata"/><Relationship Id="rId105" Type="http://schemas.openxmlformats.org/officeDocument/2006/relationships/font" Target="fonts/font6.fntdata"/><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font" Target="fonts/font22.fntdata"/><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font" Target="fonts/font17.fntdata"/><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font" Target="fonts/font12.fntdata"/><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font" Target="fonts/font7.fntdata"/><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notesMaster" Target="notesMasters/notesMaster1.xml"/><Relationship Id="rId101" Type="http://schemas.openxmlformats.org/officeDocument/2006/relationships/font" Target="fonts/font2.fntdata"/><Relationship Id="rId122"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washington.edu/research/policies/gim-9/"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washington.edu/research/policies/gim-23/"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50016f5f9_0_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2450016f5f9_0_50:notes"/>
          <p:cNvSpPr txBox="1">
            <a:spLocks noGrp="1"/>
          </p:cNvSpPr>
          <p:nvPr>
            <p:ph type="body" idx="1"/>
          </p:nvPr>
        </p:nvSpPr>
        <p:spPr>
          <a:xfrm>
            <a:off x="685643" y="4400472"/>
            <a:ext cx="5486700" cy="3600600"/>
          </a:xfrm>
          <a:prstGeom prst="rect">
            <a:avLst/>
          </a:prstGeom>
          <a:noFill/>
          <a:ln>
            <a:noFill/>
          </a:ln>
        </p:spPr>
        <p:txBody>
          <a:bodyPr spcFirstLastPara="1" wrap="square" lIns="89625" tIns="44825" rIns="89625" bIns="4482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Current length: 77 minutes.</a:t>
            </a:r>
            <a:endParaRPr sz="1100" b="0" i="0" u="none" strike="noStrike" cap="none">
              <a:solidFill>
                <a:schemeClr val="dk1"/>
              </a:solidFill>
              <a:latin typeface="Calibri"/>
              <a:ea typeface="Calibri"/>
              <a:cs typeface="Calibri"/>
              <a:sym typeface="Calibri"/>
            </a:endParaRPr>
          </a:p>
        </p:txBody>
      </p:sp>
      <p:sp>
        <p:nvSpPr>
          <p:cNvPr id="395" name="Google Shape;395;g2450016f5f9_0_50:notes"/>
          <p:cNvSpPr txBox="1">
            <a:spLocks noGrp="1"/>
          </p:cNvSpPr>
          <p:nvPr>
            <p:ph type="sldNum" idx="12"/>
          </p:nvPr>
        </p:nvSpPr>
        <p:spPr>
          <a:xfrm>
            <a:off x="3885313" y="8685554"/>
            <a:ext cx="2971200" cy="458700"/>
          </a:xfrm>
          <a:prstGeom prst="rect">
            <a:avLst/>
          </a:prstGeom>
          <a:noFill/>
          <a:ln>
            <a:noFill/>
          </a:ln>
        </p:spPr>
        <p:txBody>
          <a:bodyPr spcFirstLastPara="1" wrap="square" lIns="89625" tIns="44825" rIns="89625" bIns="44825" anchor="b" anchorCtr="0">
            <a:noAutofit/>
          </a:bodyPr>
          <a:lstStyle/>
          <a:p>
            <a:pPr marL="0" marR="0" lvl="0" indent="0" algn="r" rtl="0">
              <a:spcBef>
                <a:spcPts val="0"/>
              </a:spcBef>
              <a:spcAft>
                <a:spcPts val="0"/>
              </a:spcAft>
              <a:buNone/>
            </a:pPr>
            <a:fld id="{00000000-1234-1234-1234-123412341234}" type="slidenum">
              <a:rPr lang="en" sz="1100" b="0" i="0" u="none" strike="noStrike" cap="none">
                <a:solidFill>
                  <a:schemeClr val="dk1"/>
                </a:solidFill>
                <a:latin typeface="Calibri"/>
                <a:ea typeface="Calibri"/>
                <a:cs typeface="Calibri"/>
                <a:sym typeface="Calibri"/>
              </a:rPr>
              <a:t>1</a:t>
            </a:fld>
            <a:endParaRPr sz="11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467aa65527_1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467aa65527_1_2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480"/>
              </a:spcBef>
              <a:spcAft>
                <a:spcPts val="0"/>
              </a:spcAft>
              <a:buNone/>
            </a:pPr>
            <a:endParaRPr/>
          </a:p>
        </p:txBody>
      </p:sp>
      <p:sp>
        <p:nvSpPr>
          <p:cNvPr id="456" name="Google Shape;456;g2467aa65527_1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467aa65527_1_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467aa65527_1_2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480"/>
              </a:spcBef>
              <a:spcAft>
                <a:spcPts val="0"/>
              </a:spcAft>
              <a:buNone/>
            </a:pPr>
            <a:r>
              <a:rPr lang="en"/>
              <a:t>logistics on how OSP gets the PO#</a:t>
            </a:r>
            <a:endParaRPr/>
          </a:p>
        </p:txBody>
      </p:sp>
      <p:sp>
        <p:nvSpPr>
          <p:cNvPr id="463" name="Google Shape;463;g2467aa65527_1_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467aa65527_1_2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69" name="Google Shape;469;g2467aa65527_1_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467aa65527_1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75" name="Google Shape;475;g2467aa65527_1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467aa65527_1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If you have questions feel free to bring them up and there will also be time at the end.</a:t>
            </a:r>
            <a:endParaRPr/>
          </a:p>
        </p:txBody>
      </p:sp>
      <p:sp>
        <p:nvSpPr>
          <p:cNvPr id="480" name="Google Shape;480;g2467aa65527_1_40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467aa65527_1_414: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467aa65527_1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467aa65527_1_420: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467aa65527_1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467aa65527_1_427: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467aa65527_1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467aa65527_1_433: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467aa65527_1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467aa65527_1_439: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2467aa65527_1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467aa65527_1_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0" name="Google Shape;400;g2467aa65527_1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467aa65527_1_444: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467aa65527_1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467aa65527_1_449: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467aa65527_1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Roles in ASTRA that use org code as SOC will change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467aa65527_1_455: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467aa65527_1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Roles in ASTRA that use org code as SOC will change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467aa65527_1_463: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467aa65527_1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Roles in ASTRA that use org code as SOC will change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467aa65527_1_470: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467aa65527_1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 not include details around existing outreach that has already taken place to power users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467aa65527_1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If you have questions feel free to bring them up and there will also be time at the end.</a:t>
            </a:r>
            <a:endParaRPr/>
          </a:p>
        </p:txBody>
      </p:sp>
      <p:sp>
        <p:nvSpPr>
          <p:cNvPr id="558" name="Google Shape;558;g2467aa65527_1_475: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467aa65527_1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If you have questions feel free to bring them up and there will also be time at the end.</a:t>
            </a:r>
            <a:endParaRPr/>
          </a:p>
        </p:txBody>
      </p:sp>
      <p:sp>
        <p:nvSpPr>
          <p:cNvPr id="564" name="Google Shape;564;g2467aa65527_1_626: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467aa65527_1_632: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467aa65527_1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4B2E83"/>
                </a:solidFill>
                <a:latin typeface="Open Sans"/>
                <a:ea typeface="Open Sans"/>
                <a:cs typeface="Open Sans"/>
                <a:sym typeface="Open Sans"/>
              </a:rPr>
              <a:t>Funding Status award data will be available in the new SAGE Award View to help centralize campus and central office views of information</a:t>
            </a:r>
            <a:endParaRPr sz="6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467aa65527_1_637: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467aa65527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467aa65527_1_656: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467aa65527_1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467aa65527_1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467aa65527_1_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Amanda</a:t>
            </a:r>
            <a:endParaRPr/>
          </a:p>
        </p:txBody>
      </p:sp>
      <p:sp>
        <p:nvSpPr>
          <p:cNvPr id="407" name="Google Shape;407;g2467aa65527_1_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467aa65527_1_663: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467aa65527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5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467aa65527_1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613" name="Google Shape;613;g2467aa65527_1_671: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467aa65527_1_676: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2467aa65527_1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467aa65527_1_681: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467aa65527_1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467aa65527_1_686: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467aa65527_1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467aa65527_1_691: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2467aa65527_1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467aa65527_1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If you have questions feel free to bring them up and there will also be time at the end.</a:t>
            </a:r>
            <a:endParaRPr/>
          </a:p>
        </p:txBody>
      </p:sp>
      <p:sp>
        <p:nvSpPr>
          <p:cNvPr id="644" name="Google Shape;644;g2467aa65527_1_697: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467aa65527_1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g2467aa65527_1_9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467aa65527_1_9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2467aa65527_1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467aa65527_1_9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467aa65527_1_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467aa65527_1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467aa65527_1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414" name="Google Shape;414;g2467aa65527_1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467aa65527_1_9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467aa65527_1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JC notes if helpful:</a:t>
            </a:r>
            <a:br>
              <a:rPr lang="en"/>
            </a:br>
            <a:r>
              <a:rPr lang="en"/>
              <a:t>It was originally conceived that CTO would be exempt from using SAGE Budget. In order to collect all of the line and period setup necessary for basic Workday awards for CTO, and given time constraints as we approach go-live, it was determined that pivoting to a SAGE Budget requirement for all ASRs would be the most stable approach going into 1st release. After go live, and with input from CTO budget preparers, we will re-asses whether an exemption would still be beneficial in the future or if data collection through SAGE Budget is acceptable. (Note that the fields of information needed are the same, regardless of whether SAGE Budget is used or an alternate approach to collecting the data).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467aa65527_1_98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2467aa65527_1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Naming conventions are in development.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67aa65527_1_99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67aa65527_1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Naming conventions are in development.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467aa65527_1_101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467aa65527_1_1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444746"/>
                </a:solidFill>
                <a:highlight>
                  <a:srgbClr val="FFFFFF"/>
                </a:highlight>
                <a:latin typeface="Roboto"/>
                <a:ea typeface="Roboto"/>
                <a:cs typeface="Roboto"/>
                <a:sym typeface="Roboto"/>
              </a:rPr>
              <a:t>Each worksheet will need one row of personnel at minimum who is assigned as PI.</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467aa65527_1_102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467aa65527_1_1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467aa65527_1_10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2467aa65527_1_1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Often you may not know how many periods a clinical trial will last, so you can choose 5 years in order to prevent having to repeatedly request extensions.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467aa65527_1_10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467aa65527_1_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the dropdown, users can select 1-10 periods, or custom (any amount)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467aa65527_1_10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2467aa65527_1_1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2467aa65527_1_10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2467aa65527_1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67aa65527_1_10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67aa65527_1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467aa65527_1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467aa65527_1_2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Josy</a:t>
            </a:r>
            <a:endParaRPr/>
          </a:p>
        </p:txBody>
      </p:sp>
      <p:sp>
        <p:nvSpPr>
          <p:cNvPr id="421" name="Google Shape;421;g2467aa65527_1_2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467aa65527_1_10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467aa65527_1_1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467aa65527_1_10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2467aa65527_1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Clr>
                <a:schemeClr val="dk1"/>
              </a:buClr>
              <a:buSzPts val="1100"/>
              <a:buFont typeface="Arial"/>
              <a:buNone/>
            </a:pPr>
            <a:r>
              <a:rPr lang="en" sz="1900">
                <a:solidFill>
                  <a:srgbClr val="4B2E83"/>
                </a:solidFill>
                <a:latin typeface="Open Sans"/>
                <a:ea typeface="Open Sans"/>
                <a:cs typeface="Open Sans"/>
                <a:sym typeface="Open Sans"/>
              </a:rPr>
              <a:t>The OnCore billing system for Clinical Trials will integrate with WD Finance with go-live.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467aa65527_1_10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2467aa65527_1_1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467aa65527_1_12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8" name="Google Shape;798;g2467aa65527_1_12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467aa65527_1_12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g2467aa65527_1_12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Placing in an inactive status made it easier to not have any pre-award costs be disallowed when the start date on the fully executed agreement differed from the start date of the Advance.</a:t>
            </a:r>
            <a:endParaRPr/>
          </a:p>
          <a:p>
            <a:pPr marL="0" lvl="0" indent="0" algn="l" rtl="0">
              <a:spcBef>
                <a:spcPts val="0"/>
              </a:spcBef>
              <a:spcAft>
                <a:spcPts val="0"/>
              </a:spcAft>
              <a:buNone/>
            </a:pPr>
            <a:r>
              <a:rPr lang="en"/>
              <a:t>All costs incurred prior to the acceptance of an award must be in compliance with </a:t>
            </a:r>
            <a:r>
              <a:rPr lang="en" u="sng">
                <a:solidFill>
                  <a:schemeClr val="hlink"/>
                </a:solidFill>
                <a:hlinkClick r:id="rId3"/>
              </a:rPr>
              <a:t>GIM 9</a:t>
            </a:r>
            <a:r>
              <a:rPr lang="en"/>
              <a:t> and </a:t>
            </a:r>
            <a:r>
              <a:rPr lang="en" u="sng">
                <a:solidFill>
                  <a:schemeClr val="hlink"/>
                </a:solidFill>
                <a:hlinkClick r:id="rId4"/>
              </a:rPr>
              <a:t>GIM 23</a:t>
            </a:r>
            <a:endParaRPr/>
          </a:p>
        </p:txBody>
      </p:sp>
      <p:sp>
        <p:nvSpPr>
          <p:cNvPr id="805" name="Google Shape;805;g2467aa65527_1_12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67aa65527_1_12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2467aa65527_1_1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Workday report depends on the award line's line type.</a:t>
            </a:r>
            <a:endParaRPr/>
          </a:p>
        </p:txBody>
      </p:sp>
      <p:sp>
        <p:nvSpPr>
          <p:cNvPr id="813" name="Google Shape;813;g2467aa65527_1_1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467aa65527_1_12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0" name="Google Shape;820;g2467aa65527_1_12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467aa65527_1_12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7" name="Google Shape;827;g2467aa65527_1_12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25097f267e_4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4" name="Google Shape;834;g225097f267e_4_156:notes"/>
          <p:cNvSpPr>
            <a:spLocks noGrp="1" noRot="1" noChangeAspect="1"/>
          </p:cNvSpPr>
          <p:nvPr>
            <p:ph type="sldImg" idx="2"/>
          </p:nvPr>
        </p:nvSpPr>
        <p:spPr>
          <a:xfrm>
            <a:off x="171475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25097f267e_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0" name="Google Shape;840;g225097f267e_4_161:notes"/>
          <p:cNvSpPr>
            <a:spLocks noGrp="1" noRot="1" noChangeAspect="1"/>
          </p:cNvSpPr>
          <p:nvPr>
            <p:ph type="sldImg" idx="2"/>
          </p:nvPr>
        </p:nvSpPr>
        <p:spPr>
          <a:xfrm>
            <a:off x="171475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467aa65527_1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467aa65527_1_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Josy</a:t>
            </a:r>
            <a:endParaRPr/>
          </a:p>
        </p:txBody>
      </p:sp>
      <p:sp>
        <p:nvSpPr>
          <p:cNvPr id="428" name="Google Shape;428;g2467aa65527_1_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25097f267e_4_166: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25097f267e_4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access is not controlled by Workday security role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25097f267e_4_171: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25097f267e_4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2467aa65527_1_1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g2467aa65527_1_16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467aa65527_1_1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4" name="Google Shape;864;g2467aa65527_1_16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2467aa65527_1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1" name="Google Shape;871;g2467aa65527_1_16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467aa65527_1_1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8" name="Google Shape;878;g2467aa65527_1_16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2467aa65527_1_1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5" name="Google Shape;885;g2467aa65527_1_16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2467aa65527_1_1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2" name="Google Shape;892;g2467aa65527_1_16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2467aa65527_1_1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9" name="Google Shape;899;g2467aa65527_1_16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67aa65527_1_1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6" name="Google Shape;906;g2467aa65527_1_16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467aa65527_1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467aa65527_1_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Josy</a:t>
            </a:r>
            <a:endParaRPr/>
          </a:p>
        </p:txBody>
      </p:sp>
      <p:sp>
        <p:nvSpPr>
          <p:cNvPr id="435" name="Google Shape;435;g2467aa65527_1_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467aa65527_1_1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3" name="Google Shape;913;g2467aa65527_1_16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25097f267e_3_3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225097f267e_3_3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g225097f267e_3_3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25097f267e_3_3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225097f267e_3_3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
              <a:t>All Foundational job aids are available</a:t>
            </a:r>
            <a:endParaRPr/>
          </a:p>
          <a:p>
            <a:pPr marL="171450" lvl="0" indent="-171450" algn="l" rtl="0">
              <a:spcBef>
                <a:spcPts val="0"/>
              </a:spcBef>
              <a:spcAft>
                <a:spcPts val="0"/>
              </a:spcAft>
              <a:buClr>
                <a:schemeClr val="dk1"/>
              </a:buClr>
              <a:buSzPts val="1200"/>
              <a:buFont typeface="Calibri"/>
              <a:buChar char="-"/>
            </a:pPr>
            <a:r>
              <a:rPr lang="en"/>
              <a:t>Waiting on:	</a:t>
            </a:r>
            <a:endParaRPr/>
          </a:p>
          <a:p>
            <a:pPr marL="628650" lvl="1" indent="-171450" algn="l" rtl="0">
              <a:spcBef>
                <a:spcPts val="0"/>
              </a:spcBef>
              <a:spcAft>
                <a:spcPts val="0"/>
              </a:spcAft>
              <a:buClr>
                <a:schemeClr val="dk1"/>
              </a:buClr>
              <a:buSzPts val="1200"/>
              <a:buFont typeface="Calibri"/>
              <a:buChar char="-"/>
            </a:pPr>
            <a:r>
              <a:rPr lang="en"/>
              <a:t>GA2C eleanrings, </a:t>
            </a:r>
            <a:endParaRPr/>
          </a:p>
          <a:p>
            <a:pPr marL="628650" lvl="1" indent="-171450" algn="l" rtl="0">
              <a:spcBef>
                <a:spcPts val="0"/>
              </a:spcBef>
              <a:spcAft>
                <a:spcPts val="0"/>
              </a:spcAft>
              <a:buClr>
                <a:schemeClr val="dk1"/>
              </a:buClr>
              <a:buSzPts val="1200"/>
              <a:buFont typeface="Calibri"/>
              <a:buChar char="-"/>
            </a:pPr>
            <a:r>
              <a:rPr lang="en"/>
              <a:t>Inventory-specific journeys for UWM</a:t>
            </a:r>
            <a:endParaRPr/>
          </a:p>
          <a:p>
            <a:pPr marL="628650" lvl="1" indent="-171450" algn="l" rtl="0">
              <a:spcBef>
                <a:spcPts val="0"/>
              </a:spcBef>
              <a:spcAft>
                <a:spcPts val="0"/>
              </a:spcAft>
              <a:buClr>
                <a:schemeClr val="dk1"/>
              </a:buClr>
              <a:buSzPts val="1200"/>
              <a:buFont typeface="Calibri"/>
              <a:buChar char="-"/>
            </a:pPr>
            <a:r>
              <a:rPr lang="en"/>
              <a:t>Functional job aids, including ProCard verification and expense reimbursement</a:t>
            </a:r>
            <a:endParaRPr/>
          </a:p>
        </p:txBody>
      </p:sp>
      <p:sp>
        <p:nvSpPr>
          <p:cNvPr id="928" name="Google Shape;928;g225097f267e_3_3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225097f267e_3_4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g225097f267e_3_4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Here is the current timeline for all Workday Finance training to be conducted and completed by. </a:t>
            </a:r>
            <a:endParaRPr/>
          </a:p>
          <a:p>
            <a:pPr marL="0" lvl="0" indent="0" algn="l" rtl="0">
              <a:spcBef>
                <a:spcPts val="0"/>
              </a:spcBef>
              <a:spcAft>
                <a:spcPts val="0"/>
              </a:spcAft>
              <a:buNone/>
            </a:pPr>
            <a:r>
              <a:rPr lang="en"/>
              <a:t>You can see that we have started training communications already. </a:t>
            </a:r>
            <a:endParaRPr/>
          </a:p>
          <a:p>
            <a:pPr marL="0" lvl="0" indent="0" algn="l" rtl="0">
              <a:spcBef>
                <a:spcPts val="0"/>
              </a:spcBef>
              <a:spcAft>
                <a:spcPts val="0"/>
              </a:spcAft>
              <a:buNone/>
            </a:pPr>
            <a:r>
              <a:rPr lang="en"/>
              <a:t>As we head into the middle to end of April timeframe, online training will begin rolling out to learners. </a:t>
            </a:r>
            <a:endParaRPr/>
          </a:p>
          <a:p>
            <a:pPr marL="0" lvl="0" indent="0" algn="l" rtl="0">
              <a:spcBef>
                <a:spcPts val="0"/>
              </a:spcBef>
              <a:spcAft>
                <a:spcPts val="0"/>
              </a:spcAft>
              <a:buNone/>
            </a:pPr>
            <a:r>
              <a:rPr lang="en"/>
              <a:t>Beginning in May, learners will be able to choose their courses. Anticipate receiving finalized documentation prior to live training classes begin. As we know, change is inevitable as we work through the final details of go-live. We will make every effort to provide you with all updates to materials in a timely manner. </a:t>
            </a:r>
            <a:endParaRPr/>
          </a:p>
          <a:p>
            <a:pPr marL="0" lvl="0" indent="0" algn="l" rtl="0">
              <a:spcBef>
                <a:spcPts val="0"/>
              </a:spcBef>
              <a:spcAft>
                <a:spcPts val="0"/>
              </a:spcAft>
              <a:buNone/>
            </a:pPr>
            <a:r>
              <a:rPr lang="en"/>
              <a:t>Once training is underway, you can expect learners to finish their online training and attend practice clinics or practice on their own. </a:t>
            </a:r>
            <a:endParaRPr/>
          </a:p>
          <a:p>
            <a:pPr marL="0" lvl="0" indent="0" algn="l" rtl="0">
              <a:spcBef>
                <a:spcPts val="0"/>
              </a:spcBef>
              <a:spcAft>
                <a:spcPts val="0"/>
              </a:spcAft>
              <a:buNone/>
            </a:pPr>
            <a:endParaRPr/>
          </a:p>
        </p:txBody>
      </p:sp>
      <p:sp>
        <p:nvSpPr>
          <p:cNvPr id="987" name="Google Shape;987;g225097f267e_3_4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25097f267e_3_4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4" name="Google Shape;1024;g225097f267e_3_4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225097f267e_3_4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g225097f267e_3_4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2" name="Google Shape;1032;g225097f267e_3_4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225097f267e_3_4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g225097f267e_3_4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0" name="Google Shape;1040;g225097f267e_3_4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225097f267e_3_4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g225097f267e_3_4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0" name="Google Shape;1050;g225097f267e_3_4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225097f267e_3_4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7" name="Google Shape;1057;g225097f267e_3_4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225097f267e_3_50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5" name="Google Shape;1065;g225097f267e_3_5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467aa65527_1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467aa65527_1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480"/>
              </a:spcBef>
              <a:spcAft>
                <a:spcPts val="0"/>
              </a:spcAft>
              <a:buNone/>
            </a:pPr>
            <a:r>
              <a:rPr lang="en"/>
              <a:t>Amanda</a:t>
            </a:r>
            <a:endParaRPr/>
          </a:p>
        </p:txBody>
      </p:sp>
      <p:sp>
        <p:nvSpPr>
          <p:cNvPr id="442" name="Google Shape;442;g2467aa65527_1_2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225097f267e_3_5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3" name="Google Shape;1073;g225097f267e_3_5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225097f267e_3_5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g225097f267e_3_5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2" name="Google Shape;1082;g225097f267e_3_5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2467aa65527_1_1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1088" name="Google Shape;1088;g2467aa65527_1_1886: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2467aa65527_1_1892: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2467aa65527_1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467aa65527_1_189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467aa65527_1_1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2467aa65527_1_1905: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2467aa65527_1_1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467aa65527_1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467aa65527_1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480"/>
              </a:spcBef>
              <a:spcAft>
                <a:spcPts val="0"/>
              </a:spcAft>
              <a:buNone/>
            </a:pPr>
            <a:endParaRPr/>
          </a:p>
        </p:txBody>
      </p:sp>
      <p:sp>
        <p:nvSpPr>
          <p:cNvPr id="449" name="Google Shape;449;g2467aa65527_1_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 Id="rId4"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13.xml"/><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1"/>
        <p:cNvGrpSpPr/>
        <p:nvPr/>
      </p:nvGrpSpPr>
      <p:grpSpPr>
        <a:xfrm>
          <a:off x="0" y="0"/>
          <a:ext cx="0" cy="0"/>
          <a:chOff x="0" y="0"/>
          <a:chExt cx="0" cy="0"/>
        </a:xfrm>
      </p:grpSpPr>
      <p:sp>
        <p:nvSpPr>
          <p:cNvPr id="52" name="Google Shape;52;p14"/>
          <p:cNvSpPr txBox="1">
            <a:spLocks noGrp="1"/>
          </p:cNvSpPr>
          <p:nvPr>
            <p:ph type="body" idx="1"/>
          </p:nvPr>
        </p:nvSpPr>
        <p:spPr>
          <a:xfrm>
            <a:off x="671757" y="1167124"/>
            <a:ext cx="6972300" cy="2641800"/>
          </a:xfrm>
          <a:prstGeom prst="rect">
            <a:avLst/>
          </a:prstGeom>
          <a:noFill/>
          <a:ln>
            <a:noFill/>
          </a:ln>
        </p:spPr>
        <p:txBody>
          <a:bodyPr spcFirstLastPara="1" wrap="square" lIns="91425" tIns="91425" rIns="91425" bIns="91425" anchor="b" anchorCtr="0">
            <a:noAutofit/>
          </a:bodyPr>
          <a:lstStyle>
            <a:lvl1pPr marL="457200" marR="0" lvl="0" indent="-546100" algn="l" rtl="0">
              <a:lnSpc>
                <a:spcPct val="100000"/>
              </a:lnSpc>
              <a:spcBef>
                <a:spcPts val="1000"/>
              </a:spcBef>
              <a:spcAft>
                <a:spcPts val="0"/>
              </a:spcAft>
              <a:buClr>
                <a:srgbClr val="4B2E83"/>
              </a:buClr>
              <a:buSzPts val="5000"/>
              <a:buFont typeface="Arial"/>
              <a:buChar char="●"/>
              <a:defRPr sz="5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 name="Google Shape;53;p14"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54" name="Google Shape;54;p14" descr="Wordmark_center_Purple_HEX.png"/>
          <p:cNvPicPr preferRelativeResize="0"/>
          <p:nvPr/>
        </p:nvPicPr>
        <p:blipFill rotWithShape="1">
          <a:blip r:embed="rId3">
            <a:alphaModFix/>
          </a:blip>
          <a:srcRect/>
          <a:stretch/>
        </p:blipFill>
        <p:spPr>
          <a:xfrm>
            <a:off x="792039" y="6487457"/>
            <a:ext cx="2407146" cy="163360"/>
          </a:xfrm>
          <a:prstGeom prst="rect">
            <a:avLst/>
          </a:prstGeom>
          <a:noFill/>
          <a:ln>
            <a:noFill/>
          </a:ln>
        </p:spPr>
      </p:pic>
      <p:pic>
        <p:nvPicPr>
          <p:cNvPr id="55" name="Google Shape;55;p14" descr="Bar_RtAngle_7502_RGB.png"/>
          <p:cNvPicPr preferRelativeResize="0"/>
          <p:nvPr/>
        </p:nvPicPr>
        <p:blipFill rotWithShape="1">
          <a:blip r:embed="rId4">
            <a:alphaModFix/>
          </a:blip>
          <a:srcRect/>
          <a:stretch/>
        </p:blipFill>
        <p:spPr>
          <a:xfrm>
            <a:off x="813587" y="4006085"/>
            <a:ext cx="2264489" cy="11276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56"/>
        <p:cNvGrpSpPr/>
        <p:nvPr/>
      </p:nvGrpSpPr>
      <p:grpSpPr>
        <a:xfrm>
          <a:off x="0" y="0"/>
          <a:ext cx="0" cy="0"/>
          <a:chOff x="0" y="0"/>
          <a:chExt cx="0" cy="0"/>
        </a:xfrm>
      </p:grpSpPr>
      <p:sp>
        <p:nvSpPr>
          <p:cNvPr id="57" name="Google Shape;57;p15"/>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15"/>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0"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Open Sans"/>
              <a:buChar char="–"/>
              <a:defRPr sz="2000" b="0"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0"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Open Sans"/>
              <a:buChar char="–"/>
              <a:defRPr sz="1600" b="0"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0"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pic>
        <p:nvPicPr>
          <p:cNvPr id="59" name="Google Shape;59;p15"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60" name="Google Shape;60;p15"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61"/>
        <p:cNvGrpSpPr/>
        <p:nvPr/>
      </p:nvGrpSpPr>
      <p:grpSpPr>
        <a:xfrm>
          <a:off x="0" y="0"/>
          <a:ext cx="0" cy="0"/>
          <a:chOff x="0" y="0"/>
          <a:chExt cx="0" cy="0"/>
        </a:xfrm>
      </p:grpSpPr>
      <p:sp>
        <p:nvSpPr>
          <p:cNvPr id="62" name="Google Shape;62;p16"/>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p16"/>
          <p:cNvSpPr txBox="1">
            <a:spLocks noGrp="1"/>
          </p:cNvSpPr>
          <p:nvPr>
            <p:ph type="body" idx="2"/>
          </p:nvPr>
        </p:nvSpPr>
        <p:spPr>
          <a:xfrm>
            <a:off x="659305" y="2320239"/>
            <a:ext cx="8197200" cy="3810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 name="Google Shape;64;p16"/>
          <p:cNvSpPr txBox="1">
            <a:spLocks noGrp="1"/>
          </p:cNvSpPr>
          <p:nvPr>
            <p:ph type="body" idx="3"/>
          </p:nvPr>
        </p:nvSpPr>
        <p:spPr>
          <a:xfrm>
            <a:off x="671757" y="1730667"/>
            <a:ext cx="8184600" cy="4113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480"/>
              </a:spcBef>
              <a:spcAft>
                <a:spcPts val="0"/>
              </a:spcAft>
              <a:buClr>
                <a:srgbClr val="4B2E83"/>
              </a:buClr>
              <a:buSzPts val="2400"/>
              <a:buFont typeface="Arial"/>
              <a:buChar char="●"/>
              <a:defRPr sz="24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5" name="Google Shape;65;p16" descr="Wordmark_center_Purple_HEX.png"/>
          <p:cNvPicPr preferRelativeResize="0"/>
          <p:nvPr/>
        </p:nvPicPr>
        <p:blipFill rotWithShape="1">
          <a:blip r:embed="rId2">
            <a:alphaModFix/>
          </a:blip>
          <a:srcRect/>
          <a:stretch/>
        </p:blipFill>
        <p:spPr>
          <a:xfrm>
            <a:off x="6382155" y="6487457"/>
            <a:ext cx="2407146" cy="163360"/>
          </a:xfrm>
          <a:prstGeom prst="rect">
            <a:avLst/>
          </a:prstGeom>
          <a:noFill/>
          <a:ln>
            <a:noFill/>
          </a:ln>
        </p:spPr>
      </p:pic>
      <p:pic>
        <p:nvPicPr>
          <p:cNvPr id="66" name="Google Shape;66;p16"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67"/>
        <p:cNvGrpSpPr/>
        <p:nvPr/>
      </p:nvGrpSpPr>
      <p:grpSpPr>
        <a:xfrm>
          <a:off x="0" y="0"/>
          <a:ext cx="0" cy="0"/>
          <a:chOff x="0" y="0"/>
          <a:chExt cx="0" cy="0"/>
        </a:xfrm>
      </p:grpSpPr>
      <p:sp>
        <p:nvSpPr>
          <p:cNvPr id="68" name="Google Shape;68;p17"/>
          <p:cNvSpPr>
            <a:spLocks noGrp="1"/>
          </p:cNvSpPr>
          <p:nvPr>
            <p:ph type="chart" idx="2"/>
          </p:nvPr>
        </p:nvSpPr>
        <p:spPr>
          <a:xfrm>
            <a:off x="766763" y="1736725"/>
            <a:ext cx="8021700" cy="4432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L="742950" marR="0" lvl="1" indent="-1079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Google Shape;69;p17"/>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 name="Google Shape;70;p17" descr="Wordmark_center_Purple_HEX.png"/>
          <p:cNvPicPr preferRelativeResize="0"/>
          <p:nvPr/>
        </p:nvPicPr>
        <p:blipFill rotWithShape="1">
          <a:blip r:embed="rId2">
            <a:alphaModFix/>
          </a:blip>
          <a:srcRect/>
          <a:stretch/>
        </p:blipFill>
        <p:spPr>
          <a:xfrm>
            <a:off x="6363105" y="6487457"/>
            <a:ext cx="2407146" cy="163360"/>
          </a:xfrm>
          <a:prstGeom prst="rect">
            <a:avLst/>
          </a:prstGeom>
          <a:noFill/>
          <a:ln>
            <a:noFill/>
          </a:ln>
        </p:spPr>
      </p:pic>
      <p:pic>
        <p:nvPicPr>
          <p:cNvPr id="71" name="Google Shape;71;p17"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73"/>
        <p:cNvGrpSpPr/>
        <p:nvPr/>
      </p:nvGrpSpPr>
      <p:grpSpPr>
        <a:xfrm>
          <a:off x="0" y="0"/>
          <a:ext cx="0" cy="0"/>
          <a:chOff x="0" y="0"/>
          <a:chExt cx="0" cy="0"/>
        </a:xfrm>
      </p:grpSpPr>
      <p:pic>
        <p:nvPicPr>
          <p:cNvPr id="74" name="Google Shape;74;p19"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pic>
        <p:nvPicPr>
          <p:cNvPr id="75" name="Google Shape;75;p19"/>
          <p:cNvPicPr preferRelativeResize="0"/>
          <p:nvPr/>
        </p:nvPicPr>
        <p:blipFill rotWithShape="1">
          <a:blip r:embed="rId3">
            <a:alphaModFix/>
          </a:blip>
          <a:srcRect/>
          <a:stretch/>
        </p:blipFill>
        <p:spPr>
          <a:xfrm>
            <a:off x="677334" y="6354234"/>
            <a:ext cx="2540002" cy="266700"/>
          </a:xfrm>
          <a:prstGeom prst="rect">
            <a:avLst/>
          </a:prstGeom>
          <a:noFill/>
          <a:ln>
            <a:noFill/>
          </a:ln>
        </p:spPr>
      </p:pic>
      <p:sp>
        <p:nvSpPr>
          <p:cNvPr id="76" name="Google Shape;76;p19"/>
          <p:cNvSpPr txBox="1">
            <a:spLocks noGrp="1"/>
          </p:cNvSpPr>
          <p:nvPr>
            <p:ph type="body" idx="1"/>
          </p:nvPr>
        </p:nvSpPr>
        <p:spPr>
          <a:xfrm>
            <a:off x="671757" y="11798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accent3"/>
              </a:buClr>
              <a:buSzPts val="5000"/>
              <a:buFont typeface="Arial"/>
              <a:buNone/>
              <a:defRPr sz="5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77" name="Google Shape;77;p19"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78"/>
        <p:cNvGrpSpPr/>
        <p:nvPr/>
      </p:nvGrpSpPr>
      <p:grpSpPr>
        <a:xfrm>
          <a:off x="0" y="0"/>
          <a:ext cx="0" cy="0"/>
          <a:chOff x="0" y="0"/>
          <a:chExt cx="0" cy="0"/>
        </a:xfrm>
      </p:grpSpPr>
      <p:sp>
        <p:nvSpPr>
          <p:cNvPr id="79" name="Google Shape;79;p2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0" name="Google Shape;80;p20"/>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1" name="Google Shape;81;p20"/>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82" name="Google Shape;82;p20"/>
          <p:cNvPicPr preferRelativeResize="0"/>
          <p:nvPr/>
        </p:nvPicPr>
        <p:blipFill rotWithShape="1">
          <a:blip r:embed="rId2">
            <a:alphaModFix/>
          </a:blip>
          <a:srcRect/>
          <a:stretch/>
        </p:blipFill>
        <p:spPr>
          <a:xfrm>
            <a:off x="6248401" y="6354234"/>
            <a:ext cx="2540002" cy="266700"/>
          </a:xfrm>
          <a:prstGeom prst="rect">
            <a:avLst/>
          </a:prstGeom>
          <a:noFill/>
          <a:ln>
            <a:noFill/>
          </a:ln>
        </p:spPr>
      </p:pic>
      <p:pic>
        <p:nvPicPr>
          <p:cNvPr id="83" name="Google Shape;83;p20"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84"/>
        <p:cNvGrpSpPr/>
        <p:nvPr/>
      </p:nvGrpSpPr>
      <p:grpSpPr>
        <a:xfrm>
          <a:off x="0" y="0"/>
          <a:ext cx="0" cy="0"/>
          <a:chOff x="0" y="0"/>
          <a:chExt cx="0" cy="0"/>
        </a:xfrm>
      </p:grpSpPr>
      <p:pic>
        <p:nvPicPr>
          <p:cNvPr id="85" name="Google Shape;85;p21"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sp>
        <p:nvSpPr>
          <p:cNvPr id="86" name="Google Shape;86;p2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Google Shape;87;p21"/>
          <p:cNvSpPr txBox="1">
            <a:spLocks noGrp="1"/>
          </p:cNvSpPr>
          <p:nvPr>
            <p:ph type="body" idx="2"/>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88" name="Google Shape;88;p21"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89"/>
        <p:cNvGrpSpPr/>
        <p:nvPr/>
      </p:nvGrpSpPr>
      <p:grpSpPr>
        <a:xfrm>
          <a:off x="0" y="0"/>
          <a:ext cx="0" cy="0"/>
          <a:chOff x="0" y="0"/>
          <a:chExt cx="0" cy="0"/>
        </a:xfrm>
      </p:grpSpPr>
      <p:pic>
        <p:nvPicPr>
          <p:cNvPr id="90" name="Google Shape;90;p22"/>
          <p:cNvPicPr preferRelativeResize="0"/>
          <p:nvPr/>
        </p:nvPicPr>
        <p:blipFill rotWithShape="1">
          <a:blip r:embed="rId2">
            <a:alphaModFix/>
          </a:blip>
          <a:srcRect/>
          <a:stretch/>
        </p:blipFill>
        <p:spPr>
          <a:xfrm>
            <a:off x="6248401" y="6354234"/>
            <a:ext cx="2540002" cy="266700"/>
          </a:xfrm>
          <a:prstGeom prst="rect">
            <a:avLst/>
          </a:prstGeom>
          <a:noFill/>
          <a:ln>
            <a:noFill/>
          </a:ln>
        </p:spPr>
      </p:pic>
      <p:sp>
        <p:nvSpPr>
          <p:cNvPr id="91" name="Google Shape;91;p22"/>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92" name="Google Shape;92;p2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93" name="Google Shape;93;p22"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95"/>
        <p:cNvGrpSpPr/>
        <p:nvPr/>
      </p:nvGrpSpPr>
      <p:grpSpPr>
        <a:xfrm>
          <a:off x="0" y="0"/>
          <a:ext cx="0" cy="0"/>
          <a:chOff x="0" y="0"/>
          <a:chExt cx="0" cy="0"/>
        </a:xfrm>
      </p:grpSpPr>
      <p:sp>
        <p:nvSpPr>
          <p:cNvPr id="96" name="Google Shape;96;p2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24"/>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8" name="Google Shape;98;p24"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99" name="Google Shape;99;p24"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0"/>
        <p:cNvGrpSpPr/>
        <p:nvPr/>
      </p:nvGrpSpPr>
      <p:grpSpPr>
        <a:xfrm>
          <a:off x="0" y="0"/>
          <a:ext cx="0" cy="0"/>
          <a:chOff x="0" y="0"/>
          <a:chExt cx="0" cy="0"/>
        </a:xfrm>
      </p:grpSpPr>
      <p:sp>
        <p:nvSpPr>
          <p:cNvPr id="101" name="Google Shape;101;p25"/>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rgbClr val="4B2E83"/>
              </a:buClr>
              <a:buSzPts val="5000"/>
              <a:buFont typeface="Arial"/>
              <a:buNone/>
              <a:defRPr sz="5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2" name="Google Shape;102;p25"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103" name="Google Shape;103;p25" descr="Wordmark_center_Purple_HEX.png"/>
          <p:cNvPicPr preferRelativeResize="0"/>
          <p:nvPr/>
        </p:nvPicPr>
        <p:blipFill rotWithShape="1">
          <a:blip r:embed="rId3">
            <a:alphaModFix/>
          </a:blip>
          <a:srcRect/>
          <a:stretch/>
        </p:blipFill>
        <p:spPr>
          <a:xfrm>
            <a:off x="792039" y="6487457"/>
            <a:ext cx="2425296" cy="163374"/>
          </a:xfrm>
          <a:prstGeom prst="rect">
            <a:avLst/>
          </a:prstGeom>
          <a:noFill/>
          <a:ln>
            <a:noFill/>
          </a:ln>
        </p:spPr>
      </p:pic>
      <p:pic>
        <p:nvPicPr>
          <p:cNvPr id="104" name="Google Shape;104;p25"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05"/>
        <p:cNvGrpSpPr/>
        <p:nvPr/>
      </p:nvGrpSpPr>
      <p:grpSpPr>
        <a:xfrm>
          <a:off x="0" y="0"/>
          <a:ext cx="0" cy="0"/>
          <a:chOff x="0" y="0"/>
          <a:chExt cx="0" cy="0"/>
        </a:xfrm>
      </p:grpSpPr>
      <p:sp>
        <p:nvSpPr>
          <p:cNvPr id="106" name="Google Shape;106;p2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Google Shape;107;p26"/>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Google Shape;108;p26"/>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9" name="Google Shape;109;p26" descr="Wordmark_center_Purple_HEX.png"/>
          <p:cNvPicPr preferRelativeResize="0"/>
          <p:nvPr/>
        </p:nvPicPr>
        <p:blipFill rotWithShape="1">
          <a:blip r:embed="rId2">
            <a:alphaModFix/>
          </a:blip>
          <a:srcRect/>
          <a:stretch/>
        </p:blipFill>
        <p:spPr>
          <a:xfrm>
            <a:off x="6382155" y="6487457"/>
            <a:ext cx="2425296" cy="163374"/>
          </a:xfrm>
          <a:prstGeom prst="rect">
            <a:avLst/>
          </a:prstGeom>
          <a:noFill/>
          <a:ln>
            <a:noFill/>
          </a:ln>
        </p:spPr>
      </p:pic>
      <p:pic>
        <p:nvPicPr>
          <p:cNvPr id="110" name="Google Shape;110;p26"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111"/>
        <p:cNvGrpSpPr/>
        <p:nvPr/>
      </p:nvGrpSpPr>
      <p:grpSpPr>
        <a:xfrm>
          <a:off x="0" y="0"/>
          <a:ext cx="0" cy="0"/>
          <a:chOff x="0" y="0"/>
          <a:chExt cx="0" cy="0"/>
        </a:xfrm>
      </p:grpSpPr>
      <p:sp>
        <p:nvSpPr>
          <p:cNvPr id="112" name="Google Shape;112;p27"/>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2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14" name="Google Shape;114;p27" descr="Wordmark_center_Purple_HEX.png"/>
          <p:cNvPicPr preferRelativeResize="0"/>
          <p:nvPr/>
        </p:nvPicPr>
        <p:blipFill rotWithShape="1">
          <a:blip r:embed="rId2">
            <a:alphaModFix/>
          </a:blip>
          <a:srcRect/>
          <a:stretch/>
        </p:blipFill>
        <p:spPr>
          <a:xfrm>
            <a:off x="6363105" y="6487457"/>
            <a:ext cx="2425296" cy="163374"/>
          </a:xfrm>
          <a:prstGeom prst="rect">
            <a:avLst/>
          </a:prstGeom>
          <a:noFill/>
          <a:ln>
            <a:noFill/>
          </a:ln>
        </p:spPr>
      </p:pic>
      <p:pic>
        <p:nvPicPr>
          <p:cNvPr id="115" name="Google Shape;115;p27"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17"/>
        <p:cNvGrpSpPr/>
        <p:nvPr/>
      </p:nvGrpSpPr>
      <p:grpSpPr>
        <a:xfrm>
          <a:off x="0" y="0"/>
          <a:ext cx="0" cy="0"/>
          <a:chOff x="0" y="0"/>
          <a:chExt cx="0" cy="0"/>
        </a:xfrm>
      </p:grpSpPr>
      <p:sp>
        <p:nvSpPr>
          <p:cNvPr id="118" name="Google Shape;118;p2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 name="Google Shape;119;p29"/>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0" name="Google Shape;120;p29"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121" name="Google Shape;121;p29"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2"/>
        <p:cNvGrpSpPr/>
        <p:nvPr/>
      </p:nvGrpSpPr>
      <p:grpSpPr>
        <a:xfrm>
          <a:off x="0" y="0"/>
          <a:ext cx="0" cy="0"/>
          <a:chOff x="0" y="0"/>
          <a:chExt cx="0" cy="0"/>
        </a:xfrm>
      </p:grpSpPr>
      <p:sp>
        <p:nvSpPr>
          <p:cNvPr id="123" name="Google Shape;123;p30"/>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rgbClr val="4B2E83"/>
              </a:buClr>
              <a:buSzPts val="5000"/>
              <a:buFont typeface="Arial"/>
              <a:buNone/>
              <a:defRPr sz="5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4" name="Google Shape;124;p30"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125" name="Google Shape;125;p30" descr="Wordmark_center_Purple_HEX.png"/>
          <p:cNvPicPr preferRelativeResize="0"/>
          <p:nvPr/>
        </p:nvPicPr>
        <p:blipFill rotWithShape="1">
          <a:blip r:embed="rId3">
            <a:alphaModFix/>
          </a:blip>
          <a:srcRect/>
          <a:stretch/>
        </p:blipFill>
        <p:spPr>
          <a:xfrm>
            <a:off x="792039" y="6487457"/>
            <a:ext cx="2425296" cy="163374"/>
          </a:xfrm>
          <a:prstGeom prst="rect">
            <a:avLst/>
          </a:prstGeom>
          <a:noFill/>
          <a:ln>
            <a:noFill/>
          </a:ln>
        </p:spPr>
      </p:pic>
      <p:pic>
        <p:nvPicPr>
          <p:cNvPr id="126" name="Google Shape;126;p30"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27"/>
        <p:cNvGrpSpPr/>
        <p:nvPr/>
      </p:nvGrpSpPr>
      <p:grpSpPr>
        <a:xfrm>
          <a:off x="0" y="0"/>
          <a:ext cx="0" cy="0"/>
          <a:chOff x="0" y="0"/>
          <a:chExt cx="0" cy="0"/>
        </a:xfrm>
      </p:grpSpPr>
      <p:sp>
        <p:nvSpPr>
          <p:cNvPr id="128" name="Google Shape;128;p3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9" name="Google Shape;129;p31"/>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0" name="Google Shape;130;p31"/>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1" name="Google Shape;131;p31" descr="Wordmark_center_Purple_HEX.png"/>
          <p:cNvPicPr preferRelativeResize="0"/>
          <p:nvPr/>
        </p:nvPicPr>
        <p:blipFill rotWithShape="1">
          <a:blip r:embed="rId2">
            <a:alphaModFix/>
          </a:blip>
          <a:srcRect/>
          <a:stretch/>
        </p:blipFill>
        <p:spPr>
          <a:xfrm>
            <a:off x="6382155" y="6487457"/>
            <a:ext cx="2425296" cy="163374"/>
          </a:xfrm>
          <a:prstGeom prst="rect">
            <a:avLst/>
          </a:prstGeom>
          <a:noFill/>
          <a:ln>
            <a:noFill/>
          </a:ln>
        </p:spPr>
      </p:pic>
      <p:pic>
        <p:nvPicPr>
          <p:cNvPr id="132" name="Google Shape;132;p31"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133"/>
        <p:cNvGrpSpPr/>
        <p:nvPr/>
      </p:nvGrpSpPr>
      <p:grpSpPr>
        <a:xfrm>
          <a:off x="0" y="0"/>
          <a:ext cx="0" cy="0"/>
          <a:chOff x="0" y="0"/>
          <a:chExt cx="0" cy="0"/>
        </a:xfrm>
      </p:grpSpPr>
      <p:sp>
        <p:nvSpPr>
          <p:cNvPr id="134" name="Google Shape;134;p32"/>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 name="Google Shape;135;p3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6" name="Google Shape;136;p32" descr="Wordmark_center_Purple_HEX.png"/>
          <p:cNvPicPr preferRelativeResize="0"/>
          <p:nvPr/>
        </p:nvPicPr>
        <p:blipFill rotWithShape="1">
          <a:blip r:embed="rId2">
            <a:alphaModFix/>
          </a:blip>
          <a:srcRect/>
          <a:stretch/>
        </p:blipFill>
        <p:spPr>
          <a:xfrm>
            <a:off x="6363105" y="6487457"/>
            <a:ext cx="2425296" cy="163374"/>
          </a:xfrm>
          <a:prstGeom prst="rect">
            <a:avLst/>
          </a:prstGeom>
          <a:noFill/>
          <a:ln>
            <a:noFill/>
          </a:ln>
        </p:spPr>
      </p:pic>
      <p:pic>
        <p:nvPicPr>
          <p:cNvPr id="137" name="Google Shape;137;p32"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Page 1">
  <p:cSld name="Header + SubHeader + Content_1">
    <p:spTree>
      <p:nvGrpSpPr>
        <p:cNvPr id="1" name="Shape 139"/>
        <p:cNvGrpSpPr/>
        <p:nvPr/>
      </p:nvGrpSpPr>
      <p:grpSpPr>
        <a:xfrm>
          <a:off x="0" y="0"/>
          <a:ext cx="0" cy="0"/>
          <a:chOff x="0" y="0"/>
          <a:chExt cx="0" cy="0"/>
        </a:xfrm>
      </p:grpSpPr>
      <p:pic>
        <p:nvPicPr>
          <p:cNvPr id="140" name="Google Shape;140;p34" descr="ORIS-white-left-no-W.png"/>
          <p:cNvPicPr preferRelativeResize="0"/>
          <p:nvPr/>
        </p:nvPicPr>
        <p:blipFill>
          <a:blip r:embed="rId2">
            <a:alphaModFix/>
          </a:blip>
          <a:stretch>
            <a:fillRect/>
          </a:stretch>
        </p:blipFill>
        <p:spPr>
          <a:xfrm>
            <a:off x="416970" y="5889300"/>
            <a:ext cx="4464625" cy="551625"/>
          </a:xfrm>
          <a:prstGeom prst="rect">
            <a:avLst/>
          </a:prstGeom>
          <a:noFill/>
          <a:ln>
            <a:noFill/>
          </a:ln>
        </p:spPr>
      </p:pic>
      <p:sp>
        <p:nvSpPr>
          <p:cNvPr id="141" name="Google Shape;141;p34"/>
          <p:cNvSpPr txBox="1">
            <a:spLocks noGrp="1"/>
          </p:cNvSpPr>
          <p:nvPr>
            <p:ph type="title"/>
          </p:nvPr>
        </p:nvSpPr>
        <p:spPr>
          <a:xfrm>
            <a:off x="487975" y="1004200"/>
            <a:ext cx="8093700" cy="3055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3600" b="1">
                <a:solidFill>
                  <a:schemeClr val="dk1"/>
                </a:solidFill>
                <a:latin typeface="Verdana"/>
                <a:ea typeface="Verdana"/>
                <a:cs typeface="Verdana"/>
                <a:sym typeface="Verdan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2" name="Google Shape;142;p34"/>
          <p:cNvSpPr txBox="1">
            <a:spLocks noGrp="1"/>
          </p:cNvSpPr>
          <p:nvPr>
            <p:ph type="subTitle" idx="1"/>
          </p:nvPr>
        </p:nvSpPr>
        <p:spPr>
          <a:xfrm>
            <a:off x="445525" y="4342167"/>
            <a:ext cx="6279900" cy="848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24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pic>
        <p:nvPicPr>
          <p:cNvPr id="143" name="Google Shape;143;p34" descr="W-Logo_White_RGB.png"/>
          <p:cNvPicPr preferRelativeResize="0"/>
          <p:nvPr/>
        </p:nvPicPr>
        <p:blipFill>
          <a:blip r:embed="rId3">
            <a:alphaModFix/>
          </a:blip>
          <a:stretch>
            <a:fillRect/>
          </a:stretch>
        </p:blipFill>
        <p:spPr>
          <a:xfrm>
            <a:off x="7497700" y="5656100"/>
            <a:ext cx="1340424" cy="901424"/>
          </a:xfrm>
          <a:prstGeom prst="rect">
            <a:avLst/>
          </a:prstGeom>
          <a:noFill/>
          <a:ln>
            <a:noFill/>
          </a:ln>
        </p:spPr>
      </p:pic>
      <p:sp>
        <p:nvSpPr>
          <p:cNvPr id="144" name="Google Shape;144;p34"/>
          <p:cNvSpPr/>
          <p:nvPr/>
        </p:nvSpPr>
        <p:spPr>
          <a:xfrm>
            <a:off x="487975" y="4130983"/>
            <a:ext cx="1600200" cy="139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eader + Text 2">
  <p:cSld name="1_Title Slide_2">
    <p:bg>
      <p:bgPr>
        <a:solidFill>
          <a:srgbClr val="FFFFFF"/>
        </a:solidFill>
        <a:effectLst/>
      </p:bgPr>
    </p:bg>
    <p:spTree>
      <p:nvGrpSpPr>
        <p:cNvPr id="1" name="Shape 145"/>
        <p:cNvGrpSpPr/>
        <p:nvPr/>
      </p:nvGrpSpPr>
      <p:grpSpPr>
        <a:xfrm>
          <a:off x="0" y="0"/>
          <a:ext cx="0" cy="0"/>
          <a:chOff x="0" y="0"/>
          <a:chExt cx="0" cy="0"/>
        </a:xfrm>
      </p:grpSpPr>
      <p:sp>
        <p:nvSpPr>
          <p:cNvPr id="146" name="Google Shape;146;p35"/>
          <p:cNvSpPr txBox="1">
            <a:spLocks noGrp="1"/>
          </p:cNvSpPr>
          <p:nvPr>
            <p:ph type="body" idx="1"/>
          </p:nvPr>
        </p:nvSpPr>
        <p:spPr>
          <a:xfrm>
            <a:off x="671750" y="1035206"/>
            <a:ext cx="6972300" cy="4664700"/>
          </a:xfrm>
          <a:prstGeom prst="rect">
            <a:avLst/>
          </a:prstGeom>
          <a:noFill/>
          <a:ln>
            <a:noFill/>
          </a:ln>
        </p:spPr>
        <p:txBody>
          <a:bodyPr spcFirstLastPara="1" wrap="square" lIns="91425" tIns="91425" rIns="91425" bIns="91425" anchor="t" anchorCtr="0">
            <a:noAutofit/>
          </a:bodyPr>
          <a:lstStyle>
            <a:lvl1pPr marL="457200" lvl="0" indent="-228600" rtl="0">
              <a:lnSpc>
                <a:spcPct val="100000"/>
              </a:lnSpc>
              <a:spcBef>
                <a:spcPts val="0"/>
              </a:spcBef>
              <a:spcAft>
                <a:spcPts val="0"/>
              </a:spcAft>
              <a:buClr>
                <a:schemeClr val="dk1"/>
              </a:buClr>
              <a:buSzPts val="1400"/>
              <a:buNone/>
              <a:defRPr>
                <a:solidFill>
                  <a:schemeClr val="dk1"/>
                </a:solidFill>
              </a:defRPr>
            </a:lvl1pPr>
            <a:lvl2pPr marL="914400" lvl="1" indent="-228600" rtl="0">
              <a:spcBef>
                <a:spcPts val="0"/>
              </a:spcBef>
              <a:spcAft>
                <a:spcPts val="0"/>
              </a:spcAft>
              <a:buClr>
                <a:schemeClr val="dk1"/>
              </a:buClr>
              <a:buSzPts val="1400"/>
              <a:buNone/>
              <a:defRPr>
                <a:solidFill>
                  <a:schemeClr val="dk1"/>
                </a:solidFill>
              </a:defRPr>
            </a:lvl2pPr>
            <a:lvl3pPr marL="1371600" lvl="2" indent="-228600" rtl="0">
              <a:spcBef>
                <a:spcPts val="0"/>
              </a:spcBef>
              <a:spcAft>
                <a:spcPts val="0"/>
              </a:spcAft>
              <a:buClr>
                <a:schemeClr val="dk1"/>
              </a:buClr>
              <a:buSzPts val="1400"/>
              <a:buNone/>
              <a:defRPr>
                <a:solidFill>
                  <a:schemeClr val="dk1"/>
                </a:solidFill>
              </a:defRPr>
            </a:lvl3pPr>
            <a:lvl4pPr marL="1828800" lvl="3" indent="-228600" rtl="0">
              <a:spcBef>
                <a:spcPts val="0"/>
              </a:spcBef>
              <a:spcAft>
                <a:spcPts val="0"/>
              </a:spcAft>
              <a:buClr>
                <a:schemeClr val="dk1"/>
              </a:buClr>
              <a:buSzPts val="1400"/>
              <a:buNone/>
              <a:defRPr>
                <a:solidFill>
                  <a:schemeClr val="dk1"/>
                </a:solidFill>
              </a:defRPr>
            </a:lvl4pPr>
            <a:lvl5pPr marL="2286000" lvl="4" indent="-228600" rtl="0">
              <a:spcBef>
                <a:spcPts val="0"/>
              </a:spcBef>
              <a:spcAft>
                <a:spcPts val="0"/>
              </a:spcAft>
              <a:buClr>
                <a:schemeClr val="dk1"/>
              </a:buClr>
              <a:buSzPts val="1400"/>
              <a:buNone/>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pic>
        <p:nvPicPr>
          <p:cNvPr id="147" name="Google Shape;147;p35"/>
          <p:cNvPicPr preferRelativeResize="0"/>
          <p:nvPr/>
        </p:nvPicPr>
        <p:blipFill rotWithShape="1">
          <a:blip r:embed="rId2">
            <a:alphaModFix/>
          </a:blip>
          <a:srcRect/>
          <a:stretch/>
        </p:blipFill>
        <p:spPr>
          <a:xfrm>
            <a:off x="761632" y="6148251"/>
            <a:ext cx="3149100" cy="518700"/>
          </a:xfrm>
          <a:prstGeom prst="rect">
            <a:avLst/>
          </a:prstGeom>
          <a:noFill/>
          <a:ln>
            <a:noFill/>
          </a:ln>
        </p:spPr>
      </p:pic>
      <p:pic>
        <p:nvPicPr>
          <p:cNvPr id="148" name="Google Shape;148;p35" descr="UW_W Logo_White.png"/>
          <p:cNvPicPr preferRelativeResize="0"/>
          <p:nvPr/>
        </p:nvPicPr>
        <p:blipFill rotWithShape="1">
          <a:blip r:embed="rId3">
            <a:alphaModFix/>
          </a:blip>
          <a:srcRect/>
          <a:stretch/>
        </p:blipFill>
        <p:spPr>
          <a:xfrm>
            <a:off x="7808025" y="5945855"/>
            <a:ext cx="1047600" cy="923700"/>
          </a:xfrm>
          <a:prstGeom prst="rect">
            <a:avLst/>
          </a:prstGeom>
          <a:noFill/>
          <a:ln>
            <a:noFill/>
          </a:ln>
        </p:spPr>
      </p:pic>
      <p:sp>
        <p:nvSpPr>
          <p:cNvPr id="149" name="Google Shape;149;p35"/>
          <p:cNvSpPr txBox="1">
            <a:spLocks noGrp="1"/>
          </p:cNvSpPr>
          <p:nvPr>
            <p:ph type="subTitle" idx="2"/>
          </p:nvPr>
        </p:nvSpPr>
        <p:spPr>
          <a:xfrm>
            <a:off x="625875" y="56567"/>
            <a:ext cx="7043700" cy="74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b="1">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150" name="Google Shape;150;p35"/>
          <p:cNvSpPr/>
          <p:nvPr/>
        </p:nvSpPr>
        <p:spPr>
          <a:xfrm>
            <a:off x="671750" y="804150"/>
            <a:ext cx="1600200" cy="13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er + Text 1 1">
  <p:cSld name="1_Title Slide_1_1">
    <p:bg>
      <p:bgPr>
        <a:solidFill>
          <a:srgbClr val="FFFFFF"/>
        </a:solidFill>
        <a:effectLst/>
      </p:bgPr>
    </p:bg>
    <p:spTree>
      <p:nvGrpSpPr>
        <p:cNvPr id="1" name="Shape 151"/>
        <p:cNvGrpSpPr/>
        <p:nvPr/>
      </p:nvGrpSpPr>
      <p:grpSpPr>
        <a:xfrm>
          <a:off x="0" y="0"/>
          <a:ext cx="0" cy="0"/>
          <a:chOff x="0" y="0"/>
          <a:chExt cx="0" cy="0"/>
        </a:xfrm>
      </p:grpSpPr>
      <p:sp>
        <p:nvSpPr>
          <p:cNvPr id="152" name="Google Shape;152;p36"/>
          <p:cNvSpPr txBox="1">
            <a:spLocks noGrp="1"/>
          </p:cNvSpPr>
          <p:nvPr>
            <p:ph type="body" idx="1"/>
          </p:nvPr>
        </p:nvSpPr>
        <p:spPr>
          <a:xfrm>
            <a:off x="661575" y="2305435"/>
            <a:ext cx="6972300" cy="3522000"/>
          </a:xfrm>
          <a:prstGeom prst="rect">
            <a:avLst/>
          </a:prstGeom>
          <a:noFill/>
          <a:ln>
            <a:noFill/>
          </a:ln>
        </p:spPr>
        <p:txBody>
          <a:bodyPr spcFirstLastPara="1" wrap="square" lIns="91425" tIns="91425" rIns="91425" bIns="91425" anchor="t" anchorCtr="0">
            <a:noAutofit/>
          </a:bodyPr>
          <a:lstStyle>
            <a:lvl1pPr marL="457200" lvl="0" indent="-228600" rtl="0">
              <a:lnSpc>
                <a:spcPct val="100000"/>
              </a:lnSpc>
              <a:spcBef>
                <a:spcPts val="0"/>
              </a:spcBef>
              <a:spcAft>
                <a:spcPts val="0"/>
              </a:spcAft>
              <a:buClr>
                <a:schemeClr val="dk1"/>
              </a:buClr>
              <a:buSzPts val="1400"/>
              <a:buNone/>
              <a:defRPr>
                <a:solidFill>
                  <a:schemeClr val="dk1"/>
                </a:solidFill>
              </a:defRPr>
            </a:lvl1pPr>
            <a:lvl2pPr marL="914400" lvl="1" indent="-228600" rtl="0">
              <a:spcBef>
                <a:spcPts val="0"/>
              </a:spcBef>
              <a:spcAft>
                <a:spcPts val="0"/>
              </a:spcAft>
              <a:buClr>
                <a:schemeClr val="dk1"/>
              </a:buClr>
              <a:buSzPts val="1400"/>
              <a:buNone/>
              <a:defRPr>
                <a:solidFill>
                  <a:schemeClr val="dk1"/>
                </a:solidFill>
              </a:defRPr>
            </a:lvl2pPr>
            <a:lvl3pPr marL="1371600" lvl="2" indent="-228600" rtl="0">
              <a:spcBef>
                <a:spcPts val="0"/>
              </a:spcBef>
              <a:spcAft>
                <a:spcPts val="0"/>
              </a:spcAft>
              <a:buClr>
                <a:schemeClr val="dk1"/>
              </a:buClr>
              <a:buSzPts val="1400"/>
              <a:buNone/>
              <a:defRPr>
                <a:solidFill>
                  <a:schemeClr val="dk1"/>
                </a:solidFill>
              </a:defRPr>
            </a:lvl3pPr>
            <a:lvl4pPr marL="1828800" lvl="3" indent="-228600" rtl="0">
              <a:spcBef>
                <a:spcPts val="0"/>
              </a:spcBef>
              <a:spcAft>
                <a:spcPts val="0"/>
              </a:spcAft>
              <a:buClr>
                <a:schemeClr val="dk1"/>
              </a:buClr>
              <a:buSzPts val="1400"/>
              <a:buNone/>
              <a:defRPr>
                <a:solidFill>
                  <a:schemeClr val="dk1"/>
                </a:solidFill>
              </a:defRPr>
            </a:lvl4pPr>
            <a:lvl5pPr marL="2286000" lvl="4" indent="-228600" rtl="0">
              <a:spcBef>
                <a:spcPts val="0"/>
              </a:spcBef>
              <a:spcAft>
                <a:spcPts val="0"/>
              </a:spcAft>
              <a:buClr>
                <a:schemeClr val="dk1"/>
              </a:buClr>
              <a:buSzPts val="1400"/>
              <a:buNone/>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pic>
        <p:nvPicPr>
          <p:cNvPr id="153" name="Google Shape;153;p36"/>
          <p:cNvPicPr preferRelativeResize="0"/>
          <p:nvPr/>
        </p:nvPicPr>
        <p:blipFill rotWithShape="1">
          <a:blip r:embed="rId2">
            <a:alphaModFix/>
          </a:blip>
          <a:srcRect/>
          <a:stretch/>
        </p:blipFill>
        <p:spPr>
          <a:xfrm>
            <a:off x="761632" y="6148251"/>
            <a:ext cx="3149100" cy="518700"/>
          </a:xfrm>
          <a:prstGeom prst="rect">
            <a:avLst/>
          </a:prstGeom>
          <a:noFill/>
          <a:ln>
            <a:noFill/>
          </a:ln>
        </p:spPr>
      </p:pic>
      <p:pic>
        <p:nvPicPr>
          <p:cNvPr id="154" name="Google Shape;154;p36" descr="UW_W Logo_White.png"/>
          <p:cNvPicPr preferRelativeResize="0"/>
          <p:nvPr/>
        </p:nvPicPr>
        <p:blipFill rotWithShape="1">
          <a:blip r:embed="rId3">
            <a:alphaModFix/>
          </a:blip>
          <a:srcRect/>
          <a:stretch/>
        </p:blipFill>
        <p:spPr>
          <a:xfrm>
            <a:off x="7808025" y="5945855"/>
            <a:ext cx="1047600" cy="923700"/>
          </a:xfrm>
          <a:prstGeom prst="rect">
            <a:avLst/>
          </a:prstGeom>
          <a:noFill/>
          <a:ln>
            <a:noFill/>
          </a:ln>
        </p:spPr>
      </p:pic>
      <p:sp>
        <p:nvSpPr>
          <p:cNvPr id="155" name="Google Shape;155;p36"/>
          <p:cNvSpPr txBox="1">
            <a:spLocks noGrp="1"/>
          </p:cNvSpPr>
          <p:nvPr>
            <p:ph type="subTitle" idx="2"/>
          </p:nvPr>
        </p:nvSpPr>
        <p:spPr>
          <a:xfrm>
            <a:off x="625875" y="56567"/>
            <a:ext cx="7043700" cy="74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b="1">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156" name="Google Shape;156;p36"/>
          <p:cNvSpPr txBox="1">
            <a:spLocks noGrp="1"/>
          </p:cNvSpPr>
          <p:nvPr>
            <p:ph type="subTitle" idx="3"/>
          </p:nvPr>
        </p:nvSpPr>
        <p:spPr>
          <a:xfrm>
            <a:off x="753150" y="1074933"/>
            <a:ext cx="4328100" cy="608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157" name="Google Shape;157;p36"/>
          <p:cNvSpPr/>
          <p:nvPr/>
        </p:nvSpPr>
        <p:spPr>
          <a:xfrm>
            <a:off x="671750" y="804150"/>
            <a:ext cx="1600200" cy="13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er + Graphic 1">
  <p:cSld name="Header + Graphic_1">
    <p:bg>
      <p:bgPr>
        <a:solidFill>
          <a:srgbClr val="FFFFFF"/>
        </a:solidFill>
        <a:effectLst/>
      </p:bgPr>
    </p:bg>
    <p:spTree>
      <p:nvGrpSpPr>
        <p:cNvPr id="1" name="Shape 158"/>
        <p:cNvGrpSpPr/>
        <p:nvPr/>
      </p:nvGrpSpPr>
      <p:grpSpPr>
        <a:xfrm>
          <a:off x="0" y="0"/>
          <a:ext cx="0" cy="0"/>
          <a:chOff x="0" y="0"/>
          <a:chExt cx="0" cy="0"/>
        </a:xfrm>
      </p:grpSpPr>
      <p:pic>
        <p:nvPicPr>
          <p:cNvPr id="159" name="Google Shape;159;p37"/>
          <p:cNvPicPr preferRelativeResize="0"/>
          <p:nvPr/>
        </p:nvPicPr>
        <p:blipFill rotWithShape="1">
          <a:blip r:embed="rId2">
            <a:alphaModFix/>
          </a:blip>
          <a:srcRect/>
          <a:stretch/>
        </p:blipFill>
        <p:spPr>
          <a:xfrm>
            <a:off x="5866410" y="6130327"/>
            <a:ext cx="2926200" cy="482100"/>
          </a:xfrm>
          <a:prstGeom prst="rect">
            <a:avLst/>
          </a:prstGeom>
          <a:noFill/>
          <a:ln>
            <a:noFill/>
          </a:ln>
        </p:spPr>
      </p:pic>
      <p:sp>
        <p:nvSpPr>
          <p:cNvPr id="160" name="Google Shape;160;p37"/>
          <p:cNvSpPr txBox="1">
            <a:spLocks noGrp="1"/>
          </p:cNvSpPr>
          <p:nvPr>
            <p:ph type="subTitle" idx="1"/>
          </p:nvPr>
        </p:nvSpPr>
        <p:spPr>
          <a:xfrm>
            <a:off x="625875" y="56567"/>
            <a:ext cx="7043700" cy="74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b="1">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Header + 2 Columns Text 1">
  <p:cSld name="Header + Subheader + Content_1">
    <p:bg>
      <p:bgPr>
        <a:solidFill>
          <a:srgbClr val="FFFFFF"/>
        </a:solidFill>
        <a:effectLst/>
      </p:bgPr>
    </p:bg>
    <p:spTree>
      <p:nvGrpSpPr>
        <p:cNvPr id="1" name="Shape 161"/>
        <p:cNvGrpSpPr/>
        <p:nvPr/>
      </p:nvGrpSpPr>
      <p:grpSpPr>
        <a:xfrm>
          <a:off x="0" y="0"/>
          <a:ext cx="0" cy="0"/>
          <a:chOff x="0" y="0"/>
          <a:chExt cx="0" cy="0"/>
        </a:xfrm>
      </p:grpSpPr>
      <p:pic>
        <p:nvPicPr>
          <p:cNvPr id="162" name="Google Shape;162;p38"/>
          <p:cNvPicPr preferRelativeResize="0"/>
          <p:nvPr/>
        </p:nvPicPr>
        <p:blipFill rotWithShape="1">
          <a:blip r:embed="rId2">
            <a:alphaModFix/>
          </a:blip>
          <a:srcRect/>
          <a:stretch/>
        </p:blipFill>
        <p:spPr>
          <a:xfrm>
            <a:off x="761632" y="6148251"/>
            <a:ext cx="3149100" cy="518700"/>
          </a:xfrm>
          <a:prstGeom prst="rect">
            <a:avLst/>
          </a:prstGeom>
          <a:noFill/>
          <a:ln>
            <a:noFill/>
          </a:ln>
        </p:spPr>
      </p:pic>
      <p:pic>
        <p:nvPicPr>
          <p:cNvPr id="163" name="Google Shape;163;p38" descr="UW_W Logo_White.png"/>
          <p:cNvPicPr preferRelativeResize="0"/>
          <p:nvPr/>
        </p:nvPicPr>
        <p:blipFill rotWithShape="1">
          <a:blip r:embed="rId3">
            <a:alphaModFix/>
          </a:blip>
          <a:srcRect/>
          <a:stretch/>
        </p:blipFill>
        <p:spPr>
          <a:xfrm>
            <a:off x="7808025" y="5945855"/>
            <a:ext cx="1047600" cy="923700"/>
          </a:xfrm>
          <a:prstGeom prst="rect">
            <a:avLst/>
          </a:prstGeom>
          <a:noFill/>
          <a:ln>
            <a:noFill/>
          </a:ln>
        </p:spPr>
      </p:pic>
      <p:sp>
        <p:nvSpPr>
          <p:cNvPr id="164" name="Google Shape;164;p38"/>
          <p:cNvSpPr txBox="1">
            <a:spLocks noGrp="1"/>
          </p:cNvSpPr>
          <p:nvPr>
            <p:ph type="subTitle" idx="1"/>
          </p:nvPr>
        </p:nvSpPr>
        <p:spPr>
          <a:xfrm>
            <a:off x="625875" y="56567"/>
            <a:ext cx="7043700" cy="74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b="1">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165" name="Google Shape;165;p38"/>
          <p:cNvSpPr txBox="1">
            <a:spLocks noGrp="1"/>
          </p:cNvSpPr>
          <p:nvPr>
            <p:ph type="body" idx="2"/>
          </p:nvPr>
        </p:nvSpPr>
        <p:spPr>
          <a:xfrm>
            <a:off x="741525" y="1261633"/>
            <a:ext cx="3189300" cy="47241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166" name="Google Shape;166;p38"/>
          <p:cNvSpPr txBox="1">
            <a:spLocks noGrp="1"/>
          </p:cNvSpPr>
          <p:nvPr>
            <p:ph type="body" idx="3"/>
          </p:nvPr>
        </p:nvSpPr>
        <p:spPr>
          <a:xfrm>
            <a:off x="4480275" y="1337533"/>
            <a:ext cx="3189300" cy="47241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167" name="Google Shape;167;p38"/>
          <p:cNvSpPr/>
          <p:nvPr/>
        </p:nvSpPr>
        <p:spPr>
          <a:xfrm>
            <a:off x="671750" y="804150"/>
            <a:ext cx="1600200" cy="13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dk1"/>
        </a:solidFill>
        <a:effectLst/>
      </p:bgPr>
    </p:bg>
    <p:spTree>
      <p:nvGrpSpPr>
        <p:cNvPr id="1" name="Shape 168"/>
        <p:cNvGrpSpPr/>
        <p:nvPr/>
      </p:nvGrpSpPr>
      <p:grpSpPr>
        <a:xfrm>
          <a:off x="0" y="0"/>
          <a:ext cx="0" cy="0"/>
          <a:chOff x="0" y="0"/>
          <a:chExt cx="0" cy="0"/>
        </a:xfrm>
      </p:grpSpPr>
      <p:pic>
        <p:nvPicPr>
          <p:cNvPr id="169" name="Google Shape;169;p39" descr="UW_W Logo_White.png"/>
          <p:cNvPicPr preferRelativeResize="0"/>
          <p:nvPr/>
        </p:nvPicPr>
        <p:blipFill rotWithShape="1">
          <a:blip r:embed="rId2">
            <a:alphaModFix/>
          </a:blip>
          <a:srcRect/>
          <a:stretch/>
        </p:blipFill>
        <p:spPr>
          <a:xfrm>
            <a:off x="7483915" y="5626608"/>
            <a:ext cx="1371600" cy="923544"/>
          </a:xfrm>
          <a:prstGeom prst="rect">
            <a:avLst/>
          </a:prstGeom>
          <a:noFill/>
          <a:ln>
            <a:noFill/>
          </a:ln>
        </p:spPr>
      </p:pic>
      <p:pic>
        <p:nvPicPr>
          <p:cNvPr id="170" name="Google Shape;170;p39"/>
          <p:cNvPicPr preferRelativeResize="0"/>
          <p:nvPr/>
        </p:nvPicPr>
        <p:blipFill rotWithShape="1">
          <a:blip r:embed="rId3">
            <a:alphaModFix/>
          </a:blip>
          <a:srcRect/>
          <a:stretch/>
        </p:blipFill>
        <p:spPr>
          <a:xfrm>
            <a:off x="568081" y="6131476"/>
            <a:ext cx="2416272" cy="213486"/>
          </a:xfrm>
          <a:prstGeom prst="rect">
            <a:avLst/>
          </a:prstGeom>
          <a:noFill/>
          <a:ln>
            <a:noFill/>
          </a:ln>
        </p:spPr>
      </p:pic>
      <p:pic>
        <p:nvPicPr>
          <p:cNvPr id="171" name="Google Shape;171;p39"/>
          <p:cNvPicPr preferRelativeResize="0"/>
          <p:nvPr/>
        </p:nvPicPr>
        <p:blipFill rotWithShape="1">
          <a:blip r:embed="rId4">
            <a:alphaModFix/>
          </a:blip>
          <a:srcRect/>
          <a:stretch/>
        </p:blipFill>
        <p:spPr>
          <a:xfrm>
            <a:off x="568081" y="4568599"/>
            <a:ext cx="1600198" cy="139700"/>
          </a:xfrm>
          <a:prstGeom prst="rect">
            <a:avLst/>
          </a:prstGeom>
          <a:noFill/>
          <a:ln>
            <a:noFill/>
          </a:ln>
        </p:spPr>
      </p:pic>
      <p:sp>
        <p:nvSpPr>
          <p:cNvPr id="172" name="Google Shape;172;p39"/>
          <p:cNvSpPr txBox="1">
            <a:spLocks noGrp="1"/>
          </p:cNvSpPr>
          <p:nvPr>
            <p:ph type="title"/>
          </p:nvPr>
        </p:nvSpPr>
        <p:spPr>
          <a:xfrm>
            <a:off x="460375" y="859991"/>
            <a:ext cx="69723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73"/>
        <p:cNvGrpSpPr/>
        <p:nvPr/>
      </p:nvGrpSpPr>
      <p:grpSpPr>
        <a:xfrm>
          <a:off x="0" y="0"/>
          <a:ext cx="0" cy="0"/>
          <a:chOff x="0" y="0"/>
          <a:chExt cx="0" cy="0"/>
        </a:xfrm>
      </p:grpSpPr>
      <p:sp>
        <p:nvSpPr>
          <p:cNvPr id="174" name="Google Shape;174;p4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40"/>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76" name="Google Shape;176;p40" descr="W Logo_Purple_2685_HEX.png"/>
          <p:cNvPicPr preferRelativeResize="0"/>
          <p:nvPr/>
        </p:nvPicPr>
        <p:blipFill rotWithShape="1">
          <a:blip r:embed="rId2">
            <a:alphaModFix/>
          </a:blip>
          <a:srcRect/>
          <a:stretch/>
        </p:blipFill>
        <p:spPr>
          <a:xfrm>
            <a:off x="7448139" y="5949410"/>
            <a:ext cx="1028700" cy="692658"/>
          </a:xfrm>
          <a:prstGeom prst="rect">
            <a:avLst/>
          </a:prstGeom>
          <a:noFill/>
          <a:ln>
            <a:noFill/>
          </a:ln>
        </p:spPr>
      </p:pic>
      <p:pic>
        <p:nvPicPr>
          <p:cNvPr id="177" name="Google Shape;177;p40"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179"/>
        <p:cNvGrpSpPr/>
        <p:nvPr/>
      </p:nvGrpSpPr>
      <p:grpSpPr>
        <a:xfrm>
          <a:off x="0" y="0"/>
          <a:ext cx="0" cy="0"/>
          <a:chOff x="0" y="0"/>
          <a:chExt cx="0" cy="0"/>
        </a:xfrm>
      </p:grpSpPr>
      <p:pic>
        <p:nvPicPr>
          <p:cNvPr id="180" name="Google Shape;180;p42"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pic>
        <p:nvPicPr>
          <p:cNvPr id="181" name="Google Shape;181;p42"/>
          <p:cNvPicPr preferRelativeResize="0"/>
          <p:nvPr/>
        </p:nvPicPr>
        <p:blipFill rotWithShape="1">
          <a:blip r:embed="rId3">
            <a:alphaModFix/>
          </a:blip>
          <a:srcRect/>
          <a:stretch/>
        </p:blipFill>
        <p:spPr>
          <a:xfrm>
            <a:off x="677334" y="6354234"/>
            <a:ext cx="2540002" cy="266700"/>
          </a:xfrm>
          <a:prstGeom prst="rect">
            <a:avLst/>
          </a:prstGeom>
          <a:noFill/>
          <a:ln>
            <a:noFill/>
          </a:ln>
        </p:spPr>
      </p:pic>
      <p:sp>
        <p:nvSpPr>
          <p:cNvPr id="182" name="Google Shape;182;p42"/>
          <p:cNvSpPr txBox="1">
            <a:spLocks noGrp="1"/>
          </p:cNvSpPr>
          <p:nvPr>
            <p:ph type="body" idx="1"/>
          </p:nvPr>
        </p:nvSpPr>
        <p:spPr>
          <a:xfrm>
            <a:off x="671757" y="11798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accent3"/>
              </a:buClr>
              <a:buSzPts val="5000"/>
              <a:buFont typeface="Arial"/>
              <a:buNone/>
              <a:defRPr sz="5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83" name="Google Shape;183;p42"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84"/>
        <p:cNvGrpSpPr/>
        <p:nvPr/>
      </p:nvGrpSpPr>
      <p:grpSpPr>
        <a:xfrm>
          <a:off x="0" y="0"/>
          <a:ext cx="0" cy="0"/>
          <a:chOff x="0" y="0"/>
          <a:chExt cx="0" cy="0"/>
        </a:xfrm>
      </p:grpSpPr>
      <p:sp>
        <p:nvSpPr>
          <p:cNvPr id="185" name="Google Shape;185;p4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86" name="Google Shape;186;p43"/>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87" name="Google Shape;187;p43"/>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88" name="Google Shape;188;p43"/>
          <p:cNvPicPr preferRelativeResize="0"/>
          <p:nvPr/>
        </p:nvPicPr>
        <p:blipFill rotWithShape="1">
          <a:blip r:embed="rId2">
            <a:alphaModFix/>
          </a:blip>
          <a:srcRect/>
          <a:stretch/>
        </p:blipFill>
        <p:spPr>
          <a:xfrm>
            <a:off x="6248401" y="6354234"/>
            <a:ext cx="2540002" cy="266700"/>
          </a:xfrm>
          <a:prstGeom prst="rect">
            <a:avLst/>
          </a:prstGeom>
          <a:noFill/>
          <a:ln>
            <a:noFill/>
          </a:ln>
        </p:spPr>
      </p:pic>
      <p:pic>
        <p:nvPicPr>
          <p:cNvPr id="189" name="Google Shape;189;p43"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190"/>
        <p:cNvGrpSpPr/>
        <p:nvPr/>
      </p:nvGrpSpPr>
      <p:grpSpPr>
        <a:xfrm>
          <a:off x="0" y="0"/>
          <a:ext cx="0" cy="0"/>
          <a:chOff x="0" y="0"/>
          <a:chExt cx="0" cy="0"/>
        </a:xfrm>
      </p:grpSpPr>
      <p:pic>
        <p:nvPicPr>
          <p:cNvPr id="191" name="Google Shape;191;p44"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sp>
        <p:nvSpPr>
          <p:cNvPr id="192" name="Google Shape;192;p4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93" name="Google Shape;193;p44"/>
          <p:cNvSpPr txBox="1">
            <a:spLocks noGrp="1"/>
          </p:cNvSpPr>
          <p:nvPr>
            <p:ph type="body" idx="2"/>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94" name="Google Shape;194;p44"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195"/>
        <p:cNvGrpSpPr/>
        <p:nvPr/>
      </p:nvGrpSpPr>
      <p:grpSpPr>
        <a:xfrm>
          <a:off x="0" y="0"/>
          <a:ext cx="0" cy="0"/>
          <a:chOff x="0" y="0"/>
          <a:chExt cx="0" cy="0"/>
        </a:xfrm>
      </p:grpSpPr>
      <p:pic>
        <p:nvPicPr>
          <p:cNvPr id="196" name="Google Shape;196;p45"/>
          <p:cNvPicPr preferRelativeResize="0"/>
          <p:nvPr/>
        </p:nvPicPr>
        <p:blipFill rotWithShape="1">
          <a:blip r:embed="rId2">
            <a:alphaModFix/>
          </a:blip>
          <a:srcRect/>
          <a:stretch/>
        </p:blipFill>
        <p:spPr>
          <a:xfrm>
            <a:off x="6248401" y="6354234"/>
            <a:ext cx="2540002" cy="266700"/>
          </a:xfrm>
          <a:prstGeom prst="rect">
            <a:avLst/>
          </a:prstGeom>
          <a:noFill/>
          <a:ln>
            <a:noFill/>
          </a:ln>
        </p:spPr>
      </p:pic>
      <p:sp>
        <p:nvSpPr>
          <p:cNvPr id="197" name="Google Shape;197;p45"/>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98" name="Google Shape;198;p4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99" name="Google Shape;199;p45"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202"/>
        <p:cNvGrpSpPr/>
        <p:nvPr/>
      </p:nvGrpSpPr>
      <p:grpSpPr>
        <a:xfrm>
          <a:off x="0" y="0"/>
          <a:ext cx="0" cy="0"/>
          <a:chOff x="0" y="0"/>
          <a:chExt cx="0" cy="0"/>
        </a:xfrm>
      </p:grpSpPr>
      <p:pic>
        <p:nvPicPr>
          <p:cNvPr id="203" name="Google Shape;203;p47"/>
          <p:cNvPicPr preferRelativeResize="0"/>
          <p:nvPr/>
        </p:nvPicPr>
        <p:blipFill rotWithShape="1">
          <a:blip r:embed="rId2">
            <a:alphaModFix/>
          </a:blip>
          <a:srcRect/>
          <a:stretch/>
        </p:blipFill>
        <p:spPr>
          <a:xfrm>
            <a:off x="549033" y="1157864"/>
            <a:ext cx="1103778" cy="128483"/>
          </a:xfrm>
          <a:prstGeom prst="rect">
            <a:avLst/>
          </a:prstGeom>
          <a:noFill/>
          <a:ln>
            <a:noFill/>
          </a:ln>
        </p:spPr>
      </p:pic>
      <p:sp>
        <p:nvSpPr>
          <p:cNvPr id="204" name="Google Shape;204;p47"/>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205" name="Google Shape;205;p47" descr="A screenshot of a cell phone&#10;&#10;Description automatically generated"/>
          <p:cNvPicPr preferRelativeResize="0"/>
          <p:nvPr/>
        </p:nvPicPr>
        <p:blipFill rotWithShape="1">
          <a:blip r:embed="rId3">
            <a:alphaModFix/>
          </a:blip>
          <a:srcRect/>
          <a:stretch/>
        </p:blipFill>
        <p:spPr>
          <a:xfrm>
            <a:off x="7024791" y="6316979"/>
            <a:ext cx="1418739" cy="245968"/>
          </a:xfrm>
          <a:prstGeom prst="rect">
            <a:avLst/>
          </a:prstGeom>
          <a:noFill/>
          <a:ln>
            <a:noFill/>
          </a:ln>
        </p:spPr>
      </p:pic>
      <p:sp>
        <p:nvSpPr>
          <p:cNvPr id="206" name="Google Shape;206;p47"/>
          <p:cNvSpPr txBox="1">
            <a:spLocks noGrp="1"/>
          </p:cNvSpPr>
          <p:nvPr>
            <p:ph type="body" idx="1"/>
          </p:nvPr>
        </p:nvSpPr>
        <p:spPr>
          <a:xfrm>
            <a:off x="447924"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Google Shape;207;p47"/>
          <p:cNvSpPr txBox="1">
            <a:spLocks noGrp="1"/>
          </p:cNvSpPr>
          <p:nvPr>
            <p:ph type="sldNum" idx="12"/>
          </p:nvPr>
        </p:nvSpPr>
        <p:spPr>
          <a:xfrm>
            <a:off x="1" y="6491819"/>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chemeClr val="dk2"/>
                </a:solidFill>
                <a:latin typeface="Calibri"/>
                <a:ea typeface="Calibri"/>
                <a:cs typeface="Calibri"/>
                <a:sym typeface="Calibri"/>
              </a:defRPr>
            </a:lvl1pPr>
            <a:lvl2pPr marL="0" lvl="1" indent="0" algn="l" rtl="0">
              <a:spcBef>
                <a:spcPts val="0"/>
              </a:spcBef>
              <a:buNone/>
              <a:defRPr sz="1200" b="0" i="0" u="none" strike="noStrike" cap="none">
                <a:solidFill>
                  <a:schemeClr val="dk2"/>
                </a:solidFill>
                <a:latin typeface="Calibri"/>
                <a:ea typeface="Calibri"/>
                <a:cs typeface="Calibri"/>
                <a:sym typeface="Calibri"/>
              </a:defRPr>
            </a:lvl2pPr>
            <a:lvl3pPr marL="0" lvl="2" indent="0" algn="l" rtl="0">
              <a:spcBef>
                <a:spcPts val="0"/>
              </a:spcBef>
              <a:buNone/>
              <a:defRPr sz="1200" b="0" i="0" u="none" strike="noStrike" cap="none">
                <a:solidFill>
                  <a:schemeClr val="dk2"/>
                </a:solidFill>
                <a:latin typeface="Calibri"/>
                <a:ea typeface="Calibri"/>
                <a:cs typeface="Calibri"/>
                <a:sym typeface="Calibri"/>
              </a:defRPr>
            </a:lvl3pPr>
            <a:lvl4pPr marL="0" lvl="3" indent="0" algn="l" rtl="0">
              <a:spcBef>
                <a:spcPts val="0"/>
              </a:spcBef>
              <a:buNone/>
              <a:defRPr sz="1200" b="0" i="0" u="none" strike="noStrike" cap="none">
                <a:solidFill>
                  <a:schemeClr val="dk2"/>
                </a:solidFill>
                <a:latin typeface="Calibri"/>
                <a:ea typeface="Calibri"/>
                <a:cs typeface="Calibri"/>
                <a:sym typeface="Calibri"/>
              </a:defRPr>
            </a:lvl4pPr>
            <a:lvl5pPr marL="0" lvl="4" indent="0" algn="l" rtl="0">
              <a:spcBef>
                <a:spcPts val="0"/>
              </a:spcBef>
              <a:buNone/>
              <a:defRPr sz="1200" b="0" i="0" u="none" strike="noStrike" cap="none">
                <a:solidFill>
                  <a:schemeClr val="dk2"/>
                </a:solidFill>
                <a:latin typeface="Calibri"/>
                <a:ea typeface="Calibri"/>
                <a:cs typeface="Calibri"/>
                <a:sym typeface="Calibri"/>
              </a:defRPr>
            </a:lvl5pPr>
            <a:lvl6pPr marL="0" lvl="5" indent="0" algn="l" rtl="0">
              <a:spcBef>
                <a:spcPts val="0"/>
              </a:spcBef>
              <a:buNone/>
              <a:defRPr sz="1200" b="0" i="0" u="none" strike="noStrike" cap="none">
                <a:solidFill>
                  <a:schemeClr val="dk2"/>
                </a:solidFill>
                <a:latin typeface="Calibri"/>
                <a:ea typeface="Calibri"/>
                <a:cs typeface="Calibri"/>
                <a:sym typeface="Calibri"/>
              </a:defRPr>
            </a:lvl6pPr>
            <a:lvl7pPr marL="0" lvl="6" indent="0" algn="l" rtl="0">
              <a:spcBef>
                <a:spcPts val="0"/>
              </a:spcBef>
              <a:buNone/>
              <a:defRPr sz="1200" b="0" i="0" u="none" strike="noStrike" cap="none">
                <a:solidFill>
                  <a:schemeClr val="dk2"/>
                </a:solidFill>
                <a:latin typeface="Calibri"/>
                <a:ea typeface="Calibri"/>
                <a:cs typeface="Calibri"/>
                <a:sym typeface="Calibri"/>
              </a:defRPr>
            </a:lvl7pPr>
            <a:lvl8pPr marL="0" lvl="7" indent="0" algn="l" rtl="0">
              <a:spcBef>
                <a:spcPts val="0"/>
              </a:spcBef>
              <a:buNone/>
              <a:defRPr sz="1200" b="0" i="0" u="none" strike="noStrike" cap="none">
                <a:solidFill>
                  <a:schemeClr val="dk2"/>
                </a:solidFill>
                <a:latin typeface="Calibri"/>
                <a:ea typeface="Calibri"/>
                <a:cs typeface="Calibri"/>
                <a:sym typeface="Calibri"/>
              </a:defRPr>
            </a:lvl8pPr>
            <a:lvl9pPr marL="0" lvl="8" indent="0" algn="l" rtl="0">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08" name="Google Shape;208;p47"/>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09" name="Google Shape;209;p47" descr="A close up of a logo&#10;&#10;Description automatically generated"/>
          <p:cNvPicPr preferRelativeResize="0"/>
          <p:nvPr/>
        </p:nvPicPr>
        <p:blipFill rotWithShape="1">
          <a:blip r:embed="rId4">
            <a:alphaModFix/>
          </a:blip>
          <a:srcRect/>
          <a:stretch/>
        </p:blipFill>
        <p:spPr>
          <a:xfrm>
            <a:off x="7003020" y="6316986"/>
            <a:ext cx="1642021" cy="2846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210"/>
        <p:cNvGrpSpPr/>
        <p:nvPr/>
      </p:nvGrpSpPr>
      <p:grpSpPr>
        <a:xfrm>
          <a:off x="0" y="0"/>
          <a:ext cx="0" cy="0"/>
          <a:chOff x="0" y="0"/>
          <a:chExt cx="0" cy="0"/>
        </a:xfrm>
      </p:grpSpPr>
      <p:sp>
        <p:nvSpPr>
          <p:cNvPr id="211" name="Google Shape;211;p4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2" name="Google Shape;212;p48"/>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13" name="Google Shape;213;p48"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214" name="Google Shape;214;p48"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White_Content Slide 3">
  <p:cSld name="2_White_Content Slide 3">
    <p:spTree>
      <p:nvGrpSpPr>
        <p:cNvPr id="1" name="Shape 215"/>
        <p:cNvGrpSpPr/>
        <p:nvPr/>
      </p:nvGrpSpPr>
      <p:grpSpPr>
        <a:xfrm>
          <a:off x="0" y="0"/>
          <a:ext cx="0" cy="0"/>
          <a:chOff x="0" y="0"/>
          <a:chExt cx="0" cy="0"/>
        </a:xfrm>
      </p:grpSpPr>
      <p:pic>
        <p:nvPicPr>
          <p:cNvPr id="216" name="Google Shape;216;p49"/>
          <p:cNvPicPr preferRelativeResize="0"/>
          <p:nvPr/>
        </p:nvPicPr>
        <p:blipFill rotWithShape="1">
          <a:blip r:embed="rId2">
            <a:alphaModFix/>
          </a:blip>
          <a:srcRect/>
          <a:stretch/>
        </p:blipFill>
        <p:spPr>
          <a:xfrm>
            <a:off x="549032" y="1157863"/>
            <a:ext cx="1103778" cy="128483"/>
          </a:xfrm>
          <a:prstGeom prst="rect">
            <a:avLst/>
          </a:prstGeom>
          <a:noFill/>
          <a:ln>
            <a:noFill/>
          </a:ln>
        </p:spPr>
      </p:pic>
      <p:sp>
        <p:nvSpPr>
          <p:cNvPr id="217" name="Google Shape;217;p49"/>
          <p:cNvSpPr txBox="1">
            <a:spLocks noGrp="1"/>
          </p:cNvSpPr>
          <p:nvPr>
            <p:ph type="title"/>
          </p:nvPr>
        </p:nvSpPr>
        <p:spPr>
          <a:xfrm>
            <a:off x="435471" y="559587"/>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218" name="Google Shape;218;p49"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sp>
        <p:nvSpPr>
          <p:cNvPr id="219" name="Google Shape;219;p49"/>
          <p:cNvSpPr txBox="1">
            <a:spLocks noGrp="1"/>
          </p:cNvSpPr>
          <p:nvPr>
            <p:ph type="body" idx="1"/>
          </p:nvPr>
        </p:nvSpPr>
        <p:spPr>
          <a:xfrm>
            <a:off x="447923"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0" name="Google Shape;220;p49"/>
          <p:cNvSpPr txBox="1">
            <a:spLocks noGrp="1"/>
          </p:cNvSpPr>
          <p:nvPr>
            <p:ph type="sldNum" idx="12"/>
          </p:nvPr>
        </p:nvSpPr>
        <p:spPr>
          <a:xfrm>
            <a:off x="0" y="6491818"/>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chemeClr val="dk2"/>
                </a:solidFill>
                <a:latin typeface="Calibri"/>
                <a:ea typeface="Calibri"/>
                <a:cs typeface="Calibri"/>
                <a:sym typeface="Calibri"/>
              </a:defRPr>
            </a:lvl1pPr>
            <a:lvl2pPr marL="0" lvl="1" indent="0" algn="l" rtl="0">
              <a:spcBef>
                <a:spcPts val="0"/>
              </a:spcBef>
              <a:buNone/>
              <a:defRPr sz="1200" b="0" i="0" u="none" strike="noStrike" cap="none">
                <a:solidFill>
                  <a:schemeClr val="dk2"/>
                </a:solidFill>
                <a:latin typeface="Calibri"/>
                <a:ea typeface="Calibri"/>
                <a:cs typeface="Calibri"/>
                <a:sym typeface="Calibri"/>
              </a:defRPr>
            </a:lvl2pPr>
            <a:lvl3pPr marL="0" lvl="2" indent="0" algn="l" rtl="0">
              <a:spcBef>
                <a:spcPts val="0"/>
              </a:spcBef>
              <a:buNone/>
              <a:defRPr sz="1200" b="0" i="0" u="none" strike="noStrike" cap="none">
                <a:solidFill>
                  <a:schemeClr val="dk2"/>
                </a:solidFill>
                <a:latin typeface="Calibri"/>
                <a:ea typeface="Calibri"/>
                <a:cs typeface="Calibri"/>
                <a:sym typeface="Calibri"/>
              </a:defRPr>
            </a:lvl3pPr>
            <a:lvl4pPr marL="0" lvl="3" indent="0" algn="l" rtl="0">
              <a:spcBef>
                <a:spcPts val="0"/>
              </a:spcBef>
              <a:buNone/>
              <a:defRPr sz="1200" b="0" i="0" u="none" strike="noStrike" cap="none">
                <a:solidFill>
                  <a:schemeClr val="dk2"/>
                </a:solidFill>
                <a:latin typeface="Calibri"/>
                <a:ea typeface="Calibri"/>
                <a:cs typeface="Calibri"/>
                <a:sym typeface="Calibri"/>
              </a:defRPr>
            </a:lvl4pPr>
            <a:lvl5pPr marL="0" lvl="4" indent="0" algn="l" rtl="0">
              <a:spcBef>
                <a:spcPts val="0"/>
              </a:spcBef>
              <a:buNone/>
              <a:defRPr sz="1200" b="0" i="0" u="none" strike="noStrike" cap="none">
                <a:solidFill>
                  <a:schemeClr val="dk2"/>
                </a:solidFill>
                <a:latin typeface="Calibri"/>
                <a:ea typeface="Calibri"/>
                <a:cs typeface="Calibri"/>
                <a:sym typeface="Calibri"/>
              </a:defRPr>
            </a:lvl5pPr>
            <a:lvl6pPr marL="0" lvl="5" indent="0" algn="l" rtl="0">
              <a:spcBef>
                <a:spcPts val="0"/>
              </a:spcBef>
              <a:buNone/>
              <a:defRPr sz="1200" b="0" i="0" u="none" strike="noStrike" cap="none">
                <a:solidFill>
                  <a:schemeClr val="dk2"/>
                </a:solidFill>
                <a:latin typeface="Calibri"/>
                <a:ea typeface="Calibri"/>
                <a:cs typeface="Calibri"/>
                <a:sym typeface="Calibri"/>
              </a:defRPr>
            </a:lvl6pPr>
            <a:lvl7pPr marL="0" lvl="6" indent="0" algn="l" rtl="0">
              <a:spcBef>
                <a:spcPts val="0"/>
              </a:spcBef>
              <a:buNone/>
              <a:defRPr sz="1200" b="0" i="0" u="none" strike="noStrike" cap="none">
                <a:solidFill>
                  <a:schemeClr val="dk2"/>
                </a:solidFill>
                <a:latin typeface="Calibri"/>
                <a:ea typeface="Calibri"/>
                <a:cs typeface="Calibri"/>
                <a:sym typeface="Calibri"/>
              </a:defRPr>
            </a:lvl7pPr>
            <a:lvl8pPr marL="0" lvl="7" indent="0" algn="l" rtl="0">
              <a:spcBef>
                <a:spcPts val="0"/>
              </a:spcBef>
              <a:buNone/>
              <a:defRPr sz="1200" b="0" i="0" u="none" strike="noStrike" cap="none">
                <a:solidFill>
                  <a:schemeClr val="dk2"/>
                </a:solidFill>
                <a:latin typeface="Calibri"/>
                <a:ea typeface="Calibri"/>
                <a:cs typeface="Calibri"/>
                <a:sym typeface="Calibri"/>
              </a:defRPr>
            </a:lvl8pPr>
            <a:lvl9pPr marL="0" lvl="8" indent="0" algn="l" rtl="0">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21" name="Google Shape;221;p49"/>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49" descr="A close up of a logo&#10;&#10;Description automatically generated"/>
          <p:cNvPicPr preferRelativeResize="0"/>
          <p:nvPr/>
        </p:nvPicPr>
        <p:blipFill rotWithShape="1">
          <a:blip r:embed="rId4">
            <a:alphaModFix/>
          </a:blip>
          <a:srcRect/>
          <a:stretch/>
        </p:blipFill>
        <p:spPr>
          <a:xfrm>
            <a:off x="7003018" y="6316985"/>
            <a:ext cx="1642021" cy="28467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urple_Title Slide 1">
  <p:cSld name="Purple_Title Slide 1">
    <p:bg>
      <p:bgPr>
        <a:solidFill>
          <a:schemeClr val="lt1"/>
        </a:solidFill>
        <a:effectLst/>
      </p:bgPr>
    </p:bg>
    <p:spTree>
      <p:nvGrpSpPr>
        <p:cNvPr id="1" name="Shape 223"/>
        <p:cNvGrpSpPr/>
        <p:nvPr/>
      </p:nvGrpSpPr>
      <p:grpSpPr>
        <a:xfrm>
          <a:off x="0" y="0"/>
          <a:ext cx="0" cy="0"/>
          <a:chOff x="0" y="0"/>
          <a:chExt cx="0" cy="0"/>
        </a:xfrm>
      </p:grpSpPr>
      <p:sp>
        <p:nvSpPr>
          <p:cNvPr id="224" name="Google Shape;224;p50"/>
          <p:cNvSpPr txBox="1">
            <a:spLocks noGrp="1"/>
          </p:cNvSpPr>
          <p:nvPr>
            <p:ph type="title"/>
          </p:nvPr>
        </p:nvSpPr>
        <p:spPr>
          <a:xfrm>
            <a:off x="460375" y="859991"/>
            <a:ext cx="69723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5000"/>
              <a:buFont typeface="Encode Sans Black"/>
              <a:buNone/>
              <a:defRPr sz="5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White_Content Slide 3">
  <p:cSld name="White_Content Slide 3">
    <p:spTree>
      <p:nvGrpSpPr>
        <p:cNvPr id="1" name="Shape 225"/>
        <p:cNvGrpSpPr/>
        <p:nvPr/>
      </p:nvGrpSpPr>
      <p:grpSpPr>
        <a:xfrm>
          <a:off x="0" y="0"/>
          <a:ext cx="0" cy="0"/>
          <a:chOff x="0" y="0"/>
          <a:chExt cx="0" cy="0"/>
        </a:xfrm>
      </p:grpSpPr>
      <p:pic>
        <p:nvPicPr>
          <p:cNvPr id="226" name="Google Shape;226;p51"/>
          <p:cNvPicPr preferRelativeResize="0"/>
          <p:nvPr/>
        </p:nvPicPr>
        <p:blipFill rotWithShape="1">
          <a:blip r:embed="rId2">
            <a:alphaModFix/>
          </a:blip>
          <a:srcRect/>
          <a:stretch/>
        </p:blipFill>
        <p:spPr>
          <a:xfrm>
            <a:off x="549032" y="1155493"/>
            <a:ext cx="1103778" cy="128483"/>
          </a:xfrm>
          <a:prstGeom prst="rect">
            <a:avLst/>
          </a:prstGeom>
          <a:noFill/>
          <a:ln>
            <a:noFill/>
          </a:ln>
        </p:spPr>
      </p:pic>
      <p:sp>
        <p:nvSpPr>
          <p:cNvPr id="227" name="Google Shape;227;p51"/>
          <p:cNvSpPr txBox="1">
            <a:spLocks noGrp="1"/>
          </p:cNvSpPr>
          <p:nvPr>
            <p:ph type="title"/>
          </p:nvPr>
        </p:nvSpPr>
        <p:spPr>
          <a:xfrm>
            <a:off x="442855"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28" name="Google Shape;228;p51"/>
          <p:cNvSpPr txBox="1">
            <a:spLocks noGrp="1"/>
          </p:cNvSpPr>
          <p:nvPr>
            <p:ph type="body" idx="1"/>
          </p:nvPr>
        </p:nvSpPr>
        <p:spPr>
          <a:xfrm>
            <a:off x="447923"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9" name="Google Shape;229;p51" descr="A close up of a logo&#10;&#10;Description automatically generated"/>
          <p:cNvPicPr preferRelativeResize="0"/>
          <p:nvPr/>
        </p:nvPicPr>
        <p:blipFill rotWithShape="1">
          <a:blip r:embed="rId3">
            <a:alphaModFix/>
          </a:blip>
          <a:srcRect/>
          <a:stretch/>
        </p:blipFill>
        <p:spPr>
          <a:xfrm>
            <a:off x="7003018" y="6316985"/>
            <a:ext cx="1642021" cy="284679"/>
          </a:xfrm>
          <a:prstGeom prst="rect">
            <a:avLst/>
          </a:prstGeom>
          <a:noFill/>
          <a:ln>
            <a:noFill/>
          </a:ln>
        </p:spPr>
      </p:pic>
      <p:sp>
        <p:nvSpPr>
          <p:cNvPr id="230" name="Google Shape;230;p51"/>
          <p:cNvSpPr txBox="1">
            <a:spLocks noGrp="1"/>
          </p:cNvSpPr>
          <p:nvPr>
            <p:ph type="sldNum" idx="12"/>
          </p:nvPr>
        </p:nvSpPr>
        <p:spPr>
          <a:xfrm>
            <a:off x="0" y="6491818"/>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rgbClr val="33006F"/>
                </a:solidFill>
                <a:latin typeface="Calibri"/>
                <a:ea typeface="Calibri"/>
                <a:cs typeface="Calibri"/>
                <a:sym typeface="Calibri"/>
              </a:defRPr>
            </a:lvl1pPr>
            <a:lvl2pPr marL="0" lvl="1" indent="0" algn="l" rtl="0">
              <a:spcBef>
                <a:spcPts val="0"/>
              </a:spcBef>
              <a:buNone/>
              <a:defRPr sz="1200" b="0" i="0" u="none" strike="noStrike" cap="none">
                <a:solidFill>
                  <a:srgbClr val="33006F"/>
                </a:solidFill>
                <a:latin typeface="Calibri"/>
                <a:ea typeface="Calibri"/>
                <a:cs typeface="Calibri"/>
                <a:sym typeface="Calibri"/>
              </a:defRPr>
            </a:lvl2pPr>
            <a:lvl3pPr marL="0" lvl="2" indent="0" algn="l" rtl="0">
              <a:spcBef>
                <a:spcPts val="0"/>
              </a:spcBef>
              <a:buNone/>
              <a:defRPr sz="1200" b="0" i="0" u="none" strike="noStrike" cap="none">
                <a:solidFill>
                  <a:srgbClr val="33006F"/>
                </a:solidFill>
                <a:latin typeface="Calibri"/>
                <a:ea typeface="Calibri"/>
                <a:cs typeface="Calibri"/>
                <a:sym typeface="Calibri"/>
              </a:defRPr>
            </a:lvl3pPr>
            <a:lvl4pPr marL="0" lvl="3" indent="0" algn="l" rtl="0">
              <a:spcBef>
                <a:spcPts val="0"/>
              </a:spcBef>
              <a:buNone/>
              <a:defRPr sz="1200" b="0" i="0" u="none" strike="noStrike" cap="none">
                <a:solidFill>
                  <a:srgbClr val="33006F"/>
                </a:solidFill>
                <a:latin typeface="Calibri"/>
                <a:ea typeface="Calibri"/>
                <a:cs typeface="Calibri"/>
                <a:sym typeface="Calibri"/>
              </a:defRPr>
            </a:lvl4pPr>
            <a:lvl5pPr marL="0" lvl="4" indent="0" algn="l" rtl="0">
              <a:spcBef>
                <a:spcPts val="0"/>
              </a:spcBef>
              <a:buNone/>
              <a:defRPr sz="1200" b="0" i="0" u="none" strike="noStrike" cap="none">
                <a:solidFill>
                  <a:srgbClr val="33006F"/>
                </a:solidFill>
                <a:latin typeface="Calibri"/>
                <a:ea typeface="Calibri"/>
                <a:cs typeface="Calibri"/>
                <a:sym typeface="Calibri"/>
              </a:defRPr>
            </a:lvl5pPr>
            <a:lvl6pPr marL="0" lvl="5" indent="0" algn="l" rtl="0">
              <a:spcBef>
                <a:spcPts val="0"/>
              </a:spcBef>
              <a:buNone/>
              <a:defRPr sz="1200" b="0" i="0" u="none" strike="noStrike" cap="none">
                <a:solidFill>
                  <a:srgbClr val="33006F"/>
                </a:solidFill>
                <a:latin typeface="Calibri"/>
                <a:ea typeface="Calibri"/>
                <a:cs typeface="Calibri"/>
                <a:sym typeface="Calibri"/>
              </a:defRPr>
            </a:lvl6pPr>
            <a:lvl7pPr marL="0" lvl="6" indent="0" algn="l" rtl="0">
              <a:spcBef>
                <a:spcPts val="0"/>
              </a:spcBef>
              <a:buNone/>
              <a:defRPr sz="1200" b="0" i="0" u="none" strike="noStrike" cap="none">
                <a:solidFill>
                  <a:srgbClr val="33006F"/>
                </a:solidFill>
                <a:latin typeface="Calibri"/>
                <a:ea typeface="Calibri"/>
                <a:cs typeface="Calibri"/>
                <a:sym typeface="Calibri"/>
              </a:defRPr>
            </a:lvl7pPr>
            <a:lvl8pPr marL="0" lvl="7" indent="0" algn="l" rtl="0">
              <a:spcBef>
                <a:spcPts val="0"/>
              </a:spcBef>
              <a:buNone/>
              <a:defRPr sz="1200" b="0" i="0" u="none" strike="noStrike" cap="none">
                <a:solidFill>
                  <a:srgbClr val="33006F"/>
                </a:solidFill>
                <a:latin typeface="Calibri"/>
                <a:ea typeface="Calibri"/>
                <a:cs typeface="Calibri"/>
                <a:sym typeface="Calibri"/>
              </a:defRPr>
            </a:lvl8pPr>
            <a:lvl9pPr marL="0" lvl="8" indent="0" algn="l" rtl="0">
              <a:spcBef>
                <a:spcPts val="0"/>
              </a:spcBef>
              <a:buNone/>
              <a:defRPr sz="1200" b="0" i="0" u="none" strike="noStrike" cap="none">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31" name="Google Shape;231;p51"/>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234"/>
        <p:cNvGrpSpPr/>
        <p:nvPr/>
      </p:nvGrpSpPr>
      <p:grpSpPr>
        <a:xfrm>
          <a:off x="0" y="0"/>
          <a:ext cx="0" cy="0"/>
          <a:chOff x="0" y="0"/>
          <a:chExt cx="0" cy="0"/>
        </a:xfrm>
      </p:grpSpPr>
      <p:pic>
        <p:nvPicPr>
          <p:cNvPr id="235" name="Google Shape;235;p53"/>
          <p:cNvPicPr preferRelativeResize="0"/>
          <p:nvPr/>
        </p:nvPicPr>
        <p:blipFill rotWithShape="1">
          <a:blip r:embed="rId2">
            <a:alphaModFix/>
          </a:blip>
          <a:srcRect/>
          <a:stretch/>
        </p:blipFill>
        <p:spPr>
          <a:xfrm>
            <a:off x="549032" y="1157866"/>
            <a:ext cx="1103778" cy="128483"/>
          </a:xfrm>
          <a:prstGeom prst="rect">
            <a:avLst/>
          </a:prstGeom>
          <a:noFill/>
          <a:ln>
            <a:noFill/>
          </a:ln>
        </p:spPr>
      </p:pic>
      <p:sp>
        <p:nvSpPr>
          <p:cNvPr id="236" name="Google Shape;236;p53"/>
          <p:cNvSpPr txBox="1">
            <a:spLocks noGrp="1"/>
          </p:cNvSpPr>
          <p:nvPr>
            <p:ph type="title"/>
          </p:nvPr>
        </p:nvSpPr>
        <p:spPr>
          <a:xfrm>
            <a:off x="435472" y="559590"/>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237" name="Google Shape;237;p53" descr="A screenshot of a cell phone&#10;&#10;Description automatically generated"/>
          <p:cNvPicPr preferRelativeResize="0"/>
          <p:nvPr/>
        </p:nvPicPr>
        <p:blipFill rotWithShape="1">
          <a:blip r:embed="rId3">
            <a:alphaModFix/>
          </a:blip>
          <a:srcRect/>
          <a:stretch/>
        </p:blipFill>
        <p:spPr>
          <a:xfrm>
            <a:off x="7024792" y="6316979"/>
            <a:ext cx="1418739" cy="245968"/>
          </a:xfrm>
          <a:prstGeom prst="rect">
            <a:avLst/>
          </a:prstGeom>
          <a:noFill/>
          <a:ln>
            <a:noFill/>
          </a:ln>
        </p:spPr>
      </p:pic>
      <p:sp>
        <p:nvSpPr>
          <p:cNvPr id="238" name="Google Shape;238;p53"/>
          <p:cNvSpPr txBox="1">
            <a:spLocks noGrp="1"/>
          </p:cNvSpPr>
          <p:nvPr>
            <p:ph type="body" idx="1"/>
          </p:nvPr>
        </p:nvSpPr>
        <p:spPr>
          <a:xfrm>
            <a:off x="447925"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Google Shape;239;p53"/>
          <p:cNvSpPr txBox="1">
            <a:spLocks noGrp="1"/>
          </p:cNvSpPr>
          <p:nvPr>
            <p:ph type="sldNum" idx="12"/>
          </p:nvPr>
        </p:nvSpPr>
        <p:spPr>
          <a:xfrm>
            <a:off x="2" y="6491821"/>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chemeClr val="dk2"/>
                </a:solidFill>
                <a:latin typeface="Calibri"/>
                <a:ea typeface="Calibri"/>
                <a:cs typeface="Calibri"/>
                <a:sym typeface="Calibri"/>
              </a:defRPr>
            </a:lvl1pPr>
            <a:lvl2pPr marL="0" lvl="1" indent="0" algn="l" rtl="0">
              <a:spcBef>
                <a:spcPts val="0"/>
              </a:spcBef>
              <a:buNone/>
              <a:defRPr sz="1200" b="0" i="0" u="none" strike="noStrike" cap="none">
                <a:solidFill>
                  <a:schemeClr val="dk2"/>
                </a:solidFill>
                <a:latin typeface="Calibri"/>
                <a:ea typeface="Calibri"/>
                <a:cs typeface="Calibri"/>
                <a:sym typeface="Calibri"/>
              </a:defRPr>
            </a:lvl2pPr>
            <a:lvl3pPr marL="0" lvl="2" indent="0" algn="l" rtl="0">
              <a:spcBef>
                <a:spcPts val="0"/>
              </a:spcBef>
              <a:buNone/>
              <a:defRPr sz="1200" b="0" i="0" u="none" strike="noStrike" cap="none">
                <a:solidFill>
                  <a:schemeClr val="dk2"/>
                </a:solidFill>
                <a:latin typeface="Calibri"/>
                <a:ea typeface="Calibri"/>
                <a:cs typeface="Calibri"/>
                <a:sym typeface="Calibri"/>
              </a:defRPr>
            </a:lvl3pPr>
            <a:lvl4pPr marL="0" lvl="3" indent="0" algn="l" rtl="0">
              <a:spcBef>
                <a:spcPts val="0"/>
              </a:spcBef>
              <a:buNone/>
              <a:defRPr sz="1200" b="0" i="0" u="none" strike="noStrike" cap="none">
                <a:solidFill>
                  <a:schemeClr val="dk2"/>
                </a:solidFill>
                <a:latin typeface="Calibri"/>
                <a:ea typeface="Calibri"/>
                <a:cs typeface="Calibri"/>
                <a:sym typeface="Calibri"/>
              </a:defRPr>
            </a:lvl4pPr>
            <a:lvl5pPr marL="0" lvl="4" indent="0" algn="l" rtl="0">
              <a:spcBef>
                <a:spcPts val="0"/>
              </a:spcBef>
              <a:buNone/>
              <a:defRPr sz="1200" b="0" i="0" u="none" strike="noStrike" cap="none">
                <a:solidFill>
                  <a:schemeClr val="dk2"/>
                </a:solidFill>
                <a:latin typeface="Calibri"/>
                <a:ea typeface="Calibri"/>
                <a:cs typeface="Calibri"/>
                <a:sym typeface="Calibri"/>
              </a:defRPr>
            </a:lvl5pPr>
            <a:lvl6pPr marL="0" lvl="5" indent="0" algn="l" rtl="0">
              <a:spcBef>
                <a:spcPts val="0"/>
              </a:spcBef>
              <a:buNone/>
              <a:defRPr sz="1200" b="0" i="0" u="none" strike="noStrike" cap="none">
                <a:solidFill>
                  <a:schemeClr val="dk2"/>
                </a:solidFill>
                <a:latin typeface="Calibri"/>
                <a:ea typeface="Calibri"/>
                <a:cs typeface="Calibri"/>
                <a:sym typeface="Calibri"/>
              </a:defRPr>
            </a:lvl6pPr>
            <a:lvl7pPr marL="0" lvl="6" indent="0" algn="l" rtl="0">
              <a:spcBef>
                <a:spcPts val="0"/>
              </a:spcBef>
              <a:buNone/>
              <a:defRPr sz="1200" b="0" i="0" u="none" strike="noStrike" cap="none">
                <a:solidFill>
                  <a:schemeClr val="dk2"/>
                </a:solidFill>
                <a:latin typeface="Calibri"/>
                <a:ea typeface="Calibri"/>
                <a:cs typeface="Calibri"/>
                <a:sym typeface="Calibri"/>
              </a:defRPr>
            </a:lvl7pPr>
            <a:lvl8pPr marL="0" lvl="7" indent="0" algn="l" rtl="0">
              <a:spcBef>
                <a:spcPts val="0"/>
              </a:spcBef>
              <a:buNone/>
              <a:defRPr sz="1200" b="0" i="0" u="none" strike="noStrike" cap="none">
                <a:solidFill>
                  <a:schemeClr val="dk2"/>
                </a:solidFill>
                <a:latin typeface="Calibri"/>
                <a:ea typeface="Calibri"/>
                <a:cs typeface="Calibri"/>
                <a:sym typeface="Calibri"/>
              </a:defRPr>
            </a:lvl8pPr>
            <a:lvl9pPr marL="0" lvl="8" indent="0" algn="l" rtl="0">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40" name="Google Shape;240;p53"/>
          <p:cNvSpPr txBox="1">
            <a:spLocks noGrp="1"/>
          </p:cNvSpPr>
          <p:nvPr>
            <p:ph type="body" idx="2"/>
          </p:nvPr>
        </p:nvSpPr>
        <p:spPr>
          <a:xfrm>
            <a:off x="435472" y="2434980"/>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63" algn="l" rtl="0">
              <a:spcBef>
                <a:spcPts val="280"/>
              </a:spcBef>
              <a:spcAft>
                <a:spcPts val="0"/>
              </a:spcAft>
              <a:buClr>
                <a:schemeClr val="dk2"/>
              </a:buClr>
              <a:buSzPts val="1401"/>
              <a:buFont typeface="Merriweather Sans"/>
              <a:buChar char="&gt;"/>
              <a:defRPr sz="1401"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41" name="Google Shape;241;p53" descr="A close up of a logo&#10;&#10;Description automatically generated"/>
          <p:cNvPicPr preferRelativeResize="0"/>
          <p:nvPr/>
        </p:nvPicPr>
        <p:blipFill rotWithShape="1">
          <a:blip r:embed="rId4">
            <a:alphaModFix/>
          </a:blip>
          <a:srcRect/>
          <a:stretch/>
        </p:blipFill>
        <p:spPr>
          <a:xfrm>
            <a:off x="7003020" y="6316988"/>
            <a:ext cx="1642021" cy="28467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White_Title Slide 1">
  <p:cSld name="White_Title Slide 1">
    <p:spTree>
      <p:nvGrpSpPr>
        <p:cNvPr id="1" name="Shape 242"/>
        <p:cNvGrpSpPr/>
        <p:nvPr/>
      </p:nvGrpSpPr>
      <p:grpSpPr>
        <a:xfrm>
          <a:off x="0" y="0"/>
          <a:ext cx="0" cy="0"/>
          <a:chOff x="0" y="0"/>
          <a:chExt cx="0" cy="0"/>
        </a:xfrm>
      </p:grpSpPr>
      <p:sp>
        <p:nvSpPr>
          <p:cNvPr id="243" name="Google Shape;243;p54" descr="A black and white photo of a building&#10;&#10;Description automatically generated"/>
          <p:cNvSpPr/>
          <p:nvPr/>
        </p:nvSpPr>
        <p:spPr>
          <a:xfrm>
            <a:off x="0" y="0"/>
            <a:ext cx="9156900" cy="6858000"/>
          </a:xfrm>
          <a:prstGeom prst="rect">
            <a:avLst/>
          </a:prstGeom>
          <a:solidFill>
            <a:srgbClr val="FFFFFF"/>
          </a:solidFill>
          <a:ln>
            <a:noFill/>
          </a:ln>
        </p:spPr>
      </p:sp>
      <p:sp>
        <p:nvSpPr>
          <p:cNvPr id="244" name="Google Shape;244;p54"/>
          <p:cNvSpPr/>
          <p:nvPr/>
        </p:nvSpPr>
        <p:spPr>
          <a:xfrm>
            <a:off x="-12790"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45" name="Google Shape;245;p54"/>
          <p:cNvPicPr preferRelativeResize="0"/>
          <p:nvPr/>
        </p:nvPicPr>
        <p:blipFill rotWithShape="1">
          <a:blip r:embed="rId2">
            <a:alphaModFix/>
          </a:blip>
          <a:srcRect/>
          <a:stretch/>
        </p:blipFill>
        <p:spPr>
          <a:xfrm>
            <a:off x="568081" y="4568602"/>
            <a:ext cx="1600201" cy="186267"/>
          </a:xfrm>
          <a:prstGeom prst="rect">
            <a:avLst/>
          </a:prstGeom>
          <a:noFill/>
          <a:ln>
            <a:noFill/>
          </a:ln>
        </p:spPr>
      </p:pic>
      <p:pic>
        <p:nvPicPr>
          <p:cNvPr id="246" name="Google Shape;246;p54" descr="A screenshot of a cell phone&#10;&#10;Description automatically generated"/>
          <p:cNvPicPr preferRelativeResize="0"/>
          <p:nvPr/>
        </p:nvPicPr>
        <p:blipFill rotWithShape="1">
          <a:blip r:embed="rId3">
            <a:alphaModFix/>
          </a:blip>
          <a:srcRect/>
          <a:stretch/>
        </p:blipFill>
        <p:spPr>
          <a:xfrm>
            <a:off x="6602009" y="5859012"/>
            <a:ext cx="2105050" cy="681777"/>
          </a:xfrm>
          <a:prstGeom prst="rect">
            <a:avLst/>
          </a:prstGeom>
          <a:noFill/>
          <a:ln>
            <a:noFill/>
          </a:ln>
        </p:spPr>
      </p:pic>
      <p:sp>
        <p:nvSpPr>
          <p:cNvPr id="247" name="Google Shape;247;p54"/>
          <p:cNvSpPr txBox="1">
            <a:spLocks noGrp="1"/>
          </p:cNvSpPr>
          <p:nvPr>
            <p:ph type="sldNum" idx="12"/>
          </p:nvPr>
        </p:nvSpPr>
        <p:spPr>
          <a:xfrm>
            <a:off x="1" y="6491821"/>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rgbClr val="33006F"/>
                </a:solidFill>
                <a:latin typeface="Calibri"/>
                <a:ea typeface="Calibri"/>
                <a:cs typeface="Calibri"/>
                <a:sym typeface="Calibri"/>
              </a:defRPr>
            </a:lvl1pPr>
            <a:lvl2pPr marL="0" lvl="1" indent="0" algn="l" rtl="0">
              <a:spcBef>
                <a:spcPts val="0"/>
              </a:spcBef>
              <a:buNone/>
              <a:defRPr sz="1200" b="0" i="0" u="none" strike="noStrike" cap="none">
                <a:solidFill>
                  <a:srgbClr val="33006F"/>
                </a:solidFill>
                <a:latin typeface="Calibri"/>
                <a:ea typeface="Calibri"/>
                <a:cs typeface="Calibri"/>
                <a:sym typeface="Calibri"/>
              </a:defRPr>
            </a:lvl2pPr>
            <a:lvl3pPr marL="0" lvl="2" indent="0" algn="l" rtl="0">
              <a:spcBef>
                <a:spcPts val="0"/>
              </a:spcBef>
              <a:buNone/>
              <a:defRPr sz="1200" b="0" i="0" u="none" strike="noStrike" cap="none">
                <a:solidFill>
                  <a:srgbClr val="33006F"/>
                </a:solidFill>
                <a:latin typeface="Calibri"/>
                <a:ea typeface="Calibri"/>
                <a:cs typeface="Calibri"/>
                <a:sym typeface="Calibri"/>
              </a:defRPr>
            </a:lvl3pPr>
            <a:lvl4pPr marL="0" lvl="3" indent="0" algn="l" rtl="0">
              <a:spcBef>
                <a:spcPts val="0"/>
              </a:spcBef>
              <a:buNone/>
              <a:defRPr sz="1200" b="0" i="0" u="none" strike="noStrike" cap="none">
                <a:solidFill>
                  <a:srgbClr val="33006F"/>
                </a:solidFill>
                <a:latin typeface="Calibri"/>
                <a:ea typeface="Calibri"/>
                <a:cs typeface="Calibri"/>
                <a:sym typeface="Calibri"/>
              </a:defRPr>
            </a:lvl4pPr>
            <a:lvl5pPr marL="0" lvl="4" indent="0" algn="l" rtl="0">
              <a:spcBef>
                <a:spcPts val="0"/>
              </a:spcBef>
              <a:buNone/>
              <a:defRPr sz="1200" b="0" i="0" u="none" strike="noStrike" cap="none">
                <a:solidFill>
                  <a:srgbClr val="33006F"/>
                </a:solidFill>
                <a:latin typeface="Calibri"/>
                <a:ea typeface="Calibri"/>
                <a:cs typeface="Calibri"/>
                <a:sym typeface="Calibri"/>
              </a:defRPr>
            </a:lvl5pPr>
            <a:lvl6pPr marL="0" lvl="5" indent="0" algn="l" rtl="0">
              <a:spcBef>
                <a:spcPts val="0"/>
              </a:spcBef>
              <a:buNone/>
              <a:defRPr sz="1200" b="0" i="0" u="none" strike="noStrike" cap="none">
                <a:solidFill>
                  <a:srgbClr val="33006F"/>
                </a:solidFill>
                <a:latin typeface="Calibri"/>
                <a:ea typeface="Calibri"/>
                <a:cs typeface="Calibri"/>
                <a:sym typeface="Calibri"/>
              </a:defRPr>
            </a:lvl6pPr>
            <a:lvl7pPr marL="0" lvl="6" indent="0" algn="l" rtl="0">
              <a:spcBef>
                <a:spcPts val="0"/>
              </a:spcBef>
              <a:buNone/>
              <a:defRPr sz="1200" b="0" i="0" u="none" strike="noStrike" cap="none">
                <a:solidFill>
                  <a:srgbClr val="33006F"/>
                </a:solidFill>
                <a:latin typeface="Calibri"/>
                <a:ea typeface="Calibri"/>
                <a:cs typeface="Calibri"/>
                <a:sym typeface="Calibri"/>
              </a:defRPr>
            </a:lvl7pPr>
            <a:lvl8pPr marL="0" lvl="7" indent="0" algn="l" rtl="0">
              <a:spcBef>
                <a:spcPts val="0"/>
              </a:spcBef>
              <a:buNone/>
              <a:defRPr sz="1200" b="0" i="0" u="none" strike="noStrike" cap="none">
                <a:solidFill>
                  <a:srgbClr val="33006F"/>
                </a:solidFill>
                <a:latin typeface="Calibri"/>
                <a:ea typeface="Calibri"/>
                <a:cs typeface="Calibri"/>
                <a:sym typeface="Calibri"/>
              </a:defRPr>
            </a:lvl8pPr>
            <a:lvl9pPr marL="0" lvl="8" indent="0" algn="l" rtl="0">
              <a:spcBef>
                <a:spcPts val="0"/>
              </a:spcBef>
              <a:buNone/>
              <a:defRPr sz="1200" b="0" i="0" u="none" strike="noStrike" cap="none">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48" name="Google Shape;248;p54"/>
          <p:cNvSpPr txBox="1">
            <a:spLocks noGrp="1"/>
          </p:cNvSpPr>
          <p:nvPr>
            <p:ph type="title"/>
          </p:nvPr>
        </p:nvSpPr>
        <p:spPr>
          <a:xfrm>
            <a:off x="460375" y="859993"/>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01"/>
              <a:buFont typeface="Encode Sans Black"/>
              <a:buNone/>
              <a:defRPr sz="5001"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White_Content Slide 2">
  <p:cSld name="White_Content Slide 2">
    <p:spTree>
      <p:nvGrpSpPr>
        <p:cNvPr id="1" name="Shape 249"/>
        <p:cNvGrpSpPr/>
        <p:nvPr/>
      </p:nvGrpSpPr>
      <p:grpSpPr>
        <a:xfrm>
          <a:off x="0" y="0"/>
          <a:ext cx="0" cy="0"/>
          <a:chOff x="0" y="0"/>
          <a:chExt cx="0" cy="0"/>
        </a:xfrm>
      </p:grpSpPr>
      <p:sp>
        <p:nvSpPr>
          <p:cNvPr id="250" name="Google Shape;250;p55" descr="A black and white photo of a building&#10;&#10;Description automatically generated"/>
          <p:cNvSpPr/>
          <p:nvPr/>
        </p:nvSpPr>
        <p:spPr>
          <a:xfrm>
            <a:off x="0" y="0"/>
            <a:ext cx="9156900" cy="6858000"/>
          </a:xfrm>
          <a:prstGeom prst="rect">
            <a:avLst/>
          </a:prstGeom>
          <a:solidFill>
            <a:srgbClr val="FFFFFF"/>
          </a:solidFill>
          <a:ln>
            <a:noFill/>
          </a:ln>
        </p:spPr>
      </p:sp>
      <p:sp>
        <p:nvSpPr>
          <p:cNvPr id="251" name="Google Shape;251;p55"/>
          <p:cNvSpPr/>
          <p:nvPr/>
        </p:nvSpPr>
        <p:spPr>
          <a:xfrm>
            <a:off x="0" y="1"/>
            <a:ext cx="91569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2" name="Google Shape;252;p55"/>
          <p:cNvPicPr preferRelativeResize="0"/>
          <p:nvPr/>
        </p:nvPicPr>
        <p:blipFill rotWithShape="1">
          <a:blip r:embed="rId2">
            <a:alphaModFix/>
          </a:blip>
          <a:srcRect/>
          <a:stretch/>
        </p:blipFill>
        <p:spPr>
          <a:xfrm>
            <a:off x="549032" y="1155495"/>
            <a:ext cx="1103778" cy="128483"/>
          </a:xfrm>
          <a:prstGeom prst="rect">
            <a:avLst/>
          </a:prstGeom>
          <a:noFill/>
          <a:ln>
            <a:noFill/>
          </a:ln>
        </p:spPr>
      </p:pic>
      <p:sp>
        <p:nvSpPr>
          <p:cNvPr id="253" name="Google Shape;253;p55"/>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54" name="Google Shape;254;p55"/>
          <p:cNvSpPr txBox="1">
            <a:spLocks noGrp="1"/>
          </p:cNvSpPr>
          <p:nvPr>
            <p:ph type="body" idx="1"/>
          </p:nvPr>
        </p:nvSpPr>
        <p:spPr>
          <a:xfrm>
            <a:off x="447925"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55" name="Google Shape;255;p55" descr="A close up of a logo&#10;&#10;Description automatically generated"/>
          <p:cNvPicPr preferRelativeResize="0"/>
          <p:nvPr/>
        </p:nvPicPr>
        <p:blipFill rotWithShape="1">
          <a:blip r:embed="rId3">
            <a:alphaModFix/>
          </a:blip>
          <a:srcRect/>
          <a:stretch/>
        </p:blipFill>
        <p:spPr>
          <a:xfrm>
            <a:off x="7003020" y="6316988"/>
            <a:ext cx="1642021" cy="284679"/>
          </a:xfrm>
          <a:prstGeom prst="rect">
            <a:avLst/>
          </a:prstGeom>
          <a:noFill/>
          <a:ln>
            <a:noFill/>
          </a:ln>
        </p:spPr>
      </p:pic>
      <p:sp>
        <p:nvSpPr>
          <p:cNvPr id="256" name="Google Shape;256;p55"/>
          <p:cNvSpPr txBox="1">
            <a:spLocks noGrp="1"/>
          </p:cNvSpPr>
          <p:nvPr>
            <p:ph type="body" idx="2"/>
          </p:nvPr>
        </p:nvSpPr>
        <p:spPr>
          <a:xfrm>
            <a:off x="435472" y="2434980"/>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63" algn="l" rtl="0">
              <a:spcBef>
                <a:spcPts val="280"/>
              </a:spcBef>
              <a:spcAft>
                <a:spcPts val="0"/>
              </a:spcAft>
              <a:buClr>
                <a:schemeClr val="dk2"/>
              </a:buClr>
              <a:buSzPts val="1401"/>
              <a:buFont typeface="Merriweather Sans"/>
              <a:buChar char="&gt;"/>
              <a:defRPr sz="1401"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55"/>
          <p:cNvSpPr txBox="1">
            <a:spLocks noGrp="1"/>
          </p:cNvSpPr>
          <p:nvPr>
            <p:ph type="sldNum" idx="12"/>
          </p:nvPr>
        </p:nvSpPr>
        <p:spPr>
          <a:xfrm>
            <a:off x="1" y="6491821"/>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rgbClr val="33006F"/>
                </a:solidFill>
                <a:latin typeface="Calibri"/>
                <a:ea typeface="Calibri"/>
                <a:cs typeface="Calibri"/>
                <a:sym typeface="Calibri"/>
              </a:defRPr>
            </a:lvl1pPr>
            <a:lvl2pPr marL="0" lvl="1" indent="0" algn="l" rtl="0">
              <a:spcBef>
                <a:spcPts val="0"/>
              </a:spcBef>
              <a:buNone/>
              <a:defRPr sz="1200" b="0" i="0" u="none" strike="noStrike" cap="none">
                <a:solidFill>
                  <a:srgbClr val="33006F"/>
                </a:solidFill>
                <a:latin typeface="Calibri"/>
                <a:ea typeface="Calibri"/>
                <a:cs typeface="Calibri"/>
                <a:sym typeface="Calibri"/>
              </a:defRPr>
            </a:lvl2pPr>
            <a:lvl3pPr marL="0" lvl="2" indent="0" algn="l" rtl="0">
              <a:spcBef>
                <a:spcPts val="0"/>
              </a:spcBef>
              <a:buNone/>
              <a:defRPr sz="1200" b="0" i="0" u="none" strike="noStrike" cap="none">
                <a:solidFill>
                  <a:srgbClr val="33006F"/>
                </a:solidFill>
                <a:latin typeface="Calibri"/>
                <a:ea typeface="Calibri"/>
                <a:cs typeface="Calibri"/>
                <a:sym typeface="Calibri"/>
              </a:defRPr>
            </a:lvl3pPr>
            <a:lvl4pPr marL="0" lvl="3" indent="0" algn="l" rtl="0">
              <a:spcBef>
                <a:spcPts val="0"/>
              </a:spcBef>
              <a:buNone/>
              <a:defRPr sz="1200" b="0" i="0" u="none" strike="noStrike" cap="none">
                <a:solidFill>
                  <a:srgbClr val="33006F"/>
                </a:solidFill>
                <a:latin typeface="Calibri"/>
                <a:ea typeface="Calibri"/>
                <a:cs typeface="Calibri"/>
                <a:sym typeface="Calibri"/>
              </a:defRPr>
            </a:lvl4pPr>
            <a:lvl5pPr marL="0" lvl="4" indent="0" algn="l" rtl="0">
              <a:spcBef>
                <a:spcPts val="0"/>
              </a:spcBef>
              <a:buNone/>
              <a:defRPr sz="1200" b="0" i="0" u="none" strike="noStrike" cap="none">
                <a:solidFill>
                  <a:srgbClr val="33006F"/>
                </a:solidFill>
                <a:latin typeface="Calibri"/>
                <a:ea typeface="Calibri"/>
                <a:cs typeface="Calibri"/>
                <a:sym typeface="Calibri"/>
              </a:defRPr>
            </a:lvl5pPr>
            <a:lvl6pPr marL="0" lvl="5" indent="0" algn="l" rtl="0">
              <a:spcBef>
                <a:spcPts val="0"/>
              </a:spcBef>
              <a:buNone/>
              <a:defRPr sz="1200" b="0" i="0" u="none" strike="noStrike" cap="none">
                <a:solidFill>
                  <a:srgbClr val="33006F"/>
                </a:solidFill>
                <a:latin typeface="Calibri"/>
                <a:ea typeface="Calibri"/>
                <a:cs typeface="Calibri"/>
                <a:sym typeface="Calibri"/>
              </a:defRPr>
            </a:lvl6pPr>
            <a:lvl7pPr marL="0" lvl="6" indent="0" algn="l" rtl="0">
              <a:spcBef>
                <a:spcPts val="0"/>
              </a:spcBef>
              <a:buNone/>
              <a:defRPr sz="1200" b="0" i="0" u="none" strike="noStrike" cap="none">
                <a:solidFill>
                  <a:srgbClr val="33006F"/>
                </a:solidFill>
                <a:latin typeface="Calibri"/>
                <a:ea typeface="Calibri"/>
                <a:cs typeface="Calibri"/>
                <a:sym typeface="Calibri"/>
              </a:defRPr>
            </a:lvl7pPr>
            <a:lvl8pPr marL="0" lvl="7" indent="0" algn="l" rtl="0">
              <a:spcBef>
                <a:spcPts val="0"/>
              </a:spcBef>
              <a:buNone/>
              <a:defRPr sz="1200" b="0" i="0" u="none" strike="noStrike" cap="none">
                <a:solidFill>
                  <a:srgbClr val="33006F"/>
                </a:solidFill>
                <a:latin typeface="Calibri"/>
                <a:ea typeface="Calibri"/>
                <a:cs typeface="Calibri"/>
                <a:sym typeface="Calibri"/>
              </a:defRPr>
            </a:lvl8pPr>
            <a:lvl9pPr marL="0" lvl="8" indent="0" algn="l" rtl="0">
              <a:spcBef>
                <a:spcPts val="0"/>
              </a:spcBef>
              <a:buNone/>
              <a:defRPr sz="1200" b="0" i="0" u="none" strike="noStrike" cap="none">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White_Content Slide 3">
  <p:cSld name="White_Content Slide 3">
    <p:spTree>
      <p:nvGrpSpPr>
        <p:cNvPr id="1" name="Shape 258"/>
        <p:cNvGrpSpPr/>
        <p:nvPr/>
      </p:nvGrpSpPr>
      <p:grpSpPr>
        <a:xfrm>
          <a:off x="0" y="0"/>
          <a:ext cx="0" cy="0"/>
          <a:chOff x="0" y="0"/>
          <a:chExt cx="0" cy="0"/>
        </a:xfrm>
      </p:grpSpPr>
      <p:pic>
        <p:nvPicPr>
          <p:cNvPr id="259" name="Google Shape;259;p56"/>
          <p:cNvPicPr preferRelativeResize="0"/>
          <p:nvPr/>
        </p:nvPicPr>
        <p:blipFill rotWithShape="1">
          <a:blip r:embed="rId2">
            <a:alphaModFix/>
          </a:blip>
          <a:srcRect/>
          <a:stretch/>
        </p:blipFill>
        <p:spPr>
          <a:xfrm>
            <a:off x="549032" y="1155495"/>
            <a:ext cx="1103778" cy="128483"/>
          </a:xfrm>
          <a:prstGeom prst="rect">
            <a:avLst/>
          </a:prstGeom>
          <a:noFill/>
          <a:ln>
            <a:noFill/>
          </a:ln>
        </p:spPr>
      </p:pic>
      <p:sp>
        <p:nvSpPr>
          <p:cNvPr id="260" name="Google Shape;260;p56"/>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61" name="Google Shape;261;p56"/>
          <p:cNvSpPr txBox="1">
            <a:spLocks noGrp="1"/>
          </p:cNvSpPr>
          <p:nvPr>
            <p:ph type="body" idx="1"/>
          </p:nvPr>
        </p:nvSpPr>
        <p:spPr>
          <a:xfrm>
            <a:off x="447925" y="1662370"/>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56" descr="A close up of a logo&#10;&#10;Description automatically generated"/>
          <p:cNvPicPr preferRelativeResize="0"/>
          <p:nvPr/>
        </p:nvPicPr>
        <p:blipFill rotWithShape="1">
          <a:blip r:embed="rId3">
            <a:alphaModFix/>
          </a:blip>
          <a:srcRect/>
          <a:stretch/>
        </p:blipFill>
        <p:spPr>
          <a:xfrm>
            <a:off x="7003020" y="6316988"/>
            <a:ext cx="1642021" cy="284679"/>
          </a:xfrm>
          <a:prstGeom prst="rect">
            <a:avLst/>
          </a:prstGeom>
          <a:noFill/>
          <a:ln>
            <a:noFill/>
          </a:ln>
        </p:spPr>
      </p:pic>
      <p:sp>
        <p:nvSpPr>
          <p:cNvPr id="263" name="Google Shape;263;p56"/>
          <p:cNvSpPr txBox="1">
            <a:spLocks noGrp="1"/>
          </p:cNvSpPr>
          <p:nvPr>
            <p:ph type="sldNum" idx="12"/>
          </p:nvPr>
        </p:nvSpPr>
        <p:spPr>
          <a:xfrm>
            <a:off x="0" y="6491821"/>
            <a:ext cx="22071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rgbClr val="33006F"/>
                </a:solidFill>
                <a:latin typeface="Calibri"/>
                <a:ea typeface="Calibri"/>
                <a:cs typeface="Calibri"/>
                <a:sym typeface="Calibri"/>
              </a:defRPr>
            </a:lvl1pPr>
            <a:lvl2pPr marL="0" lvl="1" indent="0" algn="l" rtl="0">
              <a:spcBef>
                <a:spcPts val="0"/>
              </a:spcBef>
              <a:buNone/>
              <a:defRPr sz="1200" b="0" i="0" u="none" strike="noStrike" cap="none">
                <a:solidFill>
                  <a:srgbClr val="33006F"/>
                </a:solidFill>
                <a:latin typeface="Calibri"/>
                <a:ea typeface="Calibri"/>
                <a:cs typeface="Calibri"/>
                <a:sym typeface="Calibri"/>
              </a:defRPr>
            </a:lvl2pPr>
            <a:lvl3pPr marL="0" lvl="2" indent="0" algn="l" rtl="0">
              <a:spcBef>
                <a:spcPts val="0"/>
              </a:spcBef>
              <a:buNone/>
              <a:defRPr sz="1200" b="0" i="0" u="none" strike="noStrike" cap="none">
                <a:solidFill>
                  <a:srgbClr val="33006F"/>
                </a:solidFill>
                <a:latin typeface="Calibri"/>
                <a:ea typeface="Calibri"/>
                <a:cs typeface="Calibri"/>
                <a:sym typeface="Calibri"/>
              </a:defRPr>
            </a:lvl3pPr>
            <a:lvl4pPr marL="0" lvl="3" indent="0" algn="l" rtl="0">
              <a:spcBef>
                <a:spcPts val="0"/>
              </a:spcBef>
              <a:buNone/>
              <a:defRPr sz="1200" b="0" i="0" u="none" strike="noStrike" cap="none">
                <a:solidFill>
                  <a:srgbClr val="33006F"/>
                </a:solidFill>
                <a:latin typeface="Calibri"/>
                <a:ea typeface="Calibri"/>
                <a:cs typeface="Calibri"/>
                <a:sym typeface="Calibri"/>
              </a:defRPr>
            </a:lvl4pPr>
            <a:lvl5pPr marL="0" lvl="4" indent="0" algn="l" rtl="0">
              <a:spcBef>
                <a:spcPts val="0"/>
              </a:spcBef>
              <a:buNone/>
              <a:defRPr sz="1200" b="0" i="0" u="none" strike="noStrike" cap="none">
                <a:solidFill>
                  <a:srgbClr val="33006F"/>
                </a:solidFill>
                <a:latin typeface="Calibri"/>
                <a:ea typeface="Calibri"/>
                <a:cs typeface="Calibri"/>
                <a:sym typeface="Calibri"/>
              </a:defRPr>
            </a:lvl5pPr>
            <a:lvl6pPr marL="0" lvl="5" indent="0" algn="l" rtl="0">
              <a:spcBef>
                <a:spcPts val="0"/>
              </a:spcBef>
              <a:buNone/>
              <a:defRPr sz="1200" b="0" i="0" u="none" strike="noStrike" cap="none">
                <a:solidFill>
                  <a:srgbClr val="33006F"/>
                </a:solidFill>
                <a:latin typeface="Calibri"/>
                <a:ea typeface="Calibri"/>
                <a:cs typeface="Calibri"/>
                <a:sym typeface="Calibri"/>
              </a:defRPr>
            </a:lvl6pPr>
            <a:lvl7pPr marL="0" lvl="6" indent="0" algn="l" rtl="0">
              <a:spcBef>
                <a:spcPts val="0"/>
              </a:spcBef>
              <a:buNone/>
              <a:defRPr sz="1200" b="0" i="0" u="none" strike="noStrike" cap="none">
                <a:solidFill>
                  <a:srgbClr val="33006F"/>
                </a:solidFill>
                <a:latin typeface="Calibri"/>
                <a:ea typeface="Calibri"/>
                <a:cs typeface="Calibri"/>
                <a:sym typeface="Calibri"/>
              </a:defRPr>
            </a:lvl7pPr>
            <a:lvl8pPr marL="0" lvl="7" indent="0" algn="l" rtl="0">
              <a:spcBef>
                <a:spcPts val="0"/>
              </a:spcBef>
              <a:buNone/>
              <a:defRPr sz="1200" b="0" i="0" u="none" strike="noStrike" cap="none">
                <a:solidFill>
                  <a:srgbClr val="33006F"/>
                </a:solidFill>
                <a:latin typeface="Calibri"/>
                <a:ea typeface="Calibri"/>
                <a:cs typeface="Calibri"/>
                <a:sym typeface="Calibri"/>
              </a:defRPr>
            </a:lvl8pPr>
            <a:lvl9pPr marL="0" lvl="8" indent="0" algn="l" rtl="0">
              <a:spcBef>
                <a:spcPts val="0"/>
              </a:spcBef>
              <a:buNone/>
              <a:defRPr sz="1200" b="0" i="0" u="none" strike="noStrike" cap="none">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r>
              <a:rPr lang="en"/>
              <a:t> </a:t>
            </a:r>
            <a:r>
              <a:rPr lang="en" sz="900">
                <a:latin typeface="Open Sans"/>
                <a:ea typeface="Open Sans"/>
                <a:cs typeface="Open Sans"/>
                <a:sym typeface="Open Sans"/>
              </a:rPr>
              <a:t>| Slides updated July 2021</a:t>
            </a:r>
            <a:endParaRPr/>
          </a:p>
        </p:txBody>
      </p:sp>
      <p:sp>
        <p:nvSpPr>
          <p:cNvPr id="264" name="Google Shape;264;p56"/>
          <p:cNvSpPr txBox="1">
            <a:spLocks noGrp="1"/>
          </p:cNvSpPr>
          <p:nvPr>
            <p:ph type="body" idx="2"/>
          </p:nvPr>
        </p:nvSpPr>
        <p:spPr>
          <a:xfrm>
            <a:off x="435472" y="2434980"/>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63" algn="l" rtl="0">
              <a:spcBef>
                <a:spcPts val="280"/>
              </a:spcBef>
              <a:spcAft>
                <a:spcPts val="0"/>
              </a:spcAft>
              <a:buClr>
                <a:schemeClr val="dk2"/>
              </a:buClr>
              <a:buSzPts val="1401"/>
              <a:buFont typeface="Merriweather Sans"/>
              <a:buChar char="&gt;"/>
              <a:defRPr sz="1401"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White_Graphics Slide">
  <p:cSld name="White_Graphics Slide">
    <p:spTree>
      <p:nvGrpSpPr>
        <p:cNvPr id="1" name="Shape 265"/>
        <p:cNvGrpSpPr/>
        <p:nvPr/>
      </p:nvGrpSpPr>
      <p:grpSpPr>
        <a:xfrm>
          <a:off x="0" y="0"/>
          <a:ext cx="0" cy="0"/>
          <a:chOff x="0" y="0"/>
          <a:chExt cx="0" cy="0"/>
        </a:xfrm>
      </p:grpSpPr>
      <p:pic>
        <p:nvPicPr>
          <p:cNvPr id="266" name="Google Shape;266;p57"/>
          <p:cNvPicPr preferRelativeResize="0"/>
          <p:nvPr/>
        </p:nvPicPr>
        <p:blipFill rotWithShape="1">
          <a:blip r:embed="rId2">
            <a:alphaModFix/>
          </a:blip>
          <a:srcRect/>
          <a:stretch/>
        </p:blipFill>
        <p:spPr>
          <a:xfrm>
            <a:off x="549032" y="1155495"/>
            <a:ext cx="1103778" cy="128483"/>
          </a:xfrm>
          <a:prstGeom prst="rect">
            <a:avLst/>
          </a:prstGeom>
          <a:noFill/>
          <a:ln>
            <a:noFill/>
          </a:ln>
        </p:spPr>
      </p:pic>
      <p:sp>
        <p:nvSpPr>
          <p:cNvPr id="267" name="Google Shape;267;p57"/>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268" name="Google Shape;268;p57" descr="A close up of a logo&#10;&#10;Description automatically generated"/>
          <p:cNvPicPr preferRelativeResize="0"/>
          <p:nvPr/>
        </p:nvPicPr>
        <p:blipFill rotWithShape="1">
          <a:blip r:embed="rId3">
            <a:alphaModFix/>
          </a:blip>
          <a:srcRect/>
          <a:stretch/>
        </p:blipFill>
        <p:spPr>
          <a:xfrm>
            <a:off x="7003020" y="6316988"/>
            <a:ext cx="1642021" cy="284679"/>
          </a:xfrm>
          <a:prstGeom prst="rect">
            <a:avLst/>
          </a:prstGeom>
          <a:noFill/>
          <a:ln>
            <a:noFill/>
          </a:ln>
        </p:spPr>
      </p:pic>
      <p:sp>
        <p:nvSpPr>
          <p:cNvPr id="269" name="Google Shape;269;p57"/>
          <p:cNvSpPr>
            <a:spLocks noGrp="1"/>
          </p:cNvSpPr>
          <p:nvPr>
            <p:ph type="chart" idx="2"/>
          </p:nvPr>
        </p:nvSpPr>
        <p:spPr>
          <a:xfrm>
            <a:off x="460376" y="1450426"/>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2400"/>
              <a:buFont typeface="Arial"/>
              <a:buNone/>
              <a:defRPr sz="2400" b="0" i="1" u="none" strike="noStrike" cap="none">
                <a:solidFill>
                  <a:schemeClr val="dk1"/>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0" name="Google Shape;270;p57"/>
          <p:cNvSpPr txBox="1">
            <a:spLocks noGrp="1"/>
          </p:cNvSpPr>
          <p:nvPr>
            <p:ph type="sldNum" idx="12"/>
          </p:nvPr>
        </p:nvSpPr>
        <p:spPr>
          <a:xfrm>
            <a:off x="1" y="6491821"/>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rgbClr val="33006F"/>
                </a:solidFill>
                <a:latin typeface="Calibri"/>
                <a:ea typeface="Calibri"/>
                <a:cs typeface="Calibri"/>
                <a:sym typeface="Calibri"/>
              </a:defRPr>
            </a:lvl1pPr>
            <a:lvl2pPr marL="0" lvl="1" indent="0" algn="l" rtl="0">
              <a:spcBef>
                <a:spcPts val="0"/>
              </a:spcBef>
              <a:buNone/>
              <a:defRPr sz="1200" b="0" i="0" u="none" strike="noStrike" cap="none">
                <a:solidFill>
                  <a:srgbClr val="33006F"/>
                </a:solidFill>
                <a:latin typeface="Calibri"/>
                <a:ea typeface="Calibri"/>
                <a:cs typeface="Calibri"/>
                <a:sym typeface="Calibri"/>
              </a:defRPr>
            </a:lvl2pPr>
            <a:lvl3pPr marL="0" lvl="2" indent="0" algn="l" rtl="0">
              <a:spcBef>
                <a:spcPts val="0"/>
              </a:spcBef>
              <a:buNone/>
              <a:defRPr sz="1200" b="0" i="0" u="none" strike="noStrike" cap="none">
                <a:solidFill>
                  <a:srgbClr val="33006F"/>
                </a:solidFill>
                <a:latin typeface="Calibri"/>
                <a:ea typeface="Calibri"/>
                <a:cs typeface="Calibri"/>
                <a:sym typeface="Calibri"/>
              </a:defRPr>
            </a:lvl3pPr>
            <a:lvl4pPr marL="0" lvl="3" indent="0" algn="l" rtl="0">
              <a:spcBef>
                <a:spcPts val="0"/>
              </a:spcBef>
              <a:buNone/>
              <a:defRPr sz="1200" b="0" i="0" u="none" strike="noStrike" cap="none">
                <a:solidFill>
                  <a:srgbClr val="33006F"/>
                </a:solidFill>
                <a:latin typeface="Calibri"/>
                <a:ea typeface="Calibri"/>
                <a:cs typeface="Calibri"/>
                <a:sym typeface="Calibri"/>
              </a:defRPr>
            </a:lvl4pPr>
            <a:lvl5pPr marL="0" lvl="4" indent="0" algn="l" rtl="0">
              <a:spcBef>
                <a:spcPts val="0"/>
              </a:spcBef>
              <a:buNone/>
              <a:defRPr sz="1200" b="0" i="0" u="none" strike="noStrike" cap="none">
                <a:solidFill>
                  <a:srgbClr val="33006F"/>
                </a:solidFill>
                <a:latin typeface="Calibri"/>
                <a:ea typeface="Calibri"/>
                <a:cs typeface="Calibri"/>
                <a:sym typeface="Calibri"/>
              </a:defRPr>
            </a:lvl5pPr>
            <a:lvl6pPr marL="0" lvl="5" indent="0" algn="l" rtl="0">
              <a:spcBef>
                <a:spcPts val="0"/>
              </a:spcBef>
              <a:buNone/>
              <a:defRPr sz="1200" b="0" i="0" u="none" strike="noStrike" cap="none">
                <a:solidFill>
                  <a:srgbClr val="33006F"/>
                </a:solidFill>
                <a:latin typeface="Calibri"/>
                <a:ea typeface="Calibri"/>
                <a:cs typeface="Calibri"/>
                <a:sym typeface="Calibri"/>
              </a:defRPr>
            </a:lvl6pPr>
            <a:lvl7pPr marL="0" lvl="6" indent="0" algn="l" rtl="0">
              <a:spcBef>
                <a:spcPts val="0"/>
              </a:spcBef>
              <a:buNone/>
              <a:defRPr sz="1200" b="0" i="0" u="none" strike="noStrike" cap="none">
                <a:solidFill>
                  <a:srgbClr val="33006F"/>
                </a:solidFill>
                <a:latin typeface="Calibri"/>
                <a:ea typeface="Calibri"/>
                <a:cs typeface="Calibri"/>
                <a:sym typeface="Calibri"/>
              </a:defRPr>
            </a:lvl7pPr>
            <a:lvl8pPr marL="0" lvl="7" indent="0" algn="l" rtl="0">
              <a:spcBef>
                <a:spcPts val="0"/>
              </a:spcBef>
              <a:buNone/>
              <a:defRPr sz="1200" b="0" i="0" u="none" strike="noStrike" cap="none">
                <a:solidFill>
                  <a:srgbClr val="33006F"/>
                </a:solidFill>
                <a:latin typeface="Calibri"/>
                <a:ea typeface="Calibri"/>
                <a:cs typeface="Calibri"/>
                <a:sym typeface="Calibri"/>
              </a:defRPr>
            </a:lvl8pPr>
            <a:lvl9pPr marL="0" lvl="8" indent="0" algn="l" rtl="0">
              <a:spcBef>
                <a:spcPts val="0"/>
              </a:spcBef>
              <a:buNone/>
              <a:defRPr sz="1200" b="0" i="0" u="none" strike="noStrike" cap="none">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271"/>
        <p:cNvGrpSpPr/>
        <p:nvPr/>
      </p:nvGrpSpPr>
      <p:grpSpPr>
        <a:xfrm>
          <a:off x="0" y="0"/>
          <a:ext cx="0" cy="0"/>
          <a:chOff x="0" y="0"/>
          <a:chExt cx="0" cy="0"/>
        </a:xfrm>
      </p:grpSpPr>
      <p:pic>
        <p:nvPicPr>
          <p:cNvPr id="272" name="Google Shape;272;p58"/>
          <p:cNvPicPr preferRelativeResize="0"/>
          <p:nvPr/>
        </p:nvPicPr>
        <p:blipFill rotWithShape="1">
          <a:blip r:embed="rId2">
            <a:alphaModFix/>
          </a:blip>
          <a:srcRect/>
          <a:stretch/>
        </p:blipFill>
        <p:spPr>
          <a:xfrm>
            <a:off x="6198328" y="6174378"/>
            <a:ext cx="2377438" cy="414756"/>
          </a:xfrm>
          <a:prstGeom prst="rect">
            <a:avLst/>
          </a:prstGeom>
          <a:noFill/>
          <a:ln>
            <a:noFill/>
          </a:ln>
        </p:spPr>
      </p:pic>
      <p:sp>
        <p:nvSpPr>
          <p:cNvPr id="273" name="Google Shape;273;p58"/>
          <p:cNvSpPr txBox="1"/>
          <p:nvPr/>
        </p:nvSpPr>
        <p:spPr>
          <a:xfrm>
            <a:off x="184106" y="6307212"/>
            <a:ext cx="318900" cy="365100"/>
          </a:xfrm>
          <a:prstGeom prst="rect">
            <a:avLst/>
          </a:prstGeom>
          <a:noFill/>
          <a:ln>
            <a:noFill/>
          </a:ln>
        </p:spPr>
        <p:txBody>
          <a:bodyPr spcFirstLastPara="1" wrap="square" lIns="65625" tIns="32825" rIns="65625" bIns="32825" anchor="ctr" anchorCtr="0">
            <a:noAutofit/>
          </a:bodyPr>
          <a:lstStyle/>
          <a:p>
            <a:pPr marL="0" marR="0" lvl="0" indent="0" algn="r" rtl="0">
              <a:lnSpc>
                <a:spcPct val="100000"/>
              </a:lnSpc>
              <a:spcBef>
                <a:spcPts val="0"/>
              </a:spcBef>
              <a:spcAft>
                <a:spcPts val="0"/>
              </a:spcAft>
              <a:buClr>
                <a:srgbClr val="8D88A2"/>
              </a:buClr>
              <a:buSzPts val="862"/>
              <a:buFont typeface="Calibri"/>
              <a:buNone/>
            </a:pPr>
            <a:fld id="{00000000-1234-1234-1234-123412341234}" type="slidenum">
              <a:rPr lang="en" sz="862" b="0" i="0" u="none" strike="noStrike" cap="none">
                <a:solidFill>
                  <a:srgbClr val="8D88A2"/>
                </a:solidFill>
                <a:latin typeface="Calibri"/>
                <a:ea typeface="Calibri"/>
                <a:cs typeface="Calibri"/>
                <a:sym typeface="Calibri"/>
              </a:rPr>
              <a:t>‹#›</a:t>
            </a:fld>
            <a:endParaRPr sz="862" b="0" i="0" u="none" strike="noStrike" cap="none">
              <a:solidFill>
                <a:srgbClr val="8D88A2"/>
              </a:solidFill>
              <a:latin typeface="Calibri"/>
              <a:ea typeface="Calibri"/>
              <a:cs typeface="Calibri"/>
              <a:sym typeface="Calibri"/>
            </a:endParaRPr>
          </a:p>
        </p:txBody>
      </p:sp>
      <p:sp>
        <p:nvSpPr>
          <p:cNvPr id="274" name="Google Shape;274;p58"/>
          <p:cNvSpPr txBox="1">
            <a:spLocks noGrp="1"/>
          </p:cNvSpPr>
          <p:nvPr>
            <p:ph type="title"/>
          </p:nvPr>
        </p:nvSpPr>
        <p:spPr>
          <a:xfrm>
            <a:off x="502921" y="527746"/>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2154"/>
              <a:buFont typeface="Encode Sans Black"/>
              <a:buNone/>
              <a:defRPr sz="2154"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275" name="Google Shape;275;p58"/>
          <p:cNvPicPr preferRelativeResize="0"/>
          <p:nvPr/>
        </p:nvPicPr>
        <p:blipFill rotWithShape="1">
          <a:blip r:embed="rId3">
            <a:alphaModFix/>
          </a:blip>
          <a:srcRect/>
          <a:stretch/>
        </p:blipFill>
        <p:spPr>
          <a:xfrm>
            <a:off x="502920" y="1160303"/>
            <a:ext cx="827839" cy="9636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White_Content Slide 3">
  <p:cSld name="White_Content Slide 3">
    <p:spTree>
      <p:nvGrpSpPr>
        <p:cNvPr id="1" name="Shape 278"/>
        <p:cNvGrpSpPr/>
        <p:nvPr/>
      </p:nvGrpSpPr>
      <p:grpSpPr>
        <a:xfrm>
          <a:off x="0" y="0"/>
          <a:ext cx="0" cy="0"/>
          <a:chOff x="0" y="0"/>
          <a:chExt cx="0" cy="0"/>
        </a:xfrm>
      </p:grpSpPr>
      <p:pic>
        <p:nvPicPr>
          <p:cNvPr id="279" name="Google Shape;279;p60"/>
          <p:cNvPicPr preferRelativeResize="0"/>
          <p:nvPr/>
        </p:nvPicPr>
        <p:blipFill rotWithShape="1">
          <a:blip r:embed="rId2">
            <a:alphaModFix/>
          </a:blip>
          <a:srcRect/>
          <a:stretch/>
        </p:blipFill>
        <p:spPr>
          <a:xfrm>
            <a:off x="549032" y="1155494"/>
            <a:ext cx="1103778" cy="128483"/>
          </a:xfrm>
          <a:prstGeom prst="rect">
            <a:avLst/>
          </a:prstGeom>
          <a:noFill/>
          <a:ln>
            <a:noFill/>
          </a:ln>
        </p:spPr>
      </p:pic>
      <p:sp>
        <p:nvSpPr>
          <p:cNvPr id="280" name="Google Shape;280;p60"/>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1" name="Google Shape;281;p60"/>
          <p:cNvSpPr txBox="1">
            <a:spLocks noGrp="1"/>
          </p:cNvSpPr>
          <p:nvPr>
            <p:ph type="body" idx="1"/>
          </p:nvPr>
        </p:nvSpPr>
        <p:spPr>
          <a:xfrm>
            <a:off x="447925" y="1662372"/>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82" name="Google Shape;282;p60" descr="A close up of a logo&#10;&#10;Description automatically generated"/>
          <p:cNvPicPr preferRelativeResize="0"/>
          <p:nvPr/>
        </p:nvPicPr>
        <p:blipFill rotWithShape="1">
          <a:blip r:embed="rId3">
            <a:alphaModFix/>
          </a:blip>
          <a:srcRect/>
          <a:stretch/>
        </p:blipFill>
        <p:spPr>
          <a:xfrm>
            <a:off x="7003021" y="6316988"/>
            <a:ext cx="1642021" cy="284678"/>
          </a:xfrm>
          <a:prstGeom prst="rect">
            <a:avLst/>
          </a:prstGeom>
          <a:noFill/>
          <a:ln>
            <a:noFill/>
          </a:ln>
        </p:spPr>
      </p:pic>
      <p:sp>
        <p:nvSpPr>
          <p:cNvPr id="283" name="Google Shape;283;p60"/>
          <p:cNvSpPr txBox="1">
            <a:spLocks noGrp="1"/>
          </p:cNvSpPr>
          <p:nvPr>
            <p:ph type="sldNum" idx="12"/>
          </p:nvPr>
        </p:nvSpPr>
        <p:spPr>
          <a:xfrm>
            <a:off x="1" y="6491822"/>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rgbClr val="33006F"/>
                </a:solidFill>
                <a:latin typeface="Calibri"/>
                <a:ea typeface="Calibri"/>
                <a:cs typeface="Calibri"/>
                <a:sym typeface="Calibri"/>
              </a:defRPr>
            </a:lvl1pPr>
            <a:lvl2pPr marL="0" lvl="1" indent="0" algn="l" rtl="0">
              <a:spcBef>
                <a:spcPts val="0"/>
              </a:spcBef>
              <a:buNone/>
              <a:defRPr sz="1200" b="0" i="0" u="none" strike="noStrike" cap="none">
                <a:solidFill>
                  <a:srgbClr val="33006F"/>
                </a:solidFill>
                <a:latin typeface="Calibri"/>
                <a:ea typeface="Calibri"/>
                <a:cs typeface="Calibri"/>
                <a:sym typeface="Calibri"/>
              </a:defRPr>
            </a:lvl2pPr>
            <a:lvl3pPr marL="0" lvl="2" indent="0" algn="l" rtl="0">
              <a:spcBef>
                <a:spcPts val="0"/>
              </a:spcBef>
              <a:buNone/>
              <a:defRPr sz="1200" b="0" i="0" u="none" strike="noStrike" cap="none">
                <a:solidFill>
                  <a:srgbClr val="33006F"/>
                </a:solidFill>
                <a:latin typeface="Calibri"/>
                <a:ea typeface="Calibri"/>
                <a:cs typeface="Calibri"/>
                <a:sym typeface="Calibri"/>
              </a:defRPr>
            </a:lvl3pPr>
            <a:lvl4pPr marL="0" lvl="3" indent="0" algn="l" rtl="0">
              <a:spcBef>
                <a:spcPts val="0"/>
              </a:spcBef>
              <a:buNone/>
              <a:defRPr sz="1200" b="0" i="0" u="none" strike="noStrike" cap="none">
                <a:solidFill>
                  <a:srgbClr val="33006F"/>
                </a:solidFill>
                <a:latin typeface="Calibri"/>
                <a:ea typeface="Calibri"/>
                <a:cs typeface="Calibri"/>
                <a:sym typeface="Calibri"/>
              </a:defRPr>
            </a:lvl4pPr>
            <a:lvl5pPr marL="0" lvl="4" indent="0" algn="l" rtl="0">
              <a:spcBef>
                <a:spcPts val="0"/>
              </a:spcBef>
              <a:buNone/>
              <a:defRPr sz="1200" b="0" i="0" u="none" strike="noStrike" cap="none">
                <a:solidFill>
                  <a:srgbClr val="33006F"/>
                </a:solidFill>
                <a:latin typeface="Calibri"/>
                <a:ea typeface="Calibri"/>
                <a:cs typeface="Calibri"/>
                <a:sym typeface="Calibri"/>
              </a:defRPr>
            </a:lvl5pPr>
            <a:lvl6pPr marL="0" lvl="5" indent="0" algn="l" rtl="0">
              <a:spcBef>
                <a:spcPts val="0"/>
              </a:spcBef>
              <a:buNone/>
              <a:defRPr sz="1200" b="0" i="0" u="none" strike="noStrike" cap="none">
                <a:solidFill>
                  <a:srgbClr val="33006F"/>
                </a:solidFill>
                <a:latin typeface="Calibri"/>
                <a:ea typeface="Calibri"/>
                <a:cs typeface="Calibri"/>
                <a:sym typeface="Calibri"/>
              </a:defRPr>
            </a:lvl6pPr>
            <a:lvl7pPr marL="0" lvl="6" indent="0" algn="l" rtl="0">
              <a:spcBef>
                <a:spcPts val="0"/>
              </a:spcBef>
              <a:buNone/>
              <a:defRPr sz="1200" b="0" i="0" u="none" strike="noStrike" cap="none">
                <a:solidFill>
                  <a:srgbClr val="33006F"/>
                </a:solidFill>
                <a:latin typeface="Calibri"/>
                <a:ea typeface="Calibri"/>
                <a:cs typeface="Calibri"/>
                <a:sym typeface="Calibri"/>
              </a:defRPr>
            </a:lvl7pPr>
            <a:lvl8pPr marL="0" lvl="7" indent="0" algn="l" rtl="0">
              <a:spcBef>
                <a:spcPts val="0"/>
              </a:spcBef>
              <a:buNone/>
              <a:defRPr sz="1200" b="0" i="0" u="none" strike="noStrike" cap="none">
                <a:solidFill>
                  <a:srgbClr val="33006F"/>
                </a:solidFill>
                <a:latin typeface="Calibri"/>
                <a:ea typeface="Calibri"/>
                <a:cs typeface="Calibri"/>
                <a:sym typeface="Calibri"/>
              </a:defRPr>
            </a:lvl8pPr>
            <a:lvl9pPr marL="0" lvl="8" indent="0" algn="l" rtl="0">
              <a:spcBef>
                <a:spcPts val="0"/>
              </a:spcBef>
              <a:buNone/>
              <a:defRPr sz="1200" b="0" i="0" u="none" strike="noStrike" cap="none">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84" name="Google Shape;284;p60"/>
          <p:cNvSpPr txBox="1">
            <a:spLocks noGrp="1"/>
          </p:cNvSpPr>
          <p:nvPr>
            <p:ph type="body" idx="2"/>
          </p:nvPr>
        </p:nvSpPr>
        <p:spPr>
          <a:xfrm>
            <a:off x="435470" y="2434980"/>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63" algn="l" rtl="0">
              <a:spcBef>
                <a:spcPts val="320"/>
              </a:spcBef>
              <a:spcAft>
                <a:spcPts val="0"/>
              </a:spcAft>
              <a:buClr>
                <a:schemeClr val="dk2"/>
              </a:buClr>
              <a:buSzPts val="1601"/>
              <a:buFont typeface="Arial"/>
              <a:buChar char="–"/>
              <a:defRPr sz="1601"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White_Title Slide 1">
  <p:cSld name="White_Title Slide 1">
    <p:bg>
      <p:bgPr>
        <a:solidFill>
          <a:schemeClr val="lt2"/>
        </a:solidFill>
        <a:effectLst/>
      </p:bgPr>
    </p:bg>
    <p:spTree>
      <p:nvGrpSpPr>
        <p:cNvPr id="1" name="Shape 285"/>
        <p:cNvGrpSpPr/>
        <p:nvPr/>
      </p:nvGrpSpPr>
      <p:grpSpPr>
        <a:xfrm>
          <a:off x="0" y="0"/>
          <a:ext cx="0" cy="0"/>
          <a:chOff x="0" y="0"/>
          <a:chExt cx="0" cy="0"/>
        </a:xfrm>
      </p:grpSpPr>
      <p:sp>
        <p:nvSpPr>
          <p:cNvPr id="286" name="Google Shape;286;p61" descr="A black and white photo of a building&#10;&#10;Description automatically generated"/>
          <p:cNvSpPr/>
          <p:nvPr/>
        </p:nvSpPr>
        <p:spPr>
          <a:xfrm>
            <a:off x="0" y="0"/>
            <a:ext cx="9156900" cy="6858000"/>
          </a:xfrm>
          <a:prstGeom prst="rect">
            <a:avLst/>
          </a:prstGeom>
          <a:solidFill>
            <a:srgbClr val="FFFFFF"/>
          </a:solidFill>
          <a:ln>
            <a:noFill/>
          </a:ln>
        </p:spPr>
      </p:sp>
      <p:sp>
        <p:nvSpPr>
          <p:cNvPr id="287" name="Google Shape;287;p61"/>
          <p:cNvSpPr/>
          <p:nvPr/>
        </p:nvSpPr>
        <p:spPr>
          <a:xfrm>
            <a:off x="1"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8" name="Google Shape;288;p61"/>
          <p:cNvPicPr preferRelativeResize="0"/>
          <p:nvPr/>
        </p:nvPicPr>
        <p:blipFill rotWithShape="1">
          <a:blip r:embed="rId2">
            <a:alphaModFix/>
          </a:blip>
          <a:srcRect/>
          <a:stretch/>
        </p:blipFill>
        <p:spPr>
          <a:xfrm>
            <a:off x="568081" y="4568602"/>
            <a:ext cx="1600201" cy="186266"/>
          </a:xfrm>
          <a:prstGeom prst="rect">
            <a:avLst/>
          </a:prstGeom>
          <a:noFill/>
          <a:ln>
            <a:noFill/>
          </a:ln>
        </p:spPr>
      </p:pic>
      <p:pic>
        <p:nvPicPr>
          <p:cNvPr id="289" name="Google Shape;289;p61" descr="A screenshot of a cell phone&#10;&#10;Description automatically generated"/>
          <p:cNvPicPr preferRelativeResize="0"/>
          <p:nvPr/>
        </p:nvPicPr>
        <p:blipFill rotWithShape="1">
          <a:blip r:embed="rId3">
            <a:alphaModFix/>
          </a:blip>
          <a:srcRect/>
          <a:stretch/>
        </p:blipFill>
        <p:spPr>
          <a:xfrm>
            <a:off x="6602010" y="5859013"/>
            <a:ext cx="2105050" cy="681777"/>
          </a:xfrm>
          <a:prstGeom prst="rect">
            <a:avLst/>
          </a:prstGeom>
          <a:noFill/>
          <a:ln>
            <a:noFill/>
          </a:ln>
        </p:spPr>
      </p:pic>
      <p:sp>
        <p:nvSpPr>
          <p:cNvPr id="290" name="Google Shape;290;p61"/>
          <p:cNvSpPr txBox="1">
            <a:spLocks noGrp="1"/>
          </p:cNvSpPr>
          <p:nvPr>
            <p:ph type="title"/>
          </p:nvPr>
        </p:nvSpPr>
        <p:spPr>
          <a:xfrm>
            <a:off x="460375" y="859993"/>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291"/>
        <p:cNvGrpSpPr/>
        <p:nvPr/>
      </p:nvGrpSpPr>
      <p:grpSpPr>
        <a:xfrm>
          <a:off x="0" y="0"/>
          <a:ext cx="0" cy="0"/>
          <a:chOff x="0" y="0"/>
          <a:chExt cx="0" cy="0"/>
        </a:xfrm>
      </p:grpSpPr>
      <p:pic>
        <p:nvPicPr>
          <p:cNvPr id="292" name="Google Shape;292;p62"/>
          <p:cNvPicPr preferRelativeResize="0"/>
          <p:nvPr/>
        </p:nvPicPr>
        <p:blipFill rotWithShape="1">
          <a:blip r:embed="rId2">
            <a:alphaModFix/>
          </a:blip>
          <a:srcRect/>
          <a:stretch/>
        </p:blipFill>
        <p:spPr>
          <a:xfrm>
            <a:off x="549032" y="1157866"/>
            <a:ext cx="1103778" cy="128483"/>
          </a:xfrm>
          <a:prstGeom prst="rect">
            <a:avLst/>
          </a:prstGeom>
          <a:noFill/>
          <a:ln>
            <a:noFill/>
          </a:ln>
        </p:spPr>
      </p:pic>
      <p:sp>
        <p:nvSpPr>
          <p:cNvPr id="293" name="Google Shape;293;p62"/>
          <p:cNvSpPr txBox="1">
            <a:spLocks noGrp="1"/>
          </p:cNvSpPr>
          <p:nvPr>
            <p:ph type="title"/>
          </p:nvPr>
        </p:nvSpPr>
        <p:spPr>
          <a:xfrm>
            <a:off x="435470" y="559590"/>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294" name="Google Shape;294;p62" descr="A screenshot of a cell phone&#10;&#10;Description automatically generated"/>
          <p:cNvPicPr preferRelativeResize="0"/>
          <p:nvPr/>
        </p:nvPicPr>
        <p:blipFill rotWithShape="1">
          <a:blip r:embed="rId3">
            <a:alphaModFix/>
          </a:blip>
          <a:srcRect/>
          <a:stretch/>
        </p:blipFill>
        <p:spPr>
          <a:xfrm>
            <a:off x="7024793" y="6316979"/>
            <a:ext cx="1418739" cy="245968"/>
          </a:xfrm>
          <a:prstGeom prst="rect">
            <a:avLst/>
          </a:prstGeom>
          <a:noFill/>
          <a:ln>
            <a:noFill/>
          </a:ln>
        </p:spPr>
      </p:pic>
      <p:sp>
        <p:nvSpPr>
          <p:cNvPr id="295" name="Google Shape;295;p62"/>
          <p:cNvSpPr txBox="1">
            <a:spLocks noGrp="1"/>
          </p:cNvSpPr>
          <p:nvPr>
            <p:ph type="body" idx="1"/>
          </p:nvPr>
        </p:nvSpPr>
        <p:spPr>
          <a:xfrm>
            <a:off x="447925" y="1662372"/>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62"/>
          <p:cNvSpPr txBox="1">
            <a:spLocks noGrp="1"/>
          </p:cNvSpPr>
          <p:nvPr>
            <p:ph type="sldNum" idx="12"/>
          </p:nvPr>
        </p:nvSpPr>
        <p:spPr>
          <a:xfrm>
            <a:off x="1" y="6491822"/>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chemeClr val="dk2"/>
                </a:solidFill>
                <a:latin typeface="Calibri"/>
                <a:ea typeface="Calibri"/>
                <a:cs typeface="Calibri"/>
                <a:sym typeface="Calibri"/>
              </a:defRPr>
            </a:lvl1pPr>
            <a:lvl2pPr marL="0" lvl="1" indent="0" algn="l" rtl="0">
              <a:spcBef>
                <a:spcPts val="0"/>
              </a:spcBef>
              <a:buNone/>
              <a:defRPr sz="1200" b="0" i="0" u="none" strike="noStrike" cap="none">
                <a:solidFill>
                  <a:schemeClr val="dk2"/>
                </a:solidFill>
                <a:latin typeface="Calibri"/>
                <a:ea typeface="Calibri"/>
                <a:cs typeface="Calibri"/>
                <a:sym typeface="Calibri"/>
              </a:defRPr>
            </a:lvl2pPr>
            <a:lvl3pPr marL="0" lvl="2" indent="0" algn="l" rtl="0">
              <a:spcBef>
                <a:spcPts val="0"/>
              </a:spcBef>
              <a:buNone/>
              <a:defRPr sz="1200" b="0" i="0" u="none" strike="noStrike" cap="none">
                <a:solidFill>
                  <a:schemeClr val="dk2"/>
                </a:solidFill>
                <a:latin typeface="Calibri"/>
                <a:ea typeface="Calibri"/>
                <a:cs typeface="Calibri"/>
                <a:sym typeface="Calibri"/>
              </a:defRPr>
            </a:lvl3pPr>
            <a:lvl4pPr marL="0" lvl="3" indent="0" algn="l" rtl="0">
              <a:spcBef>
                <a:spcPts val="0"/>
              </a:spcBef>
              <a:buNone/>
              <a:defRPr sz="1200" b="0" i="0" u="none" strike="noStrike" cap="none">
                <a:solidFill>
                  <a:schemeClr val="dk2"/>
                </a:solidFill>
                <a:latin typeface="Calibri"/>
                <a:ea typeface="Calibri"/>
                <a:cs typeface="Calibri"/>
                <a:sym typeface="Calibri"/>
              </a:defRPr>
            </a:lvl4pPr>
            <a:lvl5pPr marL="0" lvl="4" indent="0" algn="l" rtl="0">
              <a:spcBef>
                <a:spcPts val="0"/>
              </a:spcBef>
              <a:buNone/>
              <a:defRPr sz="1200" b="0" i="0" u="none" strike="noStrike" cap="none">
                <a:solidFill>
                  <a:schemeClr val="dk2"/>
                </a:solidFill>
                <a:latin typeface="Calibri"/>
                <a:ea typeface="Calibri"/>
                <a:cs typeface="Calibri"/>
                <a:sym typeface="Calibri"/>
              </a:defRPr>
            </a:lvl5pPr>
            <a:lvl6pPr marL="0" lvl="5" indent="0" algn="l" rtl="0">
              <a:spcBef>
                <a:spcPts val="0"/>
              </a:spcBef>
              <a:buNone/>
              <a:defRPr sz="1200" b="0" i="0" u="none" strike="noStrike" cap="none">
                <a:solidFill>
                  <a:schemeClr val="dk2"/>
                </a:solidFill>
                <a:latin typeface="Calibri"/>
                <a:ea typeface="Calibri"/>
                <a:cs typeface="Calibri"/>
                <a:sym typeface="Calibri"/>
              </a:defRPr>
            </a:lvl6pPr>
            <a:lvl7pPr marL="0" lvl="6" indent="0" algn="l" rtl="0">
              <a:spcBef>
                <a:spcPts val="0"/>
              </a:spcBef>
              <a:buNone/>
              <a:defRPr sz="1200" b="0" i="0" u="none" strike="noStrike" cap="none">
                <a:solidFill>
                  <a:schemeClr val="dk2"/>
                </a:solidFill>
                <a:latin typeface="Calibri"/>
                <a:ea typeface="Calibri"/>
                <a:cs typeface="Calibri"/>
                <a:sym typeface="Calibri"/>
              </a:defRPr>
            </a:lvl7pPr>
            <a:lvl8pPr marL="0" lvl="7" indent="0" algn="l" rtl="0">
              <a:spcBef>
                <a:spcPts val="0"/>
              </a:spcBef>
              <a:buNone/>
              <a:defRPr sz="1200" b="0" i="0" u="none" strike="noStrike" cap="none">
                <a:solidFill>
                  <a:schemeClr val="dk2"/>
                </a:solidFill>
                <a:latin typeface="Calibri"/>
                <a:ea typeface="Calibri"/>
                <a:cs typeface="Calibri"/>
                <a:sym typeface="Calibri"/>
              </a:defRPr>
            </a:lvl8pPr>
            <a:lvl9pPr marL="0" lvl="8" indent="0" algn="l" rtl="0">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97" name="Google Shape;297;p62"/>
          <p:cNvSpPr txBox="1">
            <a:spLocks noGrp="1"/>
          </p:cNvSpPr>
          <p:nvPr>
            <p:ph type="body" idx="2"/>
          </p:nvPr>
        </p:nvSpPr>
        <p:spPr>
          <a:xfrm>
            <a:off x="435470" y="2434980"/>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63" algn="l" rtl="0">
              <a:spcBef>
                <a:spcPts val="320"/>
              </a:spcBef>
              <a:spcAft>
                <a:spcPts val="0"/>
              </a:spcAft>
              <a:buClr>
                <a:schemeClr val="dk2"/>
              </a:buClr>
              <a:buSzPts val="1601"/>
              <a:buFont typeface="Arial"/>
              <a:buChar char="–"/>
              <a:defRPr sz="1601"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98" name="Google Shape;298;p62" descr="A close up of a logo&#10;&#10;Description automatically generated"/>
          <p:cNvPicPr preferRelativeResize="0"/>
          <p:nvPr/>
        </p:nvPicPr>
        <p:blipFill rotWithShape="1">
          <a:blip r:embed="rId4">
            <a:alphaModFix/>
          </a:blip>
          <a:srcRect/>
          <a:stretch/>
        </p:blipFill>
        <p:spPr>
          <a:xfrm>
            <a:off x="7003021" y="6316988"/>
            <a:ext cx="1642021" cy="284678"/>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299"/>
        <p:cNvGrpSpPr/>
        <p:nvPr/>
      </p:nvGrpSpPr>
      <p:grpSpPr>
        <a:xfrm>
          <a:off x="0" y="0"/>
          <a:ext cx="0" cy="0"/>
          <a:chOff x="0" y="0"/>
          <a:chExt cx="0" cy="0"/>
        </a:xfrm>
      </p:grpSpPr>
      <p:sp>
        <p:nvSpPr>
          <p:cNvPr id="300" name="Google Shape;300;p63"/>
          <p:cNvSpPr txBox="1">
            <a:spLocks noGrp="1"/>
          </p:cNvSpPr>
          <p:nvPr>
            <p:ph type="title"/>
          </p:nvPr>
        </p:nvSpPr>
        <p:spPr>
          <a:xfrm>
            <a:off x="588851" y="353663"/>
            <a:ext cx="8160900" cy="3342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dk1"/>
              </a:buClr>
              <a:buSzPts val="2025"/>
              <a:buFont typeface="Arial"/>
              <a:buNone/>
              <a:defRPr sz="2025"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01" name="Google Shape;301;p63"/>
          <p:cNvSpPr txBox="1">
            <a:spLocks noGrp="1"/>
          </p:cNvSpPr>
          <p:nvPr>
            <p:ph type="body" idx="1"/>
          </p:nvPr>
        </p:nvSpPr>
        <p:spPr>
          <a:xfrm>
            <a:off x="588851" y="965798"/>
            <a:ext cx="8160900" cy="29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75"/>
              </a:spcBef>
              <a:spcAft>
                <a:spcPts val="0"/>
              </a:spcAft>
              <a:buClr>
                <a:srgbClr val="191919"/>
              </a:buClr>
              <a:buSzPts val="1200"/>
              <a:buFont typeface="Arial"/>
              <a:buNone/>
              <a:defRPr sz="1200" b="0" i="0" u="none" strike="noStrike" cap="none">
                <a:solidFill>
                  <a:srgbClr val="191919"/>
                </a:solidFill>
                <a:latin typeface="Arial"/>
                <a:ea typeface="Arial"/>
                <a:cs typeface="Arial"/>
                <a:sym typeface="Arial"/>
              </a:defRPr>
            </a:lvl1pPr>
            <a:lvl2pPr marL="914400" marR="0" lvl="1" indent="-295275" algn="l" rtl="0">
              <a:spcBef>
                <a:spcPts val="1050"/>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2pPr>
            <a:lvl3pPr marL="1371600" marR="0" lvl="2" indent="-295275" algn="l" rtl="0">
              <a:spcBef>
                <a:spcPts val="1050"/>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3pPr>
            <a:lvl4pPr marL="1828800" marR="0" lvl="3" indent="-295275" algn="l" rtl="0">
              <a:spcBef>
                <a:spcPts val="1050"/>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4pPr>
            <a:lvl5pPr marL="2286000" marR="0" lvl="4" indent="-295275" algn="l" rtl="0">
              <a:spcBef>
                <a:spcPts val="1050"/>
              </a:spcBef>
              <a:spcAft>
                <a:spcPts val="0"/>
              </a:spcAft>
              <a:buClr>
                <a:schemeClr val="dk1"/>
              </a:buClr>
              <a:buSzPts val="1050"/>
              <a:buFont typeface="Arial"/>
              <a:buChar char="»"/>
              <a:defRPr sz="1050" b="0" i="0" u="none" strike="noStrike" cap="none">
                <a:solidFill>
                  <a:schemeClr val="dk1"/>
                </a:solidFill>
                <a:latin typeface="Calibri"/>
                <a:ea typeface="Calibri"/>
                <a:cs typeface="Calibri"/>
                <a:sym typeface="Calibri"/>
              </a:defRPr>
            </a:lvl5pPr>
            <a:lvl6pPr marL="2743200" marR="0" lvl="5" indent="-355600" algn="l" rtl="0">
              <a:spcBef>
                <a:spcPts val="105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2" name="Google Shape;302;p63"/>
          <p:cNvSpPr txBox="1">
            <a:spLocks noGrp="1"/>
          </p:cNvSpPr>
          <p:nvPr>
            <p:ph type="sldNum" idx="12"/>
          </p:nvPr>
        </p:nvSpPr>
        <p:spPr>
          <a:xfrm>
            <a:off x="6765131" y="6542213"/>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900" b="0" i="0" u="none" strike="noStrike" cap="none">
                <a:solidFill>
                  <a:srgbClr val="000000"/>
                </a:solidFill>
                <a:latin typeface="Arial"/>
                <a:ea typeface="Arial"/>
                <a:cs typeface="Arial"/>
                <a:sym typeface="Arial"/>
              </a:defRPr>
            </a:lvl1pPr>
            <a:lvl2pPr marL="0" lvl="1" indent="0" algn="r" rtl="0">
              <a:spcBef>
                <a:spcPts val="0"/>
              </a:spcBef>
              <a:buNone/>
              <a:defRPr sz="900" b="0" i="0" u="none" strike="noStrike" cap="none">
                <a:solidFill>
                  <a:srgbClr val="000000"/>
                </a:solidFill>
                <a:latin typeface="Arial"/>
                <a:ea typeface="Arial"/>
                <a:cs typeface="Arial"/>
                <a:sym typeface="Arial"/>
              </a:defRPr>
            </a:lvl2pPr>
            <a:lvl3pPr marL="0" lvl="2" indent="0" algn="r" rtl="0">
              <a:spcBef>
                <a:spcPts val="0"/>
              </a:spcBef>
              <a:buNone/>
              <a:defRPr sz="900" b="0" i="0" u="none" strike="noStrike" cap="none">
                <a:solidFill>
                  <a:srgbClr val="000000"/>
                </a:solidFill>
                <a:latin typeface="Arial"/>
                <a:ea typeface="Arial"/>
                <a:cs typeface="Arial"/>
                <a:sym typeface="Arial"/>
              </a:defRPr>
            </a:lvl3pPr>
            <a:lvl4pPr marL="0" lvl="3" indent="0" algn="r" rtl="0">
              <a:spcBef>
                <a:spcPts val="0"/>
              </a:spcBef>
              <a:buNone/>
              <a:defRPr sz="900" b="0" i="0" u="none" strike="noStrike" cap="none">
                <a:solidFill>
                  <a:srgbClr val="000000"/>
                </a:solidFill>
                <a:latin typeface="Arial"/>
                <a:ea typeface="Arial"/>
                <a:cs typeface="Arial"/>
                <a:sym typeface="Arial"/>
              </a:defRPr>
            </a:lvl4pPr>
            <a:lvl5pPr marL="0" lvl="4" indent="0" algn="r" rtl="0">
              <a:spcBef>
                <a:spcPts val="0"/>
              </a:spcBef>
              <a:buNone/>
              <a:defRPr sz="900" b="0" i="0" u="none" strike="noStrike" cap="none">
                <a:solidFill>
                  <a:srgbClr val="000000"/>
                </a:solidFill>
                <a:latin typeface="Arial"/>
                <a:ea typeface="Arial"/>
                <a:cs typeface="Arial"/>
                <a:sym typeface="Arial"/>
              </a:defRPr>
            </a:lvl5pPr>
            <a:lvl6pPr marL="0" lvl="5" indent="0" algn="r" rtl="0">
              <a:spcBef>
                <a:spcPts val="0"/>
              </a:spcBef>
              <a:buNone/>
              <a:defRPr sz="900" b="0" i="0" u="none" strike="noStrike" cap="none">
                <a:solidFill>
                  <a:srgbClr val="000000"/>
                </a:solidFill>
                <a:latin typeface="Arial"/>
                <a:ea typeface="Arial"/>
                <a:cs typeface="Arial"/>
                <a:sym typeface="Arial"/>
              </a:defRPr>
            </a:lvl6pPr>
            <a:lvl7pPr marL="0" lvl="6" indent="0" algn="r" rtl="0">
              <a:spcBef>
                <a:spcPts val="0"/>
              </a:spcBef>
              <a:buNone/>
              <a:defRPr sz="900" b="0" i="0" u="none" strike="noStrike" cap="none">
                <a:solidFill>
                  <a:srgbClr val="000000"/>
                </a:solidFill>
                <a:latin typeface="Arial"/>
                <a:ea typeface="Arial"/>
                <a:cs typeface="Arial"/>
                <a:sym typeface="Arial"/>
              </a:defRPr>
            </a:lvl7pPr>
            <a:lvl8pPr marL="0" lvl="7" indent="0" algn="r" rtl="0">
              <a:spcBef>
                <a:spcPts val="0"/>
              </a:spcBef>
              <a:buNone/>
              <a:defRPr sz="900" b="0" i="0" u="none" strike="noStrike" cap="none">
                <a:solidFill>
                  <a:srgbClr val="000000"/>
                </a:solidFill>
                <a:latin typeface="Arial"/>
                <a:ea typeface="Arial"/>
                <a:cs typeface="Arial"/>
                <a:sym typeface="Arial"/>
              </a:defRPr>
            </a:lvl8pPr>
            <a:lvl9pPr marL="0" lvl="8" indent="0" algn="r" rtl="0">
              <a:spcBef>
                <a:spcPts val="0"/>
              </a:spcBef>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Gold_Title Slide 1">
  <p:cSld name="Gold_Title Slide 1">
    <p:spTree>
      <p:nvGrpSpPr>
        <p:cNvPr id="1" name="Shape 303"/>
        <p:cNvGrpSpPr/>
        <p:nvPr/>
      </p:nvGrpSpPr>
      <p:grpSpPr>
        <a:xfrm>
          <a:off x="0" y="0"/>
          <a:ext cx="0" cy="0"/>
          <a:chOff x="0" y="0"/>
          <a:chExt cx="0" cy="0"/>
        </a:xfrm>
      </p:grpSpPr>
      <p:sp>
        <p:nvSpPr>
          <p:cNvPr id="304" name="Google Shape;304;p64" descr="A black and white photo of a building&#10;&#10;Description automatically generated"/>
          <p:cNvSpPr/>
          <p:nvPr/>
        </p:nvSpPr>
        <p:spPr>
          <a:xfrm>
            <a:off x="0" y="0"/>
            <a:ext cx="9156900" cy="6858000"/>
          </a:xfrm>
          <a:prstGeom prst="rect">
            <a:avLst/>
          </a:prstGeom>
          <a:solidFill>
            <a:srgbClr val="FFFFFF"/>
          </a:solidFill>
          <a:ln>
            <a:noFill/>
          </a:ln>
        </p:spPr>
      </p:sp>
      <p:sp>
        <p:nvSpPr>
          <p:cNvPr id="305" name="Google Shape;305;p64"/>
          <p:cNvSpPr/>
          <p:nvPr/>
        </p:nvSpPr>
        <p:spPr>
          <a:xfrm>
            <a:off x="0" y="0"/>
            <a:ext cx="9156900" cy="6858000"/>
          </a:xfrm>
          <a:prstGeom prst="rect">
            <a:avLst/>
          </a:prstGeom>
          <a:solidFill>
            <a:srgbClr val="E2CA91">
              <a:alpha val="75690"/>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6" name="Google Shape;306;p64"/>
          <p:cNvSpPr txBox="1">
            <a:spLocks noGrp="1"/>
          </p:cNvSpPr>
          <p:nvPr>
            <p:ph type="title"/>
          </p:nvPr>
        </p:nvSpPr>
        <p:spPr>
          <a:xfrm>
            <a:off x="460375" y="859993"/>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307" name="Google Shape;307;p64"/>
          <p:cNvPicPr preferRelativeResize="0"/>
          <p:nvPr/>
        </p:nvPicPr>
        <p:blipFill rotWithShape="1">
          <a:blip r:embed="rId2">
            <a:alphaModFix/>
          </a:blip>
          <a:srcRect/>
          <a:stretch/>
        </p:blipFill>
        <p:spPr>
          <a:xfrm>
            <a:off x="569464" y="4568602"/>
            <a:ext cx="1597439" cy="186266"/>
          </a:xfrm>
          <a:prstGeom prst="rect">
            <a:avLst/>
          </a:prstGeom>
          <a:noFill/>
          <a:ln>
            <a:noFill/>
          </a:ln>
        </p:spPr>
      </p:pic>
      <p:pic>
        <p:nvPicPr>
          <p:cNvPr id="308" name="Google Shape;308;p64" descr="A screenshot of a cell phone&#10;&#10;Description automatically generated"/>
          <p:cNvPicPr preferRelativeResize="0"/>
          <p:nvPr/>
        </p:nvPicPr>
        <p:blipFill rotWithShape="1">
          <a:blip r:embed="rId3">
            <a:alphaModFix/>
          </a:blip>
          <a:srcRect/>
          <a:stretch/>
        </p:blipFill>
        <p:spPr>
          <a:xfrm>
            <a:off x="6602010" y="5859013"/>
            <a:ext cx="2105050" cy="68177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White_Content Slide 3">
  <p:cSld name="1_White_Content Slide 3">
    <p:spTree>
      <p:nvGrpSpPr>
        <p:cNvPr id="1" name="Shape 311"/>
        <p:cNvGrpSpPr/>
        <p:nvPr/>
      </p:nvGrpSpPr>
      <p:grpSpPr>
        <a:xfrm>
          <a:off x="0" y="0"/>
          <a:ext cx="0" cy="0"/>
          <a:chOff x="0" y="0"/>
          <a:chExt cx="0" cy="0"/>
        </a:xfrm>
      </p:grpSpPr>
      <p:pic>
        <p:nvPicPr>
          <p:cNvPr id="312" name="Google Shape;312;p66"/>
          <p:cNvPicPr preferRelativeResize="0"/>
          <p:nvPr/>
        </p:nvPicPr>
        <p:blipFill rotWithShape="1">
          <a:blip r:embed="rId2">
            <a:alphaModFix/>
          </a:blip>
          <a:srcRect/>
          <a:stretch/>
        </p:blipFill>
        <p:spPr>
          <a:xfrm>
            <a:off x="549032" y="1157864"/>
            <a:ext cx="1103778" cy="128483"/>
          </a:xfrm>
          <a:prstGeom prst="rect">
            <a:avLst/>
          </a:prstGeom>
          <a:noFill/>
          <a:ln>
            <a:noFill/>
          </a:ln>
        </p:spPr>
      </p:pic>
      <p:sp>
        <p:nvSpPr>
          <p:cNvPr id="313" name="Google Shape;313;p66"/>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314" name="Google Shape;314;p66"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sp>
        <p:nvSpPr>
          <p:cNvPr id="315" name="Google Shape;315;p66"/>
          <p:cNvSpPr txBox="1">
            <a:spLocks noGrp="1"/>
          </p:cNvSpPr>
          <p:nvPr>
            <p:ph type="body" idx="1"/>
          </p:nvPr>
        </p:nvSpPr>
        <p:spPr>
          <a:xfrm>
            <a:off x="447924"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6" name="Google Shape;316;p66"/>
          <p:cNvSpPr txBox="1">
            <a:spLocks noGrp="1"/>
          </p:cNvSpPr>
          <p:nvPr>
            <p:ph type="sldNum" idx="12"/>
          </p:nvPr>
        </p:nvSpPr>
        <p:spPr>
          <a:xfrm>
            <a:off x="1" y="6491819"/>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chemeClr val="dk2"/>
                </a:solidFill>
                <a:latin typeface="Calibri"/>
                <a:ea typeface="Calibri"/>
                <a:cs typeface="Calibri"/>
                <a:sym typeface="Calibri"/>
              </a:defRPr>
            </a:lvl1pPr>
            <a:lvl2pPr marL="0" lvl="1" indent="0" algn="l" rtl="0">
              <a:spcBef>
                <a:spcPts val="0"/>
              </a:spcBef>
              <a:buNone/>
              <a:defRPr sz="1200" b="0" i="0" u="none" strike="noStrike" cap="none">
                <a:solidFill>
                  <a:schemeClr val="dk2"/>
                </a:solidFill>
                <a:latin typeface="Calibri"/>
                <a:ea typeface="Calibri"/>
                <a:cs typeface="Calibri"/>
                <a:sym typeface="Calibri"/>
              </a:defRPr>
            </a:lvl2pPr>
            <a:lvl3pPr marL="0" lvl="2" indent="0" algn="l" rtl="0">
              <a:spcBef>
                <a:spcPts val="0"/>
              </a:spcBef>
              <a:buNone/>
              <a:defRPr sz="1200" b="0" i="0" u="none" strike="noStrike" cap="none">
                <a:solidFill>
                  <a:schemeClr val="dk2"/>
                </a:solidFill>
                <a:latin typeface="Calibri"/>
                <a:ea typeface="Calibri"/>
                <a:cs typeface="Calibri"/>
                <a:sym typeface="Calibri"/>
              </a:defRPr>
            </a:lvl3pPr>
            <a:lvl4pPr marL="0" lvl="3" indent="0" algn="l" rtl="0">
              <a:spcBef>
                <a:spcPts val="0"/>
              </a:spcBef>
              <a:buNone/>
              <a:defRPr sz="1200" b="0" i="0" u="none" strike="noStrike" cap="none">
                <a:solidFill>
                  <a:schemeClr val="dk2"/>
                </a:solidFill>
                <a:latin typeface="Calibri"/>
                <a:ea typeface="Calibri"/>
                <a:cs typeface="Calibri"/>
                <a:sym typeface="Calibri"/>
              </a:defRPr>
            </a:lvl4pPr>
            <a:lvl5pPr marL="0" lvl="4" indent="0" algn="l" rtl="0">
              <a:spcBef>
                <a:spcPts val="0"/>
              </a:spcBef>
              <a:buNone/>
              <a:defRPr sz="1200" b="0" i="0" u="none" strike="noStrike" cap="none">
                <a:solidFill>
                  <a:schemeClr val="dk2"/>
                </a:solidFill>
                <a:latin typeface="Calibri"/>
                <a:ea typeface="Calibri"/>
                <a:cs typeface="Calibri"/>
                <a:sym typeface="Calibri"/>
              </a:defRPr>
            </a:lvl5pPr>
            <a:lvl6pPr marL="0" lvl="5" indent="0" algn="l" rtl="0">
              <a:spcBef>
                <a:spcPts val="0"/>
              </a:spcBef>
              <a:buNone/>
              <a:defRPr sz="1200" b="0" i="0" u="none" strike="noStrike" cap="none">
                <a:solidFill>
                  <a:schemeClr val="dk2"/>
                </a:solidFill>
                <a:latin typeface="Calibri"/>
                <a:ea typeface="Calibri"/>
                <a:cs typeface="Calibri"/>
                <a:sym typeface="Calibri"/>
              </a:defRPr>
            </a:lvl6pPr>
            <a:lvl7pPr marL="0" lvl="6" indent="0" algn="l" rtl="0">
              <a:spcBef>
                <a:spcPts val="0"/>
              </a:spcBef>
              <a:buNone/>
              <a:defRPr sz="1200" b="0" i="0" u="none" strike="noStrike" cap="none">
                <a:solidFill>
                  <a:schemeClr val="dk2"/>
                </a:solidFill>
                <a:latin typeface="Calibri"/>
                <a:ea typeface="Calibri"/>
                <a:cs typeface="Calibri"/>
                <a:sym typeface="Calibri"/>
              </a:defRPr>
            </a:lvl7pPr>
            <a:lvl8pPr marL="0" lvl="7" indent="0" algn="l" rtl="0">
              <a:spcBef>
                <a:spcPts val="0"/>
              </a:spcBef>
              <a:buNone/>
              <a:defRPr sz="1200" b="0" i="0" u="none" strike="noStrike" cap="none">
                <a:solidFill>
                  <a:schemeClr val="dk2"/>
                </a:solidFill>
                <a:latin typeface="Calibri"/>
                <a:ea typeface="Calibri"/>
                <a:cs typeface="Calibri"/>
                <a:sym typeface="Calibri"/>
              </a:defRPr>
            </a:lvl8pPr>
            <a:lvl9pPr marL="0" lvl="8" indent="0" algn="l" rtl="0">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17" name="Google Shape;317;p66"/>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18" name="Google Shape;318;p66"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White_Title Slide 1">
  <p:cSld name="White_Title Slide 1">
    <p:bg>
      <p:bgPr>
        <a:solidFill>
          <a:schemeClr val="lt2"/>
        </a:solidFill>
        <a:effectLst/>
      </p:bgPr>
    </p:bg>
    <p:spTree>
      <p:nvGrpSpPr>
        <p:cNvPr id="1" name="Shape 319"/>
        <p:cNvGrpSpPr/>
        <p:nvPr/>
      </p:nvGrpSpPr>
      <p:grpSpPr>
        <a:xfrm>
          <a:off x="0" y="0"/>
          <a:ext cx="0" cy="0"/>
          <a:chOff x="0" y="0"/>
          <a:chExt cx="0" cy="0"/>
        </a:xfrm>
      </p:grpSpPr>
      <p:sp>
        <p:nvSpPr>
          <p:cNvPr id="320" name="Google Shape;320;p67" descr="A black and white photo of a building&#10;&#10;Description automatically generated"/>
          <p:cNvSpPr/>
          <p:nvPr/>
        </p:nvSpPr>
        <p:spPr>
          <a:xfrm>
            <a:off x="0" y="0"/>
            <a:ext cx="9156900" cy="6858000"/>
          </a:xfrm>
          <a:prstGeom prst="rect">
            <a:avLst/>
          </a:prstGeom>
          <a:solidFill>
            <a:srgbClr val="FFFFFF"/>
          </a:solidFill>
          <a:ln>
            <a:noFill/>
          </a:ln>
        </p:spPr>
      </p:sp>
      <p:sp>
        <p:nvSpPr>
          <p:cNvPr id="321" name="Google Shape;321;p67"/>
          <p:cNvSpPr/>
          <p:nvPr/>
        </p:nvSpPr>
        <p:spPr>
          <a:xfrm>
            <a:off x="1"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2" name="Google Shape;322;p67"/>
          <p:cNvPicPr preferRelativeResize="0"/>
          <p:nvPr/>
        </p:nvPicPr>
        <p:blipFill rotWithShape="1">
          <a:blip r:embed="rId2">
            <a:alphaModFix/>
          </a:blip>
          <a:srcRect/>
          <a:stretch/>
        </p:blipFill>
        <p:spPr>
          <a:xfrm>
            <a:off x="568081" y="4568600"/>
            <a:ext cx="1600201" cy="186267"/>
          </a:xfrm>
          <a:prstGeom prst="rect">
            <a:avLst/>
          </a:prstGeom>
          <a:noFill/>
          <a:ln>
            <a:noFill/>
          </a:ln>
        </p:spPr>
      </p:pic>
      <p:pic>
        <p:nvPicPr>
          <p:cNvPr id="323" name="Google Shape;323;p67" descr="A screenshot of a cell phone&#10;&#10;Description automatically generated"/>
          <p:cNvPicPr preferRelativeResize="0"/>
          <p:nvPr/>
        </p:nvPicPr>
        <p:blipFill rotWithShape="1">
          <a:blip r:embed="rId3">
            <a:alphaModFix/>
          </a:blip>
          <a:srcRect/>
          <a:stretch/>
        </p:blipFill>
        <p:spPr>
          <a:xfrm>
            <a:off x="6602008" y="5859010"/>
            <a:ext cx="2105050" cy="681777"/>
          </a:xfrm>
          <a:prstGeom prst="rect">
            <a:avLst/>
          </a:prstGeom>
          <a:noFill/>
          <a:ln>
            <a:noFill/>
          </a:ln>
        </p:spPr>
      </p:pic>
      <p:sp>
        <p:nvSpPr>
          <p:cNvPr id="324" name="Google Shape;324;p67"/>
          <p:cNvSpPr txBox="1">
            <a:spLocks noGrp="1"/>
          </p:cNvSpPr>
          <p:nvPr>
            <p:ph type="title"/>
          </p:nvPr>
        </p:nvSpPr>
        <p:spPr>
          <a:xfrm>
            <a:off x="460375" y="859992"/>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White_Content Slide 3">
  <p:cSld name="White_Content Slide 3">
    <p:spTree>
      <p:nvGrpSpPr>
        <p:cNvPr id="1" name="Shape 325"/>
        <p:cNvGrpSpPr/>
        <p:nvPr/>
      </p:nvGrpSpPr>
      <p:grpSpPr>
        <a:xfrm>
          <a:off x="0" y="0"/>
          <a:ext cx="0" cy="0"/>
          <a:chOff x="0" y="0"/>
          <a:chExt cx="0" cy="0"/>
        </a:xfrm>
      </p:grpSpPr>
      <p:sp>
        <p:nvSpPr>
          <p:cNvPr id="326" name="Google Shape;326;p68" descr="A black and white photo of a building&#10;&#10;Description automatically generated"/>
          <p:cNvSpPr/>
          <p:nvPr/>
        </p:nvSpPr>
        <p:spPr>
          <a:xfrm>
            <a:off x="0" y="0"/>
            <a:ext cx="9156900" cy="6858000"/>
          </a:xfrm>
          <a:prstGeom prst="rect">
            <a:avLst/>
          </a:prstGeom>
          <a:solidFill>
            <a:srgbClr val="FFFFFF"/>
          </a:solidFill>
          <a:ln>
            <a:noFill/>
          </a:ln>
        </p:spPr>
      </p:sp>
      <p:sp>
        <p:nvSpPr>
          <p:cNvPr id="327" name="Google Shape;327;p68"/>
          <p:cNvSpPr/>
          <p:nvPr/>
        </p:nvSpPr>
        <p:spPr>
          <a:xfrm>
            <a:off x="1"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8" name="Google Shape;328;p68"/>
          <p:cNvPicPr preferRelativeResize="0"/>
          <p:nvPr/>
        </p:nvPicPr>
        <p:blipFill rotWithShape="1">
          <a:blip r:embed="rId2">
            <a:alphaModFix/>
          </a:blip>
          <a:srcRect/>
          <a:stretch/>
        </p:blipFill>
        <p:spPr>
          <a:xfrm>
            <a:off x="549032" y="1157864"/>
            <a:ext cx="1103778" cy="128483"/>
          </a:xfrm>
          <a:prstGeom prst="rect">
            <a:avLst/>
          </a:prstGeom>
          <a:noFill/>
          <a:ln>
            <a:noFill/>
          </a:ln>
        </p:spPr>
      </p:pic>
      <p:sp>
        <p:nvSpPr>
          <p:cNvPr id="329" name="Google Shape;329;p68"/>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330" name="Google Shape;330;p68"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sp>
        <p:nvSpPr>
          <p:cNvPr id="331" name="Google Shape;331;p68"/>
          <p:cNvSpPr txBox="1">
            <a:spLocks noGrp="1"/>
          </p:cNvSpPr>
          <p:nvPr>
            <p:ph type="body" idx="1"/>
          </p:nvPr>
        </p:nvSpPr>
        <p:spPr>
          <a:xfrm>
            <a:off x="447924"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2" name="Google Shape;332;p68"/>
          <p:cNvSpPr txBox="1">
            <a:spLocks noGrp="1"/>
          </p:cNvSpPr>
          <p:nvPr>
            <p:ph type="sldNum" idx="12"/>
          </p:nvPr>
        </p:nvSpPr>
        <p:spPr>
          <a:xfrm>
            <a:off x="1" y="6491819"/>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chemeClr val="dk2"/>
                </a:solidFill>
                <a:latin typeface="Calibri"/>
                <a:ea typeface="Calibri"/>
                <a:cs typeface="Calibri"/>
                <a:sym typeface="Calibri"/>
              </a:defRPr>
            </a:lvl1pPr>
            <a:lvl2pPr marL="0" lvl="1" indent="0" algn="l" rtl="0">
              <a:spcBef>
                <a:spcPts val="0"/>
              </a:spcBef>
              <a:buNone/>
              <a:defRPr sz="1200" b="0" i="0" u="none" strike="noStrike" cap="none">
                <a:solidFill>
                  <a:schemeClr val="dk2"/>
                </a:solidFill>
                <a:latin typeface="Calibri"/>
                <a:ea typeface="Calibri"/>
                <a:cs typeface="Calibri"/>
                <a:sym typeface="Calibri"/>
              </a:defRPr>
            </a:lvl2pPr>
            <a:lvl3pPr marL="0" lvl="2" indent="0" algn="l" rtl="0">
              <a:spcBef>
                <a:spcPts val="0"/>
              </a:spcBef>
              <a:buNone/>
              <a:defRPr sz="1200" b="0" i="0" u="none" strike="noStrike" cap="none">
                <a:solidFill>
                  <a:schemeClr val="dk2"/>
                </a:solidFill>
                <a:latin typeface="Calibri"/>
                <a:ea typeface="Calibri"/>
                <a:cs typeface="Calibri"/>
                <a:sym typeface="Calibri"/>
              </a:defRPr>
            </a:lvl3pPr>
            <a:lvl4pPr marL="0" lvl="3" indent="0" algn="l" rtl="0">
              <a:spcBef>
                <a:spcPts val="0"/>
              </a:spcBef>
              <a:buNone/>
              <a:defRPr sz="1200" b="0" i="0" u="none" strike="noStrike" cap="none">
                <a:solidFill>
                  <a:schemeClr val="dk2"/>
                </a:solidFill>
                <a:latin typeface="Calibri"/>
                <a:ea typeface="Calibri"/>
                <a:cs typeface="Calibri"/>
                <a:sym typeface="Calibri"/>
              </a:defRPr>
            </a:lvl4pPr>
            <a:lvl5pPr marL="0" lvl="4" indent="0" algn="l" rtl="0">
              <a:spcBef>
                <a:spcPts val="0"/>
              </a:spcBef>
              <a:buNone/>
              <a:defRPr sz="1200" b="0" i="0" u="none" strike="noStrike" cap="none">
                <a:solidFill>
                  <a:schemeClr val="dk2"/>
                </a:solidFill>
                <a:latin typeface="Calibri"/>
                <a:ea typeface="Calibri"/>
                <a:cs typeface="Calibri"/>
                <a:sym typeface="Calibri"/>
              </a:defRPr>
            </a:lvl5pPr>
            <a:lvl6pPr marL="0" lvl="5" indent="0" algn="l" rtl="0">
              <a:spcBef>
                <a:spcPts val="0"/>
              </a:spcBef>
              <a:buNone/>
              <a:defRPr sz="1200" b="0" i="0" u="none" strike="noStrike" cap="none">
                <a:solidFill>
                  <a:schemeClr val="dk2"/>
                </a:solidFill>
                <a:latin typeface="Calibri"/>
                <a:ea typeface="Calibri"/>
                <a:cs typeface="Calibri"/>
                <a:sym typeface="Calibri"/>
              </a:defRPr>
            </a:lvl6pPr>
            <a:lvl7pPr marL="0" lvl="6" indent="0" algn="l" rtl="0">
              <a:spcBef>
                <a:spcPts val="0"/>
              </a:spcBef>
              <a:buNone/>
              <a:defRPr sz="1200" b="0" i="0" u="none" strike="noStrike" cap="none">
                <a:solidFill>
                  <a:schemeClr val="dk2"/>
                </a:solidFill>
                <a:latin typeface="Calibri"/>
                <a:ea typeface="Calibri"/>
                <a:cs typeface="Calibri"/>
                <a:sym typeface="Calibri"/>
              </a:defRPr>
            </a:lvl7pPr>
            <a:lvl8pPr marL="0" lvl="7" indent="0" algn="l" rtl="0">
              <a:spcBef>
                <a:spcPts val="0"/>
              </a:spcBef>
              <a:buNone/>
              <a:defRPr sz="1200" b="0" i="0" u="none" strike="noStrike" cap="none">
                <a:solidFill>
                  <a:schemeClr val="dk2"/>
                </a:solidFill>
                <a:latin typeface="Calibri"/>
                <a:ea typeface="Calibri"/>
                <a:cs typeface="Calibri"/>
                <a:sym typeface="Calibri"/>
              </a:defRPr>
            </a:lvl8pPr>
            <a:lvl9pPr marL="0" lvl="8" indent="0" algn="l" rtl="0">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33" name="Google Shape;333;p68"/>
          <p:cNvSpPr txBox="1">
            <a:spLocks noGrp="1"/>
          </p:cNvSpPr>
          <p:nvPr>
            <p:ph type="body" idx="2"/>
          </p:nvPr>
        </p:nvSpPr>
        <p:spPr>
          <a:xfrm>
            <a:off x="435471" y="2434979"/>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0"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0"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34" name="Google Shape;334;p68"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White_Graphics Slide">
  <p:cSld name="White_Graphics Slide">
    <p:spTree>
      <p:nvGrpSpPr>
        <p:cNvPr id="1" name="Shape 335"/>
        <p:cNvGrpSpPr/>
        <p:nvPr/>
      </p:nvGrpSpPr>
      <p:grpSpPr>
        <a:xfrm>
          <a:off x="0" y="0"/>
          <a:ext cx="0" cy="0"/>
          <a:chOff x="0" y="0"/>
          <a:chExt cx="0" cy="0"/>
        </a:xfrm>
      </p:grpSpPr>
      <p:pic>
        <p:nvPicPr>
          <p:cNvPr id="336" name="Google Shape;336;p69"/>
          <p:cNvPicPr preferRelativeResize="0"/>
          <p:nvPr/>
        </p:nvPicPr>
        <p:blipFill rotWithShape="1">
          <a:blip r:embed="rId2">
            <a:alphaModFix/>
          </a:blip>
          <a:srcRect/>
          <a:stretch/>
        </p:blipFill>
        <p:spPr>
          <a:xfrm>
            <a:off x="549032" y="1157864"/>
            <a:ext cx="1103778" cy="128483"/>
          </a:xfrm>
          <a:prstGeom prst="rect">
            <a:avLst/>
          </a:prstGeom>
          <a:noFill/>
          <a:ln>
            <a:noFill/>
          </a:ln>
        </p:spPr>
      </p:pic>
      <p:sp>
        <p:nvSpPr>
          <p:cNvPr id="337" name="Google Shape;337;p69"/>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338" name="Google Shape;338;p69"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sp>
        <p:nvSpPr>
          <p:cNvPr id="339" name="Google Shape;339;p69"/>
          <p:cNvSpPr>
            <a:spLocks noGrp="1"/>
          </p:cNvSpPr>
          <p:nvPr>
            <p:ph type="chart" idx="2"/>
          </p:nvPr>
        </p:nvSpPr>
        <p:spPr>
          <a:xfrm>
            <a:off x="460375" y="1460101"/>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2"/>
              </a:buClr>
              <a:buSzPts val="2400"/>
              <a:buFont typeface="Arial"/>
              <a:buNone/>
              <a:defRPr sz="2400" b="0" i="1" u="none" strike="noStrike" cap="none">
                <a:solidFill>
                  <a:schemeClr val="dk2"/>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0" name="Google Shape;340;p69"/>
          <p:cNvSpPr txBox="1">
            <a:spLocks noGrp="1"/>
          </p:cNvSpPr>
          <p:nvPr>
            <p:ph type="sldNum" idx="12"/>
          </p:nvPr>
        </p:nvSpPr>
        <p:spPr>
          <a:xfrm>
            <a:off x="1" y="6491819"/>
            <a:ext cx="5778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200" b="0" i="0" u="none" strike="noStrike" cap="none">
                <a:solidFill>
                  <a:schemeClr val="dk2"/>
                </a:solidFill>
                <a:latin typeface="Calibri"/>
                <a:ea typeface="Calibri"/>
                <a:cs typeface="Calibri"/>
                <a:sym typeface="Calibri"/>
              </a:defRPr>
            </a:lvl1pPr>
            <a:lvl2pPr marL="0" lvl="1" indent="0" algn="l" rtl="0">
              <a:spcBef>
                <a:spcPts val="0"/>
              </a:spcBef>
              <a:buNone/>
              <a:defRPr sz="1200" b="0" i="0" u="none" strike="noStrike" cap="none">
                <a:solidFill>
                  <a:schemeClr val="dk2"/>
                </a:solidFill>
                <a:latin typeface="Calibri"/>
                <a:ea typeface="Calibri"/>
                <a:cs typeface="Calibri"/>
                <a:sym typeface="Calibri"/>
              </a:defRPr>
            </a:lvl2pPr>
            <a:lvl3pPr marL="0" lvl="2" indent="0" algn="l" rtl="0">
              <a:spcBef>
                <a:spcPts val="0"/>
              </a:spcBef>
              <a:buNone/>
              <a:defRPr sz="1200" b="0" i="0" u="none" strike="noStrike" cap="none">
                <a:solidFill>
                  <a:schemeClr val="dk2"/>
                </a:solidFill>
                <a:latin typeface="Calibri"/>
                <a:ea typeface="Calibri"/>
                <a:cs typeface="Calibri"/>
                <a:sym typeface="Calibri"/>
              </a:defRPr>
            </a:lvl3pPr>
            <a:lvl4pPr marL="0" lvl="3" indent="0" algn="l" rtl="0">
              <a:spcBef>
                <a:spcPts val="0"/>
              </a:spcBef>
              <a:buNone/>
              <a:defRPr sz="1200" b="0" i="0" u="none" strike="noStrike" cap="none">
                <a:solidFill>
                  <a:schemeClr val="dk2"/>
                </a:solidFill>
                <a:latin typeface="Calibri"/>
                <a:ea typeface="Calibri"/>
                <a:cs typeface="Calibri"/>
                <a:sym typeface="Calibri"/>
              </a:defRPr>
            </a:lvl4pPr>
            <a:lvl5pPr marL="0" lvl="4" indent="0" algn="l" rtl="0">
              <a:spcBef>
                <a:spcPts val="0"/>
              </a:spcBef>
              <a:buNone/>
              <a:defRPr sz="1200" b="0" i="0" u="none" strike="noStrike" cap="none">
                <a:solidFill>
                  <a:schemeClr val="dk2"/>
                </a:solidFill>
                <a:latin typeface="Calibri"/>
                <a:ea typeface="Calibri"/>
                <a:cs typeface="Calibri"/>
                <a:sym typeface="Calibri"/>
              </a:defRPr>
            </a:lvl5pPr>
            <a:lvl6pPr marL="0" lvl="5" indent="0" algn="l" rtl="0">
              <a:spcBef>
                <a:spcPts val="0"/>
              </a:spcBef>
              <a:buNone/>
              <a:defRPr sz="1200" b="0" i="0" u="none" strike="noStrike" cap="none">
                <a:solidFill>
                  <a:schemeClr val="dk2"/>
                </a:solidFill>
                <a:latin typeface="Calibri"/>
                <a:ea typeface="Calibri"/>
                <a:cs typeface="Calibri"/>
                <a:sym typeface="Calibri"/>
              </a:defRPr>
            </a:lvl6pPr>
            <a:lvl7pPr marL="0" lvl="6" indent="0" algn="l" rtl="0">
              <a:spcBef>
                <a:spcPts val="0"/>
              </a:spcBef>
              <a:buNone/>
              <a:defRPr sz="1200" b="0" i="0" u="none" strike="noStrike" cap="none">
                <a:solidFill>
                  <a:schemeClr val="dk2"/>
                </a:solidFill>
                <a:latin typeface="Calibri"/>
                <a:ea typeface="Calibri"/>
                <a:cs typeface="Calibri"/>
                <a:sym typeface="Calibri"/>
              </a:defRPr>
            </a:lvl7pPr>
            <a:lvl8pPr marL="0" lvl="7" indent="0" algn="l" rtl="0">
              <a:spcBef>
                <a:spcPts val="0"/>
              </a:spcBef>
              <a:buNone/>
              <a:defRPr sz="1200" b="0" i="0" u="none" strike="noStrike" cap="none">
                <a:solidFill>
                  <a:schemeClr val="dk2"/>
                </a:solidFill>
                <a:latin typeface="Calibri"/>
                <a:ea typeface="Calibri"/>
                <a:cs typeface="Calibri"/>
                <a:sym typeface="Calibri"/>
              </a:defRPr>
            </a:lvl8pPr>
            <a:lvl9pPr marL="0" lvl="8" indent="0" algn="l" rtl="0">
              <a:spcBef>
                <a:spcPts val="0"/>
              </a:spcBef>
              <a:buNone/>
              <a:defRPr sz="12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41" name="Google Shape;341;p69"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White_Divider Slide">
  <p:cSld name="White_Divider Slide">
    <p:spTree>
      <p:nvGrpSpPr>
        <p:cNvPr id="1" name="Shape 342"/>
        <p:cNvGrpSpPr/>
        <p:nvPr/>
      </p:nvGrpSpPr>
      <p:grpSpPr>
        <a:xfrm>
          <a:off x="0" y="0"/>
          <a:ext cx="0" cy="0"/>
          <a:chOff x="0" y="0"/>
          <a:chExt cx="0" cy="0"/>
        </a:xfrm>
      </p:grpSpPr>
      <p:pic>
        <p:nvPicPr>
          <p:cNvPr id="343" name="Google Shape;343;p70"/>
          <p:cNvPicPr preferRelativeResize="0"/>
          <p:nvPr/>
        </p:nvPicPr>
        <p:blipFill rotWithShape="1">
          <a:blip r:embed="rId2">
            <a:alphaModFix/>
          </a:blip>
          <a:srcRect/>
          <a:stretch/>
        </p:blipFill>
        <p:spPr>
          <a:xfrm>
            <a:off x="577850" y="3436880"/>
            <a:ext cx="1103778" cy="128483"/>
          </a:xfrm>
          <a:prstGeom prst="rect">
            <a:avLst/>
          </a:prstGeom>
          <a:noFill/>
          <a:ln>
            <a:noFill/>
          </a:ln>
        </p:spPr>
      </p:pic>
      <p:sp>
        <p:nvSpPr>
          <p:cNvPr id="344" name="Google Shape;344;p70"/>
          <p:cNvSpPr txBox="1">
            <a:spLocks noGrp="1"/>
          </p:cNvSpPr>
          <p:nvPr>
            <p:ph type="title"/>
          </p:nvPr>
        </p:nvSpPr>
        <p:spPr>
          <a:xfrm>
            <a:off x="473444" y="2821671"/>
            <a:ext cx="8197200" cy="662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000"/>
              <a:buFont typeface="Encode Sans Black"/>
              <a:buNone/>
              <a:defRPr sz="3000" b="1"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345" name="Google Shape;345;p70" descr="A screenshot of a cell phone&#10;&#10;Description automatically generated"/>
          <p:cNvPicPr preferRelativeResize="0"/>
          <p:nvPr/>
        </p:nvPicPr>
        <p:blipFill rotWithShape="1">
          <a:blip r:embed="rId3">
            <a:alphaModFix/>
          </a:blip>
          <a:srcRect/>
          <a:stretch/>
        </p:blipFill>
        <p:spPr>
          <a:xfrm>
            <a:off x="7024790" y="6316979"/>
            <a:ext cx="1418739" cy="245968"/>
          </a:xfrm>
          <a:prstGeom prst="rect">
            <a:avLst/>
          </a:prstGeom>
          <a:noFill/>
          <a:ln>
            <a:noFill/>
          </a:ln>
        </p:spPr>
      </p:pic>
      <p:pic>
        <p:nvPicPr>
          <p:cNvPr id="346" name="Google Shape;346;p70" descr="A close up of a logo&#10;&#10;Description automatically generated"/>
          <p:cNvPicPr preferRelativeResize="0"/>
          <p:nvPr/>
        </p:nvPicPr>
        <p:blipFill rotWithShape="1">
          <a:blip r:embed="rId4">
            <a:alphaModFix/>
          </a:blip>
          <a:srcRect/>
          <a:stretch/>
        </p:blipFill>
        <p:spPr>
          <a:xfrm>
            <a:off x="7003019" y="6316986"/>
            <a:ext cx="1642021" cy="2846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Boundless">
  <p:cSld name="2_Title Slide">
    <p:bg>
      <p:bgPr>
        <a:solidFill>
          <a:schemeClr val="dk1"/>
        </a:solidFill>
        <a:effectLst/>
      </p:bgPr>
    </p:bg>
    <p:spTree>
      <p:nvGrpSpPr>
        <p:cNvPr id="1" name="Shape 348"/>
        <p:cNvGrpSpPr/>
        <p:nvPr/>
      </p:nvGrpSpPr>
      <p:grpSpPr>
        <a:xfrm>
          <a:off x="0" y="0"/>
          <a:ext cx="0" cy="0"/>
          <a:chOff x="0" y="0"/>
          <a:chExt cx="0" cy="0"/>
        </a:xfrm>
      </p:grpSpPr>
      <p:pic>
        <p:nvPicPr>
          <p:cNvPr id="349" name="Google Shape;349;p72" descr="UW_W Logo_White.png"/>
          <p:cNvPicPr preferRelativeResize="0"/>
          <p:nvPr/>
        </p:nvPicPr>
        <p:blipFill rotWithShape="1">
          <a:blip r:embed="rId2">
            <a:alphaModFix/>
          </a:blip>
          <a:srcRect/>
          <a:stretch/>
        </p:blipFill>
        <p:spPr>
          <a:xfrm>
            <a:off x="7483915" y="5626608"/>
            <a:ext cx="1371600" cy="923544"/>
          </a:xfrm>
          <a:prstGeom prst="rect">
            <a:avLst/>
          </a:prstGeom>
          <a:noFill/>
          <a:ln>
            <a:noFill/>
          </a:ln>
        </p:spPr>
      </p:pic>
      <p:pic>
        <p:nvPicPr>
          <p:cNvPr id="350" name="Google Shape;350;p72"/>
          <p:cNvPicPr preferRelativeResize="0"/>
          <p:nvPr/>
        </p:nvPicPr>
        <p:blipFill rotWithShape="1">
          <a:blip r:embed="rId3">
            <a:alphaModFix/>
          </a:blip>
          <a:srcRect/>
          <a:stretch/>
        </p:blipFill>
        <p:spPr>
          <a:xfrm>
            <a:off x="568081" y="6131476"/>
            <a:ext cx="2416272" cy="213486"/>
          </a:xfrm>
          <a:prstGeom prst="rect">
            <a:avLst/>
          </a:prstGeom>
          <a:noFill/>
          <a:ln>
            <a:noFill/>
          </a:ln>
        </p:spPr>
      </p:pic>
      <p:pic>
        <p:nvPicPr>
          <p:cNvPr id="351" name="Google Shape;351;p72"/>
          <p:cNvPicPr preferRelativeResize="0"/>
          <p:nvPr/>
        </p:nvPicPr>
        <p:blipFill rotWithShape="1">
          <a:blip r:embed="rId4">
            <a:alphaModFix/>
          </a:blip>
          <a:srcRect/>
          <a:stretch/>
        </p:blipFill>
        <p:spPr>
          <a:xfrm>
            <a:off x="568081" y="4568598"/>
            <a:ext cx="1600198" cy="139700"/>
          </a:xfrm>
          <a:prstGeom prst="rect">
            <a:avLst/>
          </a:prstGeom>
          <a:noFill/>
          <a:ln>
            <a:noFill/>
          </a:ln>
        </p:spPr>
      </p:pic>
      <p:sp>
        <p:nvSpPr>
          <p:cNvPr id="352" name="Google Shape;352;p72"/>
          <p:cNvSpPr txBox="1">
            <a:spLocks noGrp="1"/>
          </p:cNvSpPr>
          <p:nvPr>
            <p:ph type="title"/>
          </p:nvPr>
        </p:nvSpPr>
        <p:spPr>
          <a:xfrm>
            <a:off x="460375" y="859991"/>
            <a:ext cx="69723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353"/>
        <p:cNvGrpSpPr/>
        <p:nvPr/>
      </p:nvGrpSpPr>
      <p:grpSpPr>
        <a:xfrm>
          <a:off x="0" y="0"/>
          <a:ext cx="0" cy="0"/>
          <a:chOff x="0" y="0"/>
          <a:chExt cx="0" cy="0"/>
        </a:xfrm>
      </p:grpSpPr>
      <p:sp>
        <p:nvSpPr>
          <p:cNvPr id="354" name="Google Shape;354;p73"/>
          <p:cNvSpPr txBox="1">
            <a:spLocks noGrp="1"/>
          </p:cNvSpPr>
          <p:nvPr>
            <p:ph type="body" idx="1"/>
          </p:nvPr>
        </p:nvSpPr>
        <p:spPr>
          <a:xfrm>
            <a:off x="447923" y="3093652"/>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2"/>
              </a:buClr>
              <a:buSzPts val="2400"/>
              <a:buFont typeface="Merriweather Sans"/>
              <a:buChar char="&gt;"/>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Merriweather Sans"/>
              <a:buChar char="&gt;"/>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17500" algn="l" rtl="0">
              <a:spcBef>
                <a:spcPts val="280"/>
              </a:spcBef>
              <a:spcAft>
                <a:spcPts val="0"/>
              </a:spcAft>
              <a:buClr>
                <a:schemeClr val="lt2"/>
              </a:buClr>
              <a:buSzPts val="1400"/>
              <a:buFont typeface="Merriweather Sans"/>
              <a:buChar char="&gt;"/>
              <a:defRPr sz="14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55" name="Google Shape;355;p73"/>
          <p:cNvSpPr txBox="1">
            <a:spLocks noGrp="1"/>
          </p:cNvSpPr>
          <p:nvPr>
            <p:ph type="body" idx="2"/>
          </p:nvPr>
        </p:nvSpPr>
        <p:spPr>
          <a:xfrm>
            <a:off x="460375" y="2307556"/>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lt2"/>
              </a:buClr>
              <a:buSzPts val="2400"/>
              <a:buFont typeface="Open Sans"/>
              <a:buNone/>
              <a:defRPr sz="2400" i="0" u="none" strike="noStrike" cap="none">
                <a:solidFill>
                  <a:schemeClr val="lt2"/>
                </a:solidFill>
                <a:latin typeface="Open Sans"/>
                <a:ea typeface="Open Sans"/>
                <a:cs typeface="Open Sans"/>
                <a:sym typeface="Open Sans"/>
              </a:defRPr>
            </a:lvl1pPr>
            <a:lvl2pPr marL="914400" marR="0" lvl="1" indent="-228600" algn="l" rtl="0">
              <a:spcBef>
                <a:spcPts val="560"/>
              </a:spcBef>
              <a:spcAft>
                <a:spcPts val="0"/>
              </a:spcAft>
              <a:buClr>
                <a:srgbClr val="E8D3A2"/>
              </a:buClr>
              <a:buSzPts val="2800"/>
              <a:buFont typeface="Open Sans"/>
              <a:buNone/>
              <a:defRPr sz="2800" i="0" u="none" strike="noStrike" cap="none">
                <a:solidFill>
                  <a:srgbClr val="E8D3A2"/>
                </a:solidFill>
                <a:latin typeface="Open Sans"/>
                <a:ea typeface="Open Sans"/>
                <a:cs typeface="Open Sans"/>
                <a:sym typeface="Open Sans"/>
              </a:defRPr>
            </a:lvl2pPr>
            <a:lvl3pPr marL="1371600" marR="0" lvl="2" indent="-228600" algn="l" rtl="0">
              <a:spcBef>
                <a:spcPts val="480"/>
              </a:spcBef>
              <a:spcAft>
                <a:spcPts val="0"/>
              </a:spcAft>
              <a:buClr>
                <a:srgbClr val="E8D3A2"/>
              </a:buClr>
              <a:buSzPts val="2400"/>
              <a:buFont typeface="Open Sans"/>
              <a:buNone/>
              <a:defRPr sz="2400" i="0" u="none" strike="noStrike" cap="none">
                <a:solidFill>
                  <a:srgbClr val="E8D3A2"/>
                </a:solidFill>
                <a:latin typeface="Open Sans"/>
                <a:ea typeface="Open Sans"/>
                <a:cs typeface="Open Sans"/>
                <a:sym typeface="Open Sans"/>
              </a:defRPr>
            </a:lvl3pPr>
            <a:lvl4pPr marL="1828800" marR="0" lvl="3" indent="-228600" algn="l" rtl="0">
              <a:spcBef>
                <a:spcPts val="400"/>
              </a:spcBef>
              <a:spcAft>
                <a:spcPts val="0"/>
              </a:spcAft>
              <a:buClr>
                <a:srgbClr val="E8D3A2"/>
              </a:buClr>
              <a:buSzPts val="2000"/>
              <a:buFont typeface="Open Sans"/>
              <a:buNone/>
              <a:defRPr sz="2000" i="0" u="none" strike="noStrike" cap="none">
                <a:solidFill>
                  <a:srgbClr val="E8D3A2"/>
                </a:solidFill>
                <a:latin typeface="Open Sans"/>
                <a:ea typeface="Open Sans"/>
                <a:cs typeface="Open Sans"/>
                <a:sym typeface="Open Sans"/>
              </a:defRPr>
            </a:lvl4pPr>
            <a:lvl5pPr marL="2286000" marR="0" lvl="4" indent="-228600" algn="l" rtl="0">
              <a:spcBef>
                <a:spcPts val="400"/>
              </a:spcBef>
              <a:spcAft>
                <a:spcPts val="0"/>
              </a:spcAft>
              <a:buClr>
                <a:srgbClr val="E8D3A2"/>
              </a:buClr>
              <a:buSzPts val="2000"/>
              <a:buFont typeface="Open Sans"/>
              <a:buNone/>
              <a:defRPr sz="2000" i="0" u="none" strike="noStrike" cap="none">
                <a:solidFill>
                  <a:srgbClr val="E8D3A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Open Sans"/>
              <a:buChar char="•"/>
              <a:defRPr sz="2000" i="0" u="none" strike="noStrike" cap="none">
                <a:solidFill>
                  <a:schemeClr val="lt1"/>
                </a:solidFill>
                <a:latin typeface="Open Sans"/>
                <a:ea typeface="Open Sans"/>
                <a:cs typeface="Open Sans"/>
                <a:sym typeface="Open Sans"/>
              </a:defRPr>
            </a:lvl6pPr>
            <a:lvl7pPr marL="3200400" marR="0" lvl="6" indent="-355600" algn="l" rtl="0">
              <a:spcBef>
                <a:spcPts val="400"/>
              </a:spcBef>
              <a:spcAft>
                <a:spcPts val="0"/>
              </a:spcAft>
              <a:buClr>
                <a:schemeClr val="lt1"/>
              </a:buClr>
              <a:buSzPts val="2000"/>
              <a:buFont typeface="Open Sans"/>
              <a:buChar char="•"/>
              <a:defRPr sz="2000" i="0" u="none" strike="noStrike" cap="none">
                <a:solidFill>
                  <a:schemeClr val="lt1"/>
                </a:solidFill>
                <a:latin typeface="Open Sans"/>
                <a:ea typeface="Open Sans"/>
                <a:cs typeface="Open Sans"/>
                <a:sym typeface="Open Sans"/>
              </a:defRPr>
            </a:lvl7pPr>
            <a:lvl8pPr marL="3657600" marR="0" lvl="7" indent="-355600" algn="l" rtl="0">
              <a:spcBef>
                <a:spcPts val="400"/>
              </a:spcBef>
              <a:spcAft>
                <a:spcPts val="0"/>
              </a:spcAft>
              <a:buClr>
                <a:schemeClr val="lt1"/>
              </a:buClr>
              <a:buSzPts val="2000"/>
              <a:buFont typeface="Open Sans"/>
              <a:buChar char="•"/>
              <a:defRPr sz="2000" i="0" u="none" strike="noStrike" cap="none">
                <a:solidFill>
                  <a:schemeClr val="lt1"/>
                </a:solidFill>
                <a:latin typeface="Open Sans"/>
                <a:ea typeface="Open Sans"/>
                <a:cs typeface="Open Sans"/>
                <a:sym typeface="Open Sans"/>
              </a:defRPr>
            </a:lvl8pPr>
            <a:lvl9pPr marL="4114800" marR="0" lvl="8" indent="-355600" algn="l" rtl="0">
              <a:spcBef>
                <a:spcPts val="400"/>
              </a:spcBef>
              <a:spcAft>
                <a:spcPts val="0"/>
              </a:spcAft>
              <a:buClr>
                <a:schemeClr val="lt1"/>
              </a:buClr>
              <a:buSzPts val="2000"/>
              <a:buFont typeface="Open Sans"/>
              <a:buChar char="•"/>
              <a:defRPr sz="2000" i="0" u="none" strike="noStrike" cap="none">
                <a:solidFill>
                  <a:schemeClr val="lt1"/>
                </a:solidFill>
                <a:latin typeface="Open Sans"/>
                <a:ea typeface="Open Sans"/>
                <a:cs typeface="Open Sans"/>
                <a:sym typeface="Open Sans"/>
              </a:defRPr>
            </a:lvl9pPr>
          </a:lstStyle>
          <a:p>
            <a:endParaRPr/>
          </a:p>
        </p:txBody>
      </p:sp>
      <p:pic>
        <p:nvPicPr>
          <p:cNvPr id="356" name="Google Shape;356;p73"/>
          <p:cNvPicPr preferRelativeResize="0"/>
          <p:nvPr/>
        </p:nvPicPr>
        <p:blipFill rotWithShape="1">
          <a:blip r:embed="rId2">
            <a:alphaModFix/>
          </a:blip>
          <a:srcRect/>
          <a:stretch/>
        </p:blipFill>
        <p:spPr>
          <a:xfrm>
            <a:off x="549031" y="1818011"/>
            <a:ext cx="1103785" cy="96362"/>
          </a:xfrm>
          <a:prstGeom prst="rect">
            <a:avLst/>
          </a:prstGeom>
          <a:noFill/>
          <a:ln>
            <a:noFill/>
          </a:ln>
        </p:spPr>
      </p:pic>
      <p:pic>
        <p:nvPicPr>
          <p:cNvPr id="357" name="Google Shape;357;p73"/>
          <p:cNvPicPr preferRelativeResize="0"/>
          <p:nvPr/>
        </p:nvPicPr>
        <p:blipFill rotWithShape="1">
          <a:blip r:embed="rId3">
            <a:alphaModFix/>
          </a:blip>
          <a:srcRect/>
          <a:stretch/>
        </p:blipFill>
        <p:spPr>
          <a:xfrm>
            <a:off x="6105037" y="6234040"/>
            <a:ext cx="2540000" cy="172311"/>
          </a:xfrm>
          <a:prstGeom prst="rect">
            <a:avLst/>
          </a:prstGeom>
          <a:noFill/>
          <a:ln>
            <a:noFill/>
          </a:ln>
        </p:spPr>
      </p:pic>
      <p:sp>
        <p:nvSpPr>
          <p:cNvPr id="358" name="Google Shape;358;p73"/>
          <p:cNvSpPr txBox="1">
            <a:spLocks noGrp="1"/>
          </p:cNvSpPr>
          <p:nvPr>
            <p:ph type="title"/>
          </p:nvPr>
        </p:nvSpPr>
        <p:spPr>
          <a:xfrm>
            <a:off x="447923" y="495347"/>
            <a:ext cx="8197200" cy="13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UW">
  <p:cSld name="1_Title Slide">
    <p:bg>
      <p:bgPr>
        <a:solidFill>
          <a:schemeClr val="dk1"/>
        </a:solidFill>
        <a:effectLst/>
      </p:bgPr>
    </p:bg>
    <p:spTree>
      <p:nvGrpSpPr>
        <p:cNvPr id="1" name="Shape 359"/>
        <p:cNvGrpSpPr/>
        <p:nvPr/>
      </p:nvGrpSpPr>
      <p:grpSpPr>
        <a:xfrm>
          <a:off x="0" y="0"/>
          <a:ext cx="0" cy="0"/>
          <a:chOff x="0" y="0"/>
          <a:chExt cx="0" cy="0"/>
        </a:xfrm>
      </p:grpSpPr>
      <p:pic>
        <p:nvPicPr>
          <p:cNvPr id="360" name="Google Shape;360;p74" descr="UW_W Logo_White.png"/>
          <p:cNvPicPr preferRelativeResize="0"/>
          <p:nvPr/>
        </p:nvPicPr>
        <p:blipFill rotWithShape="1">
          <a:blip r:embed="rId2">
            <a:alphaModFix/>
          </a:blip>
          <a:srcRect/>
          <a:stretch/>
        </p:blipFill>
        <p:spPr>
          <a:xfrm>
            <a:off x="7483915" y="5626608"/>
            <a:ext cx="1371600" cy="923544"/>
          </a:xfrm>
          <a:prstGeom prst="rect">
            <a:avLst/>
          </a:prstGeom>
          <a:noFill/>
          <a:ln>
            <a:noFill/>
          </a:ln>
        </p:spPr>
      </p:pic>
      <p:pic>
        <p:nvPicPr>
          <p:cNvPr id="361" name="Google Shape;361;p74"/>
          <p:cNvPicPr preferRelativeResize="0"/>
          <p:nvPr/>
        </p:nvPicPr>
        <p:blipFill rotWithShape="1">
          <a:blip r:embed="rId3">
            <a:alphaModFix/>
          </a:blip>
          <a:srcRect/>
          <a:stretch/>
        </p:blipFill>
        <p:spPr>
          <a:xfrm>
            <a:off x="568081" y="6234040"/>
            <a:ext cx="2540000" cy="172311"/>
          </a:xfrm>
          <a:prstGeom prst="rect">
            <a:avLst/>
          </a:prstGeom>
          <a:noFill/>
          <a:ln>
            <a:noFill/>
          </a:ln>
        </p:spPr>
      </p:pic>
      <p:pic>
        <p:nvPicPr>
          <p:cNvPr id="362" name="Google Shape;362;p74"/>
          <p:cNvPicPr preferRelativeResize="0"/>
          <p:nvPr/>
        </p:nvPicPr>
        <p:blipFill rotWithShape="1">
          <a:blip r:embed="rId4">
            <a:alphaModFix/>
          </a:blip>
          <a:srcRect/>
          <a:stretch/>
        </p:blipFill>
        <p:spPr>
          <a:xfrm>
            <a:off x="568081" y="4568598"/>
            <a:ext cx="1600198" cy="139700"/>
          </a:xfrm>
          <a:prstGeom prst="rect">
            <a:avLst/>
          </a:prstGeom>
          <a:noFill/>
          <a:ln>
            <a:noFill/>
          </a:ln>
        </p:spPr>
      </p:pic>
      <p:sp>
        <p:nvSpPr>
          <p:cNvPr id="363" name="Google Shape;363;p74"/>
          <p:cNvSpPr txBox="1">
            <a:spLocks noGrp="1"/>
          </p:cNvSpPr>
          <p:nvPr>
            <p:ph type="title"/>
          </p:nvPr>
        </p:nvSpPr>
        <p:spPr>
          <a:xfrm>
            <a:off x="460375" y="859991"/>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chemeClr val="dk1"/>
        </a:solidFill>
        <a:effectLst/>
      </p:bgPr>
    </p:bg>
    <p:spTree>
      <p:nvGrpSpPr>
        <p:cNvPr id="1" name="Shape 364"/>
        <p:cNvGrpSpPr/>
        <p:nvPr/>
      </p:nvGrpSpPr>
      <p:grpSpPr>
        <a:xfrm>
          <a:off x="0" y="0"/>
          <a:ext cx="0" cy="0"/>
          <a:chOff x="0" y="0"/>
          <a:chExt cx="0" cy="0"/>
        </a:xfrm>
      </p:grpSpPr>
      <p:sp>
        <p:nvSpPr>
          <p:cNvPr id="365" name="Google Shape;365;p75"/>
          <p:cNvSpPr txBox="1">
            <a:spLocks noGrp="1"/>
          </p:cNvSpPr>
          <p:nvPr>
            <p:ph type="body" idx="1"/>
          </p:nvPr>
        </p:nvSpPr>
        <p:spPr>
          <a:xfrm>
            <a:off x="447923" y="2307556"/>
            <a:ext cx="8197200" cy="3154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2"/>
              </a:buClr>
              <a:buSzPts val="2400"/>
              <a:buFont typeface="Merriweather Sans"/>
              <a:buChar char="&gt;"/>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Merriweather Sans"/>
              <a:buChar char="&gt;"/>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17500" algn="l" rtl="0">
              <a:spcBef>
                <a:spcPts val="280"/>
              </a:spcBef>
              <a:spcAft>
                <a:spcPts val="0"/>
              </a:spcAft>
              <a:buClr>
                <a:schemeClr val="lt2"/>
              </a:buClr>
              <a:buSzPts val="1400"/>
              <a:buFont typeface="Merriweather Sans"/>
              <a:buChar char="&gt;"/>
              <a:defRPr sz="14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366" name="Google Shape;366;p75"/>
          <p:cNvPicPr preferRelativeResize="0"/>
          <p:nvPr/>
        </p:nvPicPr>
        <p:blipFill rotWithShape="1">
          <a:blip r:embed="rId2">
            <a:alphaModFix/>
          </a:blip>
          <a:srcRect/>
          <a:stretch/>
        </p:blipFill>
        <p:spPr>
          <a:xfrm>
            <a:off x="549031" y="1818011"/>
            <a:ext cx="1103785" cy="96362"/>
          </a:xfrm>
          <a:prstGeom prst="rect">
            <a:avLst/>
          </a:prstGeom>
          <a:noFill/>
          <a:ln>
            <a:noFill/>
          </a:ln>
        </p:spPr>
      </p:pic>
      <p:pic>
        <p:nvPicPr>
          <p:cNvPr id="367" name="Google Shape;367;p75" descr="UW_W Logo_White.png"/>
          <p:cNvPicPr preferRelativeResize="0"/>
          <p:nvPr/>
        </p:nvPicPr>
        <p:blipFill rotWithShape="1">
          <a:blip r:embed="rId3">
            <a:alphaModFix/>
          </a:blip>
          <a:srcRect/>
          <a:stretch/>
        </p:blipFill>
        <p:spPr>
          <a:xfrm>
            <a:off x="7483915" y="5626608"/>
            <a:ext cx="1371600" cy="923544"/>
          </a:xfrm>
          <a:prstGeom prst="rect">
            <a:avLst/>
          </a:prstGeom>
          <a:noFill/>
          <a:ln>
            <a:noFill/>
          </a:ln>
        </p:spPr>
      </p:pic>
      <p:sp>
        <p:nvSpPr>
          <p:cNvPr id="368" name="Google Shape;368;p75"/>
          <p:cNvSpPr txBox="1">
            <a:spLocks noGrp="1"/>
          </p:cNvSpPr>
          <p:nvPr>
            <p:ph type="title"/>
          </p:nvPr>
        </p:nvSpPr>
        <p:spPr>
          <a:xfrm>
            <a:off x="447923" y="492977"/>
            <a:ext cx="8197200" cy="13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370"/>
        <p:cNvGrpSpPr/>
        <p:nvPr/>
      </p:nvGrpSpPr>
      <p:grpSpPr>
        <a:xfrm>
          <a:off x="0" y="0"/>
          <a:ext cx="0" cy="0"/>
          <a:chOff x="0" y="0"/>
          <a:chExt cx="0" cy="0"/>
        </a:xfrm>
      </p:grpSpPr>
      <p:pic>
        <p:nvPicPr>
          <p:cNvPr id="371" name="Google Shape;371;p77"/>
          <p:cNvPicPr preferRelativeResize="0"/>
          <p:nvPr/>
        </p:nvPicPr>
        <p:blipFill rotWithShape="1">
          <a:blip r:embed="rId2">
            <a:alphaModFix/>
          </a:blip>
          <a:srcRect/>
          <a:stretch/>
        </p:blipFill>
        <p:spPr>
          <a:xfrm>
            <a:off x="555381" y="1819204"/>
            <a:ext cx="1103785" cy="96361"/>
          </a:xfrm>
          <a:prstGeom prst="rect">
            <a:avLst/>
          </a:prstGeom>
          <a:noFill/>
          <a:ln>
            <a:noFill/>
          </a:ln>
        </p:spPr>
      </p:pic>
      <p:pic>
        <p:nvPicPr>
          <p:cNvPr id="372" name="Google Shape;372;p77"/>
          <p:cNvPicPr preferRelativeResize="0"/>
          <p:nvPr/>
        </p:nvPicPr>
        <p:blipFill rotWithShape="1">
          <a:blip r:embed="rId3">
            <a:alphaModFix/>
          </a:blip>
          <a:srcRect/>
          <a:stretch/>
        </p:blipFill>
        <p:spPr>
          <a:xfrm>
            <a:off x="549031" y="1818011"/>
            <a:ext cx="1103785" cy="96362"/>
          </a:xfrm>
          <a:prstGeom prst="rect">
            <a:avLst/>
          </a:prstGeom>
          <a:noFill/>
          <a:ln>
            <a:noFill/>
          </a:ln>
        </p:spPr>
      </p:pic>
      <p:sp>
        <p:nvSpPr>
          <p:cNvPr id="373" name="Google Shape;373;p77"/>
          <p:cNvSpPr txBox="1">
            <a:spLocks noGrp="1"/>
          </p:cNvSpPr>
          <p:nvPr>
            <p:ph type="body" idx="1"/>
          </p:nvPr>
        </p:nvSpPr>
        <p:spPr>
          <a:xfrm>
            <a:off x="447923" y="3093652"/>
            <a:ext cx="8197200" cy="3002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4" name="Google Shape;374;p77"/>
          <p:cNvSpPr txBox="1">
            <a:spLocks noGrp="1"/>
          </p:cNvSpPr>
          <p:nvPr>
            <p:ph type="body" idx="2"/>
          </p:nvPr>
        </p:nvSpPr>
        <p:spPr>
          <a:xfrm>
            <a:off x="460375" y="2307556"/>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chemeClr val="dk2"/>
              </a:buClr>
              <a:buSzPts val="2400"/>
              <a:buFont typeface="Open Sans"/>
              <a:buNone/>
              <a:defRPr sz="2400" i="0" u="none" strike="noStrike" cap="none">
                <a:solidFill>
                  <a:schemeClr val="dk2"/>
                </a:solidFill>
                <a:latin typeface="Open Sans"/>
                <a:ea typeface="Open Sans"/>
                <a:cs typeface="Open Sans"/>
                <a:sym typeface="Open Sans"/>
              </a:defRPr>
            </a:lvl1pPr>
            <a:lvl2pPr marL="914400" marR="0" lvl="1" indent="-228600" algn="l" rtl="0">
              <a:spcBef>
                <a:spcPts val="560"/>
              </a:spcBef>
              <a:spcAft>
                <a:spcPts val="0"/>
              </a:spcAft>
              <a:buClr>
                <a:srgbClr val="E8D3A2"/>
              </a:buClr>
              <a:buSzPts val="2800"/>
              <a:buFont typeface="Open Sans"/>
              <a:buNone/>
              <a:defRPr sz="2800" i="0" u="none" strike="noStrike" cap="none">
                <a:solidFill>
                  <a:srgbClr val="E8D3A2"/>
                </a:solidFill>
                <a:latin typeface="Open Sans"/>
                <a:ea typeface="Open Sans"/>
                <a:cs typeface="Open Sans"/>
                <a:sym typeface="Open Sans"/>
              </a:defRPr>
            </a:lvl2pPr>
            <a:lvl3pPr marL="1371600" marR="0" lvl="2" indent="-228600" algn="l" rtl="0">
              <a:spcBef>
                <a:spcPts val="480"/>
              </a:spcBef>
              <a:spcAft>
                <a:spcPts val="0"/>
              </a:spcAft>
              <a:buClr>
                <a:srgbClr val="E8D3A2"/>
              </a:buClr>
              <a:buSzPts val="2400"/>
              <a:buFont typeface="Open Sans"/>
              <a:buNone/>
              <a:defRPr sz="2400" i="0" u="none" strike="noStrike" cap="none">
                <a:solidFill>
                  <a:srgbClr val="E8D3A2"/>
                </a:solidFill>
                <a:latin typeface="Open Sans"/>
                <a:ea typeface="Open Sans"/>
                <a:cs typeface="Open Sans"/>
                <a:sym typeface="Open Sans"/>
              </a:defRPr>
            </a:lvl3pPr>
            <a:lvl4pPr marL="1828800" marR="0" lvl="3" indent="-228600" algn="l" rtl="0">
              <a:spcBef>
                <a:spcPts val="400"/>
              </a:spcBef>
              <a:spcAft>
                <a:spcPts val="0"/>
              </a:spcAft>
              <a:buClr>
                <a:srgbClr val="E8D3A2"/>
              </a:buClr>
              <a:buSzPts val="2000"/>
              <a:buFont typeface="Open Sans"/>
              <a:buNone/>
              <a:defRPr sz="2000" i="0" u="none" strike="noStrike" cap="none">
                <a:solidFill>
                  <a:srgbClr val="E8D3A2"/>
                </a:solidFill>
                <a:latin typeface="Open Sans"/>
                <a:ea typeface="Open Sans"/>
                <a:cs typeface="Open Sans"/>
                <a:sym typeface="Open Sans"/>
              </a:defRPr>
            </a:lvl4pPr>
            <a:lvl5pPr marL="2286000" marR="0" lvl="4" indent="-228600" algn="l" rtl="0">
              <a:spcBef>
                <a:spcPts val="400"/>
              </a:spcBef>
              <a:spcAft>
                <a:spcPts val="0"/>
              </a:spcAft>
              <a:buClr>
                <a:srgbClr val="E8D3A2"/>
              </a:buClr>
              <a:buSzPts val="2000"/>
              <a:buFont typeface="Open Sans"/>
              <a:buNone/>
              <a:defRPr sz="2000" i="0" u="none" strike="noStrike" cap="none">
                <a:solidFill>
                  <a:srgbClr val="E8D3A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Open Sans"/>
              <a:buChar char="•"/>
              <a:defRPr sz="200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Open Sans"/>
              <a:buChar char="•"/>
              <a:defRPr sz="200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Open Sans"/>
              <a:buChar char="•"/>
              <a:defRPr sz="200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Open Sans"/>
              <a:buChar char="•"/>
              <a:defRPr sz="2000" i="0" u="none" strike="noStrike" cap="none">
                <a:solidFill>
                  <a:schemeClr val="dk1"/>
                </a:solidFill>
                <a:latin typeface="Open Sans"/>
                <a:ea typeface="Open Sans"/>
                <a:cs typeface="Open Sans"/>
                <a:sym typeface="Open Sans"/>
              </a:defRPr>
            </a:lvl9pPr>
          </a:lstStyle>
          <a:p>
            <a:endParaRPr/>
          </a:p>
        </p:txBody>
      </p:sp>
      <p:pic>
        <p:nvPicPr>
          <p:cNvPr id="375" name="Google Shape;375;p77"/>
          <p:cNvPicPr preferRelativeResize="0"/>
          <p:nvPr/>
        </p:nvPicPr>
        <p:blipFill rotWithShape="1">
          <a:blip r:embed="rId4">
            <a:alphaModFix/>
          </a:blip>
          <a:srcRect/>
          <a:stretch/>
        </p:blipFill>
        <p:spPr>
          <a:xfrm>
            <a:off x="6105041" y="6234040"/>
            <a:ext cx="2539991" cy="172311"/>
          </a:xfrm>
          <a:prstGeom prst="rect">
            <a:avLst/>
          </a:prstGeom>
          <a:noFill/>
          <a:ln>
            <a:noFill/>
          </a:ln>
        </p:spPr>
      </p:pic>
      <p:sp>
        <p:nvSpPr>
          <p:cNvPr id="376" name="Google Shape;376;p77"/>
          <p:cNvSpPr txBox="1">
            <a:spLocks noGrp="1"/>
          </p:cNvSpPr>
          <p:nvPr>
            <p:ph type="title"/>
          </p:nvPr>
        </p:nvSpPr>
        <p:spPr>
          <a:xfrm>
            <a:off x="447922" y="492380"/>
            <a:ext cx="8197200" cy="13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Boundless">
  <p:cSld name="1_Title Slide">
    <p:spTree>
      <p:nvGrpSpPr>
        <p:cNvPr id="1" name="Shape 377"/>
        <p:cNvGrpSpPr/>
        <p:nvPr/>
      </p:nvGrpSpPr>
      <p:grpSpPr>
        <a:xfrm>
          <a:off x="0" y="0"/>
          <a:ext cx="0" cy="0"/>
          <a:chOff x="0" y="0"/>
          <a:chExt cx="0" cy="0"/>
        </a:xfrm>
      </p:grpSpPr>
      <p:pic>
        <p:nvPicPr>
          <p:cNvPr id="378" name="Google Shape;378;p78"/>
          <p:cNvPicPr preferRelativeResize="0"/>
          <p:nvPr/>
        </p:nvPicPr>
        <p:blipFill rotWithShape="1">
          <a:blip r:embed="rId2">
            <a:alphaModFix/>
          </a:blip>
          <a:srcRect/>
          <a:stretch/>
        </p:blipFill>
        <p:spPr>
          <a:xfrm>
            <a:off x="568081" y="4568598"/>
            <a:ext cx="1600198" cy="139700"/>
          </a:xfrm>
          <a:prstGeom prst="rect">
            <a:avLst/>
          </a:prstGeom>
          <a:noFill/>
          <a:ln>
            <a:noFill/>
          </a:ln>
        </p:spPr>
      </p:pic>
      <p:pic>
        <p:nvPicPr>
          <p:cNvPr id="379" name="Google Shape;379;p78"/>
          <p:cNvPicPr preferRelativeResize="0"/>
          <p:nvPr/>
        </p:nvPicPr>
        <p:blipFill rotWithShape="1">
          <a:blip r:embed="rId3">
            <a:alphaModFix/>
          </a:blip>
          <a:srcRect/>
          <a:stretch/>
        </p:blipFill>
        <p:spPr>
          <a:xfrm>
            <a:off x="568081" y="6132012"/>
            <a:ext cx="2425226" cy="213273"/>
          </a:xfrm>
          <a:prstGeom prst="rect">
            <a:avLst/>
          </a:prstGeom>
          <a:noFill/>
          <a:ln>
            <a:noFill/>
          </a:ln>
        </p:spPr>
      </p:pic>
      <p:pic>
        <p:nvPicPr>
          <p:cNvPr id="380" name="Google Shape;380;p78" descr="W Logo_Purple_2685_HEX.png"/>
          <p:cNvPicPr preferRelativeResize="0"/>
          <p:nvPr/>
        </p:nvPicPr>
        <p:blipFill rotWithShape="1">
          <a:blip r:embed="rId4">
            <a:alphaModFix/>
          </a:blip>
          <a:srcRect/>
          <a:stretch/>
        </p:blipFill>
        <p:spPr>
          <a:xfrm>
            <a:off x="7483915" y="5626608"/>
            <a:ext cx="1371600" cy="923544"/>
          </a:xfrm>
          <a:prstGeom prst="rect">
            <a:avLst/>
          </a:prstGeom>
          <a:noFill/>
          <a:ln>
            <a:noFill/>
          </a:ln>
        </p:spPr>
      </p:pic>
      <p:sp>
        <p:nvSpPr>
          <p:cNvPr id="381" name="Google Shape;381;p78"/>
          <p:cNvSpPr txBox="1">
            <a:spLocks noGrp="1"/>
          </p:cNvSpPr>
          <p:nvPr>
            <p:ph type="title"/>
          </p:nvPr>
        </p:nvSpPr>
        <p:spPr>
          <a:xfrm>
            <a:off x="460375" y="859991"/>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UW">
  <p:cSld name="Title Slide">
    <p:spTree>
      <p:nvGrpSpPr>
        <p:cNvPr id="1" name="Shape 382"/>
        <p:cNvGrpSpPr/>
        <p:nvPr/>
      </p:nvGrpSpPr>
      <p:grpSpPr>
        <a:xfrm>
          <a:off x="0" y="0"/>
          <a:ext cx="0" cy="0"/>
          <a:chOff x="0" y="0"/>
          <a:chExt cx="0" cy="0"/>
        </a:xfrm>
      </p:grpSpPr>
      <p:pic>
        <p:nvPicPr>
          <p:cNvPr id="383" name="Google Shape;383;p79"/>
          <p:cNvPicPr preferRelativeResize="0"/>
          <p:nvPr/>
        </p:nvPicPr>
        <p:blipFill rotWithShape="1">
          <a:blip r:embed="rId2">
            <a:alphaModFix/>
          </a:blip>
          <a:srcRect/>
          <a:stretch/>
        </p:blipFill>
        <p:spPr>
          <a:xfrm>
            <a:off x="568081" y="4568598"/>
            <a:ext cx="1600198" cy="139700"/>
          </a:xfrm>
          <a:prstGeom prst="rect">
            <a:avLst/>
          </a:prstGeom>
          <a:noFill/>
          <a:ln>
            <a:noFill/>
          </a:ln>
        </p:spPr>
      </p:pic>
      <p:pic>
        <p:nvPicPr>
          <p:cNvPr id="384" name="Google Shape;384;p79" descr="W Logo_Purple_2685_HEX.png"/>
          <p:cNvPicPr preferRelativeResize="0"/>
          <p:nvPr/>
        </p:nvPicPr>
        <p:blipFill rotWithShape="1">
          <a:blip r:embed="rId3">
            <a:alphaModFix/>
          </a:blip>
          <a:srcRect/>
          <a:stretch/>
        </p:blipFill>
        <p:spPr>
          <a:xfrm>
            <a:off x="7483915" y="5626608"/>
            <a:ext cx="1371600" cy="923544"/>
          </a:xfrm>
          <a:prstGeom prst="rect">
            <a:avLst/>
          </a:prstGeom>
          <a:noFill/>
          <a:ln>
            <a:noFill/>
          </a:ln>
        </p:spPr>
      </p:pic>
      <p:pic>
        <p:nvPicPr>
          <p:cNvPr id="385" name="Google Shape;385;p79"/>
          <p:cNvPicPr preferRelativeResize="0"/>
          <p:nvPr/>
        </p:nvPicPr>
        <p:blipFill rotWithShape="1">
          <a:blip r:embed="rId4">
            <a:alphaModFix/>
          </a:blip>
          <a:srcRect/>
          <a:stretch/>
        </p:blipFill>
        <p:spPr>
          <a:xfrm>
            <a:off x="568085" y="6234040"/>
            <a:ext cx="2539991" cy="172311"/>
          </a:xfrm>
          <a:prstGeom prst="rect">
            <a:avLst/>
          </a:prstGeom>
          <a:noFill/>
          <a:ln>
            <a:noFill/>
          </a:ln>
        </p:spPr>
      </p:pic>
      <p:sp>
        <p:nvSpPr>
          <p:cNvPr id="386" name="Google Shape;386;p79"/>
          <p:cNvSpPr txBox="1">
            <a:spLocks noGrp="1"/>
          </p:cNvSpPr>
          <p:nvPr>
            <p:ph type="title"/>
          </p:nvPr>
        </p:nvSpPr>
        <p:spPr>
          <a:xfrm>
            <a:off x="460376" y="859991"/>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387"/>
        <p:cNvGrpSpPr/>
        <p:nvPr/>
      </p:nvGrpSpPr>
      <p:grpSpPr>
        <a:xfrm>
          <a:off x="0" y="0"/>
          <a:ext cx="0" cy="0"/>
          <a:chOff x="0" y="0"/>
          <a:chExt cx="0" cy="0"/>
        </a:xfrm>
      </p:grpSpPr>
      <p:pic>
        <p:nvPicPr>
          <p:cNvPr id="388" name="Google Shape;388;p80"/>
          <p:cNvPicPr preferRelativeResize="0"/>
          <p:nvPr/>
        </p:nvPicPr>
        <p:blipFill rotWithShape="1">
          <a:blip r:embed="rId2">
            <a:alphaModFix/>
          </a:blip>
          <a:srcRect/>
          <a:stretch/>
        </p:blipFill>
        <p:spPr>
          <a:xfrm>
            <a:off x="549031" y="1818011"/>
            <a:ext cx="1103785" cy="96362"/>
          </a:xfrm>
          <a:prstGeom prst="rect">
            <a:avLst/>
          </a:prstGeom>
          <a:noFill/>
          <a:ln>
            <a:noFill/>
          </a:ln>
        </p:spPr>
      </p:pic>
      <p:pic>
        <p:nvPicPr>
          <p:cNvPr id="389" name="Google Shape;389;p80" descr="W Logo_Purple_2685_HEX.png"/>
          <p:cNvPicPr preferRelativeResize="0"/>
          <p:nvPr/>
        </p:nvPicPr>
        <p:blipFill rotWithShape="1">
          <a:blip r:embed="rId3">
            <a:alphaModFix/>
          </a:blip>
          <a:srcRect/>
          <a:stretch/>
        </p:blipFill>
        <p:spPr>
          <a:xfrm>
            <a:off x="7483915" y="5626608"/>
            <a:ext cx="1371600" cy="923544"/>
          </a:xfrm>
          <a:prstGeom prst="rect">
            <a:avLst/>
          </a:prstGeom>
          <a:noFill/>
          <a:ln>
            <a:noFill/>
          </a:ln>
        </p:spPr>
      </p:pic>
      <p:sp>
        <p:nvSpPr>
          <p:cNvPr id="390" name="Google Shape;390;p80"/>
          <p:cNvSpPr txBox="1">
            <a:spLocks noGrp="1"/>
          </p:cNvSpPr>
          <p:nvPr>
            <p:ph type="body" idx="1"/>
          </p:nvPr>
        </p:nvSpPr>
        <p:spPr>
          <a:xfrm>
            <a:off x="447923" y="2307556"/>
            <a:ext cx="8197200" cy="3154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Merriweather Sans"/>
              <a:buChar char="&gt;"/>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17500" algn="l" rtl="0">
              <a:spcBef>
                <a:spcPts val="280"/>
              </a:spcBef>
              <a:spcAft>
                <a:spcPts val="0"/>
              </a:spcAft>
              <a:buClr>
                <a:schemeClr val="dk2"/>
              </a:buClr>
              <a:buSzPts val="1400"/>
              <a:buFont typeface="Merriweather Sans"/>
              <a:buChar char="&gt;"/>
              <a:defRPr sz="14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1" name="Google Shape;391;p80"/>
          <p:cNvSpPr txBox="1">
            <a:spLocks noGrp="1"/>
          </p:cNvSpPr>
          <p:nvPr>
            <p:ph type="title"/>
          </p:nvPr>
        </p:nvSpPr>
        <p:spPr>
          <a:xfrm>
            <a:off x="460375" y="494163"/>
            <a:ext cx="8184600" cy="13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10.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11.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theme" Target="../theme/theme12.xml"/><Relationship Id="rId4" Type="http://schemas.openxmlformats.org/officeDocument/2006/relationships/slideLayout" Target="../slideLayouts/slideLayout63.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theme" Target="../theme/theme13.xml"/><Relationship Id="rId4" Type="http://schemas.openxmlformats.org/officeDocument/2006/relationships/slideLayout" Target="../slideLayouts/slideLayout6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5.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7.xml"/><Relationship Id="rId4"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8.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9.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6"/>
        <p:cNvGrpSpPr/>
        <p:nvPr/>
      </p:nvGrpSpPr>
      <p:grpSpPr>
        <a:xfrm>
          <a:off x="0" y="0"/>
          <a:ext cx="0" cy="0"/>
          <a:chOff x="0" y="0"/>
          <a:chExt cx="0" cy="0"/>
        </a:xfrm>
      </p:grpSpPr>
      <p:sp>
        <p:nvSpPr>
          <p:cNvPr id="277" name="Google Shape;277;p59"/>
          <p:cNvSpPr txBox="1">
            <a:spLocks noGrp="1"/>
          </p:cNvSpPr>
          <p:nvPr>
            <p:ph type="sldNum" idx="12"/>
          </p:nvPr>
        </p:nvSpPr>
        <p:spPr>
          <a:xfrm>
            <a:off x="0" y="6491822"/>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33006F"/>
                </a:solidFill>
                <a:latin typeface="Calibri"/>
                <a:ea typeface="Calibri"/>
                <a:cs typeface="Calibri"/>
                <a:sym typeface="Calibri"/>
              </a:defRPr>
            </a:lvl1pPr>
            <a:lvl2pPr marL="0" marR="0" lvl="1" indent="0" algn="l" rtl="0">
              <a:spcBef>
                <a:spcPts val="0"/>
              </a:spcBef>
              <a:buNone/>
              <a:defRPr sz="1200" b="0" i="0" u="none" strike="noStrike" cap="none">
                <a:solidFill>
                  <a:srgbClr val="33006F"/>
                </a:solidFill>
                <a:latin typeface="Calibri"/>
                <a:ea typeface="Calibri"/>
                <a:cs typeface="Calibri"/>
                <a:sym typeface="Calibri"/>
              </a:defRPr>
            </a:lvl2pPr>
            <a:lvl3pPr marL="0" marR="0" lvl="2" indent="0" algn="l" rtl="0">
              <a:spcBef>
                <a:spcPts val="0"/>
              </a:spcBef>
              <a:buNone/>
              <a:defRPr sz="1200" b="0" i="0" u="none" strike="noStrike" cap="none">
                <a:solidFill>
                  <a:srgbClr val="33006F"/>
                </a:solidFill>
                <a:latin typeface="Calibri"/>
                <a:ea typeface="Calibri"/>
                <a:cs typeface="Calibri"/>
                <a:sym typeface="Calibri"/>
              </a:defRPr>
            </a:lvl3pPr>
            <a:lvl4pPr marL="0" marR="0" lvl="3" indent="0" algn="l" rtl="0">
              <a:spcBef>
                <a:spcPts val="0"/>
              </a:spcBef>
              <a:buNone/>
              <a:defRPr sz="1200" b="0" i="0" u="none" strike="noStrike" cap="none">
                <a:solidFill>
                  <a:srgbClr val="33006F"/>
                </a:solidFill>
                <a:latin typeface="Calibri"/>
                <a:ea typeface="Calibri"/>
                <a:cs typeface="Calibri"/>
                <a:sym typeface="Calibri"/>
              </a:defRPr>
            </a:lvl4pPr>
            <a:lvl5pPr marL="0" marR="0" lvl="4" indent="0" algn="l" rtl="0">
              <a:spcBef>
                <a:spcPts val="0"/>
              </a:spcBef>
              <a:buNone/>
              <a:defRPr sz="1200" b="0" i="0" u="none" strike="noStrike" cap="none">
                <a:solidFill>
                  <a:srgbClr val="33006F"/>
                </a:solidFill>
                <a:latin typeface="Calibri"/>
                <a:ea typeface="Calibri"/>
                <a:cs typeface="Calibri"/>
                <a:sym typeface="Calibri"/>
              </a:defRPr>
            </a:lvl5pPr>
            <a:lvl6pPr marL="0" marR="0" lvl="5" indent="0" algn="l" rtl="0">
              <a:spcBef>
                <a:spcPts val="0"/>
              </a:spcBef>
              <a:buNone/>
              <a:defRPr sz="1200" b="0" i="0" u="none" strike="noStrike" cap="none">
                <a:solidFill>
                  <a:srgbClr val="33006F"/>
                </a:solidFill>
                <a:latin typeface="Calibri"/>
                <a:ea typeface="Calibri"/>
                <a:cs typeface="Calibri"/>
                <a:sym typeface="Calibri"/>
              </a:defRPr>
            </a:lvl6pPr>
            <a:lvl7pPr marL="0" marR="0" lvl="6" indent="0" algn="l" rtl="0">
              <a:spcBef>
                <a:spcPts val="0"/>
              </a:spcBef>
              <a:buNone/>
              <a:defRPr sz="1200" b="0" i="0" u="none" strike="noStrike" cap="none">
                <a:solidFill>
                  <a:srgbClr val="33006F"/>
                </a:solidFill>
                <a:latin typeface="Calibri"/>
                <a:ea typeface="Calibri"/>
                <a:cs typeface="Calibri"/>
                <a:sym typeface="Calibri"/>
              </a:defRPr>
            </a:lvl7pPr>
            <a:lvl8pPr marL="0" marR="0" lvl="7" indent="0" algn="l" rtl="0">
              <a:spcBef>
                <a:spcPts val="0"/>
              </a:spcBef>
              <a:buNone/>
              <a:defRPr sz="1200" b="0" i="0" u="none" strike="noStrike" cap="none">
                <a:solidFill>
                  <a:srgbClr val="33006F"/>
                </a:solidFill>
                <a:latin typeface="Calibri"/>
                <a:ea typeface="Calibri"/>
                <a:cs typeface="Calibri"/>
                <a:sym typeface="Calibri"/>
              </a:defRPr>
            </a:lvl8pPr>
            <a:lvl9pPr marL="0" marR="0" lvl="8" indent="0" algn="l" rtl="0">
              <a:spcBef>
                <a:spcPts val="0"/>
              </a:spcBef>
              <a:buNone/>
              <a:defRPr sz="1200" b="0" i="0" u="none" strike="noStrike" cap="none">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9"/>
        <p:cNvGrpSpPr/>
        <p:nvPr/>
      </p:nvGrpSpPr>
      <p:grpSpPr>
        <a:xfrm>
          <a:off x="0" y="0"/>
          <a:ext cx="0" cy="0"/>
          <a:chOff x="0" y="0"/>
          <a:chExt cx="0" cy="0"/>
        </a:xfrm>
      </p:grpSpPr>
      <p:sp>
        <p:nvSpPr>
          <p:cNvPr id="310" name="Google Shape;310;p65"/>
          <p:cNvSpPr txBox="1">
            <a:spLocks noGrp="1"/>
          </p:cNvSpPr>
          <p:nvPr>
            <p:ph type="sldNum" idx="12"/>
          </p:nvPr>
        </p:nvSpPr>
        <p:spPr>
          <a:xfrm>
            <a:off x="0" y="6491819"/>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33006F"/>
                </a:solidFill>
                <a:latin typeface="Calibri"/>
                <a:ea typeface="Calibri"/>
                <a:cs typeface="Calibri"/>
                <a:sym typeface="Calibri"/>
              </a:defRPr>
            </a:lvl1pPr>
            <a:lvl2pPr marL="0" marR="0" lvl="1" indent="0" algn="l" rtl="0">
              <a:spcBef>
                <a:spcPts val="0"/>
              </a:spcBef>
              <a:buNone/>
              <a:defRPr sz="1200" b="0" i="0" u="none" strike="noStrike" cap="none">
                <a:solidFill>
                  <a:srgbClr val="33006F"/>
                </a:solidFill>
                <a:latin typeface="Calibri"/>
                <a:ea typeface="Calibri"/>
                <a:cs typeface="Calibri"/>
                <a:sym typeface="Calibri"/>
              </a:defRPr>
            </a:lvl2pPr>
            <a:lvl3pPr marL="0" marR="0" lvl="2" indent="0" algn="l" rtl="0">
              <a:spcBef>
                <a:spcPts val="0"/>
              </a:spcBef>
              <a:buNone/>
              <a:defRPr sz="1200" b="0" i="0" u="none" strike="noStrike" cap="none">
                <a:solidFill>
                  <a:srgbClr val="33006F"/>
                </a:solidFill>
                <a:latin typeface="Calibri"/>
                <a:ea typeface="Calibri"/>
                <a:cs typeface="Calibri"/>
                <a:sym typeface="Calibri"/>
              </a:defRPr>
            </a:lvl3pPr>
            <a:lvl4pPr marL="0" marR="0" lvl="3" indent="0" algn="l" rtl="0">
              <a:spcBef>
                <a:spcPts val="0"/>
              </a:spcBef>
              <a:buNone/>
              <a:defRPr sz="1200" b="0" i="0" u="none" strike="noStrike" cap="none">
                <a:solidFill>
                  <a:srgbClr val="33006F"/>
                </a:solidFill>
                <a:latin typeface="Calibri"/>
                <a:ea typeface="Calibri"/>
                <a:cs typeface="Calibri"/>
                <a:sym typeface="Calibri"/>
              </a:defRPr>
            </a:lvl4pPr>
            <a:lvl5pPr marL="0" marR="0" lvl="4" indent="0" algn="l" rtl="0">
              <a:spcBef>
                <a:spcPts val="0"/>
              </a:spcBef>
              <a:buNone/>
              <a:defRPr sz="1200" b="0" i="0" u="none" strike="noStrike" cap="none">
                <a:solidFill>
                  <a:srgbClr val="33006F"/>
                </a:solidFill>
                <a:latin typeface="Calibri"/>
                <a:ea typeface="Calibri"/>
                <a:cs typeface="Calibri"/>
                <a:sym typeface="Calibri"/>
              </a:defRPr>
            </a:lvl5pPr>
            <a:lvl6pPr marL="0" marR="0" lvl="5" indent="0" algn="l" rtl="0">
              <a:spcBef>
                <a:spcPts val="0"/>
              </a:spcBef>
              <a:buNone/>
              <a:defRPr sz="1200" b="0" i="0" u="none" strike="noStrike" cap="none">
                <a:solidFill>
                  <a:srgbClr val="33006F"/>
                </a:solidFill>
                <a:latin typeface="Calibri"/>
                <a:ea typeface="Calibri"/>
                <a:cs typeface="Calibri"/>
                <a:sym typeface="Calibri"/>
              </a:defRPr>
            </a:lvl6pPr>
            <a:lvl7pPr marL="0" marR="0" lvl="6" indent="0" algn="l" rtl="0">
              <a:spcBef>
                <a:spcPts val="0"/>
              </a:spcBef>
              <a:buNone/>
              <a:defRPr sz="1200" b="0" i="0" u="none" strike="noStrike" cap="none">
                <a:solidFill>
                  <a:srgbClr val="33006F"/>
                </a:solidFill>
                <a:latin typeface="Calibri"/>
                <a:ea typeface="Calibri"/>
                <a:cs typeface="Calibri"/>
                <a:sym typeface="Calibri"/>
              </a:defRPr>
            </a:lvl7pPr>
            <a:lvl8pPr marL="0" marR="0" lvl="7" indent="0" algn="l" rtl="0">
              <a:spcBef>
                <a:spcPts val="0"/>
              </a:spcBef>
              <a:buNone/>
              <a:defRPr sz="1200" b="0" i="0" u="none" strike="noStrike" cap="none">
                <a:solidFill>
                  <a:srgbClr val="33006F"/>
                </a:solidFill>
                <a:latin typeface="Calibri"/>
                <a:ea typeface="Calibri"/>
                <a:cs typeface="Calibri"/>
                <a:sym typeface="Calibri"/>
              </a:defRPr>
            </a:lvl8pPr>
            <a:lvl9pPr marL="0" marR="0" lvl="8" indent="0" algn="l" rtl="0">
              <a:spcBef>
                <a:spcPts val="0"/>
              </a:spcBef>
              <a:buNone/>
              <a:defRPr sz="1200" b="0" i="0" u="none" strike="noStrike" cap="none">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7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17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0"/>
        <p:cNvGrpSpPr/>
        <p:nvPr/>
      </p:nvGrpSpPr>
      <p:grpSpPr>
        <a:xfrm>
          <a:off x="0" y="0"/>
          <a:ext cx="0" cy="0"/>
          <a:chOff x="0" y="0"/>
          <a:chExt cx="0" cy="0"/>
        </a:xfrm>
      </p:grpSpPr>
      <p:sp>
        <p:nvSpPr>
          <p:cNvPr id="201" name="Google Shape;201;p46"/>
          <p:cNvSpPr txBox="1">
            <a:spLocks noGrp="1"/>
          </p:cNvSpPr>
          <p:nvPr>
            <p:ph type="sldNum" idx="12"/>
          </p:nvPr>
        </p:nvSpPr>
        <p:spPr>
          <a:xfrm>
            <a:off x="0" y="6491818"/>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33006F"/>
                </a:solidFill>
                <a:latin typeface="Calibri"/>
                <a:ea typeface="Calibri"/>
                <a:cs typeface="Calibri"/>
                <a:sym typeface="Calibri"/>
              </a:defRPr>
            </a:lvl1pPr>
            <a:lvl2pPr marL="0" marR="0" lvl="1" indent="0" algn="l" rtl="0">
              <a:spcBef>
                <a:spcPts val="0"/>
              </a:spcBef>
              <a:buNone/>
              <a:defRPr sz="1200" b="0" i="0" u="none" strike="noStrike" cap="none">
                <a:solidFill>
                  <a:srgbClr val="33006F"/>
                </a:solidFill>
                <a:latin typeface="Calibri"/>
                <a:ea typeface="Calibri"/>
                <a:cs typeface="Calibri"/>
                <a:sym typeface="Calibri"/>
              </a:defRPr>
            </a:lvl2pPr>
            <a:lvl3pPr marL="0" marR="0" lvl="2" indent="0" algn="l" rtl="0">
              <a:spcBef>
                <a:spcPts val="0"/>
              </a:spcBef>
              <a:buNone/>
              <a:defRPr sz="1200" b="0" i="0" u="none" strike="noStrike" cap="none">
                <a:solidFill>
                  <a:srgbClr val="33006F"/>
                </a:solidFill>
                <a:latin typeface="Calibri"/>
                <a:ea typeface="Calibri"/>
                <a:cs typeface="Calibri"/>
                <a:sym typeface="Calibri"/>
              </a:defRPr>
            </a:lvl3pPr>
            <a:lvl4pPr marL="0" marR="0" lvl="3" indent="0" algn="l" rtl="0">
              <a:spcBef>
                <a:spcPts val="0"/>
              </a:spcBef>
              <a:buNone/>
              <a:defRPr sz="1200" b="0" i="0" u="none" strike="noStrike" cap="none">
                <a:solidFill>
                  <a:srgbClr val="33006F"/>
                </a:solidFill>
                <a:latin typeface="Calibri"/>
                <a:ea typeface="Calibri"/>
                <a:cs typeface="Calibri"/>
                <a:sym typeface="Calibri"/>
              </a:defRPr>
            </a:lvl4pPr>
            <a:lvl5pPr marL="0" marR="0" lvl="4" indent="0" algn="l" rtl="0">
              <a:spcBef>
                <a:spcPts val="0"/>
              </a:spcBef>
              <a:buNone/>
              <a:defRPr sz="1200" b="0" i="0" u="none" strike="noStrike" cap="none">
                <a:solidFill>
                  <a:srgbClr val="33006F"/>
                </a:solidFill>
                <a:latin typeface="Calibri"/>
                <a:ea typeface="Calibri"/>
                <a:cs typeface="Calibri"/>
                <a:sym typeface="Calibri"/>
              </a:defRPr>
            </a:lvl5pPr>
            <a:lvl6pPr marL="0" marR="0" lvl="5" indent="0" algn="l" rtl="0">
              <a:spcBef>
                <a:spcPts val="0"/>
              </a:spcBef>
              <a:buNone/>
              <a:defRPr sz="1200" b="0" i="0" u="none" strike="noStrike" cap="none">
                <a:solidFill>
                  <a:srgbClr val="33006F"/>
                </a:solidFill>
                <a:latin typeface="Calibri"/>
                <a:ea typeface="Calibri"/>
                <a:cs typeface="Calibri"/>
                <a:sym typeface="Calibri"/>
              </a:defRPr>
            </a:lvl6pPr>
            <a:lvl7pPr marL="0" marR="0" lvl="6" indent="0" algn="l" rtl="0">
              <a:spcBef>
                <a:spcPts val="0"/>
              </a:spcBef>
              <a:buNone/>
              <a:defRPr sz="1200" b="0" i="0" u="none" strike="noStrike" cap="none">
                <a:solidFill>
                  <a:srgbClr val="33006F"/>
                </a:solidFill>
                <a:latin typeface="Calibri"/>
                <a:ea typeface="Calibri"/>
                <a:cs typeface="Calibri"/>
                <a:sym typeface="Calibri"/>
              </a:defRPr>
            </a:lvl7pPr>
            <a:lvl8pPr marL="0" marR="0" lvl="7" indent="0" algn="l" rtl="0">
              <a:spcBef>
                <a:spcPts val="0"/>
              </a:spcBef>
              <a:buNone/>
              <a:defRPr sz="1200" b="0" i="0" u="none" strike="noStrike" cap="none">
                <a:solidFill>
                  <a:srgbClr val="33006F"/>
                </a:solidFill>
                <a:latin typeface="Calibri"/>
                <a:ea typeface="Calibri"/>
                <a:cs typeface="Calibri"/>
                <a:sym typeface="Calibri"/>
              </a:defRPr>
            </a:lvl8pPr>
            <a:lvl9pPr marL="0" marR="0" lvl="8" indent="0" algn="l" rtl="0">
              <a:spcBef>
                <a:spcPts val="0"/>
              </a:spcBef>
              <a:buNone/>
              <a:defRPr sz="1200" b="0" i="0" u="none" strike="noStrike" cap="none">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2"/>
        <p:cNvGrpSpPr/>
        <p:nvPr/>
      </p:nvGrpSpPr>
      <p:grpSpPr>
        <a:xfrm>
          <a:off x="0" y="0"/>
          <a:ext cx="0" cy="0"/>
          <a:chOff x="0" y="0"/>
          <a:chExt cx="0" cy="0"/>
        </a:xfrm>
      </p:grpSpPr>
      <p:sp>
        <p:nvSpPr>
          <p:cNvPr id="233" name="Google Shape;233;p52"/>
          <p:cNvSpPr txBox="1">
            <a:spLocks noGrp="1"/>
          </p:cNvSpPr>
          <p:nvPr>
            <p:ph type="sldNum" idx="12"/>
          </p:nvPr>
        </p:nvSpPr>
        <p:spPr>
          <a:xfrm>
            <a:off x="0" y="6491821"/>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33006F"/>
                </a:solidFill>
                <a:latin typeface="Calibri"/>
                <a:ea typeface="Calibri"/>
                <a:cs typeface="Calibri"/>
                <a:sym typeface="Calibri"/>
              </a:defRPr>
            </a:lvl1pPr>
            <a:lvl2pPr marL="0" marR="0" lvl="1" indent="0" algn="l" rtl="0">
              <a:spcBef>
                <a:spcPts val="0"/>
              </a:spcBef>
              <a:buNone/>
              <a:defRPr sz="1200" b="0" i="0" u="none" strike="noStrike" cap="none">
                <a:solidFill>
                  <a:srgbClr val="33006F"/>
                </a:solidFill>
                <a:latin typeface="Calibri"/>
                <a:ea typeface="Calibri"/>
                <a:cs typeface="Calibri"/>
                <a:sym typeface="Calibri"/>
              </a:defRPr>
            </a:lvl2pPr>
            <a:lvl3pPr marL="0" marR="0" lvl="2" indent="0" algn="l" rtl="0">
              <a:spcBef>
                <a:spcPts val="0"/>
              </a:spcBef>
              <a:buNone/>
              <a:defRPr sz="1200" b="0" i="0" u="none" strike="noStrike" cap="none">
                <a:solidFill>
                  <a:srgbClr val="33006F"/>
                </a:solidFill>
                <a:latin typeface="Calibri"/>
                <a:ea typeface="Calibri"/>
                <a:cs typeface="Calibri"/>
                <a:sym typeface="Calibri"/>
              </a:defRPr>
            </a:lvl3pPr>
            <a:lvl4pPr marL="0" marR="0" lvl="3" indent="0" algn="l" rtl="0">
              <a:spcBef>
                <a:spcPts val="0"/>
              </a:spcBef>
              <a:buNone/>
              <a:defRPr sz="1200" b="0" i="0" u="none" strike="noStrike" cap="none">
                <a:solidFill>
                  <a:srgbClr val="33006F"/>
                </a:solidFill>
                <a:latin typeface="Calibri"/>
                <a:ea typeface="Calibri"/>
                <a:cs typeface="Calibri"/>
                <a:sym typeface="Calibri"/>
              </a:defRPr>
            </a:lvl4pPr>
            <a:lvl5pPr marL="0" marR="0" lvl="4" indent="0" algn="l" rtl="0">
              <a:spcBef>
                <a:spcPts val="0"/>
              </a:spcBef>
              <a:buNone/>
              <a:defRPr sz="1200" b="0" i="0" u="none" strike="noStrike" cap="none">
                <a:solidFill>
                  <a:srgbClr val="33006F"/>
                </a:solidFill>
                <a:latin typeface="Calibri"/>
                <a:ea typeface="Calibri"/>
                <a:cs typeface="Calibri"/>
                <a:sym typeface="Calibri"/>
              </a:defRPr>
            </a:lvl5pPr>
            <a:lvl6pPr marL="0" marR="0" lvl="5" indent="0" algn="l" rtl="0">
              <a:spcBef>
                <a:spcPts val="0"/>
              </a:spcBef>
              <a:buNone/>
              <a:defRPr sz="1200" b="0" i="0" u="none" strike="noStrike" cap="none">
                <a:solidFill>
                  <a:srgbClr val="33006F"/>
                </a:solidFill>
                <a:latin typeface="Calibri"/>
                <a:ea typeface="Calibri"/>
                <a:cs typeface="Calibri"/>
                <a:sym typeface="Calibri"/>
              </a:defRPr>
            </a:lvl6pPr>
            <a:lvl7pPr marL="0" marR="0" lvl="6" indent="0" algn="l" rtl="0">
              <a:spcBef>
                <a:spcPts val="0"/>
              </a:spcBef>
              <a:buNone/>
              <a:defRPr sz="1200" b="0" i="0" u="none" strike="noStrike" cap="none">
                <a:solidFill>
                  <a:srgbClr val="33006F"/>
                </a:solidFill>
                <a:latin typeface="Calibri"/>
                <a:ea typeface="Calibri"/>
                <a:cs typeface="Calibri"/>
                <a:sym typeface="Calibri"/>
              </a:defRPr>
            </a:lvl7pPr>
            <a:lvl8pPr marL="0" marR="0" lvl="7" indent="0" algn="l" rtl="0">
              <a:spcBef>
                <a:spcPts val="0"/>
              </a:spcBef>
              <a:buNone/>
              <a:defRPr sz="1200" b="0" i="0" u="none" strike="noStrike" cap="none">
                <a:solidFill>
                  <a:srgbClr val="33006F"/>
                </a:solidFill>
                <a:latin typeface="Calibri"/>
                <a:ea typeface="Calibri"/>
                <a:cs typeface="Calibri"/>
                <a:sym typeface="Calibri"/>
              </a:defRPr>
            </a:lvl8pPr>
            <a:lvl9pPr marL="0" marR="0" lvl="8" indent="0" algn="l" rtl="0">
              <a:spcBef>
                <a:spcPts val="0"/>
              </a:spcBef>
              <a:buNone/>
              <a:defRPr sz="1200" b="0" i="0" u="none" strike="noStrike" cap="none">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r>
              <a:rPr lang="en"/>
              <a:t> </a:t>
            </a:r>
            <a:r>
              <a:rPr lang="en" sz="900"/>
              <a:t>| </a:t>
            </a:r>
            <a:r>
              <a:rPr lang="en" sz="900">
                <a:latin typeface="Open Sans"/>
                <a:ea typeface="Open Sans"/>
                <a:cs typeface="Open Sans"/>
                <a:sym typeface="Open Sans"/>
              </a:rPr>
              <a:t>Slides updated July 2021</a:t>
            </a:r>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breona@uw.edu" TargetMode="External"/><Relationship Id="rId3" Type="http://schemas.openxmlformats.org/officeDocument/2006/relationships/hyperlink" Target="mailto:acs229@uw.edu" TargetMode="External"/><Relationship Id="rId7" Type="http://schemas.openxmlformats.org/officeDocument/2006/relationships/hyperlink" Target="mailto:gcafco@uw.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gcahelp@uw.edu" TargetMode="External"/><Relationship Id="rId5" Type="http://schemas.openxmlformats.org/officeDocument/2006/relationships/hyperlink" Target="mailto:watsont7@uw.edu" TargetMode="External"/><Relationship Id="rId4" Type="http://schemas.openxmlformats.org/officeDocument/2006/relationships/hyperlink" Target="mailto:combsj@uw.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www.washington.edu/research/announcements/important-dates-for-sponsored-programs-prepping-for-july-6-workday-go-live/" TargetMode="External"/><Relationship Id="rId7" Type="http://schemas.openxmlformats.org/officeDocument/2006/relationships/hyperlink" Target="https://www.washington.edu/research/uwft-for-the-research-community/"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finance.uw.edu/ps/sites/default/files/News%20Flash%20Template%205-8-23.pdf" TargetMode="External"/><Relationship Id="rId5" Type="http://schemas.openxmlformats.org/officeDocument/2006/relationships/hyperlink" Target="https://finance.uw.edu/ps/sites/default/files/Procurement%20Services%20Campus%20eNews%20-%20March%202023%20final.pdf" TargetMode="External"/><Relationship Id="rId4" Type="http://schemas.openxmlformats.org/officeDocument/2006/relationships/hyperlink" Target="https://www.washington.edu/research/announcements/preparing-for-subaward-process-change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mailto:sagehelp@uw.edu"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hyperlink" Target="mailto:grantrpt@uw.edu" TargetMode="External"/><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hyperlink" Target="mailto:grantrpt@uw.edu" TargetMode="External"/><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hyperlink" Target="mailto:grantrpt@uw.edu" TargetMode="External"/><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hyperlink" Target="https://mailman13.u.washington.edu/mailman/listinfo/mram/"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https://finance.uw.edu/ps/sites/default/files/Procurement%20Services%20Campus%20eNews%20-%20March%202023%20final.pdf"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hyperlink" Target="mailto:uwcto@uw.edu" TargetMode="External"/><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hyperlink" Target="mailto:uwcto@uw.edu" TargetMode="External"/><Relationship Id="rId7" Type="http://schemas.openxmlformats.org/officeDocument/2006/relationships/hyperlink" Target="mailto:sagehelp@uw.edu" TargetMode="External"/><Relationship Id="rId2" Type="http://schemas.openxmlformats.org/officeDocument/2006/relationships/notesSlide" Target="../notesSlides/notesSlide52.xml"/><Relationship Id="rId1" Type="http://schemas.openxmlformats.org/officeDocument/2006/relationships/slideLayout" Target="../slideLayouts/slideLayout20.xml"/><Relationship Id="rId6" Type="http://schemas.openxmlformats.org/officeDocument/2006/relationships/hyperlink" Target="https://www.washington.edu/research/uwft-for-the-research-community/" TargetMode="External"/><Relationship Id="rId5" Type="http://schemas.openxmlformats.org/officeDocument/2006/relationships/hyperlink" Target="https://uwresearch.gosignmeup.com/public/Course/browse?courseid=4290" TargetMode="External"/><Relationship Id="rId4" Type="http://schemas.openxmlformats.org/officeDocument/2006/relationships/hyperlink" Target="https://uwresearch.gosignmeup.com/public/Course/browse?courseid=4289"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hyperlink" Target="https://www.washington.edu/research/policies/gim-9/" TargetMode="External"/><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hyperlink" Target="https://finance.uw.edu/gca/award-lifecycle/budget-setup/advance?_gl=1*1uvam0t*_ga*MTEwMDY2NzE5OS4xNjQ1NDg0NjM2*_ga_3T65WK0BM8*MTY4NDI2MTUzOC4xNDcuMC4xNjg0MjYxNTQwLjAuMC4w*_ga_JLHM9WH4JV*MTY4NDI2MTUzOC4xNDcuMC4xNjg0MjYxNTQwLjAuMC4w" TargetMode="External"/><Relationship Id="rId5" Type="http://schemas.openxmlformats.org/officeDocument/2006/relationships/hyperlink" Target="https://finance.uw.edu/pafc/four-cost-principles" TargetMode="External"/><Relationship Id="rId4" Type="http://schemas.openxmlformats.org/officeDocument/2006/relationships/hyperlink" Target="https://www.washington.edu/research/policies/gim-23/"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mailto:gcahelp@uw.edu" TargetMode="External"/><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hyperlink" Target="mailto:efecs@uw.edu" TargetMode="External"/><Relationship Id="rId2" Type="http://schemas.openxmlformats.org/officeDocument/2006/relationships/notesSlide" Target="../notesSlides/notesSlide68.xml"/><Relationship Id="rId1" Type="http://schemas.openxmlformats.org/officeDocument/2006/relationships/slideLayout" Target="../slideLayouts/slideLayout24.xml"/><Relationship Id="rId4" Type="http://schemas.openxmlformats.org/officeDocument/2006/relationships/hyperlink" Target="https://finance.uw.edu/gca/cost-share#Interim_Cost_Share"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finance.uw.edu/gca/cost-share" TargetMode="External"/><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hyperlink" Target="https://finance.uw.edu/gca/cost-share/ste-by-step-instructions-non-fec-contribution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mailto:gcafco@uw.edu" TargetMode="External"/><Relationship Id="rId2" Type="http://schemas.openxmlformats.org/officeDocument/2006/relationships/notesSlide" Target="../notesSlides/notesSlide70.xml"/><Relationship Id="rId1" Type="http://schemas.openxmlformats.org/officeDocument/2006/relationships/slideLayout" Target="../slideLayouts/slideLayout24.xml"/><Relationship Id="rId5" Type="http://schemas.openxmlformats.org/officeDocument/2006/relationships/hyperlink" Target="mailto:mgard4@uw.eud" TargetMode="External"/><Relationship Id="rId4" Type="http://schemas.openxmlformats.org/officeDocument/2006/relationships/hyperlink" Target="https://finance.uw.edu/pafc/"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hyperlink" Target="https://www.washington.edu/research/learning/online/index.php/lessons/award-setup-and-tracking-in-sage/" TargetMode="External"/><Relationship Id="rId2" Type="http://schemas.openxmlformats.org/officeDocument/2006/relationships/notesSlide" Target="../notesSlides/notesSlide83.xml"/><Relationship Id="rId1" Type="http://schemas.openxmlformats.org/officeDocument/2006/relationships/slideLayout" Target="../slideLayouts/slideLayout64.xm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3" Type="http://schemas.openxmlformats.org/officeDocument/2006/relationships/hyperlink" Target="https://uwresearch.gosignmeup.com/public/Course/browse?courseid=4290" TargetMode="External"/><Relationship Id="rId2" Type="http://schemas.openxmlformats.org/officeDocument/2006/relationships/notesSlide" Target="../notesSlides/notesSlide84.xml"/><Relationship Id="rId1" Type="http://schemas.openxmlformats.org/officeDocument/2006/relationships/slideLayout" Target="../slideLayouts/slideLayout64.xml"/><Relationship Id="rId5" Type="http://schemas.openxmlformats.org/officeDocument/2006/relationships/image" Target="../media/image47.png"/><Relationship Id="rId4" Type="http://schemas.openxmlformats.org/officeDocument/2006/relationships/hyperlink" Target="https://www.washington.edu/research/learning/online/index.php/lessons/sage-budget-elearning/?mkt_tok=MTMxLUFRTy0yMjUAAAGJIkct83dWbMbvSrUBEgb9BFWBKDH_vIE1araW8MMtgGE-tEJHjegjTaoAOuJwkIrT-BcZiijCC0FpD8Rmi2-bX1Cd6Q-Xd_RdYf7t1SqZgg-_-DA"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washington.edu/research/learning/online/index.php/lessons/whats-changing-in-sage-video/" TargetMode="External"/><Relationship Id="rId7"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64.xml"/><Relationship Id="rId6" Type="http://schemas.openxmlformats.org/officeDocument/2006/relationships/hyperlink" Target="https://www.washington.edu/research/learning/online/index.php/lessons/sage-award-setup-workflow-video/" TargetMode="External"/><Relationship Id="rId5" Type="http://schemas.openxmlformats.org/officeDocument/2006/relationships/hyperlink" Target="https://www.washington.edu/research/learning/online/index.php/lessons/whats-changing-in-sage-job-aid/" TargetMode="Externa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aphicFrame>
        <p:nvGraphicFramePr>
          <p:cNvPr id="397" name="Google Shape;397;p81"/>
          <p:cNvGraphicFramePr/>
          <p:nvPr/>
        </p:nvGraphicFramePr>
        <p:xfrm>
          <a:off x="78975" y="56308"/>
          <a:ext cx="9065025" cy="6801700"/>
        </p:xfrm>
        <a:graphic>
          <a:graphicData uri="http://schemas.openxmlformats.org/drawingml/2006/table">
            <a:tbl>
              <a:tblPr firstRow="1" firstCol="1" bandRow="1">
                <a:noFill/>
                <a:tableStyleId>{48B57810-952D-4EDC-B72D-BAAC3903888F}</a:tableStyleId>
              </a:tblPr>
              <a:tblGrid>
                <a:gridCol w="4558975">
                  <a:extLst>
                    <a:ext uri="{9D8B030D-6E8A-4147-A177-3AD203B41FA5}">
                      <a16:colId xmlns:a16="http://schemas.microsoft.com/office/drawing/2014/main" val="20000"/>
                    </a:ext>
                  </a:extLst>
                </a:gridCol>
                <a:gridCol w="2402775">
                  <a:extLst>
                    <a:ext uri="{9D8B030D-6E8A-4147-A177-3AD203B41FA5}">
                      <a16:colId xmlns:a16="http://schemas.microsoft.com/office/drawing/2014/main" val="20001"/>
                    </a:ext>
                  </a:extLst>
                </a:gridCol>
                <a:gridCol w="1412775">
                  <a:extLst>
                    <a:ext uri="{9D8B030D-6E8A-4147-A177-3AD203B41FA5}">
                      <a16:colId xmlns:a16="http://schemas.microsoft.com/office/drawing/2014/main" val="20002"/>
                    </a:ext>
                  </a:extLst>
                </a:gridCol>
                <a:gridCol w="690500">
                  <a:extLst>
                    <a:ext uri="{9D8B030D-6E8A-4147-A177-3AD203B41FA5}">
                      <a16:colId xmlns:a16="http://schemas.microsoft.com/office/drawing/2014/main" val="20003"/>
                    </a:ext>
                  </a:extLst>
                </a:gridCol>
              </a:tblGrid>
              <a:tr h="919350">
                <a:tc gridSpan="4">
                  <a:txBody>
                    <a:bodyPr/>
                    <a:lstStyle/>
                    <a:p>
                      <a:pPr marL="0" marR="0" lvl="0" indent="0" algn="ctr" rtl="0">
                        <a:lnSpc>
                          <a:spcPct val="100000"/>
                        </a:lnSpc>
                        <a:spcBef>
                          <a:spcPts val="0"/>
                        </a:spcBef>
                        <a:spcAft>
                          <a:spcPts val="0"/>
                        </a:spcAft>
                        <a:buClr>
                          <a:srgbClr val="5F497A"/>
                        </a:buClr>
                        <a:buSzPts val="3100"/>
                        <a:buFont typeface="Calibri"/>
                        <a:buNone/>
                      </a:pPr>
                      <a:r>
                        <a:rPr lang="en" sz="2600" b="0">
                          <a:solidFill>
                            <a:srgbClr val="5F497A"/>
                          </a:solidFill>
                        </a:rPr>
                        <a:t>BONUS UWFT SESSION </a:t>
                      </a:r>
                      <a:endParaRPr sz="2600" b="0" u="none" strike="noStrike" cap="none">
                        <a:solidFill>
                          <a:srgbClr val="5F497A"/>
                        </a:solidFill>
                        <a:latin typeface="Calibri"/>
                        <a:ea typeface="Calibri"/>
                        <a:cs typeface="Calibri"/>
                        <a:sym typeface="Calibri"/>
                      </a:endParaRPr>
                    </a:p>
                    <a:p>
                      <a:pPr marL="0" marR="0" lvl="0" indent="0" algn="ctr" rtl="0">
                        <a:lnSpc>
                          <a:spcPct val="100000"/>
                        </a:lnSpc>
                        <a:spcBef>
                          <a:spcPts val="0"/>
                        </a:spcBef>
                        <a:spcAft>
                          <a:spcPts val="0"/>
                        </a:spcAft>
                        <a:buClr>
                          <a:srgbClr val="5F497A"/>
                        </a:buClr>
                        <a:buSzPts val="3100"/>
                        <a:buFont typeface="Calibri"/>
                        <a:buNone/>
                      </a:pPr>
                      <a:r>
                        <a:rPr lang="en" sz="2600" b="0" u="none" strike="noStrike" cap="none">
                          <a:solidFill>
                            <a:srgbClr val="5F497A"/>
                          </a:solidFill>
                          <a:latin typeface="Calibri"/>
                          <a:ea typeface="Calibri"/>
                          <a:cs typeface="Calibri"/>
                          <a:sym typeface="Calibri"/>
                        </a:rPr>
                        <a:t>Monthly Research Administration Meeting - MRAM</a:t>
                      </a:r>
                      <a:endParaRPr sz="1000"/>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250">
                <a:tc gridSpan="4">
                  <a:txBody>
                    <a:bodyPr/>
                    <a:lstStyle/>
                    <a:p>
                      <a:pPr marL="0" lvl="8" indent="0" algn="ctr" rtl="0">
                        <a:spcBef>
                          <a:spcPts val="0"/>
                        </a:spcBef>
                        <a:spcAft>
                          <a:spcPts val="0"/>
                        </a:spcAft>
                        <a:buClr>
                          <a:srgbClr val="5F497A"/>
                        </a:buClr>
                        <a:buSzPts val="1500"/>
                        <a:buFont typeface="Calibri"/>
                        <a:buNone/>
                      </a:pPr>
                      <a:r>
                        <a:rPr lang="en" sz="1500" b="0">
                          <a:solidFill>
                            <a:srgbClr val="5F497A"/>
                          </a:solidFill>
                        </a:rPr>
                        <a:t>May 19, 2023, </a:t>
                      </a:r>
                      <a:r>
                        <a:rPr lang="en" sz="1500" b="0" u="none" strike="noStrike" cap="none">
                          <a:solidFill>
                            <a:srgbClr val="5F497A"/>
                          </a:solidFill>
                          <a:latin typeface="Calibri"/>
                          <a:ea typeface="Calibri"/>
                          <a:cs typeface="Calibri"/>
                          <a:sym typeface="Calibri"/>
                        </a:rPr>
                        <a:t>9:00 </a:t>
                      </a:r>
                      <a:r>
                        <a:rPr lang="en" sz="1500" b="0">
                          <a:solidFill>
                            <a:srgbClr val="5F497A"/>
                          </a:solidFill>
                        </a:rPr>
                        <a:t>AM </a:t>
                      </a:r>
                      <a:r>
                        <a:rPr lang="en" sz="1500" b="0" u="none" strike="noStrike" cap="none">
                          <a:solidFill>
                            <a:srgbClr val="5F497A"/>
                          </a:solidFill>
                          <a:latin typeface="Calibri"/>
                          <a:ea typeface="Calibri"/>
                          <a:cs typeface="Calibri"/>
                          <a:sym typeface="Calibri"/>
                        </a:rPr>
                        <a:t>– 10:</a:t>
                      </a:r>
                      <a:r>
                        <a:rPr lang="en" sz="1500" b="0">
                          <a:solidFill>
                            <a:srgbClr val="5F497A"/>
                          </a:solidFill>
                        </a:rPr>
                        <a:t>30</a:t>
                      </a:r>
                      <a:r>
                        <a:rPr lang="en" sz="1500" b="0" u="none" strike="noStrike" cap="none">
                          <a:solidFill>
                            <a:srgbClr val="5F497A"/>
                          </a:solidFill>
                          <a:latin typeface="Calibri"/>
                          <a:ea typeface="Calibri"/>
                          <a:cs typeface="Calibri"/>
                          <a:sym typeface="Calibri"/>
                        </a:rPr>
                        <a:t> AM</a:t>
                      </a:r>
                      <a:endParaRPr sz="1500" b="0" u="none" strike="noStrike" cap="none">
                        <a:solidFill>
                          <a:srgbClr val="5F497A"/>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300" b="0">
                          <a:solidFill>
                            <a:srgbClr val="5F497A"/>
                          </a:solidFill>
                        </a:rPr>
                        <a:t>Click “CC” to Show Captions in your Zoom Controls</a:t>
                      </a:r>
                      <a:endParaRPr sz="1500" b="0">
                        <a:solidFill>
                          <a:srgbClr val="5F497A"/>
                        </a:solidFil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63775">
                <a:tc>
                  <a:txBody>
                    <a:bodyPr/>
                    <a:lstStyle/>
                    <a:p>
                      <a:pPr marL="0" marR="0" lvl="0" indent="0" algn="l" rtl="0">
                        <a:lnSpc>
                          <a:spcPct val="100000"/>
                        </a:lnSpc>
                        <a:spcBef>
                          <a:spcPts val="0"/>
                        </a:spcBef>
                        <a:spcAft>
                          <a:spcPts val="0"/>
                        </a:spcAft>
                        <a:buClr>
                          <a:schemeClr val="lt1"/>
                        </a:buClr>
                        <a:buSzPts val="1600"/>
                        <a:buFont typeface="Calibri"/>
                        <a:buNone/>
                      </a:pPr>
                      <a:r>
                        <a:rPr lang="en" sz="1500" b="0" u="none" strike="noStrike" cap="none">
                          <a:solidFill>
                            <a:schemeClr val="lt1"/>
                          </a:solidFill>
                        </a:rPr>
                        <a:t>TOPIC </a:t>
                      </a:r>
                      <a:endParaRPr sz="15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l" rtl="0">
                        <a:lnSpc>
                          <a:spcPct val="100000"/>
                        </a:lnSpc>
                        <a:spcBef>
                          <a:spcPts val="0"/>
                        </a:spcBef>
                        <a:spcAft>
                          <a:spcPts val="0"/>
                        </a:spcAft>
                        <a:buClr>
                          <a:schemeClr val="lt1"/>
                        </a:buClr>
                        <a:buSzPts val="1600"/>
                        <a:buFont typeface="Calibri"/>
                        <a:buNone/>
                      </a:pPr>
                      <a:r>
                        <a:rPr lang="en" sz="1500" b="0" u="none" strike="noStrike" cap="none">
                          <a:solidFill>
                            <a:schemeClr val="lt1"/>
                          </a:solidFill>
                        </a:rPr>
                        <a:t>PRESENTER</a:t>
                      </a:r>
                      <a:endParaRPr sz="15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ctr" rtl="0">
                        <a:lnSpc>
                          <a:spcPct val="100000"/>
                        </a:lnSpc>
                        <a:spcBef>
                          <a:spcPts val="0"/>
                        </a:spcBef>
                        <a:spcAft>
                          <a:spcPts val="0"/>
                        </a:spcAft>
                        <a:buClr>
                          <a:schemeClr val="lt1"/>
                        </a:buClr>
                        <a:buSzPts val="1600"/>
                        <a:buFont typeface="Calibri"/>
                        <a:buNone/>
                      </a:pPr>
                      <a:r>
                        <a:rPr lang="en" sz="1500">
                          <a:solidFill>
                            <a:schemeClr val="lt1"/>
                          </a:solidFill>
                        </a:rPr>
                        <a:t> </a:t>
                      </a:r>
                      <a:r>
                        <a:rPr lang="en" sz="1500" b="0" u="none" strike="noStrike" cap="none">
                          <a:solidFill>
                            <a:schemeClr val="lt1"/>
                          </a:solidFill>
                        </a:rPr>
                        <a:t>EMAIL </a:t>
                      </a:r>
                      <a:endParaRPr sz="15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ctr" rtl="0">
                        <a:lnSpc>
                          <a:spcPct val="100000"/>
                        </a:lnSpc>
                        <a:spcBef>
                          <a:spcPts val="0"/>
                        </a:spcBef>
                        <a:spcAft>
                          <a:spcPts val="0"/>
                        </a:spcAft>
                        <a:buClr>
                          <a:schemeClr val="lt1"/>
                        </a:buClr>
                        <a:buSzPts val="1600"/>
                        <a:buFont typeface="Calibri"/>
                        <a:buNone/>
                      </a:pPr>
                      <a:r>
                        <a:rPr lang="en" sz="1500" b="0" u="none" strike="noStrike" cap="none">
                          <a:solidFill>
                            <a:schemeClr val="lt1"/>
                          </a:solidFill>
                        </a:rPr>
                        <a:t>MIN</a:t>
                      </a:r>
                      <a:endParaRPr sz="15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extLst>
                  <a:ext uri="{0D108BD9-81ED-4DB2-BD59-A6C34878D82A}">
                    <a16:rowId xmlns:a16="http://schemas.microsoft.com/office/drawing/2014/main" val="10002"/>
                  </a:ext>
                </a:extLst>
              </a:tr>
              <a:tr h="329675">
                <a:tc>
                  <a:txBody>
                    <a:bodyPr/>
                    <a:lstStyle/>
                    <a:p>
                      <a:pPr marL="0" marR="0" lvl="0" indent="0" algn="l" rtl="0">
                        <a:lnSpc>
                          <a:spcPct val="100000"/>
                        </a:lnSpc>
                        <a:spcBef>
                          <a:spcPts val="0"/>
                        </a:spcBef>
                        <a:spcAft>
                          <a:spcPts val="0"/>
                        </a:spcAft>
                        <a:buClr>
                          <a:srgbClr val="3F3F3F"/>
                        </a:buClr>
                        <a:buSzPts val="1500"/>
                        <a:buFont typeface="Calibri"/>
                        <a:buNone/>
                      </a:pPr>
                      <a:r>
                        <a:rPr lang="en" b="0" u="none" strike="noStrike" cap="none">
                          <a:solidFill>
                            <a:srgbClr val="3F3F3F"/>
                          </a:solidFill>
                          <a:latin typeface="Calibri"/>
                          <a:ea typeface="Calibri"/>
                          <a:cs typeface="Calibri"/>
                          <a:sym typeface="Calibri"/>
                        </a:rPr>
                        <a:t>Welcome</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l" rtl="0">
                        <a:spcBef>
                          <a:spcPts val="0"/>
                        </a:spcBef>
                        <a:spcAft>
                          <a:spcPts val="0"/>
                        </a:spcAft>
                        <a:buClr>
                          <a:schemeClr val="dk1"/>
                        </a:buClr>
                        <a:buSzPts val="1100"/>
                        <a:buFont typeface="Arial"/>
                        <a:buNone/>
                      </a:pPr>
                      <a:r>
                        <a:rPr lang="en" sz="1000" b="1">
                          <a:solidFill>
                            <a:srgbClr val="3F3F3F"/>
                          </a:solidFill>
                        </a:rPr>
                        <a:t>Carol Rhodes</a:t>
                      </a:r>
                      <a:endParaRPr sz="1000" b="1">
                        <a:solidFill>
                          <a:srgbClr val="3F3F3F"/>
                        </a:solidFill>
                      </a:endParaRPr>
                    </a:p>
                    <a:p>
                      <a:pPr marL="0" lvl="0" indent="0" algn="l" rtl="0">
                        <a:spcBef>
                          <a:spcPts val="0"/>
                        </a:spcBef>
                        <a:spcAft>
                          <a:spcPts val="0"/>
                        </a:spcAft>
                        <a:buClr>
                          <a:schemeClr val="dk1"/>
                        </a:buClr>
                        <a:buSzPts val="1100"/>
                        <a:buFont typeface="Arial"/>
                        <a:buNone/>
                      </a:pPr>
                      <a:r>
                        <a:rPr lang="en" sz="1000">
                          <a:solidFill>
                            <a:srgbClr val="3F3F3F"/>
                          </a:solidFill>
                        </a:rPr>
                        <a:t>Office of Sponsored Programs</a:t>
                      </a:r>
                      <a:endParaRPr sz="1000" b="1">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chemeClr val="dk1"/>
                        </a:buClr>
                        <a:buSzPts val="1100"/>
                        <a:buFont typeface="Arial"/>
                        <a:buNone/>
                      </a:pPr>
                      <a:r>
                        <a:rPr lang="en" sz="900" u="sng">
                          <a:solidFill>
                            <a:srgbClr val="0000FF"/>
                          </a:solidFill>
                        </a:rPr>
                        <a:t>carhodes@uw.edu</a:t>
                      </a:r>
                      <a:endParaRPr sz="10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u="none" strike="noStrike" cap="none">
                          <a:solidFill>
                            <a:srgbClr val="3F3F3F"/>
                          </a:solidFill>
                          <a:latin typeface="Calibri"/>
                          <a:ea typeface="Calibri"/>
                          <a:cs typeface="Calibri"/>
                          <a:sym typeface="Calibri"/>
                        </a:rPr>
                        <a:t>2</a:t>
                      </a:r>
                      <a:endParaRPr sz="10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36475">
                <a:tc>
                  <a:txBody>
                    <a:bodyPr/>
                    <a:lstStyle/>
                    <a:p>
                      <a:pPr marL="0" marR="0" lvl="0" indent="0" algn="l" rtl="0">
                        <a:lnSpc>
                          <a:spcPct val="100000"/>
                        </a:lnSpc>
                        <a:spcBef>
                          <a:spcPts val="0"/>
                        </a:spcBef>
                        <a:spcAft>
                          <a:spcPts val="0"/>
                        </a:spcAft>
                        <a:buNone/>
                      </a:pPr>
                      <a:r>
                        <a:rPr lang="en" b="0">
                          <a:solidFill>
                            <a:srgbClr val="3F3F3F"/>
                          </a:solidFill>
                        </a:rPr>
                        <a:t>Subawards - Preparing for Workday Finance Go-Live </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Amanda Snyder &amp; Josy Combs</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Office of Sponsored Programs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hlinkClick r:id="rId3">
                            <a:extLst>
                              <a:ext uri="{A12FA001-AC4F-418D-AE19-62706E023703}">
                                <ahyp:hlinkClr xmlns:ahyp="http://schemas.microsoft.com/office/drawing/2018/hyperlinkcolor" val="tx"/>
                              </a:ext>
                            </a:extLst>
                          </a:hlinkClick>
                        </a:rPr>
                        <a:t>acs229@uw.edu</a:t>
                      </a:r>
                      <a:r>
                        <a:rPr lang="en" sz="900" u="sng">
                          <a:solidFill>
                            <a:srgbClr val="0000FF"/>
                          </a:solidFill>
                        </a:rPr>
                        <a:t> </a:t>
                      </a:r>
                      <a:endParaRPr sz="900" u="sng">
                        <a:solidFill>
                          <a:srgbClr val="0000FF"/>
                        </a:solidFill>
                      </a:endParaRPr>
                    </a:p>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hlinkClick r:id="rId4">
                            <a:extLst>
                              <a:ext uri="{A12FA001-AC4F-418D-AE19-62706E023703}">
                                <ahyp:hlinkClr xmlns:ahyp="http://schemas.microsoft.com/office/drawing/2018/hyperlinkcolor" val="tx"/>
                              </a:ext>
                            </a:extLst>
                          </a:hlinkClick>
                        </a:rPr>
                        <a:t>combsj@uw.edu</a:t>
                      </a:r>
                      <a:r>
                        <a:rPr lang="en" sz="900" u="sng">
                          <a:solidFill>
                            <a:srgbClr val="0000FF"/>
                          </a:solidFill>
                        </a:rPr>
                        <a:t> </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29675">
                <a:tc>
                  <a:txBody>
                    <a:bodyPr/>
                    <a:lstStyle/>
                    <a:p>
                      <a:pPr marL="0" marR="0" lvl="0" indent="0" algn="l" rtl="0">
                        <a:lnSpc>
                          <a:spcPct val="100000"/>
                        </a:lnSpc>
                        <a:spcBef>
                          <a:spcPts val="0"/>
                        </a:spcBef>
                        <a:spcAft>
                          <a:spcPts val="0"/>
                        </a:spcAft>
                        <a:buNone/>
                      </a:pPr>
                      <a:r>
                        <a:rPr lang="en" sz="1300" b="0">
                          <a:solidFill>
                            <a:srgbClr val="3F3F3F"/>
                          </a:solidFill>
                        </a:rPr>
                        <a:t>Org Codes to Cost Centers </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b="1">
                          <a:solidFill>
                            <a:srgbClr val="3F3F3F"/>
                          </a:solidFill>
                        </a:rPr>
                        <a:t>Tom Watson</a:t>
                      </a:r>
                      <a:endParaRPr sz="1000" b="1">
                        <a:solidFill>
                          <a:srgbClr val="3F3F3F"/>
                        </a:solidFill>
                      </a:endParaRPr>
                    </a:p>
                    <a:p>
                      <a:pPr marL="0" lvl="0" indent="0" algn="l" rtl="0">
                        <a:spcBef>
                          <a:spcPts val="0"/>
                        </a:spcBef>
                        <a:spcAft>
                          <a:spcPts val="0"/>
                        </a:spcAft>
                        <a:buClr>
                          <a:schemeClr val="dk1"/>
                        </a:buClr>
                        <a:buSzPts val="1100"/>
                        <a:buFont typeface="Arial"/>
                        <a:buNone/>
                      </a:pPr>
                      <a:r>
                        <a:rPr lang="en" sz="1000">
                          <a:solidFill>
                            <a:srgbClr val="3F3F3F"/>
                          </a:solidFill>
                        </a:rPr>
                        <a:t>Office of Research Information Services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hlinkClick r:id="rId5">
                            <a:extLst>
                              <a:ext uri="{A12FA001-AC4F-418D-AE19-62706E023703}">
                                <ahyp:hlinkClr xmlns:ahyp="http://schemas.microsoft.com/office/drawing/2018/hyperlinkcolor" val="tx"/>
                              </a:ext>
                            </a:extLst>
                          </a:hlinkClick>
                        </a:rPr>
                        <a:t>watsont7@uw.edu</a:t>
                      </a:r>
                      <a:r>
                        <a:rPr lang="en" sz="900" u="sng">
                          <a:solidFill>
                            <a:srgbClr val="0000FF"/>
                          </a:solidFill>
                        </a:rPr>
                        <a:t> </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29675">
                <a:tc>
                  <a:txBody>
                    <a:bodyPr/>
                    <a:lstStyle/>
                    <a:p>
                      <a:pPr marL="0" marR="0" lvl="0" indent="0" algn="l" rtl="0">
                        <a:lnSpc>
                          <a:spcPct val="100000"/>
                        </a:lnSpc>
                        <a:spcBef>
                          <a:spcPts val="0"/>
                        </a:spcBef>
                        <a:spcAft>
                          <a:spcPts val="0"/>
                        </a:spcAft>
                        <a:buNone/>
                      </a:pPr>
                      <a:r>
                        <a:rPr lang="en" sz="1300" b="0">
                          <a:solidFill>
                            <a:srgbClr val="3F3F3F"/>
                          </a:solidFill>
                        </a:rPr>
                        <a:t>ORIS: Changes coming to MyResearch &amp; RAD </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b="1">
                          <a:solidFill>
                            <a:srgbClr val="3F3F3F"/>
                          </a:solidFill>
                        </a:rPr>
                        <a:t>Tom Watson</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Office of Research Information Services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hlinkClick r:id="rId5">
                            <a:extLst>
                              <a:ext uri="{A12FA001-AC4F-418D-AE19-62706E023703}">
                                <ahyp:hlinkClr xmlns:ahyp="http://schemas.microsoft.com/office/drawing/2018/hyperlinkcolor" val="tx"/>
                              </a:ext>
                            </a:extLst>
                          </a:hlinkClick>
                        </a:rPr>
                        <a:t>watsont7@uw.edu</a:t>
                      </a:r>
                      <a:r>
                        <a:rPr lang="en" sz="900" u="sng">
                          <a:solidFill>
                            <a:srgbClr val="0000FF"/>
                          </a:solidFill>
                        </a:rPr>
                        <a:t> </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36475">
                <a:tc>
                  <a:txBody>
                    <a:bodyPr/>
                    <a:lstStyle/>
                    <a:p>
                      <a:pPr marL="0" marR="0" lvl="0" indent="0" algn="l" rtl="0">
                        <a:lnSpc>
                          <a:spcPct val="100000"/>
                        </a:lnSpc>
                        <a:spcBef>
                          <a:spcPts val="0"/>
                        </a:spcBef>
                        <a:spcAft>
                          <a:spcPts val="0"/>
                        </a:spcAft>
                        <a:buNone/>
                      </a:pPr>
                      <a:r>
                        <a:rPr lang="en" b="0">
                          <a:solidFill>
                            <a:srgbClr val="3F3F3F"/>
                          </a:solidFill>
                        </a:rPr>
                        <a:t>SAGE Budget - Clinical Trials </a:t>
                      </a:r>
                      <a:endParaRPr b="0">
                        <a:solidFill>
                          <a:srgbClr val="3F3F3F"/>
                        </a:solidFill>
                      </a:endParaRPr>
                    </a:p>
                    <a:p>
                      <a:pPr marL="0" marR="0" lvl="0" indent="0" algn="l" rtl="0">
                        <a:lnSpc>
                          <a:spcPct val="100000"/>
                        </a:lnSpc>
                        <a:spcBef>
                          <a:spcPts val="0"/>
                        </a:spcBef>
                        <a:spcAft>
                          <a:spcPts val="0"/>
                        </a:spcAft>
                        <a:buNone/>
                      </a:pPr>
                      <a:r>
                        <a:rPr lang="en" b="0">
                          <a:solidFill>
                            <a:srgbClr val="3F3F3F"/>
                          </a:solidFill>
                        </a:rPr>
                        <a:t>Do I Need a SAGE Budget?</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Carol Rhodes</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Office of Sponsored Programs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rPr>
                        <a:t>carhodes@uw.edu</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98350">
                <a:tc>
                  <a:txBody>
                    <a:bodyPr/>
                    <a:lstStyle/>
                    <a:p>
                      <a:pPr marL="0" lvl="0" indent="0" algn="l" rtl="0">
                        <a:spcBef>
                          <a:spcPts val="0"/>
                        </a:spcBef>
                        <a:spcAft>
                          <a:spcPts val="0"/>
                        </a:spcAft>
                        <a:buClr>
                          <a:schemeClr val="dk1"/>
                        </a:buClr>
                        <a:buSzPts val="1100"/>
                        <a:buFont typeface="Arial"/>
                        <a:buNone/>
                      </a:pPr>
                      <a:r>
                        <a:rPr lang="en" b="0">
                          <a:solidFill>
                            <a:srgbClr val="3F3F3F"/>
                          </a:solidFill>
                        </a:rPr>
                        <a:t>Advance Budgets Conversion</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Juan Lepez</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Grant &amp; Contract Accounting</a:t>
                      </a:r>
                      <a:endParaRPr sz="1000" b="1">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rPr>
                        <a:t>kabah12@uw.edu</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2</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98350">
                <a:tc>
                  <a:txBody>
                    <a:bodyPr/>
                    <a:lstStyle/>
                    <a:p>
                      <a:pPr marL="0" lvl="0" indent="0" algn="l" rtl="0">
                        <a:spcBef>
                          <a:spcPts val="0"/>
                        </a:spcBef>
                        <a:spcAft>
                          <a:spcPts val="0"/>
                        </a:spcAft>
                        <a:buClr>
                          <a:schemeClr val="dk1"/>
                        </a:buClr>
                        <a:buSzPts val="1100"/>
                        <a:buFont typeface="Arial"/>
                        <a:buNone/>
                      </a:pPr>
                      <a:r>
                        <a:rPr lang="en" b="0">
                          <a:solidFill>
                            <a:srgbClr val="3F3F3F"/>
                          </a:solidFill>
                        </a:rPr>
                        <a:t>Award Portal </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Cheryl Haycox</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Grant &amp; Contract Accounting</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hlinkClick r:id="rId6">
                            <a:extLst>
                              <a:ext uri="{A12FA001-AC4F-418D-AE19-62706E023703}">
                                <ahyp:hlinkClr xmlns:ahyp="http://schemas.microsoft.com/office/drawing/2018/hyperlinkcolor" val="tx"/>
                              </a:ext>
                            </a:extLst>
                          </a:hlinkClick>
                        </a:rPr>
                        <a:t>gcahelp@uw.edu</a:t>
                      </a:r>
                      <a:r>
                        <a:rPr lang="en" sz="900" u="sng">
                          <a:solidFill>
                            <a:srgbClr val="0000FF"/>
                          </a:solidFill>
                        </a:rPr>
                        <a:t> </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98350">
                <a:tc>
                  <a:txBody>
                    <a:bodyPr/>
                    <a:lstStyle/>
                    <a:p>
                      <a:pPr marL="0" lvl="0" indent="0" algn="l" rtl="0">
                        <a:spcBef>
                          <a:spcPts val="0"/>
                        </a:spcBef>
                        <a:spcAft>
                          <a:spcPts val="0"/>
                        </a:spcAft>
                        <a:buNone/>
                      </a:pPr>
                      <a:r>
                        <a:rPr lang="en" b="0">
                          <a:solidFill>
                            <a:srgbClr val="3F3F3F"/>
                          </a:solidFill>
                        </a:rPr>
                        <a:t>Cost Share Cutover at Workday Finance Go-Live</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Matt Gardner</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Post Award Fiscal Compliance</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hlinkClick r:id="rId7">
                            <a:extLst>
                              <a:ext uri="{A12FA001-AC4F-418D-AE19-62706E023703}">
                                <ahyp:hlinkClr xmlns:ahyp="http://schemas.microsoft.com/office/drawing/2018/hyperlinkcolor" val="tx"/>
                              </a:ext>
                            </a:extLst>
                          </a:hlinkClick>
                        </a:rPr>
                        <a:t>gcafco@uw.edu</a:t>
                      </a:r>
                      <a:r>
                        <a:rPr lang="en" sz="900" u="sng">
                          <a:solidFill>
                            <a:srgbClr val="0000FF"/>
                          </a:solidFill>
                        </a:rPr>
                        <a:t> </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398350">
                <a:tc>
                  <a:txBody>
                    <a:bodyPr/>
                    <a:lstStyle/>
                    <a:p>
                      <a:pPr marL="0" lvl="0" indent="0" algn="l" rtl="0">
                        <a:spcBef>
                          <a:spcPts val="0"/>
                        </a:spcBef>
                        <a:spcAft>
                          <a:spcPts val="0"/>
                        </a:spcAft>
                        <a:buNone/>
                      </a:pPr>
                      <a:r>
                        <a:rPr lang="en" b="0">
                          <a:solidFill>
                            <a:srgbClr val="3F3F3F"/>
                          </a:solidFill>
                        </a:rPr>
                        <a:t>Role Based Training - Workday Finance</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Liz Satwicz</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UWFT</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rPr>
                        <a:t>lsatwicz@uw.edu</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351300">
                <a:tc>
                  <a:txBody>
                    <a:bodyPr/>
                    <a:lstStyle/>
                    <a:p>
                      <a:pPr marL="0" lvl="0" indent="0" algn="l" rtl="0">
                        <a:spcBef>
                          <a:spcPts val="0"/>
                        </a:spcBef>
                        <a:spcAft>
                          <a:spcPts val="0"/>
                        </a:spcAft>
                        <a:buNone/>
                      </a:pPr>
                      <a:r>
                        <a:rPr lang="en" b="0">
                          <a:solidFill>
                            <a:srgbClr val="3F3F3F"/>
                          </a:solidFill>
                        </a:rPr>
                        <a:t>SAGE Training</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Breona Gutschmidt</a:t>
                      </a:r>
                      <a:endParaRPr sz="1000" b="1">
                        <a:solidFill>
                          <a:srgbClr val="3F3F3F"/>
                        </a:solidFill>
                      </a:endParaRPr>
                    </a:p>
                    <a:p>
                      <a:pPr marL="0" lvl="0" indent="0" algn="l" rtl="0">
                        <a:spcBef>
                          <a:spcPts val="0"/>
                        </a:spcBef>
                        <a:spcAft>
                          <a:spcPts val="0"/>
                        </a:spcAft>
                        <a:buNone/>
                      </a:pPr>
                      <a:r>
                        <a:rPr lang="en" sz="1000">
                          <a:solidFill>
                            <a:srgbClr val="3F3F3F"/>
                          </a:solidFill>
                        </a:rPr>
                        <a:t>Office of Research Information Services</a:t>
                      </a:r>
                      <a:endParaRPr sz="1000" b="1">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900" u="sng">
                          <a:solidFill>
                            <a:srgbClr val="0000FF"/>
                          </a:solidFill>
                          <a:hlinkClick r:id="rId8">
                            <a:extLst>
                              <a:ext uri="{A12FA001-AC4F-418D-AE19-62706E023703}">
                                <ahyp:hlinkClr xmlns:ahyp="http://schemas.microsoft.com/office/drawing/2018/hyperlinkcolor" val="tx"/>
                              </a:ext>
                            </a:extLst>
                          </a:hlinkClick>
                        </a:rPr>
                        <a:t>breona@uw.edu</a:t>
                      </a:r>
                      <a:r>
                        <a:rPr lang="en" sz="900" u="sng">
                          <a:solidFill>
                            <a:srgbClr val="0000FF"/>
                          </a:solidFill>
                        </a:rPr>
                        <a:t> </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2</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323650">
                <a:tc gridSpan="4">
                  <a:txBody>
                    <a:bodyPr/>
                    <a:lstStyle/>
                    <a:p>
                      <a:pPr marL="0" marR="0" lvl="8" indent="0" algn="ctr" rtl="0">
                        <a:lnSpc>
                          <a:spcPct val="100000"/>
                        </a:lnSpc>
                        <a:spcBef>
                          <a:spcPts val="0"/>
                        </a:spcBef>
                        <a:spcAft>
                          <a:spcPts val="0"/>
                        </a:spcAft>
                        <a:buClr>
                          <a:srgbClr val="A5A5A5"/>
                        </a:buClr>
                        <a:buSzPts val="1900"/>
                        <a:buFont typeface="Calibri"/>
                        <a:buNone/>
                      </a:pPr>
                      <a:r>
                        <a:rPr lang="en" sz="1800" b="1" u="none" strike="noStrike" cap="none">
                          <a:solidFill>
                            <a:srgbClr val="A5A5A5"/>
                          </a:solidFill>
                          <a:latin typeface="Calibri"/>
                          <a:ea typeface="Calibri"/>
                          <a:cs typeface="Calibri"/>
                          <a:sym typeface="Calibri"/>
                        </a:rPr>
                        <a:t>NEXT </a:t>
                      </a:r>
                      <a:r>
                        <a:rPr lang="en" sz="1800">
                          <a:solidFill>
                            <a:srgbClr val="A5A5A5"/>
                          </a:solidFill>
                        </a:rPr>
                        <a:t>MRAM</a:t>
                      </a:r>
                      <a:endParaRPr sz="1800">
                        <a:solidFill>
                          <a:srgbClr val="A5A5A5"/>
                        </a:solidFill>
                      </a:endParaRPr>
                    </a:p>
                    <a:p>
                      <a:pPr marL="0" lvl="8" indent="0" algn="ctr" rtl="0">
                        <a:spcBef>
                          <a:spcPts val="0"/>
                        </a:spcBef>
                        <a:spcAft>
                          <a:spcPts val="0"/>
                        </a:spcAft>
                        <a:buClr>
                          <a:srgbClr val="5F497A"/>
                        </a:buClr>
                        <a:buSzPts val="1500"/>
                        <a:buFont typeface="Calibri"/>
                        <a:buNone/>
                      </a:pPr>
                      <a:r>
                        <a:rPr lang="en" b="0">
                          <a:solidFill>
                            <a:srgbClr val="5F497A"/>
                          </a:solidFill>
                        </a:rPr>
                        <a:t>Jun 8, 2023 9:00 AM - 10:00 AM</a:t>
                      </a:r>
                      <a:endParaRPr b="0">
                        <a:solidFill>
                          <a:srgbClr val="5F497A"/>
                        </a:solidFill>
                      </a:endParaRPr>
                    </a:p>
                    <a:p>
                      <a:pPr marL="0" lvl="8" indent="0" algn="ctr" rtl="0">
                        <a:spcBef>
                          <a:spcPts val="0"/>
                        </a:spcBef>
                        <a:spcAft>
                          <a:spcPts val="0"/>
                        </a:spcAft>
                        <a:buClr>
                          <a:srgbClr val="5F497A"/>
                        </a:buClr>
                        <a:buSzPts val="1500"/>
                        <a:buFont typeface="Calibri"/>
                        <a:buNone/>
                      </a:pPr>
                      <a:endParaRPr b="0">
                        <a:solidFill>
                          <a:srgbClr val="5F497A"/>
                        </a:solidFill>
                      </a:endParaRPr>
                    </a:p>
                    <a:p>
                      <a:pPr marL="0" marR="0" lvl="8" indent="0" algn="ctr" rtl="0">
                        <a:lnSpc>
                          <a:spcPct val="100000"/>
                        </a:lnSpc>
                        <a:spcBef>
                          <a:spcPts val="0"/>
                        </a:spcBef>
                        <a:spcAft>
                          <a:spcPts val="0"/>
                        </a:spcAft>
                        <a:buClr>
                          <a:srgbClr val="A5A5A5"/>
                        </a:buClr>
                        <a:buSzPts val="1900"/>
                        <a:buFont typeface="Calibri"/>
                        <a:buNone/>
                      </a:pPr>
                      <a:r>
                        <a:rPr lang="en" sz="1800">
                          <a:solidFill>
                            <a:srgbClr val="A5A5A5"/>
                          </a:solidFill>
                        </a:rPr>
                        <a:t>NEXT BONUS UWFT MRAM</a:t>
                      </a:r>
                      <a:endParaRPr sz="1800">
                        <a:solidFill>
                          <a:srgbClr val="A5A5A5"/>
                        </a:solidFill>
                      </a:endParaRPr>
                    </a:p>
                    <a:p>
                      <a:pPr marL="0" lvl="8" indent="0" algn="ctr" rtl="0">
                        <a:spcBef>
                          <a:spcPts val="0"/>
                        </a:spcBef>
                        <a:spcAft>
                          <a:spcPts val="0"/>
                        </a:spcAft>
                        <a:buClr>
                          <a:srgbClr val="5F497A"/>
                        </a:buClr>
                        <a:buSzPts val="1500"/>
                        <a:buFont typeface="Calibri"/>
                        <a:buNone/>
                      </a:pPr>
                      <a:r>
                        <a:rPr lang="en" b="0">
                          <a:solidFill>
                            <a:srgbClr val="5F497A"/>
                          </a:solidFill>
                        </a:rPr>
                        <a:t>Jun 16, 2023 9:00 AM - 10:30 AM</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90"/>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latin typeface="Encode Sans Black"/>
                <a:ea typeface="Encode Sans Black"/>
                <a:cs typeface="Encode Sans Black"/>
                <a:sym typeface="Encode Sans Black"/>
              </a:rPr>
              <a:t>Future State: Steps for Subawards</a:t>
            </a:r>
            <a:endParaRPr>
              <a:latin typeface="Encode Sans Black"/>
              <a:ea typeface="Encode Sans Black"/>
              <a:cs typeface="Encode Sans Black"/>
              <a:sym typeface="Encode Sans Black"/>
            </a:endParaRPr>
          </a:p>
          <a:p>
            <a:pPr marL="0" lvl="0" indent="0" algn="l" rtl="0">
              <a:spcBef>
                <a:spcPts val="600"/>
              </a:spcBef>
              <a:spcAft>
                <a:spcPts val="0"/>
              </a:spcAft>
              <a:buNone/>
            </a:pPr>
            <a:r>
              <a:rPr lang="en" sz="2500"/>
              <a:t>Making a Request</a:t>
            </a:r>
            <a:endParaRPr sz="2500"/>
          </a:p>
        </p:txBody>
      </p:sp>
      <p:sp>
        <p:nvSpPr>
          <p:cNvPr id="459" name="Google Shape;459;p90"/>
          <p:cNvSpPr txBox="1">
            <a:spLocks noGrp="1"/>
          </p:cNvSpPr>
          <p:nvPr>
            <p:ph type="body" idx="2"/>
          </p:nvPr>
        </p:nvSpPr>
        <p:spPr>
          <a:xfrm>
            <a:off x="665905" y="1504150"/>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600"/>
              <a:t>Once subrecipient exists in Workday</a:t>
            </a:r>
            <a:endParaRPr sz="2600"/>
          </a:p>
          <a:p>
            <a:pPr marL="457200" lvl="0" indent="-387350" algn="l" rtl="0">
              <a:spcBef>
                <a:spcPts val="480"/>
              </a:spcBef>
              <a:spcAft>
                <a:spcPts val="0"/>
              </a:spcAft>
              <a:buSzPts val="2500"/>
              <a:buChar char="&gt;"/>
            </a:pPr>
            <a:r>
              <a:rPr lang="en" sz="2500"/>
              <a:t>Submit Subaward or Subaward Modification request in SAGE</a:t>
            </a:r>
            <a:endParaRPr sz="2500"/>
          </a:p>
          <a:p>
            <a:pPr marL="914400" lvl="1" indent="-381000" algn="l" rtl="0">
              <a:spcBef>
                <a:spcPts val="0"/>
              </a:spcBef>
              <a:spcAft>
                <a:spcPts val="0"/>
              </a:spcAft>
              <a:buSzPts val="2400"/>
              <a:buChar char="–"/>
            </a:pPr>
            <a:r>
              <a:rPr lang="en" sz="2400"/>
              <a:t>Enter “00000” in the SAGE Purchase Order CR/BPO # field</a:t>
            </a:r>
            <a:endParaRPr sz="2400"/>
          </a:p>
          <a:p>
            <a:pPr marL="914400" lvl="1" indent="-381000" algn="l" rtl="0">
              <a:spcBef>
                <a:spcPts val="0"/>
              </a:spcBef>
              <a:spcAft>
                <a:spcPts val="0"/>
              </a:spcAft>
              <a:buSzPts val="2400"/>
              <a:buChar char="–"/>
            </a:pPr>
            <a:r>
              <a:rPr lang="en" sz="2400"/>
              <a:t>Complete the rest of your request as usual</a:t>
            </a:r>
            <a:endParaRPr sz="2400"/>
          </a:p>
          <a:p>
            <a:pPr marL="914400" lvl="0" indent="0" algn="l" rtl="0">
              <a:spcBef>
                <a:spcPts val="480"/>
              </a:spcBef>
              <a:spcAft>
                <a:spcPts val="0"/>
              </a:spcAft>
              <a:buNone/>
            </a:pPr>
            <a:endParaRPr sz="2400"/>
          </a:p>
          <a:p>
            <a:pPr marL="0" lvl="0" indent="0" algn="l" rtl="0">
              <a:spcBef>
                <a:spcPts val="480"/>
              </a:spcBef>
              <a:spcAft>
                <a:spcPts val="0"/>
              </a:spcAft>
              <a:buNone/>
            </a:pPr>
            <a:r>
              <a:rPr lang="en"/>
              <a:t>OSP will: </a:t>
            </a:r>
            <a:endParaRPr/>
          </a:p>
          <a:p>
            <a:pPr marL="457200" lvl="0" indent="-381000" algn="l" rtl="0">
              <a:spcBef>
                <a:spcPts val="480"/>
              </a:spcBef>
              <a:spcAft>
                <a:spcPts val="0"/>
              </a:spcAft>
              <a:buSzPts val="2400"/>
              <a:buChar char="&gt;"/>
            </a:pPr>
            <a:r>
              <a:rPr lang="en"/>
              <a:t>Review &amp; negotiate the subaward agreement or modification</a:t>
            </a:r>
            <a:endParaRPr/>
          </a:p>
          <a:p>
            <a:pPr marL="0" lvl="0" indent="0" algn="l" rtl="0">
              <a:spcBef>
                <a:spcPts val="480"/>
              </a:spcBef>
              <a:spcAft>
                <a:spcPts val="0"/>
              </a:spcAft>
              <a:buNone/>
            </a:pPr>
            <a:endParaRPr/>
          </a:p>
          <a:p>
            <a:pPr marL="457200" lvl="0" indent="0" algn="l" rtl="0">
              <a:spcBef>
                <a:spcPts val="480"/>
              </a:spcBef>
              <a:spcAft>
                <a:spcPts val="0"/>
              </a:spcAft>
              <a:buNone/>
            </a:pPr>
            <a:endParaRPr sz="2500"/>
          </a:p>
          <a:p>
            <a:pPr marL="0" lvl="0" indent="0" algn="l" rtl="0">
              <a:spcBef>
                <a:spcPts val="480"/>
              </a:spcBef>
              <a:spcAft>
                <a:spcPts val="0"/>
              </a:spcAft>
              <a:buNone/>
            </a:pPr>
            <a:endParaRPr sz="2600"/>
          </a:p>
          <a:p>
            <a:pPr marL="0" lvl="0" indent="0" algn="l" rtl="0">
              <a:spcBef>
                <a:spcPts val="480"/>
              </a:spcBef>
              <a:spcAft>
                <a:spcPts val="0"/>
              </a:spcAft>
              <a:buNone/>
            </a:pPr>
            <a:endParaRPr sz="2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91"/>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latin typeface="Encode Sans Black"/>
                <a:ea typeface="Encode Sans Black"/>
                <a:cs typeface="Encode Sans Black"/>
                <a:sym typeface="Encode Sans Black"/>
              </a:rPr>
              <a:t>Purchase Order Process</a:t>
            </a:r>
            <a:endParaRPr>
              <a:latin typeface="Encode Sans Black"/>
              <a:ea typeface="Encode Sans Black"/>
              <a:cs typeface="Encode Sans Black"/>
              <a:sym typeface="Encode Sans Black"/>
            </a:endParaRPr>
          </a:p>
        </p:txBody>
      </p:sp>
      <p:sp>
        <p:nvSpPr>
          <p:cNvPr id="466" name="Google Shape;466;p91"/>
          <p:cNvSpPr txBox="1">
            <a:spLocks noGrp="1"/>
          </p:cNvSpPr>
          <p:nvPr>
            <p:ph type="body" idx="2"/>
          </p:nvPr>
        </p:nvSpPr>
        <p:spPr>
          <a:xfrm>
            <a:off x="665905" y="1504150"/>
            <a:ext cx="8196300" cy="4015500"/>
          </a:xfrm>
          <a:prstGeom prst="rect">
            <a:avLst/>
          </a:prstGeom>
        </p:spPr>
        <p:txBody>
          <a:bodyPr spcFirstLastPara="1" wrap="square" lIns="91425" tIns="91425" rIns="91425" bIns="91425" anchor="t" anchorCtr="0">
            <a:noAutofit/>
          </a:bodyPr>
          <a:lstStyle/>
          <a:p>
            <a:pPr marL="457200" marR="0" lvl="0" indent="-381000" algn="l" rtl="0">
              <a:lnSpc>
                <a:spcPct val="100000"/>
              </a:lnSpc>
              <a:spcBef>
                <a:spcPts val="480"/>
              </a:spcBef>
              <a:spcAft>
                <a:spcPts val="0"/>
              </a:spcAft>
              <a:buSzPts val="2400"/>
              <a:buChar char="&gt;"/>
            </a:pPr>
            <a:r>
              <a:rPr lang="en"/>
              <a:t>OSP will initiate the Purchase Order Process after the subaward agreement or modification is finalized</a:t>
            </a:r>
            <a:endParaRPr/>
          </a:p>
          <a:p>
            <a:pPr marL="457200" marR="0" lvl="0" indent="-381000" algn="l" rtl="0">
              <a:lnSpc>
                <a:spcPct val="100000"/>
              </a:lnSpc>
              <a:spcBef>
                <a:spcPts val="0"/>
              </a:spcBef>
              <a:spcAft>
                <a:spcPts val="0"/>
              </a:spcAft>
              <a:buSzPts val="2400"/>
              <a:buChar char="&gt;"/>
            </a:pPr>
            <a:r>
              <a:rPr lang="en"/>
              <a:t>Procurement:</a:t>
            </a:r>
            <a:endParaRPr/>
          </a:p>
          <a:p>
            <a:pPr marL="914400" marR="0" lvl="1" indent="-368300" algn="l" rtl="0">
              <a:lnSpc>
                <a:spcPct val="100000"/>
              </a:lnSpc>
              <a:spcBef>
                <a:spcPts val="0"/>
              </a:spcBef>
              <a:spcAft>
                <a:spcPts val="0"/>
              </a:spcAft>
              <a:buSzPts val="2200"/>
              <a:buChar char="–"/>
            </a:pPr>
            <a:r>
              <a:rPr lang="en" sz="2200"/>
              <a:t>creates a supplier contract &amp; the purchase order in Workday</a:t>
            </a:r>
            <a:endParaRPr sz="2200"/>
          </a:p>
          <a:p>
            <a:pPr marL="914400" marR="0" lvl="1" indent="-368300" algn="l" rtl="0">
              <a:lnSpc>
                <a:spcPct val="100000"/>
              </a:lnSpc>
              <a:spcBef>
                <a:spcPts val="0"/>
              </a:spcBef>
              <a:spcAft>
                <a:spcPts val="0"/>
              </a:spcAft>
              <a:buSzPts val="2200"/>
              <a:buChar char="–"/>
            </a:pPr>
            <a:r>
              <a:rPr lang="en" sz="2200"/>
              <a:t>submits purchase order to the campus unit’s Grants Manager for approval</a:t>
            </a:r>
            <a:endParaRPr sz="2200"/>
          </a:p>
          <a:p>
            <a:pPr marL="457200" marR="0" lvl="0" indent="-381000" algn="l" rtl="0">
              <a:lnSpc>
                <a:spcPct val="100000"/>
              </a:lnSpc>
              <a:spcBef>
                <a:spcPts val="0"/>
              </a:spcBef>
              <a:spcAft>
                <a:spcPts val="0"/>
              </a:spcAft>
              <a:buSzPts val="2400"/>
              <a:buChar char="&gt;"/>
            </a:pPr>
            <a:r>
              <a:rPr lang="en"/>
              <a:t>Campus:</a:t>
            </a:r>
            <a:endParaRPr/>
          </a:p>
          <a:p>
            <a:pPr marL="914400" marR="0" lvl="1" indent="-374650" algn="l" rtl="0">
              <a:lnSpc>
                <a:spcPct val="100000"/>
              </a:lnSpc>
              <a:spcBef>
                <a:spcPts val="0"/>
              </a:spcBef>
              <a:spcAft>
                <a:spcPts val="0"/>
              </a:spcAft>
              <a:buSzPts val="2300"/>
              <a:buChar char="–"/>
            </a:pPr>
            <a:r>
              <a:rPr lang="en" sz="2300"/>
              <a:t>review &amp; approve PO in Workday</a:t>
            </a:r>
            <a:endParaRPr sz="2300"/>
          </a:p>
          <a:p>
            <a:pPr marL="0" marR="0" lvl="0" indent="0" algn="l" rtl="0">
              <a:lnSpc>
                <a:spcPct val="100000"/>
              </a:lnSpc>
              <a:spcBef>
                <a:spcPts val="480"/>
              </a:spcBef>
              <a:spcAft>
                <a:spcPts val="0"/>
              </a:spcAft>
              <a:buNone/>
            </a:pPr>
            <a:endParaRPr sz="2300"/>
          </a:p>
          <a:p>
            <a:pPr marL="0" marR="0" lvl="0" indent="0" algn="l" rtl="0">
              <a:lnSpc>
                <a:spcPct val="100000"/>
              </a:lnSpc>
              <a:spcBef>
                <a:spcPts val="480"/>
              </a:spcBef>
              <a:spcAft>
                <a:spcPts val="0"/>
              </a:spcAft>
              <a:buNone/>
            </a:pPr>
            <a:r>
              <a:rPr lang="en" sz="2300"/>
              <a:t>OSP will need to know PO#s before returning subaward agreements to our subrecipients.</a:t>
            </a:r>
            <a:endParaRPr sz="2300"/>
          </a:p>
          <a:p>
            <a:pPr marL="457200" marR="0" lvl="0" indent="0" algn="l" rtl="0">
              <a:lnSpc>
                <a:spcPct val="100000"/>
              </a:lnSpc>
              <a:spcBef>
                <a:spcPts val="480"/>
              </a:spcBef>
              <a:spcAft>
                <a:spcPts val="0"/>
              </a:spcAft>
              <a:buNone/>
            </a:pPr>
            <a:endParaRPr/>
          </a:p>
          <a:p>
            <a:pPr marL="457200" marR="0" lvl="0" indent="0" algn="l" rtl="0">
              <a:lnSpc>
                <a:spcPct val="100000"/>
              </a:lnSpc>
              <a:spcBef>
                <a:spcPts val="480"/>
              </a:spcBef>
              <a:spcAft>
                <a:spcPts val="0"/>
              </a:spcAft>
              <a:buNone/>
            </a:pPr>
            <a:endParaRPr/>
          </a:p>
          <a:p>
            <a:pPr marL="0" marR="0" lvl="0" indent="0" algn="l" rtl="0">
              <a:lnSpc>
                <a:spcPct val="100000"/>
              </a:lnSpc>
              <a:spcBef>
                <a:spcPts val="48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9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B2E83"/>
              </a:buClr>
              <a:buSzPts val="750"/>
              <a:buFont typeface="Arial"/>
              <a:buNone/>
            </a:pPr>
            <a:r>
              <a:rPr lang="en">
                <a:latin typeface="Encode Sans Black"/>
                <a:ea typeface="Encode Sans Black"/>
                <a:cs typeface="Encode Sans Black"/>
                <a:sym typeface="Encode Sans Black"/>
              </a:rPr>
              <a:t>Resources</a:t>
            </a:r>
            <a:endParaRPr>
              <a:latin typeface="Encode Sans Black"/>
              <a:ea typeface="Encode Sans Black"/>
              <a:cs typeface="Encode Sans Black"/>
              <a:sym typeface="Encode Sans Black"/>
            </a:endParaRPr>
          </a:p>
        </p:txBody>
      </p:sp>
      <p:sp>
        <p:nvSpPr>
          <p:cNvPr id="472" name="Google Shape;472;p92"/>
          <p:cNvSpPr txBox="1"/>
          <p:nvPr/>
        </p:nvSpPr>
        <p:spPr>
          <a:xfrm>
            <a:off x="828775" y="1781825"/>
            <a:ext cx="7674000" cy="2253300"/>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0"/>
              </a:spcBef>
              <a:spcAft>
                <a:spcPts val="0"/>
              </a:spcAft>
              <a:buClr>
                <a:srgbClr val="4B2E83"/>
              </a:buClr>
              <a:buSzPts val="2400"/>
              <a:buFont typeface="Open Sans"/>
              <a:buChar char="●"/>
            </a:pPr>
            <a:r>
              <a:rPr lang="en" sz="2400" u="sng">
                <a:solidFill>
                  <a:schemeClr val="hlink"/>
                </a:solidFill>
                <a:latin typeface="Open Sans"/>
                <a:ea typeface="Open Sans"/>
                <a:cs typeface="Open Sans"/>
                <a:sym typeface="Open Sans"/>
                <a:hlinkClick r:id="rId3"/>
              </a:rPr>
              <a:t>Important Dates for Sponsored Programs…</a:t>
            </a:r>
            <a:endParaRPr sz="2400">
              <a:solidFill>
                <a:srgbClr val="4B2E83"/>
              </a:solidFill>
              <a:latin typeface="Open Sans"/>
              <a:ea typeface="Open Sans"/>
              <a:cs typeface="Open Sans"/>
              <a:sym typeface="Open Sans"/>
            </a:endParaRPr>
          </a:p>
          <a:p>
            <a:pPr marL="457200" lvl="0" indent="-381000" algn="l" rtl="0">
              <a:lnSpc>
                <a:spcPct val="115000"/>
              </a:lnSpc>
              <a:spcBef>
                <a:spcPts val="0"/>
              </a:spcBef>
              <a:spcAft>
                <a:spcPts val="0"/>
              </a:spcAft>
              <a:buClr>
                <a:srgbClr val="4B2E83"/>
              </a:buClr>
              <a:buSzPts val="2400"/>
              <a:buFont typeface="Open Sans"/>
              <a:buChar char="●"/>
            </a:pPr>
            <a:r>
              <a:rPr lang="en" sz="2400" u="sng">
                <a:solidFill>
                  <a:schemeClr val="hlink"/>
                </a:solidFill>
                <a:latin typeface="Open Sans"/>
                <a:ea typeface="Open Sans"/>
                <a:cs typeface="Open Sans"/>
                <a:sym typeface="Open Sans"/>
                <a:hlinkClick r:id="rId4"/>
              </a:rPr>
              <a:t>Preparing for Subaward Process Changes</a:t>
            </a:r>
            <a:endParaRPr sz="2400">
              <a:solidFill>
                <a:srgbClr val="4B2E83"/>
              </a:solidFill>
              <a:latin typeface="Open Sans"/>
              <a:ea typeface="Open Sans"/>
              <a:cs typeface="Open Sans"/>
              <a:sym typeface="Open Sans"/>
            </a:endParaRPr>
          </a:p>
          <a:p>
            <a:pPr marL="457200" lvl="0" indent="-381000" algn="l" rtl="0">
              <a:lnSpc>
                <a:spcPct val="115000"/>
              </a:lnSpc>
              <a:spcBef>
                <a:spcPts val="0"/>
              </a:spcBef>
              <a:spcAft>
                <a:spcPts val="0"/>
              </a:spcAft>
              <a:buClr>
                <a:srgbClr val="4B2E83"/>
              </a:buClr>
              <a:buSzPts val="2400"/>
              <a:buFont typeface="Open Sans"/>
              <a:buChar char="●"/>
            </a:pPr>
            <a:r>
              <a:rPr lang="en" sz="2400">
                <a:solidFill>
                  <a:srgbClr val="4B2E83"/>
                </a:solidFill>
                <a:latin typeface="Open Sans"/>
                <a:ea typeface="Open Sans"/>
                <a:cs typeface="Open Sans"/>
                <a:sym typeface="Open Sans"/>
              </a:rPr>
              <a:t>Procurement - </a:t>
            </a:r>
            <a:r>
              <a:rPr lang="en" sz="2400" u="sng">
                <a:solidFill>
                  <a:schemeClr val="hlink"/>
                </a:solidFill>
                <a:latin typeface="Open Sans"/>
                <a:ea typeface="Open Sans"/>
                <a:cs typeface="Open Sans"/>
                <a:sym typeface="Open Sans"/>
                <a:hlinkClick r:id="rId5"/>
              </a:rPr>
              <a:t>March Newsletter: Open Orders</a:t>
            </a:r>
            <a:endParaRPr sz="2400">
              <a:solidFill>
                <a:srgbClr val="4B2E83"/>
              </a:solidFill>
              <a:latin typeface="Open Sans"/>
              <a:ea typeface="Open Sans"/>
              <a:cs typeface="Open Sans"/>
              <a:sym typeface="Open Sans"/>
            </a:endParaRPr>
          </a:p>
          <a:p>
            <a:pPr marL="457200" lvl="0" indent="-381000" algn="l" rtl="0">
              <a:lnSpc>
                <a:spcPct val="115000"/>
              </a:lnSpc>
              <a:spcBef>
                <a:spcPts val="0"/>
              </a:spcBef>
              <a:spcAft>
                <a:spcPts val="0"/>
              </a:spcAft>
              <a:buClr>
                <a:srgbClr val="4B2E83"/>
              </a:buClr>
              <a:buSzPts val="2400"/>
              <a:buFont typeface="Open Sans"/>
              <a:buChar char="●"/>
            </a:pPr>
            <a:r>
              <a:rPr lang="en" sz="2400">
                <a:solidFill>
                  <a:srgbClr val="4B2E83"/>
                </a:solidFill>
                <a:latin typeface="Open Sans"/>
                <a:ea typeface="Open Sans"/>
                <a:cs typeface="Open Sans"/>
                <a:sym typeface="Open Sans"/>
              </a:rPr>
              <a:t>Procurement Newsflash: </a:t>
            </a:r>
            <a:r>
              <a:rPr lang="en" sz="2400" u="sng">
                <a:solidFill>
                  <a:schemeClr val="hlink"/>
                </a:solidFill>
                <a:latin typeface="Open Sans"/>
                <a:ea typeface="Open Sans"/>
                <a:cs typeface="Open Sans"/>
                <a:sym typeface="Open Sans"/>
                <a:hlinkClick r:id="rId6"/>
              </a:rPr>
              <a:t>Workday Cutover Q&amp;A</a:t>
            </a:r>
            <a:endParaRPr sz="2400">
              <a:solidFill>
                <a:srgbClr val="4B2E83"/>
              </a:solidFill>
              <a:latin typeface="Open Sans"/>
              <a:ea typeface="Open Sans"/>
              <a:cs typeface="Open Sans"/>
              <a:sym typeface="Open Sans"/>
            </a:endParaRPr>
          </a:p>
          <a:p>
            <a:pPr marL="457200" lvl="0" indent="-381000" algn="l" rtl="0">
              <a:lnSpc>
                <a:spcPct val="115000"/>
              </a:lnSpc>
              <a:spcBef>
                <a:spcPts val="0"/>
              </a:spcBef>
              <a:spcAft>
                <a:spcPts val="0"/>
              </a:spcAft>
              <a:buClr>
                <a:srgbClr val="4B2E83"/>
              </a:buClr>
              <a:buSzPts val="2400"/>
              <a:buFont typeface="Open Sans"/>
              <a:buChar char="●"/>
            </a:pPr>
            <a:r>
              <a:rPr lang="en" sz="2400" u="sng">
                <a:solidFill>
                  <a:schemeClr val="hlink"/>
                </a:solidFill>
                <a:latin typeface="Open Sans"/>
                <a:ea typeface="Open Sans"/>
                <a:cs typeface="Open Sans"/>
                <a:sym typeface="Open Sans"/>
                <a:hlinkClick r:id="rId7"/>
              </a:rPr>
              <a:t>UWFT for the Research Community</a:t>
            </a:r>
            <a:endParaRPr sz="2400">
              <a:solidFill>
                <a:srgbClr val="4B2E83"/>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9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B2E83"/>
              </a:buClr>
              <a:buSzPts val="750"/>
              <a:buFont typeface="Arial"/>
              <a:buNone/>
            </a:pPr>
            <a:r>
              <a:rPr lang="en" sz="3000" b="0" i="0" u="none" strike="noStrike" cap="none">
                <a:solidFill>
                  <a:srgbClr val="4B2E83"/>
                </a:solidFill>
                <a:latin typeface="Open Sans"/>
                <a:ea typeface="Open Sans"/>
                <a:cs typeface="Open Sans"/>
                <a:sym typeface="Open Sans"/>
              </a:rPr>
              <a:t>Questions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94"/>
          <p:cNvSpPr txBox="1">
            <a:spLocks noGrp="1"/>
          </p:cNvSpPr>
          <p:nvPr>
            <p:ph type="title"/>
          </p:nvPr>
        </p:nvSpPr>
        <p:spPr>
          <a:xfrm>
            <a:off x="460375" y="860000"/>
            <a:ext cx="86835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000"/>
              <a:buFont typeface="Encode Sans Black"/>
              <a:buNone/>
            </a:pPr>
            <a:r>
              <a:rPr lang="en" sz="4500"/>
              <a:t>ORG CODE TO COST CENTER</a:t>
            </a:r>
            <a:endParaRPr sz="4500"/>
          </a:p>
          <a:p>
            <a:pPr marL="0" lvl="0" indent="0" algn="l" rtl="0">
              <a:lnSpc>
                <a:spcPct val="115000"/>
              </a:lnSpc>
              <a:spcBef>
                <a:spcPts val="0"/>
              </a:spcBef>
              <a:spcAft>
                <a:spcPts val="0"/>
              </a:spcAft>
              <a:buClr>
                <a:schemeClr val="lt2"/>
              </a:buClr>
              <a:buSzPts val="5000"/>
              <a:buFont typeface="Encode Sans Black"/>
              <a:buNone/>
            </a:pPr>
            <a:r>
              <a:rPr lang="en" sz="2200">
                <a:solidFill>
                  <a:schemeClr val="lt1"/>
                </a:solidFill>
              </a:rPr>
              <a:t>May 19, 2023</a:t>
            </a:r>
            <a:endParaRPr sz="3200">
              <a:solidFill>
                <a:schemeClr val="lt1"/>
              </a:solidFill>
            </a:endParaRPr>
          </a:p>
        </p:txBody>
      </p:sp>
      <p:sp>
        <p:nvSpPr>
          <p:cNvPr id="483" name="Google Shape;483;p94"/>
          <p:cNvSpPr/>
          <p:nvPr/>
        </p:nvSpPr>
        <p:spPr>
          <a:xfrm>
            <a:off x="300250" y="5601633"/>
            <a:ext cx="3129000" cy="1086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4"/>
          <p:cNvSpPr txBox="1"/>
          <p:nvPr/>
        </p:nvSpPr>
        <p:spPr>
          <a:xfrm>
            <a:off x="491725" y="4927600"/>
            <a:ext cx="585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2"/>
                </a:solidFill>
                <a:latin typeface="Open Sans"/>
                <a:ea typeface="Open Sans"/>
                <a:cs typeface="Open Sans"/>
                <a:sym typeface="Open Sans"/>
              </a:rPr>
              <a:t>Tom Watson</a:t>
            </a:r>
            <a:endParaRPr sz="1800">
              <a:solidFill>
                <a:schemeClr val="lt2"/>
              </a:solidFill>
              <a:latin typeface="Open Sans"/>
              <a:ea typeface="Open Sans"/>
              <a:cs typeface="Open Sans"/>
              <a:sym typeface="Open Sans"/>
            </a:endParaRPr>
          </a:p>
          <a:p>
            <a:pPr marL="0" lvl="0" indent="0" algn="l" rtl="0">
              <a:spcBef>
                <a:spcPts val="0"/>
              </a:spcBef>
              <a:spcAft>
                <a:spcPts val="0"/>
              </a:spcAft>
              <a:buNone/>
            </a:pPr>
            <a:r>
              <a:rPr lang="en" sz="1800">
                <a:solidFill>
                  <a:schemeClr val="lt2"/>
                </a:solidFill>
                <a:latin typeface="Open Sans"/>
                <a:ea typeface="Open Sans"/>
                <a:cs typeface="Open Sans"/>
                <a:sym typeface="Open Sans"/>
              </a:rPr>
              <a:t>Office of Research Information Services</a:t>
            </a:r>
            <a:endParaRPr>
              <a:solidFill>
                <a:schemeClr val="l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95"/>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ORG CODE TO COST CENTER </a:t>
            </a:r>
            <a:r>
              <a:rPr lang="en" b="0">
                <a:latin typeface="Encode Sans"/>
                <a:ea typeface="Encode Sans"/>
                <a:cs typeface="Encode Sans"/>
                <a:sym typeface="Encode Sans"/>
              </a:rPr>
              <a:t>| KEY CHANGES</a:t>
            </a:r>
            <a:endParaRPr b="0">
              <a:latin typeface="Encode Sans"/>
              <a:ea typeface="Encode Sans"/>
              <a:cs typeface="Encode Sans"/>
              <a:sym typeface="Encode Sans"/>
            </a:endParaRPr>
          </a:p>
        </p:txBody>
      </p:sp>
      <p:sp>
        <p:nvSpPr>
          <p:cNvPr id="490" name="Google Shape;490;p95"/>
          <p:cNvSpPr txBox="1"/>
          <p:nvPr/>
        </p:nvSpPr>
        <p:spPr>
          <a:xfrm>
            <a:off x="731300" y="1484200"/>
            <a:ext cx="7776300" cy="21549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Workday uses the term </a:t>
            </a:r>
            <a:r>
              <a:rPr lang="en" sz="1600" b="1">
                <a:solidFill>
                  <a:srgbClr val="4B2E83"/>
                </a:solidFill>
                <a:latin typeface="Open Sans"/>
                <a:ea typeface="Open Sans"/>
                <a:cs typeface="Open Sans"/>
                <a:sym typeface="Open Sans"/>
              </a:rPr>
              <a:t>Cost Center</a:t>
            </a:r>
            <a:r>
              <a:rPr lang="en" sz="1600">
                <a:solidFill>
                  <a:srgbClr val="4B2E83"/>
                </a:solidFill>
                <a:latin typeface="Open Sans"/>
                <a:ea typeface="Open Sans"/>
                <a:cs typeface="Open Sans"/>
                <a:sym typeface="Open Sans"/>
              </a:rPr>
              <a:t> instead of </a:t>
            </a:r>
            <a:r>
              <a:rPr lang="en" sz="1600" b="1">
                <a:solidFill>
                  <a:srgbClr val="4B2E83"/>
                </a:solidFill>
                <a:latin typeface="Open Sans"/>
                <a:ea typeface="Open Sans"/>
                <a:cs typeface="Open Sans"/>
                <a:sym typeface="Open Sans"/>
              </a:rPr>
              <a:t>Org Code</a:t>
            </a:r>
            <a:endParaRPr sz="1600" b="1">
              <a:solidFill>
                <a:srgbClr val="4B2E83"/>
              </a:solidFill>
              <a:latin typeface="Open Sans"/>
              <a:ea typeface="Open Sans"/>
              <a:cs typeface="Open Sans"/>
              <a:sym typeface="Open Sans"/>
            </a:endParaRPr>
          </a:p>
          <a:p>
            <a:pPr marL="0" lvl="0" indent="0" algn="l" rtl="0">
              <a:spcBef>
                <a:spcPts val="0"/>
              </a:spcBef>
              <a:spcAft>
                <a:spcPts val="0"/>
              </a:spcAft>
              <a:buNone/>
            </a:pPr>
            <a:endParaRPr sz="1600" b="1">
              <a:solidFill>
                <a:srgbClr val="4B2E83"/>
              </a:solidFill>
              <a:latin typeface="Open Sans"/>
              <a:ea typeface="Open Sans"/>
              <a:cs typeface="Open Sans"/>
              <a:sym typeface="Open Sans"/>
            </a:endParaRPr>
          </a:p>
          <a:p>
            <a:pPr marL="457200" lvl="0"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Research departments applying for or receiving funding in SAGE will be represented by a numerical code and naming convention that differs from today’s Org Code</a:t>
            </a:r>
            <a:br>
              <a:rPr lang="en" sz="1600">
                <a:solidFill>
                  <a:srgbClr val="4B2E83"/>
                </a:solidFill>
                <a:latin typeface="Open Sans"/>
                <a:ea typeface="Open Sans"/>
                <a:cs typeface="Open Sans"/>
                <a:sym typeface="Open Sans"/>
              </a:rPr>
            </a:br>
            <a:endParaRPr sz="1600">
              <a:solidFill>
                <a:srgbClr val="4B2E83"/>
              </a:solidFill>
              <a:latin typeface="Open Sans"/>
              <a:ea typeface="Open Sans"/>
              <a:cs typeface="Open Sans"/>
              <a:sym typeface="Open Sans"/>
            </a:endParaRPr>
          </a:p>
          <a:p>
            <a:pPr marL="457200" lvl="0"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Cost Centers will replace Org Codes and Org Names in all areas where Org Codes are currently found in SAGE, FIDS, and AUMS</a:t>
            </a:r>
            <a:endParaRPr sz="1600">
              <a:solidFill>
                <a:srgbClr val="4B2E83"/>
              </a:solidFill>
              <a:latin typeface="Open Sans"/>
              <a:ea typeface="Open Sans"/>
              <a:cs typeface="Open Sans"/>
              <a:sym typeface="Open Sans"/>
            </a:endParaRPr>
          </a:p>
        </p:txBody>
      </p:sp>
      <p:graphicFrame>
        <p:nvGraphicFramePr>
          <p:cNvPr id="491" name="Google Shape;491;p95"/>
          <p:cNvGraphicFramePr/>
          <p:nvPr/>
        </p:nvGraphicFramePr>
        <p:xfrm>
          <a:off x="1051275" y="3856967"/>
          <a:ext cx="3000000" cy="3000000"/>
        </p:xfrm>
        <a:graphic>
          <a:graphicData uri="http://schemas.openxmlformats.org/drawingml/2006/table">
            <a:tbl>
              <a:tblPr>
                <a:noFill/>
                <a:tableStyleId>{FCBCC841-8C23-423D-AD8F-87FF752F19D1}</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32425">
                <a:tc>
                  <a:txBody>
                    <a:bodyPr/>
                    <a:lstStyle/>
                    <a:p>
                      <a:pPr marL="0" lvl="0" indent="0" algn="ctr" rtl="0">
                        <a:spcBef>
                          <a:spcPts val="0"/>
                        </a:spcBef>
                        <a:spcAft>
                          <a:spcPts val="0"/>
                        </a:spcAft>
                        <a:buNone/>
                      </a:pPr>
                      <a:r>
                        <a:rPr lang="en" sz="1600" b="1">
                          <a:solidFill>
                            <a:schemeClr val="accent2"/>
                          </a:solidFill>
                          <a:latin typeface="Open Sans"/>
                          <a:ea typeface="Open Sans"/>
                          <a:cs typeface="Open Sans"/>
                          <a:sym typeface="Open Sans"/>
                        </a:rPr>
                        <a:t>Item in SAGE</a:t>
                      </a:r>
                      <a:endParaRPr sz="1600" b="1">
                        <a:solidFill>
                          <a:schemeClr val="accent2"/>
                        </a:solidFill>
                        <a:latin typeface="Open Sans"/>
                        <a:ea typeface="Open Sans"/>
                        <a:cs typeface="Open Sans"/>
                        <a:sym typeface="Open Sans"/>
                      </a:endParaRPr>
                    </a:p>
                  </a:txBody>
                  <a:tcPr marL="91425" marR="91425" marT="121900" marB="121900">
                    <a:solidFill>
                      <a:schemeClr val="dk2"/>
                    </a:solidFill>
                  </a:tcPr>
                </a:tc>
                <a:tc>
                  <a:txBody>
                    <a:bodyPr/>
                    <a:lstStyle/>
                    <a:p>
                      <a:pPr marL="0" lvl="0" indent="0" algn="ctr" rtl="0">
                        <a:spcBef>
                          <a:spcPts val="0"/>
                        </a:spcBef>
                        <a:spcAft>
                          <a:spcPts val="0"/>
                        </a:spcAft>
                        <a:buNone/>
                      </a:pPr>
                      <a:r>
                        <a:rPr lang="en" sz="1600" b="1">
                          <a:solidFill>
                            <a:schemeClr val="accent2"/>
                          </a:solidFill>
                          <a:latin typeface="Open Sans"/>
                          <a:ea typeface="Open Sans"/>
                          <a:cs typeface="Open Sans"/>
                          <a:sym typeface="Open Sans"/>
                        </a:rPr>
                        <a:t>Pre-Workday Release</a:t>
                      </a:r>
                      <a:endParaRPr sz="1600" b="1">
                        <a:solidFill>
                          <a:schemeClr val="accent2"/>
                        </a:solidFill>
                        <a:latin typeface="Open Sans"/>
                        <a:ea typeface="Open Sans"/>
                        <a:cs typeface="Open Sans"/>
                        <a:sym typeface="Open Sans"/>
                      </a:endParaRPr>
                    </a:p>
                  </a:txBody>
                  <a:tcPr marL="91425" marR="91425" marT="121900" marB="121900">
                    <a:solidFill>
                      <a:schemeClr val="dk2"/>
                    </a:solidFill>
                  </a:tcPr>
                </a:tc>
                <a:tc>
                  <a:txBody>
                    <a:bodyPr/>
                    <a:lstStyle/>
                    <a:p>
                      <a:pPr marL="0" lvl="0" indent="0" algn="ctr" rtl="0">
                        <a:spcBef>
                          <a:spcPts val="0"/>
                        </a:spcBef>
                        <a:spcAft>
                          <a:spcPts val="0"/>
                        </a:spcAft>
                        <a:buNone/>
                      </a:pPr>
                      <a:r>
                        <a:rPr lang="en" sz="1600" b="1">
                          <a:solidFill>
                            <a:schemeClr val="accent2"/>
                          </a:solidFill>
                          <a:latin typeface="Open Sans"/>
                          <a:ea typeface="Open Sans"/>
                          <a:cs typeface="Open Sans"/>
                          <a:sym typeface="Open Sans"/>
                        </a:rPr>
                        <a:t>Post-Workday Release</a:t>
                      </a:r>
                      <a:endParaRPr sz="1600" b="1">
                        <a:solidFill>
                          <a:schemeClr val="accent2"/>
                        </a:solidFill>
                        <a:latin typeface="Open Sans"/>
                        <a:ea typeface="Open Sans"/>
                        <a:cs typeface="Open Sans"/>
                        <a:sym typeface="Open Sans"/>
                      </a:endParaRPr>
                    </a:p>
                  </a:txBody>
                  <a:tcPr marL="91425" marR="91425" marT="121900" marB="121900">
                    <a:solidFill>
                      <a:schemeClr val="dk2"/>
                    </a:solidFill>
                  </a:tcPr>
                </a:tc>
                <a:extLst>
                  <a:ext uri="{0D108BD9-81ED-4DB2-BD59-A6C34878D82A}">
                    <a16:rowId xmlns:a16="http://schemas.microsoft.com/office/drawing/2014/main" val="10000"/>
                  </a:ext>
                </a:extLst>
              </a:tr>
              <a:tr h="508000">
                <a:tc>
                  <a:txBody>
                    <a:bodyPr/>
                    <a:lstStyle/>
                    <a:p>
                      <a:pPr marL="0" lvl="0" indent="0" algn="ctr" rtl="0">
                        <a:spcBef>
                          <a:spcPts val="0"/>
                        </a:spcBef>
                        <a:spcAft>
                          <a:spcPts val="0"/>
                        </a:spcAft>
                        <a:buNone/>
                      </a:pPr>
                      <a:r>
                        <a:rPr lang="en" sz="1600">
                          <a:latin typeface="Open Sans"/>
                          <a:ea typeface="Open Sans"/>
                          <a:cs typeface="Open Sans"/>
                          <a:sym typeface="Open Sans"/>
                        </a:rPr>
                        <a:t>Name of Org. Receiving Funding </a:t>
                      </a:r>
                      <a:endParaRPr sz="1600">
                        <a:latin typeface="Open Sans"/>
                        <a:ea typeface="Open Sans"/>
                        <a:cs typeface="Open Sans"/>
                        <a:sym typeface="Open Sans"/>
                      </a:endParaRPr>
                    </a:p>
                  </a:txBody>
                  <a:tcPr marL="91425" marR="91425" marT="121900" marB="121900"/>
                </a:tc>
                <a:tc>
                  <a:txBody>
                    <a:bodyPr/>
                    <a:lstStyle/>
                    <a:p>
                      <a:pPr marL="0" lvl="0" indent="0" algn="ctr" rtl="0">
                        <a:spcBef>
                          <a:spcPts val="0"/>
                        </a:spcBef>
                        <a:spcAft>
                          <a:spcPts val="0"/>
                        </a:spcAft>
                        <a:buNone/>
                      </a:pPr>
                      <a:r>
                        <a:rPr lang="en" sz="1600">
                          <a:latin typeface="Open Sans"/>
                          <a:ea typeface="Open Sans"/>
                          <a:cs typeface="Open Sans"/>
                          <a:sym typeface="Open Sans"/>
                        </a:rPr>
                        <a:t>Bioengineering</a:t>
                      </a:r>
                      <a:endParaRPr sz="1600">
                        <a:latin typeface="Open Sans"/>
                        <a:ea typeface="Open Sans"/>
                        <a:cs typeface="Open Sans"/>
                        <a:sym typeface="Open Sans"/>
                      </a:endParaRPr>
                    </a:p>
                  </a:txBody>
                  <a:tcPr marL="91425" marR="91425" marT="121900" marB="121900"/>
                </a:tc>
                <a:tc>
                  <a:txBody>
                    <a:bodyPr/>
                    <a:lstStyle/>
                    <a:p>
                      <a:pPr marL="0" lvl="0" indent="0" algn="ctr" rtl="0">
                        <a:spcBef>
                          <a:spcPts val="0"/>
                        </a:spcBef>
                        <a:spcAft>
                          <a:spcPts val="0"/>
                        </a:spcAft>
                        <a:buNone/>
                      </a:pPr>
                      <a:r>
                        <a:rPr lang="en" sz="1600">
                          <a:latin typeface="Open Sans"/>
                          <a:ea typeface="Open Sans"/>
                          <a:cs typeface="Open Sans"/>
                          <a:sym typeface="Open Sans"/>
                        </a:rPr>
                        <a:t>Engineering | Bioengineering - Research Administration</a:t>
                      </a:r>
                      <a:endParaRPr sz="1600">
                        <a:latin typeface="Open Sans"/>
                        <a:ea typeface="Open Sans"/>
                        <a:cs typeface="Open Sans"/>
                        <a:sym typeface="Open Sans"/>
                      </a:endParaRPr>
                    </a:p>
                  </a:txBody>
                  <a:tcPr marL="91425" marR="91425" marT="121900" marB="121900"/>
                </a:tc>
                <a:extLst>
                  <a:ext uri="{0D108BD9-81ED-4DB2-BD59-A6C34878D82A}">
                    <a16:rowId xmlns:a16="http://schemas.microsoft.com/office/drawing/2014/main" val="10001"/>
                  </a:ext>
                </a:extLst>
              </a:tr>
              <a:tr h="508000">
                <a:tc>
                  <a:txBody>
                    <a:bodyPr/>
                    <a:lstStyle/>
                    <a:p>
                      <a:pPr marL="0" lvl="0" indent="0" algn="ctr" rtl="0">
                        <a:spcBef>
                          <a:spcPts val="0"/>
                        </a:spcBef>
                        <a:spcAft>
                          <a:spcPts val="0"/>
                        </a:spcAft>
                        <a:buNone/>
                      </a:pPr>
                      <a:r>
                        <a:rPr lang="en" sz="1600">
                          <a:latin typeface="Open Sans"/>
                          <a:ea typeface="Open Sans"/>
                          <a:cs typeface="Open Sans"/>
                          <a:sym typeface="Open Sans"/>
                        </a:rPr>
                        <a:t>Numerical Code</a:t>
                      </a:r>
                      <a:endParaRPr sz="1600">
                        <a:latin typeface="Open Sans"/>
                        <a:ea typeface="Open Sans"/>
                        <a:cs typeface="Open Sans"/>
                        <a:sym typeface="Open Sans"/>
                      </a:endParaRPr>
                    </a:p>
                  </a:txBody>
                  <a:tcPr marL="91425" marR="91425" marT="121900" marB="121900"/>
                </a:tc>
                <a:tc>
                  <a:txBody>
                    <a:bodyPr/>
                    <a:lstStyle/>
                    <a:p>
                      <a:pPr marL="0" lvl="0" indent="0" algn="ctr" rtl="0">
                        <a:spcBef>
                          <a:spcPts val="0"/>
                        </a:spcBef>
                        <a:spcAft>
                          <a:spcPts val="0"/>
                        </a:spcAft>
                        <a:buNone/>
                      </a:pPr>
                      <a:r>
                        <a:rPr lang="en" sz="1600">
                          <a:latin typeface="Open Sans"/>
                          <a:ea typeface="Open Sans"/>
                          <a:cs typeface="Open Sans"/>
                          <a:sym typeface="Open Sans"/>
                        </a:rPr>
                        <a:t>2600014000</a:t>
                      </a:r>
                      <a:endParaRPr sz="1600">
                        <a:latin typeface="Open Sans"/>
                        <a:ea typeface="Open Sans"/>
                        <a:cs typeface="Open Sans"/>
                        <a:sym typeface="Open Sans"/>
                      </a:endParaRPr>
                    </a:p>
                  </a:txBody>
                  <a:tcPr marL="91425" marR="91425" marT="121900" marB="121900"/>
                </a:tc>
                <a:tc>
                  <a:txBody>
                    <a:bodyPr/>
                    <a:lstStyle/>
                    <a:p>
                      <a:pPr marL="0" lvl="0" indent="0" algn="ctr" rtl="0">
                        <a:spcBef>
                          <a:spcPts val="0"/>
                        </a:spcBef>
                        <a:spcAft>
                          <a:spcPts val="0"/>
                        </a:spcAft>
                        <a:buNone/>
                      </a:pPr>
                      <a:r>
                        <a:rPr lang="en" sz="1600">
                          <a:latin typeface="Open Sans"/>
                          <a:ea typeface="Open Sans"/>
                          <a:cs typeface="Open Sans"/>
                          <a:sym typeface="Open Sans"/>
                        </a:rPr>
                        <a:t>CC100950</a:t>
                      </a:r>
                      <a:endParaRPr sz="1600">
                        <a:latin typeface="Open Sans"/>
                        <a:ea typeface="Open Sans"/>
                        <a:cs typeface="Open Sans"/>
                        <a:sym typeface="Open Sans"/>
                      </a:endParaRPr>
                    </a:p>
                  </a:txBody>
                  <a:tcPr marL="91425" marR="91425" marT="121900" marB="121900"/>
                </a:tc>
                <a:extLst>
                  <a:ext uri="{0D108BD9-81ED-4DB2-BD59-A6C34878D82A}">
                    <a16:rowId xmlns:a16="http://schemas.microsoft.com/office/drawing/2014/main" val="1000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96"/>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ORG CODE TO COST CENTER </a:t>
            </a:r>
            <a:r>
              <a:rPr lang="en" b="0">
                <a:latin typeface="Encode Sans"/>
                <a:ea typeface="Encode Sans"/>
                <a:cs typeface="Encode Sans"/>
                <a:sym typeface="Encode Sans"/>
              </a:rPr>
              <a:t>| KEY CHANGES</a:t>
            </a:r>
            <a:endParaRPr b="0">
              <a:latin typeface="Encode Sans"/>
              <a:ea typeface="Encode Sans"/>
              <a:cs typeface="Encode Sans"/>
              <a:sym typeface="Encode Sans"/>
            </a:endParaRPr>
          </a:p>
        </p:txBody>
      </p:sp>
      <p:sp>
        <p:nvSpPr>
          <p:cNvPr id="497" name="Google Shape;497;p96"/>
          <p:cNvSpPr txBox="1"/>
          <p:nvPr/>
        </p:nvSpPr>
        <p:spPr>
          <a:xfrm>
            <a:off x="112575" y="1271967"/>
            <a:ext cx="4459500" cy="1554600"/>
          </a:xfrm>
          <a:prstGeom prst="rect">
            <a:avLst/>
          </a:prstGeom>
          <a:noFill/>
          <a:ln>
            <a:noFill/>
          </a:ln>
        </p:spPr>
        <p:txBody>
          <a:bodyPr spcFirstLastPara="1" wrap="square" lIns="91425" tIns="91425" rIns="91425" bIns="91425" anchor="t" anchorCtr="0">
            <a:spAutoFit/>
          </a:bodyPr>
          <a:lstStyle/>
          <a:p>
            <a:pPr marL="457200" lvl="0"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Cost Centers will appear for:</a:t>
            </a:r>
            <a:endParaRPr sz="1600">
              <a:solidFill>
                <a:srgbClr val="4B2E83"/>
              </a:solidFill>
              <a:latin typeface="Open Sans"/>
              <a:ea typeface="Open Sans"/>
              <a:cs typeface="Open Sans"/>
              <a:sym typeface="Open Sans"/>
            </a:endParaRPr>
          </a:p>
          <a:p>
            <a:pPr marL="914400" lvl="1" indent="-330200" algn="l" rtl="0">
              <a:lnSpc>
                <a:spcPct val="100000"/>
              </a:lnSpc>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SAGE eGC1 applications</a:t>
            </a:r>
            <a:endParaRPr sz="1600">
              <a:solidFill>
                <a:srgbClr val="4B2E83"/>
              </a:solidFill>
              <a:latin typeface="Open Sans"/>
              <a:ea typeface="Open Sans"/>
              <a:cs typeface="Open Sans"/>
              <a:sym typeface="Open Sans"/>
            </a:endParaRPr>
          </a:p>
          <a:p>
            <a:pPr marL="914400" lvl="1" indent="-330200" algn="l" rtl="0">
              <a:lnSpc>
                <a:spcPct val="100000"/>
              </a:lnSpc>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SAGE eGC1 contacts and personnel</a:t>
            </a:r>
            <a:endParaRPr sz="1600">
              <a:solidFill>
                <a:srgbClr val="4B2E83"/>
              </a:solidFill>
              <a:latin typeface="Open Sans"/>
              <a:ea typeface="Open Sans"/>
              <a:cs typeface="Open Sans"/>
              <a:sym typeface="Open Sans"/>
            </a:endParaRPr>
          </a:p>
          <a:p>
            <a:pPr marL="914400" lvl="1" indent="-330200" algn="l" rtl="0">
              <a:lnSpc>
                <a:spcPct val="100000"/>
              </a:lnSpc>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SAGE Advances</a:t>
            </a:r>
            <a:endParaRPr sz="1600">
              <a:solidFill>
                <a:srgbClr val="4B2E83"/>
              </a:solidFill>
              <a:latin typeface="Open Sans"/>
              <a:ea typeface="Open Sans"/>
              <a:cs typeface="Open Sans"/>
              <a:sym typeface="Open Sans"/>
            </a:endParaRPr>
          </a:p>
        </p:txBody>
      </p:sp>
      <p:pic>
        <p:nvPicPr>
          <p:cNvPr id="498" name="Google Shape;498;p96"/>
          <p:cNvPicPr preferRelativeResize="0"/>
          <p:nvPr/>
        </p:nvPicPr>
        <p:blipFill>
          <a:blip r:embed="rId3">
            <a:alphaModFix/>
          </a:blip>
          <a:stretch>
            <a:fillRect/>
          </a:stretch>
        </p:blipFill>
        <p:spPr>
          <a:xfrm>
            <a:off x="0" y="3206948"/>
            <a:ext cx="9143998" cy="2585877"/>
          </a:xfrm>
          <a:prstGeom prst="rect">
            <a:avLst/>
          </a:prstGeom>
          <a:noFill/>
          <a:ln w="9525" cap="flat" cmpd="sng">
            <a:solidFill>
              <a:schemeClr val="dk2"/>
            </a:solidFill>
            <a:prstDash val="solid"/>
            <a:round/>
            <a:headEnd type="none" w="sm" len="sm"/>
            <a:tailEnd type="none" w="sm" len="sm"/>
          </a:ln>
        </p:spPr>
      </p:pic>
      <p:sp>
        <p:nvSpPr>
          <p:cNvPr id="499" name="Google Shape;499;p96"/>
          <p:cNvSpPr txBox="1"/>
          <p:nvPr/>
        </p:nvSpPr>
        <p:spPr>
          <a:xfrm>
            <a:off x="4810050" y="1271967"/>
            <a:ext cx="3000000" cy="1554600"/>
          </a:xfrm>
          <a:prstGeom prst="rect">
            <a:avLst/>
          </a:prstGeom>
          <a:noFill/>
          <a:ln>
            <a:noFill/>
          </a:ln>
        </p:spPr>
        <p:txBody>
          <a:bodyPr spcFirstLastPara="1" wrap="square" lIns="91425" tIns="91425" rIns="91425" bIns="91425" anchor="t" anchorCtr="0">
            <a:spAutoFit/>
          </a:bodyPr>
          <a:lstStyle/>
          <a:p>
            <a:pPr marL="914400" lvl="1"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SAGE Awards</a:t>
            </a:r>
            <a:endParaRPr sz="1600">
              <a:solidFill>
                <a:srgbClr val="4B2E83"/>
              </a:solidFill>
              <a:latin typeface="Open Sans"/>
              <a:ea typeface="Open Sans"/>
              <a:cs typeface="Open Sans"/>
              <a:sym typeface="Open Sans"/>
            </a:endParaRPr>
          </a:p>
          <a:p>
            <a:pPr marL="914400" lvl="1"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SAGE Subawards</a:t>
            </a:r>
            <a:endParaRPr sz="1600">
              <a:solidFill>
                <a:srgbClr val="4B2E83"/>
              </a:solidFill>
              <a:latin typeface="Open Sans"/>
              <a:ea typeface="Open Sans"/>
              <a:cs typeface="Open Sans"/>
              <a:sym typeface="Open Sans"/>
            </a:endParaRPr>
          </a:p>
          <a:p>
            <a:pPr marL="914400" lvl="1"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FIDS</a:t>
            </a:r>
            <a:endParaRPr sz="1600">
              <a:solidFill>
                <a:srgbClr val="4B2E83"/>
              </a:solidFill>
              <a:latin typeface="Open Sans"/>
              <a:ea typeface="Open Sans"/>
              <a:cs typeface="Open Sans"/>
              <a:sym typeface="Open Sans"/>
            </a:endParaRPr>
          </a:p>
          <a:p>
            <a:pPr marL="914400" lvl="1"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AUMS</a:t>
            </a:r>
            <a:endParaRPr sz="1600">
              <a:solidFill>
                <a:srgbClr val="4B2E83"/>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97"/>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ORG CODE TO COST CENTER </a:t>
            </a:r>
            <a:r>
              <a:rPr lang="en" b="0">
                <a:latin typeface="Encode Sans"/>
                <a:ea typeface="Encode Sans"/>
                <a:cs typeface="Encode Sans"/>
                <a:sym typeface="Encode Sans"/>
              </a:rPr>
              <a:t>| KEY CHANGES</a:t>
            </a:r>
            <a:endParaRPr b="0">
              <a:latin typeface="Encode Sans"/>
              <a:ea typeface="Encode Sans"/>
              <a:cs typeface="Encode Sans"/>
              <a:sym typeface="Encode Sans"/>
            </a:endParaRPr>
          </a:p>
        </p:txBody>
      </p:sp>
      <p:sp>
        <p:nvSpPr>
          <p:cNvPr id="505" name="Google Shape;505;p97"/>
          <p:cNvSpPr txBox="1"/>
          <p:nvPr/>
        </p:nvSpPr>
        <p:spPr>
          <a:xfrm>
            <a:off x="163600" y="1484200"/>
            <a:ext cx="2575800" cy="2037000"/>
          </a:xfrm>
          <a:prstGeom prst="rect">
            <a:avLst/>
          </a:prstGeom>
          <a:noFill/>
          <a:ln>
            <a:noFill/>
          </a:ln>
        </p:spPr>
        <p:txBody>
          <a:bodyPr spcFirstLastPara="1" wrap="square" lIns="91425" tIns="91425" rIns="91425" bIns="91425" anchor="t" anchorCtr="0">
            <a:spAutoFit/>
          </a:bodyPr>
          <a:lstStyle/>
          <a:p>
            <a:pPr marL="457200" lvl="0"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New Cost Center Chooser enables searches on both Cost Center ID and name</a:t>
            </a:r>
            <a:endParaRPr sz="1600">
              <a:solidFill>
                <a:srgbClr val="4B2E83"/>
              </a:solidFill>
              <a:latin typeface="Open Sans"/>
              <a:ea typeface="Open Sans"/>
              <a:cs typeface="Open Sans"/>
              <a:sym typeface="Open Sans"/>
            </a:endParaRPr>
          </a:p>
          <a:p>
            <a:pPr marL="457200" lvl="0"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Cost Center names match to Workday</a:t>
            </a:r>
            <a:endParaRPr sz="1600">
              <a:solidFill>
                <a:srgbClr val="4B2E83"/>
              </a:solidFill>
              <a:latin typeface="Open Sans"/>
              <a:ea typeface="Open Sans"/>
              <a:cs typeface="Open Sans"/>
              <a:sym typeface="Open Sans"/>
            </a:endParaRPr>
          </a:p>
        </p:txBody>
      </p:sp>
      <p:pic>
        <p:nvPicPr>
          <p:cNvPr id="506" name="Google Shape;506;p97"/>
          <p:cNvPicPr preferRelativeResize="0"/>
          <p:nvPr/>
        </p:nvPicPr>
        <p:blipFill>
          <a:blip r:embed="rId3">
            <a:alphaModFix/>
          </a:blip>
          <a:stretch>
            <a:fillRect/>
          </a:stretch>
        </p:blipFill>
        <p:spPr>
          <a:xfrm>
            <a:off x="2997327" y="1519225"/>
            <a:ext cx="5943650" cy="3819550"/>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98"/>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ORG CODE TO COST CENTER </a:t>
            </a:r>
            <a:r>
              <a:rPr lang="en" b="0">
                <a:latin typeface="Encode Sans"/>
                <a:ea typeface="Encode Sans"/>
                <a:cs typeface="Encode Sans"/>
                <a:sym typeface="Encode Sans"/>
              </a:rPr>
              <a:t>| KEY CHANGES</a:t>
            </a:r>
            <a:endParaRPr b="0">
              <a:latin typeface="Encode Sans"/>
              <a:ea typeface="Encode Sans"/>
              <a:cs typeface="Encode Sans"/>
              <a:sym typeface="Encode Sans"/>
            </a:endParaRPr>
          </a:p>
        </p:txBody>
      </p:sp>
      <p:sp>
        <p:nvSpPr>
          <p:cNvPr id="512" name="Google Shape;512;p98"/>
          <p:cNvSpPr txBox="1"/>
          <p:nvPr/>
        </p:nvSpPr>
        <p:spPr>
          <a:xfrm>
            <a:off x="0" y="1807025"/>
            <a:ext cx="3223500" cy="4658700"/>
          </a:xfrm>
          <a:prstGeom prst="rect">
            <a:avLst/>
          </a:prstGeom>
          <a:noFill/>
          <a:ln>
            <a:noFill/>
          </a:ln>
        </p:spPr>
        <p:txBody>
          <a:bodyPr spcFirstLastPara="1" wrap="square" lIns="91425" tIns="91425" rIns="91425" bIns="91425" anchor="t" anchorCtr="0">
            <a:spAutoFit/>
          </a:bodyPr>
          <a:lstStyle/>
          <a:p>
            <a:pPr marL="457200" lvl="0"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Cost Center defaults from the eGC1 to the Award Setup Request</a:t>
            </a:r>
            <a:endParaRPr sz="1600">
              <a:solidFill>
                <a:srgbClr val="4B2E83"/>
              </a:solidFill>
              <a:latin typeface="Open Sans"/>
              <a:ea typeface="Open Sans"/>
              <a:cs typeface="Open Sans"/>
              <a:sym typeface="Open Sans"/>
            </a:endParaRPr>
          </a:p>
          <a:p>
            <a:pPr marL="457200" lvl="0"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Cost Centers in SAGE will be linked to the following records in Workday:</a:t>
            </a:r>
            <a:endParaRPr sz="1600">
              <a:solidFill>
                <a:srgbClr val="4B2E83"/>
              </a:solidFill>
              <a:latin typeface="Open Sans"/>
              <a:ea typeface="Open Sans"/>
              <a:cs typeface="Open Sans"/>
              <a:sym typeface="Open Sans"/>
            </a:endParaRPr>
          </a:p>
          <a:p>
            <a:pPr marL="914400" lvl="1"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Award Contract</a:t>
            </a:r>
            <a:endParaRPr sz="1600">
              <a:solidFill>
                <a:srgbClr val="4B2E83"/>
              </a:solidFill>
              <a:latin typeface="Open Sans"/>
              <a:ea typeface="Open Sans"/>
              <a:cs typeface="Open Sans"/>
              <a:sym typeface="Open Sans"/>
            </a:endParaRPr>
          </a:p>
          <a:p>
            <a:pPr marL="914400" lvl="1"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Award Schedule</a:t>
            </a:r>
            <a:endParaRPr sz="1600">
              <a:solidFill>
                <a:srgbClr val="4B2E83"/>
              </a:solidFill>
              <a:latin typeface="Open Sans"/>
              <a:ea typeface="Open Sans"/>
              <a:cs typeface="Open Sans"/>
              <a:sym typeface="Open Sans"/>
            </a:endParaRPr>
          </a:p>
          <a:p>
            <a:pPr marL="914400" lvl="1"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Award Budget</a:t>
            </a:r>
            <a:endParaRPr sz="1600">
              <a:solidFill>
                <a:srgbClr val="4B2E83"/>
              </a:solidFill>
              <a:latin typeface="Open Sans"/>
              <a:ea typeface="Open Sans"/>
              <a:cs typeface="Open Sans"/>
              <a:sym typeface="Open Sans"/>
            </a:endParaRPr>
          </a:p>
          <a:p>
            <a:pPr marL="914400" lvl="1"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Award Lines</a:t>
            </a:r>
            <a:endParaRPr sz="1600">
              <a:solidFill>
                <a:srgbClr val="4B2E83"/>
              </a:solidFill>
              <a:latin typeface="Open Sans"/>
              <a:ea typeface="Open Sans"/>
              <a:cs typeface="Open Sans"/>
              <a:sym typeface="Open Sans"/>
            </a:endParaRPr>
          </a:p>
          <a:p>
            <a:pPr marL="914400" lvl="1"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Subawards</a:t>
            </a:r>
            <a:endParaRPr sz="1600">
              <a:solidFill>
                <a:srgbClr val="4B2E83"/>
              </a:solidFill>
              <a:latin typeface="Open Sans"/>
              <a:ea typeface="Open Sans"/>
              <a:cs typeface="Open Sans"/>
              <a:sym typeface="Open Sans"/>
            </a:endParaRPr>
          </a:p>
          <a:p>
            <a:pPr marL="914400" lvl="1"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Billing Schedule</a:t>
            </a:r>
            <a:endParaRPr sz="1600">
              <a:solidFill>
                <a:srgbClr val="4B2E83"/>
              </a:solidFill>
              <a:latin typeface="Open Sans"/>
              <a:ea typeface="Open Sans"/>
              <a:cs typeface="Open Sans"/>
              <a:sym typeface="Open Sans"/>
            </a:endParaRPr>
          </a:p>
          <a:p>
            <a:pPr marL="914400" lvl="1" indent="-330200" algn="l" rtl="0">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Grant and Award Roles</a:t>
            </a:r>
            <a:endParaRPr sz="1600">
              <a:solidFill>
                <a:srgbClr val="4B2E83"/>
              </a:solidFill>
              <a:latin typeface="Open Sans"/>
              <a:ea typeface="Open Sans"/>
              <a:cs typeface="Open Sans"/>
              <a:sym typeface="Open Sans"/>
            </a:endParaRPr>
          </a:p>
        </p:txBody>
      </p:sp>
      <p:pic>
        <p:nvPicPr>
          <p:cNvPr id="513" name="Google Shape;513;p98"/>
          <p:cNvPicPr preferRelativeResize="0"/>
          <p:nvPr/>
        </p:nvPicPr>
        <p:blipFill>
          <a:blip r:embed="rId3">
            <a:alphaModFix/>
          </a:blip>
          <a:stretch>
            <a:fillRect/>
          </a:stretch>
        </p:blipFill>
        <p:spPr>
          <a:xfrm>
            <a:off x="3299700" y="1807017"/>
            <a:ext cx="5734349" cy="3243950"/>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99"/>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ORG CODE TO COST CENTER </a:t>
            </a:r>
            <a:r>
              <a:rPr lang="en" b="0">
                <a:latin typeface="Encode Sans"/>
                <a:ea typeface="Encode Sans"/>
                <a:cs typeface="Encode Sans"/>
                <a:sym typeface="Encode Sans"/>
              </a:rPr>
              <a:t>| CHANGE BENEFITS</a:t>
            </a:r>
            <a:endParaRPr b="0">
              <a:latin typeface="Encode Sans"/>
              <a:ea typeface="Encode Sans"/>
              <a:cs typeface="Encode Sans"/>
              <a:sym typeface="Encode Sans"/>
            </a:endParaRPr>
          </a:p>
        </p:txBody>
      </p:sp>
      <p:sp>
        <p:nvSpPr>
          <p:cNvPr id="519" name="Google Shape;519;p99"/>
          <p:cNvSpPr txBox="1"/>
          <p:nvPr/>
        </p:nvSpPr>
        <p:spPr>
          <a:xfrm>
            <a:off x="683850" y="1858950"/>
            <a:ext cx="7776300" cy="3140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Reporting hierarchies that allow all reporting on different levels, such as division, department, school, etc.</a:t>
            </a:r>
            <a:br>
              <a:rPr lang="en" sz="1600">
                <a:solidFill>
                  <a:srgbClr val="4B2E83"/>
                </a:solidFill>
                <a:latin typeface="Open Sans"/>
                <a:ea typeface="Open Sans"/>
                <a:cs typeface="Open Sans"/>
                <a:sym typeface="Open Sans"/>
              </a:rPr>
            </a:br>
            <a:endParaRPr sz="1600">
              <a:solidFill>
                <a:srgbClr val="4B2E83"/>
              </a:solidFill>
              <a:latin typeface="Open Sans"/>
              <a:ea typeface="Open Sans"/>
              <a:cs typeface="Open Sans"/>
              <a:sym typeface="Open Sans"/>
            </a:endParaRPr>
          </a:p>
          <a:p>
            <a:pPr marL="457200" lvl="0"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Transparent and flexible financial reporting and management</a:t>
            </a:r>
            <a:br>
              <a:rPr lang="en" sz="1600">
                <a:solidFill>
                  <a:srgbClr val="4B2E83"/>
                </a:solidFill>
                <a:latin typeface="Open Sans"/>
                <a:ea typeface="Open Sans"/>
                <a:cs typeface="Open Sans"/>
                <a:sym typeface="Open Sans"/>
              </a:rPr>
            </a:br>
            <a:endParaRPr sz="1600">
              <a:solidFill>
                <a:srgbClr val="4B2E83"/>
              </a:solidFill>
              <a:latin typeface="Open Sans"/>
              <a:ea typeface="Open Sans"/>
              <a:cs typeface="Open Sans"/>
              <a:sym typeface="Open Sans"/>
            </a:endParaRPr>
          </a:p>
          <a:p>
            <a:pPr marL="457200" lvl="0"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Efficient accounting and financial reporting</a:t>
            </a:r>
            <a:br>
              <a:rPr lang="en" sz="1600">
                <a:solidFill>
                  <a:srgbClr val="4B2E83"/>
                </a:solidFill>
                <a:latin typeface="Open Sans"/>
                <a:ea typeface="Open Sans"/>
                <a:cs typeface="Open Sans"/>
                <a:sym typeface="Open Sans"/>
              </a:rPr>
            </a:br>
            <a:endParaRPr sz="1600">
              <a:solidFill>
                <a:srgbClr val="4B2E83"/>
              </a:solidFill>
              <a:latin typeface="Open Sans"/>
              <a:ea typeface="Open Sans"/>
              <a:cs typeface="Open Sans"/>
              <a:sym typeface="Open Sans"/>
            </a:endParaRPr>
          </a:p>
          <a:p>
            <a:pPr marL="457200" lvl="0"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Automatic flow from pre- to post-award systems, including Workday, reducing the amount of manual data entry</a:t>
            </a:r>
            <a:br>
              <a:rPr lang="en" sz="1600">
                <a:solidFill>
                  <a:srgbClr val="4B2E83"/>
                </a:solidFill>
                <a:latin typeface="Open Sans"/>
                <a:ea typeface="Open Sans"/>
                <a:cs typeface="Open Sans"/>
                <a:sym typeface="Open Sans"/>
              </a:rPr>
            </a:br>
            <a:endParaRPr sz="1600">
              <a:solidFill>
                <a:srgbClr val="4B2E83"/>
              </a:solidFill>
              <a:latin typeface="Open Sans"/>
              <a:ea typeface="Open Sans"/>
              <a:cs typeface="Open Sans"/>
              <a:sym typeface="Open Sans"/>
            </a:endParaRPr>
          </a:p>
          <a:p>
            <a:pPr marL="457200" lvl="0"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Robust grant tracking across the enterprise, increasing ease of management and decision-making</a:t>
            </a:r>
            <a:endParaRPr sz="1600">
              <a:solidFill>
                <a:srgbClr val="4B2E83"/>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82"/>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4B2E83"/>
              </a:buClr>
              <a:buSzPts val="1500"/>
              <a:buFont typeface="Arial"/>
              <a:buNone/>
            </a:pPr>
            <a:r>
              <a:rPr lang="en" sz="4200">
                <a:latin typeface="Encode Sans Black"/>
                <a:ea typeface="Encode Sans Black"/>
                <a:cs typeface="Encode Sans Black"/>
                <a:sym typeface="Encode Sans Black"/>
              </a:rPr>
              <a:t>Subawards</a:t>
            </a:r>
            <a:endParaRPr sz="4200">
              <a:latin typeface="Encode Sans Black"/>
              <a:ea typeface="Encode Sans Black"/>
              <a:cs typeface="Encode Sans Black"/>
              <a:sym typeface="Encode Sans Black"/>
            </a:endParaRPr>
          </a:p>
          <a:p>
            <a:pPr marL="0" marR="0" lvl="0" indent="0" algn="l" rtl="0">
              <a:lnSpc>
                <a:spcPct val="100000"/>
              </a:lnSpc>
              <a:spcBef>
                <a:spcPts val="0"/>
              </a:spcBef>
              <a:spcAft>
                <a:spcPts val="0"/>
              </a:spcAft>
              <a:buClr>
                <a:srgbClr val="4B2E83"/>
              </a:buClr>
              <a:buSzPts val="1500"/>
              <a:buFont typeface="Arial"/>
              <a:buNone/>
            </a:pPr>
            <a:r>
              <a:rPr lang="en" sz="4200"/>
              <a:t>Preparing for Workday Finance Go-Live </a:t>
            </a:r>
            <a:endParaRPr sz="4200"/>
          </a:p>
        </p:txBody>
      </p:sp>
      <p:sp>
        <p:nvSpPr>
          <p:cNvPr id="403" name="Google Shape;403;p82"/>
          <p:cNvSpPr txBox="1"/>
          <p:nvPr/>
        </p:nvSpPr>
        <p:spPr>
          <a:xfrm>
            <a:off x="692029" y="4736699"/>
            <a:ext cx="6656700" cy="13101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May 2023 </a:t>
            </a:r>
            <a:r>
              <a:rPr lang="en" sz="1600" b="0" i="0" u="none" strike="noStrike" cap="none">
                <a:solidFill>
                  <a:srgbClr val="33006F"/>
                </a:solidFill>
                <a:latin typeface="Open Sans"/>
                <a:ea typeface="Open Sans"/>
                <a:cs typeface="Open Sans"/>
                <a:sym typeface="Open Sans"/>
              </a:rPr>
              <a:t>MRAM</a:t>
            </a:r>
            <a:endParaRPr/>
          </a:p>
          <a:p>
            <a:pPr marL="0" marR="0" lvl="0" indent="0" algn="l" rtl="0">
              <a:lnSpc>
                <a:spcPct val="150000"/>
              </a:lnSpc>
              <a:spcBef>
                <a:spcPts val="32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Amanda Snyder &amp; Josy Combs</a:t>
            </a:r>
            <a:endParaRPr/>
          </a:p>
          <a:p>
            <a:pPr marL="0" marR="0" lvl="0" indent="0" algn="l" rtl="0">
              <a:lnSpc>
                <a:spcPct val="150000"/>
              </a:lnSpc>
              <a:spcBef>
                <a:spcPts val="320"/>
              </a:spcBef>
              <a:spcAft>
                <a:spcPts val="0"/>
              </a:spcAft>
              <a:buClr>
                <a:srgbClr val="33006F"/>
              </a:buClr>
              <a:buSzPts val="400"/>
              <a:buFont typeface="Arial"/>
              <a:buNone/>
            </a:pPr>
            <a:r>
              <a:rPr lang="en" sz="1600" b="0" i="0" u="none" strike="noStrike" cap="none">
                <a:solidFill>
                  <a:srgbClr val="33006F"/>
                </a:solidFill>
                <a:latin typeface="Open Sans"/>
                <a:ea typeface="Open Sans"/>
                <a:cs typeface="Open Sans"/>
                <a:sym typeface="Open Sans"/>
              </a:rPr>
              <a:t>Office of Sponsored Programs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100"/>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ORG CODE TO COST CENTER </a:t>
            </a:r>
            <a:r>
              <a:rPr lang="en" b="0">
                <a:latin typeface="Encode Sans"/>
                <a:ea typeface="Encode Sans"/>
                <a:cs typeface="Encode Sans"/>
                <a:sym typeface="Encode Sans"/>
              </a:rPr>
              <a:t>| TIMELINE</a:t>
            </a:r>
            <a:endParaRPr b="0">
              <a:latin typeface="Encode Sans"/>
              <a:ea typeface="Encode Sans"/>
              <a:cs typeface="Encode Sans"/>
              <a:sym typeface="Encode Sans"/>
            </a:endParaRPr>
          </a:p>
        </p:txBody>
      </p:sp>
      <p:sp>
        <p:nvSpPr>
          <p:cNvPr id="525" name="Google Shape;525;p100"/>
          <p:cNvSpPr txBox="1"/>
          <p:nvPr/>
        </p:nvSpPr>
        <p:spPr>
          <a:xfrm>
            <a:off x="683850" y="1735800"/>
            <a:ext cx="7776300" cy="33864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End of April</a:t>
            </a:r>
            <a:r>
              <a:rPr lang="en" sz="1600">
                <a:solidFill>
                  <a:srgbClr val="4B2E83"/>
                </a:solidFill>
                <a:latin typeface="Open Sans"/>
                <a:ea typeface="Open Sans"/>
                <a:cs typeface="Open Sans"/>
                <a:sym typeface="Open Sans"/>
              </a:rPr>
              <a:t>: System remediation to convert Org Code fields to Cost Centers begins for:</a:t>
            </a:r>
            <a:endParaRPr sz="1600">
              <a:solidFill>
                <a:srgbClr val="4B2E83"/>
              </a:solidFill>
              <a:latin typeface="Open Sans"/>
              <a:ea typeface="Open Sans"/>
              <a:cs typeface="Open Sans"/>
              <a:sym typeface="Open Sans"/>
            </a:endParaRPr>
          </a:p>
          <a:p>
            <a:pPr marL="914400" lvl="1"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SAGE</a:t>
            </a:r>
            <a:endParaRPr sz="1600">
              <a:solidFill>
                <a:srgbClr val="4B2E83"/>
              </a:solidFill>
              <a:latin typeface="Open Sans"/>
              <a:ea typeface="Open Sans"/>
              <a:cs typeface="Open Sans"/>
              <a:sym typeface="Open Sans"/>
            </a:endParaRPr>
          </a:p>
          <a:p>
            <a:pPr marL="914400" lvl="1"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MyResearch (MR)</a:t>
            </a:r>
            <a:endParaRPr sz="1600">
              <a:solidFill>
                <a:srgbClr val="4B2E83"/>
              </a:solidFill>
              <a:latin typeface="Open Sans"/>
              <a:ea typeface="Open Sans"/>
              <a:cs typeface="Open Sans"/>
              <a:sym typeface="Open Sans"/>
            </a:endParaRPr>
          </a:p>
          <a:p>
            <a:pPr marL="914400" lvl="1"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RAD</a:t>
            </a:r>
            <a:endParaRPr sz="1600">
              <a:solidFill>
                <a:srgbClr val="4B2E83"/>
              </a:solidFill>
              <a:latin typeface="Open Sans"/>
              <a:ea typeface="Open Sans"/>
              <a:cs typeface="Open Sans"/>
              <a:sym typeface="Open Sans"/>
            </a:endParaRPr>
          </a:p>
          <a:p>
            <a:pPr marL="914400" lvl="1"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FIDS</a:t>
            </a:r>
            <a:endParaRPr sz="1600">
              <a:solidFill>
                <a:srgbClr val="4B2E83"/>
              </a:solidFill>
              <a:latin typeface="Open Sans"/>
              <a:ea typeface="Open Sans"/>
              <a:cs typeface="Open Sans"/>
              <a:sym typeface="Open Sans"/>
            </a:endParaRPr>
          </a:p>
          <a:p>
            <a:pPr marL="914400" lvl="1" indent="-330200" algn="l" rtl="0">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AUMS</a:t>
            </a:r>
            <a:br>
              <a:rPr lang="en" sz="1600">
                <a:solidFill>
                  <a:srgbClr val="4B2E83"/>
                </a:solidFill>
                <a:latin typeface="Open Sans"/>
                <a:ea typeface="Open Sans"/>
                <a:cs typeface="Open Sans"/>
                <a:sym typeface="Open Sans"/>
              </a:rPr>
            </a:br>
            <a:endParaRPr sz="1600">
              <a:solidFill>
                <a:srgbClr val="4B2E83"/>
              </a:solidFill>
              <a:latin typeface="Open Sans"/>
              <a:ea typeface="Open Sans"/>
              <a:cs typeface="Open Sans"/>
              <a:sym typeface="Open Sans"/>
            </a:endParaRPr>
          </a:p>
          <a:p>
            <a:pPr marL="457200" lvl="0" indent="-330200" algn="l" rtl="0">
              <a:spcBef>
                <a:spcPts val="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June 2023</a:t>
            </a:r>
            <a:r>
              <a:rPr lang="en" sz="1600">
                <a:solidFill>
                  <a:srgbClr val="4B2E83"/>
                </a:solidFill>
                <a:latin typeface="Open Sans"/>
                <a:ea typeface="Open Sans"/>
                <a:cs typeface="Open Sans"/>
                <a:sym typeface="Open Sans"/>
              </a:rPr>
              <a:t>: SAGE ASTRA role validation required from campus by launch</a:t>
            </a:r>
            <a:endParaRPr sz="1600" b="1">
              <a:solidFill>
                <a:srgbClr val="4B2E83"/>
              </a:solidFill>
              <a:latin typeface="Open Sans"/>
              <a:ea typeface="Open Sans"/>
              <a:cs typeface="Open Sans"/>
              <a:sym typeface="Open Sans"/>
            </a:endParaRPr>
          </a:p>
          <a:p>
            <a:pPr marL="457200" lvl="0" indent="0" algn="l" rtl="0">
              <a:spcBef>
                <a:spcPts val="0"/>
              </a:spcBef>
              <a:spcAft>
                <a:spcPts val="0"/>
              </a:spcAft>
              <a:buNone/>
            </a:pPr>
            <a:endParaRPr sz="1600" b="1">
              <a:solidFill>
                <a:srgbClr val="4B2E83"/>
              </a:solidFill>
              <a:latin typeface="Open Sans"/>
              <a:ea typeface="Open Sans"/>
              <a:cs typeface="Open Sans"/>
              <a:sym typeface="Open Sans"/>
            </a:endParaRPr>
          </a:p>
          <a:p>
            <a:pPr marL="457200" lvl="0" indent="-330200" algn="l" rtl="0">
              <a:spcBef>
                <a:spcPts val="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7/5 at 5:35 p.m. - 7/6</a:t>
            </a:r>
            <a:r>
              <a:rPr lang="en" sz="1600">
                <a:solidFill>
                  <a:srgbClr val="4B2E83"/>
                </a:solidFill>
                <a:latin typeface="Open Sans"/>
                <a:ea typeface="Open Sans"/>
                <a:cs typeface="Open Sans"/>
                <a:sym typeface="Open Sans"/>
              </a:rPr>
              <a:t>: SAGE unavailable</a:t>
            </a:r>
            <a:br>
              <a:rPr lang="en" sz="1600">
                <a:solidFill>
                  <a:srgbClr val="4B2E83"/>
                </a:solidFill>
                <a:latin typeface="Open Sans"/>
                <a:ea typeface="Open Sans"/>
                <a:cs typeface="Open Sans"/>
                <a:sym typeface="Open Sans"/>
              </a:rPr>
            </a:br>
            <a:endParaRPr sz="1600">
              <a:solidFill>
                <a:srgbClr val="4B2E83"/>
              </a:solidFill>
              <a:latin typeface="Open Sans"/>
              <a:ea typeface="Open Sans"/>
              <a:cs typeface="Open Sans"/>
              <a:sym typeface="Open Sans"/>
            </a:endParaRPr>
          </a:p>
          <a:p>
            <a:pPr marL="457200" lvl="0" indent="-330200" algn="l" rtl="0">
              <a:spcBef>
                <a:spcPts val="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7/7 at 6 a.m.</a:t>
            </a:r>
            <a:r>
              <a:rPr lang="en" sz="1600">
                <a:solidFill>
                  <a:srgbClr val="4B2E83"/>
                </a:solidFill>
                <a:latin typeface="Open Sans"/>
                <a:ea typeface="Open Sans"/>
                <a:cs typeface="Open Sans"/>
                <a:sym typeface="Open Sans"/>
              </a:rPr>
              <a:t>: SAGE back online with Cost Centers integrated</a:t>
            </a:r>
            <a:endParaRPr sz="1600">
              <a:solidFill>
                <a:srgbClr val="4B2E83"/>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01"/>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ORG CODE TO COST CENTER </a:t>
            </a:r>
            <a:r>
              <a:rPr lang="en" b="0">
                <a:latin typeface="Encode Sans"/>
                <a:ea typeface="Encode Sans"/>
                <a:cs typeface="Encode Sans"/>
                <a:sym typeface="Encode Sans"/>
              </a:rPr>
              <a:t>| ACTION NEEDED</a:t>
            </a:r>
            <a:endParaRPr b="0">
              <a:latin typeface="Encode Sans"/>
              <a:ea typeface="Encode Sans"/>
              <a:cs typeface="Encode Sans"/>
              <a:sym typeface="Encode Sans"/>
            </a:endParaRPr>
          </a:p>
        </p:txBody>
      </p:sp>
      <p:sp>
        <p:nvSpPr>
          <p:cNvPr id="531" name="Google Shape;531;p101"/>
          <p:cNvSpPr txBox="1"/>
          <p:nvPr/>
        </p:nvSpPr>
        <p:spPr>
          <a:xfrm>
            <a:off x="731300" y="1452750"/>
            <a:ext cx="8082600" cy="33648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800"/>
              </a:spcBef>
              <a:spcAft>
                <a:spcPts val="0"/>
              </a:spcAft>
              <a:buClr>
                <a:srgbClr val="482981"/>
              </a:buClr>
              <a:buSzPts val="1600"/>
              <a:buFont typeface="Open Sans"/>
              <a:buChar char="˃"/>
            </a:pPr>
            <a:r>
              <a:rPr lang="en" sz="1600" b="1">
                <a:solidFill>
                  <a:srgbClr val="482981"/>
                </a:solidFill>
                <a:highlight>
                  <a:schemeClr val="lt2"/>
                </a:highlight>
                <a:latin typeface="Open Sans"/>
                <a:ea typeface="Open Sans"/>
                <a:cs typeface="Open Sans"/>
                <a:sym typeface="Open Sans"/>
              </a:rPr>
              <a:t>July 6: SAGE ASTRA roles </a:t>
            </a:r>
            <a:r>
              <a:rPr lang="en" sz="1600">
                <a:solidFill>
                  <a:srgbClr val="482981"/>
                </a:solidFill>
                <a:highlight>
                  <a:schemeClr val="lt2"/>
                </a:highlight>
                <a:latin typeface="Open Sans"/>
                <a:ea typeface="Open Sans"/>
                <a:cs typeface="Open Sans"/>
                <a:sym typeface="Open Sans"/>
              </a:rPr>
              <a:t>will be aligned with Cost Centers</a:t>
            </a:r>
            <a:endParaRPr sz="1600">
              <a:solidFill>
                <a:srgbClr val="482981"/>
              </a:solidFill>
              <a:highlight>
                <a:schemeClr val="lt2"/>
              </a:highlight>
              <a:latin typeface="Open Sans"/>
              <a:ea typeface="Open Sans"/>
              <a:cs typeface="Open Sans"/>
              <a:sym typeface="Open Sans"/>
            </a:endParaRPr>
          </a:p>
          <a:p>
            <a:pPr marL="914400" lvl="1" indent="-330200" algn="l" rtl="0">
              <a:lnSpc>
                <a:spcPct val="115000"/>
              </a:lnSpc>
              <a:spcBef>
                <a:spcPts val="0"/>
              </a:spcBef>
              <a:spcAft>
                <a:spcPts val="0"/>
              </a:spcAft>
              <a:buClr>
                <a:srgbClr val="482981"/>
              </a:buClr>
              <a:buSzPts val="1600"/>
              <a:buFont typeface="Open Sans"/>
              <a:buChar char="○"/>
            </a:pPr>
            <a:r>
              <a:rPr lang="en" sz="1600">
                <a:solidFill>
                  <a:srgbClr val="482981"/>
                </a:solidFill>
                <a:highlight>
                  <a:schemeClr val="lt2"/>
                </a:highlight>
                <a:latin typeface="Open Sans"/>
                <a:ea typeface="Open Sans"/>
                <a:cs typeface="Open Sans"/>
                <a:sym typeface="Open Sans"/>
              </a:rPr>
              <a:t>Existing roles in ASTRA that rely on Org Codes for authorization will change</a:t>
            </a:r>
            <a:endParaRPr sz="1600">
              <a:solidFill>
                <a:srgbClr val="482981"/>
              </a:solidFill>
              <a:highlight>
                <a:schemeClr val="lt2"/>
              </a:highlight>
              <a:latin typeface="Open Sans"/>
              <a:ea typeface="Open Sans"/>
              <a:cs typeface="Open Sans"/>
              <a:sym typeface="Open Sans"/>
            </a:endParaRPr>
          </a:p>
          <a:p>
            <a:pPr marL="457200" lvl="0" indent="-330200" algn="l" rtl="0">
              <a:lnSpc>
                <a:spcPct val="115000"/>
              </a:lnSpc>
              <a:spcBef>
                <a:spcPts val="1000"/>
              </a:spcBef>
              <a:spcAft>
                <a:spcPts val="0"/>
              </a:spcAft>
              <a:buClr>
                <a:srgbClr val="482981"/>
              </a:buClr>
              <a:buSzPts val="1600"/>
              <a:buFont typeface="Open Sans"/>
              <a:buChar char="˃"/>
            </a:pPr>
            <a:r>
              <a:rPr lang="en" sz="1600" b="1">
                <a:solidFill>
                  <a:srgbClr val="482981"/>
                </a:solidFill>
                <a:highlight>
                  <a:schemeClr val="lt2"/>
                </a:highlight>
                <a:latin typeface="Open Sans"/>
                <a:ea typeface="Open Sans"/>
                <a:cs typeface="Open Sans"/>
                <a:sym typeface="Open Sans"/>
              </a:rPr>
              <a:t>June SAGE ASTRA role validation:</a:t>
            </a:r>
            <a:r>
              <a:rPr lang="en" sz="1600">
                <a:solidFill>
                  <a:srgbClr val="482981"/>
                </a:solidFill>
                <a:highlight>
                  <a:schemeClr val="lt2"/>
                </a:highlight>
                <a:latin typeface="Open Sans"/>
                <a:ea typeface="Open Sans"/>
                <a:cs typeface="Open Sans"/>
                <a:sym typeface="Open Sans"/>
              </a:rPr>
              <a:t> Campus Authorizers will receive an email from ORIS by June 1 with an attached spreadsheet that includes </a:t>
            </a:r>
            <a:endParaRPr sz="1600">
              <a:solidFill>
                <a:srgbClr val="482981"/>
              </a:solidFill>
              <a:highlight>
                <a:schemeClr val="lt2"/>
              </a:highlight>
              <a:latin typeface="Open Sans"/>
              <a:ea typeface="Open Sans"/>
              <a:cs typeface="Open Sans"/>
              <a:sym typeface="Open Sans"/>
            </a:endParaRPr>
          </a:p>
          <a:p>
            <a:pPr marL="914400" lvl="1" indent="-330200" algn="l" rtl="0">
              <a:lnSpc>
                <a:spcPct val="115000"/>
              </a:lnSpc>
              <a:spcBef>
                <a:spcPts val="0"/>
              </a:spcBef>
              <a:spcAft>
                <a:spcPts val="0"/>
              </a:spcAft>
              <a:buClr>
                <a:srgbClr val="482981"/>
              </a:buClr>
              <a:buSzPts val="1600"/>
              <a:buFont typeface="Open Sans"/>
              <a:buChar char="○"/>
            </a:pPr>
            <a:r>
              <a:rPr lang="en" sz="1600">
                <a:solidFill>
                  <a:srgbClr val="482981"/>
                </a:solidFill>
                <a:highlight>
                  <a:schemeClr val="lt2"/>
                </a:highlight>
                <a:latin typeface="Open Sans"/>
                <a:ea typeface="Open Sans"/>
                <a:cs typeface="Open Sans"/>
                <a:sym typeface="Open Sans"/>
              </a:rPr>
              <a:t>Your department’s current eGC1 ASTRA roles</a:t>
            </a:r>
            <a:endParaRPr sz="1600">
              <a:solidFill>
                <a:srgbClr val="482981"/>
              </a:solidFill>
              <a:highlight>
                <a:schemeClr val="lt2"/>
              </a:highlight>
              <a:latin typeface="Open Sans"/>
              <a:ea typeface="Open Sans"/>
              <a:cs typeface="Open Sans"/>
              <a:sym typeface="Open Sans"/>
            </a:endParaRPr>
          </a:p>
          <a:p>
            <a:pPr marL="914400" lvl="1" indent="-330200" algn="l" rtl="0">
              <a:lnSpc>
                <a:spcPct val="115000"/>
              </a:lnSpc>
              <a:spcBef>
                <a:spcPts val="0"/>
              </a:spcBef>
              <a:spcAft>
                <a:spcPts val="0"/>
              </a:spcAft>
              <a:buClr>
                <a:srgbClr val="482981"/>
              </a:buClr>
              <a:buSzPts val="1600"/>
              <a:buFont typeface="Open Sans"/>
              <a:buChar char="○"/>
            </a:pPr>
            <a:r>
              <a:rPr lang="en" sz="1600">
                <a:solidFill>
                  <a:srgbClr val="482981"/>
                </a:solidFill>
                <a:highlight>
                  <a:schemeClr val="lt2"/>
                </a:highlight>
                <a:latin typeface="Open Sans"/>
                <a:ea typeface="Open Sans"/>
                <a:cs typeface="Open Sans"/>
                <a:sym typeface="Open Sans"/>
              </a:rPr>
              <a:t>Any SAGE ASTRA eGC1 roles that will be assigned at go-live</a:t>
            </a:r>
            <a:endParaRPr sz="1600">
              <a:solidFill>
                <a:srgbClr val="482981"/>
              </a:solidFill>
              <a:highlight>
                <a:schemeClr val="lt2"/>
              </a:highlight>
              <a:latin typeface="Open Sans"/>
              <a:ea typeface="Open Sans"/>
              <a:cs typeface="Open Sans"/>
              <a:sym typeface="Open Sans"/>
            </a:endParaRPr>
          </a:p>
          <a:p>
            <a:pPr marL="457200" lvl="0" indent="-330200" algn="l" rtl="0">
              <a:lnSpc>
                <a:spcPct val="115000"/>
              </a:lnSpc>
              <a:spcBef>
                <a:spcPts val="1000"/>
              </a:spcBef>
              <a:spcAft>
                <a:spcPts val="0"/>
              </a:spcAft>
              <a:buClr>
                <a:srgbClr val="482981"/>
              </a:buClr>
              <a:buSzPts val="1600"/>
              <a:buFont typeface="Open Sans"/>
              <a:buChar char="˃"/>
            </a:pPr>
            <a:r>
              <a:rPr lang="en" sz="1600">
                <a:solidFill>
                  <a:srgbClr val="482981"/>
                </a:solidFill>
                <a:highlight>
                  <a:schemeClr val="lt2"/>
                </a:highlight>
                <a:latin typeface="Open Sans"/>
                <a:ea typeface="Open Sans"/>
                <a:cs typeface="Open Sans"/>
                <a:sym typeface="Open Sans"/>
              </a:rPr>
              <a:t>Confirm this information is accurate. Changes can be made after launch of the new Cost Centers.</a:t>
            </a:r>
            <a:endParaRPr sz="1600">
              <a:solidFill>
                <a:srgbClr val="482981"/>
              </a:solidFill>
              <a:highlight>
                <a:schemeClr val="lt2"/>
              </a:highlight>
              <a:latin typeface="Open Sans"/>
              <a:ea typeface="Open Sans"/>
              <a:cs typeface="Open Sans"/>
              <a:sym typeface="Open Sans"/>
            </a:endParaRPr>
          </a:p>
          <a:p>
            <a:pPr marL="457200" lvl="0" indent="-330200" algn="l" rtl="0">
              <a:lnSpc>
                <a:spcPct val="115000"/>
              </a:lnSpc>
              <a:spcBef>
                <a:spcPts val="1000"/>
              </a:spcBef>
              <a:spcAft>
                <a:spcPts val="0"/>
              </a:spcAft>
              <a:buClr>
                <a:srgbClr val="482981"/>
              </a:buClr>
              <a:buSzPts val="1600"/>
              <a:buFont typeface="Open Sans"/>
              <a:buChar char="˃"/>
            </a:pPr>
            <a:r>
              <a:rPr lang="en" sz="1600">
                <a:solidFill>
                  <a:srgbClr val="482981"/>
                </a:solidFill>
                <a:highlight>
                  <a:schemeClr val="lt2"/>
                </a:highlight>
                <a:latin typeface="Open Sans"/>
                <a:ea typeface="Open Sans"/>
                <a:cs typeface="Open Sans"/>
                <a:sym typeface="Open Sans"/>
              </a:rPr>
              <a:t>For questions on SAGE ASTRA roles, contact </a:t>
            </a:r>
            <a:r>
              <a:rPr lang="en" sz="1600">
                <a:solidFill>
                  <a:srgbClr val="1155CC"/>
                </a:solidFill>
                <a:highlight>
                  <a:schemeClr val="lt2"/>
                </a:highlight>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sagehelp@uw.edu</a:t>
            </a:r>
            <a:r>
              <a:rPr lang="en" sz="1600">
                <a:solidFill>
                  <a:srgbClr val="482981"/>
                </a:solidFill>
                <a:highlight>
                  <a:schemeClr val="lt2"/>
                </a:highlight>
                <a:latin typeface="Open Sans"/>
                <a:ea typeface="Open Sans"/>
                <a:cs typeface="Open Sans"/>
                <a:sym typeface="Open Sans"/>
              </a:rPr>
              <a:t>. </a:t>
            </a:r>
            <a:endParaRPr sz="1600">
              <a:solidFill>
                <a:srgbClr val="482981"/>
              </a:solidFill>
              <a:highlight>
                <a:schemeClr val="lt2"/>
              </a:highlight>
              <a:latin typeface="Open Sans"/>
              <a:ea typeface="Open Sans"/>
              <a:cs typeface="Open Sans"/>
              <a:sym typeface="Open Sans"/>
            </a:endParaRPr>
          </a:p>
        </p:txBody>
      </p:sp>
      <p:sp>
        <p:nvSpPr>
          <p:cNvPr id="532" name="Google Shape;532;p101"/>
          <p:cNvSpPr txBox="1"/>
          <p:nvPr/>
        </p:nvSpPr>
        <p:spPr>
          <a:xfrm>
            <a:off x="731300" y="2919600"/>
            <a:ext cx="80826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endParaRPr sz="1600">
              <a:solidFill>
                <a:srgbClr val="482981"/>
              </a:solidFill>
              <a:highlight>
                <a:schemeClr val="lt2"/>
              </a:highlight>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02"/>
          <p:cNvSpPr txBox="1">
            <a:spLocks noGrp="1"/>
          </p:cNvSpPr>
          <p:nvPr>
            <p:ph type="subTitle" idx="2"/>
          </p:nvPr>
        </p:nvSpPr>
        <p:spPr>
          <a:xfrm>
            <a:off x="585150"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ORG CODE TO COST CENTER </a:t>
            </a:r>
            <a:r>
              <a:rPr lang="en" b="0">
                <a:latin typeface="Encode Sans"/>
                <a:ea typeface="Encode Sans"/>
                <a:cs typeface="Encode Sans"/>
                <a:sym typeface="Encode Sans"/>
              </a:rPr>
              <a:t>| SAGE ASTRA Examples</a:t>
            </a:r>
            <a:endParaRPr b="0">
              <a:latin typeface="Encode Sans"/>
              <a:ea typeface="Encode Sans"/>
              <a:cs typeface="Encode Sans"/>
              <a:sym typeface="Encode Sans"/>
            </a:endParaRPr>
          </a:p>
        </p:txBody>
      </p:sp>
      <p:sp>
        <p:nvSpPr>
          <p:cNvPr id="538" name="Google Shape;538;p102"/>
          <p:cNvSpPr txBox="1"/>
          <p:nvPr/>
        </p:nvSpPr>
        <p:spPr>
          <a:xfrm>
            <a:off x="871275" y="928200"/>
            <a:ext cx="2742600" cy="71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800"/>
              </a:spcBef>
              <a:spcAft>
                <a:spcPts val="0"/>
              </a:spcAft>
              <a:buNone/>
            </a:pPr>
            <a:r>
              <a:rPr lang="en" sz="1600" b="1">
                <a:solidFill>
                  <a:srgbClr val="482981"/>
                </a:solidFill>
                <a:highlight>
                  <a:srgbClr val="EEEEEE"/>
                </a:highlight>
                <a:latin typeface="Open Sans"/>
                <a:ea typeface="Open Sans"/>
                <a:cs typeface="Open Sans"/>
                <a:sym typeface="Open Sans"/>
              </a:rPr>
              <a:t>SAGE roles Pre-Workday</a:t>
            </a:r>
            <a:r>
              <a:rPr lang="en" sz="1600">
                <a:solidFill>
                  <a:srgbClr val="482981"/>
                </a:solidFill>
                <a:highlight>
                  <a:srgbClr val="EEEEEE"/>
                </a:highlight>
                <a:latin typeface="Open Sans"/>
                <a:ea typeface="Open Sans"/>
                <a:cs typeface="Open Sans"/>
                <a:sym typeface="Open Sans"/>
              </a:rPr>
              <a:t>				</a:t>
            </a:r>
            <a:endParaRPr sz="1600">
              <a:solidFill>
                <a:srgbClr val="482981"/>
              </a:solidFill>
              <a:highlight>
                <a:srgbClr val="EEEEEE"/>
              </a:highlight>
              <a:latin typeface="Open Sans"/>
              <a:ea typeface="Open Sans"/>
              <a:cs typeface="Open Sans"/>
              <a:sym typeface="Open Sans"/>
            </a:endParaRPr>
          </a:p>
        </p:txBody>
      </p:sp>
      <p:sp>
        <p:nvSpPr>
          <p:cNvPr id="539" name="Google Shape;539;p102"/>
          <p:cNvSpPr txBox="1"/>
          <p:nvPr/>
        </p:nvSpPr>
        <p:spPr>
          <a:xfrm>
            <a:off x="5444188" y="928200"/>
            <a:ext cx="2834700" cy="71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800"/>
              </a:spcBef>
              <a:spcAft>
                <a:spcPts val="0"/>
              </a:spcAft>
              <a:buNone/>
            </a:pPr>
            <a:r>
              <a:rPr lang="en" sz="1600" b="1">
                <a:solidFill>
                  <a:srgbClr val="482981"/>
                </a:solidFill>
                <a:highlight>
                  <a:srgbClr val="EEEEEE"/>
                </a:highlight>
                <a:latin typeface="Open Sans"/>
                <a:ea typeface="Open Sans"/>
                <a:cs typeface="Open Sans"/>
                <a:sym typeface="Open Sans"/>
              </a:rPr>
              <a:t>SAGE roles Post-Workday</a:t>
            </a:r>
            <a:r>
              <a:rPr lang="en" sz="1600">
                <a:solidFill>
                  <a:srgbClr val="482981"/>
                </a:solidFill>
                <a:highlight>
                  <a:srgbClr val="EEEEEE"/>
                </a:highlight>
                <a:latin typeface="Open Sans"/>
                <a:ea typeface="Open Sans"/>
                <a:cs typeface="Open Sans"/>
                <a:sym typeface="Open Sans"/>
              </a:rPr>
              <a:t>				</a:t>
            </a:r>
            <a:endParaRPr sz="1600">
              <a:solidFill>
                <a:srgbClr val="482981"/>
              </a:solidFill>
              <a:highlight>
                <a:srgbClr val="EEEEEE"/>
              </a:highlight>
              <a:latin typeface="Open Sans"/>
              <a:ea typeface="Open Sans"/>
              <a:cs typeface="Open Sans"/>
              <a:sym typeface="Open Sans"/>
            </a:endParaRPr>
          </a:p>
        </p:txBody>
      </p:sp>
      <p:graphicFrame>
        <p:nvGraphicFramePr>
          <p:cNvPr id="540" name="Google Shape;540;p102"/>
          <p:cNvGraphicFramePr/>
          <p:nvPr/>
        </p:nvGraphicFramePr>
        <p:xfrm>
          <a:off x="120038" y="1472183"/>
          <a:ext cx="3000000" cy="3000000"/>
        </p:xfrm>
        <a:graphic>
          <a:graphicData uri="http://schemas.openxmlformats.org/drawingml/2006/table">
            <a:tbl>
              <a:tblPr>
                <a:noFill/>
                <a:tableStyleId>{FCBCC841-8C23-423D-AD8F-87FF752F19D1}</a:tableStyleId>
              </a:tblPr>
              <a:tblGrid>
                <a:gridCol w="1925275">
                  <a:extLst>
                    <a:ext uri="{9D8B030D-6E8A-4147-A177-3AD203B41FA5}">
                      <a16:colId xmlns:a16="http://schemas.microsoft.com/office/drawing/2014/main" val="20000"/>
                    </a:ext>
                  </a:extLst>
                </a:gridCol>
                <a:gridCol w="858875">
                  <a:extLst>
                    <a:ext uri="{9D8B030D-6E8A-4147-A177-3AD203B41FA5}">
                      <a16:colId xmlns:a16="http://schemas.microsoft.com/office/drawing/2014/main" val="20001"/>
                    </a:ext>
                  </a:extLst>
                </a:gridCol>
                <a:gridCol w="1330225">
                  <a:extLst>
                    <a:ext uri="{9D8B030D-6E8A-4147-A177-3AD203B41FA5}">
                      <a16:colId xmlns:a16="http://schemas.microsoft.com/office/drawing/2014/main" val="20002"/>
                    </a:ext>
                  </a:extLst>
                </a:gridCol>
              </a:tblGrid>
              <a:tr h="930775">
                <a:tc>
                  <a:txBody>
                    <a:bodyPr/>
                    <a:lstStyle/>
                    <a:p>
                      <a:pPr marL="0" lvl="0" indent="0" algn="l" rtl="0">
                        <a:spcBef>
                          <a:spcPts val="0"/>
                        </a:spcBef>
                        <a:spcAft>
                          <a:spcPts val="0"/>
                        </a:spcAft>
                        <a:buNone/>
                      </a:pPr>
                      <a:r>
                        <a:rPr lang="en" sz="1500" b="1"/>
                        <a:t>Role</a:t>
                      </a:r>
                      <a:endParaRPr sz="1500" b="1"/>
                    </a:p>
                  </a:txBody>
                  <a:tcPr marL="91425" marR="91425" marT="121900" marB="121900" anchor="ctr"/>
                </a:tc>
                <a:tc>
                  <a:txBody>
                    <a:bodyPr/>
                    <a:lstStyle/>
                    <a:p>
                      <a:pPr marL="0" lvl="0" indent="0" algn="l" rtl="0">
                        <a:spcBef>
                          <a:spcPts val="0"/>
                        </a:spcBef>
                        <a:spcAft>
                          <a:spcPts val="0"/>
                        </a:spcAft>
                        <a:buNone/>
                      </a:pPr>
                      <a:r>
                        <a:rPr lang="en" sz="1500" b="1"/>
                        <a:t>Dept.</a:t>
                      </a:r>
                      <a:endParaRPr sz="1500" b="1"/>
                    </a:p>
                  </a:txBody>
                  <a:tcPr marL="91425" marR="91425" marT="121900" marB="121900" anchor="ctr"/>
                </a:tc>
                <a:tc>
                  <a:txBody>
                    <a:bodyPr/>
                    <a:lstStyle/>
                    <a:p>
                      <a:pPr marL="0" lvl="0" indent="0" algn="l" rtl="0">
                        <a:spcBef>
                          <a:spcPts val="0"/>
                        </a:spcBef>
                        <a:spcAft>
                          <a:spcPts val="0"/>
                        </a:spcAft>
                        <a:buNone/>
                      </a:pPr>
                      <a:r>
                        <a:rPr lang="en" sz="1500" b="1"/>
                        <a:t>Org Code</a:t>
                      </a:r>
                      <a:endParaRPr sz="1500" b="1"/>
                    </a:p>
                  </a:txBody>
                  <a:tcPr marL="91425" marR="91425" marT="121900" marB="121900" anchor="ctr"/>
                </a:tc>
                <a:extLst>
                  <a:ext uri="{0D108BD9-81ED-4DB2-BD59-A6C34878D82A}">
                    <a16:rowId xmlns:a16="http://schemas.microsoft.com/office/drawing/2014/main" val="10000"/>
                  </a:ext>
                </a:extLst>
              </a:tr>
              <a:tr h="1484950">
                <a:tc>
                  <a:txBody>
                    <a:bodyPr/>
                    <a:lstStyle/>
                    <a:p>
                      <a:pPr marL="0" lvl="0" indent="0" algn="l" rtl="0">
                        <a:spcBef>
                          <a:spcPts val="0"/>
                        </a:spcBef>
                        <a:spcAft>
                          <a:spcPts val="0"/>
                        </a:spcAft>
                        <a:buNone/>
                      </a:pPr>
                      <a:r>
                        <a:rPr lang="en" sz="1500">
                          <a:solidFill>
                            <a:srgbClr val="000000"/>
                          </a:solidFill>
                        </a:rPr>
                        <a:t>Advance Reviewer </a:t>
                      </a:r>
                      <a:endParaRPr sz="1500">
                        <a:solidFill>
                          <a:srgbClr val="000000"/>
                        </a:solidFill>
                      </a:endParaRPr>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txBody>
                  <a:tcPr marL="91425" marR="91425" marT="121900" marB="121900"/>
                </a:tc>
                <a:tc>
                  <a:txBody>
                    <a:bodyPr/>
                    <a:lstStyle/>
                    <a:p>
                      <a:pPr marL="0" lvl="0" indent="0" algn="l" rtl="0">
                        <a:spcBef>
                          <a:spcPts val="0"/>
                        </a:spcBef>
                        <a:spcAft>
                          <a:spcPts val="0"/>
                        </a:spcAft>
                        <a:buNone/>
                      </a:pPr>
                      <a:r>
                        <a:rPr lang="en" sz="1500">
                          <a:solidFill>
                            <a:srgbClr val="000000"/>
                          </a:solidFill>
                        </a:rPr>
                        <a:t>Physics</a:t>
                      </a:r>
                      <a:endParaRPr sz="1500"/>
                    </a:p>
                  </a:txBody>
                  <a:tcPr marL="91425" marR="91425" marT="121900" marB="12190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000000"/>
                          </a:solidFill>
                        </a:rPr>
                        <a:t>2540574000</a:t>
                      </a:r>
                      <a:endParaRPr sz="1500">
                        <a:solidFill>
                          <a:srgbClr val="000000"/>
                        </a:solidFill>
                      </a:endParaRPr>
                    </a:p>
                    <a:p>
                      <a:pPr marL="0" lvl="0" indent="0" algn="l" rtl="0">
                        <a:spcBef>
                          <a:spcPts val="0"/>
                        </a:spcBef>
                        <a:spcAft>
                          <a:spcPts val="0"/>
                        </a:spcAft>
                        <a:buNone/>
                      </a:pPr>
                      <a:endParaRPr sz="1500"/>
                    </a:p>
                  </a:txBody>
                  <a:tcPr marL="91425" marR="91425" marT="121900" marB="121900">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484950">
                <a:tc>
                  <a:txBody>
                    <a:bodyPr/>
                    <a:lstStyle/>
                    <a:p>
                      <a:pPr marL="0" lvl="0" indent="0" algn="l" rtl="0">
                        <a:spcBef>
                          <a:spcPts val="0"/>
                        </a:spcBef>
                        <a:spcAft>
                          <a:spcPts val="0"/>
                        </a:spcAft>
                        <a:buNone/>
                      </a:pPr>
                      <a:r>
                        <a:rPr lang="en" sz="1500">
                          <a:solidFill>
                            <a:srgbClr val="000000"/>
                          </a:solidFill>
                        </a:rPr>
                        <a:t>Dep</a:t>
                      </a:r>
                      <a:r>
                        <a:rPr lang="en" sz="1500"/>
                        <a:t>t. </a:t>
                      </a:r>
                      <a:r>
                        <a:rPr lang="en" sz="1500">
                          <a:solidFill>
                            <a:srgbClr val="000000"/>
                          </a:solidFill>
                        </a:rPr>
                        <a:t>Reviewer </a:t>
                      </a:r>
                      <a:endParaRPr sz="1500">
                        <a:solidFill>
                          <a:srgbClr val="000000"/>
                        </a:solidFill>
                      </a:endParaRPr>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solidFill>
                          <a:srgbClr val="000000"/>
                        </a:solidFill>
                      </a:endParaRPr>
                    </a:p>
                  </a:txBody>
                  <a:tcPr marL="91425" marR="91425" marT="121900" marB="121900">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500">
                          <a:solidFill>
                            <a:srgbClr val="000000"/>
                          </a:solidFill>
                        </a:rPr>
                        <a:t>Physics</a:t>
                      </a:r>
                      <a:endParaRPr sz="1500"/>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000000"/>
                          </a:solidFill>
                        </a:rPr>
                        <a:t>2540574000</a:t>
                      </a:r>
                      <a:endParaRPr sz="1500">
                        <a:solidFill>
                          <a:srgbClr val="000000"/>
                        </a:solidFill>
                      </a:endParaRPr>
                    </a:p>
                    <a:p>
                      <a:pPr marL="0" lvl="0" indent="0" algn="l" rtl="0">
                        <a:spcBef>
                          <a:spcPts val="0"/>
                        </a:spcBef>
                        <a:spcAft>
                          <a:spcPts val="0"/>
                        </a:spcAft>
                        <a:buNone/>
                      </a:pPr>
                      <a:endParaRPr sz="1500"/>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39075">
                <a:tc>
                  <a:txBody>
                    <a:bodyPr/>
                    <a:lstStyle/>
                    <a:p>
                      <a:pPr marL="0" lvl="0" indent="0" algn="l" rtl="0">
                        <a:spcBef>
                          <a:spcPts val="0"/>
                        </a:spcBef>
                        <a:spcAft>
                          <a:spcPts val="0"/>
                        </a:spcAft>
                        <a:buNone/>
                      </a:pPr>
                      <a:r>
                        <a:rPr lang="en" sz="1500">
                          <a:solidFill>
                            <a:srgbClr val="000000"/>
                          </a:solidFill>
                        </a:rPr>
                        <a:t>Global Edit</a:t>
                      </a:r>
                      <a:endParaRPr sz="1500">
                        <a:solidFill>
                          <a:srgbClr val="000000"/>
                        </a:solidFill>
                      </a:endParaRPr>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txBody>
                  <a:tcPr marL="91425" marR="91425" marT="121900" marB="121900"/>
                </a:tc>
                <a:tc>
                  <a:txBody>
                    <a:bodyPr/>
                    <a:lstStyle/>
                    <a:p>
                      <a:pPr marL="0" lvl="0" indent="0" algn="l" rtl="0">
                        <a:spcBef>
                          <a:spcPts val="0"/>
                        </a:spcBef>
                        <a:spcAft>
                          <a:spcPts val="0"/>
                        </a:spcAft>
                        <a:buNone/>
                      </a:pPr>
                      <a:r>
                        <a:rPr lang="en" sz="1500">
                          <a:solidFill>
                            <a:srgbClr val="000000"/>
                          </a:solidFill>
                        </a:rPr>
                        <a:t>Physics </a:t>
                      </a:r>
                      <a:endParaRPr sz="1500"/>
                    </a:p>
                  </a:txBody>
                  <a:tcPr marL="91425" marR="91425" marT="121900" marB="121900">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500">
                          <a:solidFill>
                            <a:srgbClr val="000000"/>
                          </a:solidFill>
                        </a:rPr>
                        <a:t>2540574000</a:t>
                      </a:r>
                      <a:endParaRPr sz="1500">
                        <a:solidFill>
                          <a:srgbClr val="000000"/>
                        </a:solidFill>
                      </a:endParaRPr>
                    </a:p>
                    <a:p>
                      <a:pPr marL="0" lvl="0" indent="0" algn="l" rtl="0">
                        <a:spcBef>
                          <a:spcPts val="0"/>
                        </a:spcBef>
                        <a:spcAft>
                          <a:spcPts val="0"/>
                        </a:spcAft>
                        <a:buNone/>
                      </a:pPr>
                      <a:endParaRPr sz="1500">
                        <a:solidFill>
                          <a:srgbClr val="000000"/>
                        </a:solidFill>
                      </a:endParaRPr>
                    </a:p>
                  </a:txBody>
                  <a:tcPr marL="91425" marR="91425" marT="121900" marB="121900">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graphicFrame>
        <p:nvGraphicFramePr>
          <p:cNvPr id="541" name="Google Shape;541;p102"/>
          <p:cNvGraphicFramePr/>
          <p:nvPr/>
        </p:nvGraphicFramePr>
        <p:xfrm>
          <a:off x="4804350" y="1473350"/>
          <a:ext cx="3000000" cy="3000000"/>
        </p:xfrm>
        <a:graphic>
          <a:graphicData uri="http://schemas.openxmlformats.org/drawingml/2006/table">
            <a:tbl>
              <a:tblPr>
                <a:noFill/>
                <a:tableStyleId>{FCBCC841-8C23-423D-AD8F-87FF752F19D1}</a:tableStyleId>
              </a:tblPr>
              <a:tblGrid>
                <a:gridCol w="1214875">
                  <a:extLst>
                    <a:ext uri="{9D8B030D-6E8A-4147-A177-3AD203B41FA5}">
                      <a16:colId xmlns:a16="http://schemas.microsoft.com/office/drawing/2014/main" val="20000"/>
                    </a:ext>
                  </a:extLst>
                </a:gridCol>
                <a:gridCol w="1249500">
                  <a:extLst>
                    <a:ext uri="{9D8B030D-6E8A-4147-A177-3AD203B41FA5}">
                      <a16:colId xmlns:a16="http://schemas.microsoft.com/office/drawing/2014/main" val="20001"/>
                    </a:ext>
                  </a:extLst>
                </a:gridCol>
                <a:gridCol w="1758775">
                  <a:extLst>
                    <a:ext uri="{9D8B030D-6E8A-4147-A177-3AD203B41FA5}">
                      <a16:colId xmlns:a16="http://schemas.microsoft.com/office/drawing/2014/main" val="20002"/>
                    </a:ext>
                  </a:extLst>
                </a:gridCol>
              </a:tblGrid>
              <a:tr h="742475">
                <a:tc>
                  <a:txBody>
                    <a:bodyPr/>
                    <a:lstStyle/>
                    <a:p>
                      <a:pPr marL="0" lvl="0" indent="0" algn="l" rtl="0">
                        <a:spcBef>
                          <a:spcPts val="0"/>
                        </a:spcBef>
                        <a:spcAft>
                          <a:spcPts val="0"/>
                        </a:spcAft>
                        <a:buNone/>
                      </a:pPr>
                      <a:r>
                        <a:rPr lang="en" sz="1500" b="1"/>
                        <a:t>Role</a:t>
                      </a:r>
                      <a:endParaRPr sz="1500" b="1"/>
                    </a:p>
                  </a:txBody>
                  <a:tcPr marL="91425" marR="91425" marT="121900" marB="121900" anchor="ctr"/>
                </a:tc>
                <a:tc>
                  <a:txBody>
                    <a:bodyPr/>
                    <a:lstStyle/>
                    <a:p>
                      <a:pPr marL="0" lvl="0" indent="0" algn="l" rtl="0">
                        <a:spcBef>
                          <a:spcPts val="0"/>
                        </a:spcBef>
                        <a:spcAft>
                          <a:spcPts val="0"/>
                        </a:spcAft>
                        <a:buNone/>
                      </a:pPr>
                      <a:r>
                        <a:rPr lang="en" sz="1500" b="1"/>
                        <a:t>Dept.</a:t>
                      </a:r>
                      <a:endParaRPr sz="1500" b="1"/>
                    </a:p>
                  </a:txBody>
                  <a:tcPr marL="91425" marR="91425" marT="121900" marB="121900" anchor="ctr"/>
                </a:tc>
                <a:tc>
                  <a:txBody>
                    <a:bodyPr/>
                    <a:lstStyle/>
                    <a:p>
                      <a:pPr marL="0" lvl="0" indent="0" algn="l" rtl="0">
                        <a:spcBef>
                          <a:spcPts val="0"/>
                        </a:spcBef>
                        <a:spcAft>
                          <a:spcPts val="0"/>
                        </a:spcAft>
                        <a:buNone/>
                      </a:pPr>
                      <a:r>
                        <a:rPr lang="en" sz="1500" b="1"/>
                        <a:t>Research Hierarchy Identifier</a:t>
                      </a:r>
                      <a:endParaRPr sz="1500" b="1"/>
                    </a:p>
                  </a:txBody>
                  <a:tcPr marL="91425" marR="91425" marT="121900" marB="121900" anchor="ctr"/>
                </a:tc>
                <a:extLst>
                  <a:ext uri="{0D108BD9-81ED-4DB2-BD59-A6C34878D82A}">
                    <a16:rowId xmlns:a16="http://schemas.microsoft.com/office/drawing/2014/main" val="10000"/>
                  </a:ext>
                </a:extLst>
              </a:tr>
              <a:tr h="742475">
                <a:tc>
                  <a:txBody>
                    <a:bodyPr/>
                    <a:lstStyle/>
                    <a:p>
                      <a:pPr marL="0" lvl="0" indent="0" algn="l" rtl="0">
                        <a:spcBef>
                          <a:spcPts val="0"/>
                        </a:spcBef>
                        <a:spcAft>
                          <a:spcPts val="0"/>
                        </a:spcAft>
                        <a:buNone/>
                      </a:pPr>
                      <a:r>
                        <a:rPr lang="en" sz="1500">
                          <a:solidFill>
                            <a:srgbClr val="000000"/>
                          </a:solidFill>
                        </a:rPr>
                        <a:t>Advance Reviewer </a:t>
                      </a:r>
                      <a:endParaRPr sz="1500"/>
                    </a:p>
                  </a:txBody>
                  <a:tcPr marL="91425" marR="91425" marT="121900" marB="121900"/>
                </a:tc>
                <a:tc>
                  <a:txBody>
                    <a:bodyPr/>
                    <a:lstStyle/>
                    <a:p>
                      <a:pPr marL="0" lvl="0" indent="0" algn="l" rtl="0">
                        <a:spcBef>
                          <a:spcPts val="0"/>
                        </a:spcBef>
                        <a:spcAft>
                          <a:spcPts val="0"/>
                        </a:spcAft>
                        <a:buNone/>
                      </a:pPr>
                      <a:r>
                        <a:rPr lang="en" sz="1500">
                          <a:solidFill>
                            <a:srgbClr val="000000"/>
                          </a:solidFill>
                        </a:rPr>
                        <a:t>Physics</a:t>
                      </a:r>
                      <a:endParaRPr sz="1500"/>
                    </a:p>
                  </a:txBody>
                  <a:tcPr marL="91425" marR="91425" marT="121900" marB="12190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000000"/>
                          </a:solidFill>
                        </a:rPr>
                        <a:t>RSRCH:000171</a:t>
                      </a:r>
                      <a:endParaRPr sz="1500"/>
                    </a:p>
                  </a:txBody>
                  <a:tcPr marL="91425" marR="91425" marT="121900" marB="121900">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42475">
                <a:tc>
                  <a:txBody>
                    <a:bodyPr/>
                    <a:lstStyle/>
                    <a:p>
                      <a:pPr marL="0" lvl="0" indent="0" algn="l" rtl="0">
                        <a:spcBef>
                          <a:spcPts val="0"/>
                        </a:spcBef>
                        <a:spcAft>
                          <a:spcPts val="0"/>
                        </a:spcAft>
                        <a:buNone/>
                      </a:pPr>
                      <a:r>
                        <a:rPr lang="en" sz="1500">
                          <a:solidFill>
                            <a:srgbClr val="000000"/>
                          </a:solidFill>
                        </a:rPr>
                        <a:t>Advance Reviewer </a:t>
                      </a:r>
                      <a:endParaRPr sz="1500">
                        <a:solidFill>
                          <a:srgbClr val="000000"/>
                        </a:solidFill>
                      </a:endParaRPr>
                    </a:p>
                  </a:txBody>
                  <a:tcPr marL="91425" marR="91425" marT="121900" marB="121900"/>
                </a:tc>
                <a:tc>
                  <a:txBody>
                    <a:bodyPr/>
                    <a:lstStyle/>
                    <a:p>
                      <a:pPr marL="0" lvl="0" indent="0" algn="l" rtl="0">
                        <a:spcBef>
                          <a:spcPts val="0"/>
                        </a:spcBef>
                        <a:spcAft>
                          <a:spcPts val="0"/>
                        </a:spcAft>
                        <a:buNone/>
                      </a:pPr>
                      <a:r>
                        <a:rPr lang="en" sz="1500">
                          <a:solidFill>
                            <a:srgbClr val="000000"/>
                          </a:solidFill>
                        </a:rPr>
                        <a:t>Physics</a:t>
                      </a:r>
                      <a:endParaRPr sz="1500">
                        <a:solidFill>
                          <a:srgbClr val="000000"/>
                        </a:solidFill>
                      </a:endParaRPr>
                    </a:p>
                    <a:p>
                      <a:pPr marL="0" lvl="0" indent="0" algn="l" rtl="0">
                        <a:spcBef>
                          <a:spcPts val="0"/>
                        </a:spcBef>
                        <a:spcAft>
                          <a:spcPts val="0"/>
                        </a:spcAft>
                        <a:buNone/>
                      </a:pPr>
                      <a:endParaRPr sz="1500">
                        <a:solidFill>
                          <a:srgbClr val="000000"/>
                        </a:solidFill>
                      </a:endParaRPr>
                    </a:p>
                  </a:txBody>
                  <a:tcPr marL="91425" marR="91425"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000000"/>
                          </a:solidFill>
                        </a:rPr>
                        <a:t>2540574000 </a:t>
                      </a:r>
                      <a:endParaRPr sz="1500">
                        <a:solidFill>
                          <a:srgbClr val="000000"/>
                        </a:solidFill>
                      </a:endParaRPr>
                    </a:p>
                    <a:p>
                      <a:pPr marL="0" lvl="0" indent="0" algn="l" rtl="0">
                        <a:spcBef>
                          <a:spcPts val="0"/>
                        </a:spcBef>
                        <a:spcAft>
                          <a:spcPts val="0"/>
                        </a:spcAft>
                        <a:buNone/>
                      </a:pPr>
                      <a:r>
                        <a:rPr lang="en" sz="900" i="1">
                          <a:solidFill>
                            <a:srgbClr val="000000"/>
                          </a:solidFill>
                        </a:rPr>
                        <a:t>(legacy advances)</a:t>
                      </a:r>
                      <a:endParaRPr sz="1500">
                        <a:solidFill>
                          <a:srgbClr val="000000"/>
                        </a:solidFill>
                      </a:endParaRPr>
                    </a:p>
                  </a:txBody>
                  <a:tcPr marL="91425" marR="91425"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742475">
                <a:tc>
                  <a:txBody>
                    <a:bodyPr/>
                    <a:lstStyle/>
                    <a:p>
                      <a:pPr marL="0" lvl="0" indent="0" algn="l" rtl="0">
                        <a:spcBef>
                          <a:spcPts val="0"/>
                        </a:spcBef>
                        <a:spcAft>
                          <a:spcPts val="0"/>
                        </a:spcAft>
                        <a:buNone/>
                      </a:pPr>
                      <a:r>
                        <a:rPr lang="en" sz="1500">
                          <a:solidFill>
                            <a:srgbClr val="000000"/>
                          </a:solidFill>
                        </a:rPr>
                        <a:t>Department Reviewer </a:t>
                      </a:r>
                      <a:endParaRPr sz="1500"/>
                    </a:p>
                  </a:txBody>
                  <a:tcPr marL="91425" marR="91425" marT="121900" marB="121900">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500">
                          <a:solidFill>
                            <a:srgbClr val="000000"/>
                          </a:solidFill>
                        </a:rPr>
                        <a:t>Physics</a:t>
                      </a:r>
                      <a:endParaRPr sz="1500"/>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000000"/>
                          </a:solidFill>
                        </a:rPr>
                        <a:t>RSRCH:000171</a:t>
                      </a:r>
                      <a:endParaRPr sz="1500">
                        <a:solidFill>
                          <a:srgbClr val="000000"/>
                        </a:solidFill>
                      </a:endParaRPr>
                    </a:p>
                    <a:p>
                      <a:pPr marL="0" lvl="0" indent="0" algn="l" rtl="0">
                        <a:spcBef>
                          <a:spcPts val="0"/>
                        </a:spcBef>
                        <a:spcAft>
                          <a:spcPts val="0"/>
                        </a:spcAft>
                        <a:buNone/>
                      </a:pPr>
                      <a:endParaRPr sz="1500"/>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42475">
                <a:tc>
                  <a:txBody>
                    <a:bodyPr/>
                    <a:lstStyle/>
                    <a:p>
                      <a:pPr marL="0" lvl="0" indent="0" algn="l" rtl="0">
                        <a:spcBef>
                          <a:spcPts val="0"/>
                        </a:spcBef>
                        <a:spcAft>
                          <a:spcPts val="0"/>
                        </a:spcAft>
                        <a:buNone/>
                      </a:pPr>
                      <a:r>
                        <a:rPr lang="en" sz="1500">
                          <a:solidFill>
                            <a:srgbClr val="000000"/>
                          </a:solidFill>
                        </a:rPr>
                        <a:t>SAGE Read-only</a:t>
                      </a:r>
                      <a:endParaRPr sz="1500">
                        <a:solidFill>
                          <a:srgbClr val="000000"/>
                        </a:solidFill>
                      </a:endParaRPr>
                    </a:p>
                  </a:txBody>
                  <a:tcPr marL="91425" marR="91425" marT="121900" marB="121900">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500">
                          <a:solidFill>
                            <a:srgbClr val="000000"/>
                          </a:solidFill>
                        </a:rPr>
                        <a:t>Physics</a:t>
                      </a:r>
                      <a:endParaRPr sz="1500">
                        <a:solidFill>
                          <a:srgbClr val="000000"/>
                        </a:solidFill>
                      </a:endParaRPr>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000000"/>
                          </a:solidFill>
                        </a:rPr>
                        <a:t>2540574000 </a:t>
                      </a:r>
                      <a:endParaRPr sz="1500">
                        <a:solidFill>
                          <a:srgbClr val="000000"/>
                        </a:solidFill>
                      </a:endParaRPr>
                    </a:p>
                    <a:p>
                      <a:pPr marL="0" lvl="0" indent="0" algn="l" rtl="0">
                        <a:spcBef>
                          <a:spcPts val="0"/>
                        </a:spcBef>
                        <a:spcAft>
                          <a:spcPts val="0"/>
                        </a:spcAft>
                        <a:buNone/>
                      </a:pPr>
                      <a:r>
                        <a:rPr lang="en" sz="900" i="1">
                          <a:solidFill>
                            <a:srgbClr val="000000"/>
                          </a:solidFill>
                        </a:rPr>
                        <a:t>(legacy eGC1s)</a:t>
                      </a:r>
                      <a:endParaRPr sz="900" i="1">
                        <a:solidFill>
                          <a:srgbClr val="000000"/>
                        </a:solidFill>
                      </a:endParaRPr>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31075">
                <a:tc>
                  <a:txBody>
                    <a:bodyPr/>
                    <a:lstStyle/>
                    <a:p>
                      <a:pPr marL="0" lvl="0" indent="0" algn="l" rtl="0">
                        <a:spcBef>
                          <a:spcPts val="0"/>
                        </a:spcBef>
                        <a:spcAft>
                          <a:spcPts val="0"/>
                        </a:spcAft>
                        <a:buNone/>
                      </a:pPr>
                      <a:r>
                        <a:rPr lang="en" sz="1500">
                          <a:solidFill>
                            <a:srgbClr val="000000"/>
                          </a:solidFill>
                        </a:rPr>
                        <a:t>Global Edit</a:t>
                      </a:r>
                      <a:endParaRPr sz="1500">
                        <a:solidFill>
                          <a:srgbClr val="000000"/>
                        </a:solidFill>
                      </a:endParaRPr>
                    </a:p>
                    <a:p>
                      <a:pPr marL="0" lvl="0" indent="0" algn="l" rtl="0">
                        <a:spcBef>
                          <a:spcPts val="0"/>
                        </a:spcBef>
                        <a:spcAft>
                          <a:spcPts val="0"/>
                        </a:spcAft>
                        <a:buNone/>
                      </a:pPr>
                      <a:endParaRPr sz="1500">
                        <a:solidFill>
                          <a:srgbClr val="000000"/>
                        </a:solidFill>
                      </a:endParaRPr>
                    </a:p>
                  </a:txBody>
                  <a:tcPr marL="91425" marR="91425" marT="121900" marB="121900"/>
                </a:tc>
                <a:tc>
                  <a:txBody>
                    <a:bodyPr/>
                    <a:lstStyle/>
                    <a:p>
                      <a:pPr marL="0" lvl="0" indent="0" algn="l" rtl="0">
                        <a:spcBef>
                          <a:spcPts val="0"/>
                        </a:spcBef>
                        <a:spcAft>
                          <a:spcPts val="0"/>
                        </a:spcAft>
                        <a:buNone/>
                      </a:pPr>
                      <a:r>
                        <a:rPr lang="en" sz="1500">
                          <a:solidFill>
                            <a:srgbClr val="000000"/>
                          </a:solidFill>
                        </a:rPr>
                        <a:t>Physics </a:t>
                      </a:r>
                      <a:endParaRPr sz="1500"/>
                    </a:p>
                  </a:txBody>
                  <a:tcPr marL="91425" marR="91425"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000000"/>
                          </a:solidFill>
                        </a:rPr>
                        <a:t>RSRCH:000171</a:t>
                      </a:r>
                      <a:endParaRPr sz="1500"/>
                    </a:p>
                  </a:txBody>
                  <a:tcPr marL="91425" marR="91425"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668200">
                <a:tc>
                  <a:txBody>
                    <a:bodyPr/>
                    <a:lstStyle/>
                    <a:p>
                      <a:pPr marL="0" lvl="0" indent="0" algn="l" rtl="0">
                        <a:spcBef>
                          <a:spcPts val="0"/>
                        </a:spcBef>
                        <a:spcAft>
                          <a:spcPts val="0"/>
                        </a:spcAft>
                        <a:buNone/>
                      </a:pPr>
                      <a:r>
                        <a:rPr lang="en" sz="1500">
                          <a:solidFill>
                            <a:srgbClr val="000000"/>
                          </a:solidFill>
                        </a:rPr>
                        <a:t>Global Edit</a:t>
                      </a:r>
                      <a:endParaRPr sz="1500"/>
                    </a:p>
                  </a:txBody>
                  <a:tcPr marL="91425" marR="91425" marT="121900" marB="121900">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500">
                          <a:solidFill>
                            <a:srgbClr val="000000"/>
                          </a:solidFill>
                        </a:rPr>
                        <a:t>Physics </a:t>
                      </a:r>
                      <a:endParaRPr sz="1500"/>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000000"/>
                          </a:solidFill>
                        </a:rPr>
                        <a:t>2540574000</a:t>
                      </a:r>
                      <a:endParaRPr sz="1500">
                        <a:solidFill>
                          <a:srgbClr val="000000"/>
                        </a:solidFill>
                      </a:endParaRPr>
                    </a:p>
                    <a:p>
                      <a:pPr marL="0" lvl="0" indent="0" algn="l" rtl="0">
                        <a:spcBef>
                          <a:spcPts val="0"/>
                        </a:spcBef>
                        <a:spcAft>
                          <a:spcPts val="0"/>
                        </a:spcAft>
                        <a:buNone/>
                      </a:pPr>
                      <a:r>
                        <a:rPr lang="en" sz="900" i="1">
                          <a:solidFill>
                            <a:srgbClr val="000000"/>
                          </a:solidFill>
                        </a:rPr>
                        <a:t>(legacy eGC1s)</a:t>
                      </a:r>
                      <a:endParaRPr sz="1500">
                        <a:solidFill>
                          <a:srgbClr val="000000"/>
                        </a:solidFill>
                      </a:endParaRPr>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103"/>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ORG CODE TO COST CENTER </a:t>
            </a:r>
            <a:r>
              <a:rPr lang="en" b="0">
                <a:latin typeface="Encode Sans"/>
                <a:ea typeface="Encode Sans"/>
                <a:cs typeface="Encode Sans"/>
                <a:sym typeface="Encode Sans"/>
              </a:rPr>
              <a:t>| ASTRA PREVIEW</a:t>
            </a:r>
            <a:endParaRPr b="0">
              <a:latin typeface="Encode Sans"/>
              <a:ea typeface="Encode Sans"/>
              <a:cs typeface="Encode Sans"/>
              <a:sym typeface="Encode Sans"/>
            </a:endParaRPr>
          </a:p>
        </p:txBody>
      </p:sp>
      <p:sp>
        <p:nvSpPr>
          <p:cNvPr id="547" name="Google Shape;547;p103"/>
          <p:cNvSpPr txBox="1"/>
          <p:nvPr/>
        </p:nvSpPr>
        <p:spPr>
          <a:xfrm>
            <a:off x="77975" y="1281000"/>
            <a:ext cx="2729100" cy="16920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800"/>
              </a:spcBef>
              <a:spcAft>
                <a:spcPts val="0"/>
              </a:spcAft>
              <a:buClr>
                <a:srgbClr val="482981"/>
              </a:buClr>
              <a:buSzPts val="1600"/>
              <a:buFont typeface="Open Sans"/>
              <a:buChar char="˃"/>
            </a:pPr>
            <a:r>
              <a:rPr lang="en" sz="1600">
                <a:solidFill>
                  <a:srgbClr val="482981"/>
                </a:solidFill>
                <a:highlight>
                  <a:schemeClr val="lt2"/>
                </a:highlight>
                <a:latin typeface="Open Sans"/>
                <a:ea typeface="Open Sans"/>
                <a:cs typeface="Open Sans"/>
                <a:sym typeface="Open Sans"/>
              </a:rPr>
              <a:t>“Global Edit” roles will be maintained</a:t>
            </a:r>
            <a:endParaRPr sz="1600">
              <a:solidFill>
                <a:srgbClr val="482981"/>
              </a:solidFill>
              <a:highlight>
                <a:schemeClr val="lt2"/>
              </a:highlight>
              <a:latin typeface="Open Sans"/>
              <a:ea typeface="Open Sans"/>
              <a:cs typeface="Open Sans"/>
              <a:sym typeface="Open Sans"/>
            </a:endParaRPr>
          </a:p>
          <a:p>
            <a:pPr marL="457200" lvl="0" indent="-330200" algn="l" rtl="0">
              <a:lnSpc>
                <a:spcPct val="115000"/>
              </a:lnSpc>
              <a:spcBef>
                <a:spcPts val="1000"/>
              </a:spcBef>
              <a:spcAft>
                <a:spcPts val="1000"/>
              </a:spcAft>
              <a:buClr>
                <a:srgbClr val="482981"/>
              </a:buClr>
              <a:buSzPts val="1600"/>
              <a:buFont typeface="Open Sans"/>
              <a:buChar char="˃"/>
            </a:pPr>
            <a:r>
              <a:rPr lang="en" sz="1600">
                <a:solidFill>
                  <a:srgbClr val="482981"/>
                </a:solidFill>
                <a:highlight>
                  <a:schemeClr val="lt2"/>
                </a:highlight>
                <a:latin typeface="Open Sans"/>
                <a:ea typeface="Open Sans"/>
                <a:cs typeface="Open Sans"/>
                <a:sym typeface="Open Sans"/>
              </a:rPr>
              <a:t>Cost Centers to assign roles to will display in the search </a:t>
            </a:r>
            <a:endParaRPr sz="1600">
              <a:solidFill>
                <a:srgbClr val="482981"/>
              </a:solidFill>
              <a:highlight>
                <a:schemeClr val="lt2"/>
              </a:highlight>
              <a:latin typeface="Open Sans"/>
              <a:ea typeface="Open Sans"/>
              <a:cs typeface="Open Sans"/>
              <a:sym typeface="Open Sans"/>
            </a:endParaRPr>
          </a:p>
        </p:txBody>
      </p:sp>
      <p:sp>
        <p:nvSpPr>
          <p:cNvPr id="548" name="Google Shape;548;p103"/>
          <p:cNvSpPr txBox="1"/>
          <p:nvPr/>
        </p:nvSpPr>
        <p:spPr>
          <a:xfrm>
            <a:off x="731300" y="2919600"/>
            <a:ext cx="80826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endParaRPr sz="1600">
              <a:solidFill>
                <a:srgbClr val="482981"/>
              </a:solidFill>
              <a:highlight>
                <a:schemeClr val="lt2"/>
              </a:highlight>
              <a:latin typeface="Open Sans"/>
              <a:ea typeface="Open Sans"/>
              <a:cs typeface="Open Sans"/>
              <a:sym typeface="Open Sans"/>
            </a:endParaRPr>
          </a:p>
        </p:txBody>
      </p:sp>
      <p:pic>
        <p:nvPicPr>
          <p:cNvPr id="549" name="Google Shape;549;p103"/>
          <p:cNvPicPr preferRelativeResize="0"/>
          <p:nvPr/>
        </p:nvPicPr>
        <p:blipFill>
          <a:blip r:embed="rId3">
            <a:alphaModFix/>
          </a:blip>
          <a:stretch>
            <a:fillRect/>
          </a:stretch>
        </p:blipFill>
        <p:spPr>
          <a:xfrm>
            <a:off x="2959474" y="1268489"/>
            <a:ext cx="5854424" cy="432102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104"/>
          <p:cNvSpPr txBox="1">
            <a:spLocks noGrp="1"/>
          </p:cNvSpPr>
          <p:nvPr>
            <p:ph type="subTitle" idx="2"/>
          </p:nvPr>
        </p:nvSpPr>
        <p:spPr>
          <a:xfrm>
            <a:off x="577675" y="70400"/>
            <a:ext cx="83679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ORG CODE TO COST CENTER </a:t>
            </a:r>
            <a:r>
              <a:rPr lang="en" b="0">
                <a:latin typeface="Encode Sans"/>
                <a:ea typeface="Encode Sans"/>
                <a:cs typeface="Encode Sans"/>
                <a:sym typeface="Encode Sans"/>
              </a:rPr>
              <a:t>| Training &amp; Support</a:t>
            </a:r>
            <a:endParaRPr b="0">
              <a:latin typeface="Encode Sans"/>
              <a:ea typeface="Encode Sans"/>
              <a:cs typeface="Encode Sans"/>
              <a:sym typeface="Encode Sans"/>
            </a:endParaRPr>
          </a:p>
        </p:txBody>
      </p:sp>
      <p:sp>
        <p:nvSpPr>
          <p:cNvPr id="555" name="Google Shape;555;p104"/>
          <p:cNvSpPr txBox="1"/>
          <p:nvPr/>
        </p:nvSpPr>
        <p:spPr>
          <a:xfrm>
            <a:off x="577675" y="1784375"/>
            <a:ext cx="7005300" cy="225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 sz="1600" b="1">
                <a:solidFill>
                  <a:srgbClr val="482981"/>
                </a:solidFill>
                <a:highlight>
                  <a:srgbClr val="FFFFFF"/>
                </a:highlight>
                <a:latin typeface="Open Sans"/>
                <a:ea typeface="Open Sans"/>
                <a:cs typeface="Open Sans"/>
                <a:sym typeface="Open Sans"/>
              </a:rPr>
              <a:t>UWFT for the Research Community Newsletter</a:t>
            </a:r>
            <a:endParaRPr sz="1600">
              <a:solidFill>
                <a:srgbClr val="482981"/>
              </a:solidFill>
              <a:highlight>
                <a:srgbClr val="FFFFFF"/>
              </a:highlight>
              <a:latin typeface="Open Sans"/>
              <a:ea typeface="Open Sans"/>
              <a:cs typeface="Open Sans"/>
              <a:sym typeface="Open Sans"/>
            </a:endParaRPr>
          </a:p>
          <a:p>
            <a:pPr marL="457200" lvl="0" indent="-330200" algn="l" rtl="0">
              <a:lnSpc>
                <a:spcPct val="115000"/>
              </a:lnSpc>
              <a:spcBef>
                <a:spcPts val="800"/>
              </a:spcBef>
              <a:spcAft>
                <a:spcPts val="0"/>
              </a:spcAft>
              <a:buClr>
                <a:srgbClr val="482981"/>
              </a:buClr>
              <a:buSzPts val="1600"/>
              <a:buFont typeface="Open Sans"/>
              <a:buChar char="˃"/>
            </a:pPr>
            <a:r>
              <a:rPr lang="en" sz="1600" b="1">
                <a:solidFill>
                  <a:srgbClr val="482981"/>
                </a:solidFill>
                <a:highlight>
                  <a:schemeClr val="lt2"/>
                </a:highlight>
                <a:latin typeface="Open Sans"/>
                <a:ea typeface="Open Sans"/>
                <a:cs typeface="Open Sans"/>
                <a:sym typeface="Open Sans"/>
              </a:rPr>
              <a:t>End of May</a:t>
            </a:r>
            <a:r>
              <a:rPr lang="en" sz="1600">
                <a:solidFill>
                  <a:srgbClr val="482981"/>
                </a:solidFill>
                <a:highlight>
                  <a:schemeClr val="lt2"/>
                </a:highlight>
                <a:latin typeface="Open Sans"/>
                <a:ea typeface="Open Sans"/>
                <a:cs typeface="Open Sans"/>
                <a:sym typeface="Open Sans"/>
              </a:rPr>
              <a:t>: Reminder of changes </a:t>
            </a:r>
            <a:endParaRPr sz="1600">
              <a:solidFill>
                <a:srgbClr val="482981"/>
              </a:solidFill>
              <a:highlight>
                <a:schemeClr val="lt2"/>
              </a:highlight>
              <a:latin typeface="Open Sans"/>
              <a:ea typeface="Open Sans"/>
              <a:cs typeface="Open Sans"/>
              <a:sym typeface="Open Sans"/>
            </a:endParaRPr>
          </a:p>
          <a:p>
            <a:pPr marL="457200" lvl="0" indent="0" algn="l" rtl="0">
              <a:lnSpc>
                <a:spcPct val="115000"/>
              </a:lnSpc>
              <a:spcBef>
                <a:spcPts val="800"/>
              </a:spcBef>
              <a:spcAft>
                <a:spcPts val="0"/>
              </a:spcAft>
              <a:buNone/>
            </a:pPr>
            <a:endParaRPr sz="1600">
              <a:solidFill>
                <a:srgbClr val="482981"/>
              </a:solidFill>
              <a:highlight>
                <a:schemeClr val="lt2"/>
              </a:highlight>
              <a:latin typeface="Open Sans"/>
              <a:ea typeface="Open Sans"/>
              <a:cs typeface="Open Sans"/>
              <a:sym typeface="Open Sans"/>
            </a:endParaRPr>
          </a:p>
          <a:p>
            <a:pPr marL="0" lvl="0" indent="0" algn="l" rtl="0">
              <a:lnSpc>
                <a:spcPct val="115000"/>
              </a:lnSpc>
              <a:spcBef>
                <a:spcPts val="800"/>
              </a:spcBef>
              <a:spcAft>
                <a:spcPts val="0"/>
              </a:spcAft>
              <a:buNone/>
            </a:pPr>
            <a:r>
              <a:rPr lang="en" sz="1600" b="1">
                <a:solidFill>
                  <a:srgbClr val="482981"/>
                </a:solidFill>
                <a:highlight>
                  <a:schemeClr val="lt2"/>
                </a:highlight>
                <a:latin typeface="Open Sans"/>
                <a:ea typeface="Open Sans"/>
                <a:cs typeface="Open Sans"/>
                <a:sym typeface="Open Sans"/>
              </a:rPr>
              <a:t>Job Aids &amp; User Guides</a:t>
            </a:r>
            <a:endParaRPr sz="1600" b="1">
              <a:solidFill>
                <a:srgbClr val="482981"/>
              </a:solidFill>
              <a:highlight>
                <a:schemeClr val="lt2"/>
              </a:highlight>
              <a:latin typeface="Open Sans"/>
              <a:ea typeface="Open Sans"/>
              <a:cs typeface="Open Sans"/>
              <a:sym typeface="Open Sans"/>
            </a:endParaRPr>
          </a:p>
          <a:p>
            <a:pPr marL="457200" lvl="0" indent="-330200" algn="l" rtl="0">
              <a:lnSpc>
                <a:spcPct val="115000"/>
              </a:lnSpc>
              <a:spcBef>
                <a:spcPts val="800"/>
              </a:spcBef>
              <a:spcAft>
                <a:spcPts val="0"/>
              </a:spcAft>
              <a:buClr>
                <a:srgbClr val="482981"/>
              </a:buClr>
              <a:buSzPts val="1600"/>
              <a:buFont typeface="Open Sans"/>
              <a:buChar char="˃"/>
            </a:pPr>
            <a:r>
              <a:rPr lang="en" sz="1600" b="1">
                <a:solidFill>
                  <a:srgbClr val="482981"/>
                </a:solidFill>
                <a:highlight>
                  <a:schemeClr val="lt2"/>
                </a:highlight>
                <a:latin typeface="Open Sans"/>
                <a:ea typeface="Open Sans"/>
                <a:cs typeface="Open Sans"/>
                <a:sym typeface="Open Sans"/>
              </a:rPr>
              <a:t>June</a:t>
            </a:r>
            <a:r>
              <a:rPr lang="en" sz="1600">
                <a:solidFill>
                  <a:srgbClr val="482981"/>
                </a:solidFill>
                <a:highlight>
                  <a:schemeClr val="lt2"/>
                </a:highlight>
                <a:latin typeface="Open Sans"/>
                <a:ea typeface="Open Sans"/>
                <a:cs typeface="Open Sans"/>
                <a:sym typeface="Open Sans"/>
              </a:rPr>
              <a:t>: Job aid (SAGE ASTRA roles validation required by campus)</a:t>
            </a:r>
            <a:endParaRPr sz="1600">
              <a:solidFill>
                <a:srgbClr val="482981"/>
              </a:solidFill>
              <a:highlight>
                <a:schemeClr val="lt2"/>
              </a:highlight>
              <a:latin typeface="Open Sans"/>
              <a:ea typeface="Open Sans"/>
              <a:cs typeface="Open Sans"/>
              <a:sym typeface="Open Sans"/>
            </a:endParaRPr>
          </a:p>
          <a:p>
            <a:pPr marL="457200" lvl="0" indent="-330200" algn="l" rtl="0">
              <a:lnSpc>
                <a:spcPct val="115000"/>
              </a:lnSpc>
              <a:spcBef>
                <a:spcPts val="0"/>
              </a:spcBef>
              <a:spcAft>
                <a:spcPts val="0"/>
              </a:spcAft>
              <a:buClr>
                <a:srgbClr val="482981"/>
              </a:buClr>
              <a:buSzPts val="1600"/>
              <a:buFont typeface="Open Sans"/>
              <a:buChar char="˃"/>
            </a:pPr>
            <a:r>
              <a:rPr lang="en" sz="1600" b="1">
                <a:solidFill>
                  <a:srgbClr val="482981"/>
                </a:solidFill>
                <a:highlight>
                  <a:schemeClr val="lt2"/>
                </a:highlight>
                <a:latin typeface="Open Sans"/>
                <a:ea typeface="Open Sans"/>
                <a:cs typeface="Open Sans"/>
                <a:sym typeface="Open Sans"/>
              </a:rPr>
              <a:t>By July</a:t>
            </a:r>
            <a:r>
              <a:rPr lang="en" sz="1600">
                <a:solidFill>
                  <a:srgbClr val="482981"/>
                </a:solidFill>
                <a:highlight>
                  <a:schemeClr val="lt2"/>
                </a:highlight>
                <a:latin typeface="Open Sans"/>
                <a:ea typeface="Open Sans"/>
                <a:cs typeface="Open Sans"/>
                <a:sym typeface="Open Sans"/>
              </a:rPr>
              <a:t>: SAGE support &amp; user guide updates</a:t>
            </a:r>
            <a:endParaRPr sz="1600">
              <a:solidFill>
                <a:srgbClr val="482981"/>
              </a:solidFill>
              <a:highlight>
                <a:schemeClr val="lt2"/>
              </a:highlight>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105"/>
          <p:cNvSpPr txBox="1">
            <a:spLocks noGrp="1"/>
          </p:cNvSpPr>
          <p:nvPr>
            <p:ph type="title"/>
          </p:nvPr>
        </p:nvSpPr>
        <p:spPr>
          <a:xfrm>
            <a:off x="460375" y="860000"/>
            <a:ext cx="86835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000"/>
              <a:buFont typeface="Encode Sans Black"/>
              <a:buNone/>
            </a:pPr>
            <a:r>
              <a:rPr lang="en" sz="4500"/>
              <a:t>THANK YOU!</a:t>
            </a:r>
            <a:endParaRPr sz="3200">
              <a:solidFill>
                <a:schemeClr val="lt1"/>
              </a:solidFill>
            </a:endParaRPr>
          </a:p>
        </p:txBody>
      </p:sp>
      <p:sp>
        <p:nvSpPr>
          <p:cNvPr id="561" name="Google Shape;561;p105"/>
          <p:cNvSpPr/>
          <p:nvPr/>
        </p:nvSpPr>
        <p:spPr>
          <a:xfrm>
            <a:off x="300250" y="5601633"/>
            <a:ext cx="3129000" cy="1086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106"/>
          <p:cNvSpPr txBox="1">
            <a:spLocks noGrp="1"/>
          </p:cNvSpPr>
          <p:nvPr>
            <p:ph type="title"/>
          </p:nvPr>
        </p:nvSpPr>
        <p:spPr>
          <a:xfrm>
            <a:off x="460375" y="860000"/>
            <a:ext cx="86835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000"/>
              <a:buFont typeface="Encode Sans Black"/>
              <a:buNone/>
            </a:pPr>
            <a:r>
              <a:rPr lang="en" sz="4500"/>
              <a:t>CHANGES COMING TO MYRESEARCH AND RAD </a:t>
            </a:r>
            <a:endParaRPr sz="4500"/>
          </a:p>
          <a:p>
            <a:pPr marL="0" lvl="0" indent="0" algn="l" rtl="0">
              <a:lnSpc>
                <a:spcPct val="115000"/>
              </a:lnSpc>
              <a:spcBef>
                <a:spcPts val="0"/>
              </a:spcBef>
              <a:spcAft>
                <a:spcPts val="0"/>
              </a:spcAft>
              <a:buClr>
                <a:schemeClr val="lt2"/>
              </a:buClr>
              <a:buSzPts val="5000"/>
              <a:buFont typeface="Encode Sans Black"/>
              <a:buNone/>
            </a:pPr>
            <a:r>
              <a:rPr lang="en" sz="2200">
                <a:solidFill>
                  <a:schemeClr val="lt1"/>
                </a:solidFill>
              </a:rPr>
              <a:t>May 19, 2023</a:t>
            </a:r>
            <a:endParaRPr sz="3200">
              <a:solidFill>
                <a:schemeClr val="lt1"/>
              </a:solidFill>
            </a:endParaRPr>
          </a:p>
        </p:txBody>
      </p:sp>
      <p:sp>
        <p:nvSpPr>
          <p:cNvPr id="567" name="Google Shape;567;p106"/>
          <p:cNvSpPr/>
          <p:nvPr/>
        </p:nvSpPr>
        <p:spPr>
          <a:xfrm>
            <a:off x="300250" y="5601633"/>
            <a:ext cx="3129000" cy="1086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6"/>
          <p:cNvSpPr txBox="1"/>
          <p:nvPr/>
        </p:nvSpPr>
        <p:spPr>
          <a:xfrm>
            <a:off x="491725" y="4927600"/>
            <a:ext cx="585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2"/>
                </a:solidFill>
                <a:latin typeface="Open Sans"/>
                <a:ea typeface="Open Sans"/>
                <a:cs typeface="Open Sans"/>
                <a:sym typeface="Open Sans"/>
              </a:rPr>
              <a:t>Tom Watson </a:t>
            </a:r>
            <a:endParaRPr sz="1800">
              <a:solidFill>
                <a:schemeClr val="lt2"/>
              </a:solidFill>
              <a:latin typeface="Open Sans"/>
              <a:ea typeface="Open Sans"/>
              <a:cs typeface="Open Sans"/>
              <a:sym typeface="Open Sans"/>
            </a:endParaRPr>
          </a:p>
          <a:p>
            <a:pPr marL="0" lvl="0" indent="0" algn="l" rtl="0">
              <a:spcBef>
                <a:spcPts val="0"/>
              </a:spcBef>
              <a:spcAft>
                <a:spcPts val="0"/>
              </a:spcAft>
              <a:buNone/>
            </a:pPr>
            <a:r>
              <a:rPr lang="en" sz="1800">
                <a:solidFill>
                  <a:schemeClr val="lt2"/>
                </a:solidFill>
                <a:latin typeface="Open Sans"/>
                <a:ea typeface="Open Sans"/>
                <a:cs typeface="Open Sans"/>
                <a:sym typeface="Open Sans"/>
              </a:rPr>
              <a:t>Office of Research Information Services</a:t>
            </a:r>
            <a:endParaRPr>
              <a:solidFill>
                <a:schemeClr val="lt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107"/>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MYRESEARCH </a:t>
            </a:r>
            <a:r>
              <a:rPr lang="en" b="0">
                <a:latin typeface="Encode Sans"/>
                <a:ea typeface="Encode Sans"/>
                <a:cs typeface="Encode Sans"/>
                <a:sym typeface="Encode Sans"/>
              </a:rPr>
              <a:t>| KEY CHANGES</a:t>
            </a:r>
            <a:endParaRPr b="0">
              <a:latin typeface="Encode Sans"/>
              <a:ea typeface="Encode Sans"/>
              <a:cs typeface="Encode Sans"/>
              <a:sym typeface="Encode Sans"/>
            </a:endParaRPr>
          </a:p>
        </p:txBody>
      </p:sp>
      <p:sp>
        <p:nvSpPr>
          <p:cNvPr id="574" name="Google Shape;574;p107"/>
          <p:cNvSpPr txBox="1"/>
          <p:nvPr/>
        </p:nvSpPr>
        <p:spPr>
          <a:xfrm>
            <a:off x="731300" y="1382600"/>
            <a:ext cx="7776300" cy="39579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Key Changes</a:t>
            </a:r>
            <a:endParaRPr sz="1600" b="1">
              <a:solidFill>
                <a:srgbClr val="4B2E83"/>
              </a:solidFill>
              <a:latin typeface="Open Sans"/>
              <a:ea typeface="Open Sans"/>
              <a:cs typeface="Open Sans"/>
              <a:sym typeface="Open Sans"/>
            </a:endParaRPr>
          </a:p>
          <a:p>
            <a:pPr marL="914400" lvl="1" indent="-330200" algn="l" rtl="0">
              <a:lnSpc>
                <a:spcPct val="115000"/>
              </a:lnSpc>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MyResearch is </a:t>
            </a:r>
            <a:r>
              <a:rPr lang="en" sz="1600" b="1">
                <a:solidFill>
                  <a:srgbClr val="4B2E83"/>
                </a:solidFill>
                <a:latin typeface="Open Sans"/>
                <a:ea typeface="Open Sans"/>
                <a:cs typeface="Open Sans"/>
                <a:sym typeface="Open Sans"/>
              </a:rPr>
              <a:t>not being retired</a:t>
            </a:r>
            <a:r>
              <a:rPr lang="en" sz="1600">
                <a:solidFill>
                  <a:srgbClr val="4B2E83"/>
                </a:solidFill>
                <a:latin typeface="Open Sans"/>
                <a:ea typeface="Open Sans"/>
                <a:cs typeface="Open Sans"/>
                <a:sym typeface="Open Sans"/>
              </a:rPr>
              <a:t>; however,</a:t>
            </a:r>
            <a:endParaRPr sz="1600">
              <a:solidFill>
                <a:srgbClr val="4B2E83"/>
              </a:solidFill>
              <a:latin typeface="Open Sans"/>
              <a:ea typeface="Open Sans"/>
              <a:cs typeface="Open Sans"/>
              <a:sym typeface="Open Sans"/>
            </a:endParaRPr>
          </a:p>
          <a:p>
            <a:pPr marL="1371600" lvl="2" indent="-330200" algn="l" rtl="0">
              <a:lnSpc>
                <a:spcPct val="115000"/>
              </a:lnSpc>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Funding Status - Award data will be stale as of finance freeze EOD 6/15</a:t>
            </a:r>
            <a:endParaRPr sz="1600">
              <a:solidFill>
                <a:srgbClr val="4B2E83"/>
              </a:solidFill>
              <a:latin typeface="Open Sans"/>
              <a:ea typeface="Open Sans"/>
              <a:cs typeface="Open Sans"/>
              <a:sym typeface="Open Sans"/>
            </a:endParaRPr>
          </a:p>
          <a:p>
            <a:pPr marL="1371600" lvl="2" indent="-330200" algn="l" rtl="0">
              <a:lnSpc>
                <a:spcPct val="115000"/>
              </a:lnSpc>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Any additional impacts will be identified in June</a:t>
            </a:r>
            <a:endParaRPr sz="1600">
              <a:solidFill>
                <a:srgbClr val="4B2E83"/>
              </a:solidFill>
              <a:latin typeface="Open Sans"/>
              <a:ea typeface="Open Sans"/>
              <a:cs typeface="Open Sans"/>
              <a:sym typeface="Open Sans"/>
            </a:endParaRPr>
          </a:p>
          <a:p>
            <a:pPr marL="914400" lvl="1" indent="-330200" algn="l" rtl="0">
              <a:lnSpc>
                <a:spcPct val="115000"/>
              </a:lnSpc>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Award status will be available in SAGE</a:t>
            </a:r>
            <a:endParaRPr sz="1600">
              <a:solidFill>
                <a:srgbClr val="4B2E83"/>
              </a:solidFill>
              <a:latin typeface="Open Sans"/>
              <a:ea typeface="Open Sans"/>
              <a:cs typeface="Open Sans"/>
              <a:sym typeface="Open Sans"/>
            </a:endParaRPr>
          </a:p>
          <a:p>
            <a:pPr marL="457200" lvl="0" indent="-330200" algn="l" rtl="0">
              <a:lnSpc>
                <a:spcPct val="115000"/>
              </a:lnSpc>
              <a:spcBef>
                <a:spcPts val="100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Key Dates</a:t>
            </a:r>
            <a:endParaRPr sz="1600" b="1">
              <a:solidFill>
                <a:srgbClr val="4B2E83"/>
              </a:solidFill>
              <a:latin typeface="Open Sans"/>
              <a:ea typeface="Open Sans"/>
              <a:cs typeface="Open Sans"/>
              <a:sym typeface="Open Sans"/>
            </a:endParaRPr>
          </a:p>
          <a:p>
            <a:pPr marL="914400" lvl="1" indent="-330200" algn="l" rtl="0">
              <a:lnSpc>
                <a:spcPct val="115000"/>
              </a:lnSpc>
              <a:spcBef>
                <a:spcPts val="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Now - EOD June 15: </a:t>
            </a:r>
            <a:r>
              <a:rPr lang="en" sz="1600">
                <a:solidFill>
                  <a:srgbClr val="4B2E83"/>
                </a:solidFill>
                <a:latin typeface="Open Sans"/>
                <a:ea typeface="Open Sans"/>
                <a:cs typeface="Open Sans"/>
                <a:sym typeface="Open Sans"/>
              </a:rPr>
              <a:t>MyResearch functions as normal</a:t>
            </a:r>
            <a:endParaRPr sz="1600">
              <a:solidFill>
                <a:srgbClr val="4B2E83"/>
              </a:solidFill>
              <a:latin typeface="Open Sans"/>
              <a:ea typeface="Open Sans"/>
              <a:cs typeface="Open Sans"/>
              <a:sym typeface="Open Sans"/>
            </a:endParaRPr>
          </a:p>
          <a:p>
            <a:pPr marL="914400" lvl="1" indent="-330200" algn="l" rtl="0">
              <a:lnSpc>
                <a:spcPct val="115000"/>
              </a:lnSpc>
              <a:spcBef>
                <a:spcPts val="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Mid-June: </a:t>
            </a:r>
            <a:r>
              <a:rPr lang="en" sz="1600">
                <a:solidFill>
                  <a:srgbClr val="4B2E83"/>
                </a:solidFill>
                <a:latin typeface="Open Sans"/>
                <a:ea typeface="Open Sans"/>
                <a:cs typeface="Open Sans"/>
                <a:sym typeface="Open Sans"/>
              </a:rPr>
              <a:t>MyResearch banner with stale data reminder </a:t>
            </a:r>
            <a:endParaRPr sz="1600">
              <a:solidFill>
                <a:srgbClr val="4B2E83"/>
              </a:solidFill>
              <a:latin typeface="Open Sans"/>
              <a:ea typeface="Open Sans"/>
              <a:cs typeface="Open Sans"/>
              <a:sym typeface="Open Sans"/>
            </a:endParaRPr>
          </a:p>
          <a:p>
            <a:pPr marL="914400" lvl="1" indent="-330200" algn="l" rtl="0">
              <a:lnSpc>
                <a:spcPct val="115000"/>
              </a:lnSpc>
              <a:spcBef>
                <a:spcPts val="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Beginning EOD June 15</a:t>
            </a:r>
            <a:r>
              <a:rPr lang="en" sz="1600">
                <a:solidFill>
                  <a:srgbClr val="4B2E83"/>
                </a:solidFill>
                <a:latin typeface="Open Sans"/>
                <a:ea typeface="Open Sans"/>
                <a:cs typeface="Open Sans"/>
                <a:sym typeface="Open Sans"/>
              </a:rPr>
              <a:t>: Funding Status data remains accessible but stale</a:t>
            </a:r>
            <a:endParaRPr sz="1600">
              <a:solidFill>
                <a:srgbClr val="4B2E83"/>
              </a:solidFill>
              <a:latin typeface="Open Sans"/>
              <a:ea typeface="Open Sans"/>
              <a:cs typeface="Open Sans"/>
              <a:sym typeface="Open Sans"/>
            </a:endParaRPr>
          </a:p>
          <a:p>
            <a:pPr marL="914400" lvl="1" indent="-330200" algn="l" rtl="0">
              <a:lnSpc>
                <a:spcPct val="115000"/>
              </a:lnSpc>
              <a:spcBef>
                <a:spcPts val="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July 5 at 5:35 p.m. - July 6</a:t>
            </a:r>
            <a:r>
              <a:rPr lang="en" sz="1600">
                <a:solidFill>
                  <a:srgbClr val="4B2E83"/>
                </a:solidFill>
                <a:latin typeface="Open Sans"/>
                <a:ea typeface="Open Sans"/>
                <a:cs typeface="Open Sans"/>
                <a:sym typeface="Open Sans"/>
              </a:rPr>
              <a:t>: SAGE unavailable</a:t>
            </a:r>
            <a:endParaRPr sz="1600">
              <a:solidFill>
                <a:srgbClr val="4B2E83"/>
              </a:solidFill>
              <a:latin typeface="Open Sans"/>
              <a:ea typeface="Open Sans"/>
              <a:cs typeface="Open Sans"/>
              <a:sym typeface="Open Sans"/>
            </a:endParaRPr>
          </a:p>
          <a:p>
            <a:pPr marL="914400" lvl="1" indent="-330200" algn="l" rtl="0">
              <a:lnSpc>
                <a:spcPct val="115000"/>
              </a:lnSpc>
              <a:spcBef>
                <a:spcPts val="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July 7 at 6 a.m.:</a:t>
            </a:r>
            <a:r>
              <a:rPr lang="en" sz="1600">
                <a:solidFill>
                  <a:srgbClr val="4B2E83"/>
                </a:solidFill>
                <a:latin typeface="Open Sans"/>
                <a:ea typeface="Open Sans"/>
                <a:cs typeface="Open Sans"/>
                <a:sym typeface="Open Sans"/>
              </a:rPr>
              <a:t> SAGE back online with award status available in SAGE</a:t>
            </a:r>
            <a:endParaRPr sz="1600">
              <a:solidFill>
                <a:srgbClr val="4B2E83"/>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108"/>
          <p:cNvPicPr preferRelativeResize="0"/>
          <p:nvPr/>
        </p:nvPicPr>
        <p:blipFill>
          <a:blip r:embed="rId3">
            <a:alphaModFix/>
          </a:blip>
          <a:stretch>
            <a:fillRect/>
          </a:stretch>
        </p:blipFill>
        <p:spPr>
          <a:xfrm>
            <a:off x="1510200" y="1344267"/>
            <a:ext cx="6108649" cy="3779375"/>
          </a:xfrm>
          <a:prstGeom prst="rect">
            <a:avLst/>
          </a:prstGeom>
          <a:noFill/>
          <a:ln w="9525" cap="flat" cmpd="sng">
            <a:solidFill>
              <a:schemeClr val="dk2"/>
            </a:solidFill>
            <a:prstDash val="solid"/>
            <a:round/>
            <a:headEnd type="none" w="sm" len="sm"/>
            <a:tailEnd type="none" w="sm" len="sm"/>
          </a:ln>
        </p:spPr>
      </p:pic>
      <p:sp>
        <p:nvSpPr>
          <p:cNvPr id="580" name="Google Shape;580;p108"/>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MYRESEARCH </a:t>
            </a:r>
            <a:r>
              <a:rPr lang="en" b="0">
                <a:latin typeface="Encode Sans"/>
                <a:ea typeface="Encode Sans"/>
                <a:cs typeface="Encode Sans"/>
                <a:sym typeface="Encode Sans"/>
              </a:rPr>
              <a:t>| HOMEPAGE</a:t>
            </a:r>
            <a:endParaRPr b="0">
              <a:latin typeface="Encode Sans"/>
              <a:ea typeface="Encode Sans"/>
              <a:cs typeface="Encode Sans"/>
              <a:sym typeface="Encode Sans"/>
            </a:endParaRPr>
          </a:p>
        </p:txBody>
      </p:sp>
      <p:sp>
        <p:nvSpPr>
          <p:cNvPr id="581" name="Google Shape;581;p108"/>
          <p:cNvSpPr txBox="1"/>
          <p:nvPr/>
        </p:nvSpPr>
        <p:spPr>
          <a:xfrm>
            <a:off x="86025" y="3169300"/>
            <a:ext cx="1304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4B2E83"/>
                </a:solidFill>
                <a:latin typeface="Open Sans"/>
                <a:ea typeface="Open Sans"/>
                <a:cs typeface="Open Sans"/>
                <a:sym typeface="Open Sans"/>
              </a:rPr>
              <a:t>Stale award data as of EOD 6/15</a:t>
            </a:r>
            <a:endParaRPr sz="1200">
              <a:solidFill>
                <a:srgbClr val="4B2E83"/>
              </a:solidFill>
              <a:latin typeface="Open Sans"/>
              <a:ea typeface="Open Sans"/>
              <a:cs typeface="Open Sans"/>
              <a:sym typeface="Open Sans"/>
            </a:endParaRPr>
          </a:p>
        </p:txBody>
      </p:sp>
      <p:sp>
        <p:nvSpPr>
          <p:cNvPr id="582" name="Google Shape;582;p108"/>
          <p:cNvSpPr/>
          <p:nvPr/>
        </p:nvSpPr>
        <p:spPr>
          <a:xfrm>
            <a:off x="2359775" y="2746100"/>
            <a:ext cx="2148300" cy="1038300"/>
          </a:xfrm>
          <a:prstGeom prst="rect">
            <a:avLst/>
          </a:prstGeom>
          <a:noFill/>
          <a:ln w="19050"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583" name="Google Shape;583;p108"/>
          <p:cNvSpPr/>
          <p:nvPr/>
        </p:nvSpPr>
        <p:spPr>
          <a:xfrm>
            <a:off x="2359775" y="3821375"/>
            <a:ext cx="4484400" cy="1072800"/>
          </a:xfrm>
          <a:prstGeom prst="rect">
            <a:avLst/>
          </a:prstGeom>
          <a:noFill/>
          <a:ln w="19050"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cxnSp>
        <p:nvCxnSpPr>
          <p:cNvPr id="584" name="Google Shape;584;p108"/>
          <p:cNvCxnSpPr>
            <a:endCxn id="585" idx="1"/>
          </p:cNvCxnSpPr>
          <p:nvPr/>
        </p:nvCxnSpPr>
        <p:spPr>
          <a:xfrm rot="10800000" flipH="1">
            <a:off x="6844550" y="4370367"/>
            <a:ext cx="1084800" cy="56100"/>
          </a:xfrm>
          <a:prstGeom prst="straightConnector1">
            <a:avLst/>
          </a:prstGeom>
          <a:noFill/>
          <a:ln w="9525" cap="flat" cmpd="sng">
            <a:solidFill>
              <a:srgbClr val="4B2E83"/>
            </a:solidFill>
            <a:prstDash val="solid"/>
            <a:round/>
            <a:headEnd type="none" w="med" len="med"/>
            <a:tailEnd type="oval" w="med" len="med"/>
          </a:ln>
        </p:spPr>
      </p:cxnSp>
      <p:cxnSp>
        <p:nvCxnSpPr>
          <p:cNvPr id="586" name="Google Shape;586;p108"/>
          <p:cNvCxnSpPr/>
          <p:nvPr/>
        </p:nvCxnSpPr>
        <p:spPr>
          <a:xfrm rot="10800000" flipH="1">
            <a:off x="1134900" y="3403500"/>
            <a:ext cx="1224900" cy="9300"/>
          </a:xfrm>
          <a:prstGeom prst="straightConnector1">
            <a:avLst/>
          </a:prstGeom>
          <a:noFill/>
          <a:ln w="9525" cap="flat" cmpd="sng">
            <a:solidFill>
              <a:srgbClr val="4B2E83"/>
            </a:solidFill>
            <a:prstDash val="solid"/>
            <a:round/>
            <a:headEnd type="oval" w="med" len="med"/>
            <a:tailEnd type="none" w="med" len="med"/>
          </a:ln>
        </p:spPr>
      </p:cxnSp>
      <p:sp>
        <p:nvSpPr>
          <p:cNvPr id="585" name="Google Shape;585;p108"/>
          <p:cNvSpPr txBox="1"/>
          <p:nvPr/>
        </p:nvSpPr>
        <p:spPr>
          <a:xfrm>
            <a:off x="7929350" y="3723867"/>
            <a:ext cx="1140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4B2E83"/>
                </a:solidFill>
                <a:latin typeface="Open Sans"/>
                <a:ea typeface="Open Sans"/>
                <a:cs typeface="Open Sans"/>
                <a:sym typeface="Open Sans"/>
              </a:rPr>
              <a:t>Data remains up to date (pending more info coming in June)</a:t>
            </a:r>
            <a:endParaRPr sz="1200">
              <a:solidFill>
                <a:srgbClr val="4B2E83"/>
              </a:solidFill>
              <a:latin typeface="Open Sans"/>
              <a:ea typeface="Open Sans"/>
              <a:cs typeface="Open Sans"/>
              <a:sym typeface="Open Sans"/>
            </a:endParaRPr>
          </a:p>
        </p:txBody>
      </p:sp>
      <p:cxnSp>
        <p:nvCxnSpPr>
          <p:cNvPr id="587" name="Google Shape;587;p108"/>
          <p:cNvCxnSpPr/>
          <p:nvPr/>
        </p:nvCxnSpPr>
        <p:spPr>
          <a:xfrm>
            <a:off x="4607925" y="2048833"/>
            <a:ext cx="3215700" cy="0"/>
          </a:xfrm>
          <a:prstGeom prst="straightConnector1">
            <a:avLst/>
          </a:prstGeom>
          <a:noFill/>
          <a:ln w="9525" cap="flat" cmpd="sng">
            <a:solidFill>
              <a:srgbClr val="4B2E83"/>
            </a:solidFill>
            <a:prstDash val="solid"/>
            <a:round/>
            <a:headEnd type="none" w="med" len="med"/>
            <a:tailEnd type="oval" w="med" len="med"/>
          </a:ln>
        </p:spPr>
      </p:cxnSp>
      <p:sp>
        <p:nvSpPr>
          <p:cNvPr id="588" name="Google Shape;588;p108"/>
          <p:cNvSpPr txBox="1"/>
          <p:nvPr/>
        </p:nvSpPr>
        <p:spPr>
          <a:xfrm>
            <a:off x="7823750" y="1756300"/>
            <a:ext cx="1352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4B2E83"/>
                </a:solidFill>
                <a:latin typeface="Open Sans"/>
                <a:ea typeface="Open Sans"/>
                <a:cs typeface="Open Sans"/>
                <a:sym typeface="Open Sans"/>
              </a:rPr>
              <a:t>Banner this summer with stale data reminder</a:t>
            </a:r>
            <a:endParaRPr sz="1200">
              <a:solidFill>
                <a:srgbClr val="4B2E83"/>
              </a:solidFill>
              <a:latin typeface="Open Sans"/>
              <a:ea typeface="Open Sans"/>
              <a:cs typeface="Open Sans"/>
              <a:sym typeface="Open Sans"/>
            </a:endParaRPr>
          </a:p>
        </p:txBody>
      </p:sp>
      <p:sp>
        <p:nvSpPr>
          <p:cNvPr id="589" name="Google Shape;589;p108"/>
          <p:cNvSpPr/>
          <p:nvPr/>
        </p:nvSpPr>
        <p:spPr>
          <a:xfrm>
            <a:off x="4676150" y="2746100"/>
            <a:ext cx="2167800" cy="1038300"/>
          </a:xfrm>
          <a:prstGeom prst="rect">
            <a:avLst/>
          </a:prstGeom>
          <a:noFill/>
          <a:ln w="19050"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590" name="Google Shape;590;p108"/>
          <p:cNvSpPr/>
          <p:nvPr/>
        </p:nvSpPr>
        <p:spPr>
          <a:xfrm>
            <a:off x="4676150" y="3761175"/>
            <a:ext cx="2158200" cy="118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1" name="Google Shape;591;p108"/>
          <p:cNvCxnSpPr>
            <a:stCxn id="589" idx="3"/>
            <a:endCxn id="585" idx="1"/>
          </p:cNvCxnSpPr>
          <p:nvPr/>
        </p:nvCxnSpPr>
        <p:spPr>
          <a:xfrm>
            <a:off x="6843950" y="3265250"/>
            <a:ext cx="1085400" cy="1105200"/>
          </a:xfrm>
          <a:prstGeom prst="straightConnector1">
            <a:avLst/>
          </a:prstGeom>
          <a:noFill/>
          <a:ln w="9525" cap="flat" cmpd="sng">
            <a:solidFill>
              <a:srgbClr val="4B2E83"/>
            </a:solidFill>
            <a:prstDash val="solid"/>
            <a:round/>
            <a:headEnd type="none" w="med" len="med"/>
            <a:tailEnd type="oval" w="med" len="med"/>
          </a:ln>
        </p:spPr>
      </p:cxnSp>
      <p:sp>
        <p:nvSpPr>
          <p:cNvPr id="592" name="Google Shape;592;p108"/>
          <p:cNvSpPr/>
          <p:nvPr/>
        </p:nvSpPr>
        <p:spPr>
          <a:xfrm>
            <a:off x="4619625" y="4613267"/>
            <a:ext cx="76200" cy="66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8"/>
          <p:cNvSpPr/>
          <p:nvPr/>
        </p:nvSpPr>
        <p:spPr>
          <a:xfrm>
            <a:off x="6554250" y="1564050"/>
            <a:ext cx="695400" cy="277500"/>
          </a:xfrm>
          <a:prstGeom prst="rect">
            <a:avLst/>
          </a:pr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109"/>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MYRESEARCH </a:t>
            </a:r>
            <a:r>
              <a:rPr lang="en" b="0">
                <a:latin typeface="Encode Sans"/>
                <a:ea typeface="Encode Sans"/>
                <a:cs typeface="Encode Sans"/>
                <a:sym typeface="Encode Sans"/>
              </a:rPr>
              <a:t>| FUNDING STATUS</a:t>
            </a:r>
            <a:endParaRPr b="0">
              <a:latin typeface="Encode Sans"/>
              <a:ea typeface="Encode Sans"/>
              <a:cs typeface="Encode Sans"/>
              <a:sym typeface="Encode Sans"/>
            </a:endParaRPr>
          </a:p>
        </p:txBody>
      </p:sp>
      <p:sp>
        <p:nvSpPr>
          <p:cNvPr id="599" name="Google Shape;599;p109"/>
          <p:cNvSpPr txBox="1"/>
          <p:nvPr/>
        </p:nvSpPr>
        <p:spPr>
          <a:xfrm>
            <a:off x="272875" y="1855667"/>
            <a:ext cx="1877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rgbClr val="4B2E83"/>
                </a:solidFill>
                <a:latin typeface="Open Sans"/>
                <a:ea typeface="Open Sans"/>
                <a:cs typeface="Open Sans"/>
                <a:sym typeface="Open Sans"/>
              </a:rPr>
              <a:t>&gt; Stale award data</a:t>
            </a:r>
            <a:endParaRPr sz="1500">
              <a:solidFill>
                <a:srgbClr val="4B2E83"/>
              </a:solidFill>
              <a:latin typeface="Open Sans"/>
              <a:ea typeface="Open Sans"/>
              <a:cs typeface="Open Sans"/>
              <a:sym typeface="Open Sans"/>
            </a:endParaRPr>
          </a:p>
          <a:p>
            <a:pPr marL="0" lvl="0" indent="0" algn="l" rtl="0">
              <a:spcBef>
                <a:spcPts val="0"/>
              </a:spcBef>
              <a:spcAft>
                <a:spcPts val="0"/>
              </a:spcAft>
              <a:buNone/>
            </a:pPr>
            <a:r>
              <a:rPr lang="en" sz="1500">
                <a:solidFill>
                  <a:srgbClr val="4B2E83"/>
                </a:solidFill>
                <a:latin typeface="Open Sans"/>
                <a:ea typeface="Open Sans"/>
                <a:cs typeface="Open Sans"/>
                <a:sym typeface="Open Sans"/>
              </a:rPr>
              <a:t>as of EOD 6/15</a:t>
            </a:r>
            <a:endParaRPr sz="1500">
              <a:solidFill>
                <a:srgbClr val="4B2E83"/>
              </a:solidFill>
              <a:latin typeface="Open Sans"/>
              <a:ea typeface="Open Sans"/>
              <a:cs typeface="Open Sans"/>
              <a:sym typeface="Open Sans"/>
            </a:endParaRPr>
          </a:p>
        </p:txBody>
      </p:sp>
      <p:pic>
        <p:nvPicPr>
          <p:cNvPr id="600" name="Google Shape;600;p109"/>
          <p:cNvPicPr preferRelativeResize="0"/>
          <p:nvPr/>
        </p:nvPicPr>
        <p:blipFill>
          <a:blip r:embed="rId3">
            <a:alphaModFix/>
          </a:blip>
          <a:stretch>
            <a:fillRect/>
          </a:stretch>
        </p:blipFill>
        <p:spPr>
          <a:xfrm>
            <a:off x="2454775" y="1433513"/>
            <a:ext cx="5943600" cy="3990975"/>
          </a:xfrm>
          <a:prstGeom prst="rect">
            <a:avLst/>
          </a:prstGeom>
          <a:noFill/>
          <a:ln w="12700" cap="flat" cmpd="sng">
            <a:solidFill>
              <a:srgbClr val="482981"/>
            </a:solidFill>
            <a:prstDash val="solid"/>
            <a:miter lim="8000"/>
            <a:headEnd type="none" w="sm" len="sm"/>
            <a:tailEnd type="none" w="sm" len="sm"/>
          </a:ln>
        </p:spPr>
      </p:pic>
      <p:sp>
        <p:nvSpPr>
          <p:cNvPr id="601" name="Google Shape;601;p109"/>
          <p:cNvSpPr/>
          <p:nvPr/>
        </p:nvSpPr>
        <p:spPr>
          <a:xfrm>
            <a:off x="3410900" y="2568125"/>
            <a:ext cx="4132200" cy="1196100"/>
          </a:xfrm>
          <a:prstGeom prst="rect">
            <a:avLst/>
          </a:prstGeom>
          <a:noFill/>
          <a:ln w="19050"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83"/>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latin typeface="Encode Sans Black"/>
                <a:ea typeface="Encode Sans Black"/>
                <a:cs typeface="Encode Sans Black"/>
                <a:sym typeface="Encode Sans Black"/>
              </a:rPr>
              <a:t>Workday Finance: </a:t>
            </a:r>
            <a:endParaRPr>
              <a:latin typeface="Encode Sans Black"/>
              <a:ea typeface="Encode Sans Black"/>
              <a:cs typeface="Encode Sans Black"/>
              <a:sym typeface="Encode Sans Black"/>
            </a:endParaRPr>
          </a:p>
          <a:p>
            <a:pPr marL="0" lvl="0" indent="0" algn="l" rtl="0">
              <a:spcBef>
                <a:spcPts val="600"/>
              </a:spcBef>
              <a:spcAft>
                <a:spcPts val="0"/>
              </a:spcAft>
              <a:buNone/>
            </a:pPr>
            <a:r>
              <a:rPr lang="en">
                <a:latin typeface="Encode Sans Black"/>
                <a:ea typeface="Encode Sans Black"/>
                <a:cs typeface="Encode Sans Black"/>
                <a:sym typeface="Encode Sans Black"/>
              </a:rPr>
              <a:t>Changes for Subawards </a:t>
            </a:r>
            <a:endParaRPr>
              <a:latin typeface="Encode Sans Black"/>
              <a:ea typeface="Encode Sans Black"/>
              <a:cs typeface="Encode Sans Black"/>
              <a:sym typeface="Encode Sans Black"/>
            </a:endParaRPr>
          </a:p>
        </p:txBody>
      </p:sp>
      <p:sp>
        <p:nvSpPr>
          <p:cNvPr id="410" name="Google Shape;410;p83"/>
          <p:cNvSpPr txBox="1">
            <a:spLocks noGrp="1"/>
          </p:cNvSpPr>
          <p:nvPr>
            <p:ph type="body" idx="2"/>
          </p:nvPr>
        </p:nvSpPr>
        <p:spPr>
          <a:xfrm>
            <a:off x="659305" y="1736725"/>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a:t>You will still use SAGE to request a subaward and subaward modification. </a:t>
            </a:r>
            <a:endParaRPr/>
          </a:p>
          <a:p>
            <a:pPr marL="0" lvl="0" indent="0" algn="l" rtl="0">
              <a:spcBef>
                <a:spcPts val="480"/>
              </a:spcBef>
              <a:spcAft>
                <a:spcPts val="0"/>
              </a:spcAft>
              <a:buNone/>
            </a:pPr>
            <a:endParaRPr/>
          </a:p>
          <a:p>
            <a:pPr marL="0" lvl="0" indent="0" algn="l" rtl="0">
              <a:spcBef>
                <a:spcPts val="480"/>
              </a:spcBef>
              <a:spcAft>
                <a:spcPts val="0"/>
              </a:spcAft>
              <a:buNone/>
            </a:pPr>
            <a:r>
              <a:rPr lang="en"/>
              <a:t>Subaward steps currently in Ariba will no longer be part of the process.</a:t>
            </a:r>
            <a:endParaRPr/>
          </a:p>
          <a:p>
            <a:pPr marL="0" lvl="0" indent="0" algn="l" rtl="0">
              <a:spcBef>
                <a:spcPts val="480"/>
              </a:spcBef>
              <a:spcAft>
                <a:spcPts val="0"/>
              </a:spcAft>
              <a:buNone/>
            </a:pPr>
            <a:endParaRPr/>
          </a:p>
          <a:p>
            <a:pPr marL="0" lvl="0" indent="0" algn="l" rtl="0">
              <a:spcBef>
                <a:spcPts val="480"/>
              </a:spcBef>
              <a:spcAft>
                <a:spcPts val="0"/>
              </a:spcAft>
              <a:buNone/>
            </a:pPr>
            <a:r>
              <a:rPr lang="en"/>
              <a:t>Note: All Blanket Purchase Orders (BPOs), including Subaward BPOs, follow the same deadlines Procurement has previously communicated.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110"/>
          <p:cNvPicPr preferRelativeResize="0"/>
          <p:nvPr/>
        </p:nvPicPr>
        <p:blipFill>
          <a:blip r:embed="rId3">
            <a:alphaModFix/>
          </a:blip>
          <a:stretch>
            <a:fillRect/>
          </a:stretch>
        </p:blipFill>
        <p:spPr>
          <a:xfrm>
            <a:off x="198900" y="1546717"/>
            <a:ext cx="7647452" cy="3950696"/>
          </a:xfrm>
          <a:prstGeom prst="rect">
            <a:avLst/>
          </a:prstGeom>
          <a:noFill/>
          <a:ln w="9525" cap="flat" cmpd="sng">
            <a:solidFill>
              <a:schemeClr val="dk2"/>
            </a:solidFill>
            <a:prstDash val="solid"/>
            <a:round/>
            <a:headEnd type="none" w="sm" len="sm"/>
            <a:tailEnd type="none" w="sm" len="sm"/>
          </a:ln>
        </p:spPr>
      </p:pic>
      <p:sp>
        <p:nvSpPr>
          <p:cNvPr id="607" name="Google Shape;607;p110"/>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MYRESEARCH </a:t>
            </a:r>
            <a:r>
              <a:rPr lang="en" b="0">
                <a:latin typeface="Encode Sans"/>
                <a:ea typeface="Encode Sans"/>
                <a:cs typeface="Encode Sans"/>
                <a:sym typeface="Encode Sans"/>
              </a:rPr>
              <a:t>| REQUEST STATUS IN SAGE AWARDS</a:t>
            </a:r>
            <a:endParaRPr b="0">
              <a:latin typeface="Encode Sans"/>
              <a:ea typeface="Encode Sans"/>
              <a:cs typeface="Encode Sans"/>
              <a:sym typeface="Encode Sans"/>
            </a:endParaRPr>
          </a:p>
        </p:txBody>
      </p:sp>
      <p:sp>
        <p:nvSpPr>
          <p:cNvPr id="608" name="Google Shape;608;p110"/>
          <p:cNvSpPr txBox="1"/>
          <p:nvPr/>
        </p:nvSpPr>
        <p:spPr>
          <a:xfrm>
            <a:off x="8063000" y="3175725"/>
            <a:ext cx="1141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4B2E83"/>
                </a:solidFill>
                <a:latin typeface="Open Sans"/>
                <a:ea typeface="Open Sans"/>
                <a:cs typeface="Open Sans"/>
                <a:sym typeface="Open Sans"/>
              </a:rPr>
              <a:t>Provides award status information</a:t>
            </a:r>
            <a:endParaRPr sz="1100">
              <a:solidFill>
                <a:srgbClr val="4B2E83"/>
              </a:solidFill>
              <a:latin typeface="Open Sans"/>
              <a:ea typeface="Open Sans"/>
              <a:cs typeface="Open Sans"/>
              <a:sym typeface="Open Sans"/>
            </a:endParaRPr>
          </a:p>
        </p:txBody>
      </p:sp>
      <p:sp>
        <p:nvSpPr>
          <p:cNvPr id="609" name="Google Shape;609;p110"/>
          <p:cNvSpPr/>
          <p:nvPr/>
        </p:nvSpPr>
        <p:spPr>
          <a:xfrm>
            <a:off x="5584550" y="2269575"/>
            <a:ext cx="984600" cy="2831700"/>
          </a:xfrm>
          <a:prstGeom prst="rect">
            <a:avLst/>
          </a:prstGeom>
          <a:noFill/>
          <a:ln w="19050"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cxnSp>
        <p:nvCxnSpPr>
          <p:cNvPr id="610" name="Google Shape;610;p110"/>
          <p:cNvCxnSpPr>
            <a:endCxn id="608" idx="1"/>
          </p:cNvCxnSpPr>
          <p:nvPr/>
        </p:nvCxnSpPr>
        <p:spPr>
          <a:xfrm rot="10800000" flipH="1">
            <a:off x="6569000" y="3522075"/>
            <a:ext cx="1494000" cy="143700"/>
          </a:xfrm>
          <a:prstGeom prst="straightConnector1">
            <a:avLst/>
          </a:prstGeom>
          <a:noFill/>
          <a:ln w="9525" cap="flat" cmpd="sng">
            <a:solidFill>
              <a:srgbClr val="4B2E83"/>
            </a:solidFill>
            <a:prstDash val="solid"/>
            <a:round/>
            <a:headEnd type="none" w="med" len="med"/>
            <a:tailEnd type="oval"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111"/>
          <p:cNvSpPr txBox="1">
            <a:spLocks noGrp="1"/>
          </p:cNvSpPr>
          <p:nvPr>
            <p:ph type="title"/>
          </p:nvPr>
        </p:nvSpPr>
        <p:spPr>
          <a:xfrm>
            <a:off x="460375" y="860000"/>
            <a:ext cx="86835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000"/>
              <a:buFont typeface="Encode Sans Black"/>
              <a:buNone/>
            </a:pPr>
            <a:r>
              <a:rPr lang="en" sz="4500"/>
              <a:t>RESEARCH (RAD) REPORTS &amp; DATA</a:t>
            </a:r>
            <a:endParaRPr sz="3200">
              <a:solidFill>
                <a:schemeClr val="lt1"/>
              </a:solidFill>
            </a:endParaRPr>
          </a:p>
        </p:txBody>
      </p:sp>
      <p:sp>
        <p:nvSpPr>
          <p:cNvPr id="616" name="Google Shape;616;p111"/>
          <p:cNvSpPr/>
          <p:nvPr/>
        </p:nvSpPr>
        <p:spPr>
          <a:xfrm>
            <a:off x="300250" y="5601633"/>
            <a:ext cx="3129000" cy="1086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112"/>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RESEARCH (RAD) REPORTS </a:t>
            </a:r>
            <a:r>
              <a:rPr lang="en" b="0">
                <a:latin typeface="Encode Sans"/>
                <a:ea typeface="Encode Sans"/>
                <a:cs typeface="Encode Sans"/>
                <a:sym typeface="Encode Sans"/>
              </a:rPr>
              <a:t>| KEY CHANGES</a:t>
            </a:r>
            <a:endParaRPr b="0">
              <a:latin typeface="Encode Sans"/>
              <a:ea typeface="Encode Sans"/>
              <a:cs typeface="Encode Sans"/>
              <a:sym typeface="Encode Sans"/>
            </a:endParaRPr>
          </a:p>
        </p:txBody>
      </p:sp>
      <p:sp>
        <p:nvSpPr>
          <p:cNvPr id="622" name="Google Shape;622;p112"/>
          <p:cNvSpPr txBox="1"/>
          <p:nvPr/>
        </p:nvSpPr>
        <p:spPr>
          <a:xfrm>
            <a:off x="577675" y="1253400"/>
            <a:ext cx="8139300" cy="3611100"/>
          </a:xfrm>
          <a:prstGeom prst="rect">
            <a:avLst/>
          </a:prstGeom>
          <a:noFill/>
          <a:ln>
            <a:noFill/>
          </a:ln>
        </p:spPr>
        <p:txBody>
          <a:bodyPr spcFirstLastPara="1" wrap="square" lIns="91425" tIns="91425" rIns="91425" bIns="91425" anchor="t" anchorCtr="0">
            <a:spAutoFit/>
          </a:bodyPr>
          <a:lstStyle/>
          <a:p>
            <a:pPr marL="457200" lvl="0" indent="-330200" algn="l" rtl="0">
              <a:spcBef>
                <a:spcPts val="1000"/>
              </a:spcBef>
              <a:spcAft>
                <a:spcPts val="0"/>
              </a:spcAft>
              <a:buClr>
                <a:srgbClr val="4B2E83"/>
              </a:buClr>
              <a:buSzPts val="1600"/>
              <a:buFont typeface="Open Sans"/>
              <a:buChar char="˃"/>
            </a:pPr>
            <a:r>
              <a:rPr lang="en" sz="1600" b="1">
                <a:solidFill>
                  <a:srgbClr val="4B2E83"/>
                </a:solidFill>
                <a:latin typeface="Open Sans"/>
                <a:ea typeface="Open Sans"/>
                <a:cs typeface="Open Sans"/>
                <a:sym typeface="Open Sans"/>
              </a:rPr>
              <a:t>Key Changes</a:t>
            </a:r>
            <a:endParaRPr sz="1600" b="1">
              <a:solidFill>
                <a:srgbClr val="4B2E83"/>
              </a:solidFill>
              <a:latin typeface="Open Sans"/>
              <a:ea typeface="Open Sans"/>
              <a:cs typeface="Open Sans"/>
              <a:sym typeface="Open Sans"/>
            </a:endParaRPr>
          </a:p>
          <a:p>
            <a:pPr marL="914400" lvl="1" indent="-330200" algn="l" rtl="0">
              <a:lnSpc>
                <a:spcPct val="115000"/>
              </a:lnSpc>
              <a:spcBef>
                <a:spcPts val="1000"/>
              </a:spcBef>
              <a:spcAft>
                <a:spcPts val="0"/>
              </a:spcAft>
              <a:buClr>
                <a:srgbClr val="4B2E83"/>
              </a:buClr>
              <a:buSzPts val="1600"/>
              <a:buFont typeface="Open Sans"/>
              <a:buChar char="○"/>
            </a:pPr>
            <a:r>
              <a:rPr lang="en" sz="1600">
                <a:solidFill>
                  <a:srgbClr val="4B2E83"/>
                </a:solidFill>
                <a:highlight>
                  <a:srgbClr val="FFFFFF"/>
                </a:highlight>
                <a:latin typeface="Open Sans"/>
                <a:ea typeface="Open Sans"/>
                <a:cs typeface="Open Sans"/>
                <a:sym typeface="Open Sans"/>
              </a:rPr>
              <a:t>Beginning EOD June 15, with the finance transaction freeze, award data will become stale in all RAD-based reporting solutions. This includes:</a:t>
            </a:r>
            <a:endParaRPr sz="1600">
              <a:solidFill>
                <a:srgbClr val="4B2E83"/>
              </a:solidFill>
              <a:highlight>
                <a:srgbClr val="FFFFFF"/>
              </a:highlight>
              <a:latin typeface="Open Sans"/>
              <a:ea typeface="Open Sans"/>
              <a:cs typeface="Open Sans"/>
              <a:sym typeface="Open Sans"/>
            </a:endParaRPr>
          </a:p>
          <a:p>
            <a:pPr marL="1371600" lvl="2" indent="-330200" algn="l" rtl="0">
              <a:lnSpc>
                <a:spcPct val="115000"/>
              </a:lnSpc>
              <a:spcBef>
                <a:spcPts val="0"/>
              </a:spcBef>
              <a:spcAft>
                <a:spcPts val="0"/>
              </a:spcAft>
              <a:buClr>
                <a:srgbClr val="4B2E83"/>
              </a:buClr>
              <a:buSzPts val="1600"/>
              <a:buFont typeface="Open Sans"/>
              <a:buChar char="■"/>
            </a:pPr>
            <a:r>
              <a:rPr lang="en" sz="1600">
                <a:solidFill>
                  <a:srgbClr val="4B2E83"/>
                </a:solidFill>
                <a:highlight>
                  <a:srgbClr val="FFFFFF"/>
                </a:highlight>
                <a:latin typeface="Open Sans"/>
                <a:ea typeface="Open Sans"/>
                <a:cs typeface="Open Sans"/>
                <a:sym typeface="Open Sans"/>
              </a:rPr>
              <a:t>BI Portal assets, RAD Cube, and various reports and visualizations </a:t>
            </a:r>
            <a:endParaRPr sz="1600">
              <a:solidFill>
                <a:srgbClr val="4B2E83"/>
              </a:solidFill>
              <a:highlight>
                <a:srgbClr val="FFFFFF"/>
              </a:highlight>
              <a:latin typeface="Open Sans"/>
              <a:ea typeface="Open Sans"/>
              <a:cs typeface="Open Sans"/>
              <a:sym typeface="Open Sans"/>
            </a:endParaRPr>
          </a:p>
          <a:p>
            <a:pPr marL="914400" lvl="1" indent="-330200" algn="l" rtl="0">
              <a:lnSpc>
                <a:spcPct val="115000"/>
              </a:lnSpc>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Following cutover on July 6, all existing RAD-based reporting solutions will be frozen</a:t>
            </a:r>
            <a:endParaRPr sz="1600">
              <a:solidFill>
                <a:srgbClr val="4B2E83"/>
              </a:solidFill>
              <a:latin typeface="Open Sans"/>
              <a:ea typeface="Open Sans"/>
              <a:cs typeface="Open Sans"/>
              <a:sym typeface="Open Sans"/>
            </a:endParaRPr>
          </a:p>
          <a:p>
            <a:pPr marL="1371600" lvl="2" indent="-330200" algn="l" rtl="0">
              <a:lnSpc>
                <a:spcPct val="115000"/>
              </a:lnSpc>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Data will remain available for historical reporting</a:t>
            </a:r>
            <a:endParaRPr sz="1600">
              <a:solidFill>
                <a:srgbClr val="4B2E83"/>
              </a:solidFill>
              <a:latin typeface="Open Sans"/>
              <a:ea typeface="Open Sans"/>
              <a:cs typeface="Open Sans"/>
              <a:sym typeface="Open Sans"/>
            </a:endParaRPr>
          </a:p>
          <a:p>
            <a:pPr marL="914400" lvl="1" indent="-330200" algn="l" rtl="0">
              <a:lnSpc>
                <a:spcPct val="115000"/>
              </a:lnSpc>
              <a:spcBef>
                <a:spcPts val="100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Until new RAD 2.0-based reporting solutions are available, </a:t>
            </a:r>
            <a:r>
              <a:rPr lang="en" sz="1600" b="1">
                <a:solidFill>
                  <a:srgbClr val="4B2E83"/>
                </a:solidFill>
                <a:latin typeface="Open Sans"/>
                <a:ea typeface="Open Sans"/>
                <a:cs typeface="Open Sans"/>
                <a:sym typeface="Open Sans"/>
              </a:rPr>
              <a:t>we encourage you to request data from </a:t>
            </a:r>
            <a:r>
              <a:rPr lang="en" sz="1600" b="1" u="sng">
                <a:solidFill>
                  <a:srgbClr val="4B2E8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grantrpt@uw.edu</a:t>
            </a:r>
            <a:r>
              <a:rPr lang="en" sz="1600" b="1">
                <a:solidFill>
                  <a:srgbClr val="4B2E83"/>
                </a:solidFill>
                <a:latin typeface="Open Sans"/>
                <a:ea typeface="Open Sans"/>
                <a:cs typeface="Open Sans"/>
                <a:sym typeface="Open Sans"/>
              </a:rPr>
              <a:t> until further notice. </a:t>
            </a:r>
            <a:endParaRPr sz="1600" b="1">
              <a:solidFill>
                <a:srgbClr val="4B2E83"/>
              </a:solidFill>
              <a:latin typeface="Open Sans"/>
              <a:ea typeface="Open Sans"/>
              <a:cs typeface="Open Sans"/>
              <a:sym typeface="Open Sans"/>
            </a:endParaRPr>
          </a:p>
          <a:p>
            <a:pPr marL="1371600" lvl="2" indent="-330200" algn="l" rtl="0">
              <a:lnSpc>
                <a:spcPct val="115000"/>
              </a:lnSpc>
              <a:spcBef>
                <a:spcPts val="0"/>
              </a:spcBef>
              <a:spcAft>
                <a:spcPts val="0"/>
              </a:spcAft>
              <a:buClr>
                <a:srgbClr val="4B2E83"/>
              </a:buClr>
              <a:buSzPts val="1600"/>
              <a:buFont typeface="Open Sans"/>
              <a:buChar char="■"/>
            </a:pPr>
            <a:r>
              <a:rPr lang="en" sz="1600">
                <a:solidFill>
                  <a:srgbClr val="4B2E83"/>
                </a:solidFill>
                <a:latin typeface="Open Sans"/>
                <a:ea typeface="Open Sans"/>
                <a:cs typeface="Open Sans"/>
                <a:sym typeface="Open Sans"/>
              </a:rPr>
              <a:t>ORIS is planning for your reporting needs!</a:t>
            </a:r>
            <a:endParaRPr sz="1600">
              <a:solidFill>
                <a:srgbClr val="4B2E83"/>
              </a:solidFill>
              <a:latin typeface="Open Sans"/>
              <a:ea typeface="Open Sans"/>
              <a:cs typeface="Open Sans"/>
              <a:sym typeface="Open Sans"/>
            </a:endParaRPr>
          </a:p>
          <a:p>
            <a:pPr marL="914400" lvl="0" indent="0" algn="l" rtl="0">
              <a:lnSpc>
                <a:spcPct val="115000"/>
              </a:lnSpc>
              <a:spcBef>
                <a:spcPts val="0"/>
              </a:spcBef>
              <a:spcAft>
                <a:spcPts val="0"/>
              </a:spcAft>
              <a:buNone/>
            </a:pPr>
            <a:endParaRPr sz="1600">
              <a:solidFill>
                <a:srgbClr val="482981"/>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113"/>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RESEARCH (RAD) REPORTS </a:t>
            </a:r>
            <a:r>
              <a:rPr lang="en" b="0">
                <a:latin typeface="Encode Sans"/>
                <a:ea typeface="Encode Sans"/>
                <a:cs typeface="Encode Sans"/>
                <a:sym typeface="Encode Sans"/>
              </a:rPr>
              <a:t>| CHANGE BENEFITS</a:t>
            </a:r>
            <a:endParaRPr b="0">
              <a:latin typeface="Encode Sans"/>
              <a:ea typeface="Encode Sans"/>
              <a:cs typeface="Encode Sans"/>
              <a:sym typeface="Encode Sans"/>
            </a:endParaRPr>
          </a:p>
        </p:txBody>
      </p:sp>
      <p:sp>
        <p:nvSpPr>
          <p:cNvPr id="628" name="Google Shape;628;p113"/>
          <p:cNvSpPr txBox="1"/>
          <p:nvPr/>
        </p:nvSpPr>
        <p:spPr>
          <a:xfrm>
            <a:off x="683850" y="1307850"/>
            <a:ext cx="7776300" cy="2413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rgbClr val="482981"/>
                </a:solidFill>
                <a:latin typeface="Open Sans"/>
                <a:ea typeface="Open Sans"/>
                <a:cs typeface="Open Sans"/>
                <a:sym typeface="Open Sans"/>
              </a:rPr>
              <a:t>Improved Self Service: </a:t>
            </a:r>
            <a:endParaRPr sz="1600" b="1">
              <a:solidFill>
                <a:srgbClr val="482981"/>
              </a:solidFill>
              <a:latin typeface="Open Sans"/>
              <a:ea typeface="Open Sans"/>
              <a:cs typeface="Open Sans"/>
              <a:sym typeface="Open Sans"/>
            </a:endParaRPr>
          </a:p>
          <a:p>
            <a:pPr marL="0" lvl="0" indent="0" algn="l" rtl="0">
              <a:lnSpc>
                <a:spcPct val="115000"/>
              </a:lnSpc>
              <a:spcBef>
                <a:spcPts val="0"/>
              </a:spcBef>
              <a:spcAft>
                <a:spcPts val="0"/>
              </a:spcAft>
              <a:buNone/>
            </a:pPr>
            <a:endParaRPr sz="1600">
              <a:solidFill>
                <a:srgbClr val="482981"/>
              </a:solidFill>
              <a:latin typeface="Open Sans"/>
              <a:ea typeface="Open Sans"/>
              <a:cs typeface="Open Sans"/>
              <a:sym typeface="Open Sans"/>
            </a:endParaRPr>
          </a:p>
          <a:p>
            <a:pPr marL="457200" lvl="0" indent="-330200" algn="l" rtl="0">
              <a:lnSpc>
                <a:spcPct val="115000"/>
              </a:lnSpc>
              <a:spcBef>
                <a:spcPts val="0"/>
              </a:spcBef>
              <a:spcAft>
                <a:spcPts val="0"/>
              </a:spcAft>
              <a:buClr>
                <a:srgbClr val="482981"/>
              </a:buClr>
              <a:buSzPts val="1600"/>
              <a:buFont typeface="Open Sans"/>
              <a:buChar char="˃"/>
            </a:pPr>
            <a:r>
              <a:rPr lang="en" sz="1600">
                <a:solidFill>
                  <a:srgbClr val="482981"/>
                </a:solidFill>
                <a:latin typeface="Open Sans"/>
                <a:ea typeface="Open Sans"/>
                <a:cs typeface="Open Sans"/>
                <a:sym typeface="Open Sans"/>
              </a:rPr>
              <a:t>New RAD 2.0 will include new Workday and SAGE Award data</a:t>
            </a:r>
            <a:endParaRPr sz="1600">
              <a:solidFill>
                <a:srgbClr val="482981"/>
              </a:solidFill>
              <a:latin typeface="Open Sans"/>
              <a:ea typeface="Open Sans"/>
              <a:cs typeface="Open Sans"/>
              <a:sym typeface="Open Sans"/>
            </a:endParaRPr>
          </a:p>
          <a:p>
            <a:pPr marL="457200" lvl="0" indent="0" algn="l" rtl="0">
              <a:lnSpc>
                <a:spcPct val="115000"/>
              </a:lnSpc>
              <a:spcBef>
                <a:spcPts val="0"/>
              </a:spcBef>
              <a:spcAft>
                <a:spcPts val="0"/>
              </a:spcAft>
              <a:buNone/>
            </a:pPr>
            <a:endParaRPr sz="1600">
              <a:solidFill>
                <a:srgbClr val="482981"/>
              </a:solidFill>
              <a:latin typeface="Open Sans"/>
              <a:ea typeface="Open Sans"/>
              <a:cs typeface="Open Sans"/>
              <a:sym typeface="Open Sans"/>
            </a:endParaRPr>
          </a:p>
          <a:p>
            <a:pPr marL="457200" lvl="0" indent="-330200" algn="l" rtl="0">
              <a:lnSpc>
                <a:spcPct val="115000"/>
              </a:lnSpc>
              <a:spcBef>
                <a:spcPts val="0"/>
              </a:spcBef>
              <a:spcAft>
                <a:spcPts val="0"/>
              </a:spcAft>
              <a:buClr>
                <a:srgbClr val="482981"/>
              </a:buClr>
              <a:buSzPts val="1600"/>
              <a:buFont typeface="Open Sans"/>
              <a:buChar char="˃"/>
            </a:pPr>
            <a:r>
              <a:rPr lang="en" sz="1600">
                <a:solidFill>
                  <a:srgbClr val="482981"/>
                </a:solidFill>
                <a:latin typeface="Open Sans"/>
                <a:ea typeface="Open Sans"/>
                <a:cs typeface="Open Sans"/>
                <a:sym typeface="Open Sans"/>
              </a:rPr>
              <a:t>The Research Integration Platform (RIP) data store will be available, including SAGE proposal and award data</a:t>
            </a:r>
            <a:br>
              <a:rPr lang="en" sz="1600">
                <a:solidFill>
                  <a:srgbClr val="482981"/>
                </a:solidFill>
                <a:latin typeface="Open Sans"/>
                <a:ea typeface="Open Sans"/>
                <a:cs typeface="Open Sans"/>
                <a:sym typeface="Open Sans"/>
              </a:rPr>
            </a:br>
            <a:endParaRPr sz="1600">
              <a:solidFill>
                <a:srgbClr val="482981"/>
              </a:solidFill>
              <a:latin typeface="Open Sans"/>
              <a:ea typeface="Open Sans"/>
              <a:cs typeface="Open Sans"/>
              <a:sym typeface="Open Sans"/>
            </a:endParaRPr>
          </a:p>
          <a:p>
            <a:pPr marL="457200" lvl="0" indent="-330200" algn="l" rtl="0">
              <a:lnSpc>
                <a:spcPct val="115000"/>
              </a:lnSpc>
              <a:spcBef>
                <a:spcPts val="0"/>
              </a:spcBef>
              <a:spcAft>
                <a:spcPts val="0"/>
              </a:spcAft>
              <a:buClr>
                <a:srgbClr val="482981"/>
              </a:buClr>
              <a:buSzPts val="1600"/>
              <a:buFont typeface="Open Sans"/>
              <a:buChar char="˃"/>
            </a:pPr>
            <a:r>
              <a:rPr lang="en" sz="1600">
                <a:solidFill>
                  <a:srgbClr val="482981"/>
                </a:solidFill>
                <a:latin typeface="Open Sans"/>
                <a:ea typeface="Open Sans"/>
                <a:cs typeface="Open Sans"/>
                <a:sym typeface="Open Sans"/>
              </a:rPr>
              <a:t>Catalog of data will eventually be available through RIP data store</a:t>
            </a:r>
            <a:endParaRPr sz="1600" b="1">
              <a:solidFill>
                <a:srgbClr val="482981"/>
              </a:solidFill>
              <a:highlight>
                <a:srgbClr val="FFFFFF"/>
              </a:highlight>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114"/>
          <p:cNvSpPr txBox="1">
            <a:spLocks noGrp="1"/>
          </p:cNvSpPr>
          <p:nvPr>
            <p:ph type="subTitle" idx="2"/>
          </p:nvPr>
        </p:nvSpPr>
        <p:spPr>
          <a:xfrm>
            <a:off x="577675" y="70400"/>
            <a:ext cx="79737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RESEARCH (RAD) REPORTS </a:t>
            </a:r>
            <a:r>
              <a:rPr lang="en" b="0">
                <a:latin typeface="Encode Sans"/>
                <a:ea typeface="Encode Sans"/>
                <a:cs typeface="Encode Sans"/>
                <a:sym typeface="Encode Sans"/>
              </a:rPr>
              <a:t>| TIMELINE</a:t>
            </a:r>
            <a:endParaRPr b="0">
              <a:latin typeface="Encode Sans"/>
              <a:ea typeface="Encode Sans"/>
              <a:cs typeface="Encode Sans"/>
              <a:sym typeface="Encode Sans"/>
            </a:endParaRPr>
          </a:p>
        </p:txBody>
      </p:sp>
      <p:sp>
        <p:nvSpPr>
          <p:cNvPr id="634" name="Google Shape;634;p114"/>
          <p:cNvSpPr txBox="1"/>
          <p:nvPr/>
        </p:nvSpPr>
        <p:spPr>
          <a:xfrm>
            <a:off x="775075" y="1269400"/>
            <a:ext cx="7776300" cy="27984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800"/>
              </a:spcBef>
              <a:spcAft>
                <a:spcPts val="0"/>
              </a:spcAft>
              <a:buClr>
                <a:srgbClr val="482981"/>
              </a:buClr>
              <a:buSzPts val="1600"/>
              <a:buFont typeface="Open Sans"/>
              <a:buChar char="˃"/>
            </a:pPr>
            <a:r>
              <a:rPr lang="en" sz="1600" b="1">
                <a:solidFill>
                  <a:srgbClr val="482981"/>
                </a:solidFill>
                <a:highlight>
                  <a:srgbClr val="FFFFFF"/>
                </a:highlight>
                <a:latin typeface="Open Sans"/>
                <a:ea typeface="Open Sans"/>
                <a:cs typeface="Open Sans"/>
                <a:sym typeface="Open Sans"/>
              </a:rPr>
              <a:t>Now - EOD June 15</a:t>
            </a:r>
            <a:r>
              <a:rPr lang="en" sz="1600">
                <a:solidFill>
                  <a:srgbClr val="482981"/>
                </a:solidFill>
                <a:highlight>
                  <a:srgbClr val="FFFFFF"/>
                </a:highlight>
                <a:latin typeface="Open Sans"/>
                <a:ea typeface="Open Sans"/>
                <a:cs typeface="Open Sans"/>
                <a:sym typeface="Open Sans"/>
              </a:rPr>
              <a:t>: RAD-based reports accessible via BI Portal as usual </a:t>
            </a:r>
            <a:endParaRPr sz="1600">
              <a:solidFill>
                <a:srgbClr val="482981"/>
              </a:solidFill>
              <a:highlight>
                <a:srgbClr val="FFFFFF"/>
              </a:highlight>
              <a:latin typeface="Open Sans"/>
              <a:ea typeface="Open Sans"/>
              <a:cs typeface="Open Sans"/>
              <a:sym typeface="Open Sans"/>
            </a:endParaRPr>
          </a:p>
          <a:p>
            <a:pPr marL="457200" lvl="0" indent="-330200" algn="l" rtl="0">
              <a:lnSpc>
                <a:spcPct val="115000"/>
              </a:lnSpc>
              <a:spcBef>
                <a:spcPts val="1000"/>
              </a:spcBef>
              <a:spcAft>
                <a:spcPts val="0"/>
              </a:spcAft>
              <a:buClr>
                <a:srgbClr val="482981"/>
              </a:buClr>
              <a:buSzPts val="1600"/>
              <a:buFont typeface="Open Sans"/>
              <a:buChar char="˃"/>
            </a:pPr>
            <a:r>
              <a:rPr lang="en" sz="1600" b="1">
                <a:solidFill>
                  <a:srgbClr val="482981"/>
                </a:solidFill>
                <a:highlight>
                  <a:srgbClr val="FFFFFF"/>
                </a:highlight>
                <a:latin typeface="Open Sans"/>
                <a:ea typeface="Open Sans"/>
                <a:cs typeface="Open Sans"/>
                <a:sym typeface="Open Sans"/>
              </a:rPr>
              <a:t>EOD June 15 - July 5</a:t>
            </a:r>
            <a:r>
              <a:rPr lang="en" sz="1600">
                <a:solidFill>
                  <a:srgbClr val="482981"/>
                </a:solidFill>
                <a:highlight>
                  <a:srgbClr val="FFFFFF"/>
                </a:highlight>
                <a:latin typeface="Open Sans"/>
                <a:ea typeface="Open Sans"/>
                <a:cs typeface="Open Sans"/>
                <a:sym typeface="Open Sans"/>
              </a:rPr>
              <a:t>: FIN (Award) data is frozen; existing RAD reports are accessible but historical</a:t>
            </a:r>
            <a:endParaRPr sz="1600">
              <a:solidFill>
                <a:srgbClr val="9E9E9E"/>
              </a:solidFill>
              <a:highlight>
                <a:srgbClr val="FFFFFF"/>
              </a:highlight>
              <a:latin typeface="Open Sans"/>
              <a:ea typeface="Open Sans"/>
              <a:cs typeface="Open Sans"/>
              <a:sym typeface="Open Sans"/>
            </a:endParaRPr>
          </a:p>
          <a:p>
            <a:pPr marL="914400" lvl="1" indent="-330200" algn="l" rtl="0">
              <a:lnSpc>
                <a:spcPct val="115000"/>
              </a:lnSpc>
              <a:spcBef>
                <a:spcPts val="1000"/>
              </a:spcBef>
              <a:spcAft>
                <a:spcPts val="0"/>
              </a:spcAft>
              <a:buClr>
                <a:srgbClr val="482981"/>
              </a:buClr>
              <a:buSzPts val="1600"/>
              <a:buFont typeface="Open Sans"/>
              <a:buChar char="○"/>
            </a:pPr>
            <a:r>
              <a:rPr lang="en" sz="1600">
                <a:solidFill>
                  <a:srgbClr val="4B2E83"/>
                </a:solidFill>
                <a:highlight>
                  <a:srgbClr val="FFFFFF"/>
                </a:highlight>
                <a:latin typeface="Open Sans"/>
                <a:ea typeface="Open Sans"/>
                <a:cs typeface="Open Sans"/>
                <a:sym typeface="Open Sans"/>
              </a:rPr>
              <a:t>Data for NAAs, eGC1s, and Subawards will remain up-to-date, pending more information in June</a:t>
            </a:r>
            <a:endParaRPr sz="1600">
              <a:solidFill>
                <a:srgbClr val="482981"/>
              </a:solidFill>
              <a:highlight>
                <a:schemeClr val="lt2"/>
              </a:highlight>
              <a:latin typeface="Open Sans"/>
              <a:ea typeface="Open Sans"/>
              <a:cs typeface="Open Sans"/>
              <a:sym typeface="Open Sans"/>
            </a:endParaRPr>
          </a:p>
          <a:p>
            <a:pPr marL="457200" lvl="0" indent="-330200" algn="l" rtl="0">
              <a:lnSpc>
                <a:spcPct val="115000"/>
              </a:lnSpc>
              <a:spcBef>
                <a:spcPts val="1000"/>
              </a:spcBef>
              <a:spcAft>
                <a:spcPts val="1000"/>
              </a:spcAft>
              <a:buClr>
                <a:srgbClr val="482981"/>
              </a:buClr>
              <a:buSzPts val="1600"/>
              <a:buFont typeface="Open Sans"/>
              <a:buChar char="˃"/>
            </a:pPr>
            <a:r>
              <a:rPr lang="en" sz="1600" b="1">
                <a:solidFill>
                  <a:srgbClr val="482981"/>
                </a:solidFill>
                <a:highlight>
                  <a:schemeClr val="lt2"/>
                </a:highlight>
                <a:latin typeface="Open Sans"/>
                <a:ea typeface="Open Sans"/>
                <a:cs typeface="Open Sans"/>
                <a:sym typeface="Open Sans"/>
              </a:rPr>
              <a:t>July 6 - TBD: </a:t>
            </a:r>
            <a:r>
              <a:rPr lang="en" sz="1600">
                <a:solidFill>
                  <a:srgbClr val="4B2E83"/>
                </a:solidFill>
                <a:latin typeface="Open Sans"/>
                <a:ea typeface="Open Sans"/>
                <a:cs typeface="Open Sans"/>
                <a:sym typeface="Open Sans"/>
              </a:rPr>
              <a:t>Until new RAD 2.0 based reporting solutions are available</a:t>
            </a:r>
            <a:r>
              <a:rPr lang="en" sz="1600">
                <a:solidFill>
                  <a:srgbClr val="482981"/>
                </a:solidFill>
                <a:highlight>
                  <a:srgbClr val="FFFFFF"/>
                </a:highlight>
                <a:latin typeface="Open Sans"/>
                <a:ea typeface="Open Sans"/>
                <a:cs typeface="Open Sans"/>
                <a:sym typeface="Open Sans"/>
              </a:rPr>
              <a:t>, </a:t>
            </a:r>
            <a:r>
              <a:rPr lang="en" sz="1600" b="1">
                <a:solidFill>
                  <a:srgbClr val="4B2E83"/>
                </a:solidFill>
                <a:latin typeface="Open Sans"/>
                <a:ea typeface="Open Sans"/>
                <a:cs typeface="Open Sans"/>
                <a:sym typeface="Open Sans"/>
              </a:rPr>
              <a:t>we encourage you to request data from </a:t>
            </a:r>
            <a:r>
              <a:rPr lang="en" sz="1600" b="1" u="sng">
                <a:solidFill>
                  <a:srgbClr val="4B2E8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grantrpt@uw.edu</a:t>
            </a:r>
            <a:r>
              <a:rPr lang="en" sz="1600" b="1">
                <a:solidFill>
                  <a:srgbClr val="4B2E83"/>
                </a:solidFill>
                <a:latin typeface="Open Sans"/>
                <a:ea typeface="Open Sans"/>
                <a:cs typeface="Open Sans"/>
                <a:sym typeface="Open Sans"/>
              </a:rPr>
              <a:t> until further notice</a:t>
            </a:r>
            <a:endParaRPr sz="1600">
              <a:solidFill>
                <a:srgbClr val="482981"/>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15"/>
          <p:cNvSpPr txBox="1">
            <a:spLocks noGrp="1"/>
          </p:cNvSpPr>
          <p:nvPr>
            <p:ph type="subTitle" idx="2"/>
          </p:nvPr>
        </p:nvSpPr>
        <p:spPr>
          <a:xfrm>
            <a:off x="577675" y="70400"/>
            <a:ext cx="83679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RESOURCES &amp; SUPPORT</a:t>
            </a:r>
            <a:endParaRPr b="0">
              <a:latin typeface="Encode Sans"/>
              <a:ea typeface="Encode Sans"/>
              <a:cs typeface="Encode Sans"/>
              <a:sym typeface="Encode Sans"/>
            </a:endParaRPr>
          </a:p>
        </p:txBody>
      </p:sp>
      <p:sp>
        <p:nvSpPr>
          <p:cNvPr id="640" name="Google Shape;640;p115"/>
          <p:cNvSpPr txBox="1"/>
          <p:nvPr/>
        </p:nvSpPr>
        <p:spPr>
          <a:xfrm>
            <a:off x="708150" y="1888700"/>
            <a:ext cx="7756200" cy="38250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800"/>
              </a:spcBef>
              <a:spcAft>
                <a:spcPts val="0"/>
              </a:spcAft>
              <a:buClr>
                <a:srgbClr val="482981"/>
              </a:buClr>
              <a:buSzPts val="1500"/>
              <a:buFont typeface="Open Sans"/>
              <a:buChar char="˃"/>
            </a:pPr>
            <a:r>
              <a:rPr lang="en" sz="1500" b="1">
                <a:solidFill>
                  <a:srgbClr val="482981"/>
                </a:solidFill>
                <a:highlight>
                  <a:schemeClr val="lt2"/>
                </a:highlight>
                <a:latin typeface="Open Sans"/>
                <a:ea typeface="Open Sans"/>
                <a:cs typeface="Open Sans"/>
                <a:sym typeface="Open Sans"/>
              </a:rPr>
              <a:t>Research (RAD) Data Requests: </a:t>
            </a:r>
            <a:r>
              <a:rPr lang="en" sz="1500">
                <a:solidFill>
                  <a:srgbClr val="482981"/>
                </a:solidFill>
                <a:highlight>
                  <a:schemeClr val="lt2"/>
                </a:highlight>
                <a:latin typeface="Open Sans"/>
                <a:ea typeface="Open Sans"/>
                <a:cs typeface="Open Sans"/>
                <a:sym typeface="Open Sans"/>
              </a:rPr>
              <a:t>Starting July 6,</a:t>
            </a:r>
            <a:r>
              <a:rPr lang="en" sz="1500" b="1">
                <a:solidFill>
                  <a:srgbClr val="482981"/>
                </a:solidFill>
                <a:highlight>
                  <a:schemeClr val="lt2"/>
                </a:highlight>
                <a:latin typeface="Open Sans"/>
                <a:ea typeface="Open Sans"/>
                <a:cs typeface="Open Sans"/>
                <a:sym typeface="Open Sans"/>
              </a:rPr>
              <a:t> </a:t>
            </a:r>
            <a:r>
              <a:rPr lang="en" sz="1500">
                <a:solidFill>
                  <a:srgbClr val="4B2E83"/>
                </a:solidFill>
                <a:highlight>
                  <a:schemeClr val="lt2"/>
                </a:highlight>
                <a:latin typeface="Open Sans"/>
                <a:ea typeface="Open Sans"/>
                <a:cs typeface="Open Sans"/>
                <a:sym typeface="Open Sans"/>
              </a:rPr>
              <a:t>r</a:t>
            </a:r>
            <a:r>
              <a:rPr lang="en" sz="1500">
                <a:solidFill>
                  <a:srgbClr val="482981"/>
                </a:solidFill>
                <a:highlight>
                  <a:schemeClr val="lt2"/>
                </a:highlight>
                <a:latin typeface="Open Sans"/>
                <a:ea typeface="Open Sans"/>
                <a:cs typeface="Open Sans"/>
                <a:sym typeface="Open Sans"/>
              </a:rPr>
              <a:t>equest data via </a:t>
            </a:r>
            <a:r>
              <a:rPr lang="en" sz="1500" u="sng">
                <a:solidFill>
                  <a:schemeClr val="dk1"/>
                </a:solidFill>
                <a:highlight>
                  <a:schemeClr val="lt2"/>
                </a:highlight>
                <a:latin typeface="Open Sans"/>
                <a:ea typeface="Open Sans"/>
                <a:cs typeface="Open Sans"/>
                <a:sym typeface="Open Sans"/>
                <a:hlinkClick r:id="rId3">
                  <a:extLst>
                    <a:ext uri="{A12FA001-AC4F-418D-AE19-62706E023703}">
                      <ahyp:hlinkClr xmlns:ahyp="http://schemas.microsoft.com/office/drawing/2018/hyperlinkcolor" val="tx"/>
                    </a:ext>
                  </a:extLst>
                </a:hlinkClick>
              </a:rPr>
              <a:t>grantrpt@uw.edu</a:t>
            </a:r>
            <a:r>
              <a:rPr lang="en" sz="1500">
                <a:solidFill>
                  <a:schemeClr val="dk1"/>
                </a:solidFill>
                <a:highlight>
                  <a:schemeClr val="lt2"/>
                </a:highlight>
                <a:latin typeface="Open Sans"/>
                <a:ea typeface="Open Sans"/>
                <a:cs typeface="Open Sans"/>
                <a:sym typeface="Open Sans"/>
              </a:rPr>
              <a:t> </a:t>
            </a:r>
            <a:r>
              <a:rPr lang="en" sz="1500">
                <a:solidFill>
                  <a:srgbClr val="482981"/>
                </a:solidFill>
                <a:highlight>
                  <a:schemeClr val="lt2"/>
                </a:highlight>
                <a:latin typeface="Open Sans"/>
                <a:ea typeface="Open Sans"/>
                <a:cs typeface="Open Sans"/>
                <a:sym typeface="Open Sans"/>
              </a:rPr>
              <a:t>until further notice</a:t>
            </a:r>
            <a:endParaRPr sz="1500">
              <a:solidFill>
                <a:srgbClr val="482981"/>
              </a:solidFill>
              <a:highlight>
                <a:schemeClr val="lt2"/>
              </a:highlight>
              <a:latin typeface="Open Sans"/>
              <a:ea typeface="Open Sans"/>
              <a:cs typeface="Open Sans"/>
              <a:sym typeface="Open Sans"/>
            </a:endParaRPr>
          </a:p>
          <a:p>
            <a:pPr marL="457200" lvl="0" indent="-323850" algn="l" rtl="0">
              <a:lnSpc>
                <a:spcPct val="115000"/>
              </a:lnSpc>
              <a:spcBef>
                <a:spcPts val="1000"/>
              </a:spcBef>
              <a:spcAft>
                <a:spcPts val="0"/>
              </a:spcAft>
              <a:buClr>
                <a:srgbClr val="482981"/>
              </a:buClr>
              <a:buSzPts val="1500"/>
              <a:buFont typeface="Open Sans"/>
              <a:buChar char="˃"/>
            </a:pPr>
            <a:r>
              <a:rPr lang="en" sz="1500" b="1">
                <a:solidFill>
                  <a:srgbClr val="482981"/>
                </a:solidFill>
                <a:highlight>
                  <a:schemeClr val="lt2"/>
                </a:highlight>
                <a:latin typeface="Open Sans"/>
                <a:ea typeface="Open Sans"/>
                <a:cs typeface="Open Sans"/>
                <a:sym typeface="Open Sans"/>
              </a:rPr>
              <a:t>Reminders &amp; More Information: </a:t>
            </a:r>
            <a:endParaRPr sz="1500" b="1">
              <a:solidFill>
                <a:srgbClr val="482981"/>
              </a:solidFill>
              <a:highlight>
                <a:schemeClr val="lt2"/>
              </a:highlight>
              <a:latin typeface="Open Sans"/>
              <a:ea typeface="Open Sans"/>
              <a:cs typeface="Open Sans"/>
              <a:sym typeface="Open Sans"/>
            </a:endParaRPr>
          </a:p>
          <a:p>
            <a:pPr marL="914400" lvl="1" indent="-323850" algn="l" rtl="0">
              <a:lnSpc>
                <a:spcPct val="115000"/>
              </a:lnSpc>
              <a:spcBef>
                <a:spcPts val="1000"/>
              </a:spcBef>
              <a:spcAft>
                <a:spcPts val="0"/>
              </a:spcAft>
              <a:buClr>
                <a:srgbClr val="482981"/>
              </a:buClr>
              <a:buSzPts val="1500"/>
              <a:buFont typeface="Open Sans"/>
              <a:buChar char="○"/>
            </a:pPr>
            <a:r>
              <a:rPr lang="en" sz="1500">
                <a:solidFill>
                  <a:srgbClr val="482981"/>
                </a:solidFill>
                <a:highlight>
                  <a:schemeClr val="lt2"/>
                </a:highlight>
                <a:latin typeface="Open Sans"/>
                <a:ea typeface="Open Sans"/>
                <a:cs typeface="Open Sans"/>
                <a:sym typeface="Open Sans"/>
              </a:rPr>
              <a:t>Subscribe to the </a:t>
            </a:r>
            <a:r>
              <a:rPr lang="en" sz="1500" u="sng">
                <a:solidFill>
                  <a:schemeClr val="dk1"/>
                </a:solidFill>
                <a:highlight>
                  <a:schemeClr val="lt2"/>
                </a:highlight>
                <a:latin typeface="Open Sans"/>
                <a:ea typeface="Open Sans"/>
                <a:cs typeface="Open Sans"/>
                <a:sym typeface="Open Sans"/>
                <a:hlinkClick r:id="rId4">
                  <a:extLst>
                    <a:ext uri="{A12FA001-AC4F-418D-AE19-62706E023703}">
                      <ahyp:hlinkClr xmlns:ahyp="http://schemas.microsoft.com/office/drawing/2018/hyperlinkcolor" val="tx"/>
                    </a:ext>
                  </a:extLst>
                </a:hlinkClick>
              </a:rPr>
              <a:t>MRAM mailing list</a:t>
            </a:r>
            <a:r>
              <a:rPr lang="en" sz="1500">
                <a:solidFill>
                  <a:srgbClr val="482981"/>
                </a:solidFill>
                <a:highlight>
                  <a:schemeClr val="lt2"/>
                </a:highlight>
                <a:latin typeface="Open Sans"/>
                <a:ea typeface="Open Sans"/>
                <a:cs typeface="Open Sans"/>
                <a:sym typeface="Open Sans"/>
              </a:rPr>
              <a:t> where we will share the latest on MyResearch and RAD (keep a look out for our Research Community Guide to UWFT newsletter)</a:t>
            </a:r>
            <a:endParaRPr sz="1500">
              <a:solidFill>
                <a:srgbClr val="482981"/>
              </a:solidFill>
              <a:highlight>
                <a:schemeClr val="lt2"/>
              </a:highlight>
              <a:latin typeface="Open Sans"/>
              <a:ea typeface="Open Sans"/>
              <a:cs typeface="Open Sans"/>
              <a:sym typeface="Open Sans"/>
            </a:endParaRPr>
          </a:p>
          <a:p>
            <a:pPr marL="914400" lvl="1" indent="-323850" algn="l" rtl="0">
              <a:lnSpc>
                <a:spcPct val="115000"/>
              </a:lnSpc>
              <a:spcBef>
                <a:spcPts val="1000"/>
              </a:spcBef>
              <a:spcAft>
                <a:spcPts val="0"/>
              </a:spcAft>
              <a:buClr>
                <a:srgbClr val="482981"/>
              </a:buClr>
              <a:buSzPts val="1500"/>
              <a:buFont typeface="Open Sans"/>
              <a:buChar char="○"/>
            </a:pPr>
            <a:r>
              <a:rPr lang="en" sz="1500">
                <a:solidFill>
                  <a:srgbClr val="482981"/>
                </a:solidFill>
                <a:highlight>
                  <a:schemeClr val="lt2"/>
                </a:highlight>
                <a:latin typeface="Open Sans"/>
                <a:ea typeface="Open Sans"/>
                <a:cs typeface="Open Sans"/>
                <a:sym typeface="Open Sans"/>
              </a:rPr>
              <a:t>System banners in MyResearch and the BI Portal this summer</a:t>
            </a:r>
            <a:endParaRPr sz="1500">
              <a:solidFill>
                <a:srgbClr val="482981"/>
              </a:solidFill>
              <a:highlight>
                <a:schemeClr val="lt2"/>
              </a:highlight>
              <a:latin typeface="Open Sans"/>
              <a:ea typeface="Open Sans"/>
              <a:cs typeface="Open Sans"/>
              <a:sym typeface="Open Sans"/>
            </a:endParaRPr>
          </a:p>
          <a:p>
            <a:pPr marL="457200" lvl="0" indent="-323850" algn="l" rtl="0">
              <a:lnSpc>
                <a:spcPct val="115000"/>
              </a:lnSpc>
              <a:spcBef>
                <a:spcPts val="1000"/>
              </a:spcBef>
              <a:spcAft>
                <a:spcPts val="0"/>
              </a:spcAft>
              <a:buClr>
                <a:srgbClr val="482981"/>
              </a:buClr>
              <a:buSzPts val="1500"/>
              <a:buFont typeface="Open Sans"/>
              <a:buChar char="˃"/>
            </a:pPr>
            <a:r>
              <a:rPr lang="en" sz="1500" b="1">
                <a:solidFill>
                  <a:srgbClr val="482981"/>
                </a:solidFill>
                <a:highlight>
                  <a:schemeClr val="lt2"/>
                </a:highlight>
                <a:latin typeface="Open Sans"/>
                <a:ea typeface="Open Sans"/>
                <a:cs typeface="Open Sans"/>
                <a:sym typeface="Open Sans"/>
              </a:rPr>
              <a:t>Courses &amp; Training </a:t>
            </a:r>
            <a:endParaRPr sz="1500" b="1">
              <a:solidFill>
                <a:srgbClr val="482981"/>
              </a:solidFill>
              <a:highlight>
                <a:schemeClr val="lt2"/>
              </a:highlight>
              <a:latin typeface="Open Sans"/>
              <a:ea typeface="Open Sans"/>
              <a:cs typeface="Open Sans"/>
              <a:sym typeface="Open Sans"/>
            </a:endParaRPr>
          </a:p>
          <a:p>
            <a:pPr marL="914400" lvl="1" indent="-323850" algn="l" rtl="0">
              <a:lnSpc>
                <a:spcPct val="115000"/>
              </a:lnSpc>
              <a:spcBef>
                <a:spcPts val="1000"/>
              </a:spcBef>
              <a:spcAft>
                <a:spcPts val="0"/>
              </a:spcAft>
              <a:buClr>
                <a:srgbClr val="482981"/>
              </a:buClr>
              <a:buSzPts val="1500"/>
              <a:buFont typeface="Open Sans"/>
              <a:buChar char="○"/>
            </a:pPr>
            <a:r>
              <a:rPr lang="en" sz="1500">
                <a:solidFill>
                  <a:srgbClr val="482981"/>
                </a:solidFill>
                <a:highlight>
                  <a:schemeClr val="lt2"/>
                </a:highlight>
                <a:latin typeface="Open Sans"/>
                <a:ea typeface="Open Sans"/>
                <a:cs typeface="Open Sans"/>
                <a:sym typeface="Open Sans"/>
              </a:rPr>
              <a:t>Updates to MyResearch and RAD courses and training materials will be shared via MRAM as materials are developed</a:t>
            </a:r>
            <a:endParaRPr sz="1500">
              <a:solidFill>
                <a:srgbClr val="482981"/>
              </a:solidFill>
              <a:highlight>
                <a:schemeClr val="lt2"/>
              </a:highlight>
              <a:latin typeface="Open Sans"/>
              <a:ea typeface="Open Sans"/>
              <a:cs typeface="Open Sans"/>
              <a:sym typeface="Open Sans"/>
            </a:endParaRPr>
          </a:p>
          <a:p>
            <a:pPr marL="0" lvl="0" indent="0" algn="l" rtl="0">
              <a:lnSpc>
                <a:spcPct val="115000"/>
              </a:lnSpc>
              <a:spcBef>
                <a:spcPts val="1000"/>
              </a:spcBef>
              <a:spcAft>
                <a:spcPts val="0"/>
              </a:spcAft>
              <a:buNone/>
            </a:pPr>
            <a:endParaRPr>
              <a:solidFill>
                <a:srgbClr val="482981"/>
              </a:solidFill>
              <a:highlight>
                <a:schemeClr val="lt2"/>
              </a:highlight>
              <a:latin typeface="Open Sans"/>
              <a:ea typeface="Open Sans"/>
              <a:cs typeface="Open Sans"/>
              <a:sym typeface="Open Sans"/>
            </a:endParaRPr>
          </a:p>
        </p:txBody>
      </p:sp>
      <p:sp>
        <p:nvSpPr>
          <p:cNvPr id="641" name="Google Shape;641;p115"/>
          <p:cNvSpPr txBox="1"/>
          <p:nvPr/>
        </p:nvSpPr>
        <p:spPr>
          <a:xfrm>
            <a:off x="660525" y="1317200"/>
            <a:ext cx="78654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 sz="1600">
                <a:solidFill>
                  <a:srgbClr val="482981"/>
                </a:solidFill>
                <a:highlight>
                  <a:schemeClr val="lt2"/>
                </a:highlight>
                <a:latin typeface="Open Sans"/>
                <a:ea typeface="Open Sans"/>
                <a:cs typeface="Open Sans"/>
                <a:sym typeface="Open Sans"/>
              </a:rPr>
              <a:t>ORIS is planning to support you during this transition! </a:t>
            </a:r>
            <a:endParaRPr>
              <a:solidFill>
                <a:srgbClr val="482981"/>
              </a:solidFill>
              <a:highlight>
                <a:schemeClr val="lt2"/>
              </a:highlight>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16"/>
          <p:cNvSpPr txBox="1">
            <a:spLocks noGrp="1"/>
          </p:cNvSpPr>
          <p:nvPr>
            <p:ph type="title"/>
          </p:nvPr>
        </p:nvSpPr>
        <p:spPr>
          <a:xfrm>
            <a:off x="460375" y="860000"/>
            <a:ext cx="86835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000"/>
              <a:buFont typeface="Encode Sans Black"/>
              <a:buNone/>
            </a:pPr>
            <a:r>
              <a:rPr lang="en" sz="4500"/>
              <a:t>THANK YOU!</a:t>
            </a:r>
            <a:endParaRPr sz="3200">
              <a:solidFill>
                <a:schemeClr val="lt1"/>
              </a:solidFill>
            </a:endParaRPr>
          </a:p>
        </p:txBody>
      </p:sp>
      <p:sp>
        <p:nvSpPr>
          <p:cNvPr id="647" name="Google Shape;647;p116"/>
          <p:cNvSpPr/>
          <p:nvPr/>
        </p:nvSpPr>
        <p:spPr>
          <a:xfrm>
            <a:off x="300250" y="5601633"/>
            <a:ext cx="3129000" cy="1086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17"/>
          <p:cNvSpPr txBox="1">
            <a:spLocks noGrp="1"/>
          </p:cNvSpPr>
          <p:nvPr>
            <p:ph type="body" idx="1"/>
          </p:nvPr>
        </p:nvSpPr>
        <p:spPr>
          <a:xfrm>
            <a:off x="692025" y="2327223"/>
            <a:ext cx="6972300" cy="1363200"/>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Clr>
                <a:schemeClr val="accent3"/>
              </a:buClr>
              <a:buSzPts val="4625"/>
              <a:buNone/>
            </a:pPr>
            <a:r>
              <a:rPr lang="en" sz="3329"/>
              <a:t>SAGE Budget - Clinical Trials </a:t>
            </a:r>
            <a:endParaRPr sz="3329"/>
          </a:p>
          <a:p>
            <a:pPr marL="0" lvl="0" indent="0" algn="l" rtl="0">
              <a:lnSpc>
                <a:spcPct val="150000"/>
              </a:lnSpc>
              <a:spcBef>
                <a:spcPts val="0"/>
              </a:spcBef>
              <a:spcAft>
                <a:spcPts val="0"/>
              </a:spcAft>
              <a:buClr>
                <a:schemeClr val="accent3"/>
              </a:buClr>
              <a:buSzPts val="4625"/>
              <a:buNone/>
            </a:pPr>
            <a:r>
              <a:rPr lang="en" sz="3329"/>
              <a:t>Do I Need a SAGE Budget?</a:t>
            </a:r>
            <a:endParaRPr sz="2525">
              <a:latin typeface="Arial"/>
              <a:ea typeface="Arial"/>
              <a:cs typeface="Arial"/>
              <a:sym typeface="Arial"/>
            </a:endParaRPr>
          </a:p>
        </p:txBody>
      </p:sp>
      <p:sp>
        <p:nvSpPr>
          <p:cNvPr id="653" name="Google Shape;653;p117"/>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lt2"/>
              </a:buClr>
              <a:buSzPts val="2000"/>
              <a:buFont typeface="Arial"/>
              <a:buNone/>
            </a:pPr>
            <a:r>
              <a:rPr lang="en" sz="2000">
                <a:solidFill>
                  <a:schemeClr val="lt2"/>
                </a:solidFill>
              </a:rPr>
              <a:t>MRAM</a:t>
            </a:r>
            <a:endParaRPr/>
          </a:p>
          <a:p>
            <a:pPr marL="0" marR="0" lvl="0" indent="0" algn="l" rtl="0">
              <a:lnSpc>
                <a:spcPct val="150000"/>
              </a:lnSpc>
              <a:spcBef>
                <a:spcPts val="320"/>
              </a:spcBef>
              <a:spcAft>
                <a:spcPts val="0"/>
              </a:spcAft>
              <a:buClr>
                <a:schemeClr val="lt2"/>
              </a:buClr>
              <a:buSzPts val="1600"/>
              <a:buFont typeface="Arial"/>
              <a:buNone/>
            </a:pPr>
            <a:r>
              <a:rPr lang="en" sz="1600">
                <a:solidFill>
                  <a:schemeClr val="lt2"/>
                </a:solidFill>
              </a:rPr>
              <a:t>May 19, 2023</a:t>
            </a:r>
            <a:endParaRPr/>
          </a:p>
          <a:p>
            <a:pPr marL="0" marR="0" lvl="0" indent="0" algn="l" rtl="0">
              <a:lnSpc>
                <a:spcPct val="150000"/>
              </a:lnSpc>
              <a:spcBef>
                <a:spcPts val="320"/>
              </a:spcBef>
              <a:spcAft>
                <a:spcPts val="0"/>
              </a:spcAft>
              <a:buClr>
                <a:schemeClr val="lt2"/>
              </a:buClr>
              <a:buSzPts val="1600"/>
              <a:buFont typeface="Arial"/>
              <a:buNone/>
            </a:pPr>
            <a:r>
              <a:rPr lang="en" sz="1600">
                <a:solidFill>
                  <a:schemeClr val="lt2"/>
                </a:solidFill>
              </a:rPr>
              <a:t>Carol Rhodes, Office of Sponsored Programs </a:t>
            </a:r>
            <a:endParaRPr/>
          </a:p>
        </p:txBody>
      </p:sp>
      <p:pic>
        <p:nvPicPr>
          <p:cNvPr id="654" name="Google Shape;654;p117"/>
          <p:cNvPicPr preferRelativeResize="0"/>
          <p:nvPr/>
        </p:nvPicPr>
        <p:blipFill>
          <a:blip r:embed="rId3">
            <a:alphaModFix/>
          </a:blip>
          <a:stretch>
            <a:fillRect/>
          </a:stretch>
        </p:blipFill>
        <p:spPr>
          <a:xfrm>
            <a:off x="0" y="103625"/>
            <a:ext cx="9143957" cy="2144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18"/>
          <p:cNvSpPr txBox="1">
            <a:spLocks noGrp="1"/>
          </p:cNvSpPr>
          <p:nvPr>
            <p:ph type="body" idx="1"/>
          </p:nvPr>
        </p:nvSpPr>
        <p:spPr>
          <a:xfrm>
            <a:off x="671757" y="371510"/>
            <a:ext cx="8184600" cy="992100"/>
          </a:xfrm>
          <a:prstGeom prst="rect">
            <a:avLst/>
          </a:prstGeom>
        </p:spPr>
        <p:txBody>
          <a:bodyPr spcFirstLastPara="1" wrap="square" lIns="91425" tIns="45700" rIns="91425" bIns="45700" anchor="b" anchorCtr="0">
            <a:normAutofit/>
          </a:bodyPr>
          <a:lstStyle/>
          <a:p>
            <a:pPr marL="0" lvl="0" indent="0" algn="l" rtl="0">
              <a:spcBef>
                <a:spcPts val="600"/>
              </a:spcBef>
              <a:spcAft>
                <a:spcPts val="0"/>
              </a:spcAft>
              <a:buNone/>
            </a:pPr>
            <a:r>
              <a:rPr lang="en"/>
              <a:t>CTO Budget Approval Scope</a:t>
            </a:r>
            <a:endParaRPr/>
          </a:p>
        </p:txBody>
      </p:sp>
      <p:sp>
        <p:nvSpPr>
          <p:cNvPr id="660" name="Google Shape;660;p118"/>
          <p:cNvSpPr txBox="1">
            <a:spLocks noGrp="1"/>
          </p:cNvSpPr>
          <p:nvPr>
            <p:ph type="body" idx="2"/>
          </p:nvPr>
        </p:nvSpPr>
        <p:spPr>
          <a:xfrm>
            <a:off x="659305" y="1508125"/>
            <a:ext cx="8196300" cy="4015500"/>
          </a:xfrm>
          <a:prstGeom prst="rect">
            <a:avLst/>
          </a:prstGeom>
        </p:spPr>
        <p:txBody>
          <a:bodyPr spcFirstLastPara="1" wrap="square" lIns="91425" tIns="45700" rIns="91425" bIns="45700" anchor="t" anchorCtr="0">
            <a:noAutofit/>
          </a:bodyPr>
          <a:lstStyle/>
          <a:p>
            <a:pPr marL="457200" lvl="0" indent="-381000" algn="l" rtl="0">
              <a:spcBef>
                <a:spcPts val="480"/>
              </a:spcBef>
              <a:spcAft>
                <a:spcPts val="0"/>
              </a:spcAft>
              <a:buSzPts val="2400"/>
              <a:buChar char="&gt;"/>
            </a:pPr>
            <a:r>
              <a:rPr lang="en" b="0"/>
              <a:t>Interventional trials or observational studies, where:</a:t>
            </a:r>
            <a:endParaRPr b="0"/>
          </a:p>
          <a:p>
            <a:pPr marL="914400" lvl="1" indent="-355600" algn="l" rtl="0">
              <a:spcBef>
                <a:spcPts val="0"/>
              </a:spcBef>
              <a:spcAft>
                <a:spcPts val="0"/>
              </a:spcAft>
              <a:buSzPts val="2000"/>
              <a:buChar char="–"/>
            </a:pPr>
            <a:r>
              <a:rPr lang="en" b="0"/>
              <a:t>Services, items, or tests are provided by a hospital facility (UWMC, HMC, or FHCC) that bills through Epic; OR</a:t>
            </a:r>
            <a:endParaRPr b="0"/>
          </a:p>
          <a:p>
            <a:pPr marL="914400" lvl="1" indent="-355600" algn="l" rtl="0">
              <a:spcBef>
                <a:spcPts val="0"/>
              </a:spcBef>
              <a:spcAft>
                <a:spcPts val="0"/>
              </a:spcAft>
              <a:buSzPts val="2000"/>
              <a:buChar char="–"/>
            </a:pPr>
            <a:r>
              <a:rPr lang="en" b="0"/>
              <a:t>Services, items, or tests are furnished by a provider who bills through UW Physicians regardless of the site of practice; AND</a:t>
            </a:r>
            <a:endParaRPr b="0"/>
          </a:p>
          <a:p>
            <a:pPr marL="914400" lvl="1" indent="-355600" algn="l" rtl="0">
              <a:spcBef>
                <a:spcPts val="0"/>
              </a:spcBef>
              <a:spcAft>
                <a:spcPts val="0"/>
              </a:spcAft>
              <a:buSzPts val="2000"/>
              <a:buChar char="–"/>
            </a:pPr>
            <a:r>
              <a:rPr lang="en" b="0"/>
              <a:t>Funding is provided to UW via fixed-price contract</a:t>
            </a:r>
            <a:endParaRPr b="0"/>
          </a:p>
          <a:p>
            <a:pPr marL="0" lvl="0" indent="0" algn="l" rtl="0">
              <a:spcBef>
                <a:spcPts val="480"/>
              </a:spcBef>
              <a:spcAft>
                <a:spcPts val="0"/>
              </a:spcAft>
              <a:buNone/>
            </a:pPr>
            <a:endParaRPr b="0"/>
          </a:p>
          <a:p>
            <a:pPr marL="457200" lvl="0" indent="-381000" algn="l" rtl="0">
              <a:spcBef>
                <a:spcPts val="480"/>
              </a:spcBef>
              <a:spcAft>
                <a:spcPts val="0"/>
              </a:spcAft>
              <a:buSzPts val="2400"/>
              <a:buChar char="&gt;"/>
            </a:pPr>
            <a:r>
              <a:rPr lang="en" b="0"/>
              <a:t>Additionally:</a:t>
            </a:r>
            <a:endParaRPr b="0"/>
          </a:p>
          <a:p>
            <a:pPr marL="914400" lvl="1" indent="-355600" algn="l" rtl="0">
              <a:spcBef>
                <a:spcPts val="0"/>
              </a:spcBef>
              <a:spcAft>
                <a:spcPts val="0"/>
              </a:spcAft>
              <a:buSzPts val="2000"/>
              <a:buChar char="–"/>
            </a:pPr>
            <a:r>
              <a:rPr lang="en" b="0"/>
              <a:t>After 31 May 2023, all of these studies will generate sponsor invoices directly in OnCore CTMS</a:t>
            </a:r>
            <a:endParaRPr b="0"/>
          </a:p>
          <a:p>
            <a:pPr marL="914400" lvl="1" indent="-355600" algn="l" rtl="0">
              <a:spcBef>
                <a:spcPts val="0"/>
              </a:spcBef>
              <a:spcAft>
                <a:spcPts val="0"/>
              </a:spcAft>
              <a:buSzPts val="2000"/>
              <a:buChar char="–"/>
            </a:pPr>
            <a:r>
              <a:rPr lang="en" b="0"/>
              <a:t>OnCore will integrate with Workday starting 6 July 2023</a:t>
            </a:r>
            <a:endParaRPr b="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19"/>
          <p:cNvSpPr txBox="1">
            <a:spLocks noGrp="1"/>
          </p:cNvSpPr>
          <p:nvPr>
            <p:ph type="body" idx="1"/>
          </p:nvPr>
        </p:nvSpPr>
        <p:spPr>
          <a:xfrm>
            <a:off x="671757" y="371510"/>
            <a:ext cx="8184600" cy="992100"/>
          </a:xfrm>
          <a:prstGeom prst="rect">
            <a:avLst/>
          </a:prstGeom>
        </p:spPr>
        <p:txBody>
          <a:bodyPr spcFirstLastPara="1" wrap="square" lIns="91425" tIns="45700" rIns="91425" bIns="45700" anchor="b" anchorCtr="0">
            <a:normAutofit fontScale="92500"/>
          </a:bodyPr>
          <a:lstStyle/>
          <a:p>
            <a:pPr marL="0" lvl="0" indent="0" algn="l" rtl="0">
              <a:spcBef>
                <a:spcPts val="600"/>
              </a:spcBef>
              <a:spcAft>
                <a:spcPts val="0"/>
              </a:spcAft>
              <a:buNone/>
            </a:pPr>
            <a:r>
              <a:rPr lang="en" sz="3235"/>
              <a:t>Future State - Workday Finance Go-Live</a:t>
            </a:r>
            <a:endParaRPr sz="3235"/>
          </a:p>
          <a:p>
            <a:pPr marL="0" lvl="0" indent="0" algn="l" rtl="0">
              <a:spcBef>
                <a:spcPts val="600"/>
              </a:spcBef>
              <a:spcAft>
                <a:spcPts val="0"/>
              </a:spcAft>
              <a:buNone/>
            </a:pPr>
            <a:r>
              <a:rPr lang="en" sz="2764">
                <a:latin typeface="Encode Sans"/>
                <a:ea typeface="Encode Sans"/>
                <a:cs typeface="Encode Sans"/>
                <a:sym typeface="Encode Sans"/>
              </a:rPr>
              <a:t>SAGE Budget required on all Award Setup Requests</a:t>
            </a:r>
            <a:endParaRPr sz="2764">
              <a:latin typeface="Encode Sans"/>
              <a:ea typeface="Encode Sans"/>
              <a:cs typeface="Encode Sans"/>
              <a:sym typeface="Encode Sans"/>
            </a:endParaRPr>
          </a:p>
        </p:txBody>
      </p:sp>
      <p:sp>
        <p:nvSpPr>
          <p:cNvPr id="666" name="Google Shape;666;p119"/>
          <p:cNvSpPr txBox="1">
            <a:spLocks noGrp="1"/>
          </p:cNvSpPr>
          <p:nvPr>
            <p:ph type="body" idx="2"/>
          </p:nvPr>
        </p:nvSpPr>
        <p:spPr>
          <a:xfrm>
            <a:off x="659305" y="1736725"/>
            <a:ext cx="8196300" cy="4015500"/>
          </a:xfrm>
          <a:prstGeom prst="rect">
            <a:avLst/>
          </a:prstGeom>
        </p:spPr>
        <p:txBody>
          <a:bodyPr spcFirstLastPara="1" wrap="square" lIns="91425" tIns="45700" rIns="91425" bIns="45700" anchor="t" anchorCtr="0">
            <a:noAutofit/>
          </a:bodyPr>
          <a:lstStyle/>
          <a:p>
            <a:pPr marL="457200" lvl="0" indent="-381000" algn="l" rtl="0">
              <a:spcBef>
                <a:spcPts val="480"/>
              </a:spcBef>
              <a:spcAft>
                <a:spcPts val="0"/>
              </a:spcAft>
              <a:buSzPts val="2400"/>
              <a:buChar char="&gt;"/>
            </a:pPr>
            <a:r>
              <a:rPr lang="en" b="0"/>
              <a:t>Use SAGE Budget for </a:t>
            </a:r>
            <a:r>
              <a:rPr lang="en"/>
              <a:t>all</a:t>
            </a:r>
            <a:r>
              <a:rPr lang="en" b="0"/>
              <a:t> Award Setup Requests, including budgets reviewed by CTO</a:t>
            </a:r>
            <a:endParaRPr b="0"/>
          </a:p>
          <a:p>
            <a:pPr marL="457200" lvl="0" indent="0" algn="l" rtl="0">
              <a:spcBef>
                <a:spcPts val="480"/>
              </a:spcBef>
              <a:spcAft>
                <a:spcPts val="0"/>
              </a:spcAft>
              <a:buNone/>
            </a:pPr>
            <a:endParaRPr b="0"/>
          </a:p>
          <a:p>
            <a:pPr marL="457200" lvl="0" indent="-381000" algn="l" rtl="0">
              <a:spcBef>
                <a:spcPts val="480"/>
              </a:spcBef>
              <a:spcAft>
                <a:spcPts val="0"/>
              </a:spcAft>
              <a:buSzPts val="2400"/>
              <a:buChar char="&gt;"/>
            </a:pPr>
            <a:r>
              <a:rPr lang="en" b="0"/>
              <a:t>For study budgets that will run through CTO review and Oncore billing</a:t>
            </a:r>
            <a:endParaRPr b="0"/>
          </a:p>
          <a:p>
            <a:pPr marL="914400" lvl="1" indent="-355600" algn="l" rtl="0">
              <a:spcBef>
                <a:spcPts val="0"/>
              </a:spcBef>
              <a:spcAft>
                <a:spcPts val="0"/>
              </a:spcAft>
              <a:buSzPts val="2000"/>
              <a:buChar char="–"/>
            </a:pPr>
            <a:r>
              <a:rPr lang="en" b="0"/>
              <a:t>Enter minimum information only in a single SAGE budget worksheet with $0 amount</a:t>
            </a:r>
            <a:br>
              <a:rPr lang="en" b="0"/>
            </a:br>
            <a:endParaRPr b="0"/>
          </a:p>
          <a:p>
            <a:pPr marL="457200" lvl="0" indent="-381000" algn="l" rtl="0">
              <a:spcBef>
                <a:spcPts val="0"/>
              </a:spcBef>
              <a:spcAft>
                <a:spcPts val="0"/>
              </a:spcAft>
              <a:buSzPts val="2400"/>
              <a:buChar char="&gt;"/>
            </a:pPr>
            <a:r>
              <a:rPr lang="en" b="0"/>
              <a:t>This will help with Award Line and Award period setup in Workday Finance</a:t>
            </a:r>
            <a:endParaRPr b="0"/>
          </a:p>
          <a:p>
            <a:pPr marL="914400" lvl="0" indent="0" algn="l" rtl="0">
              <a:spcBef>
                <a:spcPts val="480"/>
              </a:spcBef>
              <a:spcAft>
                <a:spcPts val="0"/>
              </a:spcAft>
              <a:buNone/>
            </a:pPr>
            <a:endParaRPr b="0"/>
          </a:p>
          <a:p>
            <a:pPr marL="0" lvl="0" indent="0" algn="l" rtl="0">
              <a:spcBef>
                <a:spcPts val="48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84"/>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latin typeface="Encode Sans Black"/>
                <a:ea typeface="Encode Sans Black"/>
                <a:cs typeface="Encode Sans Black"/>
                <a:sym typeface="Encode Sans Black"/>
              </a:rPr>
              <a:t>Steps to take before 6/12</a:t>
            </a:r>
            <a:endParaRPr/>
          </a:p>
        </p:txBody>
      </p:sp>
      <p:sp>
        <p:nvSpPr>
          <p:cNvPr id="417" name="Google Shape;417;p84"/>
          <p:cNvSpPr txBox="1">
            <a:spLocks noGrp="1"/>
          </p:cNvSpPr>
          <p:nvPr>
            <p:ph type="body" idx="2"/>
          </p:nvPr>
        </p:nvSpPr>
        <p:spPr>
          <a:xfrm>
            <a:off x="720200" y="1573650"/>
            <a:ext cx="7788000" cy="4015500"/>
          </a:xfrm>
          <a:prstGeom prst="rect">
            <a:avLst/>
          </a:prstGeom>
        </p:spPr>
        <p:txBody>
          <a:bodyPr spcFirstLastPara="1" wrap="square" lIns="91425" tIns="91425" rIns="91425" bIns="91425" anchor="t" anchorCtr="0">
            <a:noAutofit/>
          </a:bodyPr>
          <a:lstStyle/>
          <a:p>
            <a:pPr marL="457200" marR="0" lvl="0" indent="-387350" algn="l" rtl="0">
              <a:lnSpc>
                <a:spcPct val="115000"/>
              </a:lnSpc>
              <a:spcBef>
                <a:spcPts val="0"/>
              </a:spcBef>
              <a:spcAft>
                <a:spcPts val="0"/>
              </a:spcAft>
              <a:buSzPts val="2500"/>
              <a:buChar char="&gt;"/>
            </a:pPr>
            <a:r>
              <a:rPr lang="en" sz="2500"/>
              <a:t>Review all open subaward Blanket Purchase Orders (BPOs) in Ariba</a:t>
            </a:r>
            <a:endParaRPr sz="2500"/>
          </a:p>
          <a:p>
            <a:pPr marL="457200" marR="0" lvl="0" indent="-387350" algn="l" rtl="0">
              <a:lnSpc>
                <a:spcPct val="115000"/>
              </a:lnSpc>
              <a:spcBef>
                <a:spcPts val="0"/>
              </a:spcBef>
              <a:spcAft>
                <a:spcPts val="0"/>
              </a:spcAft>
              <a:buSzPts val="2500"/>
              <a:buChar char="&gt;"/>
            </a:pPr>
            <a:r>
              <a:rPr lang="en" sz="2500"/>
              <a:t>Follow UW Procurement guidance on </a:t>
            </a:r>
            <a:r>
              <a:rPr lang="en" sz="2500" u="sng">
                <a:solidFill>
                  <a:schemeClr val="hlink"/>
                </a:solidFill>
                <a:hlinkClick r:id="rId3"/>
              </a:rPr>
              <a:t>Open Orders from their March newsletter</a:t>
            </a:r>
            <a:endParaRPr sz="2500"/>
          </a:p>
          <a:p>
            <a:pPr marL="457200" marR="0" lvl="0" indent="-387350" algn="l" rtl="0">
              <a:lnSpc>
                <a:spcPct val="115000"/>
              </a:lnSpc>
              <a:spcBef>
                <a:spcPts val="0"/>
              </a:spcBef>
              <a:spcAft>
                <a:spcPts val="0"/>
              </a:spcAft>
              <a:buSzPts val="2500"/>
              <a:buChar char="&gt;"/>
            </a:pPr>
            <a:r>
              <a:rPr lang="en" sz="2500"/>
              <a:t>Receive all invoices in Ariba</a:t>
            </a:r>
            <a:endParaRPr sz="2500"/>
          </a:p>
          <a:p>
            <a:pPr marL="914400" marR="0" lvl="1" indent="-368300" algn="l" rtl="0">
              <a:lnSpc>
                <a:spcPct val="115000"/>
              </a:lnSpc>
              <a:spcBef>
                <a:spcPts val="0"/>
              </a:spcBef>
              <a:spcAft>
                <a:spcPts val="0"/>
              </a:spcAft>
              <a:buSzPts val="2200"/>
              <a:buChar char="–"/>
            </a:pPr>
            <a:r>
              <a:rPr lang="en" sz="2200"/>
              <a:t>Invoices not received in Ariba by 6/12 will need to be re-entered into Workday Finance via Procurement’s Supplier Invoice Request (SIR) process after go-live</a:t>
            </a:r>
            <a:endParaRPr sz="22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20"/>
          <p:cNvSpPr txBox="1">
            <a:spLocks noGrp="1"/>
          </p:cNvSpPr>
          <p:nvPr>
            <p:ph type="body" idx="1"/>
          </p:nvPr>
        </p:nvSpPr>
        <p:spPr>
          <a:xfrm>
            <a:off x="671757" y="371510"/>
            <a:ext cx="8184600" cy="992100"/>
          </a:xfrm>
          <a:prstGeom prst="rect">
            <a:avLst/>
          </a:prstGeom>
        </p:spPr>
        <p:txBody>
          <a:bodyPr spcFirstLastPara="1" wrap="square" lIns="91425" tIns="45700" rIns="91425" bIns="45700" anchor="b" anchorCtr="0">
            <a:normAutofit/>
          </a:bodyPr>
          <a:lstStyle/>
          <a:p>
            <a:pPr marL="0" lvl="0" indent="0" algn="l" rtl="0">
              <a:spcBef>
                <a:spcPts val="600"/>
              </a:spcBef>
              <a:spcAft>
                <a:spcPts val="0"/>
              </a:spcAft>
              <a:buNone/>
            </a:pPr>
            <a:r>
              <a:rPr lang="en"/>
              <a:t>SAGE Budget Entry for CTO Budgets</a:t>
            </a:r>
            <a:endParaRPr/>
          </a:p>
          <a:p>
            <a:pPr marL="0" lvl="0" indent="0" algn="l" rtl="0">
              <a:spcBef>
                <a:spcPts val="600"/>
              </a:spcBef>
              <a:spcAft>
                <a:spcPts val="0"/>
              </a:spcAft>
              <a:buNone/>
            </a:pPr>
            <a:r>
              <a:rPr lang="en" sz="2500">
                <a:latin typeface="Encode Sans"/>
                <a:ea typeface="Encode Sans"/>
                <a:cs typeface="Encode Sans"/>
                <a:sym typeface="Encode Sans"/>
              </a:rPr>
              <a:t>What is the minimum information? </a:t>
            </a:r>
            <a:endParaRPr sz="2500">
              <a:latin typeface="Encode Sans"/>
              <a:ea typeface="Encode Sans"/>
              <a:cs typeface="Encode Sans"/>
              <a:sym typeface="Encode Sans"/>
            </a:endParaRPr>
          </a:p>
        </p:txBody>
      </p:sp>
      <p:sp>
        <p:nvSpPr>
          <p:cNvPr id="672" name="Google Shape;672;p120"/>
          <p:cNvSpPr txBox="1">
            <a:spLocks noGrp="1"/>
          </p:cNvSpPr>
          <p:nvPr>
            <p:ph type="body" idx="2"/>
          </p:nvPr>
        </p:nvSpPr>
        <p:spPr>
          <a:xfrm>
            <a:off x="659305" y="1508125"/>
            <a:ext cx="8196300" cy="40155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 sz="1800" i="1"/>
              <a:t>Budget Settings</a:t>
            </a:r>
            <a:endParaRPr sz="1800" i="1"/>
          </a:p>
          <a:p>
            <a:pPr marL="914400" lvl="0" indent="-342900" algn="l" rtl="0">
              <a:spcBef>
                <a:spcPts val="480"/>
              </a:spcBef>
              <a:spcAft>
                <a:spcPts val="0"/>
              </a:spcAft>
              <a:buSzPts val="1800"/>
              <a:buChar char="&gt;"/>
            </a:pPr>
            <a:r>
              <a:rPr lang="en" sz="1800" b="0"/>
              <a:t>Budget Title </a:t>
            </a:r>
            <a:endParaRPr sz="1800" b="0"/>
          </a:p>
          <a:p>
            <a:pPr marL="914400" lvl="0" indent="-342900" algn="l" rtl="0">
              <a:spcBef>
                <a:spcPts val="0"/>
              </a:spcBef>
              <a:spcAft>
                <a:spcPts val="0"/>
              </a:spcAft>
              <a:buSzPts val="1800"/>
              <a:buChar char="&gt;"/>
            </a:pPr>
            <a:r>
              <a:rPr lang="en" sz="1800" b="0"/>
              <a:t>Budget Start Date</a:t>
            </a:r>
            <a:endParaRPr sz="1800" b="0"/>
          </a:p>
          <a:p>
            <a:pPr marL="914400" lvl="0" indent="-342900" algn="l" rtl="0">
              <a:spcBef>
                <a:spcPts val="0"/>
              </a:spcBef>
              <a:spcAft>
                <a:spcPts val="0"/>
              </a:spcAft>
              <a:buSzPts val="1800"/>
              <a:buChar char="&gt;"/>
            </a:pPr>
            <a:r>
              <a:rPr lang="en" sz="1800" b="0"/>
              <a:t>Total number of periods (defaults to 1)</a:t>
            </a:r>
            <a:endParaRPr sz="1800" b="0"/>
          </a:p>
          <a:p>
            <a:pPr marL="0" lvl="0" indent="0" algn="l" rtl="0">
              <a:spcBef>
                <a:spcPts val="480"/>
              </a:spcBef>
              <a:spcAft>
                <a:spcPts val="0"/>
              </a:spcAft>
              <a:buNone/>
            </a:pPr>
            <a:r>
              <a:rPr lang="en" sz="1800" i="1"/>
              <a:t>Worksheet Settings</a:t>
            </a:r>
            <a:endParaRPr sz="1800" i="1"/>
          </a:p>
          <a:p>
            <a:pPr marL="914400" lvl="0" indent="-342900" algn="l" rtl="0">
              <a:spcBef>
                <a:spcPts val="480"/>
              </a:spcBef>
              <a:spcAft>
                <a:spcPts val="0"/>
              </a:spcAft>
              <a:buSzPts val="1800"/>
              <a:buChar char="&gt;"/>
            </a:pPr>
            <a:r>
              <a:rPr lang="en" sz="1800" b="0"/>
              <a:t>Create a single SAGE budget worksheet</a:t>
            </a:r>
            <a:endParaRPr sz="1800" b="0"/>
          </a:p>
          <a:p>
            <a:pPr marL="914400" lvl="0" indent="-342900" algn="l" rtl="0">
              <a:spcBef>
                <a:spcPts val="0"/>
              </a:spcBef>
              <a:spcAft>
                <a:spcPts val="0"/>
              </a:spcAft>
              <a:buSzPts val="1800"/>
              <a:buChar char="&gt;"/>
            </a:pPr>
            <a:r>
              <a:rPr lang="en" sz="1800" b="0"/>
              <a:t>Primary Worksheet Title </a:t>
            </a:r>
            <a:endParaRPr sz="1800" b="0"/>
          </a:p>
          <a:p>
            <a:pPr marL="914400" lvl="0" indent="-342900" algn="l" rtl="0">
              <a:spcBef>
                <a:spcPts val="0"/>
              </a:spcBef>
              <a:spcAft>
                <a:spcPts val="0"/>
              </a:spcAft>
              <a:buSzPts val="1800"/>
              <a:buChar char="&gt;"/>
            </a:pPr>
            <a:r>
              <a:rPr lang="en" sz="1800" b="0"/>
              <a:t>Cost Center</a:t>
            </a:r>
            <a:endParaRPr sz="1800" b="0"/>
          </a:p>
          <a:p>
            <a:pPr marL="914400" lvl="0" indent="-342900" algn="l" rtl="0">
              <a:spcBef>
                <a:spcPts val="0"/>
              </a:spcBef>
              <a:spcAft>
                <a:spcPts val="0"/>
              </a:spcAft>
              <a:buSzPts val="1800"/>
              <a:buChar char="&gt;"/>
            </a:pPr>
            <a:r>
              <a:rPr lang="en" sz="1800" b="0"/>
              <a:t>Activity Location</a:t>
            </a:r>
            <a:endParaRPr sz="1800" b="0"/>
          </a:p>
          <a:p>
            <a:pPr marL="914400" lvl="0" indent="-342900" algn="l" rtl="0">
              <a:spcBef>
                <a:spcPts val="0"/>
              </a:spcBef>
              <a:spcAft>
                <a:spcPts val="0"/>
              </a:spcAft>
              <a:buSzPts val="1800"/>
              <a:buChar char="&gt;"/>
            </a:pPr>
            <a:r>
              <a:rPr lang="en" sz="1800" b="0"/>
              <a:t>Sponsored Program Activity Category</a:t>
            </a:r>
            <a:endParaRPr sz="1800" b="0"/>
          </a:p>
          <a:p>
            <a:pPr marL="914400" lvl="0" indent="-342900" algn="l" rtl="0">
              <a:spcBef>
                <a:spcPts val="0"/>
              </a:spcBef>
              <a:spcAft>
                <a:spcPts val="0"/>
              </a:spcAft>
              <a:buSzPts val="1800"/>
              <a:buChar char="&gt;"/>
            </a:pPr>
            <a:r>
              <a:rPr lang="en" sz="1800" b="0"/>
              <a:t>Sponsored Program Activity Type</a:t>
            </a:r>
            <a:endParaRPr sz="1800" b="0"/>
          </a:p>
          <a:p>
            <a:pPr marL="914400" lvl="0" indent="-342900" algn="l" rtl="0">
              <a:spcBef>
                <a:spcPts val="0"/>
              </a:spcBef>
              <a:spcAft>
                <a:spcPts val="0"/>
              </a:spcAft>
              <a:buSzPts val="1800"/>
              <a:buChar char="&gt;"/>
            </a:pPr>
            <a:r>
              <a:rPr lang="en" sz="1800" b="0"/>
              <a:t>Base Type</a:t>
            </a:r>
            <a:endParaRPr sz="1800" b="0"/>
          </a:p>
          <a:p>
            <a:pPr marL="0" lvl="0" indent="0" algn="l" rtl="0">
              <a:spcBef>
                <a:spcPts val="480"/>
              </a:spcBef>
              <a:spcAft>
                <a:spcPts val="0"/>
              </a:spcAft>
              <a:buNone/>
            </a:pPr>
            <a:r>
              <a:rPr lang="en" sz="1800" i="1"/>
              <a:t>Budget Entry</a:t>
            </a:r>
            <a:endParaRPr sz="1800" i="1"/>
          </a:p>
          <a:p>
            <a:pPr marL="914400" lvl="0" indent="-342900" algn="l" rtl="0">
              <a:spcBef>
                <a:spcPts val="480"/>
              </a:spcBef>
              <a:spcAft>
                <a:spcPts val="0"/>
              </a:spcAft>
              <a:buSzPts val="1800"/>
              <a:buChar char="&gt;"/>
            </a:pPr>
            <a:r>
              <a:rPr lang="en" sz="1800" b="0"/>
              <a:t>Add a Principal Investigator in personnel section for each worksheet, PI salary=$0</a:t>
            </a:r>
            <a:endParaRPr sz="1800" b="0"/>
          </a:p>
          <a:p>
            <a:pPr marL="1371600" lvl="1" indent="-342900" algn="l" rtl="0">
              <a:spcBef>
                <a:spcPts val="0"/>
              </a:spcBef>
              <a:spcAft>
                <a:spcPts val="0"/>
              </a:spcAft>
              <a:buSzPts val="1800"/>
              <a:buChar char="–"/>
            </a:pPr>
            <a:r>
              <a:rPr lang="en" sz="1800" b="0"/>
              <a:t>only one worksheet is needed for CTO budgets</a:t>
            </a:r>
            <a:endParaRPr sz="1800" b="0"/>
          </a:p>
          <a:p>
            <a:pPr marL="914400" lvl="0" indent="-342900" algn="l" rtl="0">
              <a:spcBef>
                <a:spcPts val="0"/>
              </a:spcBef>
              <a:spcAft>
                <a:spcPts val="0"/>
              </a:spcAft>
              <a:buSzPts val="1800"/>
              <a:buChar char="&gt;"/>
            </a:pPr>
            <a:r>
              <a:rPr lang="en" sz="1800" b="0"/>
              <a:t>No other line item entry required in the budget </a:t>
            </a:r>
            <a:endParaRPr sz="23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21"/>
          <p:cNvSpPr txBox="1">
            <a:spLocks noGrp="1"/>
          </p:cNvSpPr>
          <p:nvPr>
            <p:ph type="subTitle" idx="2"/>
          </p:nvPr>
        </p:nvSpPr>
        <p:spPr>
          <a:xfrm>
            <a:off x="625875" y="56567"/>
            <a:ext cx="85182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0">
                <a:latin typeface="Encode Sans Black"/>
                <a:ea typeface="Encode Sans Black"/>
                <a:cs typeface="Encode Sans Black"/>
                <a:sym typeface="Encode Sans Black"/>
              </a:rPr>
              <a:t>CLINICAL TRIALS </a:t>
            </a:r>
            <a:r>
              <a:rPr lang="en" sz="2300" b="0">
                <a:latin typeface="Encode Sans"/>
                <a:ea typeface="Encode Sans"/>
                <a:cs typeface="Encode Sans"/>
                <a:sym typeface="Encode Sans"/>
              </a:rPr>
              <a:t>|</a:t>
            </a:r>
            <a:r>
              <a:rPr lang="en" sz="2300" b="0">
                <a:latin typeface="Encode Sans Black"/>
                <a:ea typeface="Encode Sans Black"/>
                <a:cs typeface="Encode Sans Black"/>
                <a:sym typeface="Encode Sans Black"/>
              </a:rPr>
              <a:t> </a:t>
            </a:r>
            <a:r>
              <a:rPr lang="en" sz="2300" b="0">
                <a:latin typeface="Encode Sans"/>
                <a:ea typeface="Encode Sans"/>
                <a:cs typeface="Encode Sans"/>
                <a:sym typeface="Encode Sans"/>
              </a:rPr>
              <a:t>BUDGET SETTINGS</a:t>
            </a:r>
            <a:endParaRPr sz="2300" b="0">
              <a:latin typeface="Encode Sans"/>
              <a:ea typeface="Encode Sans"/>
              <a:cs typeface="Encode Sans"/>
              <a:sym typeface="Encode Sans"/>
            </a:endParaRPr>
          </a:p>
          <a:p>
            <a:pPr marL="0" lvl="0" indent="0" algn="l" rtl="0">
              <a:spcBef>
                <a:spcPts val="0"/>
              </a:spcBef>
              <a:spcAft>
                <a:spcPts val="0"/>
              </a:spcAft>
              <a:buNone/>
            </a:pPr>
            <a:endParaRPr/>
          </a:p>
        </p:txBody>
      </p:sp>
      <p:pic>
        <p:nvPicPr>
          <p:cNvPr id="678" name="Google Shape;678;p121"/>
          <p:cNvPicPr preferRelativeResize="0"/>
          <p:nvPr/>
        </p:nvPicPr>
        <p:blipFill>
          <a:blip r:embed="rId3">
            <a:alphaModFix/>
          </a:blip>
          <a:stretch>
            <a:fillRect/>
          </a:stretch>
        </p:blipFill>
        <p:spPr>
          <a:xfrm>
            <a:off x="289675" y="1216050"/>
            <a:ext cx="8579456" cy="4859850"/>
          </a:xfrm>
          <a:prstGeom prst="rect">
            <a:avLst/>
          </a:prstGeom>
          <a:noFill/>
          <a:ln w="9525" cap="flat" cmpd="sng">
            <a:solidFill>
              <a:schemeClr val="dk2"/>
            </a:solidFill>
            <a:prstDash val="solid"/>
            <a:round/>
            <a:headEnd type="none" w="sm" len="sm"/>
            <a:tailEnd type="none" w="sm" len="sm"/>
          </a:ln>
        </p:spPr>
      </p:pic>
      <p:sp>
        <p:nvSpPr>
          <p:cNvPr id="679" name="Google Shape;679;p121"/>
          <p:cNvSpPr/>
          <p:nvPr/>
        </p:nvSpPr>
        <p:spPr>
          <a:xfrm>
            <a:off x="2165324" y="2689249"/>
            <a:ext cx="2689200" cy="3975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680" name="Google Shape;680;p121"/>
          <p:cNvSpPr txBox="1"/>
          <p:nvPr/>
        </p:nvSpPr>
        <p:spPr>
          <a:xfrm>
            <a:off x="3309354" y="2617330"/>
            <a:ext cx="132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82981"/>
                </a:solidFill>
                <a:latin typeface="Open Sans"/>
                <a:ea typeface="Open Sans"/>
                <a:cs typeface="Open Sans"/>
                <a:sym typeface="Open Sans"/>
              </a:rPr>
              <a:t>Budget Title</a:t>
            </a:r>
            <a:endParaRPr>
              <a:solidFill>
                <a:srgbClr val="482981"/>
              </a:solidFill>
              <a:latin typeface="Open Sans"/>
              <a:ea typeface="Open Sans"/>
              <a:cs typeface="Open Sans"/>
              <a:sym typeface="Open Sans"/>
            </a:endParaRPr>
          </a:p>
        </p:txBody>
      </p:sp>
      <p:sp>
        <p:nvSpPr>
          <p:cNvPr id="681" name="Google Shape;681;p121"/>
          <p:cNvSpPr/>
          <p:nvPr/>
        </p:nvSpPr>
        <p:spPr>
          <a:xfrm>
            <a:off x="2165324" y="3598005"/>
            <a:ext cx="3286200" cy="4578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682" name="Google Shape;682;p121"/>
          <p:cNvSpPr txBox="1"/>
          <p:nvPr/>
        </p:nvSpPr>
        <p:spPr>
          <a:xfrm>
            <a:off x="3718037" y="3562046"/>
            <a:ext cx="189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82981"/>
                </a:solidFill>
                <a:latin typeface="Open Sans"/>
                <a:ea typeface="Open Sans"/>
                <a:cs typeface="Open Sans"/>
                <a:sym typeface="Open Sans"/>
              </a:rPr>
              <a:t>Budget Start Date</a:t>
            </a:r>
            <a:endParaRPr>
              <a:solidFill>
                <a:srgbClr val="482981"/>
              </a:solidFill>
              <a:latin typeface="Open Sans"/>
              <a:ea typeface="Open Sans"/>
              <a:cs typeface="Open Sans"/>
              <a:sym typeface="Open Sans"/>
            </a:endParaRPr>
          </a:p>
        </p:txBody>
      </p:sp>
      <p:sp>
        <p:nvSpPr>
          <p:cNvPr id="683" name="Google Shape;683;p121"/>
          <p:cNvSpPr/>
          <p:nvPr/>
        </p:nvSpPr>
        <p:spPr>
          <a:xfrm>
            <a:off x="2165324" y="4430836"/>
            <a:ext cx="3920400" cy="4578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684" name="Google Shape;684;p121"/>
          <p:cNvSpPr txBox="1"/>
          <p:nvPr/>
        </p:nvSpPr>
        <p:spPr>
          <a:xfrm>
            <a:off x="3718037" y="4394876"/>
            <a:ext cx="246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82981"/>
                </a:solidFill>
                <a:latin typeface="Open Sans"/>
                <a:ea typeface="Open Sans"/>
                <a:cs typeface="Open Sans"/>
                <a:sym typeface="Open Sans"/>
              </a:rPr>
              <a:t>Total Number of Periods</a:t>
            </a:r>
            <a:endParaRPr>
              <a:solidFill>
                <a:srgbClr val="482981"/>
              </a:solidFill>
              <a:latin typeface="Open Sans"/>
              <a:ea typeface="Open Sans"/>
              <a:cs typeface="Open Sans"/>
              <a:sym typeface="Open Sans"/>
            </a:endParaRPr>
          </a:p>
        </p:txBody>
      </p:sp>
      <p:sp>
        <p:nvSpPr>
          <p:cNvPr id="685" name="Google Shape;685;p121"/>
          <p:cNvSpPr txBox="1"/>
          <p:nvPr/>
        </p:nvSpPr>
        <p:spPr>
          <a:xfrm>
            <a:off x="6078133" y="2814735"/>
            <a:ext cx="27912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4B2E83"/>
                </a:solidFill>
                <a:latin typeface="Open Sans"/>
                <a:ea typeface="Open Sans"/>
                <a:cs typeface="Open Sans"/>
                <a:sym typeface="Open Sans"/>
              </a:rPr>
              <a:t>&gt; Dotted fields are required for a Clinical Trials SAGE Budget</a:t>
            </a:r>
            <a:endParaRPr sz="1800">
              <a:solidFill>
                <a:srgbClr val="4B2E83"/>
              </a:solidFill>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122"/>
          <p:cNvSpPr txBox="1">
            <a:spLocks noGrp="1"/>
          </p:cNvSpPr>
          <p:nvPr>
            <p:ph type="subTitle" idx="2"/>
          </p:nvPr>
        </p:nvSpPr>
        <p:spPr>
          <a:xfrm>
            <a:off x="625875" y="56567"/>
            <a:ext cx="85182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0">
                <a:latin typeface="Encode Sans Black"/>
                <a:ea typeface="Encode Sans Black"/>
                <a:cs typeface="Encode Sans Black"/>
                <a:sym typeface="Encode Sans Black"/>
              </a:rPr>
              <a:t>CLINICAL TRIALS </a:t>
            </a:r>
            <a:r>
              <a:rPr lang="en" sz="2300" b="0">
                <a:latin typeface="Encode Sans"/>
                <a:ea typeface="Encode Sans"/>
                <a:cs typeface="Encode Sans"/>
                <a:sym typeface="Encode Sans"/>
              </a:rPr>
              <a:t>|</a:t>
            </a:r>
            <a:r>
              <a:rPr lang="en" sz="2300" b="0">
                <a:latin typeface="Encode Sans Black"/>
                <a:ea typeface="Encode Sans Black"/>
                <a:cs typeface="Encode Sans Black"/>
                <a:sym typeface="Encode Sans Black"/>
              </a:rPr>
              <a:t> </a:t>
            </a:r>
            <a:r>
              <a:rPr lang="en" sz="2300" b="0">
                <a:latin typeface="Encode Sans"/>
                <a:ea typeface="Encode Sans"/>
                <a:cs typeface="Encode Sans"/>
                <a:sym typeface="Encode Sans"/>
              </a:rPr>
              <a:t>WORKSHEET SETTINGS</a:t>
            </a:r>
            <a:endParaRPr sz="2300" b="0">
              <a:latin typeface="Encode Sans"/>
              <a:ea typeface="Encode Sans"/>
              <a:cs typeface="Encode Sans"/>
              <a:sym typeface="Encode Sans"/>
            </a:endParaRPr>
          </a:p>
          <a:p>
            <a:pPr marL="0" lvl="0" indent="0" algn="l" rtl="0">
              <a:spcBef>
                <a:spcPts val="0"/>
              </a:spcBef>
              <a:spcAft>
                <a:spcPts val="0"/>
              </a:spcAft>
              <a:buNone/>
            </a:pPr>
            <a:endParaRPr/>
          </a:p>
        </p:txBody>
      </p:sp>
      <p:pic>
        <p:nvPicPr>
          <p:cNvPr id="691" name="Google Shape;691;p122"/>
          <p:cNvPicPr preferRelativeResize="0"/>
          <p:nvPr/>
        </p:nvPicPr>
        <p:blipFill>
          <a:blip r:embed="rId3">
            <a:alphaModFix/>
          </a:blip>
          <a:stretch>
            <a:fillRect/>
          </a:stretch>
        </p:blipFill>
        <p:spPr>
          <a:xfrm>
            <a:off x="69075" y="1118775"/>
            <a:ext cx="9075000" cy="4834401"/>
          </a:xfrm>
          <a:prstGeom prst="rect">
            <a:avLst/>
          </a:prstGeom>
          <a:noFill/>
          <a:ln w="9525" cap="flat" cmpd="sng">
            <a:solidFill>
              <a:schemeClr val="dk2"/>
            </a:solidFill>
            <a:prstDash val="solid"/>
            <a:round/>
            <a:headEnd type="none" w="sm" len="sm"/>
            <a:tailEnd type="none" w="sm" len="sm"/>
          </a:ln>
        </p:spPr>
      </p:pic>
      <p:sp>
        <p:nvSpPr>
          <p:cNvPr id="692" name="Google Shape;692;p122"/>
          <p:cNvSpPr/>
          <p:nvPr/>
        </p:nvSpPr>
        <p:spPr>
          <a:xfrm>
            <a:off x="188663" y="2214000"/>
            <a:ext cx="1143600" cy="6372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693" name="Google Shape;693;p122"/>
          <p:cNvSpPr/>
          <p:nvPr/>
        </p:nvSpPr>
        <p:spPr>
          <a:xfrm>
            <a:off x="1763388" y="3378633"/>
            <a:ext cx="2994300" cy="2979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694" name="Google Shape;694;p122"/>
          <p:cNvSpPr/>
          <p:nvPr/>
        </p:nvSpPr>
        <p:spPr>
          <a:xfrm>
            <a:off x="1763488" y="3850200"/>
            <a:ext cx="2994300" cy="2979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695" name="Google Shape;695;p122"/>
          <p:cNvSpPr/>
          <p:nvPr/>
        </p:nvSpPr>
        <p:spPr>
          <a:xfrm>
            <a:off x="5309188" y="2933600"/>
            <a:ext cx="2813100" cy="2979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696" name="Google Shape;696;p122"/>
          <p:cNvSpPr/>
          <p:nvPr/>
        </p:nvSpPr>
        <p:spPr>
          <a:xfrm>
            <a:off x="5327188" y="3386533"/>
            <a:ext cx="2813100" cy="2979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697" name="Google Shape;697;p122"/>
          <p:cNvSpPr/>
          <p:nvPr/>
        </p:nvSpPr>
        <p:spPr>
          <a:xfrm>
            <a:off x="5327288" y="3839467"/>
            <a:ext cx="2813100" cy="2979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698" name="Google Shape;698;p122"/>
          <p:cNvSpPr/>
          <p:nvPr/>
        </p:nvSpPr>
        <p:spPr>
          <a:xfrm>
            <a:off x="5309188" y="4665167"/>
            <a:ext cx="2813100" cy="2979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699" name="Google Shape;699;p122"/>
          <p:cNvSpPr txBox="1"/>
          <p:nvPr/>
        </p:nvSpPr>
        <p:spPr>
          <a:xfrm>
            <a:off x="2592688" y="3337033"/>
            <a:ext cx="225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82981"/>
                </a:solidFill>
                <a:latin typeface="Open Sans"/>
                <a:ea typeface="Open Sans"/>
                <a:cs typeface="Open Sans"/>
                <a:sym typeface="Open Sans"/>
              </a:rPr>
              <a:t>Primary Worksheet Title</a:t>
            </a:r>
            <a:endParaRPr>
              <a:solidFill>
                <a:srgbClr val="482981"/>
              </a:solidFill>
              <a:latin typeface="Open Sans"/>
              <a:ea typeface="Open Sans"/>
              <a:cs typeface="Open Sans"/>
              <a:sym typeface="Open Sans"/>
            </a:endParaRPr>
          </a:p>
        </p:txBody>
      </p:sp>
      <p:sp>
        <p:nvSpPr>
          <p:cNvPr id="700" name="Google Shape;700;p122"/>
          <p:cNvSpPr txBox="1"/>
          <p:nvPr/>
        </p:nvSpPr>
        <p:spPr>
          <a:xfrm>
            <a:off x="3214713" y="3813400"/>
            <a:ext cx="15543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482981"/>
                </a:solidFill>
                <a:latin typeface="Open Sans"/>
                <a:ea typeface="Open Sans"/>
                <a:cs typeface="Open Sans"/>
                <a:sym typeface="Open Sans"/>
              </a:rPr>
              <a:t>Cost Center</a:t>
            </a:r>
            <a:endParaRPr>
              <a:solidFill>
                <a:srgbClr val="482981"/>
              </a:solidFill>
              <a:latin typeface="Open Sans"/>
              <a:ea typeface="Open Sans"/>
              <a:cs typeface="Open Sans"/>
              <a:sym typeface="Open Sans"/>
            </a:endParaRPr>
          </a:p>
        </p:txBody>
      </p:sp>
      <p:sp>
        <p:nvSpPr>
          <p:cNvPr id="701" name="Google Shape;701;p122"/>
          <p:cNvSpPr txBox="1"/>
          <p:nvPr/>
        </p:nvSpPr>
        <p:spPr>
          <a:xfrm>
            <a:off x="6484838" y="4621583"/>
            <a:ext cx="17136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482981"/>
                </a:solidFill>
                <a:latin typeface="Open Sans"/>
                <a:ea typeface="Open Sans"/>
                <a:cs typeface="Open Sans"/>
                <a:sym typeface="Open Sans"/>
              </a:rPr>
              <a:t>Base Type</a:t>
            </a:r>
            <a:endParaRPr>
              <a:solidFill>
                <a:srgbClr val="482981"/>
              </a:solidFill>
              <a:latin typeface="Open Sans"/>
              <a:ea typeface="Open Sans"/>
              <a:cs typeface="Open Sans"/>
              <a:sym typeface="Open Sans"/>
            </a:endParaRPr>
          </a:p>
        </p:txBody>
      </p:sp>
      <p:sp>
        <p:nvSpPr>
          <p:cNvPr id="702" name="Google Shape;702;p122"/>
          <p:cNvSpPr txBox="1"/>
          <p:nvPr/>
        </p:nvSpPr>
        <p:spPr>
          <a:xfrm>
            <a:off x="6567938" y="2927467"/>
            <a:ext cx="15543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482981"/>
                </a:solidFill>
                <a:latin typeface="Open Sans"/>
                <a:ea typeface="Open Sans"/>
                <a:cs typeface="Open Sans"/>
                <a:sym typeface="Open Sans"/>
              </a:rPr>
              <a:t>Activity Location</a:t>
            </a:r>
            <a:endParaRPr>
              <a:solidFill>
                <a:srgbClr val="482981"/>
              </a:solidFill>
              <a:latin typeface="Open Sans"/>
              <a:ea typeface="Open Sans"/>
              <a:cs typeface="Open Sans"/>
              <a:sym typeface="Open Sans"/>
            </a:endParaRPr>
          </a:p>
        </p:txBody>
      </p:sp>
      <p:sp>
        <p:nvSpPr>
          <p:cNvPr id="703" name="Google Shape;703;p122"/>
          <p:cNvSpPr txBox="1"/>
          <p:nvPr/>
        </p:nvSpPr>
        <p:spPr>
          <a:xfrm>
            <a:off x="124013" y="2481825"/>
            <a:ext cx="126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82981"/>
                </a:solidFill>
                <a:latin typeface="Open Sans"/>
                <a:ea typeface="Open Sans"/>
                <a:cs typeface="Open Sans"/>
                <a:sym typeface="Open Sans"/>
              </a:rPr>
              <a:t>1 Worksheet</a:t>
            </a:r>
            <a:endParaRPr>
              <a:solidFill>
                <a:srgbClr val="482981"/>
              </a:solidFill>
              <a:latin typeface="Open Sans"/>
              <a:ea typeface="Open Sans"/>
              <a:cs typeface="Open Sans"/>
              <a:sym typeface="Open Sans"/>
            </a:endParaRPr>
          </a:p>
        </p:txBody>
      </p:sp>
      <p:sp>
        <p:nvSpPr>
          <p:cNvPr id="704" name="Google Shape;704;p122"/>
          <p:cNvSpPr txBox="1"/>
          <p:nvPr/>
        </p:nvSpPr>
        <p:spPr>
          <a:xfrm>
            <a:off x="5943838" y="3344933"/>
            <a:ext cx="22098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482981"/>
                </a:solidFill>
                <a:latin typeface="Open Sans"/>
                <a:ea typeface="Open Sans"/>
                <a:cs typeface="Open Sans"/>
                <a:sym typeface="Open Sans"/>
              </a:rPr>
              <a:t>SPA Activity Category</a:t>
            </a:r>
            <a:endParaRPr>
              <a:solidFill>
                <a:srgbClr val="482981"/>
              </a:solidFill>
              <a:latin typeface="Open Sans"/>
              <a:ea typeface="Open Sans"/>
              <a:cs typeface="Open Sans"/>
              <a:sym typeface="Open Sans"/>
            </a:endParaRPr>
          </a:p>
        </p:txBody>
      </p:sp>
      <p:sp>
        <p:nvSpPr>
          <p:cNvPr id="705" name="Google Shape;705;p122"/>
          <p:cNvSpPr txBox="1"/>
          <p:nvPr/>
        </p:nvSpPr>
        <p:spPr>
          <a:xfrm>
            <a:off x="5930588" y="3797867"/>
            <a:ext cx="22098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482981"/>
                </a:solidFill>
                <a:latin typeface="Open Sans"/>
                <a:ea typeface="Open Sans"/>
                <a:cs typeface="Open Sans"/>
                <a:sym typeface="Open Sans"/>
              </a:rPr>
              <a:t>SPA Activity Type</a:t>
            </a:r>
            <a:endParaRPr>
              <a:solidFill>
                <a:srgbClr val="482981"/>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23"/>
          <p:cNvSpPr txBox="1">
            <a:spLocks noGrp="1"/>
          </p:cNvSpPr>
          <p:nvPr>
            <p:ph type="subTitle" idx="2"/>
          </p:nvPr>
        </p:nvSpPr>
        <p:spPr>
          <a:xfrm>
            <a:off x="625875" y="56567"/>
            <a:ext cx="85182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0">
                <a:latin typeface="Encode Sans Black"/>
                <a:ea typeface="Encode Sans Black"/>
                <a:cs typeface="Encode Sans Black"/>
                <a:sym typeface="Encode Sans Black"/>
              </a:rPr>
              <a:t>CLINICAL TRIALS </a:t>
            </a:r>
            <a:r>
              <a:rPr lang="en" sz="2300" b="0">
                <a:latin typeface="Encode Sans"/>
                <a:ea typeface="Encode Sans"/>
                <a:cs typeface="Encode Sans"/>
                <a:sym typeface="Encode Sans"/>
              </a:rPr>
              <a:t>|</a:t>
            </a:r>
            <a:r>
              <a:rPr lang="en" sz="2300" b="0">
                <a:latin typeface="Encode Sans Black"/>
                <a:ea typeface="Encode Sans Black"/>
                <a:cs typeface="Encode Sans Black"/>
                <a:sym typeface="Encode Sans Black"/>
              </a:rPr>
              <a:t> </a:t>
            </a:r>
            <a:r>
              <a:rPr lang="en" sz="2300" b="0">
                <a:latin typeface="Encode Sans"/>
                <a:ea typeface="Encode Sans"/>
                <a:cs typeface="Encode Sans"/>
                <a:sym typeface="Encode Sans"/>
              </a:rPr>
              <a:t>BUDGET ENTRY</a:t>
            </a:r>
            <a:endParaRPr sz="2300" b="0">
              <a:latin typeface="Encode Sans"/>
              <a:ea typeface="Encode Sans"/>
              <a:cs typeface="Encode Sans"/>
              <a:sym typeface="Encode Sans"/>
            </a:endParaRPr>
          </a:p>
          <a:p>
            <a:pPr marL="0" lvl="0" indent="0" algn="l" rtl="0">
              <a:spcBef>
                <a:spcPts val="0"/>
              </a:spcBef>
              <a:spcAft>
                <a:spcPts val="0"/>
              </a:spcAft>
              <a:buNone/>
            </a:pPr>
            <a:endParaRPr/>
          </a:p>
        </p:txBody>
      </p:sp>
      <p:pic>
        <p:nvPicPr>
          <p:cNvPr id="711" name="Google Shape;711;p123"/>
          <p:cNvPicPr preferRelativeResize="0"/>
          <p:nvPr/>
        </p:nvPicPr>
        <p:blipFill>
          <a:blip r:embed="rId3">
            <a:alphaModFix/>
          </a:blip>
          <a:stretch>
            <a:fillRect/>
          </a:stretch>
        </p:blipFill>
        <p:spPr>
          <a:xfrm>
            <a:off x="126775" y="1086200"/>
            <a:ext cx="8920151" cy="4751900"/>
          </a:xfrm>
          <a:prstGeom prst="rect">
            <a:avLst/>
          </a:prstGeom>
          <a:noFill/>
          <a:ln w="9525" cap="flat" cmpd="sng">
            <a:solidFill>
              <a:schemeClr val="dk2"/>
            </a:solidFill>
            <a:prstDash val="solid"/>
            <a:round/>
            <a:headEnd type="none" w="sm" len="sm"/>
            <a:tailEnd type="none" w="sm" len="sm"/>
          </a:ln>
        </p:spPr>
      </p:pic>
      <p:sp>
        <p:nvSpPr>
          <p:cNvPr id="712" name="Google Shape;712;p123"/>
          <p:cNvSpPr/>
          <p:nvPr/>
        </p:nvSpPr>
        <p:spPr>
          <a:xfrm>
            <a:off x="1566350" y="2587500"/>
            <a:ext cx="7223100" cy="3279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713" name="Google Shape;713;p123"/>
          <p:cNvSpPr txBox="1"/>
          <p:nvPr/>
        </p:nvSpPr>
        <p:spPr>
          <a:xfrm>
            <a:off x="3234650" y="2560900"/>
            <a:ext cx="22098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482981"/>
                </a:solidFill>
                <a:latin typeface="Open Sans"/>
                <a:ea typeface="Open Sans"/>
                <a:cs typeface="Open Sans"/>
                <a:sym typeface="Open Sans"/>
              </a:rPr>
              <a:t>1 PI per Worksheet</a:t>
            </a:r>
            <a:endParaRPr>
              <a:solidFill>
                <a:srgbClr val="482981"/>
              </a:solidFill>
              <a:latin typeface="Open Sans"/>
              <a:ea typeface="Open Sans"/>
              <a:cs typeface="Open Sans"/>
              <a:sym typeface="Open Sans"/>
            </a:endParaRPr>
          </a:p>
        </p:txBody>
      </p:sp>
      <p:sp>
        <p:nvSpPr>
          <p:cNvPr id="714" name="Google Shape;714;p123"/>
          <p:cNvSpPr txBox="1"/>
          <p:nvPr/>
        </p:nvSpPr>
        <p:spPr>
          <a:xfrm>
            <a:off x="5410775" y="3261308"/>
            <a:ext cx="3117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482981"/>
                </a:solidFill>
                <a:latin typeface="Open Sans"/>
                <a:ea typeface="Open Sans"/>
                <a:cs typeface="Open Sans"/>
                <a:sym typeface="Open Sans"/>
              </a:rPr>
              <a:t>Leave default of $0 amount salary</a:t>
            </a:r>
            <a:endParaRPr sz="1300">
              <a:solidFill>
                <a:srgbClr val="482981"/>
              </a:solidFill>
              <a:latin typeface="Open Sans"/>
              <a:ea typeface="Open Sans"/>
              <a:cs typeface="Open Sans"/>
              <a:sym typeface="Open Sans"/>
            </a:endParaRPr>
          </a:p>
          <a:p>
            <a:pPr marL="0" lvl="0" indent="0" algn="ctr" rtl="0">
              <a:spcBef>
                <a:spcPts val="0"/>
              </a:spcBef>
              <a:spcAft>
                <a:spcPts val="0"/>
              </a:spcAft>
              <a:buNone/>
            </a:pPr>
            <a:r>
              <a:rPr lang="en" sz="1300">
                <a:solidFill>
                  <a:srgbClr val="482981"/>
                </a:solidFill>
                <a:latin typeface="Open Sans"/>
                <a:ea typeface="Open Sans"/>
                <a:cs typeface="Open Sans"/>
                <a:sym typeface="Open Sans"/>
              </a:rPr>
              <a:t>No other line item entry required</a:t>
            </a:r>
            <a:endParaRPr sz="1300">
              <a:solidFill>
                <a:srgbClr val="482981"/>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24"/>
          <p:cNvSpPr txBox="1">
            <a:spLocks noGrp="1"/>
          </p:cNvSpPr>
          <p:nvPr>
            <p:ph type="subTitle" idx="2"/>
          </p:nvPr>
        </p:nvSpPr>
        <p:spPr>
          <a:xfrm>
            <a:off x="625875" y="56567"/>
            <a:ext cx="85182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0">
                <a:latin typeface="Encode Sans Black"/>
                <a:ea typeface="Encode Sans Black"/>
                <a:cs typeface="Encode Sans Black"/>
                <a:sym typeface="Encode Sans Black"/>
              </a:rPr>
              <a:t>CLINICAL TRIALS AWARD SETUP </a:t>
            </a:r>
            <a:r>
              <a:rPr lang="en" sz="2300" b="0">
                <a:latin typeface="Encode Sans"/>
                <a:ea typeface="Encode Sans"/>
                <a:cs typeface="Encode Sans"/>
                <a:sym typeface="Encode Sans"/>
              </a:rPr>
              <a:t>|</a:t>
            </a:r>
            <a:r>
              <a:rPr lang="en" sz="2300" b="0">
                <a:latin typeface="Encode Sans Black"/>
                <a:ea typeface="Encode Sans Black"/>
                <a:cs typeface="Encode Sans Black"/>
                <a:sym typeface="Encode Sans Black"/>
              </a:rPr>
              <a:t> </a:t>
            </a:r>
            <a:r>
              <a:rPr lang="en" sz="2300" b="0">
                <a:latin typeface="Encode Sans"/>
                <a:ea typeface="Encode Sans"/>
                <a:cs typeface="Encode Sans"/>
                <a:sym typeface="Encode Sans"/>
              </a:rPr>
              <a:t>CREATE &amp; LINK BUDGET</a:t>
            </a:r>
            <a:endParaRPr sz="2300" b="0">
              <a:latin typeface="Encode Sans"/>
              <a:ea typeface="Encode Sans"/>
              <a:cs typeface="Encode Sans"/>
              <a:sym typeface="Encode Sans"/>
            </a:endParaRPr>
          </a:p>
          <a:p>
            <a:pPr marL="0" lvl="0" indent="0" algn="l" rtl="0">
              <a:spcBef>
                <a:spcPts val="0"/>
              </a:spcBef>
              <a:spcAft>
                <a:spcPts val="0"/>
              </a:spcAft>
              <a:buNone/>
            </a:pPr>
            <a:endParaRPr/>
          </a:p>
        </p:txBody>
      </p:sp>
      <p:pic>
        <p:nvPicPr>
          <p:cNvPr id="720" name="Google Shape;720;p124"/>
          <p:cNvPicPr preferRelativeResize="0"/>
          <p:nvPr/>
        </p:nvPicPr>
        <p:blipFill>
          <a:blip r:embed="rId3">
            <a:alphaModFix/>
          </a:blip>
          <a:stretch>
            <a:fillRect/>
          </a:stretch>
        </p:blipFill>
        <p:spPr>
          <a:xfrm>
            <a:off x="131549" y="1143775"/>
            <a:ext cx="7387877" cy="4962824"/>
          </a:xfrm>
          <a:prstGeom prst="rect">
            <a:avLst/>
          </a:prstGeom>
          <a:noFill/>
          <a:ln w="9525" cap="flat" cmpd="sng">
            <a:solidFill>
              <a:srgbClr val="33006F"/>
            </a:solidFill>
            <a:prstDash val="solid"/>
            <a:round/>
            <a:headEnd type="none" w="sm" len="sm"/>
            <a:tailEnd type="none" w="sm" len="sm"/>
          </a:ln>
        </p:spPr>
      </p:pic>
      <p:sp>
        <p:nvSpPr>
          <p:cNvPr id="721" name="Google Shape;721;p124"/>
          <p:cNvSpPr/>
          <p:nvPr/>
        </p:nvSpPr>
        <p:spPr>
          <a:xfrm>
            <a:off x="1901775" y="3210825"/>
            <a:ext cx="5430000" cy="2504400"/>
          </a:xfrm>
          <a:prstGeom prst="rect">
            <a:avLst/>
          </a:prstGeom>
          <a:noFill/>
          <a:ln w="19050"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722" name="Google Shape;722;p124"/>
          <p:cNvSpPr txBox="1"/>
          <p:nvPr/>
        </p:nvSpPr>
        <p:spPr>
          <a:xfrm>
            <a:off x="7782775" y="3864033"/>
            <a:ext cx="1423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B2E83"/>
                </a:solidFill>
                <a:latin typeface="Open Sans"/>
                <a:ea typeface="Open Sans"/>
                <a:cs typeface="Open Sans"/>
                <a:sym typeface="Open Sans"/>
              </a:rPr>
              <a:t>Automatic display of budget setup flowing to the award request</a:t>
            </a:r>
            <a:endParaRPr>
              <a:solidFill>
                <a:srgbClr val="4B2E83"/>
              </a:solidFill>
              <a:latin typeface="Open Sans"/>
              <a:ea typeface="Open Sans"/>
              <a:cs typeface="Open Sans"/>
              <a:sym typeface="Open Sans"/>
            </a:endParaRPr>
          </a:p>
        </p:txBody>
      </p:sp>
      <p:sp>
        <p:nvSpPr>
          <p:cNvPr id="723" name="Google Shape;723;p124"/>
          <p:cNvSpPr txBox="1"/>
          <p:nvPr/>
        </p:nvSpPr>
        <p:spPr>
          <a:xfrm>
            <a:off x="7672125" y="2661983"/>
            <a:ext cx="142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B2E83"/>
                </a:solidFill>
                <a:latin typeface="Open Sans"/>
                <a:ea typeface="Open Sans"/>
                <a:cs typeface="Open Sans"/>
                <a:sym typeface="Open Sans"/>
              </a:rPr>
              <a:t>Select Period 1</a:t>
            </a:r>
            <a:endParaRPr>
              <a:solidFill>
                <a:srgbClr val="4B2E83"/>
              </a:solidFill>
              <a:latin typeface="Open Sans"/>
              <a:ea typeface="Open Sans"/>
              <a:cs typeface="Open Sans"/>
              <a:sym typeface="Open Sans"/>
            </a:endParaRPr>
          </a:p>
        </p:txBody>
      </p:sp>
      <p:cxnSp>
        <p:nvCxnSpPr>
          <p:cNvPr id="724" name="Google Shape;724;p124"/>
          <p:cNvCxnSpPr/>
          <p:nvPr/>
        </p:nvCxnSpPr>
        <p:spPr>
          <a:xfrm>
            <a:off x="3202539" y="2917433"/>
            <a:ext cx="4508700" cy="0"/>
          </a:xfrm>
          <a:prstGeom prst="straightConnector1">
            <a:avLst/>
          </a:prstGeom>
          <a:noFill/>
          <a:ln w="9525" cap="flat" cmpd="sng">
            <a:solidFill>
              <a:schemeClr val="dk2"/>
            </a:solidFill>
            <a:prstDash val="solid"/>
            <a:round/>
            <a:headEnd type="none" w="med" len="med"/>
            <a:tailEnd type="oval" w="med" len="med"/>
          </a:ln>
        </p:spPr>
      </p:cxnSp>
      <p:sp>
        <p:nvSpPr>
          <p:cNvPr id="725" name="Google Shape;725;p124"/>
          <p:cNvSpPr/>
          <p:nvPr/>
        </p:nvSpPr>
        <p:spPr>
          <a:xfrm>
            <a:off x="7555725" y="3247426"/>
            <a:ext cx="209700" cy="2544000"/>
          </a:xfrm>
          <a:prstGeom prst="rightBrace">
            <a:avLst>
              <a:gd name="adj1" fmla="val 50000"/>
              <a:gd name="adj2" fmla="val 50000"/>
            </a:avLst>
          </a:prstGeom>
          <a:noFill/>
          <a:ln w="19050" cap="flat" cmpd="sng">
            <a:solidFill>
              <a:srgbClr val="4B2E8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6" name="Google Shape;726;p124"/>
          <p:cNvPicPr preferRelativeResize="0"/>
          <p:nvPr/>
        </p:nvPicPr>
        <p:blipFill rotWithShape="1">
          <a:blip r:embed="rId4">
            <a:alphaModFix/>
          </a:blip>
          <a:srcRect b="94011"/>
          <a:stretch/>
        </p:blipFill>
        <p:spPr>
          <a:xfrm>
            <a:off x="131549" y="1143775"/>
            <a:ext cx="7387873" cy="339020"/>
          </a:xfrm>
          <a:prstGeom prst="rect">
            <a:avLst/>
          </a:prstGeom>
          <a:noFill/>
          <a:ln w="9525" cap="flat" cmpd="sng">
            <a:solidFill>
              <a:schemeClr val="dk2"/>
            </a:solidFill>
            <a:prstDash val="solid"/>
            <a:round/>
            <a:headEnd type="none" w="sm" len="sm"/>
            <a:tailEnd type="none" w="sm" len="sm"/>
          </a:ln>
        </p:spPr>
      </p:pic>
      <p:sp>
        <p:nvSpPr>
          <p:cNvPr id="727" name="Google Shape;727;p124"/>
          <p:cNvSpPr/>
          <p:nvPr/>
        </p:nvSpPr>
        <p:spPr>
          <a:xfrm>
            <a:off x="6163950" y="1194479"/>
            <a:ext cx="570000" cy="237600"/>
          </a:xfrm>
          <a:prstGeom prst="rect">
            <a:avLst/>
          </a:prstGeom>
          <a:solidFill>
            <a:srgbClr val="5B7F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8" name="Google Shape;728;p124"/>
          <p:cNvPicPr preferRelativeResize="0"/>
          <p:nvPr/>
        </p:nvPicPr>
        <p:blipFill rotWithShape="1">
          <a:blip r:embed="rId3">
            <a:alphaModFix/>
          </a:blip>
          <a:srcRect t="27208" r="79050" b="45005"/>
          <a:stretch/>
        </p:blipFill>
        <p:spPr>
          <a:xfrm>
            <a:off x="130125" y="2488879"/>
            <a:ext cx="1547706" cy="1838694"/>
          </a:xfrm>
          <a:prstGeom prst="rect">
            <a:avLst/>
          </a:prstGeom>
          <a:noFill/>
          <a:ln>
            <a:noFill/>
          </a:ln>
        </p:spPr>
      </p:pic>
      <p:sp>
        <p:nvSpPr>
          <p:cNvPr id="729" name="Google Shape;729;p124"/>
          <p:cNvSpPr txBox="1"/>
          <p:nvPr/>
        </p:nvSpPr>
        <p:spPr>
          <a:xfrm>
            <a:off x="251375" y="3678080"/>
            <a:ext cx="7869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25"/>
          <p:cNvSpPr txBox="1">
            <a:spLocks noGrp="1"/>
          </p:cNvSpPr>
          <p:nvPr>
            <p:ph type="body" idx="1"/>
          </p:nvPr>
        </p:nvSpPr>
        <p:spPr>
          <a:xfrm>
            <a:off x="671750" y="1187604"/>
            <a:ext cx="7981500" cy="416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b="1">
                <a:latin typeface="Open Sans"/>
                <a:ea typeface="Open Sans"/>
                <a:cs typeface="Open Sans"/>
                <a:sym typeface="Open Sans"/>
              </a:rPr>
              <a:t>Functionality:</a:t>
            </a:r>
            <a:endParaRPr sz="2100" b="1">
              <a:latin typeface="Open Sans"/>
              <a:ea typeface="Open Sans"/>
              <a:cs typeface="Open Sans"/>
              <a:sym typeface="Open Sans"/>
            </a:endParaRPr>
          </a:p>
          <a:p>
            <a:pPr marL="0" lvl="0" indent="0" algn="l" rtl="0">
              <a:spcBef>
                <a:spcPts val="0"/>
              </a:spcBef>
              <a:spcAft>
                <a:spcPts val="0"/>
              </a:spcAft>
              <a:buNone/>
            </a:pPr>
            <a:endParaRPr sz="2100" b="1">
              <a:latin typeface="Open Sans"/>
              <a:ea typeface="Open Sans"/>
              <a:cs typeface="Open Sans"/>
              <a:sym typeface="Open Sans"/>
            </a:endParaRPr>
          </a:p>
          <a:p>
            <a:pPr marL="0" lvl="0" indent="0" algn="l" rtl="0">
              <a:spcBef>
                <a:spcPts val="0"/>
              </a:spcBef>
              <a:spcAft>
                <a:spcPts val="0"/>
              </a:spcAft>
              <a:buNone/>
            </a:pPr>
            <a:r>
              <a:rPr lang="en" sz="2100">
                <a:latin typeface="Open Sans"/>
                <a:ea typeface="Open Sans"/>
                <a:cs typeface="Open Sans"/>
                <a:sym typeface="Open Sans"/>
              </a:rPr>
              <a:t>In the Award Setup Request, the periods selected will be used to create the award schedule periods in Workday. </a:t>
            </a:r>
            <a:endParaRPr sz="2100">
              <a:latin typeface="Open Sans"/>
              <a:ea typeface="Open Sans"/>
              <a:cs typeface="Open Sans"/>
              <a:sym typeface="Open Sans"/>
            </a:endParaRPr>
          </a:p>
          <a:p>
            <a:pPr marL="0" lvl="0" indent="0" algn="l" rtl="0">
              <a:spcBef>
                <a:spcPts val="0"/>
              </a:spcBef>
              <a:spcAft>
                <a:spcPts val="0"/>
              </a:spcAft>
              <a:buNone/>
            </a:pPr>
            <a:endParaRPr sz="2100">
              <a:latin typeface="Open Sans"/>
              <a:ea typeface="Open Sans"/>
              <a:cs typeface="Open Sans"/>
              <a:sym typeface="Open Sans"/>
            </a:endParaRPr>
          </a:p>
          <a:p>
            <a:pPr marL="0" lvl="0" indent="0" algn="l" rtl="0">
              <a:spcBef>
                <a:spcPts val="0"/>
              </a:spcBef>
              <a:spcAft>
                <a:spcPts val="0"/>
              </a:spcAft>
              <a:buNone/>
            </a:pPr>
            <a:r>
              <a:rPr lang="en" sz="2100">
                <a:latin typeface="Open Sans"/>
                <a:ea typeface="Open Sans"/>
                <a:cs typeface="Open Sans"/>
                <a:sym typeface="Open Sans"/>
              </a:rPr>
              <a:t>SAGE will send the first start date and last end date of the selected periods as the Workday Award Line Start and End dates.</a:t>
            </a:r>
            <a:endParaRPr sz="2100">
              <a:latin typeface="Open Sans"/>
              <a:ea typeface="Open Sans"/>
              <a:cs typeface="Open Sans"/>
              <a:sym typeface="Open Sans"/>
            </a:endParaRPr>
          </a:p>
          <a:p>
            <a:pPr marL="0" lvl="0" indent="0" algn="l" rtl="0">
              <a:spcBef>
                <a:spcPts val="0"/>
              </a:spcBef>
              <a:spcAft>
                <a:spcPts val="0"/>
              </a:spcAft>
              <a:buNone/>
            </a:pPr>
            <a:endParaRPr sz="2100">
              <a:latin typeface="Open Sans"/>
              <a:ea typeface="Open Sans"/>
              <a:cs typeface="Open Sans"/>
              <a:sym typeface="Open Sans"/>
            </a:endParaRPr>
          </a:p>
          <a:p>
            <a:pPr marL="0" lvl="0" indent="0" algn="l" rtl="0">
              <a:spcBef>
                <a:spcPts val="0"/>
              </a:spcBef>
              <a:spcAft>
                <a:spcPts val="0"/>
              </a:spcAft>
              <a:buNone/>
            </a:pPr>
            <a:r>
              <a:rPr lang="en" sz="2100">
                <a:latin typeface="Open Sans"/>
                <a:ea typeface="Open Sans"/>
                <a:cs typeface="Open Sans"/>
                <a:sym typeface="Open Sans"/>
              </a:rPr>
              <a:t>SAGE will be able to handle Campus units entering </a:t>
            </a:r>
            <a:r>
              <a:rPr lang="en" sz="2100" b="1">
                <a:latin typeface="Open Sans"/>
                <a:ea typeface="Open Sans"/>
                <a:cs typeface="Open Sans"/>
                <a:sym typeface="Open Sans"/>
              </a:rPr>
              <a:t>multiple periods</a:t>
            </a:r>
            <a:r>
              <a:rPr lang="en" sz="2100">
                <a:latin typeface="Open Sans"/>
                <a:ea typeface="Open Sans"/>
                <a:cs typeface="Open Sans"/>
                <a:sym typeface="Open Sans"/>
              </a:rPr>
              <a:t>, or </a:t>
            </a:r>
            <a:r>
              <a:rPr lang="en" sz="2100" b="1">
                <a:latin typeface="Open Sans"/>
                <a:ea typeface="Open Sans"/>
                <a:cs typeface="Open Sans"/>
                <a:sym typeface="Open Sans"/>
              </a:rPr>
              <a:t>one long period</a:t>
            </a:r>
            <a:r>
              <a:rPr lang="en" sz="2100">
                <a:latin typeface="Open Sans"/>
                <a:ea typeface="Open Sans"/>
                <a:cs typeface="Open Sans"/>
                <a:sym typeface="Open Sans"/>
              </a:rPr>
              <a:t> in SAGE Budget for all scenarios.</a:t>
            </a:r>
            <a:endParaRPr sz="2100">
              <a:latin typeface="Open Sans"/>
              <a:ea typeface="Open Sans"/>
              <a:cs typeface="Open Sans"/>
              <a:sym typeface="Open Sans"/>
            </a:endParaRPr>
          </a:p>
          <a:p>
            <a:pPr marL="0" lvl="0" indent="0" algn="l" rtl="0">
              <a:spcBef>
                <a:spcPts val="0"/>
              </a:spcBef>
              <a:spcAft>
                <a:spcPts val="0"/>
              </a:spcAft>
              <a:buNone/>
            </a:pPr>
            <a:endParaRPr sz="2100">
              <a:latin typeface="Open Sans"/>
              <a:ea typeface="Open Sans"/>
              <a:cs typeface="Open Sans"/>
              <a:sym typeface="Open Sans"/>
            </a:endParaRPr>
          </a:p>
        </p:txBody>
      </p:sp>
      <p:sp>
        <p:nvSpPr>
          <p:cNvPr id="735" name="Google Shape;735;p125"/>
          <p:cNvSpPr txBox="1">
            <a:spLocks noGrp="1"/>
          </p:cNvSpPr>
          <p:nvPr>
            <p:ph type="subTitle" idx="2"/>
          </p:nvPr>
        </p:nvSpPr>
        <p:spPr>
          <a:xfrm>
            <a:off x="625875" y="56567"/>
            <a:ext cx="70437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Encode Sans"/>
                <a:ea typeface="Encode Sans"/>
                <a:cs typeface="Encode Sans"/>
                <a:sym typeface="Encode Sans"/>
              </a:rPr>
              <a:t>SETTING UP MULTI-YEAR BUDGETS</a:t>
            </a:r>
            <a:endParaRPr>
              <a:latin typeface="Encode Sans"/>
              <a:ea typeface="Encode Sans"/>
              <a:cs typeface="Encode Sans"/>
              <a:sym typeface="Encode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126"/>
          <p:cNvPicPr preferRelativeResize="0"/>
          <p:nvPr/>
        </p:nvPicPr>
        <p:blipFill>
          <a:blip r:embed="rId3">
            <a:alphaModFix/>
          </a:blip>
          <a:stretch>
            <a:fillRect/>
          </a:stretch>
        </p:blipFill>
        <p:spPr>
          <a:xfrm>
            <a:off x="667800" y="1052750"/>
            <a:ext cx="7191373" cy="5677974"/>
          </a:xfrm>
          <a:prstGeom prst="rect">
            <a:avLst/>
          </a:prstGeom>
          <a:noFill/>
          <a:ln w="9525" cap="flat" cmpd="sng">
            <a:solidFill>
              <a:schemeClr val="dk2"/>
            </a:solidFill>
            <a:prstDash val="solid"/>
            <a:round/>
            <a:headEnd type="none" w="sm" len="sm"/>
            <a:tailEnd type="none" w="sm" len="sm"/>
          </a:ln>
        </p:spPr>
      </p:pic>
      <p:sp>
        <p:nvSpPr>
          <p:cNvPr id="741" name="Google Shape;741;p126"/>
          <p:cNvSpPr txBox="1">
            <a:spLocks noGrp="1"/>
          </p:cNvSpPr>
          <p:nvPr>
            <p:ph type="subTitle" idx="2"/>
          </p:nvPr>
        </p:nvSpPr>
        <p:spPr>
          <a:xfrm>
            <a:off x="625875" y="-19625"/>
            <a:ext cx="85182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Encode Sans"/>
                <a:ea typeface="Encode Sans"/>
                <a:cs typeface="Encode Sans"/>
                <a:sym typeface="Encode Sans"/>
              </a:rPr>
              <a:t>EXAMPLE 1:</a:t>
            </a:r>
            <a:endParaRPr sz="2300">
              <a:latin typeface="Encode Sans"/>
              <a:ea typeface="Encode Sans"/>
              <a:cs typeface="Encode Sans"/>
              <a:sym typeface="Encode Sans"/>
            </a:endParaRPr>
          </a:p>
          <a:p>
            <a:pPr marL="0" lvl="0" indent="0" algn="l" rtl="0">
              <a:spcBef>
                <a:spcPts val="0"/>
              </a:spcBef>
              <a:spcAft>
                <a:spcPts val="0"/>
              </a:spcAft>
              <a:buNone/>
            </a:pPr>
            <a:r>
              <a:rPr lang="en" sz="2300">
                <a:latin typeface="Encode Sans"/>
                <a:ea typeface="Encode Sans"/>
                <a:cs typeface="Encode Sans"/>
                <a:sym typeface="Encode Sans"/>
              </a:rPr>
              <a:t>MULTI-YEAR BUDGET | MULTIPLE PERIODS</a:t>
            </a:r>
            <a:endParaRPr sz="2300">
              <a:latin typeface="Encode Sans"/>
              <a:ea typeface="Encode Sans"/>
              <a:cs typeface="Encode Sans"/>
              <a:sym typeface="Encode Sans"/>
            </a:endParaRPr>
          </a:p>
        </p:txBody>
      </p:sp>
      <p:sp>
        <p:nvSpPr>
          <p:cNvPr id="742" name="Google Shape;742;p126"/>
          <p:cNvSpPr/>
          <p:nvPr/>
        </p:nvSpPr>
        <p:spPr>
          <a:xfrm>
            <a:off x="2868075" y="4539775"/>
            <a:ext cx="1953900" cy="4587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cxnSp>
        <p:nvCxnSpPr>
          <p:cNvPr id="743" name="Google Shape;743;p126"/>
          <p:cNvCxnSpPr/>
          <p:nvPr/>
        </p:nvCxnSpPr>
        <p:spPr>
          <a:xfrm>
            <a:off x="4821964" y="4747383"/>
            <a:ext cx="1084500" cy="0"/>
          </a:xfrm>
          <a:prstGeom prst="straightConnector1">
            <a:avLst/>
          </a:prstGeom>
          <a:noFill/>
          <a:ln w="9525" cap="flat" cmpd="sng">
            <a:solidFill>
              <a:schemeClr val="dk2"/>
            </a:solidFill>
            <a:prstDash val="solid"/>
            <a:round/>
            <a:headEnd type="none" w="med" len="med"/>
            <a:tailEnd type="oval" w="med" len="med"/>
          </a:ln>
        </p:spPr>
      </p:cxnSp>
      <p:sp>
        <p:nvSpPr>
          <p:cNvPr id="744" name="Google Shape;744;p126"/>
          <p:cNvSpPr txBox="1"/>
          <p:nvPr/>
        </p:nvSpPr>
        <p:spPr>
          <a:xfrm>
            <a:off x="6024300" y="4471725"/>
            <a:ext cx="177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B2E83"/>
                </a:solidFill>
                <a:latin typeface="Open Sans"/>
                <a:ea typeface="Open Sans"/>
                <a:cs typeface="Open Sans"/>
                <a:sym typeface="Open Sans"/>
              </a:rPr>
              <a:t>Select any number of periods</a:t>
            </a:r>
            <a:endParaRPr>
              <a:solidFill>
                <a:srgbClr val="4B2E83"/>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27"/>
          <p:cNvSpPr txBox="1">
            <a:spLocks noGrp="1"/>
          </p:cNvSpPr>
          <p:nvPr>
            <p:ph type="subTitle" idx="2"/>
          </p:nvPr>
        </p:nvSpPr>
        <p:spPr>
          <a:xfrm>
            <a:off x="625875" y="-19625"/>
            <a:ext cx="85182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Encode Sans"/>
                <a:ea typeface="Encode Sans"/>
                <a:cs typeface="Encode Sans"/>
                <a:sym typeface="Encode Sans"/>
              </a:rPr>
              <a:t>EXAMPLE 1: </a:t>
            </a:r>
            <a:endParaRPr sz="2300">
              <a:latin typeface="Encode Sans"/>
              <a:ea typeface="Encode Sans"/>
              <a:cs typeface="Encode Sans"/>
              <a:sym typeface="Encode Sans"/>
            </a:endParaRPr>
          </a:p>
          <a:p>
            <a:pPr marL="0" lvl="0" indent="0" algn="l" rtl="0">
              <a:spcBef>
                <a:spcPts val="0"/>
              </a:spcBef>
              <a:spcAft>
                <a:spcPts val="0"/>
              </a:spcAft>
              <a:buNone/>
            </a:pPr>
            <a:r>
              <a:rPr lang="en" sz="2300">
                <a:latin typeface="Encode Sans"/>
                <a:ea typeface="Encode Sans"/>
                <a:cs typeface="Encode Sans"/>
                <a:sym typeface="Encode Sans"/>
              </a:rPr>
              <a:t>MULTIPLE PERIODS | AWARD SETUP REQUEST</a:t>
            </a:r>
            <a:endParaRPr sz="2300">
              <a:latin typeface="Encode Sans"/>
              <a:ea typeface="Encode Sans"/>
              <a:cs typeface="Encode Sans"/>
              <a:sym typeface="Encode Sans"/>
            </a:endParaRPr>
          </a:p>
        </p:txBody>
      </p:sp>
      <p:pic>
        <p:nvPicPr>
          <p:cNvPr id="750" name="Google Shape;750;p127"/>
          <p:cNvPicPr preferRelativeResize="0"/>
          <p:nvPr/>
        </p:nvPicPr>
        <p:blipFill>
          <a:blip r:embed="rId3">
            <a:alphaModFix/>
          </a:blip>
          <a:stretch>
            <a:fillRect/>
          </a:stretch>
        </p:blipFill>
        <p:spPr>
          <a:xfrm>
            <a:off x="152400" y="1108975"/>
            <a:ext cx="8839204" cy="4937524"/>
          </a:xfrm>
          <a:prstGeom prst="rect">
            <a:avLst/>
          </a:prstGeom>
          <a:noFill/>
          <a:ln w="9525" cap="flat" cmpd="sng">
            <a:solidFill>
              <a:schemeClr val="dk2"/>
            </a:solidFill>
            <a:prstDash val="solid"/>
            <a:round/>
            <a:headEnd type="none" w="sm" len="sm"/>
            <a:tailEnd type="none" w="sm" len="sm"/>
          </a:ln>
        </p:spPr>
      </p:pic>
      <p:sp>
        <p:nvSpPr>
          <p:cNvPr id="751" name="Google Shape;751;p127"/>
          <p:cNvSpPr/>
          <p:nvPr/>
        </p:nvSpPr>
        <p:spPr>
          <a:xfrm>
            <a:off x="2172750" y="5631300"/>
            <a:ext cx="2085900" cy="4152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cxnSp>
        <p:nvCxnSpPr>
          <p:cNvPr id="752" name="Google Shape;752;p127"/>
          <p:cNvCxnSpPr/>
          <p:nvPr/>
        </p:nvCxnSpPr>
        <p:spPr>
          <a:xfrm>
            <a:off x="4258639" y="5838908"/>
            <a:ext cx="1084500" cy="0"/>
          </a:xfrm>
          <a:prstGeom prst="straightConnector1">
            <a:avLst/>
          </a:prstGeom>
          <a:noFill/>
          <a:ln w="9525" cap="flat" cmpd="sng">
            <a:solidFill>
              <a:schemeClr val="dk2"/>
            </a:solidFill>
            <a:prstDash val="solid"/>
            <a:round/>
            <a:headEnd type="none" w="med" len="med"/>
            <a:tailEnd type="oval" w="med" len="med"/>
          </a:ln>
        </p:spPr>
      </p:cxnSp>
      <p:sp>
        <p:nvSpPr>
          <p:cNvPr id="753" name="Google Shape;753;p127"/>
          <p:cNvSpPr txBox="1"/>
          <p:nvPr/>
        </p:nvSpPr>
        <p:spPr>
          <a:xfrm>
            <a:off x="5529000" y="5631300"/>
            <a:ext cx="3000000" cy="8313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B2E83"/>
                </a:solidFill>
                <a:latin typeface="Open Sans"/>
                <a:ea typeface="Open Sans"/>
                <a:cs typeface="Open Sans"/>
                <a:sym typeface="Open Sans"/>
              </a:rPr>
              <a:t>Start and end date will be used for the award line start and end date in Workday</a:t>
            </a:r>
            <a:endParaRPr>
              <a:solidFill>
                <a:srgbClr val="4B2E83"/>
              </a:solidFill>
              <a:latin typeface="Open Sans"/>
              <a:ea typeface="Open Sans"/>
              <a:cs typeface="Open Sans"/>
              <a:sym typeface="Open Sans"/>
            </a:endParaRPr>
          </a:p>
        </p:txBody>
      </p:sp>
      <p:sp>
        <p:nvSpPr>
          <p:cNvPr id="754" name="Google Shape;754;p127"/>
          <p:cNvSpPr/>
          <p:nvPr/>
        </p:nvSpPr>
        <p:spPr>
          <a:xfrm>
            <a:off x="2172675" y="3453825"/>
            <a:ext cx="2085900" cy="12558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cxnSp>
        <p:nvCxnSpPr>
          <p:cNvPr id="755" name="Google Shape;755;p127"/>
          <p:cNvCxnSpPr/>
          <p:nvPr/>
        </p:nvCxnSpPr>
        <p:spPr>
          <a:xfrm>
            <a:off x="4258639" y="4081733"/>
            <a:ext cx="1084500" cy="0"/>
          </a:xfrm>
          <a:prstGeom prst="straightConnector1">
            <a:avLst/>
          </a:prstGeom>
          <a:noFill/>
          <a:ln w="9525" cap="flat" cmpd="sng">
            <a:solidFill>
              <a:schemeClr val="dk2"/>
            </a:solidFill>
            <a:prstDash val="solid"/>
            <a:round/>
            <a:headEnd type="none" w="med" len="med"/>
            <a:tailEnd type="oval" w="med" len="med"/>
          </a:ln>
        </p:spPr>
      </p:cxnSp>
      <p:sp>
        <p:nvSpPr>
          <p:cNvPr id="756" name="Google Shape;756;p127"/>
          <p:cNvSpPr txBox="1"/>
          <p:nvPr/>
        </p:nvSpPr>
        <p:spPr>
          <a:xfrm>
            <a:off x="5529000" y="379730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B2E83"/>
                </a:solidFill>
                <a:latin typeface="Open Sans"/>
                <a:ea typeface="Open Sans"/>
                <a:cs typeface="Open Sans"/>
                <a:sym typeface="Open Sans"/>
              </a:rPr>
              <a:t>Selected periods become award schedule periods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p128"/>
          <p:cNvPicPr preferRelativeResize="0"/>
          <p:nvPr/>
        </p:nvPicPr>
        <p:blipFill>
          <a:blip r:embed="rId3">
            <a:alphaModFix/>
          </a:blip>
          <a:stretch>
            <a:fillRect/>
          </a:stretch>
        </p:blipFill>
        <p:spPr>
          <a:xfrm>
            <a:off x="692138" y="1104875"/>
            <a:ext cx="5649375" cy="5689648"/>
          </a:xfrm>
          <a:prstGeom prst="rect">
            <a:avLst/>
          </a:prstGeom>
          <a:noFill/>
          <a:ln w="9525" cap="flat" cmpd="sng">
            <a:solidFill>
              <a:schemeClr val="dk2"/>
            </a:solidFill>
            <a:prstDash val="solid"/>
            <a:round/>
            <a:headEnd type="none" w="sm" len="sm"/>
            <a:tailEnd type="none" w="sm" len="sm"/>
          </a:ln>
        </p:spPr>
      </p:pic>
      <p:sp>
        <p:nvSpPr>
          <p:cNvPr id="762" name="Google Shape;762;p128"/>
          <p:cNvSpPr txBox="1">
            <a:spLocks noGrp="1"/>
          </p:cNvSpPr>
          <p:nvPr>
            <p:ph type="subTitle" idx="2"/>
          </p:nvPr>
        </p:nvSpPr>
        <p:spPr>
          <a:xfrm>
            <a:off x="625875" y="-19625"/>
            <a:ext cx="85182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Encode Sans"/>
                <a:ea typeface="Encode Sans"/>
                <a:cs typeface="Encode Sans"/>
                <a:sym typeface="Encode Sans"/>
              </a:rPr>
              <a:t>EXAMPLE 2: </a:t>
            </a:r>
            <a:endParaRPr>
              <a:latin typeface="Encode Sans"/>
              <a:ea typeface="Encode Sans"/>
              <a:cs typeface="Encode Sans"/>
              <a:sym typeface="Encode Sans"/>
            </a:endParaRPr>
          </a:p>
          <a:p>
            <a:pPr marL="0" lvl="0" indent="0" algn="l" rtl="0">
              <a:spcBef>
                <a:spcPts val="0"/>
              </a:spcBef>
              <a:spcAft>
                <a:spcPts val="0"/>
              </a:spcAft>
              <a:buNone/>
            </a:pPr>
            <a:r>
              <a:rPr lang="en">
                <a:latin typeface="Encode Sans"/>
                <a:ea typeface="Encode Sans"/>
                <a:cs typeface="Encode Sans"/>
                <a:sym typeface="Encode Sans"/>
              </a:rPr>
              <a:t>SINGLE PERIOD BUDGET | 60 MONTH (5 YRS)</a:t>
            </a:r>
            <a:endParaRPr>
              <a:latin typeface="Encode Sans"/>
              <a:ea typeface="Encode Sans"/>
              <a:cs typeface="Encode Sans"/>
              <a:sym typeface="Encode Sans"/>
            </a:endParaRPr>
          </a:p>
        </p:txBody>
      </p:sp>
      <p:sp>
        <p:nvSpPr>
          <p:cNvPr id="763" name="Google Shape;763;p128"/>
          <p:cNvSpPr/>
          <p:nvPr/>
        </p:nvSpPr>
        <p:spPr>
          <a:xfrm>
            <a:off x="2953800" y="3869275"/>
            <a:ext cx="2085900" cy="11037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cxnSp>
        <p:nvCxnSpPr>
          <p:cNvPr id="764" name="Google Shape;764;p128"/>
          <p:cNvCxnSpPr/>
          <p:nvPr/>
        </p:nvCxnSpPr>
        <p:spPr>
          <a:xfrm>
            <a:off x="5039689" y="4421133"/>
            <a:ext cx="1657500" cy="0"/>
          </a:xfrm>
          <a:prstGeom prst="straightConnector1">
            <a:avLst/>
          </a:prstGeom>
          <a:noFill/>
          <a:ln w="9525" cap="flat" cmpd="sng">
            <a:solidFill>
              <a:schemeClr val="dk2"/>
            </a:solidFill>
            <a:prstDash val="solid"/>
            <a:round/>
            <a:headEnd type="none" w="med" len="med"/>
            <a:tailEnd type="oval" w="med" len="med"/>
          </a:ln>
        </p:spPr>
      </p:cxnSp>
      <p:sp>
        <p:nvSpPr>
          <p:cNvPr id="765" name="Google Shape;765;p128"/>
          <p:cNvSpPr txBox="1"/>
          <p:nvPr/>
        </p:nvSpPr>
        <p:spPr>
          <a:xfrm>
            <a:off x="6833925" y="4005475"/>
            <a:ext cx="1777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B2E83"/>
                </a:solidFill>
                <a:latin typeface="Open Sans"/>
                <a:ea typeface="Open Sans"/>
                <a:cs typeface="Open Sans"/>
                <a:sym typeface="Open Sans"/>
              </a:rPr>
              <a:t>Select 1 period with any length (in months)</a:t>
            </a:r>
            <a:endParaRPr>
              <a:solidFill>
                <a:srgbClr val="4B2E83"/>
              </a:solidFill>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29"/>
          <p:cNvSpPr txBox="1">
            <a:spLocks noGrp="1"/>
          </p:cNvSpPr>
          <p:nvPr>
            <p:ph type="subTitle" idx="2"/>
          </p:nvPr>
        </p:nvSpPr>
        <p:spPr>
          <a:xfrm>
            <a:off x="625875" y="-19625"/>
            <a:ext cx="85182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Encode Sans"/>
                <a:ea typeface="Encode Sans"/>
                <a:cs typeface="Encode Sans"/>
                <a:sym typeface="Encode Sans"/>
              </a:rPr>
              <a:t>EXAMPLE 2: </a:t>
            </a:r>
            <a:endParaRPr sz="2300">
              <a:latin typeface="Encode Sans"/>
              <a:ea typeface="Encode Sans"/>
              <a:cs typeface="Encode Sans"/>
              <a:sym typeface="Encode Sans"/>
            </a:endParaRPr>
          </a:p>
          <a:p>
            <a:pPr marL="0" lvl="0" indent="0" algn="l" rtl="0">
              <a:spcBef>
                <a:spcPts val="0"/>
              </a:spcBef>
              <a:spcAft>
                <a:spcPts val="0"/>
              </a:spcAft>
              <a:buNone/>
            </a:pPr>
            <a:r>
              <a:rPr lang="en" sz="2300">
                <a:latin typeface="Encode Sans"/>
                <a:ea typeface="Encode Sans"/>
                <a:cs typeface="Encode Sans"/>
                <a:sym typeface="Encode Sans"/>
              </a:rPr>
              <a:t>60 MONTH PERIOD | AWARD SETUP REQUEST</a:t>
            </a:r>
            <a:endParaRPr sz="2300">
              <a:latin typeface="Encode Sans"/>
              <a:ea typeface="Encode Sans"/>
              <a:cs typeface="Encode Sans"/>
              <a:sym typeface="Encode Sans"/>
            </a:endParaRPr>
          </a:p>
        </p:txBody>
      </p:sp>
      <p:pic>
        <p:nvPicPr>
          <p:cNvPr id="771" name="Google Shape;771;p129"/>
          <p:cNvPicPr preferRelativeResize="0"/>
          <p:nvPr/>
        </p:nvPicPr>
        <p:blipFill>
          <a:blip r:embed="rId3">
            <a:alphaModFix/>
          </a:blip>
          <a:stretch>
            <a:fillRect/>
          </a:stretch>
        </p:blipFill>
        <p:spPr>
          <a:xfrm>
            <a:off x="152400" y="1108975"/>
            <a:ext cx="8906552" cy="5692824"/>
          </a:xfrm>
          <a:prstGeom prst="rect">
            <a:avLst/>
          </a:prstGeom>
          <a:noFill/>
          <a:ln w="9525" cap="flat" cmpd="sng">
            <a:solidFill>
              <a:schemeClr val="dk2"/>
            </a:solidFill>
            <a:prstDash val="solid"/>
            <a:round/>
            <a:headEnd type="none" w="sm" len="sm"/>
            <a:tailEnd type="none" w="sm" len="sm"/>
          </a:ln>
        </p:spPr>
      </p:pic>
      <p:sp>
        <p:nvSpPr>
          <p:cNvPr id="772" name="Google Shape;772;p129"/>
          <p:cNvSpPr/>
          <p:nvPr/>
        </p:nvSpPr>
        <p:spPr>
          <a:xfrm>
            <a:off x="2896650" y="6092350"/>
            <a:ext cx="2438400" cy="4152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sp>
        <p:nvSpPr>
          <p:cNvPr id="773" name="Google Shape;773;p129"/>
          <p:cNvSpPr/>
          <p:nvPr/>
        </p:nvSpPr>
        <p:spPr>
          <a:xfrm>
            <a:off x="2896650" y="4213725"/>
            <a:ext cx="2438400" cy="615600"/>
          </a:xfrm>
          <a:prstGeom prst="rect">
            <a:avLst/>
          </a:prstGeom>
          <a:noFill/>
          <a:ln w="9525"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cxnSp>
        <p:nvCxnSpPr>
          <p:cNvPr id="774" name="Google Shape;774;p129"/>
          <p:cNvCxnSpPr/>
          <p:nvPr/>
        </p:nvCxnSpPr>
        <p:spPr>
          <a:xfrm>
            <a:off x="5335039" y="4521533"/>
            <a:ext cx="1084500" cy="0"/>
          </a:xfrm>
          <a:prstGeom prst="straightConnector1">
            <a:avLst/>
          </a:prstGeom>
          <a:noFill/>
          <a:ln w="9525" cap="flat" cmpd="sng">
            <a:solidFill>
              <a:schemeClr val="dk2"/>
            </a:solidFill>
            <a:prstDash val="solid"/>
            <a:round/>
            <a:headEnd type="none" w="med" len="med"/>
            <a:tailEnd type="oval" w="med" len="med"/>
          </a:ln>
        </p:spPr>
      </p:cxnSp>
      <p:sp>
        <p:nvSpPr>
          <p:cNvPr id="775" name="Google Shape;775;p129"/>
          <p:cNvSpPr txBox="1"/>
          <p:nvPr/>
        </p:nvSpPr>
        <p:spPr>
          <a:xfrm>
            <a:off x="6442825" y="4281550"/>
            <a:ext cx="2378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4B2E83"/>
                </a:solidFill>
                <a:latin typeface="Open Sans"/>
                <a:ea typeface="Open Sans"/>
                <a:cs typeface="Open Sans"/>
                <a:sym typeface="Open Sans"/>
              </a:rPr>
              <a:t>Selected periods become award schedule periods </a:t>
            </a:r>
            <a:endParaRPr sz="1300"/>
          </a:p>
        </p:txBody>
      </p:sp>
      <p:cxnSp>
        <p:nvCxnSpPr>
          <p:cNvPr id="776" name="Google Shape;776;p129"/>
          <p:cNvCxnSpPr/>
          <p:nvPr/>
        </p:nvCxnSpPr>
        <p:spPr>
          <a:xfrm>
            <a:off x="5335039" y="6299958"/>
            <a:ext cx="1084500" cy="0"/>
          </a:xfrm>
          <a:prstGeom prst="straightConnector1">
            <a:avLst/>
          </a:prstGeom>
          <a:noFill/>
          <a:ln w="9525" cap="flat" cmpd="sng">
            <a:solidFill>
              <a:schemeClr val="dk2"/>
            </a:solidFill>
            <a:prstDash val="solid"/>
            <a:round/>
            <a:headEnd type="none" w="med" len="med"/>
            <a:tailEnd type="oval" w="med" len="med"/>
          </a:ln>
        </p:spPr>
      </p:cxnSp>
      <p:sp>
        <p:nvSpPr>
          <p:cNvPr id="777" name="Google Shape;777;p129"/>
          <p:cNvSpPr txBox="1"/>
          <p:nvPr/>
        </p:nvSpPr>
        <p:spPr>
          <a:xfrm>
            <a:off x="6442825" y="5930500"/>
            <a:ext cx="2378100" cy="7851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4B2E83"/>
                </a:solidFill>
                <a:latin typeface="Open Sans"/>
                <a:ea typeface="Open Sans"/>
                <a:cs typeface="Open Sans"/>
                <a:sym typeface="Open Sans"/>
              </a:rPr>
              <a:t>Start and end date will be used for the award line start and end date in Workday</a:t>
            </a:r>
            <a:endParaRPr sz="1300">
              <a:solidFill>
                <a:srgbClr val="4B2E83"/>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85"/>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latin typeface="Encode Sans Black"/>
                <a:ea typeface="Encode Sans Black"/>
                <a:cs typeface="Encode Sans Black"/>
                <a:sym typeface="Encode Sans Black"/>
              </a:rPr>
              <a:t>During Cutover</a:t>
            </a:r>
            <a:endParaRPr/>
          </a:p>
        </p:txBody>
      </p:sp>
      <p:sp>
        <p:nvSpPr>
          <p:cNvPr id="424" name="Google Shape;424;p85"/>
          <p:cNvSpPr txBox="1">
            <a:spLocks noGrp="1"/>
          </p:cNvSpPr>
          <p:nvPr>
            <p:ph type="body" idx="2"/>
          </p:nvPr>
        </p:nvSpPr>
        <p:spPr>
          <a:xfrm>
            <a:off x="720200" y="1649850"/>
            <a:ext cx="8087700" cy="4015500"/>
          </a:xfrm>
          <a:prstGeom prst="rect">
            <a:avLst/>
          </a:prstGeom>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Char char="&gt;"/>
            </a:pPr>
            <a:r>
              <a:rPr lang="en" sz="2200"/>
              <a:t>OSP will continue to receive, review, and negotiate Subaward requests associated with fully processed Funding Actions and Post-Award Changes (PACs) in SAGE.</a:t>
            </a:r>
            <a:endParaRPr sz="2200"/>
          </a:p>
          <a:p>
            <a:pPr marL="914400" lvl="0" indent="0" algn="l" rtl="0">
              <a:lnSpc>
                <a:spcPct val="115000"/>
              </a:lnSpc>
              <a:spcBef>
                <a:spcPts val="0"/>
              </a:spcBef>
              <a:spcAft>
                <a:spcPts val="0"/>
              </a:spcAft>
              <a:buNone/>
            </a:pPr>
            <a:endParaRPr sz="2200"/>
          </a:p>
          <a:p>
            <a:pPr marL="457200" lvl="0" indent="-368300" algn="l" rtl="0">
              <a:lnSpc>
                <a:spcPct val="115000"/>
              </a:lnSpc>
              <a:spcBef>
                <a:spcPts val="0"/>
              </a:spcBef>
              <a:spcAft>
                <a:spcPts val="0"/>
              </a:spcAft>
              <a:buSzPts val="2200"/>
              <a:buChar char="&gt;"/>
            </a:pPr>
            <a:r>
              <a:rPr lang="en" sz="2200"/>
              <a:t>Do not submit a subaward or modification requests to OSP in SAGE if funding action or post-award changes are not fully processed in SAGE. </a:t>
            </a:r>
            <a:endParaRPr sz="2200"/>
          </a:p>
          <a:p>
            <a:pPr marL="914400" lvl="0" indent="0" algn="l" rtl="0">
              <a:lnSpc>
                <a:spcPct val="115000"/>
              </a:lnSpc>
              <a:spcBef>
                <a:spcPts val="0"/>
              </a:spcBef>
              <a:spcAft>
                <a:spcPts val="0"/>
              </a:spcAft>
              <a:buNone/>
            </a:pPr>
            <a:endParaRPr sz="2200"/>
          </a:p>
          <a:p>
            <a:pPr marL="457200" lvl="0" indent="-368300" algn="l" rtl="0">
              <a:lnSpc>
                <a:spcPct val="115000"/>
              </a:lnSpc>
              <a:spcBef>
                <a:spcPts val="0"/>
              </a:spcBef>
              <a:spcAft>
                <a:spcPts val="0"/>
              </a:spcAft>
              <a:buSzPts val="2200"/>
              <a:buChar char="&gt;"/>
            </a:pPr>
            <a:r>
              <a:rPr lang="en" sz="2200"/>
              <a:t>OSP will return subaward and subaward modification requests. You will have to resubmit these after the award has been processed post go-live.</a:t>
            </a:r>
            <a:endParaRPr sz="2200"/>
          </a:p>
          <a:p>
            <a:pPr marL="0" lvl="0" indent="0" algn="l" rtl="0">
              <a:lnSpc>
                <a:spcPct val="115000"/>
              </a:lnSpc>
              <a:spcBef>
                <a:spcPts val="0"/>
              </a:spcBef>
              <a:spcAft>
                <a:spcPts val="0"/>
              </a:spcAft>
              <a:buNone/>
            </a:pPr>
            <a:endParaRPr sz="2600"/>
          </a:p>
          <a:p>
            <a:pPr marL="457200" marR="0" lvl="0" indent="0" algn="l" rtl="0">
              <a:lnSpc>
                <a:spcPct val="115000"/>
              </a:lnSpc>
              <a:spcBef>
                <a:spcPts val="480"/>
              </a:spcBef>
              <a:spcAft>
                <a:spcPts val="0"/>
              </a:spcAft>
              <a:buNone/>
            </a:pPr>
            <a:endParaRPr sz="2600"/>
          </a:p>
          <a:p>
            <a:pPr marL="0" lvl="0" indent="0" algn="l" rtl="0">
              <a:lnSpc>
                <a:spcPct val="115000"/>
              </a:lnSpc>
              <a:spcBef>
                <a:spcPts val="480"/>
              </a:spcBef>
              <a:spcAft>
                <a:spcPts val="0"/>
              </a:spcAft>
              <a:buNone/>
            </a:pPr>
            <a:endParaRPr sz="26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30"/>
          <p:cNvSpPr txBox="1">
            <a:spLocks noGrp="1"/>
          </p:cNvSpPr>
          <p:nvPr>
            <p:ph type="body" idx="1"/>
          </p:nvPr>
        </p:nvSpPr>
        <p:spPr>
          <a:xfrm>
            <a:off x="671757" y="371510"/>
            <a:ext cx="8184600" cy="992100"/>
          </a:xfrm>
          <a:prstGeom prst="rect">
            <a:avLst/>
          </a:prstGeom>
        </p:spPr>
        <p:txBody>
          <a:bodyPr spcFirstLastPara="1" wrap="square" lIns="91425" tIns="45700" rIns="91425" bIns="45700" anchor="b" anchorCtr="0">
            <a:normAutofit/>
          </a:bodyPr>
          <a:lstStyle/>
          <a:p>
            <a:pPr marL="0" lvl="0" indent="0" algn="l" rtl="0">
              <a:spcBef>
                <a:spcPts val="600"/>
              </a:spcBef>
              <a:spcAft>
                <a:spcPts val="0"/>
              </a:spcAft>
              <a:buNone/>
            </a:pPr>
            <a:r>
              <a:rPr lang="en"/>
              <a:t>Notes on SAGE Budget Requirement</a:t>
            </a:r>
            <a:endParaRPr/>
          </a:p>
        </p:txBody>
      </p:sp>
      <p:sp>
        <p:nvSpPr>
          <p:cNvPr id="783" name="Google Shape;783;p130"/>
          <p:cNvSpPr txBox="1">
            <a:spLocks noGrp="1"/>
          </p:cNvSpPr>
          <p:nvPr>
            <p:ph type="body" idx="2"/>
          </p:nvPr>
        </p:nvSpPr>
        <p:spPr>
          <a:xfrm>
            <a:off x="659305" y="1736725"/>
            <a:ext cx="8196300" cy="40155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 b="0"/>
              <a:t>Allows necessary integration/mapping to Workday. </a:t>
            </a:r>
            <a:endParaRPr b="0"/>
          </a:p>
          <a:p>
            <a:pPr marL="0" lvl="0" indent="0" algn="l" rtl="0">
              <a:spcBef>
                <a:spcPts val="480"/>
              </a:spcBef>
              <a:spcAft>
                <a:spcPts val="0"/>
              </a:spcAft>
              <a:buNone/>
            </a:pPr>
            <a:endParaRPr b="0"/>
          </a:p>
          <a:p>
            <a:pPr marL="0" lvl="0" indent="0" algn="l" rtl="0">
              <a:spcBef>
                <a:spcPts val="480"/>
              </a:spcBef>
              <a:spcAft>
                <a:spcPts val="0"/>
              </a:spcAft>
              <a:buNone/>
            </a:pPr>
            <a:r>
              <a:rPr lang="en" b="0"/>
              <a:t>Setting up SAGE Budgets with basic information with $0 should take only a few minutes. </a:t>
            </a:r>
            <a:endParaRPr b="0"/>
          </a:p>
          <a:p>
            <a:pPr marL="0" lvl="0" indent="0" algn="l" rtl="0">
              <a:spcBef>
                <a:spcPts val="480"/>
              </a:spcBef>
              <a:spcAft>
                <a:spcPts val="0"/>
              </a:spcAft>
              <a:buNone/>
            </a:pPr>
            <a:endParaRPr b="0"/>
          </a:p>
          <a:p>
            <a:pPr marL="0" lvl="0" indent="0" algn="l" rtl="0">
              <a:spcBef>
                <a:spcPts val="480"/>
              </a:spcBef>
              <a:spcAft>
                <a:spcPts val="0"/>
              </a:spcAft>
              <a:buNone/>
            </a:pPr>
            <a:r>
              <a:rPr lang="en" b="0"/>
              <a:t>GCA will know budget detail is not needed &amp; they will </a:t>
            </a:r>
            <a:r>
              <a:rPr lang="en"/>
              <a:t>not</a:t>
            </a:r>
            <a:r>
              <a:rPr lang="en" b="0"/>
              <a:t> handle invoicing.</a:t>
            </a:r>
            <a:endParaRPr b="0"/>
          </a:p>
          <a:p>
            <a:pPr marL="0" lvl="0" indent="0" algn="l" rtl="0">
              <a:spcBef>
                <a:spcPts val="480"/>
              </a:spcBef>
              <a:spcAft>
                <a:spcPts val="0"/>
              </a:spcAft>
              <a:buNone/>
            </a:pPr>
            <a:endParaRPr b="0"/>
          </a:p>
          <a:p>
            <a:pPr marL="0" lvl="0" indent="0" algn="l" rtl="0">
              <a:spcBef>
                <a:spcPts val="480"/>
              </a:spcBef>
              <a:spcAft>
                <a:spcPts val="0"/>
              </a:spcAft>
              <a:buNone/>
            </a:pPr>
            <a:r>
              <a:rPr lang="en" b="0"/>
              <a:t>If there are other SAGE Budget requirements we will let you know as soon as possible. </a:t>
            </a:r>
            <a:endParaRPr b="0"/>
          </a:p>
          <a:p>
            <a:pPr marL="0" lvl="0" indent="0" algn="l" rtl="0">
              <a:spcBef>
                <a:spcPts val="480"/>
              </a:spcBef>
              <a:spcAft>
                <a:spcPts val="0"/>
              </a:spcAft>
              <a:buNone/>
            </a:pPr>
            <a:endParaRPr b="0"/>
          </a:p>
          <a:p>
            <a:pPr marL="0" lvl="0" indent="0" algn="l" rtl="0">
              <a:spcBef>
                <a:spcPts val="480"/>
              </a:spcBef>
              <a:spcAft>
                <a:spcPts val="0"/>
              </a:spcAft>
              <a:buNone/>
            </a:pPr>
            <a:endParaRPr/>
          </a:p>
          <a:p>
            <a:pPr marL="0" lvl="0" indent="0" algn="l" rtl="0">
              <a:spcBef>
                <a:spcPts val="480"/>
              </a:spcBef>
              <a:spcAft>
                <a:spcPts val="0"/>
              </a:spcAft>
              <a:buNone/>
            </a:pPr>
            <a:r>
              <a:rPr lang="en"/>
              <a:t> </a:t>
            </a:r>
            <a:endParaRPr/>
          </a:p>
          <a:p>
            <a:pPr marL="0" lvl="0" indent="0" algn="l" rtl="0">
              <a:spcBef>
                <a:spcPts val="48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31"/>
          <p:cNvSpPr txBox="1">
            <a:spLocks noGrp="1"/>
          </p:cNvSpPr>
          <p:nvPr>
            <p:ph type="body" idx="1"/>
          </p:nvPr>
        </p:nvSpPr>
        <p:spPr>
          <a:xfrm>
            <a:off x="671757" y="371510"/>
            <a:ext cx="8184600" cy="992100"/>
          </a:xfrm>
          <a:prstGeom prst="rect">
            <a:avLst/>
          </a:prstGeom>
        </p:spPr>
        <p:txBody>
          <a:bodyPr spcFirstLastPara="1" wrap="square" lIns="91425" tIns="45700" rIns="91425" bIns="45700" anchor="b" anchorCtr="0">
            <a:normAutofit/>
          </a:bodyPr>
          <a:lstStyle/>
          <a:p>
            <a:pPr marL="0" lvl="0" indent="0" algn="l" rtl="0">
              <a:lnSpc>
                <a:spcPct val="100000"/>
              </a:lnSpc>
              <a:spcBef>
                <a:spcPts val="480"/>
              </a:spcBef>
              <a:spcAft>
                <a:spcPts val="0"/>
              </a:spcAft>
              <a:buNone/>
            </a:pPr>
            <a:r>
              <a:rPr lang="en" sz="2400"/>
              <a:t>How will correct Award Worktag correspond with the study billing in Oncore? </a:t>
            </a:r>
            <a:endParaRPr sz="3264"/>
          </a:p>
        </p:txBody>
      </p:sp>
      <p:sp>
        <p:nvSpPr>
          <p:cNvPr id="789" name="Google Shape;789;p131"/>
          <p:cNvSpPr txBox="1">
            <a:spLocks noGrp="1"/>
          </p:cNvSpPr>
          <p:nvPr>
            <p:ph type="body" idx="2"/>
          </p:nvPr>
        </p:nvSpPr>
        <p:spPr>
          <a:xfrm>
            <a:off x="659300" y="1557600"/>
            <a:ext cx="7907400" cy="41946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sz="1900" b="0"/>
          </a:p>
          <a:p>
            <a:pPr marL="457200" lvl="0" indent="-349250" algn="l" rtl="0">
              <a:spcBef>
                <a:spcPts val="480"/>
              </a:spcBef>
              <a:spcAft>
                <a:spcPts val="0"/>
              </a:spcAft>
              <a:buSzPts val="1900"/>
              <a:buChar char="&gt;"/>
            </a:pPr>
            <a:r>
              <a:rPr lang="en" sz="1900"/>
              <a:t>Existing studies: </a:t>
            </a:r>
            <a:endParaRPr sz="1900"/>
          </a:p>
          <a:p>
            <a:pPr marL="457200" lvl="0" indent="0" algn="l" rtl="0">
              <a:spcBef>
                <a:spcPts val="480"/>
              </a:spcBef>
              <a:spcAft>
                <a:spcPts val="0"/>
              </a:spcAft>
              <a:buNone/>
            </a:pPr>
            <a:r>
              <a:rPr lang="en" sz="1900" b="0"/>
              <a:t>Clinical Trial Management System (CTMS) team will receive the new grant worktags for converted budget numbers and will update OnCore.</a:t>
            </a:r>
            <a:endParaRPr sz="1900" b="0"/>
          </a:p>
          <a:p>
            <a:pPr marL="0" lvl="0" indent="0" algn="l" rtl="0">
              <a:spcBef>
                <a:spcPts val="480"/>
              </a:spcBef>
              <a:spcAft>
                <a:spcPts val="0"/>
              </a:spcAft>
              <a:buNone/>
            </a:pPr>
            <a:endParaRPr sz="1900" b="0"/>
          </a:p>
          <a:p>
            <a:pPr marL="457200" lvl="0" indent="-349250" algn="l" rtl="0">
              <a:spcBef>
                <a:spcPts val="480"/>
              </a:spcBef>
              <a:spcAft>
                <a:spcPts val="0"/>
              </a:spcAft>
              <a:buSzPts val="1900"/>
              <a:buChar char="&gt;"/>
            </a:pPr>
            <a:r>
              <a:rPr lang="en" sz="1900"/>
              <a:t>New studies after go-live: </a:t>
            </a:r>
            <a:endParaRPr sz="1900"/>
          </a:p>
          <a:p>
            <a:pPr marL="457200" lvl="0" indent="0" algn="l" rtl="0">
              <a:spcBef>
                <a:spcPts val="480"/>
              </a:spcBef>
              <a:spcAft>
                <a:spcPts val="0"/>
              </a:spcAft>
              <a:buNone/>
            </a:pPr>
            <a:r>
              <a:rPr lang="en" sz="1900" b="0"/>
              <a:t>Study teams provide a worktag either with the study intake form or update directly in OnCore at any point during start-up. </a:t>
            </a:r>
            <a:endParaRPr sz="1900" b="0"/>
          </a:p>
          <a:p>
            <a:pPr marL="457200" lvl="0" indent="0" algn="l" rtl="0">
              <a:spcBef>
                <a:spcPts val="480"/>
              </a:spcBef>
              <a:spcAft>
                <a:spcPts val="0"/>
              </a:spcAft>
              <a:buNone/>
            </a:pPr>
            <a:r>
              <a:rPr lang="en" sz="1900" b="0"/>
              <a:t>CTO will not open the study until the number is in OnCore.</a:t>
            </a:r>
            <a:endParaRPr sz="1900" b="0"/>
          </a:p>
          <a:p>
            <a:pPr marL="457200" lvl="0" indent="0" algn="l" rtl="0">
              <a:spcBef>
                <a:spcPts val="480"/>
              </a:spcBef>
              <a:spcAft>
                <a:spcPts val="0"/>
              </a:spcAft>
              <a:buNone/>
            </a:pPr>
            <a:endParaRPr sz="1900" b="0"/>
          </a:p>
          <a:p>
            <a:pPr marL="457200" lvl="0" indent="0" algn="l" rtl="0">
              <a:spcBef>
                <a:spcPts val="480"/>
              </a:spcBef>
              <a:spcAft>
                <a:spcPts val="0"/>
              </a:spcAft>
              <a:buNone/>
            </a:pPr>
            <a:endParaRPr sz="1900" b="0"/>
          </a:p>
          <a:p>
            <a:pPr marL="457200" lvl="0" indent="0" algn="l" rtl="0">
              <a:spcBef>
                <a:spcPts val="480"/>
              </a:spcBef>
              <a:spcAft>
                <a:spcPts val="0"/>
              </a:spcAft>
              <a:buNone/>
            </a:pPr>
            <a:r>
              <a:rPr lang="en" sz="1900" b="0"/>
              <a:t>Questions? contact </a:t>
            </a:r>
            <a:r>
              <a:rPr lang="en" sz="1900" b="0" u="sng">
                <a:solidFill>
                  <a:schemeClr val="hlink"/>
                </a:solidFill>
                <a:hlinkClick r:id="rId3"/>
              </a:rPr>
              <a:t>uwcto@uw.edu</a:t>
            </a:r>
            <a:r>
              <a:rPr lang="en" sz="1900" b="0"/>
              <a:t> </a:t>
            </a:r>
            <a:endParaRPr sz="1900" b="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32"/>
          <p:cNvSpPr txBox="1">
            <a:spLocks noGrp="1"/>
          </p:cNvSpPr>
          <p:nvPr>
            <p:ph type="body" idx="1"/>
          </p:nvPr>
        </p:nvSpPr>
        <p:spPr>
          <a:xfrm>
            <a:off x="671757" y="371510"/>
            <a:ext cx="8184600" cy="992100"/>
          </a:xfrm>
          <a:prstGeom prst="rect">
            <a:avLst/>
          </a:prstGeom>
        </p:spPr>
        <p:txBody>
          <a:bodyPr spcFirstLastPara="1" wrap="square" lIns="91425" tIns="45700" rIns="91425" bIns="45700" anchor="b" anchorCtr="0">
            <a:normAutofit/>
          </a:bodyPr>
          <a:lstStyle/>
          <a:p>
            <a:pPr marL="0" lvl="0" indent="0" algn="l" rtl="0">
              <a:spcBef>
                <a:spcPts val="600"/>
              </a:spcBef>
              <a:spcAft>
                <a:spcPts val="0"/>
              </a:spcAft>
              <a:buNone/>
            </a:pPr>
            <a:r>
              <a:rPr lang="en"/>
              <a:t>Resources</a:t>
            </a:r>
            <a:endParaRPr/>
          </a:p>
        </p:txBody>
      </p:sp>
      <p:sp>
        <p:nvSpPr>
          <p:cNvPr id="795" name="Google Shape;795;p132"/>
          <p:cNvSpPr txBox="1"/>
          <p:nvPr/>
        </p:nvSpPr>
        <p:spPr>
          <a:xfrm>
            <a:off x="762000" y="1595750"/>
            <a:ext cx="8201400" cy="4894800"/>
          </a:xfrm>
          <a:prstGeom prst="rect">
            <a:avLst/>
          </a:prstGeom>
          <a:noFill/>
          <a:ln>
            <a:noFill/>
          </a:ln>
        </p:spPr>
        <p:txBody>
          <a:bodyPr spcFirstLastPara="1" wrap="square" lIns="91425" tIns="91425" rIns="91425" bIns="91425" anchor="ctr" anchorCtr="0">
            <a:spAutoFit/>
          </a:bodyPr>
          <a:lstStyle/>
          <a:p>
            <a:pPr marL="457200" lvl="0" indent="-355600" algn="l" rtl="0">
              <a:lnSpc>
                <a:spcPct val="150000"/>
              </a:lnSpc>
              <a:spcBef>
                <a:spcPts val="500"/>
              </a:spcBef>
              <a:spcAft>
                <a:spcPts val="0"/>
              </a:spcAft>
              <a:buClr>
                <a:srgbClr val="4B2E83"/>
              </a:buClr>
              <a:buSzPts val="2000"/>
              <a:buFont typeface="Open Sans"/>
              <a:buChar char="●"/>
            </a:pPr>
            <a:r>
              <a:rPr lang="en" sz="2000" b="1">
                <a:solidFill>
                  <a:srgbClr val="4B2E83"/>
                </a:solidFill>
                <a:latin typeface="Open Sans"/>
                <a:ea typeface="Open Sans"/>
                <a:cs typeface="Open Sans"/>
                <a:sym typeface="Open Sans"/>
              </a:rPr>
              <a:t>CTO questions? contact </a:t>
            </a:r>
            <a:r>
              <a:rPr lang="en" sz="2000" b="1" u="sng">
                <a:solidFill>
                  <a:schemeClr val="hlink"/>
                </a:solidFill>
                <a:latin typeface="Open Sans"/>
                <a:ea typeface="Open Sans"/>
                <a:cs typeface="Open Sans"/>
                <a:sym typeface="Open Sans"/>
                <a:hlinkClick r:id="rId3"/>
              </a:rPr>
              <a:t>uwcto@uw.edu</a:t>
            </a:r>
            <a:r>
              <a:rPr lang="en" sz="2000" b="1">
                <a:solidFill>
                  <a:srgbClr val="4B2E83"/>
                </a:solidFill>
                <a:latin typeface="Open Sans"/>
                <a:ea typeface="Open Sans"/>
                <a:cs typeface="Open Sans"/>
                <a:sym typeface="Open Sans"/>
              </a:rPr>
              <a:t> </a:t>
            </a:r>
            <a:endParaRPr sz="2000" b="1">
              <a:solidFill>
                <a:srgbClr val="4B2E83"/>
              </a:solidFill>
              <a:latin typeface="Open Sans"/>
              <a:ea typeface="Open Sans"/>
              <a:cs typeface="Open Sans"/>
              <a:sym typeface="Open Sans"/>
            </a:endParaRPr>
          </a:p>
          <a:p>
            <a:pPr marL="457200" lvl="0" indent="-355600" algn="l" rtl="0">
              <a:lnSpc>
                <a:spcPct val="150000"/>
              </a:lnSpc>
              <a:spcBef>
                <a:spcPts val="0"/>
              </a:spcBef>
              <a:spcAft>
                <a:spcPts val="0"/>
              </a:spcAft>
              <a:buClr>
                <a:srgbClr val="4B2E83"/>
              </a:buClr>
              <a:buSzPts val="2000"/>
              <a:buFont typeface="Open Sans"/>
              <a:buChar char="●"/>
            </a:pPr>
            <a:r>
              <a:rPr lang="en" sz="2000" b="1">
                <a:solidFill>
                  <a:srgbClr val="4B2E83"/>
                </a:solidFill>
                <a:latin typeface="Open Sans"/>
                <a:ea typeface="Open Sans"/>
                <a:cs typeface="Open Sans"/>
                <a:sym typeface="Open Sans"/>
              </a:rPr>
              <a:t>SAGE Budget Classes </a:t>
            </a:r>
            <a:endParaRPr sz="2000" b="1">
              <a:solidFill>
                <a:srgbClr val="4B2E83"/>
              </a:solidFill>
              <a:latin typeface="Open Sans"/>
              <a:ea typeface="Open Sans"/>
              <a:cs typeface="Open Sans"/>
              <a:sym typeface="Open Sans"/>
            </a:endParaRPr>
          </a:p>
          <a:p>
            <a:pPr marL="914400" lvl="1" indent="-342900" algn="l" rtl="0">
              <a:lnSpc>
                <a:spcPct val="150000"/>
              </a:lnSpc>
              <a:spcBef>
                <a:spcPts val="0"/>
              </a:spcBef>
              <a:spcAft>
                <a:spcPts val="0"/>
              </a:spcAft>
              <a:buClr>
                <a:srgbClr val="4B2E83"/>
              </a:buClr>
              <a:buSzPts val="1800"/>
              <a:buFont typeface="Open Sans"/>
              <a:buChar char="○"/>
            </a:pPr>
            <a:r>
              <a:rPr lang="en" sz="1800" u="sng">
                <a:solidFill>
                  <a:schemeClr val="hlink"/>
                </a:solidFill>
                <a:latin typeface="Open Sans"/>
                <a:ea typeface="Open Sans"/>
                <a:cs typeface="Open Sans"/>
                <a:sym typeface="Open Sans"/>
                <a:hlinkClick r:id="rId4"/>
              </a:rPr>
              <a:t>Thursday, May 18, 1-3 p.m.</a:t>
            </a:r>
            <a:endParaRPr sz="1800">
              <a:solidFill>
                <a:srgbClr val="4B2E83"/>
              </a:solidFill>
              <a:latin typeface="Open Sans"/>
              <a:ea typeface="Open Sans"/>
              <a:cs typeface="Open Sans"/>
              <a:sym typeface="Open Sans"/>
            </a:endParaRPr>
          </a:p>
          <a:p>
            <a:pPr marL="914400" lvl="1" indent="-342900" algn="l" rtl="0">
              <a:lnSpc>
                <a:spcPct val="150000"/>
              </a:lnSpc>
              <a:spcBef>
                <a:spcPts val="0"/>
              </a:spcBef>
              <a:spcAft>
                <a:spcPts val="0"/>
              </a:spcAft>
              <a:buClr>
                <a:srgbClr val="4B2E83"/>
              </a:buClr>
              <a:buSzPts val="1800"/>
              <a:buFont typeface="Open Sans"/>
              <a:buChar char="○"/>
            </a:pPr>
            <a:r>
              <a:rPr lang="en" sz="1800" u="sng">
                <a:solidFill>
                  <a:schemeClr val="hlink"/>
                </a:solidFill>
                <a:latin typeface="Open Sans"/>
                <a:ea typeface="Open Sans"/>
                <a:cs typeface="Open Sans"/>
                <a:sym typeface="Open Sans"/>
                <a:hlinkClick r:id="rId5"/>
              </a:rPr>
              <a:t>Thursday, June 13, 1-3 p.m.</a:t>
            </a:r>
            <a:endParaRPr sz="1800">
              <a:solidFill>
                <a:srgbClr val="4B2E83"/>
              </a:solidFill>
              <a:latin typeface="Open Sans"/>
              <a:ea typeface="Open Sans"/>
              <a:cs typeface="Open Sans"/>
              <a:sym typeface="Open Sans"/>
            </a:endParaRPr>
          </a:p>
          <a:p>
            <a:pPr marL="457200" lvl="0" indent="-355600" algn="l" rtl="0">
              <a:lnSpc>
                <a:spcPct val="150000"/>
              </a:lnSpc>
              <a:spcBef>
                <a:spcPts val="0"/>
              </a:spcBef>
              <a:spcAft>
                <a:spcPts val="0"/>
              </a:spcAft>
              <a:buClr>
                <a:srgbClr val="4B2E83"/>
              </a:buClr>
              <a:buSzPts val="2000"/>
              <a:buFont typeface="Open Sans"/>
              <a:buChar char="●"/>
            </a:pPr>
            <a:r>
              <a:rPr lang="en" sz="2000" b="1">
                <a:solidFill>
                  <a:srgbClr val="4B2E83"/>
                </a:solidFill>
                <a:latin typeface="Open Sans"/>
                <a:ea typeface="Open Sans"/>
                <a:cs typeface="Open Sans"/>
                <a:sym typeface="Open Sans"/>
              </a:rPr>
              <a:t>Drop-in SAGE Office Hours </a:t>
            </a:r>
            <a:endParaRPr sz="2000" b="1">
              <a:solidFill>
                <a:srgbClr val="4B2E83"/>
              </a:solidFill>
              <a:latin typeface="Open Sans"/>
              <a:ea typeface="Open Sans"/>
              <a:cs typeface="Open Sans"/>
              <a:sym typeface="Open Sans"/>
            </a:endParaRPr>
          </a:p>
          <a:p>
            <a:pPr marL="914400" lvl="1" indent="-342900" algn="l" rtl="0">
              <a:lnSpc>
                <a:spcPct val="150000"/>
              </a:lnSpc>
              <a:spcBef>
                <a:spcPts val="0"/>
              </a:spcBef>
              <a:spcAft>
                <a:spcPts val="0"/>
              </a:spcAft>
              <a:buClr>
                <a:srgbClr val="4B2E83"/>
              </a:buClr>
              <a:buSzPts val="1800"/>
              <a:buFont typeface="Open Sans"/>
              <a:buChar char="○"/>
            </a:pPr>
            <a:r>
              <a:rPr lang="en" sz="1800">
                <a:solidFill>
                  <a:srgbClr val="4B2E83"/>
                </a:solidFill>
                <a:latin typeface="Open Sans"/>
                <a:ea typeface="Open Sans"/>
                <a:cs typeface="Open Sans"/>
                <a:sym typeface="Open Sans"/>
              </a:rPr>
              <a:t>Twice a month, every other Thursday. All dates/Zoom links on </a:t>
            </a:r>
            <a:r>
              <a:rPr lang="en" sz="1800" u="sng">
                <a:solidFill>
                  <a:schemeClr val="hlink"/>
                </a:solidFill>
                <a:latin typeface="Open Sans"/>
                <a:ea typeface="Open Sans"/>
                <a:cs typeface="Open Sans"/>
                <a:sym typeface="Open Sans"/>
                <a:hlinkClick r:id="rId6"/>
              </a:rPr>
              <a:t>UWFT for the Research Community webpage</a:t>
            </a:r>
            <a:endParaRPr sz="2000">
              <a:solidFill>
                <a:srgbClr val="4B2E83"/>
              </a:solidFill>
              <a:latin typeface="Open Sans"/>
              <a:ea typeface="Open Sans"/>
              <a:cs typeface="Open Sans"/>
              <a:sym typeface="Open Sans"/>
            </a:endParaRPr>
          </a:p>
          <a:p>
            <a:pPr marL="457200" lvl="0" indent="-355600" algn="l" rtl="0">
              <a:lnSpc>
                <a:spcPct val="150000"/>
              </a:lnSpc>
              <a:spcBef>
                <a:spcPts val="0"/>
              </a:spcBef>
              <a:spcAft>
                <a:spcPts val="0"/>
              </a:spcAft>
              <a:buClr>
                <a:srgbClr val="4B2E83"/>
              </a:buClr>
              <a:buSzPts val="2000"/>
              <a:buFont typeface="Open Sans"/>
              <a:buChar char="●"/>
            </a:pPr>
            <a:r>
              <a:rPr lang="en" sz="2000" b="1" u="sng">
                <a:solidFill>
                  <a:schemeClr val="hlink"/>
                </a:solidFill>
                <a:latin typeface="Open Sans"/>
                <a:ea typeface="Open Sans"/>
                <a:cs typeface="Open Sans"/>
                <a:sym typeface="Open Sans"/>
                <a:hlinkClick r:id="rId6"/>
              </a:rPr>
              <a:t>UWFT for the Research Community Webpage </a:t>
            </a:r>
            <a:endParaRPr sz="2000" b="1">
              <a:solidFill>
                <a:srgbClr val="4B2E83"/>
              </a:solidFill>
              <a:latin typeface="Open Sans"/>
              <a:ea typeface="Open Sans"/>
              <a:cs typeface="Open Sans"/>
              <a:sym typeface="Open Sans"/>
            </a:endParaRPr>
          </a:p>
          <a:p>
            <a:pPr marL="914400" lvl="1" indent="-342900" algn="l" rtl="0">
              <a:lnSpc>
                <a:spcPct val="150000"/>
              </a:lnSpc>
              <a:spcBef>
                <a:spcPts val="0"/>
              </a:spcBef>
              <a:spcAft>
                <a:spcPts val="0"/>
              </a:spcAft>
              <a:buClr>
                <a:srgbClr val="4B2E83"/>
              </a:buClr>
              <a:buSzPts val="1800"/>
              <a:buFont typeface="Open Sans"/>
              <a:buChar char="○"/>
            </a:pPr>
            <a:r>
              <a:rPr lang="en" sz="1800">
                <a:solidFill>
                  <a:srgbClr val="4B2E83"/>
                </a:solidFill>
                <a:latin typeface="Open Sans"/>
                <a:ea typeface="Open Sans"/>
                <a:cs typeface="Open Sans"/>
                <a:sym typeface="Open Sans"/>
              </a:rPr>
              <a:t>Important dates, information, and training resources! </a:t>
            </a:r>
            <a:endParaRPr sz="1800">
              <a:solidFill>
                <a:srgbClr val="4B2E83"/>
              </a:solidFill>
              <a:latin typeface="Open Sans"/>
              <a:ea typeface="Open Sans"/>
              <a:cs typeface="Open Sans"/>
              <a:sym typeface="Open Sans"/>
            </a:endParaRPr>
          </a:p>
          <a:p>
            <a:pPr marL="457200" lvl="0" indent="-368300" algn="l" rtl="0">
              <a:lnSpc>
                <a:spcPct val="150000"/>
              </a:lnSpc>
              <a:spcBef>
                <a:spcPts val="0"/>
              </a:spcBef>
              <a:spcAft>
                <a:spcPts val="0"/>
              </a:spcAft>
              <a:buClr>
                <a:srgbClr val="4B2E83"/>
              </a:buClr>
              <a:buSzPts val="2200"/>
              <a:buFont typeface="Open Sans"/>
              <a:buChar char="●"/>
            </a:pPr>
            <a:r>
              <a:rPr lang="en" sz="2000" b="1">
                <a:solidFill>
                  <a:srgbClr val="4B2E83"/>
                </a:solidFill>
                <a:latin typeface="Open Sans"/>
                <a:ea typeface="Open Sans"/>
                <a:cs typeface="Open Sans"/>
                <a:sym typeface="Open Sans"/>
              </a:rPr>
              <a:t>Questions about SAGE Budget?</a:t>
            </a:r>
            <a:endParaRPr sz="2000" b="1">
              <a:solidFill>
                <a:srgbClr val="4B2E83"/>
              </a:solidFill>
              <a:latin typeface="Open Sans"/>
              <a:ea typeface="Open Sans"/>
              <a:cs typeface="Open Sans"/>
              <a:sym typeface="Open Sans"/>
            </a:endParaRPr>
          </a:p>
          <a:p>
            <a:pPr marL="914400" lvl="1" indent="-330200" algn="l" rtl="0">
              <a:lnSpc>
                <a:spcPct val="150000"/>
              </a:lnSpc>
              <a:spcBef>
                <a:spcPts val="0"/>
              </a:spcBef>
              <a:spcAft>
                <a:spcPts val="0"/>
              </a:spcAft>
              <a:buClr>
                <a:srgbClr val="4B2E83"/>
              </a:buClr>
              <a:buSzPts val="1600"/>
              <a:buFont typeface="Open Sans"/>
              <a:buChar char="○"/>
            </a:pPr>
            <a:r>
              <a:rPr lang="en" sz="1800">
                <a:solidFill>
                  <a:srgbClr val="4B2E83"/>
                </a:solidFill>
                <a:latin typeface="Open Sans"/>
                <a:ea typeface="Open Sans"/>
                <a:cs typeface="Open Sans"/>
                <a:sym typeface="Open Sans"/>
              </a:rPr>
              <a:t>Contact </a:t>
            </a:r>
            <a:r>
              <a:rPr lang="en" sz="1800" u="sng">
                <a:solidFill>
                  <a:schemeClr val="hlink"/>
                </a:solidFill>
                <a:latin typeface="Open Sans"/>
                <a:ea typeface="Open Sans"/>
                <a:cs typeface="Open Sans"/>
                <a:sym typeface="Open Sans"/>
                <a:hlinkClick r:id="rId7"/>
              </a:rPr>
              <a:t>sagehelp@uw.edu</a:t>
            </a:r>
            <a:r>
              <a:rPr lang="en" sz="1800">
                <a:solidFill>
                  <a:srgbClr val="4B2E83"/>
                </a:solidFill>
                <a:latin typeface="Open Sans"/>
                <a:ea typeface="Open Sans"/>
                <a:cs typeface="Open Sans"/>
                <a:sym typeface="Open Sans"/>
              </a:rPr>
              <a:t> </a:t>
            </a:r>
            <a:endParaRPr sz="1800">
              <a:solidFill>
                <a:srgbClr val="4B2E83"/>
              </a:solidFill>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33"/>
          <p:cNvSpPr txBox="1">
            <a:spLocks noGrp="1"/>
          </p:cNvSpPr>
          <p:nvPr>
            <p:ph type="body" idx="1"/>
          </p:nvPr>
        </p:nvSpPr>
        <p:spPr>
          <a:xfrm>
            <a:off x="692029" y="1640263"/>
            <a:ext cx="6972300" cy="1593000"/>
          </a:xfrm>
          <a:prstGeom prst="rect">
            <a:avLst/>
          </a:prstGeom>
          <a:noFill/>
          <a:ln>
            <a:noFill/>
          </a:ln>
        </p:spPr>
        <p:txBody>
          <a:bodyPr spcFirstLastPara="1" wrap="square" lIns="91425" tIns="45700" rIns="91425" bIns="45700" anchor="b" anchorCtr="0">
            <a:normAutofit fontScale="77500"/>
          </a:bodyPr>
          <a:lstStyle/>
          <a:p>
            <a:pPr marL="0" lvl="0" indent="0" algn="l" rtl="0">
              <a:lnSpc>
                <a:spcPct val="100000"/>
              </a:lnSpc>
              <a:spcBef>
                <a:spcPts val="0"/>
              </a:spcBef>
              <a:spcAft>
                <a:spcPts val="0"/>
              </a:spcAft>
              <a:buClr>
                <a:schemeClr val="accent3"/>
              </a:buClr>
              <a:buSzPct val="100000"/>
              <a:buNone/>
            </a:pPr>
            <a:r>
              <a:rPr lang="en">
                <a:latin typeface="Arial"/>
                <a:ea typeface="Arial"/>
                <a:cs typeface="Arial"/>
                <a:sym typeface="Arial"/>
              </a:rPr>
              <a:t>Workday Conversion Process: Future Advances and Awards</a:t>
            </a:r>
            <a:endParaRPr>
              <a:latin typeface="Arial"/>
              <a:ea typeface="Arial"/>
              <a:cs typeface="Arial"/>
              <a:sym typeface="Arial"/>
            </a:endParaRPr>
          </a:p>
        </p:txBody>
      </p:sp>
      <p:sp>
        <p:nvSpPr>
          <p:cNvPr id="801" name="Google Shape;801;p133"/>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lt2"/>
              </a:buClr>
              <a:buSzPts val="1800"/>
              <a:buFont typeface="Arial"/>
              <a:buNone/>
            </a:pPr>
            <a:r>
              <a:rPr lang="en" sz="1800" b="0" i="0" u="none" strike="noStrike" cap="none">
                <a:solidFill>
                  <a:schemeClr val="lt2"/>
                </a:solidFill>
                <a:latin typeface="Arial"/>
                <a:ea typeface="Arial"/>
                <a:cs typeface="Arial"/>
                <a:sym typeface="Arial"/>
              </a:rPr>
              <a:t>May 19, 2023 MRAM</a:t>
            </a:r>
            <a:endParaRPr sz="1800" b="0" i="0" u="none" strike="noStrike" cap="none">
              <a:solidFill>
                <a:schemeClr val="lt2"/>
              </a:solidFill>
              <a:latin typeface="Arial"/>
              <a:ea typeface="Arial"/>
              <a:cs typeface="Arial"/>
              <a:sym typeface="Arial"/>
            </a:endParaRPr>
          </a:p>
          <a:p>
            <a:pPr marL="0" marR="0" lvl="0" indent="0" algn="l" rtl="0">
              <a:lnSpc>
                <a:spcPct val="150000"/>
              </a:lnSpc>
              <a:spcBef>
                <a:spcPts val="360"/>
              </a:spcBef>
              <a:spcAft>
                <a:spcPts val="0"/>
              </a:spcAft>
              <a:buClr>
                <a:schemeClr val="lt2"/>
              </a:buClr>
              <a:buSzPts val="1800"/>
              <a:buFont typeface="Arial"/>
              <a:buNone/>
            </a:pPr>
            <a:r>
              <a:rPr lang="en" sz="1800" b="0" i="0" u="none" strike="noStrike" cap="none">
                <a:solidFill>
                  <a:schemeClr val="lt2"/>
                </a:solidFill>
                <a:latin typeface="Arial"/>
                <a:ea typeface="Arial"/>
                <a:cs typeface="Arial"/>
                <a:sym typeface="Arial"/>
              </a:rPr>
              <a:t>Juan Lepez, Director</a:t>
            </a:r>
            <a:endParaRPr/>
          </a:p>
          <a:p>
            <a:pPr marL="0" marR="0" lvl="0" indent="0" algn="l" rtl="0">
              <a:lnSpc>
                <a:spcPct val="150000"/>
              </a:lnSpc>
              <a:spcBef>
                <a:spcPts val="360"/>
              </a:spcBef>
              <a:spcAft>
                <a:spcPts val="0"/>
              </a:spcAft>
              <a:buClr>
                <a:schemeClr val="lt2"/>
              </a:buClr>
              <a:buSzPts val="1800"/>
              <a:buFont typeface="Arial"/>
              <a:buNone/>
            </a:pPr>
            <a:r>
              <a:rPr lang="en" sz="1800" b="0" i="0" u="none" strike="noStrike" cap="none">
                <a:solidFill>
                  <a:schemeClr val="lt2"/>
                </a:solidFill>
                <a:latin typeface="Arial"/>
                <a:ea typeface="Arial"/>
                <a:cs typeface="Arial"/>
                <a:sym typeface="Arial"/>
              </a:rPr>
              <a:t>Grant &amp; Contract Accounting </a:t>
            </a:r>
            <a:endParaRPr sz="1800" b="0" i="0" u="none" strike="noStrike" cap="none">
              <a:solidFill>
                <a:schemeClr val="lt2"/>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34"/>
          <p:cNvSpPr txBox="1">
            <a:spLocks noGrp="1"/>
          </p:cNvSpPr>
          <p:nvPr>
            <p:ph type="body" idx="1"/>
          </p:nvPr>
        </p:nvSpPr>
        <p:spPr>
          <a:xfrm>
            <a:off x="671757" y="386178"/>
            <a:ext cx="8184600" cy="711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Conversion for Budgets with Future Start Dates</a:t>
            </a:r>
            <a:endParaRPr/>
          </a:p>
        </p:txBody>
      </p:sp>
      <p:sp>
        <p:nvSpPr>
          <p:cNvPr id="808" name="Google Shape;808;p134"/>
          <p:cNvSpPr txBox="1">
            <a:spLocks noGrp="1"/>
          </p:cNvSpPr>
          <p:nvPr>
            <p:ph type="body" idx="2"/>
          </p:nvPr>
        </p:nvSpPr>
        <p:spPr>
          <a:xfrm>
            <a:off x="671758" y="1431021"/>
            <a:ext cx="8196300" cy="468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2800"/>
              <a:buNone/>
            </a:pPr>
            <a:endParaRPr sz="2800">
              <a:latin typeface="Arial"/>
              <a:ea typeface="Arial"/>
              <a:cs typeface="Arial"/>
              <a:sym typeface="Arial"/>
            </a:endParaRPr>
          </a:p>
          <a:p>
            <a:pPr marL="0" lvl="0" indent="0" algn="l" rtl="0">
              <a:spcBef>
                <a:spcPts val="560"/>
              </a:spcBef>
              <a:spcAft>
                <a:spcPts val="0"/>
              </a:spcAft>
              <a:buClr>
                <a:srgbClr val="4B2E83"/>
              </a:buClr>
              <a:buSzPts val="2800"/>
              <a:buNone/>
            </a:pPr>
            <a:r>
              <a:rPr lang="en" sz="2800">
                <a:latin typeface="Arial"/>
                <a:ea typeface="Arial"/>
                <a:cs typeface="Arial"/>
                <a:sym typeface="Arial"/>
              </a:rPr>
              <a:t>Current State</a:t>
            </a:r>
            <a:r>
              <a:rPr lang="en">
                <a:latin typeface="Arial"/>
                <a:ea typeface="Arial"/>
                <a:cs typeface="Arial"/>
                <a:sym typeface="Arial"/>
              </a:rPr>
              <a:t> </a:t>
            </a:r>
            <a:endParaRPr/>
          </a:p>
          <a:p>
            <a:pPr marL="742950" lvl="1" indent="-285750" algn="just" rtl="0">
              <a:spcBef>
                <a:spcPts val="400"/>
              </a:spcBef>
              <a:spcAft>
                <a:spcPts val="0"/>
              </a:spcAft>
              <a:buClr>
                <a:srgbClr val="4B2E83"/>
              </a:buClr>
              <a:buSzPts val="2000"/>
              <a:buChar char="–"/>
            </a:pPr>
            <a:r>
              <a:rPr lang="en" b="0">
                <a:latin typeface="Arial"/>
                <a:ea typeface="Arial"/>
                <a:cs typeface="Arial"/>
                <a:sym typeface="Arial"/>
              </a:rPr>
              <a:t>GCA places advances and awards with start dates in the future in a closed status to prevent unallowable charges from posting</a:t>
            </a:r>
            <a:endParaRPr/>
          </a:p>
          <a:p>
            <a:pPr marL="0" lvl="0" indent="0" algn="l" rtl="0">
              <a:spcBef>
                <a:spcPts val="560"/>
              </a:spcBef>
              <a:spcAft>
                <a:spcPts val="0"/>
              </a:spcAft>
              <a:buClr>
                <a:srgbClr val="4B2E83"/>
              </a:buClr>
              <a:buSzPts val="2800"/>
              <a:buNone/>
            </a:pPr>
            <a:endParaRPr sz="2800">
              <a:latin typeface="Arial"/>
              <a:ea typeface="Arial"/>
              <a:cs typeface="Arial"/>
              <a:sym typeface="Arial"/>
            </a:endParaRPr>
          </a:p>
          <a:p>
            <a:pPr marL="0" lvl="0" indent="0" algn="l" rtl="0">
              <a:spcBef>
                <a:spcPts val="560"/>
              </a:spcBef>
              <a:spcAft>
                <a:spcPts val="0"/>
              </a:spcAft>
              <a:buClr>
                <a:srgbClr val="4B2E83"/>
              </a:buClr>
              <a:buSzPts val="2800"/>
              <a:buNone/>
            </a:pPr>
            <a:r>
              <a:rPr lang="en" sz="2800">
                <a:latin typeface="Arial"/>
                <a:ea typeface="Arial"/>
                <a:cs typeface="Arial"/>
                <a:sym typeface="Arial"/>
              </a:rPr>
              <a:t>Conversion Process</a:t>
            </a:r>
            <a:endParaRPr sz="2800" b="0">
              <a:latin typeface="Arial"/>
              <a:ea typeface="Arial"/>
              <a:cs typeface="Arial"/>
              <a:sym typeface="Arial"/>
            </a:endParaRPr>
          </a:p>
          <a:p>
            <a:pPr marL="742950" lvl="1" indent="-285750" algn="just" rtl="0">
              <a:spcBef>
                <a:spcPts val="400"/>
              </a:spcBef>
              <a:spcAft>
                <a:spcPts val="0"/>
              </a:spcAft>
              <a:buClr>
                <a:srgbClr val="4B2E83"/>
              </a:buClr>
              <a:buSzPts val="2000"/>
              <a:buChar char="–"/>
            </a:pPr>
            <a:r>
              <a:rPr lang="en" b="0">
                <a:latin typeface="Arial"/>
                <a:ea typeface="Arial"/>
                <a:cs typeface="Arial"/>
                <a:sym typeface="Arial"/>
              </a:rPr>
              <a:t>Converted advance budget numbers will be in an active status called "Advance Spend" in Workday and awards will be in an active status called "Open", regardless of the start date to ensure that units have ability to spend</a:t>
            </a:r>
            <a:endParaRPr>
              <a:latin typeface="Arial"/>
              <a:ea typeface="Arial"/>
              <a:cs typeface="Arial"/>
              <a:sym typeface="Arial"/>
            </a:endParaRPr>
          </a:p>
        </p:txBody>
      </p:sp>
      <p:sp>
        <p:nvSpPr>
          <p:cNvPr id="809" name="Google Shape;809;p134"/>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Juan Lepez – Grant &amp; Contract Accounting</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35"/>
          <p:cNvSpPr txBox="1">
            <a:spLocks noGrp="1"/>
          </p:cNvSpPr>
          <p:nvPr>
            <p:ph type="body" idx="1"/>
          </p:nvPr>
        </p:nvSpPr>
        <p:spPr>
          <a:xfrm>
            <a:off x="671757" y="386178"/>
            <a:ext cx="8184600" cy="711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What Does This Mean for Units?</a:t>
            </a:r>
            <a:endParaRPr>
              <a:latin typeface="Arial"/>
              <a:ea typeface="Arial"/>
              <a:cs typeface="Arial"/>
              <a:sym typeface="Arial"/>
            </a:endParaRPr>
          </a:p>
        </p:txBody>
      </p:sp>
      <p:sp>
        <p:nvSpPr>
          <p:cNvPr id="816" name="Google Shape;816;p135"/>
          <p:cNvSpPr txBox="1">
            <a:spLocks noGrp="1"/>
          </p:cNvSpPr>
          <p:nvPr>
            <p:ph type="body" idx="2"/>
          </p:nvPr>
        </p:nvSpPr>
        <p:spPr>
          <a:xfrm>
            <a:off x="671758" y="1431021"/>
            <a:ext cx="8196300" cy="468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2400"/>
              <a:buNone/>
            </a:pPr>
            <a:endParaRPr b="0">
              <a:latin typeface="Arial"/>
              <a:ea typeface="Arial"/>
              <a:cs typeface="Arial"/>
              <a:sym typeface="Arial"/>
            </a:endParaRPr>
          </a:p>
          <a:p>
            <a:pPr marL="0" lvl="0" indent="0" algn="just" rtl="0">
              <a:spcBef>
                <a:spcPts val="480"/>
              </a:spcBef>
              <a:spcAft>
                <a:spcPts val="0"/>
              </a:spcAft>
              <a:buClr>
                <a:srgbClr val="4B2E83"/>
              </a:buClr>
              <a:buSzPts val="2400"/>
              <a:buNone/>
            </a:pPr>
            <a:r>
              <a:rPr lang="en" b="0">
                <a:latin typeface="Arial"/>
                <a:ea typeface="Arial"/>
                <a:cs typeface="Arial"/>
                <a:sym typeface="Arial"/>
              </a:rPr>
              <a:t>Units will need to monitor Workday transaction dates closely to make sure the expense falls within the award line start and end dates</a:t>
            </a:r>
            <a:endParaRPr>
              <a:latin typeface="Arial"/>
              <a:ea typeface="Arial"/>
              <a:cs typeface="Arial"/>
              <a:sym typeface="Arial"/>
            </a:endParaRPr>
          </a:p>
          <a:p>
            <a:pPr marL="0" lvl="0" indent="0" algn="l" rtl="0">
              <a:spcBef>
                <a:spcPts val="480"/>
              </a:spcBef>
              <a:spcAft>
                <a:spcPts val="0"/>
              </a:spcAft>
              <a:buClr>
                <a:srgbClr val="4B2E83"/>
              </a:buClr>
              <a:buSzPts val="2400"/>
              <a:buFont typeface="Merriweather Sans"/>
              <a:buNone/>
            </a:pPr>
            <a:endParaRPr b="0">
              <a:latin typeface="Arial"/>
              <a:ea typeface="Arial"/>
              <a:cs typeface="Arial"/>
              <a:sym typeface="Arial"/>
            </a:endParaRPr>
          </a:p>
          <a:p>
            <a:pPr marL="0" lvl="0" indent="0" algn="l" rtl="0">
              <a:spcBef>
                <a:spcPts val="480"/>
              </a:spcBef>
              <a:spcAft>
                <a:spcPts val="0"/>
              </a:spcAft>
              <a:buClr>
                <a:srgbClr val="4B2E83"/>
              </a:buClr>
              <a:buSzPts val="2400"/>
              <a:buNone/>
            </a:pPr>
            <a:r>
              <a:rPr lang="en" b="0">
                <a:latin typeface="Arial"/>
                <a:ea typeface="Arial"/>
                <a:cs typeface="Arial"/>
                <a:sym typeface="Arial"/>
              </a:rPr>
              <a:t>Units can use the following Workday reports to monitor:</a:t>
            </a:r>
            <a:endParaRPr/>
          </a:p>
          <a:p>
            <a:pPr marL="342900" lvl="0" indent="-342900" algn="l" rtl="0">
              <a:spcBef>
                <a:spcPts val="480"/>
              </a:spcBef>
              <a:spcAft>
                <a:spcPts val="0"/>
              </a:spcAft>
              <a:buClr>
                <a:srgbClr val="4B2E83"/>
              </a:buClr>
              <a:buSzPts val="2400"/>
              <a:buFont typeface="Merriweather Sans"/>
              <a:buChar char="&gt;"/>
            </a:pPr>
            <a:r>
              <a:rPr lang="en" b="0">
                <a:latin typeface="Arial"/>
                <a:ea typeface="Arial"/>
                <a:cs typeface="Arial"/>
                <a:sym typeface="Arial"/>
              </a:rPr>
              <a:t>Cost Reimbursable Line Status report or </a:t>
            </a:r>
            <a:endParaRPr b="0">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b="0">
                <a:latin typeface="Arial"/>
                <a:ea typeface="Arial"/>
                <a:cs typeface="Arial"/>
                <a:sym typeface="Arial"/>
              </a:rPr>
              <a:t>Fixed Amount </a:t>
            </a:r>
            <a:r>
              <a:rPr lang="en" sz="2400" b="0">
                <a:latin typeface="Arial"/>
                <a:ea typeface="Arial"/>
                <a:cs typeface="Arial"/>
                <a:sym typeface="Arial"/>
              </a:rPr>
              <a:t>Line Status report</a:t>
            </a:r>
            <a:endParaRPr b="0">
              <a:latin typeface="Arial"/>
              <a:ea typeface="Arial"/>
              <a:cs typeface="Arial"/>
              <a:sym typeface="Arial"/>
            </a:endParaRPr>
          </a:p>
        </p:txBody>
      </p:sp>
      <p:sp>
        <p:nvSpPr>
          <p:cNvPr id="817" name="Google Shape;817;p135"/>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Juan Lepez – Grant &amp; Contract Accounting</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3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Resources</a:t>
            </a:r>
            <a:endParaRPr/>
          </a:p>
        </p:txBody>
      </p:sp>
      <p:sp>
        <p:nvSpPr>
          <p:cNvPr id="823" name="Google Shape;823;p136"/>
          <p:cNvSpPr txBox="1">
            <a:spLocks noGrp="1"/>
          </p:cNvSpPr>
          <p:nvPr>
            <p:ph type="body" idx="2"/>
          </p:nvPr>
        </p:nvSpPr>
        <p:spPr>
          <a:xfrm>
            <a:off x="671758" y="1846557"/>
            <a:ext cx="8196300" cy="4314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000"/>
              <a:buFont typeface="Merriweather Sans"/>
              <a:buChar char="&gt;"/>
            </a:pPr>
            <a:r>
              <a:rPr lang="en" sz="2000" b="0" u="sng">
                <a:solidFill>
                  <a:schemeClr val="hlink"/>
                </a:solidFill>
                <a:latin typeface="Arial"/>
                <a:ea typeface="Arial"/>
                <a:cs typeface="Arial"/>
                <a:sym typeface="Arial"/>
                <a:hlinkClick r:id="rId3"/>
              </a:rPr>
              <a:t>GIM 09 – Advance Budget Numbers</a:t>
            </a:r>
            <a:endParaRPr sz="2000" b="0">
              <a:latin typeface="Arial"/>
              <a:ea typeface="Arial"/>
              <a:cs typeface="Arial"/>
              <a:sym typeface="Arial"/>
            </a:endParaRPr>
          </a:p>
          <a:p>
            <a:pPr marL="342900" lvl="0" indent="-215900" algn="l" rtl="0">
              <a:spcBef>
                <a:spcPts val="400"/>
              </a:spcBef>
              <a:spcAft>
                <a:spcPts val="0"/>
              </a:spcAft>
              <a:buClr>
                <a:srgbClr val="4B2E83"/>
              </a:buClr>
              <a:buSzPts val="2000"/>
              <a:buFont typeface="Merriweather Sans"/>
              <a:buNone/>
            </a:pPr>
            <a:endParaRPr sz="2000" b="0">
              <a:latin typeface="Arial"/>
              <a:ea typeface="Arial"/>
              <a:cs typeface="Arial"/>
              <a:sym typeface="Arial"/>
            </a:endParaRPr>
          </a:p>
          <a:p>
            <a:pPr marL="342900" lvl="0" indent="-342900" algn="l" rtl="0">
              <a:spcBef>
                <a:spcPts val="400"/>
              </a:spcBef>
              <a:spcAft>
                <a:spcPts val="0"/>
              </a:spcAft>
              <a:buClr>
                <a:srgbClr val="4B2E83"/>
              </a:buClr>
              <a:buSzPts val="2000"/>
              <a:buFont typeface="Merriweather Sans"/>
              <a:buChar char="&gt;"/>
            </a:pPr>
            <a:r>
              <a:rPr lang="en" sz="2000" b="0" u="sng">
                <a:solidFill>
                  <a:schemeClr val="hlink"/>
                </a:solidFill>
                <a:latin typeface="Arial"/>
                <a:ea typeface="Arial"/>
                <a:cs typeface="Arial"/>
                <a:sym typeface="Arial"/>
                <a:hlinkClick r:id="rId4"/>
              </a:rPr>
              <a:t>GIM 23 – Sponsored Program Costing Policy</a:t>
            </a:r>
            <a:endParaRPr sz="2000" b="0">
              <a:latin typeface="Arial"/>
              <a:ea typeface="Arial"/>
              <a:cs typeface="Arial"/>
              <a:sym typeface="Arial"/>
            </a:endParaRPr>
          </a:p>
          <a:p>
            <a:pPr marL="342900" lvl="0" indent="-215900" algn="l" rtl="0">
              <a:spcBef>
                <a:spcPts val="400"/>
              </a:spcBef>
              <a:spcAft>
                <a:spcPts val="0"/>
              </a:spcAft>
              <a:buClr>
                <a:srgbClr val="4B2E83"/>
              </a:buClr>
              <a:buSzPts val="2000"/>
              <a:buFont typeface="Merriweather Sans"/>
              <a:buNone/>
            </a:pPr>
            <a:endParaRPr sz="2000" b="0">
              <a:latin typeface="Arial"/>
              <a:ea typeface="Arial"/>
              <a:cs typeface="Arial"/>
              <a:sym typeface="Arial"/>
            </a:endParaRPr>
          </a:p>
          <a:p>
            <a:pPr marL="342900" lvl="0" indent="-342900" algn="l" rtl="0">
              <a:spcBef>
                <a:spcPts val="400"/>
              </a:spcBef>
              <a:spcAft>
                <a:spcPts val="0"/>
              </a:spcAft>
              <a:buClr>
                <a:srgbClr val="4B2E83"/>
              </a:buClr>
              <a:buSzPts val="2000"/>
              <a:buFont typeface="Merriweather Sans"/>
              <a:buChar char="&gt;"/>
            </a:pPr>
            <a:r>
              <a:rPr lang="en" sz="2000" b="0">
                <a:latin typeface="Arial"/>
                <a:ea typeface="Arial"/>
                <a:cs typeface="Arial"/>
                <a:sym typeface="Arial"/>
              </a:rPr>
              <a:t>PAFC: </a:t>
            </a:r>
            <a:r>
              <a:rPr lang="en" sz="2000" b="0" u="sng">
                <a:solidFill>
                  <a:schemeClr val="hlink"/>
                </a:solidFill>
                <a:latin typeface="Arial"/>
                <a:ea typeface="Arial"/>
                <a:cs typeface="Arial"/>
                <a:sym typeface="Arial"/>
                <a:hlinkClick r:id="rId5"/>
              </a:rPr>
              <a:t>Four Cost Principles</a:t>
            </a:r>
            <a:endParaRPr sz="2000" b="0">
              <a:latin typeface="Arial"/>
              <a:ea typeface="Arial"/>
              <a:cs typeface="Arial"/>
              <a:sym typeface="Arial"/>
            </a:endParaRPr>
          </a:p>
          <a:p>
            <a:pPr marL="342900" lvl="0" indent="-215900" algn="l" rtl="0">
              <a:spcBef>
                <a:spcPts val="400"/>
              </a:spcBef>
              <a:spcAft>
                <a:spcPts val="0"/>
              </a:spcAft>
              <a:buClr>
                <a:srgbClr val="4B2E83"/>
              </a:buClr>
              <a:buSzPts val="2000"/>
              <a:buFont typeface="Merriweather Sans"/>
              <a:buNone/>
            </a:pPr>
            <a:endParaRPr sz="2000" b="0">
              <a:latin typeface="Arial"/>
              <a:ea typeface="Arial"/>
              <a:cs typeface="Arial"/>
              <a:sym typeface="Arial"/>
            </a:endParaRPr>
          </a:p>
          <a:p>
            <a:pPr marL="342900" lvl="0" indent="-342900" algn="l" rtl="0">
              <a:spcBef>
                <a:spcPts val="400"/>
              </a:spcBef>
              <a:spcAft>
                <a:spcPts val="0"/>
              </a:spcAft>
              <a:buClr>
                <a:srgbClr val="4B2E83"/>
              </a:buClr>
              <a:buSzPts val="2000"/>
              <a:buFont typeface="Merriweather Sans"/>
              <a:buChar char="&gt;"/>
            </a:pPr>
            <a:r>
              <a:rPr lang="en" sz="2000" b="0">
                <a:latin typeface="Arial"/>
                <a:ea typeface="Arial"/>
                <a:cs typeface="Arial"/>
                <a:sym typeface="Arial"/>
              </a:rPr>
              <a:t>SAGE: </a:t>
            </a:r>
            <a:r>
              <a:rPr lang="en" sz="2000" b="0" u="sng">
                <a:solidFill>
                  <a:schemeClr val="hlink"/>
                </a:solidFill>
                <a:latin typeface="Arial"/>
                <a:ea typeface="Arial"/>
                <a:cs typeface="Arial"/>
                <a:sym typeface="Arial"/>
                <a:hlinkClick r:id="rId6"/>
              </a:rPr>
              <a:t>Create an Advance Budget Request</a:t>
            </a:r>
            <a:endParaRPr sz="2000" b="0">
              <a:latin typeface="Arial"/>
              <a:ea typeface="Arial"/>
              <a:cs typeface="Arial"/>
              <a:sym typeface="Arial"/>
            </a:endParaRPr>
          </a:p>
          <a:p>
            <a:pPr marL="342900" lvl="0" indent="-215900" algn="l" rtl="0">
              <a:spcBef>
                <a:spcPts val="400"/>
              </a:spcBef>
              <a:spcAft>
                <a:spcPts val="0"/>
              </a:spcAft>
              <a:buClr>
                <a:srgbClr val="4B2E83"/>
              </a:buClr>
              <a:buSzPts val="2000"/>
              <a:buFont typeface="Merriweather Sans"/>
              <a:buNone/>
            </a:pPr>
            <a:endParaRPr sz="2000" b="0">
              <a:latin typeface="Arial"/>
              <a:ea typeface="Arial"/>
              <a:cs typeface="Arial"/>
              <a:sym typeface="Arial"/>
            </a:endParaRPr>
          </a:p>
          <a:p>
            <a:pPr marL="342900" lvl="0" indent="-342900" algn="l" rtl="0">
              <a:spcBef>
                <a:spcPts val="400"/>
              </a:spcBef>
              <a:spcAft>
                <a:spcPts val="0"/>
              </a:spcAft>
              <a:buClr>
                <a:srgbClr val="4B2E83"/>
              </a:buClr>
              <a:buSzPts val="2000"/>
              <a:buFont typeface="Merriweather Sans"/>
              <a:buChar char="&gt;"/>
            </a:pPr>
            <a:r>
              <a:rPr lang="en" sz="2000" b="0">
                <a:latin typeface="Arial"/>
                <a:ea typeface="Arial"/>
                <a:cs typeface="Arial"/>
                <a:sym typeface="Arial"/>
              </a:rPr>
              <a:t>GCA: </a:t>
            </a:r>
            <a:r>
              <a:rPr lang="en" sz="2000" b="0" u="sng">
                <a:solidFill>
                  <a:schemeClr val="hlink"/>
                </a:solidFill>
                <a:latin typeface="Arial"/>
                <a:ea typeface="Arial"/>
                <a:cs typeface="Arial"/>
                <a:sym typeface="Arial"/>
                <a:hlinkClick r:id="rId6"/>
              </a:rPr>
              <a:t>Advance Budget Setup and Extension</a:t>
            </a:r>
            <a:endParaRPr sz="2000" b="0">
              <a:latin typeface="Arial"/>
              <a:ea typeface="Arial"/>
              <a:cs typeface="Arial"/>
              <a:sym typeface="Arial"/>
            </a:endParaRPr>
          </a:p>
          <a:p>
            <a:pPr marL="0" lvl="0" indent="0" algn="l" rtl="0">
              <a:spcBef>
                <a:spcPts val="400"/>
              </a:spcBef>
              <a:spcAft>
                <a:spcPts val="0"/>
              </a:spcAft>
              <a:buClr>
                <a:srgbClr val="4B2E83"/>
              </a:buClr>
              <a:buSzPts val="2000"/>
              <a:buNone/>
            </a:pPr>
            <a:endParaRPr sz="2000" b="0">
              <a:latin typeface="Arial"/>
              <a:ea typeface="Arial"/>
              <a:cs typeface="Arial"/>
              <a:sym typeface="Arial"/>
            </a:endParaRPr>
          </a:p>
        </p:txBody>
      </p:sp>
      <p:sp>
        <p:nvSpPr>
          <p:cNvPr id="824" name="Google Shape;824;p136"/>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Juan Lepez – Grant &amp; Contract Accounting</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3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Questions</a:t>
            </a:r>
            <a:endParaRPr/>
          </a:p>
        </p:txBody>
      </p:sp>
      <p:sp>
        <p:nvSpPr>
          <p:cNvPr id="830" name="Google Shape;830;p137"/>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2400"/>
              <a:buNone/>
            </a:pPr>
            <a:endParaRPr>
              <a:latin typeface="Arial"/>
              <a:ea typeface="Arial"/>
              <a:cs typeface="Arial"/>
              <a:sym typeface="Arial"/>
            </a:endParaRPr>
          </a:p>
          <a:p>
            <a:pPr marL="0" lvl="0" indent="0" algn="l" rtl="0">
              <a:spcBef>
                <a:spcPts val="480"/>
              </a:spcBef>
              <a:spcAft>
                <a:spcPts val="0"/>
              </a:spcAft>
              <a:buClr>
                <a:srgbClr val="4B2E83"/>
              </a:buClr>
              <a:buSzPts val="2400"/>
              <a:buNone/>
            </a:pPr>
            <a:r>
              <a:rPr lang="en">
                <a:latin typeface="Arial"/>
                <a:ea typeface="Arial"/>
                <a:cs typeface="Arial"/>
                <a:sym typeface="Arial"/>
              </a:rPr>
              <a:t>Please contact GCA at </a:t>
            </a:r>
            <a:r>
              <a:rPr lang="en" u="sng">
                <a:solidFill>
                  <a:schemeClr val="hlink"/>
                </a:solidFill>
                <a:latin typeface="Arial"/>
                <a:ea typeface="Arial"/>
                <a:cs typeface="Arial"/>
                <a:sym typeface="Arial"/>
                <a:hlinkClick r:id="rId3"/>
              </a:rPr>
              <a:t>gcahelp@uw.edu</a:t>
            </a:r>
            <a:r>
              <a:rPr lang="en">
                <a:latin typeface="Arial"/>
                <a:ea typeface="Arial"/>
                <a:cs typeface="Arial"/>
                <a:sym typeface="Arial"/>
              </a:rPr>
              <a:t> </a:t>
            </a:r>
            <a:endParaRPr/>
          </a:p>
          <a:p>
            <a:pPr marL="0" lvl="0" indent="0" algn="l" rtl="0">
              <a:spcBef>
                <a:spcPts val="480"/>
              </a:spcBef>
              <a:spcAft>
                <a:spcPts val="0"/>
              </a:spcAft>
              <a:buClr>
                <a:srgbClr val="4B2E83"/>
              </a:buClr>
              <a:buSzPts val="2400"/>
              <a:buNone/>
            </a:pPr>
            <a:endParaRPr>
              <a:latin typeface="Arial"/>
              <a:ea typeface="Arial"/>
              <a:cs typeface="Arial"/>
              <a:sym typeface="Arial"/>
            </a:endParaRPr>
          </a:p>
        </p:txBody>
      </p:sp>
      <p:sp>
        <p:nvSpPr>
          <p:cNvPr id="831" name="Google Shape;831;p137"/>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Juan Lepez – Grant &amp; Contract Accounting</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38"/>
          <p:cNvSpPr txBox="1">
            <a:spLocks noGrp="1"/>
          </p:cNvSpPr>
          <p:nvPr>
            <p:ph type="title"/>
          </p:nvPr>
        </p:nvSpPr>
        <p:spPr>
          <a:xfrm>
            <a:off x="460375" y="859991"/>
            <a:ext cx="69723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000"/>
              <a:buFont typeface="Encode Sans Black"/>
              <a:buNone/>
            </a:pPr>
            <a:r>
              <a:rPr lang="en"/>
              <a:t>Award Portal Overview</a:t>
            </a:r>
            <a:endParaRPr/>
          </a:p>
        </p:txBody>
      </p:sp>
      <p:sp>
        <p:nvSpPr>
          <p:cNvPr id="837" name="Google Shape;837;p138"/>
          <p:cNvSpPr txBox="1"/>
          <p:nvPr/>
        </p:nvSpPr>
        <p:spPr>
          <a:xfrm>
            <a:off x="621250" y="4963867"/>
            <a:ext cx="4857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2"/>
                </a:solidFill>
                <a:latin typeface="Encode Sans"/>
                <a:ea typeface="Encode Sans"/>
                <a:cs typeface="Encode Sans"/>
                <a:sym typeface="Encode Sans"/>
              </a:rPr>
              <a:t>Cheryl Haycox</a:t>
            </a:r>
            <a:endParaRPr b="1">
              <a:solidFill>
                <a:schemeClr val="lt2"/>
              </a:solidFill>
              <a:latin typeface="Encode Sans"/>
              <a:ea typeface="Encode Sans"/>
              <a:cs typeface="Encode Sans"/>
              <a:sym typeface="Encode Sans"/>
            </a:endParaRPr>
          </a:p>
          <a:p>
            <a:pPr marL="0" lvl="0" indent="0" algn="l" rtl="0">
              <a:spcBef>
                <a:spcPts val="0"/>
              </a:spcBef>
              <a:spcAft>
                <a:spcPts val="0"/>
              </a:spcAft>
              <a:buNone/>
            </a:pPr>
            <a:r>
              <a:rPr lang="en" b="1">
                <a:solidFill>
                  <a:schemeClr val="lt2"/>
                </a:solidFill>
                <a:latin typeface="Encode Sans"/>
                <a:ea typeface="Encode Sans"/>
                <a:cs typeface="Encode Sans"/>
                <a:sym typeface="Encode Sans"/>
              </a:rPr>
              <a:t>Grant &amp; Contract Accounting</a:t>
            </a:r>
            <a:endParaRPr b="1">
              <a:solidFill>
                <a:schemeClr val="lt2"/>
              </a:solidFill>
              <a:latin typeface="Encode Sans"/>
              <a:ea typeface="Encode Sans"/>
              <a:cs typeface="Encode Sans"/>
              <a:sym typeface="Encode Sans"/>
            </a:endParaRPr>
          </a:p>
          <a:p>
            <a:pPr marL="0" lvl="0" indent="0" algn="l" rtl="0">
              <a:spcBef>
                <a:spcPts val="0"/>
              </a:spcBef>
              <a:spcAft>
                <a:spcPts val="0"/>
              </a:spcAft>
              <a:buNone/>
            </a:pPr>
            <a:r>
              <a:rPr lang="en" b="1">
                <a:solidFill>
                  <a:schemeClr val="lt2"/>
                </a:solidFill>
                <a:latin typeface="Encode Sans"/>
                <a:ea typeface="Encode Sans"/>
                <a:cs typeface="Encode Sans"/>
                <a:sym typeface="Encode Sans"/>
              </a:rPr>
              <a:t>May 19, 2023 MRAM</a:t>
            </a:r>
            <a:endParaRPr b="1">
              <a:solidFill>
                <a:schemeClr val="lt2"/>
              </a:solidFill>
              <a:latin typeface="Encode Sans"/>
              <a:ea typeface="Encode Sans"/>
              <a:cs typeface="Encode Sans"/>
              <a:sym typeface="Encode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39"/>
          <p:cNvSpPr txBox="1">
            <a:spLocks noGrp="1"/>
          </p:cNvSpPr>
          <p:nvPr>
            <p:ph type="body" idx="1"/>
          </p:nvPr>
        </p:nvSpPr>
        <p:spPr>
          <a:xfrm>
            <a:off x="473450" y="2156605"/>
            <a:ext cx="8197200" cy="3939900"/>
          </a:xfrm>
          <a:prstGeom prst="rect">
            <a:avLst/>
          </a:prstGeom>
          <a:noFill/>
          <a:ln>
            <a:noFill/>
          </a:ln>
        </p:spPr>
        <p:txBody>
          <a:bodyPr spcFirstLastPara="1" wrap="square" lIns="91425" tIns="45700" rIns="91425" bIns="45700" anchor="ctr" anchorCtr="0">
            <a:noAutofit/>
          </a:bodyPr>
          <a:lstStyle/>
          <a:p>
            <a:pPr marL="457200" lvl="0" indent="-381000" algn="l" rtl="0">
              <a:spcBef>
                <a:spcPts val="400"/>
              </a:spcBef>
              <a:spcAft>
                <a:spcPts val="0"/>
              </a:spcAft>
              <a:buSzPts val="2400"/>
              <a:buChar char="&gt;"/>
            </a:pPr>
            <a:r>
              <a:rPr lang="en"/>
              <a:t>Replaces Grant Tracker</a:t>
            </a:r>
            <a:endParaRPr/>
          </a:p>
          <a:p>
            <a:pPr marL="457200" lvl="0" indent="-381000" algn="l" rtl="0">
              <a:spcBef>
                <a:spcPts val="1000"/>
              </a:spcBef>
              <a:spcAft>
                <a:spcPts val="0"/>
              </a:spcAft>
              <a:buSzPts val="2400"/>
              <a:buChar char="&gt;"/>
            </a:pPr>
            <a:r>
              <a:rPr lang="en"/>
              <a:t>Designed to provide an ‘at-a-glance’ view of an award</a:t>
            </a:r>
            <a:endParaRPr/>
          </a:p>
          <a:p>
            <a:pPr marL="457200" lvl="0" indent="-381000" algn="l" rtl="0">
              <a:spcBef>
                <a:spcPts val="1000"/>
              </a:spcBef>
              <a:spcAft>
                <a:spcPts val="0"/>
              </a:spcAft>
              <a:buSzPts val="2400"/>
              <a:buChar char="&gt;"/>
            </a:pPr>
            <a:r>
              <a:rPr lang="en"/>
              <a:t>Mirrors the layout in Workday</a:t>
            </a:r>
            <a:endParaRPr/>
          </a:p>
          <a:p>
            <a:pPr marL="457200" lvl="0" indent="-381000" algn="l" rtl="0">
              <a:spcBef>
                <a:spcPts val="1000"/>
              </a:spcBef>
              <a:spcAft>
                <a:spcPts val="0"/>
              </a:spcAft>
              <a:buSzPts val="2400"/>
              <a:buChar char="&gt;"/>
            </a:pPr>
            <a:r>
              <a:rPr lang="en"/>
              <a:t>Everyone with a UW netID will have access</a:t>
            </a:r>
            <a:endParaRPr/>
          </a:p>
          <a:p>
            <a:pPr marL="457200" lvl="0" indent="-381000" algn="l" rtl="0">
              <a:spcBef>
                <a:spcPts val="1000"/>
              </a:spcBef>
              <a:spcAft>
                <a:spcPts val="0"/>
              </a:spcAft>
              <a:buSzPts val="2400"/>
              <a:buChar char="&gt;"/>
            </a:pPr>
            <a:r>
              <a:rPr lang="en"/>
              <a:t>The system is still a work in progress!</a:t>
            </a:r>
            <a:endParaRPr/>
          </a:p>
          <a:p>
            <a:pPr marL="457200" lvl="0" indent="-381000" algn="l" rtl="0">
              <a:spcBef>
                <a:spcPts val="1000"/>
              </a:spcBef>
              <a:spcAft>
                <a:spcPts val="1000"/>
              </a:spcAft>
              <a:buSzPts val="2400"/>
              <a:buChar char="&gt;"/>
            </a:pPr>
            <a:r>
              <a:rPr lang="en"/>
              <a:t>We expect to continue refining award portal past go-live</a:t>
            </a:r>
            <a:endParaRPr/>
          </a:p>
        </p:txBody>
      </p:sp>
      <p:sp>
        <p:nvSpPr>
          <p:cNvPr id="843" name="Google Shape;843;p139"/>
          <p:cNvSpPr txBox="1">
            <a:spLocks noGrp="1"/>
          </p:cNvSpPr>
          <p:nvPr>
            <p:ph type="title"/>
          </p:nvPr>
        </p:nvSpPr>
        <p:spPr>
          <a:xfrm>
            <a:off x="447922" y="492380"/>
            <a:ext cx="8197200" cy="1325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3000"/>
              <a:buFont typeface="Encode Sans Black"/>
              <a:buNone/>
            </a:pPr>
            <a:r>
              <a:rPr lang="en"/>
              <a:t>WHAT IS AWARD PORTAL?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86"/>
          <p:cNvSpPr txBox="1">
            <a:spLocks noGrp="1"/>
          </p:cNvSpPr>
          <p:nvPr>
            <p:ph type="body" idx="1"/>
          </p:nvPr>
        </p:nvSpPr>
        <p:spPr>
          <a:xfrm>
            <a:off x="671757" y="371510"/>
            <a:ext cx="8184600" cy="99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latin typeface="Encode Sans Black"/>
                <a:ea typeface="Encode Sans Black"/>
                <a:cs typeface="Encode Sans Black"/>
                <a:sym typeface="Encode Sans Black"/>
              </a:rPr>
              <a:t>Subaward Requests Between 6/05-7/05</a:t>
            </a:r>
            <a:endParaRPr/>
          </a:p>
          <a:p>
            <a:pPr marL="0" lvl="0" indent="0" algn="l" rtl="0">
              <a:spcBef>
                <a:spcPts val="600"/>
              </a:spcBef>
              <a:spcAft>
                <a:spcPts val="0"/>
              </a:spcAft>
              <a:buNone/>
            </a:pPr>
            <a:r>
              <a:rPr lang="en" sz="2300"/>
              <a:t>New &amp; Monetary or Period of Performance</a:t>
            </a:r>
            <a:endParaRPr sz="2300"/>
          </a:p>
        </p:txBody>
      </p:sp>
      <p:sp>
        <p:nvSpPr>
          <p:cNvPr id="431" name="Google Shape;431;p86"/>
          <p:cNvSpPr txBox="1">
            <a:spLocks noGrp="1"/>
          </p:cNvSpPr>
          <p:nvPr>
            <p:ph type="body" idx="2"/>
          </p:nvPr>
        </p:nvSpPr>
        <p:spPr>
          <a:xfrm>
            <a:off x="720200" y="1573650"/>
            <a:ext cx="8087700" cy="4015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t>For new subaward requests &amp; monetary or period of performance modification requests in SAGE Subawards between 6/05-7/05:</a:t>
            </a:r>
            <a:endParaRPr sz="2200"/>
          </a:p>
          <a:p>
            <a:pPr marL="914400" lvl="0" indent="0" algn="l" rtl="0">
              <a:lnSpc>
                <a:spcPct val="115000"/>
              </a:lnSpc>
              <a:spcBef>
                <a:spcPts val="0"/>
              </a:spcBef>
              <a:spcAft>
                <a:spcPts val="0"/>
              </a:spcAft>
              <a:buNone/>
            </a:pPr>
            <a:endParaRPr sz="2200"/>
          </a:p>
          <a:p>
            <a:pPr marL="457200" lvl="0" indent="-368300" algn="l" rtl="0">
              <a:lnSpc>
                <a:spcPct val="115000"/>
              </a:lnSpc>
              <a:spcBef>
                <a:spcPts val="0"/>
              </a:spcBef>
              <a:spcAft>
                <a:spcPts val="0"/>
              </a:spcAft>
              <a:buSzPts val="2200"/>
              <a:buChar char="&gt;"/>
            </a:pPr>
            <a:r>
              <a:rPr lang="en" sz="2200"/>
              <a:t>Enter “00000” in the SAGE Purchase Order CR/BPO # field</a:t>
            </a:r>
            <a:endParaRPr sz="2200"/>
          </a:p>
          <a:p>
            <a:pPr marL="457200" lvl="0" indent="-368300" algn="l" rtl="0">
              <a:lnSpc>
                <a:spcPct val="115000"/>
              </a:lnSpc>
              <a:spcBef>
                <a:spcPts val="0"/>
              </a:spcBef>
              <a:spcAft>
                <a:spcPts val="0"/>
              </a:spcAft>
              <a:buSzPts val="2200"/>
              <a:buChar char="&gt;"/>
            </a:pPr>
            <a:r>
              <a:rPr lang="en" sz="2200"/>
              <a:t>Complete the rest of your request as usual</a:t>
            </a:r>
            <a:endParaRPr sz="2200"/>
          </a:p>
          <a:p>
            <a:pPr marL="457200" lvl="0" indent="-368300" algn="l" rtl="0">
              <a:lnSpc>
                <a:spcPct val="115000"/>
              </a:lnSpc>
              <a:spcBef>
                <a:spcPts val="0"/>
              </a:spcBef>
              <a:spcAft>
                <a:spcPts val="0"/>
              </a:spcAft>
              <a:buSzPts val="2200"/>
              <a:buChar char="&gt;"/>
            </a:pPr>
            <a:r>
              <a:rPr lang="en" sz="2200"/>
              <a:t>OSP will review &amp; negotiate with subrecipients as usual during cutover</a:t>
            </a:r>
            <a:endParaRPr sz="2200"/>
          </a:p>
          <a:p>
            <a:pPr marL="914400" lvl="0" indent="0" algn="l" rtl="0">
              <a:lnSpc>
                <a:spcPct val="115000"/>
              </a:lnSpc>
              <a:spcBef>
                <a:spcPts val="0"/>
              </a:spcBef>
              <a:spcAft>
                <a:spcPts val="0"/>
              </a:spcAft>
              <a:buNone/>
            </a:pPr>
            <a:endParaRPr sz="2200"/>
          </a:p>
          <a:p>
            <a:pPr marL="0" lvl="0" indent="0" algn="l" rtl="0">
              <a:lnSpc>
                <a:spcPct val="115000"/>
              </a:lnSpc>
              <a:spcBef>
                <a:spcPts val="0"/>
              </a:spcBef>
              <a:spcAft>
                <a:spcPts val="0"/>
              </a:spcAft>
              <a:buNone/>
            </a:pPr>
            <a:r>
              <a:rPr lang="en" sz="2200"/>
              <a:t>Any fully negotiated items will be placed on hold until the Purchase Order in Workday Finance is available</a:t>
            </a:r>
            <a:endParaRPr sz="26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40"/>
          <p:cNvSpPr txBox="1">
            <a:spLocks noGrp="1"/>
          </p:cNvSpPr>
          <p:nvPr>
            <p:ph type="body" idx="1"/>
          </p:nvPr>
        </p:nvSpPr>
        <p:spPr>
          <a:xfrm>
            <a:off x="447925" y="2301937"/>
            <a:ext cx="8197200" cy="3794100"/>
          </a:xfrm>
          <a:prstGeom prst="rect">
            <a:avLst/>
          </a:prstGeom>
        </p:spPr>
        <p:txBody>
          <a:bodyPr spcFirstLastPara="1" wrap="square" lIns="91425" tIns="45700" rIns="91425" bIns="45700" anchor="t" anchorCtr="0">
            <a:normAutofit fontScale="85000" lnSpcReduction="10000"/>
          </a:bodyPr>
          <a:lstStyle/>
          <a:p>
            <a:pPr marL="457200" lvl="0" indent="-358140" algn="l" rtl="0">
              <a:lnSpc>
                <a:spcPct val="150000"/>
              </a:lnSpc>
              <a:spcBef>
                <a:spcPts val="480"/>
              </a:spcBef>
              <a:spcAft>
                <a:spcPts val="0"/>
              </a:spcAft>
              <a:buSzPct val="100000"/>
              <a:buChar char="&gt;"/>
            </a:pPr>
            <a:r>
              <a:rPr lang="en"/>
              <a:t>Completed sponsor financial reports will show in Tasks in both Workday Finance and Award Portal</a:t>
            </a:r>
            <a:endParaRPr/>
          </a:p>
          <a:p>
            <a:pPr marL="457200" lvl="0" indent="-358140" algn="l" rtl="0">
              <a:lnSpc>
                <a:spcPct val="150000"/>
              </a:lnSpc>
              <a:spcBef>
                <a:spcPts val="0"/>
              </a:spcBef>
              <a:spcAft>
                <a:spcPts val="0"/>
              </a:spcAft>
              <a:buSzPct val="100000"/>
              <a:buChar char="&gt;"/>
            </a:pPr>
            <a:r>
              <a:rPr lang="en"/>
              <a:t>Deficit Transfer link discontinued</a:t>
            </a:r>
            <a:endParaRPr/>
          </a:p>
          <a:p>
            <a:pPr marL="914400" lvl="1" indent="-336550" algn="l" rtl="0">
              <a:lnSpc>
                <a:spcPct val="150000"/>
              </a:lnSpc>
              <a:spcBef>
                <a:spcPts val="0"/>
              </a:spcBef>
              <a:spcAft>
                <a:spcPts val="0"/>
              </a:spcAft>
              <a:buSzPct val="100000"/>
              <a:buChar char="–"/>
            </a:pPr>
            <a:r>
              <a:rPr lang="en"/>
              <a:t>Deficit transfers will be manually processed by GCA.</a:t>
            </a:r>
            <a:endParaRPr/>
          </a:p>
          <a:p>
            <a:pPr marL="914400" lvl="1" indent="-336550" algn="l" rtl="0">
              <a:lnSpc>
                <a:spcPct val="150000"/>
              </a:lnSpc>
              <a:spcBef>
                <a:spcPts val="0"/>
              </a:spcBef>
              <a:spcAft>
                <a:spcPts val="0"/>
              </a:spcAft>
              <a:buSzPct val="100000"/>
              <a:buChar char="–"/>
            </a:pPr>
            <a:r>
              <a:rPr lang="en"/>
              <a:t>Departments will need to provide the appropriate worktag for GCA to use to clear a deficit. </a:t>
            </a:r>
            <a:endParaRPr/>
          </a:p>
          <a:p>
            <a:pPr marL="457200" lvl="0" indent="-358140" algn="l" rtl="0">
              <a:lnSpc>
                <a:spcPct val="150000"/>
              </a:lnSpc>
              <a:spcBef>
                <a:spcPts val="0"/>
              </a:spcBef>
              <a:spcAft>
                <a:spcPts val="0"/>
              </a:spcAft>
              <a:buSzPct val="100000"/>
              <a:buChar char="&gt;"/>
            </a:pPr>
            <a:r>
              <a:rPr lang="en"/>
              <a:t>Grant Tracker will retire on Monday, July 10th, Award Portal will go-live Tuesday, July 11th</a:t>
            </a:r>
            <a:endParaRPr/>
          </a:p>
          <a:p>
            <a:pPr marL="914400" lvl="1" indent="-336550" algn="l" rtl="0">
              <a:lnSpc>
                <a:spcPct val="150000"/>
              </a:lnSpc>
              <a:spcBef>
                <a:spcPts val="0"/>
              </a:spcBef>
              <a:spcAft>
                <a:spcPts val="0"/>
              </a:spcAft>
              <a:buSzPct val="100000"/>
              <a:buChar char="–"/>
            </a:pPr>
            <a:r>
              <a:rPr lang="en"/>
              <a:t>Job aids and e-learning will be available closer to launch date.</a:t>
            </a:r>
            <a:endParaRPr/>
          </a:p>
        </p:txBody>
      </p:sp>
      <p:sp>
        <p:nvSpPr>
          <p:cNvPr id="849" name="Google Shape;849;p140"/>
          <p:cNvSpPr txBox="1">
            <a:spLocks noGrp="1"/>
          </p:cNvSpPr>
          <p:nvPr>
            <p:ph type="title"/>
          </p:nvPr>
        </p:nvSpPr>
        <p:spPr>
          <a:xfrm>
            <a:off x="447922" y="492380"/>
            <a:ext cx="8197200" cy="1325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a:t>POINTS OF INTEREST</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141"/>
          <p:cNvSpPr txBox="1">
            <a:spLocks noGrp="1"/>
          </p:cNvSpPr>
          <p:nvPr>
            <p:ph type="body" idx="1"/>
          </p:nvPr>
        </p:nvSpPr>
        <p:spPr>
          <a:xfrm>
            <a:off x="447925" y="2277037"/>
            <a:ext cx="8197200" cy="3819300"/>
          </a:xfrm>
          <a:prstGeom prst="rect">
            <a:avLst/>
          </a:prstGeom>
        </p:spPr>
        <p:txBody>
          <a:bodyPr spcFirstLastPara="1" wrap="square" lIns="91425" tIns="45700" rIns="91425" bIns="45700" anchor="t" anchorCtr="0">
            <a:noAutofit/>
          </a:bodyPr>
          <a:lstStyle/>
          <a:p>
            <a:pPr marL="457200" lvl="0" indent="-381000" algn="l" rtl="0">
              <a:lnSpc>
                <a:spcPct val="150000"/>
              </a:lnSpc>
              <a:spcBef>
                <a:spcPts val="480"/>
              </a:spcBef>
              <a:spcAft>
                <a:spcPts val="0"/>
              </a:spcAft>
              <a:buSzPts val="2400"/>
              <a:buChar char="&gt;"/>
            </a:pPr>
            <a:r>
              <a:rPr lang="en"/>
              <a:t>Award Portal information available on GCA Finance Transformation webpage:</a:t>
            </a:r>
            <a:endParaRPr/>
          </a:p>
          <a:p>
            <a:pPr marL="914400" lvl="1" indent="-355600" algn="l" rtl="0">
              <a:lnSpc>
                <a:spcPct val="150000"/>
              </a:lnSpc>
              <a:spcBef>
                <a:spcPts val="0"/>
              </a:spcBef>
              <a:spcAft>
                <a:spcPts val="0"/>
              </a:spcAft>
              <a:buSzPts val="2000"/>
              <a:buChar char="–"/>
            </a:pPr>
            <a:r>
              <a:rPr lang="en"/>
              <a:t>https://finance.uw.edu/gca/finance-transformation#Award%20Portal </a:t>
            </a:r>
            <a:endParaRPr/>
          </a:p>
          <a:p>
            <a:pPr marL="457200" lvl="0" indent="-381000" algn="l" rtl="0">
              <a:lnSpc>
                <a:spcPct val="150000"/>
              </a:lnSpc>
              <a:spcBef>
                <a:spcPts val="0"/>
              </a:spcBef>
              <a:spcAft>
                <a:spcPts val="0"/>
              </a:spcAft>
              <a:buSzPts val="2400"/>
              <a:buChar char="&gt;"/>
            </a:pPr>
            <a:r>
              <a:rPr lang="en"/>
              <a:t>GCA Forum is on Tuesday, May 23 at 11:00:</a:t>
            </a:r>
            <a:endParaRPr/>
          </a:p>
          <a:p>
            <a:pPr marL="914400" lvl="1" indent="-355600" algn="l" rtl="0">
              <a:lnSpc>
                <a:spcPct val="150000"/>
              </a:lnSpc>
              <a:spcBef>
                <a:spcPts val="0"/>
              </a:spcBef>
              <a:spcAft>
                <a:spcPts val="0"/>
              </a:spcAft>
              <a:buSzPts val="2000"/>
              <a:buChar char="–"/>
            </a:pPr>
            <a:r>
              <a:rPr lang="en"/>
              <a:t>https://finance.uw.edu/gca/node/1666 </a:t>
            </a:r>
            <a:endParaRPr/>
          </a:p>
        </p:txBody>
      </p:sp>
      <p:sp>
        <p:nvSpPr>
          <p:cNvPr id="855" name="Google Shape;855;p141"/>
          <p:cNvSpPr txBox="1">
            <a:spLocks noGrp="1"/>
          </p:cNvSpPr>
          <p:nvPr>
            <p:ph type="title"/>
          </p:nvPr>
        </p:nvSpPr>
        <p:spPr>
          <a:xfrm>
            <a:off x="447922" y="492380"/>
            <a:ext cx="8197200" cy="1325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a:t>SHAMELESS PLUGS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42"/>
          <p:cNvSpPr txBox="1">
            <a:spLocks noGrp="1"/>
          </p:cNvSpPr>
          <p:nvPr>
            <p:ph type="body" idx="1"/>
          </p:nvPr>
        </p:nvSpPr>
        <p:spPr>
          <a:xfrm>
            <a:off x="692029" y="1640262"/>
            <a:ext cx="6972300" cy="19734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3"/>
              </a:buClr>
              <a:buSzPts val="5000"/>
              <a:buNone/>
            </a:pPr>
            <a:r>
              <a:rPr lang="en">
                <a:latin typeface="Arial"/>
                <a:ea typeface="Arial"/>
                <a:cs typeface="Arial"/>
                <a:sym typeface="Arial"/>
              </a:rPr>
              <a:t>COST SHARE CUTOVER</a:t>
            </a:r>
            <a:endParaRPr/>
          </a:p>
        </p:txBody>
      </p:sp>
      <p:sp>
        <p:nvSpPr>
          <p:cNvPr id="861" name="Google Shape;861;p142"/>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lt2"/>
              </a:buClr>
              <a:buSzPts val="2000"/>
              <a:buFont typeface="Arial"/>
              <a:buNone/>
            </a:pPr>
            <a:r>
              <a:rPr lang="en" sz="2000" b="0" i="0" u="none" strike="noStrike" cap="none">
                <a:solidFill>
                  <a:schemeClr val="lt2"/>
                </a:solidFill>
                <a:latin typeface="Arial"/>
                <a:ea typeface="Arial"/>
                <a:cs typeface="Arial"/>
                <a:sym typeface="Arial"/>
              </a:rPr>
              <a:t>MRAM</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May 2023</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Matt Gardner</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Post Award Fiscal Compliance</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4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Cost Share Cutover – Important Dates </a:t>
            </a:r>
            <a:endParaRPr/>
          </a:p>
        </p:txBody>
      </p:sp>
      <p:sp>
        <p:nvSpPr>
          <p:cNvPr id="867" name="Google Shape;867;p143"/>
          <p:cNvSpPr txBox="1">
            <a:spLocks noGrp="1"/>
          </p:cNvSpPr>
          <p:nvPr>
            <p:ph type="body" idx="2"/>
          </p:nvPr>
        </p:nvSpPr>
        <p:spPr>
          <a:xfrm>
            <a:off x="420624" y="1736725"/>
            <a:ext cx="8723400" cy="401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2400"/>
              <a:buNone/>
            </a:pPr>
            <a:r>
              <a:rPr lang="en">
                <a:latin typeface="Arial"/>
                <a:ea typeface="Arial"/>
                <a:cs typeface="Arial"/>
                <a:sym typeface="Arial"/>
              </a:rPr>
              <a:t>June 13 – GCA stops entering commitments in eFECS</a:t>
            </a:r>
            <a:endParaRPr/>
          </a:p>
          <a:p>
            <a:pPr marL="0" lvl="0" indent="0" algn="l" rtl="0">
              <a:spcBef>
                <a:spcPts val="480"/>
              </a:spcBef>
              <a:spcAft>
                <a:spcPts val="0"/>
              </a:spcAft>
              <a:buClr>
                <a:srgbClr val="4B2E83"/>
              </a:buClr>
              <a:buSzPts val="2400"/>
              <a:buNone/>
            </a:pPr>
            <a:endParaRPr>
              <a:latin typeface="Arial"/>
              <a:ea typeface="Arial"/>
              <a:cs typeface="Arial"/>
              <a:sym typeface="Arial"/>
            </a:endParaRPr>
          </a:p>
          <a:p>
            <a:pPr marL="0" lvl="0" indent="0" algn="l" rtl="0">
              <a:spcBef>
                <a:spcPts val="480"/>
              </a:spcBef>
              <a:spcAft>
                <a:spcPts val="0"/>
              </a:spcAft>
              <a:buClr>
                <a:srgbClr val="4B2E83"/>
              </a:buClr>
              <a:buSzPts val="2400"/>
              <a:buNone/>
            </a:pPr>
            <a:r>
              <a:rPr lang="en">
                <a:latin typeface="Arial"/>
                <a:ea typeface="Arial"/>
                <a:cs typeface="Arial"/>
                <a:sym typeface="Arial"/>
              </a:rPr>
              <a:t>July 6 – GCA resumes entering commitments in Workday</a:t>
            </a:r>
            <a:endParaRPr/>
          </a:p>
          <a:p>
            <a:pPr marL="0" lvl="0" indent="0" algn="l" rtl="0">
              <a:spcBef>
                <a:spcPts val="480"/>
              </a:spcBef>
              <a:spcAft>
                <a:spcPts val="0"/>
              </a:spcAft>
              <a:buClr>
                <a:srgbClr val="4B2E83"/>
              </a:buClr>
              <a:buSzPts val="2400"/>
              <a:buNone/>
            </a:pPr>
            <a:endParaRPr>
              <a:latin typeface="Arial"/>
              <a:ea typeface="Arial"/>
              <a:cs typeface="Arial"/>
              <a:sym typeface="Arial"/>
            </a:endParaRPr>
          </a:p>
          <a:p>
            <a:pPr marL="0" lvl="0" indent="0" algn="l" rtl="0">
              <a:spcBef>
                <a:spcPts val="480"/>
              </a:spcBef>
              <a:spcAft>
                <a:spcPts val="0"/>
              </a:spcAft>
              <a:buClr>
                <a:srgbClr val="4B2E83"/>
              </a:buClr>
              <a:buSzPts val="2400"/>
              <a:buNone/>
            </a:pPr>
            <a:r>
              <a:rPr lang="en">
                <a:latin typeface="Arial"/>
                <a:ea typeface="Arial"/>
                <a:cs typeface="Arial"/>
                <a:sym typeface="Arial"/>
              </a:rPr>
              <a:t>July 14 – Cost transfer deadline in MyFD</a:t>
            </a:r>
            <a:br>
              <a:rPr lang="en">
                <a:latin typeface="Arial"/>
                <a:ea typeface="Arial"/>
                <a:cs typeface="Arial"/>
                <a:sym typeface="Arial"/>
              </a:rPr>
            </a:br>
            <a:endParaRPr>
              <a:latin typeface="Arial"/>
              <a:ea typeface="Arial"/>
              <a:cs typeface="Arial"/>
              <a:sym typeface="Arial"/>
            </a:endParaRPr>
          </a:p>
          <a:p>
            <a:pPr marL="0" lvl="0" indent="0" algn="l" rtl="0">
              <a:spcBef>
                <a:spcPts val="480"/>
              </a:spcBef>
              <a:spcAft>
                <a:spcPts val="0"/>
              </a:spcAft>
              <a:buClr>
                <a:srgbClr val="4B2E83"/>
              </a:buClr>
              <a:buSzPts val="2400"/>
              <a:buNone/>
            </a:pPr>
            <a:r>
              <a:rPr lang="en">
                <a:latin typeface="Arial"/>
                <a:ea typeface="Arial"/>
                <a:cs typeface="Arial"/>
                <a:sym typeface="Arial"/>
              </a:rPr>
              <a:t>July 24 – eFECS Cost Share data (commitments and actuals) imported into Workday </a:t>
            </a:r>
            <a:endParaRPr/>
          </a:p>
        </p:txBody>
      </p:sp>
      <p:sp>
        <p:nvSpPr>
          <p:cNvPr id="868" name="Google Shape;868;p143"/>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4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Cost Share Cutover – Important Dates (cont’d) </a:t>
            </a:r>
            <a:endParaRPr/>
          </a:p>
        </p:txBody>
      </p:sp>
      <p:sp>
        <p:nvSpPr>
          <p:cNvPr id="874" name="Google Shape;874;p144"/>
          <p:cNvSpPr txBox="1">
            <a:spLocks noGrp="1"/>
          </p:cNvSpPr>
          <p:nvPr>
            <p:ph type="body" idx="2"/>
          </p:nvPr>
        </p:nvSpPr>
        <p:spPr>
          <a:xfrm>
            <a:off x="429768" y="1736725"/>
            <a:ext cx="8425800" cy="401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2400"/>
              <a:buNone/>
            </a:pPr>
            <a:r>
              <a:rPr lang="en">
                <a:latin typeface="Arial"/>
                <a:ea typeface="Arial"/>
                <a:cs typeface="Arial"/>
                <a:sym typeface="Arial"/>
              </a:rPr>
              <a:t>July 31 – Last day for campus to tag expenditures in the Non-FEC Tagging System</a:t>
            </a:r>
            <a:endParaRPr/>
          </a:p>
          <a:p>
            <a:pPr marL="0" lvl="0" indent="0" algn="l" rtl="0">
              <a:spcBef>
                <a:spcPts val="480"/>
              </a:spcBef>
              <a:spcAft>
                <a:spcPts val="0"/>
              </a:spcAft>
              <a:buClr>
                <a:srgbClr val="4B2E83"/>
              </a:buClr>
              <a:buSzPts val="2400"/>
              <a:buNone/>
            </a:pPr>
            <a:endParaRPr>
              <a:latin typeface="Arial"/>
              <a:ea typeface="Arial"/>
              <a:cs typeface="Arial"/>
              <a:sym typeface="Arial"/>
            </a:endParaRPr>
          </a:p>
          <a:p>
            <a:pPr marL="0" lvl="0" indent="0" algn="l" rtl="0">
              <a:spcBef>
                <a:spcPts val="480"/>
              </a:spcBef>
              <a:spcAft>
                <a:spcPts val="0"/>
              </a:spcAft>
              <a:buClr>
                <a:srgbClr val="4B2E83"/>
              </a:buClr>
              <a:buSzPts val="2400"/>
              <a:buNone/>
            </a:pPr>
            <a:r>
              <a:rPr lang="en">
                <a:latin typeface="Arial"/>
                <a:ea typeface="Arial"/>
                <a:cs typeface="Arial"/>
                <a:sym typeface="Arial"/>
              </a:rPr>
              <a:t>October 11: Deadline to certify FECs for the period ending 6/30/2023</a:t>
            </a:r>
            <a:endParaRPr/>
          </a:p>
          <a:p>
            <a:pPr marL="0" lvl="0" indent="0" algn="l" rtl="0">
              <a:spcBef>
                <a:spcPts val="480"/>
              </a:spcBef>
              <a:spcAft>
                <a:spcPts val="0"/>
              </a:spcAft>
              <a:buClr>
                <a:srgbClr val="4B2E83"/>
              </a:buClr>
              <a:buSzPts val="2400"/>
              <a:buNone/>
            </a:pPr>
            <a:endParaRPr>
              <a:latin typeface="Arial"/>
              <a:ea typeface="Arial"/>
              <a:cs typeface="Arial"/>
              <a:sym typeface="Arial"/>
            </a:endParaRPr>
          </a:p>
          <a:p>
            <a:pPr marL="0" lvl="0" indent="0" algn="l" rtl="0">
              <a:spcBef>
                <a:spcPts val="480"/>
              </a:spcBef>
              <a:spcAft>
                <a:spcPts val="0"/>
              </a:spcAft>
              <a:buClr>
                <a:srgbClr val="4B2E83"/>
              </a:buClr>
              <a:buSzPts val="2400"/>
              <a:buNone/>
            </a:pPr>
            <a:r>
              <a:rPr lang="en">
                <a:latin typeface="Arial"/>
                <a:ea typeface="Arial"/>
                <a:cs typeface="Arial"/>
                <a:sym typeface="Arial"/>
              </a:rPr>
              <a:t>October 12: Catch-up load will update Workday cost share with FEC and non-FEC cost share actuals not included in initial upload</a:t>
            </a:r>
            <a:endParaRPr/>
          </a:p>
        </p:txBody>
      </p:sp>
      <p:sp>
        <p:nvSpPr>
          <p:cNvPr id="875" name="Google Shape;875;p144"/>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14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fontScale="85000"/>
          </a:bodyPr>
          <a:lstStyle/>
          <a:p>
            <a:pPr marL="0" lvl="0" indent="0" algn="l" rtl="0">
              <a:lnSpc>
                <a:spcPct val="90000"/>
              </a:lnSpc>
              <a:spcBef>
                <a:spcPts val="0"/>
              </a:spcBef>
              <a:spcAft>
                <a:spcPts val="0"/>
              </a:spcAft>
              <a:buClr>
                <a:srgbClr val="4B2E83"/>
              </a:buClr>
              <a:buSzPct val="100000"/>
              <a:buNone/>
            </a:pPr>
            <a:r>
              <a:rPr lang="en">
                <a:latin typeface="Arial"/>
                <a:ea typeface="Arial"/>
                <a:cs typeface="Arial"/>
                <a:sym typeface="Arial"/>
              </a:rPr>
              <a:t>Cost Share Cutover – </a:t>
            </a:r>
            <a:endParaRPr/>
          </a:p>
          <a:p>
            <a:pPr marL="0" lvl="0" indent="0" algn="l" rtl="0">
              <a:lnSpc>
                <a:spcPct val="90000"/>
              </a:lnSpc>
              <a:spcBef>
                <a:spcPts val="510"/>
              </a:spcBef>
              <a:spcAft>
                <a:spcPts val="0"/>
              </a:spcAft>
              <a:buClr>
                <a:srgbClr val="4B2E83"/>
              </a:buClr>
              <a:buSzPct val="100000"/>
              <a:buNone/>
            </a:pPr>
            <a:r>
              <a:rPr lang="en">
                <a:latin typeface="Arial"/>
                <a:ea typeface="Arial"/>
                <a:cs typeface="Arial"/>
                <a:sym typeface="Arial"/>
              </a:rPr>
              <a:t>Commitment Changes in eFECS Cost Share Module</a:t>
            </a:r>
            <a:endParaRPr/>
          </a:p>
        </p:txBody>
      </p:sp>
      <p:sp>
        <p:nvSpPr>
          <p:cNvPr id="881" name="Google Shape;881;p145"/>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No changes to </a:t>
            </a:r>
            <a:r>
              <a:rPr lang="en" u="sng">
                <a:latin typeface="Arial"/>
                <a:ea typeface="Arial"/>
                <a:cs typeface="Arial"/>
                <a:sym typeface="Arial"/>
              </a:rPr>
              <a:t>Cost Share commitments in eFECS</a:t>
            </a:r>
            <a:r>
              <a:rPr lang="en">
                <a:latin typeface="Arial"/>
                <a:ea typeface="Arial"/>
                <a:cs typeface="Arial"/>
                <a:sym typeface="Arial"/>
              </a:rPr>
              <a:t> will be possible after June 13</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If Cost Share commitments need to be adjusted after June 13</a:t>
            </a:r>
            <a:r>
              <a:rPr lang="en" baseline="30000">
                <a:latin typeface="Arial"/>
                <a:ea typeface="Arial"/>
                <a:cs typeface="Arial"/>
                <a:sym typeface="Arial"/>
              </a:rPr>
              <a:t>th</a:t>
            </a:r>
            <a:r>
              <a:rPr lang="en">
                <a:latin typeface="Arial"/>
                <a:ea typeface="Arial"/>
                <a:cs typeface="Arial"/>
                <a:sym typeface="Arial"/>
              </a:rPr>
              <a:t>, the adjustment can occur in Workday beginning on July 6</a:t>
            </a:r>
            <a:br>
              <a:rPr lang="en">
                <a:latin typeface="Arial"/>
                <a:ea typeface="Arial"/>
                <a:cs typeface="Arial"/>
                <a:sym typeface="Arial"/>
              </a:rPr>
            </a:br>
            <a:endParaRPr>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Example: If on July 15 an additional $10,000 in cost share commitments need to be added to the Award, the revision will occur in Workday, not the eFECS Cost Share Module</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p:txBody>
      </p:sp>
      <p:sp>
        <p:nvSpPr>
          <p:cNvPr id="882" name="Google Shape;882;p145"/>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4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Cost Share Cutover – </a:t>
            </a:r>
            <a:endParaRPr/>
          </a:p>
          <a:p>
            <a:pPr marL="0" lvl="0" indent="0" algn="l" rtl="0">
              <a:lnSpc>
                <a:spcPct val="90000"/>
              </a:lnSpc>
              <a:spcBef>
                <a:spcPts val="600"/>
              </a:spcBef>
              <a:spcAft>
                <a:spcPts val="0"/>
              </a:spcAft>
              <a:buClr>
                <a:srgbClr val="4B2E83"/>
              </a:buClr>
              <a:buSzPts val="3000"/>
              <a:buNone/>
            </a:pPr>
            <a:r>
              <a:rPr lang="en">
                <a:latin typeface="Arial"/>
                <a:ea typeface="Arial"/>
                <a:cs typeface="Arial"/>
                <a:sym typeface="Arial"/>
              </a:rPr>
              <a:t>Non-FEC Cost Share Contributions</a:t>
            </a:r>
            <a:endParaRPr/>
          </a:p>
        </p:txBody>
      </p:sp>
      <p:sp>
        <p:nvSpPr>
          <p:cNvPr id="888" name="Google Shape;888;p146"/>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Cost Share contributions for incurred expenditures prior to June 30, 2023, are still “tagged” in the Non-FEC Tagging System</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The system will be available to tag those costs until July 31</a:t>
            </a:r>
            <a:endParaRPr/>
          </a:p>
          <a:p>
            <a:pPr marL="742950" lvl="1" indent="-158750" algn="l" rtl="0">
              <a:spcBef>
                <a:spcPts val="400"/>
              </a:spcBef>
              <a:spcAft>
                <a:spcPts val="0"/>
              </a:spcAft>
              <a:buClr>
                <a:srgbClr val="4B2E83"/>
              </a:buClr>
              <a:buSzPts val="2000"/>
              <a:buNone/>
            </a:pPr>
            <a:endParaRPr>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After July 31, updating the Cost Share actuals will require a transaction in Workday</a:t>
            </a:r>
            <a:endParaRPr/>
          </a:p>
          <a:p>
            <a:pPr marL="742950" lvl="1" indent="-158750" algn="l" rtl="0">
              <a:spcBef>
                <a:spcPts val="400"/>
              </a:spcBef>
              <a:spcAft>
                <a:spcPts val="0"/>
              </a:spcAft>
              <a:buClr>
                <a:srgbClr val="4B2E83"/>
              </a:buClr>
              <a:buSzPts val="2000"/>
              <a:buNone/>
            </a:pPr>
            <a:endParaRPr>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Tip: If you haven’t tagged cost share expenses in a while, now is a good time to get caught up</a:t>
            </a:r>
            <a:endParaRPr/>
          </a:p>
        </p:txBody>
      </p:sp>
      <p:sp>
        <p:nvSpPr>
          <p:cNvPr id="889" name="Google Shape;889;p146"/>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4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Cost Share Cutover – </a:t>
            </a:r>
            <a:endParaRPr/>
          </a:p>
          <a:p>
            <a:pPr marL="0" lvl="0" indent="0" algn="l" rtl="0">
              <a:lnSpc>
                <a:spcPct val="90000"/>
              </a:lnSpc>
              <a:spcBef>
                <a:spcPts val="600"/>
              </a:spcBef>
              <a:spcAft>
                <a:spcPts val="0"/>
              </a:spcAft>
              <a:buClr>
                <a:srgbClr val="4B2E83"/>
              </a:buClr>
              <a:buSzPts val="3000"/>
              <a:buNone/>
            </a:pPr>
            <a:r>
              <a:rPr lang="en">
                <a:latin typeface="Arial"/>
                <a:ea typeface="Arial"/>
                <a:cs typeface="Arial"/>
                <a:sym typeface="Arial"/>
              </a:rPr>
              <a:t>Faculty Effort Cost Share Contributions</a:t>
            </a:r>
            <a:endParaRPr/>
          </a:p>
        </p:txBody>
      </p:sp>
      <p:sp>
        <p:nvSpPr>
          <p:cNvPr id="895" name="Google Shape;895;p147"/>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All FEC cycles will be “cut off” as of June 30, 2023, regardless of the reporting cycle (Calendar or Academic)</a:t>
            </a:r>
            <a:br>
              <a:rPr lang="en">
                <a:latin typeface="Arial"/>
                <a:ea typeface="Arial"/>
                <a:cs typeface="Arial"/>
                <a:sym typeface="Arial"/>
              </a:rPr>
            </a:b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FECs are due by October 11</a:t>
            </a:r>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A “catch-up” load of the final Faculty Effort Cost Share after certification (and any tagged items not in the original balance transfer) will be updated in Workday on October 12th</a:t>
            </a:r>
            <a:endParaRPr/>
          </a:p>
        </p:txBody>
      </p:sp>
      <p:sp>
        <p:nvSpPr>
          <p:cNvPr id="896" name="Google Shape;896;p147"/>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4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Cost Share Cutover – </a:t>
            </a:r>
            <a:endParaRPr/>
          </a:p>
          <a:p>
            <a:pPr marL="0" lvl="0" indent="0" algn="l" rtl="0">
              <a:lnSpc>
                <a:spcPct val="90000"/>
              </a:lnSpc>
              <a:spcBef>
                <a:spcPts val="600"/>
              </a:spcBef>
              <a:spcAft>
                <a:spcPts val="0"/>
              </a:spcAft>
              <a:buClr>
                <a:srgbClr val="4B2E83"/>
              </a:buClr>
              <a:buSzPts val="3000"/>
              <a:buNone/>
            </a:pPr>
            <a:r>
              <a:rPr lang="en">
                <a:latin typeface="Arial"/>
                <a:ea typeface="Arial"/>
                <a:cs typeface="Arial"/>
                <a:sym typeface="Arial"/>
              </a:rPr>
              <a:t>Interim Cost Share Report </a:t>
            </a:r>
            <a:endParaRPr/>
          </a:p>
        </p:txBody>
      </p:sp>
      <p:sp>
        <p:nvSpPr>
          <p:cNvPr id="902" name="Google Shape;902;p148"/>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rmAutofit lnSpcReduction="20000"/>
          </a:bodyPr>
          <a:lstStyle/>
          <a:p>
            <a:pPr marL="342900" lvl="0" indent="-354330" algn="l" rtl="0">
              <a:spcBef>
                <a:spcPts val="0"/>
              </a:spcBef>
              <a:spcAft>
                <a:spcPts val="0"/>
              </a:spcAft>
              <a:buClr>
                <a:srgbClr val="4B2E83"/>
              </a:buClr>
              <a:buSzPts val="2400"/>
              <a:buFont typeface="Merriweather Sans"/>
              <a:buChar char="&gt;"/>
            </a:pPr>
            <a:r>
              <a:rPr lang="en">
                <a:latin typeface="Arial"/>
                <a:ea typeface="Arial"/>
                <a:cs typeface="Arial"/>
                <a:sym typeface="Arial"/>
              </a:rPr>
              <a:t>Awards requiring a final invoice or financial report with Faculty Effort Cost Share commitments will still require an Interim Cost Share report</a:t>
            </a:r>
            <a:br>
              <a:rPr lang="en">
                <a:latin typeface="Arial"/>
                <a:ea typeface="Arial"/>
                <a:cs typeface="Arial"/>
                <a:sym typeface="Arial"/>
              </a:rPr>
            </a:br>
            <a:endParaRPr>
              <a:latin typeface="Arial"/>
              <a:ea typeface="Arial"/>
              <a:cs typeface="Arial"/>
              <a:sym typeface="Arial"/>
            </a:endParaRPr>
          </a:p>
          <a:p>
            <a:pPr marL="342900" lvl="0" indent="-354330" algn="l" rtl="0">
              <a:spcBef>
                <a:spcPts val="444"/>
              </a:spcBef>
              <a:spcAft>
                <a:spcPts val="0"/>
              </a:spcAft>
              <a:buClr>
                <a:srgbClr val="4B2E83"/>
              </a:buClr>
              <a:buSzPts val="2400"/>
              <a:buFont typeface="Merriweather Sans"/>
              <a:buChar char="&gt;"/>
            </a:pPr>
            <a:r>
              <a:rPr lang="en">
                <a:latin typeface="Arial"/>
                <a:ea typeface="Arial"/>
                <a:cs typeface="Arial"/>
                <a:sym typeface="Arial"/>
              </a:rPr>
              <a:t>GCA will reach out if an Interim Cost Share report is required (No change in this process)</a:t>
            </a:r>
            <a:endParaRPr/>
          </a:p>
          <a:p>
            <a:pPr marL="342900" lvl="0" indent="-201930" algn="l" rtl="0">
              <a:spcBef>
                <a:spcPts val="444"/>
              </a:spcBef>
              <a:spcAft>
                <a:spcPts val="0"/>
              </a:spcAft>
              <a:buClr>
                <a:srgbClr val="4B2E83"/>
              </a:buClr>
              <a:buSzPts val="2400"/>
              <a:buFont typeface="Merriweather Sans"/>
              <a:buNone/>
            </a:pPr>
            <a:endParaRPr>
              <a:latin typeface="Arial"/>
              <a:ea typeface="Arial"/>
              <a:cs typeface="Arial"/>
              <a:sym typeface="Arial"/>
            </a:endParaRPr>
          </a:p>
          <a:p>
            <a:pPr marL="342900" lvl="0" indent="-354330" algn="l" rtl="0">
              <a:spcBef>
                <a:spcPts val="444"/>
              </a:spcBef>
              <a:spcAft>
                <a:spcPts val="0"/>
              </a:spcAft>
              <a:buClr>
                <a:srgbClr val="4B2E83"/>
              </a:buClr>
              <a:buSzPts val="2400"/>
              <a:buFont typeface="Merriweather Sans"/>
              <a:buChar char="&gt;"/>
            </a:pPr>
            <a:r>
              <a:rPr lang="en">
                <a:latin typeface="Arial"/>
                <a:ea typeface="Arial"/>
                <a:cs typeface="Arial"/>
                <a:sym typeface="Arial"/>
              </a:rPr>
              <a:t>Contact </a:t>
            </a:r>
            <a:r>
              <a:rPr lang="en" u="sng">
                <a:solidFill>
                  <a:schemeClr val="hlink"/>
                </a:solidFill>
                <a:latin typeface="Arial"/>
                <a:ea typeface="Arial"/>
                <a:cs typeface="Arial"/>
                <a:sym typeface="Arial"/>
                <a:hlinkClick r:id="rId3"/>
              </a:rPr>
              <a:t>efecs@uw.edu</a:t>
            </a:r>
            <a:r>
              <a:rPr lang="en">
                <a:latin typeface="Arial"/>
                <a:ea typeface="Arial"/>
                <a:cs typeface="Arial"/>
                <a:sym typeface="Arial"/>
              </a:rPr>
              <a:t> </a:t>
            </a:r>
            <a:br>
              <a:rPr lang="en">
                <a:latin typeface="Arial"/>
                <a:ea typeface="Arial"/>
                <a:cs typeface="Arial"/>
                <a:sym typeface="Arial"/>
              </a:rPr>
            </a:br>
            <a:endParaRPr>
              <a:latin typeface="Arial"/>
              <a:ea typeface="Arial"/>
              <a:cs typeface="Arial"/>
              <a:sym typeface="Arial"/>
            </a:endParaRPr>
          </a:p>
          <a:p>
            <a:pPr marL="342900" lvl="0" indent="-354330" algn="l" rtl="0">
              <a:spcBef>
                <a:spcPts val="444"/>
              </a:spcBef>
              <a:spcAft>
                <a:spcPts val="0"/>
              </a:spcAft>
              <a:buClr>
                <a:srgbClr val="4B2E83"/>
              </a:buClr>
              <a:buSzPts val="2400"/>
              <a:buFont typeface="Merriweather Sans"/>
              <a:buChar char="&gt;"/>
            </a:pPr>
            <a:r>
              <a:rPr lang="en">
                <a:latin typeface="Arial"/>
                <a:ea typeface="Arial"/>
                <a:cs typeface="Arial"/>
                <a:sym typeface="Arial"/>
              </a:rPr>
              <a:t>Resources:</a:t>
            </a:r>
            <a:endParaRPr/>
          </a:p>
          <a:p>
            <a:pPr marL="742950" lvl="1" indent="-295275" algn="l" rtl="0">
              <a:spcBef>
                <a:spcPts val="370"/>
              </a:spcBef>
              <a:spcAft>
                <a:spcPts val="0"/>
              </a:spcAft>
              <a:buClr>
                <a:srgbClr val="4B2E83"/>
              </a:buClr>
              <a:buSzPts val="2000"/>
              <a:buChar char="–"/>
            </a:pPr>
            <a:r>
              <a:rPr lang="en">
                <a:latin typeface="Arial"/>
                <a:ea typeface="Arial"/>
                <a:cs typeface="Arial"/>
                <a:sym typeface="Arial"/>
              </a:rPr>
              <a:t>GCA Web: </a:t>
            </a:r>
            <a:r>
              <a:rPr lang="en" u="sng">
                <a:solidFill>
                  <a:schemeClr val="hlink"/>
                </a:solidFill>
                <a:latin typeface="Arial"/>
                <a:ea typeface="Arial"/>
                <a:cs typeface="Arial"/>
                <a:sym typeface="Arial"/>
                <a:hlinkClick r:id="rId4"/>
              </a:rPr>
              <a:t>https://finance.uw.edu/gca/cost-share#Interim_Cost_Share</a:t>
            </a:r>
            <a:endParaRPr>
              <a:latin typeface="Arial"/>
              <a:ea typeface="Arial"/>
              <a:cs typeface="Arial"/>
              <a:sym typeface="Arial"/>
            </a:endParaRPr>
          </a:p>
        </p:txBody>
      </p:sp>
      <p:sp>
        <p:nvSpPr>
          <p:cNvPr id="903" name="Google Shape;903;p148"/>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4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Resources</a:t>
            </a:r>
            <a:endParaRPr/>
          </a:p>
        </p:txBody>
      </p:sp>
      <p:sp>
        <p:nvSpPr>
          <p:cNvPr id="909" name="Google Shape;909;p149"/>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GCA Cost Share Webpage:</a:t>
            </a:r>
            <a:br>
              <a:rPr lang="en">
                <a:latin typeface="Arial"/>
                <a:ea typeface="Arial"/>
                <a:cs typeface="Arial"/>
                <a:sym typeface="Arial"/>
              </a:rPr>
            </a:br>
            <a:r>
              <a:rPr lang="en" u="sng">
                <a:solidFill>
                  <a:schemeClr val="hlink"/>
                </a:solidFill>
                <a:latin typeface="Arial"/>
                <a:ea typeface="Arial"/>
                <a:cs typeface="Arial"/>
                <a:sym typeface="Arial"/>
                <a:hlinkClick r:id="rId3"/>
              </a:rPr>
              <a:t>https://finance.uw.edu/gca/cost-share</a:t>
            </a: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Non-FEC Tagging Instructions:</a:t>
            </a:r>
            <a:br>
              <a:rPr lang="en">
                <a:latin typeface="Arial"/>
                <a:ea typeface="Arial"/>
                <a:cs typeface="Arial"/>
                <a:sym typeface="Arial"/>
              </a:rPr>
            </a:br>
            <a:r>
              <a:rPr lang="en" u="sng">
                <a:solidFill>
                  <a:schemeClr val="hlink"/>
                </a:solidFill>
                <a:latin typeface="Arial"/>
                <a:ea typeface="Arial"/>
                <a:cs typeface="Arial"/>
                <a:sym typeface="Arial"/>
                <a:hlinkClick r:id="rId4"/>
              </a:rPr>
              <a:t>https://finance.uw.edu/gca/cost-share/ste-by-step-instructions-non-fec-contributions</a:t>
            </a: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0" lvl="0" indent="0" algn="l" rtl="0">
              <a:spcBef>
                <a:spcPts val="480"/>
              </a:spcBef>
              <a:spcAft>
                <a:spcPts val="0"/>
              </a:spcAft>
              <a:buClr>
                <a:srgbClr val="4B2E83"/>
              </a:buClr>
              <a:buSzPts val="2400"/>
              <a:buNone/>
            </a:pPr>
            <a:endParaRPr>
              <a:latin typeface="Arial"/>
              <a:ea typeface="Arial"/>
              <a:cs typeface="Arial"/>
              <a:sym typeface="Arial"/>
            </a:endParaRPr>
          </a:p>
        </p:txBody>
      </p:sp>
      <p:sp>
        <p:nvSpPr>
          <p:cNvPr id="910" name="Google Shape;910;p149"/>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87"/>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latin typeface="Encode Sans Black"/>
                <a:ea typeface="Encode Sans Black"/>
                <a:cs typeface="Encode Sans Black"/>
                <a:sym typeface="Encode Sans Black"/>
              </a:rPr>
              <a:t>Subaward Requests Between 6/05-7/05</a:t>
            </a:r>
            <a:endParaRPr/>
          </a:p>
          <a:p>
            <a:pPr marL="0" lvl="0" indent="0" algn="l" rtl="0">
              <a:spcBef>
                <a:spcPts val="600"/>
              </a:spcBef>
              <a:spcAft>
                <a:spcPts val="0"/>
              </a:spcAft>
              <a:buNone/>
            </a:pPr>
            <a:r>
              <a:rPr lang="en" sz="2100"/>
              <a:t>Non-monetary &amp; Period of Performance Not Impacted</a:t>
            </a:r>
            <a:endParaRPr sz="2800"/>
          </a:p>
        </p:txBody>
      </p:sp>
      <p:sp>
        <p:nvSpPr>
          <p:cNvPr id="438" name="Google Shape;438;p87"/>
          <p:cNvSpPr txBox="1">
            <a:spLocks noGrp="1"/>
          </p:cNvSpPr>
          <p:nvPr>
            <p:ph type="body" idx="2"/>
          </p:nvPr>
        </p:nvSpPr>
        <p:spPr>
          <a:xfrm>
            <a:off x="720200" y="1421250"/>
            <a:ext cx="8087700" cy="4015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Usual process:</a:t>
            </a:r>
            <a:endParaRPr/>
          </a:p>
          <a:p>
            <a:pPr marL="914400" lvl="0" indent="-368300" algn="l" rtl="0">
              <a:lnSpc>
                <a:spcPct val="115000"/>
              </a:lnSpc>
              <a:spcBef>
                <a:spcPts val="0"/>
              </a:spcBef>
              <a:spcAft>
                <a:spcPts val="0"/>
              </a:spcAft>
              <a:buSzPts val="2200"/>
              <a:buChar char="&gt;"/>
            </a:pPr>
            <a:r>
              <a:rPr lang="en" sz="2200"/>
              <a:t>Complete your non-monetary request as usual, entering the most current Ariba BPO # within the SAGE Purchase Order CR/BPO # field</a:t>
            </a:r>
            <a:endParaRPr sz="2200"/>
          </a:p>
          <a:p>
            <a:pPr marL="914400" lvl="0" indent="-368300" algn="l" rtl="0">
              <a:lnSpc>
                <a:spcPct val="115000"/>
              </a:lnSpc>
              <a:spcBef>
                <a:spcPts val="0"/>
              </a:spcBef>
              <a:spcAft>
                <a:spcPts val="0"/>
              </a:spcAft>
              <a:buSzPts val="2200"/>
              <a:buChar char="&gt;"/>
            </a:pPr>
            <a:r>
              <a:rPr lang="en" sz="2200"/>
              <a:t>OSP will continue to process these requests </a:t>
            </a:r>
            <a:endParaRPr sz="2200"/>
          </a:p>
          <a:p>
            <a:pPr marL="914400" lvl="0" indent="0" algn="l" rtl="0">
              <a:lnSpc>
                <a:spcPct val="115000"/>
              </a:lnSpc>
              <a:spcBef>
                <a:spcPts val="0"/>
              </a:spcBef>
              <a:spcAft>
                <a:spcPts val="0"/>
              </a:spcAft>
              <a:buNone/>
            </a:pPr>
            <a:endParaRPr sz="2200"/>
          </a:p>
          <a:p>
            <a:pPr marL="0" lvl="0" indent="0" algn="l" rtl="0">
              <a:lnSpc>
                <a:spcPct val="115000"/>
              </a:lnSpc>
              <a:spcBef>
                <a:spcPts val="0"/>
              </a:spcBef>
              <a:spcAft>
                <a:spcPts val="0"/>
              </a:spcAft>
              <a:buNone/>
            </a:pPr>
            <a:r>
              <a:rPr lang="en"/>
              <a:t>NOTE:</a:t>
            </a:r>
            <a:endParaRPr/>
          </a:p>
          <a:p>
            <a:pPr marL="0" lvl="0" indent="0" algn="l" rtl="0">
              <a:lnSpc>
                <a:spcPct val="115000"/>
              </a:lnSpc>
              <a:spcBef>
                <a:spcPts val="0"/>
              </a:spcBef>
              <a:spcAft>
                <a:spcPts val="0"/>
              </a:spcAft>
              <a:buNone/>
            </a:pPr>
            <a:r>
              <a:rPr lang="en"/>
              <a:t>SAGE will be unavailable after 5:35 p.m. on 7/05 until 7/07 at 6 a.m. while new features are added to SAGE.</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sz="2800"/>
          </a:p>
          <a:p>
            <a:pPr marL="0" lvl="0" indent="0" algn="l" rtl="0">
              <a:lnSpc>
                <a:spcPct val="115000"/>
              </a:lnSpc>
              <a:spcBef>
                <a:spcPts val="0"/>
              </a:spcBef>
              <a:spcAft>
                <a:spcPts val="0"/>
              </a:spcAft>
              <a:buNone/>
            </a:pPr>
            <a:endParaRPr sz="2800"/>
          </a:p>
          <a:p>
            <a:pPr marL="457200" marR="0" lvl="0" indent="0" algn="l" rtl="0">
              <a:lnSpc>
                <a:spcPct val="115000"/>
              </a:lnSpc>
              <a:spcBef>
                <a:spcPts val="480"/>
              </a:spcBef>
              <a:spcAft>
                <a:spcPts val="0"/>
              </a:spcAft>
              <a:buNone/>
            </a:pPr>
            <a:endParaRPr sz="2800"/>
          </a:p>
          <a:p>
            <a:pPr marL="0" lvl="0" indent="0" algn="l" rtl="0">
              <a:lnSpc>
                <a:spcPct val="115000"/>
              </a:lnSpc>
              <a:spcBef>
                <a:spcPts val="480"/>
              </a:spcBef>
              <a:spcAft>
                <a:spcPts val="0"/>
              </a:spcAft>
              <a:buNone/>
            </a:pPr>
            <a:endParaRPr sz="2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5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4000"/>
              <a:buNone/>
            </a:pPr>
            <a:r>
              <a:rPr lang="en" sz="4000">
                <a:latin typeface="Arial"/>
                <a:ea typeface="Arial"/>
                <a:cs typeface="Arial"/>
                <a:sym typeface="Arial"/>
              </a:rPr>
              <a:t>Questions</a:t>
            </a:r>
            <a:endParaRPr/>
          </a:p>
        </p:txBody>
      </p:sp>
      <p:sp>
        <p:nvSpPr>
          <p:cNvPr id="916" name="Google Shape;916;p150"/>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Char char="&gt;"/>
            </a:pPr>
            <a:r>
              <a:rPr lang="en">
                <a:latin typeface="Arial"/>
                <a:ea typeface="Arial"/>
                <a:cs typeface="Arial"/>
                <a:sym typeface="Arial"/>
              </a:rPr>
              <a:t>Post Award Fiscal Compliance (PAFC)</a:t>
            </a:r>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3"/>
              </a:rPr>
              <a:t>gcafco@uw.edu</a:t>
            </a:r>
            <a:endParaRPr>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4"/>
              </a:rPr>
              <a:t>https://finance.uw.edu/pafc/</a:t>
            </a:r>
            <a:br>
              <a:rPr lang="en">
                <a:latin typeface="Arial"/>
                <a:ea typeface="Arial"/>
                <a:cs typeface="Arial"/>
                <a:sym typeface="Arial"/>
              </a:rPr>
            </a:br>
            <a:endParaRPr>
              <a:latin typeface="Arial"/>
              <a:ea typeface="Arial"/>
              <a:cs typeface="Arial"/>
              <a:sym typeface="Arial"/>
            </a:endParaRPr>
          </a:p>
          <a:p>
            <a:pPr marL="342900" lvl="0" indent="-342900" algn="l" rtl="0">
              <a:spcBef>
                <a:spcPts val="480"/>
              </a:spcBef>
              <a:spcAft>
                <a:spcPts val="0"/>
              </a:spcAft>
              <a:buClr>
                <a:srgbClr val="4B2E83"/>
              </a:buClr>
              <a:buSzPts val="2400"/>
              <a:buChar char="&gt;"/>
            </a:pPr>
            <a:r>
              <a:rPr lang="en">
                <a:latin typeface="Arial"/>
                <a:ea typeface="Arial"/>
                <a:cs typeface="Arial"/>
                <a:sym typeface="Arial"/>
              </a:rPr>
              <a:t>Matt Gardner</a:t>
            </a:r>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5"/>
              </a:rPr>
              <a:t>mgard4@uw.edu</a:t>
            </a:r>
            <a:endParaRPr>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206-543-2610</a:t>
            </a:r>
            <a:endParaRPr/>
          </a:p>
          <a:p>
            <a:pPr marL="742950" lvl="1" indent="-209550" algn="l" rtl="0">
              <a:spcBef>
                <a:spcPts val="240"/>
              </a:spcBef>
              <a:spcAft>
                <a:spcPts val="0"/>
              </a:spcAft>
              <a:buClr>
                <a:srgbClr val="4B2E83"/>
              </a:buClr>
              <a:buSzPts val="1200"/>
              <a:buNone/>
            </a:pPr>
            <a:endParaRPr sz="1200">
              <a:latin typeface="Arial"/>
              <a:ea typeface="Arial"/>
              <a:cs typeface="Arial"/>
              <a:sym typeface="Arial"/>
            </a:endParaRPr>
          </a:p>
          <a:p>
            <a:pPr marL="742950" lvl="1" indent="-158750" algn="l" rtl="0">
              <a:spcBef>
                <a:spcPts val="400"/>
              </a:spcBef>
              <a:spcAft>
                <a:spcPts val="0"/>
              </a:spcAft>
              <a:buClr>
                <a:srgbClr val="4B2E83"/>
              </a:buClr>
              <a:buSzPts val="2000"/>
              <a:buNone/>
            </a:pPr>
            <a:endParaRPr>
              <a:latin typeface="Arial"/>
              <a:ea typeface="Arial"/>
              <a:cs typeface="Arial"/>
              <a:sym typeface="Arial"/>
            </a:endParaRPr>
          </a:p>
          <a:p>
            <a:pPr marL="342900" lvl="0" indent="-190500" algn="l" rtl="0">
              <a:spcBef>
                <a:spcPts val="480"/>
              </a:spcBef>
              <a:spcAft>
                <a:spcPts val="0"/>
              </a:spcAft>
              <a:buClr>
                <a:srgbClr val="4B2E83"/>
              </a:buClr>
              <a:buSzPts val="2400"/>
              <a:buNone/>
            </a:pPr>
            <a:endParaRPr>
              <a:latin typeface="Arial"/>
              <a:ea typeface="Arial"/>
              <a:cs typeface="Arial"/>
              <a:sym typeface="Arial"/>
            </a:endParaRPr>
          </a:p>
        </p:txBody>
      </p:sp>
      <p:sp>
        <p:nvSpPr>
          <p:cNvPr id="917" name="Google Shape;917;p150"/>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51"/>
          <p:cNvSpPr txBox="1">
            <a:spLocks noGrp="1"/>
          </p:cNvSpPr>
          <p:nvPr>
            <p:ph type="body" idx="1"/>
          </p:nvPr>
        </p:nvSpPr>
        <p:spPr>
          <a:xfrm>
            <a:off x="692029" y="1640263"/>
            <a:ext cx="6972300" cy="15930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100000"/>
              </a:lnSpc>
              <a:spcBef>
                <a:spcPts val="0"/>
              </a:spcBef>
              <a:spcAft>
                <a:spcPts val="0"/>
              </a:spcAft>
              <a:buClr>
                <a:schemeClr val="accent3"/>
              </a:buClr>
              <a:buSzPts val="5000"/>
              <a:buNone/>
            </a:pPr>
            <a:r>
              <a:rPr lang="en">
                <a:latin typeface="Open Sans"/>
                <a:ea typeface="Open Sans"/>
                <a:cs typeface="Open Sans"/>
                <a:sym typeface="Open Sans"/>
              </a:rPr>
              <a:t>Workday Role Based Training</a:t>
            </a:r>
            <a:endParaRPr/>
          </a:p>
        </p:txBody>
      </p:sp>
      <p:sp>
        <p:nvSpPr>
          <p:cNvPr id="924" name="Google Shape;924;p151"/>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lt2"/>
              </a:buClr>
              <a:buSzPts val="2000"/>
              <a:buFont typeface="Arial"/>
              <a:buNone/>
            </a:pPr>
            <a:r>
              <a:rPr lang="en" sz="2000" b="0" i="0" u="none" strike="noStrike" cap="none">
                <a:solidFill>
                  <a:schemeClr val="lt2"/>
                </a:solidFill>
                <a:latin typeface="Open Sans"/>
                <a:ea typeface="Open Sans"/>
                <a:cs typeface="Open Sans"/>
                <a:sym typeface="Open Sans"/>
              </a:rPr>
              <a:t>Bonus UWFT-Focused MRAM</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Open Sans"/>
                <a:ea typeface="Open Sans"/>
                <a:cs typeface="Open Sans"/>
                <a:sym typeface="Open Sans"/>
              </a:rPr>
              <a:t>May, 2023</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Open Sans"/>
                <a:ea typeface="Open Sans"/>
                <a:cs typeface="Open Sans"/>
                <a:sym typeface="Open Sans"/>
              </a:rPr>
              <a:t>Liz Satwicz</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Open Sans"/>
                <a:ea typeface="Open Sans"/>
                <a:cs typeface="Open Sans"/>
                <a:sym typeface="Open Sans"/>
              </a:rPr>
              <a:t>UWFT</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52"/>
          <p:cNvSpPr txBox="1">
            <a:spLocks noGrp="1"/>
          </p:cNvSpPr>
          <p:nvPr>
            <p:ph type="title"/>
          </p:nvPr>
        </p:nvSpPr>
        <p:spPr>
          <a:xfrm>
            <a:off x="435471" y="570868"/>
            <a:ext cx="8197200" cy="502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800"/>
              <a:buFont typeface="Encode Sans Black"/>
              <a:buNone/>
            </a:pPr>
            <a:r>
              <a:rPr lang="en" sz="2800">
                <a:latin typeface="Encode Sans Black"/>
                <a:ea typeface="Encode Sans Black"/>
                <a:cs typeface="Encode Sans Black"/>
                <a:sym typeface="Encode Sans Black"/>
              </a:rPr>
              <a:t>TRAINING METHODS</a:t>
            </a:r>
            <a:endParaRPr sz="2800">
              <a:latin typeface="Encode Sans Black"/>
              <a:ea typeface="Encode Sans Black"/>
              <a:cs typeface="Encode Sans Black"/>
              <a:sym typeface="Encode Sans Black"/>
            </a:endParaRPr>
          </a:p>
        </p:txBody>
      </p:sp>
      <p:sp>
        <p:nvSpPr>
          <p:cNvPr id="931" name="Google Shape;931;p152"/>
          <p:cNvSpPr/>
          <p:nvPr/>
        </p:nvSpPr>
        <p:spPr>
          <a:xfrm>
            <a:off x="584223" y="2562638"/>
            <a:ext cx="1894500" cy="255900"/>
          </a:xfrm>
          <a:prstGeom prst="rect">
            <a:avLst/>
          </a:prstGeom>
          <a:solidFill>
            <a:srgbClr val="3300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b="1" i="0" u="none" strike="noStrike" cap="none">
                <a:solidFill>
                  <a:srgbClr val="E2CA91"/>
                </a:solidFill>
                <a:latin typeface="Open Sans"/>
                <a:ea typeface="Open Sans"/>
                <a:cs typeface="Open Sans"/>
                <a:sym typeface="Open Sans"/>
              </a:rPr>
              <a:t>Modality</a:t>
            </a:r>
            <a:endParaRPr/>
          </a:p>
        </p:txBody>
      </p:sp>
      <p:sp>
        <p:nvSpPr>
          <p:cNvPr id="932" name="Google Shape;932;p152"/>
          <p:cNvSpPr txBox="1"/>
          <p:nvPr/>
        </p:nvSpPr>
        <p:spPr>
          <a:xfrm>
            <a:off x="943126" y="3923891"/>
            <a:ext cx="10998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b="1" i="0" u="none" strike="noStrike" cap="none">
                <a:solidFill>
                  <a:srgbClr val="4B2E83"/>
                </a:solidFill>
                <a:latin typeface="Open Sans"/>
                <a:ea typeface="Open Sans"/>
                <a:cs typeface="Open Sans"/>
                <a:sym typeface="Open Sans"/>
              </a:rPr>
              <a:t>Nanolearning</a:t>
            </a:r>
            <a:endParaRPr/>
          </a:p>
        </p:txBody>
      </p:sp>
      <p:sp>
        <p:nvSpPr>
          <p:cNvPr id="933" name="Google Shape;933;p152"/>
          <p:cNvSpPr/>
          <p:nvPr/>
        </p:nvSpPr>
        <p:spPr>
          <a:xfrm>
            <a:off x="2569048" y="3398560"/>
            <a:ext cx="3578400" cy="292500"/>
          </a:xfrm>
          <a:prstGeom prst="rect">
            <a:avLst/>
          </a:prstGeom>
          <a:noFill/>
          <a:ln>
            <a:noFill/>
          </a:ln>
        </p:spPr>
        <p:txBody>
          <a:bodyPr spcFirstLastPara="1" wrap="square" lIns="91425" tIns="0" rIns="91425" bIns="45700" anchor="t" anchorCtr="0">
            <a:noAutofit/>
          </a:bodyPr>
          <a:lstStyle/>
          <a:p>
            <a:pPr marL="0" marR="0" lvl="0" indent="0" algn="l" rtl="0">
              <a:spcBef>
                <a:spcPts val="0"/>
              </a:spcBef>
              <a:spcAft>
                <a:spcPts val="0"/>
              </a:spcAft>
              <a:buNone/>
            </a:pPr>
            <a:r>
              <a:rPr lang="en" sz="800" b="1" i="0" u="none" strike="noStrike" cap="none">
                <a:solidFill>
                  <a:srgbClr val="4B2E83"/>
                </a:solidFill>
                <a:latin typeface="Open Sans"/>
                <a:ea typeface="Open Sans"/>
                <a:cs typeface="Open Sans"/>
                <a:sym typeface="Open Sans"/>
              </a:rPr>
              <a:t>Interactive, self-paced</a:t>
            </a:r>
            <a:r>
              <a:rPr lang="en" sz="800" b="0" i="0" u="none" strike="noStrike" cap="none">
                <a:solidFill>
                  <a:srgbClr val="4B2E83"/>
                </a:solidFill>
                <a:latin typeface="Open Sans"/>
                <a:ea typeface="Open Sans"/>
                <a:cs typeface="Open Sans"/>
                <a:sym typeface="Open Sans"/>
              </a:rPr>
              <a:t> or recorded training that learners can </a:t>
            </a:r>
            <a:r>
              <a:rPr lang="en" sz="800" b="1" i="0" u="none" strike="noStrike" cap="none">
                <a:solidFill>
                  <a:srgbClr val="4B2E83"/>
                </a:solidFill>
                <a:latin typeface="Open Sans"/>
                <a:ea typeface="Open Sans"/>
                <a:cs typeface="Open Sans"/>
                <a:sym typeface="Open Sans"/>
              </a:rPr>
              <a:t>access online </a:t>
            </a:r>
            <a:r>
              <a:rPr lang="en" sz="800" b="0" i="0" u="none" strike="noStrike" cap="none">
                <a:solidFill>
                  <a:srgbClr val="4B2E83"/>
                </a:solidFill>
                <a:latin typeface="Open Sans"/>
                <a:ea typeface="Open Sans"/>
                <a:cs typeface="Open Sans"/>
                <a:sym typeface="Open Sans"/>
              </a:rPr>
              <a:t>when most convenient for them</a:t>
            </a:r>
            <a:endParaRPr sz="800" b="1" i="0" u="none" strike="noStrike" cap="none">
              <a:solidFill>
                <a:srgbClr val="4B2E83"/>
              </a:solidFill>
              <a:latin typeface="Open Sans"/>
              <a:ea typeface="Open Sans"/>
              <a:cs typeface="Open Sans"/>
              <a:sym typeface="Open Sans"/>
            </a:endParaRPr>
          </a:p>
        </p:txBody>
      </p:sp>
      <p:sp>
        <p:nvSpPr>
          <p:cNvPr id="934" name="Google Shape;934;p152"/>
          <p:cNvSpPr/>
          <p:nvPr/>
        </p:nvSpPr>
        <p:spPr>
          <a:xfrm>
            <a:off x="2569050" y="3932794"/>
            <a:ext cx="3590100" cy="292500"/>
          </a:xfrm>
          <a:prstGeom prst="rect">
            <a:avLst/>
          </a:prstGeom>
          <a:noFill/>
          <a:ln>
            <a:noFill/>
          </a:ln>
        </p:spPr>
        <p:txBody>
          <a:bodyPr spcFirstLastPara="1" wrap="square" lIns="91425" tIns="0" rIns="91425" bIns="45700" anchor="t" anchorCtr="0">
            <a:noAutofit/>
          </a:bodyPr>
          <a:lstStyle/>
          <a:p>
            <a:pPr marL="0" marR="0" lvl="0" indent="0" algn="l" rtl="0">
              <a:spcBef>
                <a:spcPts val="0"/>
              </a:spcBef>
              <a:spcAft>
                <a:spcPts val="0"/>
              </a:spcAft>
              <a:buNone/>
            </a:pPr>
            <a:r>
              <a:rPr lang="en" sz="800" b="1" i="0" u="none" strike="noStrike" cap="none">
                <a:solidFill>
                  <a:srgbClr val="4B2E83"/>
                </a:solidFill>
                <a:latin typeface="Open Sans"/>
                <a:ea typeface="Open Sans"/>
                <a:cs typeface="Open Sans"/>
                <a:sym typeface="Open Sans"/>
              </a:rPr>
              <a:t>Self-paced bite-sized trainings </a:t>
            </a:r>
            <a:r>
              <a:rPr lang="en" sz="800" b="0" i="0" u="none" strike="noStrike" cap="none">
                <a:solidFill>
                  <a:srgbClr val="4B2E83"/>
                </a:solidFill>
                <a:latin typeface="Open Sans"/>
                <a:ea typeface="Open Sans"/>
                <a:cs typeface="Open Sans"/>
                <a:sym typeface="Open Sans"/>
              </a:rPr>
              <a:t>(target length 5-15 minutes), </a:t>
            </a:r>
            <a:r>
              <a:rPr lang="en" sz="800" b="1" i="0" u="none" strike="noStrike" cap="none">
                <a:solidFill>
                  <a:srgbClr val="4B2E83"/>
                </a:solidFill>
                <a:latin typeface="Open Sans"/>
                <a:ea typeface="Open Sans"/>
                <a:cs typeface="Open Sans"/>
                <a:sym typeface="Open Sans"/>
              </a:rPr>
              <a:t>typically in video format</a:t>
            </a:r>
            <a:r>
              <a:rPr lang="en" sz="800" b="0" i="0" u="none" strike="noStrike" cap="none">
                <a:solidFill>
                  <a:srgbClr val="4B2E83"/>
                </a:solidFill>
                <a:latin typeface="Open Sans"/>
                <a:ea typeface="Open Sans"/>
                <a:cs typeface="Open Sans"/>
                <a:sym typeface="Open Sans"/>
              </a:rPr>
              <a:t>; similar to a shortened, less interactive eLearning </a:t>
            </a:r>
            <a:endParaRPr/>
          </a:p>
        </p:txBody>
      </p:sp>
      <p:grpSp>
        <p:nvGrpSpPr>
          <p:cNvPr id="935" name="Google Shape;935;p152"/>
          <p:cNvGrpSpPr/>
          <p:nvPr/>
        </p:nvGrpSpPr>
        <p:grpSpPr>
          <a:xfrm>
            <a:off x="584282" y="3868231"/>
            <a:ext cx="358956" cy="358956"/>
            <a:chOff x="1415646" y="3180698"/>
            <a:chExt cx="615600" cy="615600"/>
          </a:xfrm>
        </p:grpSpPr>
        <p:sp>
          <p:nvSpPr>
            <p:cNvPr id="936" name="Google Shape;936;p152"/>
            <p:cNvSpPr/>
            <p:nvPr/>
          </p:nvSpPr>
          <p:spPr>
            <a:xfrm>
              <a:off x="1415646" y="3180698"/>
              <a:ext cx="615600" cy="615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8D3A2"/>
                </a:solidFill>
                <a:latin typeface="Calibri"/>
                <a:ea typeface="Calibri"/>
                <a:cs typeface="Calibri"/>
                <a:sym typeface="Calibri"/>
              </a:endParaRPr>
            </a:p>
          </p:txBody>
        </p:sp>
        <p:grpSp>
          <p:nvGrpSpPr>
            <p:cNvPr id="937" name="Google Shape;937;p152"/>
            <p:cNvGrpSpPr/>
            <p:nvPr/>
          </p:nvGrpSpPr>
          <p:grpSpPr>
            <a:xfrm>
              <a:off x="1527712" y="3349216"/>
              <a:ext cx="392159" cy="274625"/>
              <a:chOff x="1349433" y="1841558"/>
              <a:chExt cx="550863" cy="385763"/>
            </a:xfrm>
          </p:grpSpPr>
          <p:sp>
            <p:nvSpPr>
              <p:cNvPr id="938" name="Google Shape;938;p152"/>
              <p:cNvSpPr/>
              <p:nvPr/>
            </p:nvSpPr>
            <p:spPr>
              <a:xfrm>
                <a:off x="1552575" y="1922463"/>
                <a:ext cx="155575" cy="204788"/>
              </a:xfrm>
              <a:custGeom>
                <a:avLst/>
                <a:gdLst/>
                <a:ahLst/>
                <a:cxnLst/>
                <a:rect l="l" t="t" r="r" b="b"/>
                <a:pathLst>
                  <a:path w="66" h="87" extrusionOk="0">
                    <a:moveTo>
                      <a:pt x="62" y="35"/>
                    </a:moveTo>
                    <a:cubicBezTo>
                      <a:pt x="16" y="2"/>
                      <a:pt x="16" y="2"/>
                      <a:pt x="16" y="2"/>
                    </a:cubicBezTo>
                    <a:cubicBezTo>
                      <a:pt x="13" y="0"/>
                      <a:pt x="9" y="0"/>
                      <a:pt x="6" y="1"/>
                    </a:cubicBezTo>
                    <a:cubicBezTo>
                      <a:pt x="2" y="3"/>
                      <a:pt x="0" y="7"/>
                      <a:pt x="0" y="11"/>
                    </a:cubicBezTo>
                    <a:cubicBezTo>
                      <a:pt x="0" y="76"/>
                      <a:pt x="0" y="76"/>
                      <a:pt x="0" y="76"/>
                    </a:cubicBezTo>
                    <a:cubicBezTo>
                      <a:pt x="0" y="80"/>
                      <a:pt x="2" y="84"/>
                      <a:pt x="6" y="86"/>
                    </a:cubicBezTo>
                    <a:cubicBezTo>
                      <a:pt x="7" y="86"/>
                      <a:pt x="9" y="87"/>
                      <a:pt x="10" y="87"/>
                    </a:cubicBezTo>
                    <a:cubicBezTo>
                      <a:pt x="13" y="87"/>
                      <a:pt x="15" y="86"/>
                      <a:pt x="16" y="85"/>
                    </a:cubicBezTo>
                    <a:cubicBezTo>
                      <a:pt x="62" y="52"/>
                      <a:pt x="62" y="52"/>
                      <a:pt x="62" y="52"/>
                    </a:cubicBezTo>
                    <a:cubicBezTo>
                      <a:pt x="64" y="50"/>
                      <a:pt x="66" y="47"/>
                      <a:pt x="66" y="43"/>
                    </a:cubicBezTo>
                    <a:cubicBezTo>
                      <a:pt x="66" y="40"/>
                      <a:pt x="64" y="37"/>
                      <a:pt x="62" y="35"/>
                    </a:cubicBezTo>
                    <a:close/>
                    <a:moveTo>
                      <a:pt x="56" y="44"/>
                    </a:moveTo>
                    <a:cubicBezTo>
                      <a:pt x="11" y="77"/>
                      <a:pt x="11" y="77"/>
                      <a:pt x="11" y="77"/>
                    </a:cubicBezTo>
                    <a:cubicBezTo>
                      <a:pt x="10" y="77"/>
                      <a:pt x="10" y="77"/>
                      <a:pt x="10" y="77"/>
                    </a:cubicBezTo>
                    <a:cubicBezTo>
                      <a:pt x="10" y="77"/>
                      <a:pt x="10" y="77"/>
                      <a:pt x="10" y="76"/>
                    </a:cubicBezTo>
                    <a:cubicBezTo>
                      <a:pt x="10" y="11"/>
                      <a:pt x="10" y="11"/>
                      <a:pt x="10" y="11"/>
                    </a:cubicBezTo>
                    <a:cubicBezTo>
                      <a:pt x="10" y="10"/>
                      <a:pt x="10" y="10"/>
                      <a:pt x="10" y="10"/>
                    </a:cubicBezTo>
                    <a:cubicBezTo>
                      <a:pt x="10" y="10"/>
                      <a:pt x="10" y="10"/>
                      <a:pt x="10" y="10"/>
                    </a:cubicBezTo>
                    <a:cubicBezTo>
                      <a:pt x="56" y="43"/>
                      <a:pt x="56" y="43"/>
                      <a:pt x="56" y="43"/>
                    </a:cubicBezTo>
                    <a:cubicBezTo>
                      <a:pt x="56" y="43"/>
                      <a:pt x="56" y="43"/>
                      <a:pt x="56" y="43"/>
                    </a:cubicBezTo>
                    <a:cubicBezTo>
                      <a:pt x="56" y="44"/>
                      <a:pt x="56" y="44"/>
                      <a:pt x="56" y="44"/>
                    </a:cubicBez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sp>
            <p:nvSpPr>
              <p:cNvPr id="939" name="Google Shape;939;p152"/>
              <p:cNvSpPr/>
              <p:nvPr/>
            </p:nvSpPr>
            <p:spPr>
              <a:xfrm>
                <a:off x="1349433" y="1841558"/>
                <a:ext cx="550863" cy="385763"/>
              </a:xfrm>
              <a:custGeom>
                <a:avLst/>
                <a:gdLst/>
                <a:ahLst/>
                <a:cxnLst/>
                <a:rect l="l" t="t" r="r" b="b"/>
                <a:pathLst>
                  <a:path w="234" h="164" extrusionOk="0">
                    <a:moveTo>
                      <a:pt x="230" y="28"/>
                    </a:moveTo>
                    <a:cubicBezTo>
                      <a:pt x="230" y="27"/>
                      <a:pt x="229" y="26"/>
                      <a:pt x="229" y="25"/>
                    </a:cubicBezTo>
                    <a:cubicBezTo>
                      <a:pt x="229" y="25"/>
                      <a:pt x="229" y="24"/>
                      <a:pt x="229" y="24"/>
                    </a:cubicBezTo>
                    <a:cubicBezTo>
                      <a:pt x="225" y="14"/>
                      <a:pt x="217" y="7"/>
                      <a:pt x="207" y="6"/>
                    </a:cubicBezTo>
                    <a:cubicBezTo>
                      <a:pt x="206" y="6"/>
                      <a:pt x="206" y="6"/>
                      <a:pt x="206" y="6"/>
                    </a:cubicBezTo>
                    <a:cubicBezTo>
                      <a:pt x="202" y="5"/>
                      <a:pt x="165" y="0"/>
                      <a:pt x="117" y="0"/>
                    </a:cubicBezTo>
                    <a:cubicBezTo>
                      <a:pt x="66" y="0"/>
                      <a:pt x="28" y="6"/>
                      <a:pt x="27" y="6"/>
                    </a:cubicBezTo>
                    <a:cubicBezTo>
                      <a:pt x="27" y="6"/>
                      <a:pt x="27" y="6"/>
                      <a:pt x="27" y="6"/>
                    </a:cubicBezTo>
                    <a:cubicBezTo>
                      <a:pt x="17" y="7"/>
                      <a:pt x="8" y="14"/>
                      <a:pt x="5" y="24"/>
                    </a:cubicBezTo>
                    <a:cubicBezTo>
                      <a:pt x="5" y="24"/>
                      <a:pt x="4" y="25"/>
                      <a:pt x="4" y="25"/>
                    </a:cubicBezTo>
                    <a:cubicBezTo>
                      <a:pt x="4" y="26"/>
                      <a:pt x="4" y="27"/>
                      <a:pt x="4" y="28"/>
                    </a:cubicBezTo>
                    <a:cubicBezTo>
                      <a:pt x="2" y="38"/>
                      <a:pt x="0" y="58"/>
                      <a:pt x="0" y="82"/>
                    </a:cubicBezTo>
                    <a:cubicBezTo>
                      <a:pt x="0" y="106"/>
                      <a:pt x="2" y="126"/>
                      <a:pt x="4" y="136"/>
                    </a:cubicBezTo>
                    <a:cubicBezTo>
                      <a:pt x="4" y="137"/>
                      <a:pt x="4" y="138"/>
                      <a:pt x="4" y="139"/>
                    </a:cubicBezTo>
                    <a:cubicBezTo>
                      <a:pt x="4" y="139"/>
                      <a:pt x="5" y="140"/>
                      <a:pt x="5" y="140"/>
                    </a:cubicBezTo>
                    <a:cubicBezTo>
                      <a:pt x="8" y="150"/>
                      <a:pt x="17" y="157"/>
                      <a:pt x="27" y="158"/>
                    </a:cubicBezTo>
                    <a:cubicBezTo>
                      <a:pt x="27" y="158"/>
                      <a:pt x="27" y="158"/>
                      <a:pt x="27" y="158"/>
                    </a:cubicBezTo>
                    <a:cubicBezTo>
                      <a:pt x="28" y="158"/>
                      <a:pt x="66" y="164"/>
                      <a:pt x="117" y="164"/>
                    </a:cubicBezTo>
                    <a:cubicBezTo>
                      <a:pt x="117" y="164"/>
                      <a:pt x="117" y="164"/>
                      <a:pt x="117" y="164"/>
                    </a:cubicBezTo>
                    <a:cubicBezTo>
                      <a:pt x="117" y="164"/>
                      <a:pt x="117" y="164"/>
                      <a:pt x="117" y="164"/>
                    </a:cubicBezTo>
                    <a:cubicBezTo>
                      <a:pt x="167" y="164"/>
                      <a:pt x="206" y="158"/>
                      <a:pt x="206" y="158"/>
                    </a:cubicBezTo>
                    <a:cubicBezTo>
                      <a:pt x="206" y="158"/>
                      <a:pt x="206" y="158"/>
                      <a:pt x="206" y="158"/>
                    </a:cubicBezTo>
                    <a:cubicBezTo>
                      <a:pt x="217" y="157"/>
                      <a:pt x="225" y="150"/>
                      <a:pt x="229" y="140"/>
                    </a:cubicBezTo>
                    <a:cubicBezTo>
                      <a:pt x="229" y="140"/>
                      <a:pt x="229" y="139"/>
                      <a:pt x="229" y="139"/>
                    </a:cubicBezTo>
                    <a:cubicBezTo>
                      <a:pt x="229" y="138"/>
                      <a:pt x="230" y="137"/>
                      <a:pt x="230" y="136"/>
                    </a:cubicBezTo>
                    <a:cubicBezTo>
                      <a:pt x="231" y="126"/>
                      <a:pt x="234" y="106"/>
                      <a:pt x="234" y="82"/>
                    </a:cubicBezTo>
                    <a:cubicBezTo>
                      <a:pt x="234" y="58"/>
                      <a:pt x="231" y="38"/>
                      <a:pt x="230" y="28"/>
                    </a:cubicBezTo>
                    <a:close/>
                    <a:moveTo>
                      <a:pt x="220" y="135"/>
                    </a:moveTo>
                    <a:cubicBezTo>
                      <a:pt x="220" y="135"/>
                      <a:pt x="220" y="136"/>
                      <a:pt x="220" y="137"/>
                    </a:cubicBezTo>
                    <a:cubicBezTo>
                      <a:pt x="220" y="137"/>
                      <a:pt x="220" y="137"/>
                      <a:pt x="220" y="137"/>
                    </a:cubicBezTo>
                    <a:cubicBezTo>
                      <a:pt x="217" y="144"/>
                      <a:pt x="211" y="149"/>
                      <a:pt x="204" y="149"/>
                    </a:cubicBezTo>
                    <a:cubicBezTo>
                      <a:pt x="203" y="149"/>
                      <a:pt x="203" y="149"/>
                      <a:pt x="202" y="149"/>
                    </a:cubicBezTo>
                    <a:cubicBezTo>
                      <a:pt x="192" y="150"/>
                      <a:pt x="159" y="155"/>
                      <a:pt x="117" y="155"/>
                    </a:cubicBezTo>
                    <a:cubicBezTo>
                      <a:pt x="75" y="155"/>
                      <a:pt x="41" y="150"/>
                      <a:pt x="32" y="149"/>
                    </a:cubicBezTo>
                    <a:cubicBezTo>
                      <a:pt x="31" y="149"/>
                      <a:pt x="30" y="149"/>
                      <a:pt x="30" y="149"/>
                    </a:cubicBezTo>
                    <a:cubicBezTo>
                      <a:pt x="22" y="149"/>
                      <a:pt x="16" y="144"/>
                      <a:pt x="14" y="137"/>
                    </a:cubicBezTo>
                    <a:cubicBezTo>
                      <a:pt x="13" y="136"/>
                      <a:pt x="13" y="136"/>
                      <a:pt x="13" y="136"/>
                    </a:cubicBezTo>
                    <a:cubicBezTo>
                      <a:pt x="13" y="136"/>
                      <a:pt x="13" y="135"/>
                      <a:pt x="13" y="135"/>
                    </a:cubicBezTo>
                    <a:cubicBezTo>
                      <a:pt x="12" y="125"/>
                      <a:pt x="9" y="105"/>
                      <a:pt x="9" y="82"/>
                    </a:cubicBezTo>
                    <a:cubicBezTo>
                      <a:pt x="9" y="59"/>
                      <a:pt x="12" y="39"/>
                      <a:pt x="13" y="30"/>
                    </a:cubicBezTo>
                    <a:cubicBezTo>
                      <a:pt x="13" y="29"/>
                      <a:pt x="13" y="28"/>
                      <a:pt x="13" y="28"/>
                    </a:cubicBezTo>
                    <a:cubicBezTo>
                      <a:pt x="14" y="27"/>
                      <a:pt x="14" y="27"/>
                      <a:pt x="14" y="27"/>
                    </a:cubicBezTo>
                    <a:cubicBezTo>
                      <a:pt x="16" y="20"/>
                      <a:pt x="22" y="15"/>
                      <a:pt x="30" y="15"/>
                    </a:cubicBezTo>
                    <a:cubicBezTo>
                      <a:pt x="30" y="15"/>
                      <a:pt x="31" y="15"/>
                      <a:pt x="32" y="15"/>
                    </a:cubicBezTo>
                    <a:cubicBezTo>
                      <a:pt x="41" y="14"/>
                      <a:pt x="75" y="10"/>
                      <a:pt x="117" y="9"/>
                    </a:cubicBezTo>
                    <a:cubicBezTo>
                      <a:pt x="159" y="10"/>
                      <a:pt x="192" y="14"/>
                      <a:pt x="202" y="15"/>
                    </a:cubicBezTo>
                    <a:cubicBezTo>
                      <a:pt x="203" y="15"/>
                      <a:pt x="203" y="15"/>
                      <a:pt x="204" y="15"/>
                    </a:cubicBezTo>
                    <a:cubicBezTo>
                      <a:pt x="211" y="15"/>
                      <a:pt x="217" y="20"/>
                      <a:pt x="220" y="27"/>
                    </a:cubicBezTo>
                    <a:cubicBezTo>
                      <a:pt x="220" y="27"/>
                      <a:pt x="220" y="27"/>
                      <a:pt x="220" y="28"/>
                    </a:cubicBezTo>
                    <a:cubicBezTo>
                      <a:pt x="220" y="28"/>
                      <a:pt x="220" y="29"/>
                      <a:pt x="220" y="30"/>
                    </a:cubicBezTo>
                    <a:cubicBezTo>
                      <a:pt x="222" y="39"/>
                      <a:pt x="224" y="59"/>
                      <a:pt x="224" y="82"/>
                    </a:cubicBezTo>
                    <a:cubicBezTo>
                      <a:pt x="224" y="105"/>
                      <a:pt x="222" y="125"/>
                      <a:pt x="220" y="135"/>
                    </a:cubicBez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grpSp>
      </p:grpSp>
      <p:grpSp>
        <p:nvGrpSpPr>
          <p:cNvPr id="940" name="Google Shape;940;p152"/>
          <p:cNvGrpSpPr/>
          <p:nvPr/>
        </p:nvGrpSpPr>
        <p:grpSpPr>
          <a:xfrm>
            <a:off x="584238" y="3350559"/>
            <a:ext cx="360126" cy="360126"/>
            <a:chOff x="1269370" y="2398349"/>
            <a:chExt cx="615600" cy="615600"/>
          </a:xfrm>
        </p:grpSpPr>
        <p:sp>
          <p:nvSpPr>
            <p:cNvPr id="941" name="Google Shape;941;p152"/>
            <p:cNvSpPr/>
            <p:nvPr/>
          </p:nvSpPr>
          <p:spPr>
            <a:xfrm>
              <a:off x="1269370" y="2398349"/>
              <a:ext cx="615600" cy="615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8D3A2"/>
                </a:solidFill>
                <a:latin typeface="Calibri"/>
                <a:ea typeface="Calibri"/>
                <a:cs typeface="Calibri"/>
                <a:sym typeface="Calibri"/>
              </a:endParaRPr>
            </a:p>
          </p:txBody>
        </p:sp>
        <p:grpSp>
          <p:nvGrpSpPr>
            <p:cNvPr id="942" name="Google Shape;942;p152"/>
            <p:cNvGrpSpPr/>
            <p:nvPr/>
          </p:nvGrpSpPr>
          <p:grpSpPr>
            <a:xfrm>
              <a:off x="1377349" y="2515556"/>
              <a:ext cx="397100" cy="393319"/>
              <a:chOff x="10845801" y="7108825"/>
              <a:chExt cx="500063" cy="495301"/>
            </a:xfrm>
          </p:grpSpPr>
          <p:sp>
            <p:nvSpPr>
              <p:cNvPr id="943" name="Google Shape;943;p152"/>
              <p:cNvSpPr/>
              <p:nvPr/>
            </p:nvSpPr>
            <p:spPr>
              <a:xfrm>
                <a:off x="10966451" y="7169150"/>
                <a:ext cx="192088" cy="192088"/>
              </a:xfrm>
              <a:custGeom>
                <a:avLst/>
                <a:gdLst/>
                <a:ahLst/>
                <a:cxnLst/>
                <a:rect l="l" t="t" r="r" b="b"/>
                <a:pathLst>
                  <a:path w="92" h="92" extrusionOk="0">
                    <a:moveTo>
                      <a:pt x="7" y="92"/>
                    </a:moveTo>
                    <a:cubicBezTo>
                      <a:pt x="84" y="92"/>
                      <a:pt x="84" y="92"/>
                      <a:pt x="84" y="92"/>
                    </a:cubicBezTo>
                    <a:cubicBezTo>
                      <a:pt x="89" y="92"/>
                      <a:pt x="92" y="89"/>
                      <a:pt x="92" y="84"/>
                    </a:cubicBezTo>
                    <a:cubicBezTo>
                      <a:pt x="92" y="74"/>
                      <a:pt x="92" y="74"/>
                      <a:pt x="92" y="74"/>
                    </a:cubicBezTo>
                    <a:cubicBezTo>
                      <a:pt x="92" y="71"/>
                      <a:pt x="90" y="68"/>
                      <a:pt x="87" y="67"/>
                    </a:cubicBezTo>
                    <a:cubicBezTo>
                      <a:pt x="68" y="59"/>
                      <a:pt x="62" y="55"/>
                      <a:pt x="61" y="54"/>
                    </a:cubicBezTo>
                    <a:cubicBezTo>
                      <a:pt x="61" y="53"/>
                      <a:pt x="61" y="53"/>
                      <a:pt x="61" y="53"/>
                    </a:cubicBezTo>
                    <a:cubicBezTo>
                      <a:pt x="63" y="50"/>
                      <a:pt x="65" y="47"/>
                      <a:pt x="67" y="43"/>
                    </a:cubicBezTo>
                    <a:cubicBezTo>
                      <a:pt x="69" y="41"/>
                      <a:pt x="70" y="38"/>
                      <a:pt x="70" y="34"/>
                    </a:cubicBezTo>
                    <a:cubicBezTo>
                      <a:pt x="70" y="32"/>
                      <a:pt x="69" y="30"/>
                      <a:pt x="68" y="29"/>
                    </a:cubicBezTo>
                    <a:cubicBezTo>
                      <a:pt x="68" y="21"/>
                      <a:pt x="68" y="21"/>
                      <a:pt x="68" y="21"/>
                    </a:cubicBezTo>
                    <a:cubicBezTo>
                      <a:pt x="68" y="8"/>
                      <a:pt x="60" y="0"/>
                      <a:pt x="46" y="0"/>
                    </a:cubicBezTo>
                    <a:cubicBezTo>
                      <a:pt x="32" y="0"/>
                      <a:pt x="23" y="8"/>
                      <a:pt x="23" y="21"/>
                    </a:cubicBezTo>
                    <a:cubicBezTo>
                      <a:pt x="23" y="29"/>
                      <a:pt x="23" y="29"/>
                      <a:pt x="23" y="29"/>
                    </a:cubicBezTo>
                    <a:cubicBezTo>
                      <a:pt x="22" y="30"/>
                      <a:pt x="22" y="32"/>
                      <a:pt x="22" y="34"/>
                    </a:cubicBezTo>
                    <a:cubicBezTo>
                      <a:pt x="22" y="38"/>
                      <a:pt x="23" y="41"/>
                      <a:pt x="25" y="43"/>
                    </a:cubicBezTo>
                    <a:cubicBezTo>
                      <a:pt x="27" y="47"/>
                      <a:pt x="29" y="50"/>
                      <a:pt x="31" y="53"/>
                    </a:cubicBezTo>
                    <a:cubicBezTo>
                      <a:pt x="31" y="54"/>
                      <a:pt x="31" y="54"/>
                      <a:pt x="31" y="54"/>
                    </a:cubicBezTo>
                    <a:cubicBezTo>
                      <a:pt x="29" y="55"/>
                      <a:pt x="24" y="59"/>
                      <a:pt x="5" y="67"/>
                    </a:cubicBezTo>
                    <a:cubicBezTo>
                      <a:pt x="2" y="68"/>
                      <a:pt x="0" y="71"/>
                      <a:pt x="0" y="74"/>
                    </a:cubicBezTo>
                    <a:cubicBezTo>
                      <a:pt x="0" y="84"/>
                      <a:pt x="0" y="84"/>
                      <a:pt x="0" y="84"/>
                    </a:cubicBezTo>
                    <a:cubicBezTo>
                      <a:pt x="0" y="89"/>
                      <a:pt x="3" y="92"/>
                      <a:pt x="7" y="92"/>
                    </a:cubicBezTo>
                    <a:close/>
                    <a:moveTo>
                      <a:pt x="9" y="75"/>
                    </a:moveTo>
                    <a:cubicBezTo>
                      <a:pt x="36" y="65"/>
                      <a:pt x="39" y="60"/>
                      <a:pt x="40" y="57"/>
                    </a:cubicBezTo>
                    <a:cubicBezTo>
                      <a:pt x="41" y="57"/>
                      <a:pt x="41" y="56"/>
                      <a:pt x="41" y="56"/>
                    </a:cubicBezTo>
                    <a:cubicBezTo>
                      <a:pt x="41" y="51"/>
                      <a:pt x="41" y="51"/>
                      <a:pt x="41" y="51"/>
                    </a:cubicBezTo>
                    <a:cubicBezTo>
                      <a:pt x="41" y="50"/>
                      <a:pt x="40" y="49"/>
                      <a:pt x="39" y="48"/>
                    </a:cubicBezTo>
                    <a:cubicBezTo>
                      <a:pt x="37" y="46"/>
                      <a:pt x="35" y="42"/>
                      <a:pt x="34" y="39"/>
                    </a:cubicBezTo>
                    <a:cubicBezTo>
                      <a:pt x="34" y="38"/>
                      <a:pt x="33" y="37"/>
                      <a:pt x="32" y="36"/>
                    </a:cubicBezTo>
                    <a:cubicBezTo>
                      <a:pt x="32" y="36"/>
                      <a:pt x="31" y="35"/>
                      <a:pt x="31" y="34"/>
                    </a:cubicBezTo>
                    <a:cubicBezTo>
                      <a:pt x="31" y="34"/>
                      <a:pt x="32" y="33"/>
                      <a:pt x="32" y="33"/>
                    </a:cubicBezTo>
                    <a:cubicBezTo>
                      <a:pt x="33" y="32"/>
                      <a:pt x="33" y="31"/>
                      <a:pt x="33" y="30"/>
                    </a:cubicBezTo>
                    <a:cubicBezTo>
                      <a:pt x="33" y="21"/>
                      <a:pt x="33" y="21"/>
                      <a:pt x="33" y="21"/>
                    </a:cubicBezTo>
                    <a:cubicBezTo>
                      <a:pt x="33" y="13"/>
                      <a:pt x="37" y="9"/>
                      <a:pt x="46" y="9"/>
                    </a:cubicBezTo>
                    <a:cubicBezTo>
                      <a:pt x="55" y="9"/>
                      <a:pt x="59" y="13"/>
                      <a:pt x="59" y="21"/>
                    </a:cubicBezTo>
                    <a:cubicBezTo>
                      <a:pt x="59" y="30"/>
                      <a:pt x="59" y="30"/>
                      <a:pt x="59" y="30"/>
                    </a:cubicBezTo>
                    <a:cubicBezTo>
                      <a:pt x="59" y="31"/>
                      <a:pt x="59" y="32"/>
                      <a:pt x="60" y="33"/>
                    </a:cubicBezTo>
                    <a:cubicBezTo>
                      <a:pt x="60" y="33"/>
                      <a:pt x="60" y="34"/>
                      <a:pt x="60" y="34"/>
                    </a:cubicBezTo>
                    <a:cubicBezTo>
                      <a:pt x="60" y="35"/>
                      <a:pt x="60" y="36"/>
                      <a:pt x="60" y="36"/>
                    </a:cubicBezTo>
                    <a:cubicBezTo>
                      <a:pt x="59" y="37"/>
                      <a:pt x="58" y="38"/>
                      <a:pt x="58" y="39"/>
                    </a:cubicBezTo>
                    <a:cubicBezTo>
                      <a:pt x="57" y="42"/>
                      <a:pt x="55" y="46"/>
                      <a:pt x="53" y="48"/>
                    </a:cubicBezTo>
                    <a:cubicBezTo>
                      <a:pt x="52" y="49"/>
                      <a:pt x="51" y="50"/>
                      <a:pt x="51" y="51"/>
                    </a:cubicBezTo>
                    <a:cubicBezTo>
                      <a:pt x="51" y="56"/>
                      <a:pt x="51" y="56"/>
                      <a:pt x="51" y="56"/>
                    </a:cubicBezTo>
                    <a:cubicBezTo>
                      <a:pt x="51" y="56"/>
                      <a:pt x="51" y="57"/>
                      <a:pt x="51" y="57"/>
                    </a:cubicBezTo>
                    <a:cubicBezTo>
                      <a:pt x="53" y="60"/>
                      <a:pt x="56" y="65"/>
                      <a:pt x="83" y="75"/>
                    </a:cubicBezTo>
                    <a:cubicBezTo>
                      <a:pt x="83" y="82"/>
                      <a:pt x="83" y="82"/>
                      <a:pt x="83" y="82"/>
                    </a:cubicBezTo>
                    <a:cubicBezTo>
                      <a:pt x="9" y="82"/>
                      <a:pt x="9" y="82"/>
                      <a:pt x="9" y="82"/>
                    </a:cubicBezTo>
                    <a:lnTo>
                      <a:pt x="9" y="75"/>
                    </a:ln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sp>
            <p:nvSpPr>
              <p:cNvPr id="944" name="Google Shape;944;p152"/>
              <p:cNvSpPr/>
              <p:nvPr/>
            </p:nvSpPr>
            <p:spPr>
              <a:xfrm>
                <a:off x="11118851" y="7208838"/>
                <a:ext cx="115888" cy="152400"/>
              </a:xfrm>
              <a:custGeom>
                <a:avLst/>
                <a:gdLst/>
                <a:ahLst/>
                <a:cxnLst/>
                <a:rect l="l" t="t" r="r" b="b"/>
                <a:pathLst>
                  <a:path w="56" h="73" extrusionOk="0">
                    <a:moveTo>
                      <a:pt x="5" y="40"/>
                    </a:moveTo>
                    <a:cubicBezTo>
                      <a:pt x="6" y="42"/>
                      <a:pt x="9" y="43"/>
                      <a:pt x="11" y="41"/>
                    </a:cubicBezTo>
                    <a:cubicBezTo>
                      <a:pt x="14" y="40"/>
                      <a:pt x="14" y="37"/>
                      <a:pt x="13" y="35"/>
                    </a:cubicBezTo>
                    <a:cubicBezTo>
                      <a:pt x="12" y="34"/>
                      <a:pt x="12" y="32"/>
                      <a:pt x="11" y="31"/>
                    </a:cubicBezTo>
                    <a:cubicBezTo>
                      <a:pt x="11" y="30"/>
                      <a:pt x="10" y="28"/>
                      <a:pt x="10" y="28"/>
                    </a:cubicBezTo>
                    <a:cubicBezTo>
                      <a:pt x="10" y="27"/>
                      <a:pt x="11" y="26"/>
                      <a:pt x="11" y="24"/>
                    </a:cubicBezTo>
                    <a:cubicBezTo>
                      <a:pt x="11" y="17"/>
                      <a:pt x="11" y="17"/>
                      <a:pt x="11" y="17"/>
                    </a:cubicBezTo>
                    <a:cubicBezTo>
                      <a:pt x="11" y="14"/>
                      <a:pt x="12" y="10"/>
                      <a:pt x="19" y="10"/>
                    </a:cubicBezTo>
                    <a:cubicBezTo>
                      <a:pt x="27" y="10"/>
                      <a:pt x="28" y="14"/>
                      <a:pt x="28" y="17"/>
                    </a:cubicBezTo>
                    <a:cubicBezTo>
                      <a:pt x="28" y="24"/>
                      <a:pt x="28" y="24"/>
                      <a:pt x="28" y="24"/>
                    </a:cubicBezTo>
                    <a:cubicBezTo>
                      <a:pt x="28" y="26"/>
                      <a:pt x="28" y="27"/>
                      <a:pt x="29" y="28"/>
                    </a:cubicBezTo>
                    <a:cubicBezTo>
                      <a:pt x="28" y="29"/>
                      <a:pt x="28" y="30"/>
                      <a:pt x="27" y="31"/>
                    </a:cubicBezTo>
                    <a:cubicBezTo>
                      <a:pt x="27" y="33"/>
                      <a:pt x="25" y="36"/>
                      <a:pt x="24" y="37"/>
                    </a:cubicBezTo>
                    <a:cubicBezTo>
                      <a:pt x="23" y="38"/>
                      <a:pt x="22" y="40"/>
                      <a:pt x="22" y="41"/>
                    </a:cubicBezTo>
                    <a:cubicBezTo>
                      <a:pt x="22" y="44"/>
                      <a:pt x="22" y="44"/>
                      <a:pt x="22" y="44"/>
                    </a:cubicBezTo>
                    <a:cubicBezTo>
                      <a:pt x="22" y="44"/>
                      <a:pt x="22" y="45"/>
                      <a:pt x="23" y="45"/>
                    </a:cubicBezTo>
                    <a:cubicBezTo>
                      <a:pt x="23" y="48"/>
                      <a:pt x="26" y="52"/>
                      <a:pt x="46" y="60"/>
                    </a:cubicBezTo>
                    <a:cubicBezTo>
                      <a:pt x="46" y="63"/>
                      <a:pt x="46" y="63"/>
                      <a:pt x="46" y="63"/>
                    </a:cubicBezTo>
                    <a:cubicBezTo>
                      <a:pt x="29" y="63"/>
                      <a:pt x="29" y="63"/>
                      <a:pt x="29" y="63"/>
                    </a:cubicBezTo>
                    <a:cubicBezTo>
                      <a:pt x="26" y="63"/>
                      <a:pt x="24" y="66"/>
                      <a:pt x="24" y="68"/>
                    </a:cubicBezTo>
                    <a:cubicBezTo>
                      <a:pt x="24" y="71"/>
                      <a:pt x="26" y="73"/>
                      <a:pt x="29" y="73"/>
                    </a:cubicBezTo>
                    <a:cubicBezTo>
                      <a:pt x="49" y="73"/>
                      <a:pt x="49" y="73"/>
                      <a:pt x="49" y="73"/>
                    </a:cubicBezTo>
                    <a:cubicBezTo>
                      <a:pt x="53" y="73"/>
                      <a:pt x="56" y="70"/>
                      <a:pt x="56" y="66"/>
                    </a:cubicBezTo>
                    <a:cubicBezTo>
                      <a:pt x="56" y="58"/>
                      <a:pt x="56" y="58"/>
                      <a:pt x="56" y="58"/>
                    </a:cubicBezTo>
                    <a:cubicBezTo>
                      <a:pt x="56" y="55"/>
                      <a:pt x="54" y="52"/>
                      <a:pt x="51" y="51"/>
                    </a:cubicBezTo>
                    <a:cubicBezTo>
                      <a:pt x="38" y="46"/>
                      <a:pt x="34" y="44"/>
                      <a:pt x="32" y="42"/>
                    </a:cubicBezTo>
                    <a:cubicBezTo>
                      <a:pt x="34" y="40"/>
                      <a:pt x="35" y="38"/>
                      <a:pt x="36" y="35"/>
                    </a:cubicBezTo>
                    <a:cubicBezTo>
                      <a:pt x="38" y="33"/>
                      <a:pt x="39" y="30"/>
                      <a:pt x="39" y="28"/>
                    </a:cubicBezTo>
                    <a:cubicBezTo>
                      <a:pt x="39" y="26"/>
                      <a:pt x="39" y="25"/>
                      <a:pt x="38" y="23"/>
                    </a:cubicBezTo>
                    <a:cubicBezTo>
                      <a:pt x="38" y="17"/>
                      <a:pt x="38" y="17"/>
                      <a:pt x="38" y="17"/>
                    </a:cubicBezTo>
                    <a:cubicBezTo>
                      <a:pt x="38" y="7"/>
                      <a:pt x="31" y="0"/>
                      <a:pt x="19" y="0"/>
                    </a:cubicBezTo>
                    <a:cubicBezTo>
                      <a:pt x="8" y="0"/>
                      <a:pt x="1" y="7"/>
                      <a:pt x="1" y="17"/>
                    </a:cubicBezTo>
                    <a:cubicBezTo>
                      <a:pt x="1" y="23"/>
                      <a:pt x="1" y="23"/>
                      <a:pt x="1" y="23"/>
                    </a:cubicBezTo>
                    <a:cubicBezTo>
                      <a:pt x="0" y="25"/>
                      <a:pt x="0" y="26"/>
                      <a:pt x="0" y="28"/>
                    </a:cubicBezTo>
                    <a:cubicBezTo>
                      <a:pt x="0" y="30"/>
                      <a:pt x="1" y="33"/>
                      <a:pt x="3" y="35"/>
                    </a:cubicBezTo>
                    <a:cubicBezTo>
                      <a:pt x="3" y="36"/>
                      <a:pt x="4" y="38"/>
                      <a:pt x="5" y="40"/>
                    </a:cubicBez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sp>
            <p:nvSpPr>
              <p:cNvPr id="945" name="Google Shape;945;p152"/>
              <p:cNvSpPr/>
              <p:nvPr/>
            </p:nvSpPr>
            <p:spPr>
              <a:xfrm>
                <a:off x="10999788" y="7513638"/>
                <a:ext cx="192088" cy="90488"/>
              </a:xfrm>
              <a:custGeom>
                <a:avLst/>
                <a:gdLst/>
                <a:ahLst/>
                <a:cxnLst/>
                <a:rect l="l" t="t" r="r" b="b"/>
                <a:pathLst>
                  <a:path w="92" h="43" extrusionOk="0">
                    <a:moveTo>
                      <a:pt x="87" y="4"/>
                    </a:moveTo>
                    <a:cubicBezTo>
                      <a:pt x="86" y="1"/>
                      <a:pt x="84" y="0"/>
                      <a:pt x="81" y="0"/>
                    </a:cubicBezTo>
                    <a:cubicBezTo>
                      <a:pt x="79" y="0"/>
                      <a:pt x="77" y="3"/>
                      <a:pt x="77" y="6"/>
                    </a:cubicBezTo>
                    <a:cubicBezTo>
                      <a:pt x="82" y="33"/>
                      <a:pt x="82" y="33"/>
                      <a:pt x="82" y="33"/>
                    </a:cubicBezTo>
                    <a:cubicBezTo>
                      <a:pt x="10" y="33"/>
                      <a:pt x="10" y="33"/>
                      <a:pt x="10" y="33"/>
                    </a:cubicBezTo>
                    <a:cubicBezTo>
                      <a:pt x="14" y="6"/>
                      <a:pt x="14" y="6"/>
                      <a:pt x="14" y="6"/>
                    </a:cubicBezTo>
                    <a:cubicBezTo>
                      <a:pt x="15" y="3"/>
                      <a:pt x="13" y="0"/>
                      <a:pt x="10" y="0"/>
                    </a:cubicBezTo>
                    <a:cubicBezTo>
                      <a:pt x="8" y="0"/>
                      <a:pt x="5" y="1"/>
                      <a:pt x="5" y="4"/>
                    </a:cubicBezTo>
                    <a:cubicBezTo>
                      <a:pt x="0" y="33"/>
                      <a:pt x="0" y="33"/>
                      <a:pt x="0" y="33"/>
                    </a:cubicBezTo>
                    <a:cubicBezTo>
                      <a:pt x="0" y="33"/>
                      <a:pt x="0" y="34"/>
                      <a:pt x="0" y="34"/>
                    </a:cubicBezTo>
                    <a:cubicBezTo>
                      <a:pt x="0" y="39"/>
                      <a:pt x="4" y="43"/>
                      <a:pt x="10" y="43"/>
                    </a:cubicBezTo>
                    <a:cubicBezTo>
                      <a:pt x="82" y="43"/>
                      <a:pt x="82" y="43"/>
                      <a:pt x="82" y="43"/>
                    </a:cubicBezTo>
                    <a:cubicBezTo>
                      <a:pt x="87" y="43"/>
                      <a:pt x="92" y="39"/>
                      <a:pt x="92" y="34"/>
                    </a:cubicBezTo>
                    <a:cubicBezTo>
                      <a:pt x="92" y="34"/>
                      <a:pt x="92" y="33"/>
                      <a:pt x="92" y="33"/>
                    </a:cubicBezTo>
                    <a:lnTo>
                      <a:pt x="87" y="4"/>
                    </a:ln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sp>
            <p:nvSpPr>
              <p:cNvPr id="946" name="Google Shape;946;p152"/>
              <p:cNvSpPr/>
              <p:nvPr/>
            </p:nvSpPr>
            <p:spPr>
              <a:xfrm>
                <a:off x="10845801" y="7108825"/>
                <a:ext cx="500063" cy="376238"/>
              </a:xfrm>
              <a:custGeom>
                <a:avLst/>
                <a:gdLst/>
                <a:ahLst/>
                <a:cxnLst/>
                <a:rect l="l" t="t" r="r" b="b"/>
                <a:pathLst>
                  <a:path w="240" h="180" extrusionOk="0">
                    <a:moveTo>
                      <a:pt x="219" y="0"/>
                    </a:moveTo>
                    <a:cubicBezTo>
                      <a:pt x="21" y="0"/>
                      <a:pt x="21" y="0"/>
                      <a:pt x="21" y="0"/>
                    </a:cubicBezTo>
                    <a:cubicBezTo>
                      <a:pt x="9" y="0"/>
                      <a:pt x="0" y="9"/>
                      <a:pt x="0" y="21"/>
                    </a:cubicBezTo>
                    <a:cubicBezTo>
                      <a:pt x="0" y="158"/>
                      <a:pt x="0" y="158"/>
                      <a:pt x="0" y="158"/>
                    </a:cubicBezTo>
                    <a:cubicBezTo>
                      <a:pt x="0" y="170"/>
                      <a:pt x="9" y="180"/>
                      <a:pt x="21" y="180"/>
                    </a:cubicBezTo>
                    <a:cubicBezTo>
                      <a:pt x="219" y="180"/>
                      <a:pt x="219" y="180"/>
                      <a:pt x="219" y="180"/>
                    </a:cubicBezTo>
                    <a:cubicBezTo>
                      <a:pt x="230" y="180"/>
                      <a:pt x="240" y="170"/>
                      <a:pt x="240" y="158"/>
                    </a:cubicBezTo>
                    <a:cubicBezTo>
                      <a:pt x="240" y="21"/>
                      <a:pt x="240" y="21"/>
                      <a:pt x="240" y="21"/>
                    </a:cubicBezTo>
                    <a:cubicBezTo>
                      <a:pt x="240" y="9"/>
                      <a:pt x="230" y="0"/>
                      <a:pt x="219" y="0"/>
                    </a:cubicBezTo>
                    <a:close/>
                    <a:moveTo>
                      <a:pt x="21" y="9"/>
                    </a:moveTo>
                    <a:cubicBezTo>
                      <a:pt x="219" y="9"/>
                      <a:pt x="219" y="9"/>
                      <a:pt x="219" y="9"/>
                    </a:cubicBezTo>
                    <a:cubicBezTo>
                      <a:pt x="225" y="9"/>
                      <a:pt x="230" y="15"/>
                      <a:pt x="230" y="21"/>
                    </a:cubicBezTo>
                    <a:cubicBezTo>
                      <a:pt x="230" y="140"/>
                      <a:pt x="230" y="140"/>
                      <a:pt x="230" y="140"/>
                    </a:cubicBezTo>
                    <a:cubicBezTo>
                      <a:pt x="10" y="140"/>
                      <a:pt x="10" y="140"/>
                      <a:pt x="10" y="140"/>
                    </a:cubicBezTo>
                    <a:cubicBezTo>
                      <a:pt x="10" y="21"/>
                      <a:pt x="10" y="21"/>
                      <a:pt x="10" y="21"/>
                    </a:cubicBezTo>
                    <a:cubicBezTo>
                      <a:pt x="10" y="15"/>
                      <a:pt x="15" y="9"/>
                      <a:pt x="21" y="9"/>
                    </a:cubicBezTo>
                    <a:close/>
                    <a:moveTo>
                      <a:pt x="219" y="170"/>
                    </a:moveTo>
                    <a:cubicBezTo>
                      <a:pt x="21" y="170"/>
                      <a:pt x="21" y="170"/>
                      <a:pt x="21" y="170"/>
                    </a:cubicBezTo>
                    <a:cubicBezTo>
                      <a:pt x="15" y="170"/>
                      <a:pt x="10" y="165"/>
                      <a:pt x="10" y="158"/>
                    </a:cubicBezTo>
                    <a:cubicBezTo>
                      <a:pt x="10" y="150"/>
                      <a:pt x="10" y="150"/>
                      <a:pt x="10" y="150"/>
                    </a:cubicBezTo>
                    <a:cubicBezTo>
                      <a:pt x="230" y="150"/>
                      <a:pt x="230" y="150"/>
                      <a:pt x="230" y="150"/>
                    </a:cubicBezTo>
                    <a:cubicBezTo>
                      <a:pt x="230" y="158"/>
                      <a:pt x="230" y="158"/>
                      <a:pt x="230" y="158"/>
                    </a:cubicBezTo>
                    <a:cubicBezTo>
                      <a:pt x="230" y="165"/>
                      <a:pt x="225" y="170"/>
                      <a:pt x="219" y="170"/>
                    </a:cubicBez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grpSp>
      </p:grpSp>
      <p:sp>
        <p:nvSpPr>
          <p:cNvPr id="947" name="Google Shape;947;p152"/>
          <p:cNvSpPr/>
          <p:nvPr/>
        </p:nvSpPr>
        <p:spPr>
          <a:xfrm>
            <a:off x="2624429" y="2562638"/>
            <a:ext cx="3471000" cy="255900"/>
          </a:xfrm>
          <a:prstGeom prst="rect">
            <a:avLst/>
          </a:prstGeom>
          <a:solidFill>
            <a:srgbClr val="3300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b="1" i="0" u="none" strike="noStrike" cap="none">
                <a:solidFill>
                  <a:srgbClr val="E2CA91"/>
                </a:solidFill>
                <a:latin typeface="Open Sans"/>
                <a:ea typeface="Open Sans"/>
                <a:cs typeface="Open Sans"/>
                <a:sym typeface="Open Sans"/>
              </a:rPr>
              <a:t>Description</a:t>
            </a:r>
            <a:endParaRPr/>
          </a:p>
        </p:txBody>
      </p:sp>
      <p:sp>
        <p:nvSpPr>
          <p:cNvPr id="948" name="Google Shape;948;p152"/>
          <p:cNvSpPr txBox="1"/>
          <p:nvPr/>
        </p:nvSpPr>
        <p:spPr>
          <a:xfrm>
            <a:off x="950306" y="3401788"/>
            <a:ext cx="10281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b="1" i="0" u="none" strike="noStrike" cap="none">
                <a:solidFill>
                  <a:srgbClr val="4B2E83"/>
                </a:solidFill>
                <a:latin typeface="Open Sans"/>
                <a:ea typeface="Open Sans"/>
                <a:cs typeface="Open Sans"/>
                <a:sym typeface="Open Sans"/>
              </a:rPr>
              <a:t>eLearning </a:t>
            </a:r>
            <a:endParaRPr/>
          </a:p>
        </p:txBody>
      </p:sp>
      <p:sp>
        <p:nvSpPr>
          <p:cNvPr id="949" name="Google Shape;949;p152"/>
          <p:cNvSpPr txBox="1"/>
          <p:nvPr/>
        </p:nvSpPr>
        <p:spPr>
          <a:xfrm>
            <a:off x="441412" y="1480695"/>
            <a:ext cx="85281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200" b="0" i="0" u="none" strike="noStrike" cap="none">
                <a:solidFill>
                  <a:srgbClr val="4B2E83"/>
                </a:solidFill>
                <a:latin typeface="Open Sans"/>
                <a:ea typeface="Open Sans"/>
                <a:cs typeface="Open Sans"/>
                <a:sym typeface="Open Sans"/>
              </a:rPr>
              <a:t>Your Workday training will utilize a variety of training methods, or modalities. Training will be a blend of self-paced and virtual live training. We will be using the Bridge Learning Management System (LMS) for course registration, course catalog, and completion tracking.</a:t>
            </a:r>
            <a:endParaRPr/>
          </a:p>
        </p:txBody>
      </p:sp>
      <p:sp>
        <p:nvSpPr>
          <p:cNvPr id="950" name="Google Shape;950;p152"/>
          <p:cNvSpPr txBox="1"/>
          <p:nvPr/>
        </p:nvSpPr>
        <p:spPr>
          <a:xfrm>
            <a:off x="943128" y="4444456"/>
            <a:ext cx="12048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b="1" i="0" u="none" strike="noStrike" cap="none">
                <a:solidFill>
                  <a:srgbClr val="4B2E83"/>
                </a:solidFill>
                <a:latin typeface="Open Sans"/>
                <a:ea typeface="Open Sans"/>
                <a:cs typeface="Open Sans"/>
                <a:sym typeface="Open Sans"/>
              </a:rPr>
              <a:t>Recorded Demo</a:t>
            </a:r>
            <a:endParaRPr/>
          </a:p>
        </p:txBody>
      </p:sp>
      <p:sp>
        <p:nvSpPr>
          <p:cNvPr id="951" name="Google Shape;951;p152"/>
          <p:cNvSpPr/>
          <p:nvPr/>
        </p:nvSpPr>
        <p:spPr>
          <a:xfrm>
            <a:off x="2569050" y="4391791"/>
            <a:ext cx="3590100" cy="415500"/>
          </a:xfrm>
          <a:prstGeom prst="rect">
            <a:avLst/>
          </a:prstGeom>
          <a:noFill/>
          <a:ln>
            <a:noFill/>
          </a:ln>
        </p:spPr>
        <p:txBody>
          <a:bodyPr spcFirstLastPara="1" wrap="square" lIns="91425" tIns="0" rIns="91425" bIns="45700" anchor="t" anchorCtr="0">
            <a:noAutofit/>
          </a:bodyPr>
          <a:lstStyle/>
          <a:p>
            <a:pPr marL="0" marR="0" lvl="0" indent="0" algn="l" rtl="0">
              <a:spcBef>
                <a:spcPts val="0"/>
              </a:spcBef>
              <a:spcAft>
                <a:spcPts val="0"/>
              </a:spcAft>
              <a:buNone/>
            </a:pPr>
            <a:r>
              <a:rPr lang="en" sz="800" b="1" i="0" u="none" strike="noStrike" cap="none">
                <a:solidFill>
                  <a:srgbClr val="4B2E83"/>
                </a:solidFill>
                <a:latin typeface="Open Sans"/>
                <a:ea typeface="Open Sans"/>
                <a:cs typeface="Open Sans"/>
                <a:sym typeface="Open Sans"/>
              </a:rPr>
              <a:t>Trainer-delivered course via a video recording </a:t>
            </a:r>
            <a:r>
              <a:rPr lang="en" sz="800" b="0" i="0" u="none" strike="noStrike" cap="none">
                <a:solidFill>
                  <a:srgbClr val="4B2E83"/>
                </a:solidFill>
                <a:latin typeface="Open Sans"/>
                <a:ea typeface="Open Sans"/>
                <a:cs typeface="Open Sans"/>
                <a:sym typeface="Open Sans"/>
              </a:rPr>
              <a:t>and similar to a less interactive VILT; these may include some production elements such as videos or pre-recorded demos</a:t>
            </a:r>
            <a:endParaRPr/>
          </a:p>
        </p:txBody>
      </p:sp>
      <p:sp>
        <p:nvSpPr>
          <p:cNvPr id="952" name="Google Shape;952;p152"/>
          <p:cNvSpPr/>
          <p:nvPr/>
        </p:nvSpPr>
        <p:spPr>
          <a:xfrm>
            <a:off x="585816" y="4381304"/>
            <a:ext cx="358904" cy="358904"/>
          </a:xfrm>
          <a:custGeom>
            <a:avLst/>
            <a:gdLst/>
            <a:ahLst/>
            <a:cxnLst/>
            <a:rect l="l" t="t" r="r" b="b"/>
            <a:pathLst>
              <a:path w="512" h="512" extrusionOk="0">
                <a:moveTo>
                  <a:pt x="160" y="394"/>
                </a:moveTo>
                <a:cubicBezTo>
                  <a:pt x="158" y="394"/>
                  <a:pt x="156" y="394"/>
                  <a:pt x="154" y="393"/>
                </a:cubicBezTo>
                <a:cubicBezTo>
                  <a:pt x="151" y="391"/>
                  <a:pt x="149" y="387"/>
                  <a:pt x="149" y="384"/>
                </a:cubicBezTo>
                <a:cubicBezTo>
                  <a:pt x="149" y="128"/>
                  <a:pt x="149" y="128"/>
                  <a:pt x="149" y="128"/>
                </a:cubicBezTo>
                <a:cubicBezTo>
                  <a:pt x="149" y="124"/>
                  <a:pt x="151" y="120"/>
                  <a:pt x="154" y="118"/>
                </a:cubicBezTo>
                <a:cubicBezTo>
                  <a:pt x="157" y="117"/>
                  <a:pt x="161" y="117"/>
                  <a:pt x="165" y="118"/>
                </a:cubicBezTo>
                <a:cubicBezTo>
                  <a:pt x="399" y="246"/>
                  <a:pt x="399" y="246"/>
                  <a:pt x="399" y="246"/>
                </a:cubicBezTo>
                <a:cubicBezTo>
                  <a:pt x="403" y="248"/>
                  <a:pt x="405" y="252"/>
                  <a:pt x="405" y="256"/>
                </a:cubicBezTo>
                <a:cubicBezTo>
                  <a:pt x="405" y="260"/>
                  <a:pt x="403" y="263"/>
                  <a:pt x="399" y="265"/>
                </a:cubicBezTo>
                <a:cubicBezTo>
                  <a:pt x="165" y="393"/>
                  <a:pt x="165" y="393"/>
                  <a:pt x="165" y="393"/>
                </a:cubicBezTo>
                <a:cubicBezTo>
                  <a:pt x="163" y="394"/>
                  <a:pt x="161" y="394"/>
                  <a:pt x="160" y="394"/>
                </a:cubicBezTo>
                <a:close/>
                <a:moveTo>
                  <a:pt x="170" y="146"/>
                </a:moveTo>
                <a:cubicBezTo>
                  <a:pt x="170" y="366"/>
                  <a:pt x="170" y="366"/>
                  <a:pt x="170" y="366"/>
                </a:cubicBezTo>
                <a:cubicBezTo>
                  <a:pt x="372" y="256"/>
                  <a:pt x="372" y="256"/>
                  <a:pt x="372" y="256"/>
                </a:cubicBezTo>
                <a:lnTo>
                  <a:pt x="170" y="146"/>
                </a:ln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rgbClr val="4B2E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4B2E83"/>
              </a:solidFill>
              <a:latin typeface="Calibri"/>
              <a:ea typeface="Calibri"/>
              <a:cs typeface="Calibri"/>
              <a:sym typeface="Calibri"/>
            </a:endParaRPr>
          </a:p>
        </p:txBody>
      </p:sp>
      <p:sp>
        <p:nvSpPr>
          <p:cNvPr id="953" name="Google Shape;953;p152"/>
          <p:cNvSpPr txBox="1"/>
          <p:nvPr/>
        </p:nvSpPr>
        <p:spPr>
          <a:xfrm>
            <a:off x="955135" y="4907828"/>
            <a:ext cx="12048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b="1" i="0" u="none" strike="noStrike" cap="none">
                <a:solidFill>
                  <a:srgbClr val="4B2E83"/>
                </a:solidFill>
                <a:latin typeface="Open Sans"/>
                <a:ea typeface="Open Sans"/>
                <a:cs typeface="Open Sans"/>
                <a:sym typeface="Open Sans"/>
              </a:rPr>
              <a:t>Job Aids</a:t>
            </a:r>
            <a:endParaRPr/>
          </a:p>
        </p:txBody>
      </p:sp>
      <p:sp>
        <p:nvSpPr>
          <p:cNvPr id="954" name="Google Shape;954;p152"/>
          <p:cNvSpPr/>
          <p:nvPr/>
        </p:nvSpPr>
        <p:spPr>
          <a:xfrm>
            <a:off x="2569048" y="4856453"/>
            <a:ext cx="35784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800" b="1" i="0" u="none" strike="noStrike" cap="none">
                <a:solidFill>
                  <a:srgbClr val="4B2E83"/>
                </a:solidFill>
                <a:latin typeface="Open Sans"/>
                <a:ea typeface="Open Sans"/>
                <a:cs typeface="Open Sans"/>
                <a:sym typeface="Open Sans"/>
              </a:rPr>
              <a:t>Reference materials </a:t>
            </a:r>
            <a:r>
              <a:rPr lang="en" sz="800" b="0" i="0" u="none" strike="noStrike" cap="none">
                <a:solidFill>
                  <a:srgbClr val="4B2E83"/>
                </a:solidFill>
                <a:latin typeface="Open Sans"/>
                <a:ea typeface="Open Sans"/>
                <a:cs typeface="Open Sans"/>
                <a:sym typeface="Open Sans"/>
              </a:rPr>
              <a:t>focusing on instructions to </a:t>
            </a:r>
            <a:r>
              <a:rPr lang="en" sz="800" b="1" i="0" u="none" strike="noStrike" cap="none">
                <a:solidFill>
                  <a:srgbClr val="4B2E83"/>
                </a:solidFill>
                <a:latin typeface="Open Sans"/>
                <a:ea typeface="Open Sans"/>
                <a:cs typeface="Open Sans"/>
                <a:sym typeface="Open Sans"/>
              </a:rPr>
              <a:t>complete a business process on Workday</a:t>
            </a:r>
            <a:endParaRPr sz="800" b="1" i="1" u="none" strike="noStrike" cap="none">
              <a:solidFill>
                <a:srgbClr val="4B2E83"/>
              </a:solidFill>
              <a:latin typeface="Open Sans"/>
              <a:ea typeface="Open Sans"/>
              <a:cs typeface="Open Sans"/>
              <a:sym typeface="Open Sans"/>
            </a:endParaRPr>
          </a:p>
        </p:txBody>
      </p:sp>
      <p:grpSp>
        <p:nvGrpSpPr>
          <p:cNvPr id="955" name="Google Shape;955;p152"/>
          <p:cNvGrpSpPr/>
          <p:nvPr/>
        </p:nvGrpSpPr>
        <p:grpSpPr>
          <a:xfrm>
            <a:off x="585650" y="4858914"/>
            <a:ext cx="358956" cy="358956"/>
            <a:chOff x="1197512" y="4047390"/>
            <a:chExt cx="615600" cy="615600"/>
          </a:xfrm>
        </p:grpSpPr>
        <p:sp>
          <p:nvSpPr>
            <p:cNvPr id="956" name="Google Shape;956;p152"/>
            <p:cNvSpPr/>
            <p:nvPr/>
          </p:nvSpPr>
          <p:spPr>
            <a:xfrm>
              <a:off x="1197512" y="4047390"/>
              <a:ext cx="615600" cy="615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8D3A2"/>
                </a:solidFill>
                <a:latin typeface="Calibri"/>
                <a:ea typeface="Calibri"/>
                <a:cs typeface="Calibri"/>
                <a:sym typeface="Calibri"/>
              </a:endParaRPr>
            </a:p>
          </p:txBody>
        </p:sp>
        <p:grpSp>
          <p:nvGrpSpPr>
            <p:cNvPr id="957" name="Google Shape;957;p152"/>
            <p:cNvGrpSpPr/>
            <p:nvPr/>
          </p:nvGrpSpPr>
          <p:grpSpPr>
            <a:xfrm>
              <a:off x="1341804" y="4146753"/>
              <a:ext cx="400336" cy="407008"/>
              <a:chOff x="1781175" y="6981825"/>
              <a:chExt cx="571500" cy="581025"/>
            </a:xfrm>
          </p:grpSpPr>
          <p:sp>
            <p:nvSpPr>
              <p:cNvPr id="958" name="Google Shape;958;p152"/>
              <p:cNvSpPr/>
              <p:nvPr/>
            </p:nvSpPr>
            <p:spPr>
              <a:xfrm>
                <a:off x="1855788" y="7283450"/>
                <a:ext cx="179388" cy="22225"/>
              </a:xfrm>
              <a:custGeom>
                <a:avLst/>
                <a:gdLst/>
                <a:ahLst/>
                <a:cxnLst/>
                <a:rect l="l" t="t" r="r" b="b"/>
                <a:pathLst>
                  <a:path w="77" h="10" extrusionOk="0">
                    <a:moveTo>
                      <a:pt x="72" y="0"/>
                    </a:moveTo>
                    <a:cubicBezTo>
                      <a:pt x="5" y="0"/>
                      <a:pt x="5" y="0"/>
                      <a:pt x="5" y="0"/>
                    </a:cubicBezTo>
                    <a:cubicBezTo>
                      <a:pt x="2" y="0"/>
                      <a:pt x="0" y="2"/>
                      <a:pt x="0" y="5"/>
                    </a:cubicBezTo>
                    <a:cubicBezTo>
                      <a:pt x="0" y="8"/>
                      <a:pt x="2" y="10"/>
                      <a:pt x="5" y="10"/>
                    </a:cubicBezTo>
                    <a:cubicBezTo>
                      <a:pt x="72" y="10"/>
                      <a:pt x="72" y="10"/>
                      <a:pt x="72" y="10"/>
                    </a:cubicBezTo>
                    <a:cubicBezTo>
                      <a:pt x="75" y="10"/>
                      <a:pt x="77" y="8"/>
                      <a:pt x="77" y="5"/>
                    </a:cubicBezTo>
                    <a:cubicBezTo>
                      <a:pt x="77" y="2"/>
                      <a:pt x="75" y="0"/>
                      <a:pt x="72" y="0"/>
                    </a:cubicBez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sp>
            <p:nvSpPr>
              <p:cNvPr id="959" name="Google Shape;959;p152"/>
              <p:cNvSpPr/>
              <p:nvPr/>
            </p:nvSpPr>
            <p:spPr>
              <a:xfrm>
                <a:off x="1855788" y="7354888"/>
                <a:ext cx="179388" cy="23813"/>
              </a:xfrm>
              <a:custGeom>
                <a:avLst/>
                <a:gdLst/>
                <a:ahLst/>
                <a:cxnLst/>
                <a:rect l="l" t="t" r="r" b="b"/>
                <a:pathLst>
                  <a:path w="77" h="10" extrusionOk="0">
                    <a:moveTo>
                      <a:pt x="72" y="0"/>
                    </a:moveTo>
                    <a:cubicBezTo>
                      <a:pt x="5" y="0"/>
                      <a:pt x="5" y="0"/>
                      <a:pt x="5" y="0"/>
                    </a:cubicBezTo>
                    <a:cubicBezTo>
                      <a:pt x="2" y="0"/>
                      <a:pt x="0" y="2"/>
                      <a:pt x="0" y="5"/>
                    </a:cubicBezTo>
                    <a:cubicBezTo>
                      <a:pt x="0" y="8"/>
                      <a:pt x="2" y="10"/>
                      <a:pt x="5" y="10"/>
                    </a:cubicBezTo>
                    <a:cubicBezTo>
                      <a:pt x="72" y="10"/>
                      <a:pt x="72" y="10"/>
                      <a:pt x="72" y="10"/>
                    </a:cubicBezTo>
                    <a:cubicBezTo>
                      <a:pt x="75" y="10"/>
                      <a:pt x="77" y="8"/>
                      <a:pt x="77" y="5"/>
                    </a:cubicBezTo>
                    <a:cubicBezTo>
                      <a:pt x="77" y="2"/>
                      <a:pt x="75" y="0"/>
                      <a:pt x="72" y="0"/>
                    </a:cubicBez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sp>
            <p:nvSpPr>
              <p:cNvPr id="960" name="Google Shape;960;p152"/>
              <p:cNvSpPr/>
              <p:nvPr/>
            </p:nvSpPr>
            <p:spPr>
              <a:xfrm>
                <a:off x="1855788" y="7210425"/>
                <a:ext cx="179388" cy="23813"/>
              </a:xfrm>
              <a:custGeom>
                <a:avLst/>
                <a:gdLst/>
                <a:ahLst/>
                <a:cxnLst/>
                <a:rect l="l" t="t" r="r" b="b"/>
                <a:pathLst>
                  <a:path w="77" h="10" extrusionOk="0">
                    <a:moveTo>
                      <a:pt x="72" y="0"/>
                    </a:moveTo>
                    <a:cubicBezTo>
                      <a:pt x="5" y="0"/>
                      <a:pt x="5" y="0"/>
                      <a:pt x="5" y="0"/>
                    </a:cubicBezTo>
                    <a:cubicBezTo>
                      <a:pt x="2" y="0"/>
                      <a:pt x="0" y="2"/>
                      <a:pt x="0" y="5"/>
                    </a:cubicBezTo>
                    <a:cubicBezTo>
                      <a:pt x="0" y="7"/>
                      <a:pt x="2" y="10"/>
                      <a:pt x="5" y="10"/>
                    </a:cubicBezTo>
                    <a:cubicBezTo>
                      <a:pt x="72" y="10"/>
                      <a:pt x="72" y="10"/>
                      <a:pt x="72" y="10"/>
                    </a:cubicBezTo>
                    <a:cubicBezTo>
                      <a:pt x="75" y="10"/>
                      <a:pt x="77" y="7"/>
                      <a:pt x="77" y="5"/>
                    </a:cubicBezTo>
                    <a:cubicBezTo>
                      <a:pt x="77" y="2"/>
                      <a:pt x="75" y="0"/>
                      <a:pt x="72" y="0"/>
                    </a:cubicBez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sp>
            <p:nvSpPr>
              <p:cNvPr id="961" name="Google Shape;961;p152"/>
              <p:cNvSpPr/>
              <p:nvPr/>
            </p:nvSpPr>
            <p:spPr>
              <a:xfrm>
                <a:off x="1781175" y="6981825"/>
                <a:ext cx="428625" cy="581025"/>
              </a:xfrm>
              <a:custGeom>
                <a:avLst/>
                <a:gdLst/>
                <a:ahLst/>
                <a:cxnLst/>
                <a:rect l="l" t="t" r="r" b="b"/>
                <a:pathLst>
                  <a:path w="184" h="249" extrusionOk="0">
                    <a:moveTo>
                      <a:pt x="179" y="209"/>
                    </a:moveTo>
                    <a:cubicBezTo>
                      <a:pt x="176" y="209"/>
                      <a:pt x="174" y="211"/>
                      <a:pt x="174" y="214"/>
                    </a:cubicBezTo>
                    <a:cubicBezTo>
                      <a:pt x="174" y="236"/>
                      <a:pt x="174" y="236"/>
                      <a:pt x="174" y="236"/>
                    </a:cubicBezTo>
                    <a:cubicBezTo>
                      <a:pt x="174" y="238"/>
                      <a:pt x="173" y="239"/>
                      <a:pt x="171" y="239"/>
                    </a:cubicBezTo>
                    <a:cubicBezTo>
                      <a:pt x="13" y="239"/>
                      <a:pt x="13" y="239"/>
                      <a:pt x="13" y="239"/>
                    </a:cubicBezTo>
                    <a:cubicBezTo>
                      <a:pt x="11" y="239"/>
                      <a:pt x="10" y="238"/>
                      <a:pt x="10" y="236"/>
                    </a:cubicBezTo>
                    <a:cubicBezTo>
                      <a:pt x="10" y="13"/>
                      <a:pt x="10" y="13"/>
                      <a:pt x="10" y="13"/>
                    </a:cubicBezTo>
                    <a:cubicBezTo>
                      <a:pt x="10" y="12"/>
                      <a:pt x="11" y="10"/>
                      <a:pt x="13" y="10"/>
                    </a:cubicBezTo>
                    <a:cubicBezTo>
                      <a:pt x="131" y="10"/>
                      <a:pt x="131" y="10"/>
                      <a:pt x="131" y="10"/>
                    </a:cubicBezTo>
                    <a:cubicBezTo>
                      <a:pt x="131" y="48"/>
                      <a:pt x="131" y="48"/>
                      <a:pt x="131" y="48"/>
                    </a:cubicBezTo>
                    <a:cubicBezTo>
                      <a:pt x="131" y="51"/>
                      <a:pt x="133" y="53"/>
                      <a:pt x="136" y="53"/>
                    </a:cubicBezTo>
                    <a:cubicBezTo>
                      <a:pt x="174" y="53"/>
                      <a:pt x="174" y="53"/>
                      <a:pt x="174" y="53"/>
                    </a:cubicBezTo>
                    <a:cubicBezTo>
                      <a:pt x="174" y="67"/>
                      <a:pt x="174" y="67"/>
                      <a:pt x="174" y="67"/>
                    </a:cubicBezTo>
                    <a:cubicBezTo>
                      <a:pt x="174" y="70"/>
                      <a:pt x="176" y="72"/>
                      <a:pt x="179" y="72"/>
                    </a:cubicBezTo>
                    <a:cubicBezTo>
                      <a:pt x="182" y="72"/>
                      <a:pt x="184" y="70"/>
                      <a:pt x="184" y="67"/>
                    </a:cubicBezTo>
                    <a:cubicBezTo>
                      <a:pt x="184" y="48"/>
                      <a:pt x="184" y="48"/>
                      <a:pt x="184" y="48"/>
                    </a:cubicBezTo>
                    <a:cubicBezTo>
                      <a:pt x="184" y="44"/>
                      <a:pt x="183" y="41"/>
                      <a:pt x="180" y="38"/>
                    </a:cubicBezTo>
                    <a:cubicBezTo>
                      <a:pt x="145" y="4"/>
                      <a:pt x="145" y="4"/>
                      <a:pt x="145" y="4"/>
                    </a:cubicBezTo>
                    <a:cubicBezTo>
                      <a:pt x="143" y="1"/>
                      <a:pt x="140" y="0"/>
                      <a:pt x="136" y="0"/>
                    </a:cubicBezTo>
                    <a:cubicBezTo>
                      <a:pt x="136" y="0"/>
                      <a:pt x="136" y="0"/>
                      <a:pt x="136" y="0"/>
                    </a:cubicBezTo>
                    <a:cubicBezTo>
                      <a:pt x="13" y="0"/>
                      <a:pt x="13" y="0"/>
                      <a:pt x="13" y="0"/>
                    </a:cubicBezTo>
                    <a:cubicBezTo>
                      <a:pt x="6" y="0"/>
                      <a:pt x="0" y="6"/>
                      <a:pt x="0" y="13"/>
                    </a:cubicBezTo>
                    <a:cubicBezTo>
                      <a:pt x="0" y="236"/>
                      <a:pt x="0" y="236"/>
                      <a:pt x="0" y="236"/>
                    </a:cubicBezTo>
                    <a:cubicBezTo>
                      <a:pt x="0" y="243"/>
                      <a:pt x="6" y="249"/>
                      <a:pt x="13" y="249"/>
                    </a:cubicBezTo>
                    <a:cubicBezTo>
                      <a:pt x="171" y="249"/>
                      <a:pt x="171" y="249"/>
                      <a:pt x="171" y="249"/>
                    </a:cubicBezTo>
                    <a:cubicBezTo>
                      <a:pt x="178" y="249"/>
                      <a:pt x="184" y="243"/>
                      <a:pt x="184" y="236"/>
                    </a:cubicBezTo>
                    <a:cubicBezTo>
                      <a:pt x="184" y="214"/>
                      <a:pt x="184" y="214"/>
                      <a:pt x="184" y="214"/>
                    </a:cubicBezTo>
                    <a:cubicBezTo>
                      <a:pt x="184" y="211"/>
                      <a:pt x="182" y="209"/>
                      <a:pt x="179" y="209"/>
                    </a:cubicBezTo>
                    <a:close/>
                    <a:moveTo>
                      <a:pt x="171" y="43"/>
                    </a:moveTo>
                    <a:cubicBezTo>
                      <a:pt x="141" y="43"/>
                      <a:pt x="141" y="43"/>
                      <a:pt x="141" y="43"/>
                    </a:cubicBezTo>
                    <a:cubicBezTo>
                      <a:pt x="141" y="14"/>
                      <a:pt x="141" y="14"/>
                      <a:pt x="141" y="14"/>
                    </a:cubicBezTo>
                    <a:lnTo>
                      <a:pt x="171" y="43"/>
                    </a:ln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sp>
            <p:nvSpPr>
              <p:cNvPr id="962" name="Google Shape;962;p152"/>
              <p:cNvSpPr/>
              <p:nvPr/>
            </p:nvSpPr>
            <p:spPr>
              <a:xfrm>
                <a:off x="2070100" y="7170738"/>
                <a:ext cx="282575" cy="284163"/>
              </a:xfrm>
              <a:custGeom>
                <a:avLst/>
                <a:gdLst/>
                <a:ahLst/>
                <a:cxnLst/>
                <a:rect l="l" t="t" r="r" b="b"/>
                <a:pathLst>
                  <a:path w="122" h="122" extrusionOk="0">
                    <a:moveTo>
                      <a:pt x="116" y="90"/>
                    </a:moveTo>
                    <a:cubicBezTo>
                      <a:pt x="87" y="79"/>
                      <a:pt x="81" y="74"/>
                      <a:pt x="80" y="73"/>
                    </a:cubicBezTo>
                    <a:cubicBezTo>
                      <a:pt x="80" y="70"/>
                      <a:pt x="80" y="70"/>
                      <a:pt x="80" y="70"/>
                    </a:cubicBezTo>
                    <a:cubicBezTo>
                      <a:pt x="83" y="66"/>
                      <a:pt x="86" y="61"/>
                      <a:pt x="88" y="56"/>
                    </a:cubicBezTo>
                    <a:cubicBezTo>
                      <a:pt x="90" y="53"/>
                      <a:pt x="92" y="49"/>
                      <a:pt x="92" y="45"/>
                    </a:cubicBezTo>
                    <a:cubicBezTo>
                      <a:pt x="92" y="43"/>
                      <a:pt x="91" y="40"/>
                      <a:pt x="90" y="38"/>
                    </a:cubicBezTo>
                    <a:cubicBezTo>
                      <a:pt x="90" y="27"/>
                      <a:pt x="90" y="27"/>
                      <a:pt x="90" y="27"/>
                    </a:cubicBezTo>
                    <a:cubicBezTo>
                      <a:pt x="90" y="10"/>
                      <a:pt x="79" y="0"/>
                      <a:pt x="61" y="0"/>
                    </a:cubicBezTo>
                    <a:cubicBezTo>
                      <a:pt x="43" y="0"/>
                      <a:pt x="32" y="11"/>
                      <a:pt x="32" y="27"/>
                    </a:cubicBezTo>
                    <a:cubicBezTo>
                      <a:pt x="32" y="38"/>
                      <a:pt x="32" y="38"/>
                      <a:pt x="32" y="38"/>
                    </a:cubicBezTo>
                    <a:cubicBezTo>
                      <a:pt x="31" y="40"/>
                      <a:pt x="30" y="43"/>
                      <a:pt x="30" y="45"/>
                    </a:cubicBezTo>
                    <a:cubicBezTo>
                      <a:pt x="30" y="49"/>
                      <a:pt x="32" y="53"/>
                      <a:pt x="35" y="56"/>
                    </a:cubicBezTo>
                    <a:cubicBezTo>
                      <a:pt x="37" y="61"/>
                      <a:pt x="39" y="66"/>
                      <a:pt x="43" y="70"/>
                    </a:cubicBezTo>
                    <a:cubicBezTo>
                      <a:pt x="43" y="73"/>
                      <a:pt x="43" y="73"/>
                      <a:pt x="43" y="73"/>
                    </a:cubicBezTo>
                    <a:cubicBezTo>
                      <a:pt x="41" y="74"/>
                      <a:pt x="34" y="79"/>
                      <a:pt x="6" y="90"/>
                    </a:cubicBezTo>
                    <a:cubicBezTo>
                      <a:pt x="3" y="91"/>
                      <a:pt x="0" y="95"/>
                      <a:pt x="0" y="99"/>
                    </a:cubicBezTo>
                    <a:cubicBezTo>
                      <a:pt x="0" y="113"/>
                      <a:pt x="0" y="113"/>
                      <a:pt x="0" y="113"/>
                    </a:cubicBezTo>
                    <a:cubicBezTo>
                      <a:pt x="0" y="118"/>
                      <a:pt x="4" y="122"/>
                      <a:pt x="9" y="122"/>
                    </a:cubicBezTo>
                    <a:cubicBezTo>
                      <a:pt x="113" y="122"/>
                      <a:pt x="113" y="122"/>
                      <a:pt x="113" y="122"/>
                    </a:cubicBezTo>
                    <a:cubicBezTo>
                      <a:pt x="118" y="122"/>
                      <a:pt x="122" y="118"/>
                      <a:pt x="122" y="113"/>
                    </a:cubicBezTo>
                    <a:cubicBezTo>
                      <a:pt x="122" y="99"/>
                      <a:pt x="122" y="99"/>
                      <a:pt x="122" y="99"/>
                    </a:cubicBezTo>
                    <a:cubicBezTo>
                      <a:pt x="122" y="95"/>
                      <a:pt x="120" y="91"/>
                      <a:pt x="116" y="90"/>
                    </a:cubicBezTo>
                    <a:close/>
                    <a:moveTo>
                      <a:pt x="112" y="112"/>
                    </a:moveTo>
                    <a:cubicBezTo>
                      <a:pt x="10" y="112"/>
                      <a:pt x="10" y="112"/>
                      <a:pt x="10" y="112"/>
                    </a:cubicBezTo>
                    <a:cubicBezTo>
                      <a:pt x="10" y="99"/>
                      <a:pt x="10" y="99"/>
                      <a:pt x="10" y="99"/>
                    </a:cubicBezTo>
                    <a:cubicBezTo>
                      <a:pt x="47" y="85"/>
                      <a:pt x="51" y="80"/>
                      <a:pt x="52" y="75"/>
                    </a:cubicBezTo>
                    <a:cubicBezTo>
                      <a:pt x="52" y="75"/>
                      <a:pt x="53" y="74"/>
                      <a:pt x="53" y="74"/>
                    </a:cubicBezTo>
                    <a:cubicBezTo>
                      <a:pt x="53" y="68"/>
                      <a:pt x="53" y="68"/>
                      <a:pt x="53" y="68"/>
                    </a:cubicBezTo>
                    <a:cubicBezTo>
                      <a:pt x="53" y="67"/>
                      <a:pt x="52" y="66"/>
                      <a:pt x="51" y="65"/>
                    </a:cubicBezTo>
                    <a:cubicBezTo>
                      <a:pt x="48" y="62"/>
                      <a:pt x="45" y="57"/>
                      <a:pt x="44" y="52"/>
                    </a:cubicBezTo>
                    <a:cubicBezTo>
                      <a:pt x="44" y="50"/>
                      <a:pt x="43" y="50"/>
                      <a:pt x="42" y="49"/>
                    </a:cubicBezTo>
                    <a:cubicBezTo>
                      <a:pt x="41" y="48"/>
                      <a:pt x="40" y="47"/>
                      <a:pt x="40" y="45"/>
                    </a:cubicBezTo>
                    <a:cubicBezTo>
                      <a:pt x="40" y="44"/>
                      <a:pt x="41" y="43"/>
                      <a:pt x="41" y="43"/>
                    </a:cubicBezTo>
                    <a:cubicBezTo>
                      <a:pt x="42" y="42"/>
                      <a:pt x="42" y="41"/>
                      <a:pt x="42" y="40"/>
                    </a:cubicBezTo>
                    <a:cubicBezTo>
                      <a:pt x="42" y="27"/>
                      <a:pt x="42" y="27"/>
                      <a:pt x="42" y="27"/>
                    </a:cubicBezTo>
                    <a:cubicBezTo>
                      <a:pt x="42" y="16"/>
                      <a:pt x="49" y="10"/>
                      <a:pt x="61" y="10"/>
                    </a:cubicBezTo>
                    <a:cubicBezTo>
                      <a:pt x="74" y="10"/>
                      <a:pt x="80" y="16"/>
                      <a:pt x="80" y="27"/>
                    </a:cubicBezTo>
                    <a:cubicBezTo>
                      <a:pt x="80" y="40"/>
                      <a:pt x="80" y="40"/>
                      <a:pt x="80" y="40"/>
                    </a:cubicBezTo>
                    <a:cubicBezTo>
                      <a:pt x="80" y="41"/>
                      <a:pt x="80" y="42"/>
                      <a:pt x="81" y="43"/>
                    </a:cubicBezTo>
                    <a:cubicBezTo>
                      <a:pt x="82" y="43"/>
                      <a:pt x="82" y="44"/>
                      <a:pt x="82" y="45"/>
                    </a:cubicBezTo>
                    <a:cubicBezTo>
                      <a:pt x="82" y="47"/>
                      <a:pt x="81" y="48"/>
                      <a:pt x="80" y="49"/>
                    </a:cubicBezTo>
                    <a:cubicBezTo>
                      <a:pt x="79" y="50"/>
                      <a:pt x="79" y="50"/>
                      <a:pt x="78" y="52"/>
                    </a:cubicBezTo>
                    <a:cubicBezTo>
                      <a:pt x="77" y="57"/>
                      <a:pt x="74" y="62"/>
                      <a:pt x="71" y="65"/>
                    </a:cubicBezTo>
                    <a:cubicBezTo>
                      <a:pt x="70" y="66"/>
                      <a:pt x="70" y="67"/>
                      <a:pt x="70" y="68"/>
                    </a:cubicBezTo>
                    <a:cubicBezTo>
                      <a:pt x="70" y="74"/>
                      <a:pt x="70" y="74"/>
                      <a:pt x="70" y="74"/>
                    </a:cubicBezTo>
                    <a:cubicBezTo>
                      <a:pt x="70" y="74"/>
                      <a:pt x="70" y="75"/>
                      <a:pt x="70" y="75"/>
                    </a:cubicBezTo>
                    <a:cubicBezTo>
                      <a:pt x="71" y="80"/>
                      <a:pt x="76" y="85"/>
                      <a:pt x="112" y="99"/>
                    </a:cubicBezTo>
                    <a:lnTo>
                      <a:pt x="112" y="112"/>
                    </a:ln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grpSp>
      </p:grpSp>
      <p:sp>
        <p:nvSpPr>
          <p:cNvPr id="963" name="Google Shape;963;p152"/>
          <p:cNvSpPr txBox="1"/>
          <p:nvPr/>
        </p:nvSpPr>
        <p:spPr>
          <a:xfrm>
            <a:off x="923334" y="5364462"/>
            <a:ext cx="12048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b="1" i="0" u="none" strike="noStrike" cap="none">
                <a:solidFill>
                  <a:srgbClr val="4B2E83"/>
                </a:solidFill>
                <a:latin typeface="Open Sans"/>
                <a:ea typeface="Open Sans"/>
                <a:cs typeface="Open Sans"/>
                <a:sym typeface="Open Sans"/>
              </a:rPr>
              <a:t>Clinics</a:t>
            </a:r>
            <a:endParaRPr sz="1000" b="1" i="0" u="none" strike="noStrike" cap="none">
              <a:solidFill>
                <a:srgbClr val="4B2E83"/>
              </a:solidFill>
              <a:latin typeface="Open Sans"/>
              <a:ea typeface="Open Sans"/>
              <a:cs typeface="Open Sans"/>
              <a:sym typeface="Open Sans"/>
            </a:endParaRPr>
          </a:p>
        </p:txBody>
      </p:sp>
      <p:sp>
        <p:nvSpPr>
          <p:cNvPr id="964" name="Google Shape;964;p152"/>
          <p:cNvSpPr/>
          <p:nvPr/>
        </p:nvSpPr>
        <p:spPr>
          <a:xfrm>
            <a:off x="2569050" y="5324637"/>
            <a:ext cx="35901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800" b="1" i="0" u="none" strike="noStrike" cap="none">
                <a:solidFill>
                  <a:srgbClr val="4B2E83"/>
                </a:solidFill>
                <a:latin typeface="Open Sans"/>
                <a:ea typeface="Open Sans"/>
                <a:cs typeface="Open Sans"/>
                <a:sym typeface="Open Sans"/>
              </a:rPr>
              <a:t>Self-paced, hands-on practice sessions in the sandbox tenant </a:t>
            </a:r>
            <a:r>
              <a:rPr lang="en" sz="800" b="0" i="0" u="none" strike="noStrike" cap="none">
                <a:solidFill>
                  <a:srgbClr val="4B2E83"/>
                </a:solidFill>
                <a:latin typeface="Open Sans"/>
                <a:ea typeface="Open Sans"/>
                <a:cs typeface="Open Sans"/>
                <a:sym typeface="Open Sans"/>
              </a:rPr>
              <a:t>to build familiarity with Workday functionality – also available post go-live (defined time)</a:t>
            </a:r>
            <a:endParaRPr/>
          </a:p>
        </p:txBody>
      </p:sp>
      <p:grpSp>
        <p:nvGrpSpPr>
          <p:cNvPr id="965" name="Google Shape;965;p152"/>
          <p:cNvGrpSpPr/>
          <p:nvPr/>
        </p:nvGrpSpPr>
        <p:grpSpPr>
          <a:xfrm>
            <a:off x="577863" y="5306693"/>
            <a:ext cx="358956" cy="353416"/>
            <a:chOff x="286311" y="2223504"/>
            <a:chExt cx="615600" cy="615600"/>
          </a:xfrm>
        </p:grpSpPr>
        <p:sp>
          <p:nvSpPr>
            <p:cNvPr id="966" name="Google Shape;966;p152"/>
            <p:cNvSpPr/>
            <p:nvPr/>
          </p:nvSpPr>
          <p:spPr>
            <a:xfrm>
              <a:off x="286311" y="2223504"/>
              <a:ext cx="615600" cy="615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E8D3A2"/>
                </a:solidFill>
                <a:latin typeface="Calibri"/>
                <a:ea typeface="Calibri"/>
                <a:cs typeface="Calibri"/>
                <a:sym typeface="Calibri"/>
              </a:endParaRPr>
            </a:p>
          </p:txBody>
        </p:sp>
        <p:grpSp>
          <p:nvGrpSpPr>
            <p:cNvPr id="967" name="Google Shape;967;p152"/>
            <p:cNvGrpSpPr/>
            <p:nvPr/>
          </p:nvGrpSpPr>
          <p:grpSpPr>
            <a:xfrm>
              <a:off x="462582" y="2350025"/>
              <a:ext cx="262745" cy="362407"/>
              <a:chOff x="3390900" y="1185863"/>
              <a:chExt cx="368300" cy="508000"/>
            </a:xfrm>
          </p:grpSpPr>
          <p:sp>
            <p:nvSpPr>
              <p:cNvPr id="968" name="Google Shape;968;p152"/>
              <p:cNvSpPr/>
              <p:nvPr/>
            </p:nvSpPr>
            <p:spPr>
              <a:xfrm>
                <a:off x="3390900" y="1185863"/>
                <a:ext cx="368300" cy="508000"/>
              </a:xfrm>
              <a:custGeom>
                <a:avLst/>
                <a:gdLst/>
                <a:ahLst/>
                <a:cxnLst/>
                <a:rect l="l" t="t" r="r" b="b"/>
                <a:pathLst>
                  <a:path w="173" h="238" extrusionOk="0">
                    <a:moveTo>
                      <a:pt x="171" y="211"/>
                    </a:moveTo>
                    <a:cubicBezTo>
                      <a:pt x="124" y="85"/>
                      <a:pt x="124" y="85"/>
                      <a:pt x="124" y="85"/>
                    </a:cubicBezTo>
                    <a:cubicBezTo>
                      <a:pt x="124" y="45"/>
                      <a:pt x="124" y="45"/>
                      <a:pt x="124" y="45"/>
                    </a:cubicBezTo>
                    <a:cubicBezTo>
                      <a:pt x="133" y="43"/>
                      <a:pt x="139" y="35"/>
                      <a:pt x="139" y="26"/>
                    </a:cubicBezTo>
                    <a:cubicBezTo>
                      <a:pt x="139" y="20"/>
                      <a:pt x="139" y="20"/>
                      <a:pt x="139" y="20"/>
                    </a:cubicBezTo>
                    <a:cubicBezTo>
                      <a:pt x="139" y="9"/>
                      <a:pt x="130" y="0"/>
                      <a:pt x="119" y="0"/>
                    </a:cubicBezTo>
                    <a:cubicBezTo>
                      <a:pt x="53" y="0"/>
                      <a:pt x="53" y="0"/>
                      <a:pt x="53" y="0"/>
                    </a:cubicBezTo>
                    <a:cubicBezTo>
                      <a:pt x="42" y="0"/>
                      <a:pt x="34" y="9"/>
                      <a:pt x="34" y="20"/>
                    </a:cubicBezTo>
                    <a:cubicBezTo>
                      <a:pt x="34" y="26"/>
                      <a:pt x="34" y="26"/>
                      <a:pt x="34" y="26"/>
                    </a:cubicBezTo>
                    <a:cubicBezTo>
                      <a:pt x="34" y="35"/>
                      <a:pt x="40" y="43"/>
                      <a:pt x="49" y="45"/>
                    </a:cubicBezTo>
                    <a:cubicBezTo>
                      <a:pt x="49" y="85"/>
                      <a:pt x="49" y="85"/>
                      <a:pt x="49" y="85"/>
                    </a:cubicBezTo>
                    <a:cubicBezTo>
                      <a:pt x="2" y="211"/>
                      <a:pt x="2" y="211"/>
                      <a:pt x="2" y="211"/>
                    </a:cubicBezTo>
                    <a:cubicBezTo>
                      <a:pt x="0" y="217"/>
                      <a:pt x="0" y="224"/>
                      <a:pt x="4" y="229"/>
                    </a:cubicBezTo>
                    <a:cubicBezTo>
                      <a:pt x="8" y="235"/>
                      <a:pt x="14" y="238"/>
                      <a:pt x="21" y="238"/>
                    </a:cubicBezTo>
                    <a:cubicBezTo>
                      <a:pt x="152" y="238"/>
                      <a:pt x="152" y="238"/>
                      <a:pt x="152" y="238"/>
                    </a:cubicBezTo>
                    <a:cubicBezTo>
                      <a:pt x="159" y="238"/>
                      <a:pt x="165" y="235"/>
                      <a:pt x="169" y="229"/>
                    </a:cubicBezTo>
                    <a:cubicBezTo>
                      <a:pt x="172" y="224"/>
                      <a:pt x="173" y="217"/>
                      <a:pt x="171" y="211"/>
                    </a:cubicBezTo>
                    <a:close/>
                    <a:moveTo>
                      <a:pt x="58" y="87"/>
                    </a:moveTo>
                    <a:cubicBezTo>
                      <a:pt x="58" y="87"/>
                      <a:pt x="58" y="86"/>
                      <a:pt x="58" y="85"/>
                    </a:cubicBezTo>
                    <a:cubicBezTo>
                      <a:pt x="58" y="41"/>
                      <a:pt x="58" y="41"/>
                      <a:pt x="58" y="41"/>
                    </a:cubicBezTo>
                    <a:cubicBezTo>
                      <a:pt x="58" y="38"/>
                      <a:pt x="56" y="36"/>
                      <a:pt x="53" y="36"/>
                    </a:cubicBezTo>
                    <a:cubicBezTo>
                      <a:pt x="48" y="36"/>
                      <a:pt x="43" y="31"/>
                      <a:pt x="43" y="26"/>
                    </a:cubicBezTo>
                    <a:cubicBezTo>
                      <a:pt x="43" y="20"/>
                      <a:pt x="43" y="20"/>
                      <a:pt x="43" y="20"/>
                    </a:cubicBezTo>
                    <a:cubicBezTo>
                      <a:pt x="43" y="14"/>
                      <a:pt x="48" y="10"/>
                      <a:pt x="53" y="10"/>
                    </a:cubicBezTo>
                    <a:cubicBezTo>
                      <a:pt x="119" y="10"/>
                      <a:pt x="119" y="10"/>
                      <a:pt x="119" y="10"/>
                    </a:cubicBezTo>
                    <a:cubicBezTo>
                      <a:pt x="125" y="10"/>
                      <a:pt x="129" y="14"/>
                      <a:pt x="129" y="20"/>
                    </a:cubicBezTo>
                    <a:cubicBezTo>
                      <a:pt x="129" y="26"/>
                      <a:pt x="129" y="26"/>
                      <a:pt x="129" y="26"/>
                    </a:cubicBezTo>
                    <a:cubicBezTo>
                      <a:pt x="129" y="31"/>
                      <a:pt x="125" y="36"/>
                      <a:pt x="119" y="36"/>
                    </a:cubicBezTo>
                    <a:cubicBezTo>
                      <a:pt x="117" y="36"/>
                      <a:pt x="114" y="38"/>
                      <a:pt x="114" y="41"/>
                    </a:cubicBezTo>
                    <a:cubicBezTo>
                      <a:pt x="114" y="85"/>
                      <a:pt x="114" y="85"/>
                      <a:pt x="114" y="85"/>
                    </a:cubicBezTo>
                    <a:cubicBezTo>
                      <a:pt x="114" y="86"/>
                      <a:pt x="115" y="87"/>
                      <a:pt x="115" y="87"/>
                    </a:cubicBezTo>
                    <a:cubicBezTo>
                      <a:pt x="131" y="130"/>
                      <a:pt x="131" y="130"/>
                      <a:pt x="131" y="130"/>
                    </a:cubicBezTo>
                    <a:cubicBezTo>
                      <a:pt x="124" y="135"/>
                      <a:pt x="80" y="137"/>
                      <a:pt x="40" y="136"/>
                    </a:cubicBezTo>
                    <a:lnTo>
                      <a:pt x="58" y="87"/>
                    </a:lnTo>
                    <a:close/>
                    <a:moveTo>
                      <a:pt x="161" y="224"/>
                    </a:moveTo>
                    <a:cubicBezTo>
                      <a:pt x="159" y="227"/>
                      <a:pt x="156" y="228"/>
                      <a:pt x="152" y="228"/>
                    </a:cubicBezTo>
                    <a:cubicBezTo>
                      <a:pt x="21" y="228"/>
                      <a:pt x="21" y="228"/>
                      <a:pt x="21" y="228"/>
                    </a:cubicBezTo>
                    <a:cubicBezTo>
                      <a:pt x="17" y="228"/>
                      <a:pt x="14" y="227"/>
                      <a:pt x="12" y="224"/>
                    </a:cubicBezTo>
                    <a:cubicBezTo>
                      <a:pt x="10" y="221"/>
                      <a:pt x="10" y="217"/>
                      <a:pt x="11" y="214"/>
                    </a:cubicBezTo>
                    <a:cubicBezTo>
                      <a:pt x="36" y="146"/>
                      <a:pt x="36" y="146"/>
                      <a:pt x="36" y="146"/>
                    </a:cubicBezTo>
                    <a:cubicBezTo>
                      <a:pt x="41" y="146"/>
                      <a:pt x="46" y="146"/>
                      <a:pt x="53" y="146"/>
                    </a:cubicBezTo>
                    <a:cubicBezTo>
                      <a:pt x="80" y="146"/>
                      <a:pt x="120" y="145"/>
                      <a:pt x="134" y="139"/>
                    </a:cubicBezTo>
                    <a:cubicBezTo>
                      <a:pt x="162" y="214"/>
                      <a:pt x="162" y="214"/>
                      <a:pt x="162" y="214"/>
                    </a:cubicBezTo>
                    <a:cubicBezTo>
                      <a:pt x="163" y="217"/>
                      <a:pt x="162" y="221"/>
                      <a:pt x="161" y="224"/>
                    </a:cubicBezTo>
                    <a:close/>
                  </a:path>
                </a:pathLst>
              </a:custGeom>
              <a:solidFill>
                <a:schemeClr val="lt2"/>
              </a:solidFill>
              <a:ln>
                <a:noFill/>
              </a:ln>
            </p:spPr>
            <p:txBody>
              <a:bodyPr spcFirstLastPara="1" wrap="square" lIns="107575" tIns="53775" rIns="107575" bIns="53775" anchor="t" anchorCtr="0">
                <a:noAutofit/>
              </a:bodyPr>
              <a:lstStyle/>
              <a:p>
                <a:pPr marL="0" marR="0" lvl="0" indent="0" algn="l" rtl="0">
                  <a:spcBef>
                    <a:spcPts val="0"/>
                  </a:spcBef>
                  <a:spcAft>
                    <a:spcPts val="0"/>
                  </a:spcAft>
                  <a:buNone/>
                </a:pPr>
                <a:endParaRPr sz="2117" b="0" i="0" u="none" strike="noStrike" cap="none">
                  <a:solidFill>
                    <a:srgbClr val="4B2E83"/>
                  </a:solidFill>
                  <a:latin typeface="Calibri"/>
                  <a:ea typeface="Calibri"/>
                  <a:cs typeface="Calibri"/>
                  <a:sym typeface="Calibri"/>
                </a:endParaRPr>
              </a:p>
            </p:txBody>
          </p:sp>
          <p:sp>
            <p:nvSpPr>
              <p:cNvPr id="969" name="Google Shape;969;p152"/>
              <p:cNvSpPr/>
              <p:nvPr/>
            </p:nvSpPr>
            <p:spPr>
              <a:xfrm>
                <a:off x="3481388" y="1514475"/>
                <a:ext cx="71438" cy="69850"/>
              </a:xfrm>
              <a:custGeom>
                <a:avLst/>
                <a:gdLst/>
                <a:ahLst/>
                <a:cxnLst/>
                <a:rect l="l" t="t" r="r" b="b"/>
                <a:pathLst>
                  <a:path w="33" h="33" extrusionOk="0">
                    <a:moveTo>
                      <a:pt x="16" y="0"/>
                    </a:moveTo>
                    <a:cubicBezTo>
                      <a:pt x="7" y="0"/>
                      <a:pt x="0" y="7"/>
                      <a:pt x="0" y="16"/>
                    </a:cubicBezTo>
                    <a:cubicBezTo>
                      <a:pt x="0" y="26"/>
                      <a:pt x="7" y="33"/>
                      <a:pt x="16" y="33"/>
                    </a:cubicBezTo>
                    <a:cubicBezTo>
                      <a:pt x="26" y="33"/>
                      <a:pt x="33" y="26"/>
                      <a:pt x="33" y="16"/>
                    </a:cubicBezTo>
                    <a:cubicBezTo>
                      <a:pt x="33" y="7"/>
                      <a:pt x="26" y="0"/>
                      <a:pt x="16" y="0"/>
                    </a:cubicBezTo>
                    <a:close/>
                    <a:moveTo>
                      <a:pt x="16" y="24"/>
                    </a:moveTo>
                    <a:cubicBezTo>
                      <a:pt x="13" y="24"/>
                      <a:pt x="9" y="20"/>
                      <a:pt x="9" y="16"/>
                    </a:cubicBezTo>
                    <a:cubicBezTo>
                      <a:pt x="9" y="13"/>
                      <a:pt x="13" y="9"/>
                      <a:pt x="16" y="9"/>
                    </a:cubicBezTo>
                    <a:cubicBezTo>
                      <a:pt x="20" y="9"/>
                      <a:pt x="23" y="13"/>
                      <a:pt x="23" y="16"/>
                    </a:cubicBezTo>
                    <a:cubicBezTo>
                      <a:pt x="23" y="20"/>
                      <a:pt x="20" y="24"/>
                      <a:pt x="16" y="24"/>
                    </a:cubicBezTo>
                    <a:close/>
                  </a:path>
                </a:pathLst>
              </a:custGeom>
              <a:solidFill>
                <a:schemeClr val="lt2"/>
              </a:solidFill>
              <a:ln>
                <a:noFill/>
              </a:ln>
            </p:spPr>
            <p:txBody>
              <a:bodyPr spcFirstLastPara="1" wrap="square" lIns="107575" tIns="53775" rIns="107575" bIns="53775" anchor="t" anchorCtr="0">
                <a:noAutofit/>
              </a:bodyPr>
              <a:lstStyle/>
              <a:p>
                <a:pPr marL="0" marR="0" lvl="0" indent="0" algn="l" rtl="0">
                  <a:spcBef>
                    <a:spcPts val="0"/>
                  </a:spcBef>
                  <a:spcAft>
                    <a:spcPts val="0"/>
                  </a:spcAft>
                  <a:buNone/>
                </a:pPr>
                <a:endParaRPr sz="2117" b="0" i="0" u="none" strike="noStrike" cap="none">
                  <a:solidFill>
                    <a:srgbClr val="4B2E83"/>
                  </a:solidFill>
                  <a:latin typeface="Calibri"/>
                  <a:ea typeface="Calibri"/>
                  <a:cs typeface="Calibri"/>
                  <a:sym typeface="Calibri"/>
                </a:endParaRPr>
              </a:p>
            </p:txBody>
          </p:sp>
          <p:sp>
            <p:nvSpPr>
              <p:cNvPr id="970" name="Google Shape;970;p152"/>
              <p:cNvSpPr/>
              <p:nvPr/>
            </p:nvSpPr>
            <p:spPr>
              <a:xfrm>
                <a:off x="3568700" y="1552575"/>
                <a:ext cx="101600" cy="98425"/>
              </a:xfrm>
              <a:custGeom>
                <a:avLst/>
                <a:gdLst/>
                <a:ahLst/>
                <a:cxnLst/>
                <a:rect l="l" t="t" r="r" b="b"/>
                <a:pathLst>
                  <a:path w="47" h="46" extrusionOk="0">
                    <a:moveTo>
                      <a:pt x="23" y="0"/>
                    </a:moveTo>
                    <a:cubicBezTo>
                      <a:pt x="11" y="0"/>
                      <a:pt x="0" y="10"/>
                      <a:pt x="0" y="23"/>
                    </a:cubicBezTo>
                    <a:cubicBezTo>
                      <a:pt x="0" y="36"/>
                      <a:pt x="11" y="46"/>
                      <a:pt x="23" y="46"/>
                    </a:cubicBezTo>
                    <a:cubicBezTo>
                      <a:pt x="36" y="46"/>
                      <a:pt x="47" y="36"/>
                      <a:pt x="47" y="23"/>
                    </a:cubicBezTo>
                    <a:cubicBezTo>
                      <a:pt x="47" y="10"/>
                      <a:pt x="36" y="0"/>
                      <a:pt x="23" y="0"/>
                    </a:cubicBezTo>
                    <a:close/>
                    <a:moveTo>
                      <a:pt x="23" y="37"/>
                    </a:moveTo>
                    <a:cubicBezTo>
                      <a:pt x="16" y="37"/>
                      <a:pt x="10" y="30"/>
                      <a:pt x="10" y="23"/>
                    </a:cubicBezTo>
                    <a:cubicBezTo>
                      <a:pt x="10" y="16"/>
                      <a:pt x="16" y="9"/>
                      <a:pt x="23" y="9"/>
                    </a:cubicBezTo>
                    <a:cubicBezTo>
                      <a:pt x="31" y="9"/>
                      <a:pt x="37" y="16"/>
                      <a:pt x="37" y="23"/>
                    </a:cubicBezTo>
                    <a:cubicBezTo>
                      <a:pt x="37" y="30"/>
                      <a:pt x="31" y="37"/>
                      <a:pt x="23" y="37"/>
                    </a:cubicBezTo>
                    <a:close/>
                  </a:path>
                </a:pathLst>
              </a:custGeom>
              <a:solidFill>
                <a:schemeClr val="lt2"/>
              </a:solidFill>
              <a:ln>
                <a:noFill/>
              </a:ln>
            </p:spPr>
            <p:txBody>
              <a:bodyPr spcFirstLastPara="1" wrap="square" lIns="107575" tIns="53775" rIns="107575" bIns="53775" anchor="t" anchorCtr="0">
                <a:noAutofit/>
              </a:bodyPr>
              <a:lstStyle/>
              <a:p>
                <a:pPr marL="0" marR="0" lvl="0" indent="0" algn="l" rtl="0">
                  <a:spcBef>
                    <a:spcPts val="0"/>
                  </a:spcBef>
                  <a:spcAft>
                    <a:spcPts val="0"/>
                  </a:spcAft>
                  <a:buNone/>
                </a:pPr>
                <a:endParaRPr sz="2117" b="0" i="0" u="none" strike="noStrike" cap="none">
                  <a:solidFill>
                    <a:srgbClr val="4B2E83"/>
                  </a:solidFill>
                  <a:latin typeface="Calibri"/>
                  <a:ea typeface="Calibri"/>
                  <a:cs typeface="Calibri"/>
                  <a:sym typeface="Calibri"/>
                </a:endParaRPr>
              </a:p>
            </p:txBody>
          </p:sp>
          <p:sp>
            <p:nvSpPr>
              <p:cNvPr id="971" name="Google Shape;971;p152"/>
              <p:cNvSpPr/>
              <p:nvPr/>
            </p:nvSpPr>
            <p:spPr>
              <a:xfrm>
                <a:off x="3530600" y="1377950"/>
                <a:ext cx="65088" cy="63500"/>
              </a:xfrm>
              <a:custGeom>
                <a:avLst/>
                <a:gdLst/>
                <a:ahLst/>
                <a:cxnLst/>
                <a:rect l="l" t="t" r="r" b="b"/>
                <a:pathLst>
                  <a:path w="30" h="30" extrusionOk="0">
                    <a:moveTo>
                      <a:pt x="15" y="30"/>
                    </a:moveTo>
                    <a:cubicBezTo>
                      <a:pt x="24" y="30"/>
                      <a:pt x="30" y="23"/>
                      <a:pt x="30" y="15"/>
                    </a:cubicBezTo>
                    <a:cubicBezTo>
                      <a:pt x="30" y="7"/>
                      <a:pt x="24" y="0"/>
                      <a:pt x="15" y="0"/>
                    </a:cubicBezTo>
                    <a:cubicBezTo>
                      <a:pt x="7" y="0"/>
                      <a:pt x="0" y="7"/>
                      <a:pt x="0" y="15"/>
                    </a:cubicBezTo>
                    <a:cubicBezTo>
                      <a:pt x="0" y="23"/>
                      <a:pt x="7" y="30"/>
                      <a:pt x="15" y="30"/>
                    </a:cubicBezTo>
                    <a:close/>
                    <a:moveTo>
                      <a:pt x="15" y="9"/>
                    </a:moveTo>
                    <a:cubicBezTo>
                      <a:pt x="18" y="9"/>
                      <a:pt x="21" y="12"/>
                      <a:pt x="21" y="15"/>
                    </a:cubicBezTo>
                    <a:cubicBezTo>
                      <a:pt x="21" y="18"/>
                      <a:pt x="18" y="20"/>
                      <a:pt x="15" y="20"/>
                    </a:cubicBezTo>
                    <a:cubicBezTo>
                      <a:pt x="12" y="20"/>
                      <a:pt x="10" y="18"/>
                      <a:pt x="10" y="15"/>
                    </a:cubicBezTo>
                    <a:cubicBezTo>
                      <a:pt x="10" y="12"/>
                      <a:pt x="12" y="9"/>
                      <a:pt x="15" y="9"/>
                    </a:cubicBezTo>
                    <a:close/>
                  </a:path>
                </a:pathLst>
              </a:custGeom>
              <a:solidFill>
                <a:schemeClr val="lt2"/>
              </a:solidFill>
              <a:ln>
                <a:noFill/>
              </a:ln>
            </p:spPr>
            <p:txBody>
              <a:bodyPr spcFirstLastPara="1" wrap="square" lIns="107575" tIns="53775" rIns="107575" bIns="53775" anchor="t" anchorCtr="0">
                <a:noAutofit/>
              </a:bodyPr>
              <a:lstStyle/>
              <a:p>
                <a:pPr marL="0" marR="0" lvl="0" indent="0" algn="l" rtl="0">
                  <a:spcBef>
                    <a:spcPts val="0"/>
                  </a:spcBef>
                  <a:spcAft>
                    <a:spcPts val="0"/>
                  </a:spcAft>
                  <a:buNone/>
                </a:pPr>
                <a:endParaRPr sz="2117" b="0" i="0" u="none" strike="noStrike" cap="none">
                  <a:solidFill>
                    <a:srgbClr val="4B2E83"/>
                  </a:solidFill>
                  <a:latin typeface="Calibri"/>
                  <a:ea typeface="Calibri"/>
                  <a:cs typeface="Calibri"/>
                  <a:sym typeface="Calibri"/>
                </a:endParaRPr>
              </a:p>
            </p:txBody>
          </p:sp>
        </p:grpSp>
      </p:grpSp>
      <p:cxnSp>
        <p:nvCxnSpPr>
          <p:cNvPr id="972" name="Google Shape;972;p152"/>
          <p:cNvCxnSpPr/>
          <p:nvPr/>
        </p:nvCxnSpPr>
        <p:spPr>
          <a:xfrm>
            <a:off x="604011" y="3785565"/>
            <a:ext cx="5491500" cy="0"/>
          </a:xfrm>
          <a:prstGeom prst="straightConnector1">
            <a:avLst/>
          </a:prstGeom>
          <a:noFill/>
          <a:ln w="25400" cap="flat" cmpd="sng">
            <a:solidFill>
              <a:srgbClr val="B09BDC"/>
            </a:solidFill>
            <a:prstDash val="dash"/>
            <a:round/>
            <a:headEnd type="none" w="sm" len="sm"/>
            <a:tailEnd type="none" w="sm" len="sm"/>
          </a:ln>
        </p:spPr>
      </p:cxnSp>
      <p:cxnSp>
        <p:nvCxnSpPr>
          <p:cNvPr id="973" name="Google Shape;973;p152"/>
          <p:cNvCxnSpPr/>
          <p:nvPr/>
        </p:nvCxnSpPr>
        <p:spPr>
          <a:xfrm>
            <a:off x="604011" y="4310632"/>
            <a:ext cx="5491500" cy="0"/>
          </a:xfrm>
          <a:prstGeom prst="straightConnector1">
            <a:avLst/>
          </a:prstGeom>
          <a:noFill/>
          <a:ln w="25400" cap="flat" cmpd="sng">
            <a:solidFill>
              <a:srgbClr val="B09BDC"/>
            </a:solidFill>
            <a:prstDash val="dash"/>
            <a:round/>
            <a:headEnd type="none" w="sm" len="sm"/>
            <a:tailEnd type="none" w="sm" len="sm"/>
          </a:ln>
        </p:spPr>
      </p:cxnSp>
      <p:cxnSp>
        <p:nvCxnSpPr>
          <p:cNvPr id="974" name="Google Shape;974;p152"/>
          <p:cNvCxnSpPr/>
          <p:nvPr/>
        </p:nvCxnSpPr>
        <p:spPr>
          <a:xfrm>
            <a:off x="604011" y="4828552"/>
            <a:ext cx="5491500" cy="0"/>
          </a:xfrm>
          <a:prstGeom prst="straightConnector1">
            <a:avLst/>
          </a:prstGeom>
          <a:noFill/>
          <a:ln w="25400" cap="flat" cmpd="sng">
            <a:solidFill>
              <a:srgbClr val="B09BDC"/>
            </a:solidFill>
            <a:prstDash val="dash"/>
            <a:round/>
            <a:headEnd type="none" w="sm" len="sm"/>
            <a:tailEnd type="none" w="sm" len="sm"/>
          </a:ln>
        </p:spPr>
      </p:cxnSp>
      <p:cxnSp>
        <p:nvCxnSpPr>
          <p:cNvPr id="975" name="Google Shape;975;p152"/>
          <p:cNvCxnSpPr/>
          <p:nvPr/>
        </p:nvCxnSpPr>
        <p:spPr>
          <a:xfrm>
            <a:off x="604011" y="5253460"/>
            <a:ext cx="5491500" cy="0"/>
          </a:xfrm>
          <a:prstGeom prst="straightConnector1">
            <a:avLst/>
          </a:prstGeom>
          <a:noFill/>
          <a:ln w="25400" cap="flat" cmpd="sng">
            <a:solidFill>
              <a:srgbClr val="B09BDC"/>
            </a:solidFill>
            <a:prstDash val="dash"/>
            <a:round/>
            <a:headEnd type="none" w="sm" len="sm"/>
            <a:tailEnd type="none" w="sm" len="sm"/>
          </a:ln>
        </p:spPr>
      </p:cxnSp>
      <p:sp>
        <p:nvSpPr>
          <p:cNvPr id="976" name="Google Shape;976;p152"/>
          <p:cNvSpPr txBox="1"/>
          <p:nvPr/>
        </p:nvSpPr>
        <p:spPr>
          <a:xfrm>
            <a:off x="6179773" y="2880205"/>
            <a:ext cx="2782500" cy="1385400"/>
          </a:xfrm>
          <a:prstGeom prst="rect">
            <a:avLst/>
          </a:prstGeom>
          <a:noFill/>
          <a:ln>
            <a:noFill/>
          </a:ln>
        </p:spPr>
        <p:txBody>
          <a:bodyPr spcFirstLastPara="1" wrap="square" lIns="91425" tIns="45700" rIns="91425" bIns="45700" anchor="t" anchorCtr="0">
            <a:spAutoFit/>
          </a:bodyPr>
          <a:lstStyle/>
          <a:p>
            <a:pPr marL="344487" marR="0" lvl="0" indent="-171450" algn="l" rtl="0">
              <a:spcBef>
                <a:spcPts val="0"/>
              </a:spcBef>
              <a:spcAft>
                <a:spcPts val="0"/>
              </a:spcAft>
              <a:buClr>
                <a:srgbClr val="4B2E83"/>
              </a:buClr>
              <a:buSzPts val="1050"/>
              <a:buFont typeface="Arial"/>
              <a:buChar char="•"/>
            </a:pPr>
            <a:r>
              <a:rPr lang="en" sz="1050" b="1" i="1" u="none" strike="noStrike" cap="none">
                <a:solidFill>
                  <a:srgbClr val="4B2E83"/>
                </a:solidFill>
                <a:latin typeface="Calibri"/>
                <a:ea typeface="Calibri"/>
                <a:cs typeface="Calibri"/>
                <a:sym typeface="Calibri"/>
              </a:rPr>
              <a:t>Virtual Live training – </a:t>
            </a:r>
            <a:r>
              <a:rPr lang="en" sz="1050" b="0" i="1" u="none" strike="noStrike" cap="none">
                <a:solidFill>
                  <a:srgbClr val="4B2E83"/>
                </a:solidFill>
                <a:latin typeface="Calibri"/>
                <a:ea typeface="Calibri"/>
                <a:cs typeface="Calibri"/>
                <a:sym typeface="Calibri"/>
              </a:rPr>
              <a:t>VILT courses: </a:t>
            </a:r>
            <a:r>
              <a:rPr lang="en" sz="1050" b="1" i="1" u="none" strike="noStrike" cap="none">
                <a:solidFill>
                  <a:srgbClr val="9D7A27"/>
                </a:solidFill>
                <a:latin typeface="Calibri"/>
                <a:ea typeface="Calibri"/>
                <a:cs typeface="Calibri"/>
                <a:sym typeface="Calibri"/>
              </a:rPr>
              <a:t>35%</a:t>
            </a:r>
            <a:endParaRPr/>
          </a:p>
          <a:p>
            <a:pPr marL="344487" marR="0" lvl="0" indent="-104775" algn="l" rtl="0">
              <a:spcBef>
                <a:spcPts val="0"/>
              </a:spcBef>
              <a:spcAft>
                <a:spcPts val="0"/>
              </a:spcAft>
              <a:buClr>
                <a:schemeClr val="dk1"/>
              </a:buClr>
              <a:buSzPts val="1050"/>
              <a:buFont typeface="Arial"/>
              <a:buNone/>
            </a:pPr>
            <a:endParaRPr sz="1050" b="1" i="1" u="none" strike="noStrike" cap="none">
              <a:solidFill>
                <a:srgbClr val="4B2E83"/>
              </a:solidFill>
              <a:latin typeface="Calibri"/>
              <a:ea typeface="Calibri"/>
              <a:cs typeface="Calibri"/>
              <a:sym typeface="Calibri"/>
            </a:endParaRPr>
          </a:p>
          <a:p>
            <a:pPr marL="344487" marR="0" lvl="0" indent="-171450" algn="l" rtl="0">
              <a:spcBef>
                <a:spcPts val="0"/>
              </a:spcBef>
              <a:spcAft>
                <a:spcPts val="0"/>
              </a:spcAft>
              <a:buClr>
                <a:srgbClr val="4B2E83"/>
              </a:buClr>
              <a:buSzPts val="1050"/>
              <a:buFont typeface="Arial"/>
              <a:buChar char="•"/>
            </a:pPr>
            <a:r>
              <a:rPr lang="en" sz="1050" b="1" i="1" u="none" strike="noStrike" cap="none">
                <a:solidFill>
                  <a:srgbClr val="4B2E83"/>
                </a:solidFill>
                <a:latin typeface="Calibri"/>
                <a:ea typeface="Calibri"/>
                <a:cs typeface="Calibri"/>
                <a:sym typeface="Calibri"/>
              </a:rPr>
              <a:t>Self-paced training – </a:t>
            </a:r>
            <a:r>
              <a:rPr lang="en" sz="1050" b="0" i="1" u="none" strike="noStrike" cap="none">
                <a:solidFill>
                  <a:srgbClr val="4B2E83"/>
                </a:solidFill>
                <a:latin typeface="Calibri"/>
                <a:ea typeface="Calibri"/>
                <a:cs typeface="Calibri"/>
                <a:sym typeface="Calibri"/>
              </a:rPr>
              <a:t>eLearning, NanoLearning, Recorded Demos: </a:t>
            </a:r>
            <a:r>
              <a:rPr lang="en" sz="1050" b="1" i="1" u="none" strike="noStrike" cap="none">
                <a:solidFill>
                  <a:srgbClr val="9D7A27"/>
                </a:solidFill>
                <a:latin typeface="Calibri"/>
                <a:ea typeface="Calibri"/>
                <a:cs typeface="Calibri"/>
                <a:sym typeface="Calibri"/>
              </a:rPr>
              <a:t>65%</a:t>
            </a:r>
            <a:endParaRPr/>
          </a:p>
          <a:p>
            <a:pPr marL="344487" marR="0" lvl="0" indent="-104775" algn="l" rtl="0">
              <a:spcBef>
                <a:spcPts val="0"/>
              </a:spcBef>
              <a:spcAft>
                <a:spcPts val="0"/>
              </a:spcAft>
              <a:buClr>
                <a:schemeClr val="dk1"/>
              </a:buClr>
              <a:buSzPts val="1050"/>
              <a:buFont typeface="Arial"/>
              <a:buNone/>
            </a:pPr>
            <a:endParaRPr sz="1050" b="1" i="1" u="none" strike="noStrike" cap="none">
              <a:solidFill>
                <a:srgbClr val="9D7A27"/>
              </a:solidFill>
              <a:latin typeface="Calibri"/>
              <a:ea typeface="Calibri"/>
              <a:cs typeface="Calibri"/>
              <a:sym typeface="Calibri"/>
            </a:endParaRPr>
          </a:p>
          <a:p>
            <a:pPr marL="344487" marR="0" lvl="0" indent="-171450" algn="l" rtl="0">
              <a:spcBef>
                <a:spcPts val="0"/>
              </a:spcBef>
              <a:spcAft>
                <a:spcPts val="0"/>
              </a:spcAft>
              <a:buClr>
                <a:srgbClr val="4B2E83"/>
              </a:buClr>
              <a:buSzPts val="1050"/>
              <a:buFont typeface="Arial"/>
              <a:buChar char="•"/>
            </a:pPr>
            <a:r>
              <a:rPr lang="en" sz="1050" b="1" i="1" u="none" strike="noStrike" cap="none">
                <a:solidFill>
                  <a:srgbClr val="4B2E83"/>
                </a:solidFill>
                <a:latin typeface="Calibri"/>
                <a:ea typeface="Calibri"/>
                <a:cs typeface="Calibri"/>
                <a:sym typeface="Calibri"/>
              </a:rPr>
              <a:t>Job Aids – </a:t>
            </a:r>
            <a:r>
              <a:rPr lang="en" sz="1050" b="0" i="1" u="none" strike="noStrike" cap="none">
                <a:solidFill>
                  <a:srgbClr val="4B2E83"/>
                </a:solidFill>
                <a:latin typeface="Calibri"/>
                <a:ea typeface="Calibri"/>
                <a:cs typeface="Calibri"/>
                <a:sym typeface="Calibri"/>
              </a:rPr>
              <a:t>Quick Reference Guides (QRGs), Work Instructions, Fact Sheets:</a:t>
            </a:r>
            <a:r>
              <a:rPr lang="en" sz="1050" b="1" i="1" u="none" strike="noStrike" cap="none">
                <a:solidFill>
                  <a:srgbClr val="4B2E83"/>
                </a:solidFill>
                <a:latin typeface="Calibri"/>
                <a:ea typeface="Calibri"/>
                <a:cs typeface="Calibri"/>
                <a:sym typeface="Calibri"/>
              </a:rPr>
              <a:t> </a:t>
            </a:r>
            <a:r>
              <a:rPr lang="en" sz="1050" b="1" i="1" u="none" strike="noStrike" cap="none">
                <a:solidFill>
                  <a:srgbClr val="9D7A27"/>
                </a:solidFill>
                <a:latin typeface="Calibri"/>
                <a:ea typeface="Calibri"/>
                <a:cs typeface="Calibri"/>
                <a:sym typeface="Calibri"/>
              </a:rPr>
              <a:t>133 documents</a:t>
            </a:r>
            <a:endParaRPr/>
          </a:p>
        </p:txBody>
      </p:sp>
      <p:sp>
        <p:nvSpPr>
          <p:cNvPr id="977" name="Google Shape;977;p152"/>
          <p:cNvSpPr txBox="1"/>
          <p:nvPr/>
        </p:nvSpPr>
        <p:spPr>
          <a:xfrm>
            <a:off x="943126" y="2869438"/>
            <a:ext cx="1707000" cy="307800"/>
          </a:xfrm>
          <a:prstGeom prst="rect">
            <a:avLst/>
          </a:prstGeom>
          <a:noFill/>
          <a:ln>
            <a:noFill/>
          </a:ln>
        </p:spPr>
        <p:txBody>
          <a:bodyPr spcFirstLastPara="1" wrap="square" lIns="91425" tIns="0" rIns="0" bIns="0" anchor="t" anchorCtr="0">
            <a:spAutoFit/>
          </a:bodyPr>
          <a:lstStyle/>
          <a:p>
            <a:pPr marL="0" marR="0" lvl="0" indent="0" algn="l" rtl="0">
              <a:spcBef>
                <a:spcPts val="0"/>
              </a:spcBef>
              <a:spcAft>
                <a:spcPts val="0"/>
              </a:spcAft>
              <a:buNone/>
            </a:pPr>
            <a:r>
              <a:rPr lang="en" sz="1000" b="1" i="0" u="none" strike="noStrike" cap="none">
                <a:solidFill>
                  <a:srgbClr val="4B2E83"/>
                </a:solidFill>
                <a:latin typeface="Open Sans"/>
                <a:ea typeface="Open Sans"/>
                <a:cs typeface="Open Sans"/>
                <a:sym typeface="Open Sans"/>
              </a:rPr>
              <a:t>Virtual Instructor Led Courses (VILT)</a:t>
            </a:r>
            <a:endParaRPr/>
          </a:p>
        </p:txBody>
      </p:sp>
      <p:sp>
        <p:nvSpPr>
          <p:cNvPr id="978" name="Google Shape;978;p152"/>
          <p:cNvSpPr/>
          <p:nvPr/>
        </p:nvSpPr>
        <p:spPr>
          <a:xfrm>
            <a:off x="2569048" y="2868597"/>
            <a:ext cx="3578400" cy="415500"/>
          </a:xfrm>
          <a:prstGeom prst="rect">
            <a:avLst/>
          </a:prstGeom>
          <a:noFill/>
          <a:ln>
            <a:noFill/>
          </a:ln>
        </p:spPr>
        <p:txBody>
          <a:bodyPr spcFirstLastPara="1" wrap="square" lIns="91425" tIns="0" rIns="91425" bIns="45700" anchor="t" anchorCtr="0">
            <a:noAutofit/>
          </a:bodyPr>
          <a:lstStyle/>
          <a:p>
            <a:pPr marL="0" marR="0" lvl="0" indent="0" algn="l" rtl="0">
              <a:spcBef>
                <a:spcPts val="0"/>
              </a:spcBef>
              <a:spcAft>
                <a:spcPts val="0"/>
              </a:spcAft>
              <a:buNone/>
            </a:pPr>
            <a:r>
              <a:rPr lang="en" sz="800" b="0" i="0" u="none" strike="noStrike" cap="none">
                <a:solidFill>
                  <a:srgbClr val="4B2E83"/>
                </a:solidFill>
                <a:latin typeface="Open Sans"/>
                <a:ea typeface="Open Sans"/>
                <a:cs typeface="Open Sans"/>
                <a:sym typeface="Open Sans"/>
              </a:rPr>
              <a:t>Training delivered in a </a:t>
            </a:r>
            <a:r>
              <a:rPr lang="en" sz="800" b="1" i="0" u="none" strike="noStrike" cap="none">
                <a:solidFill>
                  <a:srgbClr val="4B2E83"/>
                </a:solidFill>
                <a:latin typeface="Open Sans"/>
                <a:ea typeface="Open Sans"/>
                <a:cs typeface="Open Sans"/>
                <a:sym typeface="Open Sans"/>
              </a:rPr>
              <a:t>virtual classroom by a trainer</a:t>
            </a:r>
            <a:r>
              <a:rPr lang="en" sz="800" b="0" i="0" u="none" strike="noStrike" cap="none">
                <a:solidFill>
                  <a:srgbClr val="4B2E83"/>
                </a:solidFill>
                <a:latin typeface="Open Sans"/>
                <a:ea typeface="Open Sans"/>
                <a:cs typeface="Open Sans"/>
                <a:sym typeface="Open Sans"/>
              </a:rPr>
              <a:t> that has completed the Train-the-Trainer program — trainer demos and student </a:t>
            </a:r>
            <a:r>
              <a:rPr lang="en" sz="800" b="1" i="0" u="none" strike="noStrike" cap="none">
                <a:solidFill>
                  <a:srgbClr val="4B2E83"/>
                </a:solidFill>
                <a:latin typeface="Open Sans"/>
                <a:ea typeface="Open Sans"/>
                <a:cs typeface="Open Sans"/>
                <a:sym typeface="Open Sans"/>
              </a:rPr>
              <a:t>hands-on exercises in a live Workday tenant</a:t>
            </a:r>
            <a:endParaRPr/>
          </a:p>
        </p:txBody>
      </p:sp>
      <p:cxnSp>
        <p:nvCxnSpPr>
          <p:cNvPr id="979" name="Google Shape;979;p152"/>
          <p:cNvCxnSpPr/>
          <p:nvPr/>
        </p:nvCxnSpPr>
        <p:spPr>
          <a:xfrm>
            <a:off x="604011" y="3293270"/>
            <a:ext cx="5491500" cy="0"/>
          </a:xfrm>
          <a:prstGeom prst="straightConnector1">
            <a:avLst/>
          </a:prstGeom>
          <a:noFill/>
          <a:ln w="25400" cap="flat" cmpd="sng">
            <a:solidFill>
              <a:srgbClr val="B09BDC"/>
            </a:solidFill>
            <a:prstDash val="dash"/>
            <a:round/>
            <a:headEnd type="none" w="sm" len="sm"/>
            <a:tailEnd type="none" w="sm" len="sm"/>
          </a:ln>
        </p:spPr>
      </p:cxnSp>
      <p:grpSp>
        <p:nvGrpSpPr>
          <p:cNvPr id="980" name="Google Shape;980;p152"/>
          <p:cNvGrpSpPr/>
          <p:nvPr/>
        </p:nvGrpSpPr>
        <p:grpSpPr>
          <a:xfrm>
            <a:off x="584238" y="2847000"/>
            <a:ext cx="360126" cy="360126"/>
            <a:chOff x="1259668" y="1544315"/>
            <a:chExt cx="615600" cy="615600"/>
          </a:xfrm>
        </p:grpSpPr>
        <p:sp>
          <p:nvSpPr>
            <p:cNvPr id="981" name="Google Shape;981;p152"/>
            <p:cNvSpPr/>
            <p:nvPr/>
          </p:nvSpPr>
          <p:spPr>
            <a:xfrm>
              <a:off x="1259668" y="1544315"/>
              <a:ext cx="615600" cy="6156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8D3A2"/>
                </a:solidFill>
                <a:latin typeface="Calibri"/>
                <a:ea typeface="Calibri"/>
                <a:cs typeface="Calibri"/>
                <a:sym typeface="Calibri"/>
              </a:endParaRPr>
            </a:p>
          </p:txBody>
        </p:sp>
        <p:sp>
          <p:nvSpPr>
            <p:cNvPr id="982" name="Google Shape;982;p152"/>
            <p:cNvSpPr/>
            <p:nvPr/>
          </p:nvSpPr>
          <p:spPr>
            <a:xfrm>
              <a:off x="1378346" y="1603414"/>
              <a:ext cx="378199" cy="434229"/>
            </a:xfrm>
            <a:custGeom>
              <a:avLst/>
              <a:gdLst/>
              <a:ahLst/>
              <a:cxnLst/>
              <a:rect l="l" t="t" r="r" b="b"/>
              <a:pathLst>
                <a:path w="208" h="239" extrusionOk="0">
                  <a:moveTo>
                    <a:pt x="200" y="208"/>
                  </a:moveTo>
                  <a:cubicBezTo>
                    <a:pt x="164" y="194"/>
                    <a:pt x="140" y="178"/>
                    <a:pt x="137" y="170"/>
                  </a:cubicBezTo>
                  <a:cubicBezTo>
                    <a:pt x="137" y="166"/>
                    <a:pt x="137" y="166"/>
                    <a:pt x="137" y="166"/>
                  </a:cubicBezTo>
                  <a:cubicBezTo>
                    <a:pt x="154" y="163"/>
                    <a:pt x="168" y="155"/>
                    <a:pt x="169" y="132"/>
                  </a:cubicBezTo>
                  <a:cubicBezTo>
                    <a:pt x="173" y="129"/>
                    <a:pt x="175" y="125"/>
                    <a:pt x="175" y="120"/>
                  </a:cubicBezTo>
                  <a:cubicBezTo>
                    <a:pt x="175" y="86"/>
                    <a:pt x="175" y="86"/>
                    <a:pt x="175" y="86"/>
                  </a:cubicBezTo>
                  <a:cubicBezTo>
                    <a:pt x="175" y="79"/>
                    <a:pt x="170" y="72"/>
                    <a:pt x="163" y="71"/>
                  </a:cubicBezTo>
                  <a:cubicBezTo>
                    <a:pt x="163" y="59"/>
                    <a:pt x="163" y="59"/>
                    <a:pt x="163" y="59"/>
                  </a:cubicBezTo>
                  <a:cubicBezTo>
                    <a:pt x="163" y="26"/>
                    <a:pt x="137" y="0"/>
                    <a:pt x="104" y="0"/>
                  </a:cubicBezTo>
                  <a:cubicBezTo>
                    <a:pt x="72" y="0"/>
                    <a:pt x="45" y="26"/>
                    <a:pt x="45" y="59"/>
                  </a:cubicBezTo>
                  <a:cubicBezTo>
                    <a:pt x="45" y="71"/>
                    <a:pt x="45" y="71"/>
                    <a:pt x="45" y="71"/>
                  </a:cubicBezTo>
                  <a:cubicBezTo>
                    <a:pt x="39" y="73"/>
                    <a:pt x="34" y="79"/>
                    <a:pt x="34" y="86"/>
                  </a:cubicBezTo>
                  <a:cubicBezTo>
                    <a:pt x="34" y="120"/>
                    <a:pt x="34" y="120"/>
                    <a:pt x="34" y="120"/>
                  </a:cubicBezTo>
                  <a:cubicBezTo>
                    <a:pt x="34" y="129"/>
                    <a:pt x="41" y="136"/>
                    <a:pt x="50" y="136"/>
                  </a:cubicBezTo>
                  <a:cubicBezTo>
                    <a:pt x="57" y="136"/>
                    <a:pt x="57" y="136"/>
                    <a:pt x="57" y="136"/>
                  </a:cubicBezTo>
                  <a:cubicBezTo>
                    <a:pt x="61" y="146"/>
                    <a:pt x="66" y="154"/>
                    <a:pt x="72" y="161"/>
                  </a:cubicBezTo>
                  <a:cubicBezTo>
                    <a:pt x="72" y="170"/>
                    <a:pt x="72" y="170"/>
                    <a:pt x="72" y="170"/>
                  </a:cubicBezTo>
                  <a:cubicBezTo>
                    <a:pt x="68" y="178"/>
                    <a:pt x="44" y="194"/>
                    <a:pt x="9" y="208"/>
                  </a:cubicBezTo>
                  <a:cubicBezTo>
                    <a:pt x="4" y="210"/>
                    <a:pt x="0" y="215"/>
                    <a:pt x="0" y="220"/>
                  </a:cubicBezTo>
                  <a:cubicBezTo>
                    <a:pt x="0" y="226"/>
                    <a:pt x="0" y="226"/>
                    <a:pt x="0" y="226"/>
                  </a:cubicBezTo>
                  <a:cubicBezTo>
                    <a:pt x="0" y="233"/>
                    <a:pt x="6" y="239"/>
                    <a:pt x="13" y="239"/>
                  </a:cubicBezTo>
                  <a:cubicBezTo>
                    <a:pt x="195" y="239"/>
                    <a:pt x="195" y="239"/>
                    <a:pt x="195" y="239"/>
                  </a:cubicBezTo>
                  <a:cubicBezTo>
                    <a:pt x="202" y="239"/>
                    <a:pt x="208" y="233"/>
                    <a:pt x="208" y="226"/>
                  </a:cubicBezTo>
                  <a:cubicBezTo>
                    <a:pt x="208" y="220"/>
                    <a:pt x="208" y="220"/>
                    <a:pt x="208" y="220"/>
                  </a:cubicBezTo>
                  <a:cubicBezTo>
                    <a:pt x="208" y="215"/>
                    <a:pt x="205" y="210"/>
                    <a:pt x="200" y="208"/>
                  </a:cubicBezTo>
                  <a:close/>
                  <a:moveTo>
                    <a:pt x="142" y="154"/>
                  </a:moveTo>
                  <a:cubicBezTo>
                    <a:pt x="146" y="149"/>
                    <a:pt x="149" y="143"/>
                    <a:pt x="151" y="136"/>
                  </a:cubicBezTo>
                  <a:cubicBezTo>
                    <a:pt x="159" y="136"/>
                    <a:pt x="159" y="136"/>
                    <a:pt x="159" y="136"/>
                  </a:cubicBezTo>
                  <a:cubicBezTo>
                    <a:pt x="159" y="136"/>
                    <a:pt x="159" y="136"/>
                    <a:pt x="159" y="136"/>
                  </a:cubicBezTo>
                  <a:cubicBezTo>
                    <a:pt x="157" y="146"/>
                    <a:pt x="152" y="151"/>
                    <a:pt x="142" y="154"/>
                  </a:cubicBezTo>
                  <a:close/>
                  <a:moveTo>
                    <a:pt x="165" y="86"/>
                  </a:moveTo>
                  <a:cubicBezTo>
                    <a:pt x="165" y="120"/>
                    <a:pt x="165" y="120"/>
                    <a:pt x="165" y="120"/>
                  </a:cubicBezTo>
                  <a:cubicBezTo>
                    <a:pt x="165" y="123"/>
                    <a:pt x="162" y="126"/>
                    <a:pt x="159" y="126"/>
                  </a:cubicBezTo>
                  <a:cubicBezTo>
                    <a:pt x="154" y="126"/>
                    <a:pt x="154" y="126"/>
                    <a:pt x="154" y="126"/>
                  </a:cubicBezTo>
                  <a:cubicBezTo>
                    <a:pt x="154" y="80"/>
                    <a:pt x="154" y="80"/>
                    <a:pt x="154" y="80"/>
                  </a:cubicBezTo>
                  <a:cubicBezTo>
                    <a:pt x="159" y="80"/>
                    <a:pt x="159" y="80"/>
                    <a:pt x="159" y="80"/>
                  </a:cubicBezTo>
                  <a:cubicBezTo>
                    <a:pt x="162" y="80"/>
                    <a:pt x="165" y="82"/>
                    <a:pt x="165" y="86"/>
                  </a:cubicBezTo>
                  <a:close/>
                  <a:moveTo>
                    <a:pt x="104" y="10"/>
                  </a:moveTo>
                  <a:cubicBezTo>
                    <a:pt x="129" y="10"/>
                    <a:pt x="150" y="29"/>
                    <a:pt x="153" y="54"/>
                  </a:cubicBezTo>
                  <a:cubicBezTo>
                    <a:pt x="146" y="36"/>
                    <a:pt x="129" y="27"/>
                    <a:pt x="104" y="27"/>
                  </a:cubicBezTo>
                  <a:cubicBezTo>
                    <a:pt x="80" y="27"/>
                    <a:pt x="63" y="37"/>
                    <a:pt x="55" y="54"/>
                  </a:cubicBezTo>
                  <a:cubicBezTo>
                    <a:pt x="58" y="29"/>
                    <a:pt x="79" y="10"/>
                    <a:pt x="104" y="10"/>
                  </a:cubicBezTo>
                  <a:close/>
                  <a:moveTo>
                    <a:pt x="54" y="126"/>
                  </a:moveTo>
                  <a:cubicBezTo>
                    <a:pt x="50" y="126"/>
                    <a:pt x="50" y="126"/>
                    <a:pt x="50" y="126"/>
                  </a:cubicBezTo>
                  <a:cubicBezTo>
                    <a:pt x="46" y="126"/>
                    <a:pt x="44" y="123"/>
                    <a:pt x="44" y="120"/>
                  </a:cubicBezTo>
                  <a:cubicBezTo>
                    <a:pt x="44" y="86"/>
                    <a:pt x="44" y="86"/>
                    <a:pt x="44" y="86"/>
                  </a:cubicBezTo>
                  <a:cubicBezTo>
                    <a:pt x="44" y="82"/>
                    <a:pt x="46" y="80"/>
                    <a:pt x="50" y="80"/>
                  </a:cubicBezTo>
                  <a:cubicBezTo>
                    <a:pt x="54" y="80"/>
                    <a:pt x="54" y="80"/>
                    <a:pt x="54" y="80"/>
                  </a:cubicBezTo>
                  <a:lnTo>
                    <a:pt x="54" y="126"/>
                  </a:lnTo>
                  <a:close/>
                  <a:moveTo>
                    <a:pt x="198" y="226"/>
                  </a:moveTo>
                  <a:cubicBezTo>
                    <a:pt x="198" y="228"/>
                    <a:pt x="197" y="229"/>
                    <a:pt x="195" y="229"/>
                  </a:cubicBezTo>
                  <a:cubicBezTo>
                    <a:pt x="13" y="229"/>
                    <a:pt x="13" y="229"/>
                    <a:pt x="13" y="229"/>
                  </a:cubicBezTo>
                  <a:cubicBezTo>
                    <a:pt x="11" y="229"/>
                    <a:pt x="10" y="228"/>
                    <a:pt x="10" y="226"/>
                  </a:cubicBezTo>
                  <a:cubicBezTo>
                    <a:pt x="10" y="220"/>
                    <a:pt x="10" y="220"/>
                    <a:pt x="10" y="220"/>
                  </a:cubicBezTo>
                  <a:cubicBezTo>
                    <a:pt x="10" y="219"/>
                    <a:pt x="11" y="218"/>
                    <a:pt x="12" y="217"/>
                  </a:cubicBezTo>
                  <a:cubicBezTo>
                    <a:pt x="41" y="206"/>
                    <a:pt x="76" y="187"/>
                    <a:pt x="81" y="172"/>
                  </a:cubicBezTo>
                  <a:cubicBezTo>
                    <a:pt x="81" y="171"/>
                    <a:pt x="81" y="171"/>
                    <a:pt x="81" y="170"/>
                  </a:cubicBezTo>
                  <a:cubicBezTo>
                    <a:pt x="81" y="159"/>
                    <a:pt x="81" y="159"/>
                    <a:pt x="81" y="159"/>
                  </a:cubicBezTo>
                  <a:cubicBezTo>
                    <a:pt x="81" y="158"/>
                    <a:pt x="81" y="156"/>
                    <a:pt x="80" y="156"/>
                  </a:cubicBezTo>
                  <a:cubicBezTo>
                    <a:pt x="73" y="148"/>
                    <a:pt x="68" y="138"/>
                    <a:pt x="64" y="127"/>
                  </a:cubicBezTo>
                  <a:cubicBezTo>
                    <a:pt x="64" y="126"/>
                    <a:pt x="64" y="126"/>
                    <a:pt x="64" y="126"/>
                  </a:cubicBezTo>
                  <a:cubicBezTo>
                    <a:pt x="64" y="75"/>
                    <a:pt x="64" y="75"/>
                    <a:pt x="64" y="75"/>
                  </a:cubicBezTo>
                  <a:cubicBezTo>
                    <a:pt x="64" y="73"/>
                    <a:pt x="63" y="71"/>
                    <a:pt x="61" y="70"/>
                  </a:cubicBezTo>
                  <a:cubicBezTo>
                    <a:pt x="63" y="48"/>
                    <a:pt x="78" y="36"/>
                    <a:pt x="104" y="36"/>
                  </a:cubicBezTo>
                  <a:cubicBezTo>
                    <a:pt x="130" y="36"/>
                    <a:pt x="145" y="48"/>
                    <a:pt x="147" y="71"/>
                  </a:cubicBezTo>
                  <a:cubicBezTo>
                    <a:pt x="146" y="71"/>
                    <a:pt x="145" y="73"/>
                    <a:pt x="145" y="75"/>
                  </a:cubicBezTo>
                  <a:cubicBezTo>
                    <a:pt x="145" y="125"/>
                    <a:pt x="145" y="125"/>
                    <a:pt x="145" y="125"/>
                  </a:cubicBezTo>
                  <a:cubicBezTo>
                    <a:pt x="144" y="126"/>
                    <a:pt x="144" y="126"/>
                    <a:pt x="144" y="127"/>
                  </a:cubicBezTo>
                  <a:cubicBezTo>
                    <a:pt x="141" y="138"/>
                    <a:pt x="135" y="148"/>
                    <a:pt x="128" y="156"/>
                  </a:cubicBezTo>
                  <a:cubicBezTo>
                    <a:pt x="128" y="156"/>
                    <a:pt x="128" y="156"/>
                    <a:pt x="128" y="157"/>
                  </a:cubicBezTo>
                  <a:cubicBezTo>
                    <a:pt x="125" y="157"/>
                    <a:pt x="122" y="157"/>
                    <a:pt x="119" y="157"/>
                  </a:cubicBezTo>
                  <a:cubicBezTo>
                    <a:pt x="118" y="155"/>
                    <a:pt x="115" y="153"/>
                    <a:pt x="111" y="153"/>
                  </a:cubicBezTo>
                  <a:cubicBezTo>
                    <a:pt x="99" y="153"/>
                    <a:pt x="99" y="153"/>
                    <a:pt x="99" y="153"/>
                  </a:cubicBezTo>
                  <a:cubicBezTo>
                    <a:pt x="94" y="153"/>
                    <a:pt x="90" y="157"/>
                    <a:pt x="90" y="162"/>
                  </a:cubicBezTo>
                  <a:cubicBezTo>
                    <a:pt x="90" y="167"/>
                    <a:pt x="94" y="172"/>
                    <a:pt x="99" y="172"/>
                  </a:cubicBezTo>
                  <a:cubicBezTo>
                    <a:pt x="111" y="172"/>
                    <a:pt x="111" y="172"/>
                    <a:pt x="111" y="172"/>
                  </a:cubicBezTo>
                  <a:cubicBezTo>
                    <a:pt x="115" y="172"/>
                    <a:pt x="118" y="170"/>
                    <a:pt x="119" y="167"/>
                  </a:cubicBezTo>
                  <a:cubicBezTo>
                    <a:pt x="122" y="167"/>
                    <a:pt x="124" y="167"/>
                    <a:pt x="127" y="167"/>
                  </a:cubicBezTo>
                  <a:cubicBezTo>
                    <a:pt x="127" y="170"/>
                    <a:pt x="127" y="170"/>
                    <a:pt x="127" y="170"/>
                  </a:cubicBezTo>
                  <a:cubicBezTo>
                    <a:pt x="127" y="171"/>
                    <a:pt x="127" y="171"/>
                    <a:pt x="127" y="172"/>
                  </a:cubicBezTo>
                  <a:cubicBezTo>
                    <a:pt x="132" y="187"/>
                    <a:pt x="167" y="206"/>
                    <a:pt x="196" y="217"/>
                  </a:cubicBezTo>
                  <a:cubicBezTo>
                    <a:pt x="198" y="218"/>
                    <a:pt x="198" y="219"/>
                    <a:pt x="198" y="220"/>
                  </a:cubicBezTo>
                  <a:lnTo>
                    <a:pt x="198" y="226"/>
                  </a:lnTo>
                  <a:close/>
                </a:path>
              </a:pathLst>
            </a:custGeom>
            <a:solidFill>
              <a:schemeClr val="lt2"/>
            </a:solidFill>
            <a:ln>
              <a:noFill/>
            </a:ln>
          </p:spPr>
          <p:txBody>
            <a:bodyPr spcFirstLastPara="1" wrap="square" lIns="80675" tIns="40325" rIns="80675" bIns="40325" anchor="t" anchorCtr="0">
              <a:noAutofit/>
            </a:bodyPr>
            <a:lstStyle/>
            <a:p>
              <a:pPr marL="0" marR="0" lvl="0" indent="0" algn="l" rtl="0">
                <a:spcBef>
                  <a:spcPts val="0"/>
                </a:spcBef>
                <a:spcAft>
                  <a:spcPts val="0"/>
                </a:spcAft>
                <a:buNone/>
              </a:pPr>
              <a:endParaRPr sz="1588" b="0" i="0" u="none" strike="noStrike" cap="none">
                <a:solidFill>
                  <a:srgbClr val="4B2E83"/>
                </a:solidFill>
                <a:latin typeface="Calibri"/>
                <a:ea typeface="Calibri"/>
                <a:cs typeface="Calibri"/>
                <a:sym typeface="Calibri"/>
              </a:endParaRPr>
            </a:p>
          </p:txBody>
        </p:sp>
      </p:grpSp>
      <p:sp>
        <p:nvSpPr>
          <p:cNvPr id="983" name="Google Shape;983;p152"/>
          <p:cNvSpPr txBox="1"/>
          <p:nvPr/>
        </p:nvSpPr>
        <p:spPr>
          <a:xfrm>
            <a:off x="671757" y="6202110"/>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Bonus UWFT-Focused MRAM – Liz Satwicz - UWFT</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53"/>
          <p:cNvSpPr txBox="1">
            <a:spLocks noGrp="1"/>
          </p:cNvSpPr>
          <p:nvPr>
            <p:ph type="title"/>
          </p:nvPr>
        </p:nvSpPr>
        <p:spPr>
          <a:xfrm>
            <a:off x="424698" y="560385"/>
            <a:ext cx="8852400" cy="433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798"/>
              <a:buFont typeface="Encode Sans Black"/>
              <a:buNone/>
            </a:pPr>
            <a:r>
              <a:rPr lang="en" sz="2798"/>
              <a:t>Workday Testing &amp; Training Timing</a:t>
            </a:r>
            <a:endParaRPr/>
          </a:p>
        </p:txBody>
      </p:sp>
      <p:graphicFrame>
        <p:nvGraphicFramePr>
          <p:cNvPr id="990" name="Google Shape;990;p153"/>
          <p:cNvGraphicFramePr/>
          <p:nvPr/>
        </p:nvGraphicFramePr>
        <p:xfrm>
          <a:off x="577853" y="2100856"/>
          <a:ext cx="3000000" cy="3000000"/>
        </p:xfrm>
        <a:graphic>
          <a:graphicData uri="http://schemas.openxmlformats.org/drawingml/2006/table">
            <a:tbl>
              <a:tblPr firstRow="1" bandRow="1">
                <a:noFill/>
                <a:tableStyleId>{B369C6EF-2DE8-444E-91B3-3DE214A48A3F}</a:tableStyleId>
              </a:tblPr>
              <a:tblGrid>
                <a:gridCol w="6860325">
                  <a:extLst>
                    <a:ext uri="{9D8B030D-6E8A-4147-A177-3AD203B41FA5}">
                      <a16:colId xmlns:a16="http://schemas.microsoft.com/office/drawing/2014/main" val="20000"/>
                    </a:ext>
                  </a:extLst>
                </a:gridCol>
              </a:tblGrid>
              <a:tr h="2342300">
                <a:tc>
                  <a:txBody>
                    <a:bodyPr/>
                    <a:lstStyle/>
                    <a:p>
                      <a:pPr marL="0" marR="0" lvl="0" indent="0" algn="l" rtl="0">
                        <a:lnSpc>
                          <a:spcPct val="100000"/>
                        </a:lnSpc>
                        <a:spcBef>
                          <a:spcPts val="0"/>
                        </a:spcBef>
                        <a:spcAft>
                          <a:spcPts val="0"/>
                        </a:spcAft>
                        <a:buClr>
                          <a:schemeClr val="dk1"/>
                        </a:buClr>
                        <a:buSzPts val="900"/>
                        <a:buFont typeface="Arial"/>
                        <a:buNone/>
                      </a:pPr>
                      <a:endParaRPr sz="900" b="0" u="none" strike="noStrike" cap="none">
                        <a:solidFill>
                          <a:schemeClr val="dk1"/>
                        </a:solidFill>
                      </a:endParaRPr>
                    </a:p>
                  </a:txBody>
                  <a:tcPr marL="0" marR="0" marT="0" marB="0" anchor="ctr">
                    <a:lnL w="12700" cap="flat" cmpd="sng">
                      <a:solidFill>
                        <a:srgbClr val="E2CA91"/>
                      </a:solidFill>
                      <a:prstDash val="solid"/>
                      <a:round/>
                      <a:headEnd type="none" w="sm" len="sm"/>
                      <a:tailEnd type="none" w="sm" len="sm"/>
                    </a:lnL>
                    <a:lnR w="12700" cap="flat" cmpd="sng">
                      <a:solidFill>
                        <a:srgbClr val="E2CA91"/>
                      </a:solidFill>
                      <a:prstDash val="solid"/>
                      <a:round/>
                      <a:headEnd type="none" w="sm" len="sm"/>
                      <a:tailEnd type="none" w="sm" len="sm"/>
                    </a:lnR>
                    <a:lnT w="12700" cap="flat" cmpd="sng">
                      <a:solidFill>
                        <a:srgbClr val="E2CA91"/>
                      </a:solidFill>
                      <a:prstDash val="solid"/>
                      <a:round/>
                      <a:headEnd type="none" w="sm" len="sm"/>
                      <a:tailEnd type="none" w="sm" len="sm"/>
                    </a:lnT>
                    <a:lnB w="12700" cap="flat" cmpd="sng">
                      <a:solidFill>
                        <a:schemeClr val="lt2"/>
                      </a:solidFill>
                      <a:prstDash val="solid"/>
                      <a:round/>
                      <a:headEnd type="none" w="sm" len="sm"/>
                      <a:tailEnd type="none" w="sm" len="sm"/>
                    </a:lnB>
                    <a:solidFill>
                      <a:srgbClr val="D6CDED"/>
                    </a:solidFill>
                  </a:tcPr>
                </a:tc>
                <a:extLst>
                  <a:ext uri="{0D108BD9-81ED-4DB2-BD59-A6C34878D82A}">
                    <a16:rowId xmlns:a16="http://schemas.microsoft.com/office/drawing/2014/main" val="10000"/>
                  </a:ext>
                </a:extLst>
              </a:tr>
              <a:tr h="1047750">
                <a:tc>
                  <a:txBody>
                    <a:bodyPr/>
                    <a:lstStyle/>
                    <a:p>
                      <a:pPr marL="0" marR="0" lvl="0" indent="0" algn="l" rtl="0">
                        <a:lnSpc>
                          <a:spcPct val="100000"/>
                        </a:lnSpc>
                        <a:spcBef>
                          <a:spcPts val="0"/>
                        </a:spcBef>
                        <a:spcAft>
                          <a:spcPts val="0"/>
                        </a:spcAft>
                        <a:buClr>
                          <a:schemeClr val="dk1"/>
                        </a:buClr>
                        <a:buSzPts val="900"/>
                        <a:buFont typeface="Arial"/>
                        <a:buNone/>
                      </a:pPr>
                      <a:endParaRPr sz="900" b="0" u="none" strike="noStrike" cap="none">
                        <a:solidFill>
                          <a:schemeClr val="dk1"/>
                        </a:solidFill>
                      </a:endParaRPr>
                    </a:p>
                  </a:txBody>
                  <a:tcPr marL="0" marR="0" marT="0" marB="0" anchor="ctr">
                    <a:lnL w="12700" cap="flat" cmpd="sng">
                      <a:solidFill>
                        <a:srgbClr val="E2CA91"/>
                      </a:solidFill>
                      <a:prstDash val="solid"/>
                      <a:round/>
                      <a:headEnd type="none" w="sm" len="sm"/>
                      <a:tailEnd type="none" w="sm" len="sm"/>
                    </a:lnL>
                    <a:lnR w="12700" cap="flat" cmpd="sng">
                      <a:solidFill>
                        <a:srgbClr val="E2CA91"/>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rgbClr val="E2CA91"/>
                      </a:solidFill>
                      <a:prstDash val="solid"/>
                      <a:round/>
                      <a:headEnd type="none" w="sm" len="sm"/>
                      <a:tailEnd type="none" w="sm" len="sm"/>
                    </a:lnB>
                    <a:solidFill>
                      <a:srgbClr val="D6CDED"/>
                    </a:solidFill>
                  </a:tcPr>
                </a:tc>
                <a:extLst>
                  <a:ext uri="{0D108BD9-81ED-4DB2-BD59-A6C34878D82A}">
                    <a16:rowId xmlns:a16="http://schemas.microsoft.com/office/drawing/2014/main" val="10001"/>
                  </a:ext>
                </a:extLst>
              </a:tr>
            </a:tbl>
          </a:graphicData>
        </a:graphic>
      </p:graphicFrame>
      <p:graphicFrame>
        <p:nvGraphicFramePr>
          <p:cNvPr id="991" name="Google Shape;991;p153"/>
          <p:cNvGraphicFramePr/>
          <p:nvPr/>
        </p:nvGraphicFramePr>
        <p:xfrm>
          <a:off x="577855" y="1892829"/>
          <a:ext cx="3000000" cy="3000000"/>
        </p:xfrm>
        <a:graphic>
          <a:graphicData uri="http://schemas.openxmlformats.org/drawingml/2006/table">
            <a:tbl>
              <a:tblPr firstRow="1" bandRow="1">
                <a:noFill/>
                <a:tableStyleId>{B369C6EF-2DE8-444E-91B3-3DE214A48A3F}</a:tableStyleId>
              </a:tblPr>
              <a:tblGrid>
                <a:gridCol w="1715075">
                  <a:extLst>
                    <a:ext uri="{9D8B030D-6E8A-4147-A177-3AD203B41FA5}">
                      <a16:colId xmlns:a16="http://schemas.microsoft.com/office/drawing/2014/main" val="20000"/>
                    </a:ext>
                  </a:extLst>
                </a:gridCol>
                <a:gridCol w="1715075">
                  <a:extLst>
                    <a:ext uri="{9D8B030D-6E8A-4147-A177-3AD203B41FA5}">
                      <a16:colId xmlns:a16="http://schemas.microsoft.com/office/drawing/2014/main" val="20001"/>
                    </a:ext>
                  </a:extLst>
                </a:gridCol>
                <a:gridCol w="1715075">
                  <a:extLst>
                    <a:ext uri="{9D8B030D-6E8A-4147-A177-3AD203B41FA5}">
                      <a16:colId xmlns:a16="http://schemas.microsoft.com/office/drawing/2014/main" val="20002"/>
                    </a:ext>
                  </a:extLst>
                </a:gridCol>
                <a:gridCol w="1715075">
                  <a:extLst>
                    <a:ext uri="{9D8B030D-6E8A-4147-A177-3AD203B41FA5}">
                      <a16:colId xmlns:a16="http://schemas.microsoft.com/office/drawing/2014/main" val="20003"/>
                    </a:ext>
                  </a:extLst>
                </a:gridCol>
              </a:tblGrid>
              <a:tr h="208025">
                <a:tc>
                  <a:txBody>
                    <a:bodyPr/>
                    <a:lstStyle/>
                    <a:p>
                      <a:pPr marL="0" marR="0" lvl="0" indent="0" algn="ctr" rtl="0">
                        <a:spcBef>
                          <a:spcPts val="0"/>
                        </a:spcBef>
                        <a:spcAft>
                          <a:spcPts val="0"/>
                        </a:spcAft>
                        <a:buNone/>
                      </a:pPr>
                      <a:r>
                        <a:rPr lang="en" sz="800" u="none" strike="noStrike" cap="none">
                          <a:solidFill>
                            <a:schemeClr val="lt2"/>
                          </a:solidFill>
                          <a:latin typeface="Open Sans"/>
                          <a:ea typeface="Open Sans"/>
                          <a:cs typeface="Open Sans"/>
                          <a:sym typeface="Open Sans"/>
                        </a:rPr>
                        <a:t>April 2023</a:t>
                      </a:r>
                      <a:endParaRPr sz="800" b="1" u="none" strike="noStrike" cap="none">
                        <a:solidFill>
                          <a:schemeClr val="lt2"/>
                        </a:solidFill>
                        <a:latin typeface="Open Sans"/>
                        <a:ea typeface="Open Sans"/>
                        <a:cs typeface="Open Sans"/>
                        <a:sym typeface="Open Sans"/>
                      </a:endParaRPr>
                    </a:p>
                  </a:txBody>
                  <a:tcPr marL="41150" marR="41150" marT="41150" marB="41150" anchor="ctr">
                    <a:lnL w="12700" cap="flat" cmpd="sng">
                      <a:solidFill>
                        <a:srgbClr val="E2CA91"/>
                      </a:solidFill>
                      <a:prstDash val="solid"/>
                      <a:round/>
                      <a:headEnd type="none" w="sm" len="sm"/>
                      <a:tailEnd type="none" w="sm" len="sm"/>
                    </a:lnL>
                    <a:lnR w="12700" cap="flat" cmpd="sng">
                      <a:solidFill>
                        <a:srgbClr val="E2CA91"/>
                      </a:solidFill>
                      <a:prstDash val="solid"/>
                      <a:round/>
                      <a:headEnd type="none" w="sm" len="sm"/>
                      <a:tailEnd type="none" w="sm" len="sm"/>
                    </a:lnR>
                    <a:lnT w="12700" cap="flat" cmpd="sng">
                      <a:solidFill>
                        <a:srgbClr val="E2CA91"/>
                      </a:solidFill>
                      <a:prstDash val="solid"/>
                      <a:round/>
                      <a:headEnd type="none" w="sm" len="sm"/>
                      <a:tailEnd type="none" w="sm" len="sm"/>
                    </a:lnT>
                    <a:lnB w="12700" cap="flat" cmpd="sng">
                      <a:solidFill>
                        <a:srgbClr val="E2CA91"/>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 sz="800" b="1" u="none" strike="noStrike" cap="none">
                          <a:solidFill>
                            <a:schemeClr val="lt2"/>
                          </a:solidFill>
                          <a:latin typeface="Open Sans"/>
                          <a:ea typeface="Open Sans"/>
                          <a:cs typeface="Open Sans"/>
                          <a:sym typeface="Open Sans"/>
                        </a:rPr>
                        <a:t>May 2023</a:t>
                      </a:r>
                      <a:endParaRPr/>
                    </a:p>
                  </a:txBody>
                  <a:tcPr marL="41150" marR="41150" marT="41150" marB="41150" anchor="ctr">
                    <a:lnL w="12700" cap="flat" cmpd="sng">
                      <a:solidFill>
                        <a:srgbClr val="E2CA91"/>
                      </a:solidFill>
                      <a:prstDash val="solid"/>
                      <a:round/>
                      <a:headEnd type="none" w="sm" len="sm"/>
                      <a:tailEnd type="none" w="sm" len="sm"/>
                    </a:lnL>
                    <a:lnR w="12700" cap="flat" cmpd="sng">
                      <a:solidFill>
                        <a:srgbClr val="E2CA91"/>
                      </a:solidFill>
                      <a:prstDash val="solid"/>
                      <a:round/>
                      <a:headEnd type="none" w="sm" len="sm"/>
                      <a:tailEnd type="none" w="sm" len="sm"/>
                    </a:lnR>
                    <a:lnT w="12700" cap="flat" cmpd="sng">
                      <a:solidFill>
                        <a:srgbClr val="E2CA91"/>
                      </a:solidFill>
                      <a:prstDash val="solid"/>
                      <a:round/>
                      <a:headEnd type="none" w="sm" len="sm"/>
                      <a:tailEnd type="none" w="sm" len="sm"/>
                    </a:lnT>
                    <a:lnB w="12700" cap="flat" cmpd="sng">
                      <a:solidFill>
                        <a:srgbClr val="E2CA91"/>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 sz="800" b="1" u="none" strike="noStrike" cap="none">
                          <a:solidFill>
                            <a:schemeClr val="lt2"/>
                          </a:solidFill>
                          <a:latin typeface="Open Sans"/>
                          <a:ea typeface="Open Sans"/>
                          <a:cs typeface="Open Sans"/>
                          <a:sym typeface="Open Sans"/>
                        </a:rPr>
                        <a:t>June 2023</a:t>
                      </a:r>
                      <a:endParaRPr/>
                    </a:p>
                  </a:txBody>
                  <a:tcPr marL="41150" marR="41150" marT="41150" marB="41150" anchor="ctr">
                    <a:lnL w="12700" cap="flat" cmpd="sng">
                      <a:solidFill>
                        <a:srgbClr val="E2CA91"/>
                      </a:solidFill>
                      <a:prstDash val="solid"/>
                      <a:round/>
                      <a:headEnd type="none" w="sm" len="sm"/>
                      <a:tailEnd type="none" w="sm" len="sm"/>
                    </a:lnL>
                    <a:lnR w="12700" cap="flat" cmpd="sng">
                      <a:solidFill>
                        <a:srgbClr val="E2CA91"/>
                      </a:solidFill>
                      <a:prstDash val="solid"/>
                      <a:round/>
                      <a:headEnd type="none" w="sm" len="sm"/>
                      <a:tailEnd type="none" w="sm" len="sm"/>
                    </a:lnR>
                    <a:lnT w="12700" cap="flat" cmpd="sng">
                      <a:solidFill>
                        <a:srgbClr val="E2CA91"/>
                      </a:solidFill>
                      <a:prstDash val="solid"/>
                      <a:round/>
                      <a:headEnd type="none" w="sm" len="sm"/>
                      <a:tailEnd type="none" w="sm" len="sm"/>
                    </a:lnT>
                    <a:lnB w="12700" cap="flat" cmpd="sng">
                      <a:solidFill>
                        <a:srgbClr val="E2CA91"/>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 sz="800" b="1" u="none" strike="noStrike" cap="none">
                          <a:solidFill>
                            <a:schemeClr val="lt2"/>
                          </a:solidFill>
                          <a:latin typeface="Open Sans"/>
                          <a:ea typeface="Open Sans"/>
                          <a:cs typeface="Open Sans"/>
                          <a:sym typeface="Open Sans"/>
                        </a:rPr>
                        <a:t>July 2023</a:t>
                      </a:r>
                      <a:endParaRPr/>
                    </a:p>
                  </a:txBody>
                  <a:tcPr marL="41150" marR="41150" marT="41150" marB="41150" anchor="ctr">
                    <a:lnL w="12700" cap="flat" cmpd="sng">
                      <a:solidFill>
                        <a:srgbClr val="E2CA91"/>
                      </a:solidFill>
                      <a:prstDash val="solid"/>
                      <a:round/>
                      <a:headEnd type="none" w="sm" len="sm"/>
                      <a:tailEnd type="none" w="sm" len="sm"/>
                    </a:lnL>
                    <a:lnR w="12700" cap="flat" cmpd="sng">
                      <a:solidFill>
                        <a:srgbClr val="E2CA91"/>
                      </a:solidFill>
                      <a:prstDash val="solid"/>
                      <a:round/>
                      <a:headEnd type="none" w="sm" len="sm"/>
                      <a:tailEnd type="none" w="sm" len="sm"/>
                    </a:lnR>
                    <a:lnT w="12700" cap="flat" cmpd="sng">
                      <a:solidFill>
                        <a:srgbClr val="E2CA91"/>
                      </a:solidFill>
                      <a:prstDash val="solid"/>
                      <a:round/>
                      <a:headEnd type="none" w="sm" len="sm"/>
                      <a:tailEnd type="none" w="sm" len="sm"/>
                    </a:lnT>
                    <a:lnB w="12700" cap="flat" cmpd="sng">
                      <a:solidFill>
                        <a:srgbClr val="E2CA9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
        <p:nvSpPr>
          <p:cNvPr id="992" name="Google Shape;992;p153"/>
          <p:cNvSpPr/>
          <p:nvPr/>
        </p:nvSpPr>
        <p:spPr>
          <a:xfrm>
            <a:off x="1532394" y="2588174"/>
            <a:ext cx="4229700" cy="184800"/>
          </a:xfrm>
          <a:prstGeom prst="homePlate">
            <a:avLst>
              <a:gd name="adj" fmla="val 50000"/>
            </a:avLst>
          </a:prstGeom>
          <a:solidFill>
            <a:srgbClr val="8A69CB"/>
          </a:solidFill>
          <a:ln w="9525" cap="flat" cmpd="sng">
            <a:solidFill>
              <a:srgbClr val="B09BDC"/>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800" b="1" i="0" u="none" strike="noStrike" cap="none">
                <a:solidFill>
                  <a:srgbClr val="FFFFFF"/>
                </a:solidFill>
                <a:latin typeface="Open Sans"/>
                <a:ea typeface="Open Sans"/>
                <a:cs typeface="Open Sans"/>
                <a:sym typeface="Open Sans"/>
              </a:rPr>
              <a:t>Take Self-Paced Training</a:t>
            </a:r>
            <a:endParaRPr/>
          </a:p>
        </p:txBody>
      </p:sp>
      <p:sp>
        <p:nvSpPr>
          <p:cNvPr id="993" name="Google Shape;993;p153"/>
          <p:cNvSpPr/>
          <p:nvPr/>
        </p:nvSpPr>
        <p:spPr>
          <a:xfrm>
            <a:off x="3033489" y="3961491"/>
            <a:ext cx="3698400" cy="185100"/>
          </a:xfrm>
          <a:prstGeom prst="homePlate">
            <a:avLst>
              <a:gd name="adj" fmla="val 50000"/>
            </a:avLst>
          </a:prstGeom>
          <a:solidFill>
            <a:srgbClr val="8A69CB"/>
          </a:solidFill>
          <a:ln w="9525" cap="flat" cmpd="sng">
            <a:solidFill>
              <a:srgbClr val="B09BDC"/>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800" b="1" i="0" u="none" strike="noStrike" cap="none">
                <a:solidFill>
                  <a:srgbClr val="FFFFFF"/>
                </a:solidFill>
                <a:latin typeface="Open Sans"/>
                <a:ea typeface="Open Sans"/>
                <a:cs typeface="Open Sans"/>
                <a:sym typeface="Open Sans"/>
              </a:rPr>
              <a:t>Learners practice in Workday Sandbox system</a:t>
            </a:r>
            <a:endParaRPr/>
          </a:p>
        </p:txBody>
      </p:sp>
      <p:sp>
        <p:nvSpPr>
          <p:cNvPr id="994" name="Google Shape;994;p153"/>
          <p:cNvSpPr/>
          <p:nvPr/>
        </p:nvSpPr>
        <p:spPr>
          <a:xfrm>
            <a:off x="3033490" y="4119422"/>
            <a:ext cx="3635100" cy="235500"/>
          </a:xfrm>
          <a:prstGeom prst="rect">
            <a:avLst/>
          </a:prstGeom>
          <a:solidFill>
            <a:srgbClr val="F1E4C5">
              <a:alpha val="66670"/>
            </a:srgbClr>
          </a:solidFill>
          <a:ln>
            <a:noFill/>
          </a:ln>
          <a:effectLst>
            <a:outerShdw blurRad="40000" dist="23000" dir="5400000" rotWithShape="0">
              <a:srgbClr val="000000">
                <a:alpha val="34900"/>
              </a:srgbClr>
            </a:outerShdw>
          </a:effectLst>
        </p:spPr>
        <p:txBody>
          <a:bodyPr spcFirstLastPara="1" wrap="square" lIns="34275" tIns="45700" rIns="91425" bIns="45700" anchor="ctr" anchorCtr="0">
            <a:noAutofit/>
          </a:bodyPr>
          <a:lstStyle/>
          <a:p>
            <a:pPr marL="0" marR="0" lvl="0" indent="0" algn="l" rtl="0">
              <a:spcBef>
                <a:spcPts val="0"/>
              </a:spcBef>
              <a:spcAft>
                <a:spcPts val="0"/>
              </a:spcAft>
              <a:buNone/>
            </a:pPr>
            <a:r>
              <a:rPr lang="en" sz="600" b="0" i="0" u="none" strike="noStrike" cap="none">
                <a:solidFill>
                  <a:srgbClr val="4B2E83"/>
                </a:solidFill>
                <a:latin typeface="Open Sans"/>
                <a:ea typeface="Open Sans"/>
                <a:cs typeface="Open Sans"/>
                <a:sym typeface="Open Sans"/>
              </a:rPr>
              <a:t>Access “sandbox” tenant on their own and/or attend </a:t>
            </a:r>
            <a:r>
              <a:rPr lang="en" sz="600" b="1" i="0" u="none" strike="noStrike" cap="none">
                <a:solidFill>
                  <a:srgbClr val="4B2E83"/>
                </a:solidFill>
                <a:latin typeface="Open Sans"/>
                <a:ea typeface="Open Sans"/>
                <a:cs typeface="Open Sans"/>
                <a:sym typeface="Open Sans"/>
              </a:rPr>
              <a:t>Practice Clinics </a:t>
            </a:r>
            <a:r>
              <a:rPr lang="en" sz="600" b="0" i="0" u="none" strike="noStrike" cap="none">
                <a:solidFill>
                  <a:srgbClr val="4B2E83"/>
                </a:solidFill>
                <a:latin typeface="Open Sans"/>
                <a:ea typeface="Open Sans"/>
                <a:cs typeface="Open Sans"/>
                <a:sym typeface="Open Sans"/>
              </a:rPr>
              <a:t>(QAs and guided practice with UWFT team). Register for Practice Clinics via Bridge LMS, details to be sent in a future email.</a:t>
            </a:r>
            <a:endParaRPr/>
          </a:p>
        </p:txBody>
      </p:sp>
      <p:sp>
        <p:nvSpPr>
          <p:cNvPr id="995" name="Google Shape;995;p153"/>
          <p:cNvSpPr/>
          <p:nvPr/>
        </p:nvSpPr>
        <p:spPr>
          <a:xfrm>
            <a:off x="5743470" y="1937191"/>
            <a:ext cx="194700" cy="197400"/>
          </a:xfrm>
          <a:prstGeom prst="star5">
            <a:avLst>
              <a:gd name="adj" fmla="val 19098"/>
              <a:gd name="hf" fmla="val 105146"/>
              <a:gd name="vf" fmla="val 110557"/>
            </a:avLst>
          </a:prstGeom>
          <a:solidFill>
            <a:srgbClr val="FFFF00"/>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8D3A2"/>
              </a:solidFill>
              <a:latin typeface="Calibri"/>
              <a:ea typeface="Calibri"/>
              <a:cs typeface="Calibri"/>
              <a:sym typeface="Calibri"/>
            </a:endParaRPr>
          </a:p>
        </p:txBody>
      </p:sp>
      <p:sp>
        <p:nvSpPr>
          <p:cNvPr id="996" name="Google Shape;996;p153"/>
          <p:cNvSpPr txBox="1"/>
          <p:nvPr/>
        </p:nvSpPr>
        <p:spPr>
          <a:xfrm>
            <a:off x="5372134" y="2107995"/>
            <a:ext cx="947100" cy="21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825" b="1" i="0" u="none" strike="noStrike" cap="none">
                <a:solidFill>
                  <a:srgbClr val="4B2E83"/>
                </a:solidFill>
                <a:latin typeface="Calibri"/>
                <a:ea typeface="Calibri"/>
                <a:cs typeface="Calibri"/>
                <a:sym typeface="Calibri"/>
              </a:rPr>
              <a:t>UWFT Go Live</a:t>
            </a:r>
            <a:endParaRPr/>
          </a:p>
        </p:txBody>
      </p:sp>
      <p:sp>
        <p:nvSpPr>
          <p:cNvPr id="997" name="Google Shape;997;p153"/>
          <p:cNvSpPr txBox="1"/>
          <p:nvPr/>
        </p:nvSpPr>
        <p:spPr>
          <a:xfrm>
            <a:off x="1438670" y="2964820"/>
            <a:ext cx="826500" cy="78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900" b="1" i="0" u="none" strike="noStrike" cap="none">
                <a:solidFill>
                  <a:srgbClr val="4B2E83"/>
                </a:solidFill>
                <a:latin typeface="Calibri"/>
                <a:ea typeface="Calibri"/>
                <a:cs typeface="Calibri"/>
                <a:sym typeface="Calibri"/>
              </a:rPr>
              <a:t>4/17-21: </a:t>
            </a:r>
            <a:r>
              <a:rPr lang="en" sz="600" b="0" i="0" u="none" strike="noStrike" cap="none">
                <a:solidFill>
                  <a:srgbClr val="4B2E83"/>
                </a:solidFill>
                <a:latin typeface="Calibri"/>
                <a:ea typeface="Calibri"/>
                <a:cs typeface="Calibri"/>
                <a:sym typeface="Calibri"/>
              </a:rPr>
              <a:t>Workday “Foundational” self-paced courses launched on Bridge – </a:t>
            </a:r>
            <a:r>
              <a:rPr lang="en" sz="600" b="0" i="1" u="none" strike="noStrike" cap="none">
                <a:solidFill>
                  <a:srgbClr val="4B2E83"/>
                </a:solidFill>
                <a:latin typeface="Calibri"/>
                <a:ea typeface="Calibri"/>
                <a:cs typeface="Calibri"/>
                <a:sym typeface="Calibri"/>
              </a:rPr>
              <a:t>ALL users take these courses</a:t>
            </a:r>
            <a:endParaRPr/>
          </a:p>
        </p:txBody>
      </p:sp>
      <p:cxnSp>
        <p:nvCxnSpPr>
          <p:cNvPr id="998" name="Google Shape;998;p153"/>
          <p:cNvCxnSpPr/>
          <p:nvPr/>
        </p:nvCxnSpPr>
        <p:spPr>
          <a:xfrm>
            <a:off x="2368069" y="2781077"/>
            <a:ext cx="0" cy="2154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
        <p:nvSpPr>
          <p:cNvPr id="999" name="Google Shape;999;p153"/>
          <p:cNvSpPr txBox="1"/>
          <p:nvPr/>
        </p:nvSpPr>
        <p:spPr>
          <a:xfrm>
            <a:off x="2265246" y="2962638"/>
            <a:ext cx="17715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900" b="1" i="0" u="none" strike="noStrike" cap="none">
                <a:solidFill>
                  <a:srgbClr val="4B2E83"/>
                </a:solidFill>
                <a:latin typeface="Calibri"/>
                <a:ea typeface="Calibri"/>
                <a:cs typeface="Calibri"/>
                <a:sym typeface="Calibri"/>
              </a:rPr>
              <a:t>5/1:</a:t>
            </a:r>
            <a:r>
              <a:rPr lang="en" sz="600" b="0" i="0" u="none" strike="noStrike" cap="none">
                <a:solidFill>
                  <a:srgbClr val="4B2E83"/>
                </a:solidFill>
                <a:latin typeface="Calibri"/>
                <a:ea typeface="Calibri"/>
                <a:cs typeface="Calibri"/>
                <a:sym typeface="Calibri"/>
              </a:rPr>
              <a:t> Workday “Functional” courses launched on Bridge – </a:t>
            </a:r>
            <a:r>
              <a:rPr lang="en" sz="600" b="0" i="1" u="none" strike="noStrike" cap="none">
                <a:solidFill>
                  <a:srgbClr val="4B2E83"/>
                </a:solidFill>
                <a:latin typeface="Calibri"/>
                <a:ea typeface="Calibri"/>
                <a:cs typeface="Calibri"/>
                <a:sym typeface="Calibri"/>
              </a:rPr>
              <a:t>Specific to a user’s security roles</a:t>
            </a:r>
            <a:endParaRPr/>
          </a:p>
        </p:txBody>
      </p:sp>
      <p:cxnSp>
        <p:nvCxnSpPr>
          <p:cNvPr id="1000" name="Google Shape;1000;p153"/>
          <p:cNvCxnSpPr/>
          <p:nvPr/>
        </p:nvCxnSpPr>
        <p:spPr>
          <a:xfrm>
            <a:off x="2371415" y="3469233"/>
            <a:ext cx="0" cy="2154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
        <p:nvSpPr>
          <p:cNvPr id="1001" name="Google Shape;1001;p153"/>
          <p:cNvSpPr txBox="1"/>
          <p:nvPr/>
        </p:nvSpPr>
        <p:spPr>
          <a:xfrm>
            <a:off x="1751901" y="3681925"/>
            <a:ext cx="750900" cy="507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900" b="1" i="0" u="none" strike="noStrike" cap="none">
                <a:solidFill>
                  <a:srgbClr val="4B2E83"/>
                </a:solidFill>
                <a:latin typeface="Calibri"/>
                <a:ea typeface="Calibri"/>
                <a:cs typeface="Calibri"/>
                <a:sym typeface="Calibri"/>
              </a:rPr>
              <a:t>5/1-8:</a:t>
            </a:r>
            <a:br>
              <a:rPr lang="en" sz="600" b="1" i="0" u="none" strike="noStrike" cap="none">
                <a:solidFill>
                  <a:srgbClr val="4B2E83"/>
                </a:solidFill>
                <a:latin typeface="Calibri"/>
                <a:ea typeface="Calibri"/>
                <a:cs typeface="Calibri"/>
                <a:sym typeface="Calibri"/>
              </a:rPr>
            </a:br>
            <a:r>
              <a:rPr lang="en" sz="600" b="0" i="0" u="none" strike="noStrike" cap="none">
                <a:solidFill>
                  <a:srgbClr val="4B2E83"/>
                </a:solidFill>
                <a:latin typeface="Calibri"/>
                <a:ea typeface="Calibri"/>
                <a:cs typeface="Calibri"/>
                <a:sym typeface="Calibri"/>
              </a:rPr>
              <a:t>Register for vILT sessions thru Bridge</a:t>
            </a:r>
            <a:endParaRPr/>
          </a:p>
        </p:txBody>
      </p:sp>
      <p:cxnSp>
        <p:nvCxnSpPr>
          <p:cNvPr id="1002" name="Google Shape;1002;p153"/>
          <p:cNvCxnSpPr/>
          <p:nvPr/>
        </p:nvCxnSpPr>
        <p:spPr>
          <a:xfrm>
            <a:off x="2680390" y="3477585"/>
            <a:ext cx="0" cy="2154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
        <p:nvSpPr>
          <p:cNvPr id="1003" name="Google Shape;1003;p153"/>
          <p:cNvSpPr txBox="1"/>
          <p:nvPr/>
        </p:nvSpPr>
        <p:spPr>
          <a:xfrm>
            <a:off x="2562726" y="3679497"/>
            <a:ext cx="612000" cy="415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900" b="1" i="0" u="none" strike="noStrike" cap="none">
                <a:solidFill>
                  <a:srgbClr val="4B2E83"/>
                </a:solidFill>
                <a:latin typeface="Calibri"/>
                <a:ea typeface="Calibri"/>
                <a:cs typeface="Calibri"/>
                <a:sym typeface="Calibri"/>
              </a:rPr>
              <a:t>5/8: </a:t>
            </a:r>
            <a:r>
              <a:rPr lang="en" sz="600" b="0" i="0" u="none" strike="noStrike" cap="none">
                <a:solidFill>
                  <a:srgbClr val="4B2E83"/>
                </a:solidFill>
                <a:latin typeface="Calibri"/>
                <a:ea typeface="Calibri"/>
                <a:cs typeface="Calibri"/>
                <a:sym typeface="Calibri"/>
              </a:rPr>
              <a:t>vILT live sessions start</a:t>
            </a:r>
            <a:endParaRPr/>
          </a:p>
        </p:txBody>
      </p:sp>
      <p:sp>
        <p:nvSpPr>
          <p:cNvPr id="1004" name="Google Shape;1004;p153"/>
          <p:cNvSpPr/>
          <p:nvPr/>
        </p:nvSpPr>
        <p:spPr>
          <a:xfrm>
            <a:off x="5762015" y="3361905"/>
            <a:ext cx="422700" cy="130800"/>
          </a:xfrm>
          <a:prstGeom prst="rect">
            <a:avLst/>
          </a:prstGeom>
          <a:gradFill>
            <a:gsLst>
              <a:gs pos="0">
                <a:srgbClr val="46218F"/>
              </a:gs>
              <a:gs pos="100000">
                <a:srgbClr val="B4A6E2"/>
              </a:gs>
            </a:gsLst>
            <a:lin ang="16200038" scaled="0"/>
          </a:gra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600" b="0" i="0" u="none" strike="noStrike" cap="none">
                <a:solidFill>
                  <a:srgbClr val="FFFFFF"/>
                </a:solidFill>
                <a:latin typeface="Calibri"/>
                <a:ea typeface="Calibri"/>
                <a:cs typeface="Calibri"/>
                <a:sym typeface="Calibri"/>
              </a:rPr>
              <a:t>Pause</a:t>
            </a:r>
            <a:endParaRPr/>
          </a:p>
        </p:txBody>
      </p:sp>
      <p:cxnSp>
        <p:nvCxnSpPr>
          <p:cNvPr id="1005" name="Google Shape;1005;p153"/>
          <p:cNvCxnSpPr/>
          <p:nvPr/>
        </p:nvCxnSpPr>
        <p:spPr>
          <a:xfrm>
            <a:off x="6213251" y="3486194"/>
            <a:ext cx="0" cy="2154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
        <p:nvSpPr>
          <p:cNvPr id="1006" name="Google Shape;1006;p153"/>
          <p:cNvSpPr txBox="1"/>
          <p:nvPr/>
        </p:nvSpPr>
        <p:spPr>
          <a:xfrm>
            <a:off x="6093650" y="3665058"/>
            <a:ext cx="8523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900" b="1" i="0" u="none" strike="noStrike" cap="none">
                <a:solidFill>
                  <a:srgbClr val="4B2E83"/>
                </a:solidFill>
                <a:latin typeface="Calibri"/>
                <a:ea typeface="Calibri"/>
                <a:cs typeface="Calibri"/>
                <a:sym typeface="Calibri"/>
              </a:rPr>
              <a:t>7/10-14: </a:t>
            </a:r>
            <a:r>
              <a:rPr lang="en" sz="600" b="0" i="0" u="none" strike="noStrike" cap="none">
                <a:solidFill>
                  <a:srgbClr val="4B2E83"/>
                </a:solidFill>
                <a:latin typeface="Calibri"/>
                <a:ea typeface="Calibri"/>
                <a:cs typeface="Calibri"/>
                <a:sym typeface="Calibri"/>
              </a:rPr>
              <a:t>Makeup week of EUT</a:t>
            </a:r>
            <a:endParaRPr/>
          </a:p>
        </p:txBody>
      </p:sp>
      <p:sp>
        <p:nvSpPr>
          <p:cNvPr id="1007" name="Google Shape;1007;p153"/>
          <p:cNvSpPr/>
          <p:nvPr/>
        </p:nvSpPr>
        <p:spPr>
          <a:xfrm>
            <a:off x="2355369" y="3291337"/>
            <a:ext cx="3442800" cy="185100"/>
          </a:xfrm>
          <a:prstGeom prst="homePlate">
            <a:avLst>
              <a:gd name="adj" fmla="val 50000"/>
            </a:avLst>
          </a:prstGeom>
          <a:solidFill>
            <a:srgbClr val="8A69CB"/>
          </a:solidFill>
          <a:ln w="9525" cap="flat" cmpd="sng">
            <a:solidFill>
              <a:srgbClr val="B09BDC"/>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800" b="1" i="0" u="none" strike="noStrike" cap="none">
                <a:solidFill>
                  <a:srgbClr val="FFFFFF"/>
                </a:solidFill>
                <a:latin typeface="Open Sans"/>
                <a:ea typeface="Open Sans"/>
                <a:cs typeface="Open Sans"/>
                <a:sym typeface="Open Sans"/>
              </a:rPr>
              <a:t>Attend Virtual Instructor-led Training (vILT)</a:t>
            </a:r>
            <a:endParaRPr/>
          </a:p>
        </p:txBody>
      </p:sp>
      <p:sp>
        <p:nvSpPr>
          <p:cNvPr id="1008" name="Google Shape;1008;p153"/>
          <p:cNvSpPr/>
          <p:nvPr/>
        </p:nvSpPr>
        <p:spPr>
          <a:xfrm>
            <a:off x="2355369" y="3466229"/>
            <a:ext cx="3333900" cy="114000"/>
          </a:xfrm>
          <a:prstGeom prst="rect">
            <a:avLst/>
          </a:prstGeom>
          <a:solidFill>
            <a:srgbClr val="D8CEC1"/>
          </a:solidFill>
          <a:ln>
            <a:noFill/>
          </a:ln>
          <a:effectLst>
            <a:outerShdw blurRad="40000" dist="23000" dir="5400000" rotWithShape="0">
              <a:srgbClr val="000000">
                <a:alpha val="34900"/>
              </a:srgbClr>
            </a:outerShdw>
          </a:effectLst>
        </p:spPr>
        <p:txBody>
          <a:bodyPr spcFirstLastPara="1" wrap="square" lIns="34275" tIns="45700" rIns="0" bIns="45700" anchor="ctr" anchorCtr="0">
            <a:noAutofit/>
          </a:bodyPr>
          <a:lstStyle/>
          <a:p>
            <a:pPr marL="0" marR="0" lvl="0" indent="0" algn="l" rtl="0">
              <a:spcBef>
                <a:spcPts val="0"/>
              </a:spcBef>
              <a:spcAft>
                <a:spcPts val="0"/>
              </a:spcAft>
              <a:buNone/>
            </a:pPr>
            <a:r>
              <a:rPr lang="en" sz="600" b="0" i="0" u="none" strike="noStrike" cap="none">
                <a:solidFill>
                  <a:srgbClr val="4B2E83"/>
                </a:solidFill>
                <a:latin typeface="Open Sans"/>
                <a:ea typeface="Open Sans"/>
                <a:cs typeface="Open Sans"/>
                <a:sym typeface="Open Sans"/>
              </a:rPr>
              <a:t>Register for vILTs via Bridge LMS - Zoom &amp; logistics will be sent via email after registration</a:t>
            </a:r>
            <a:endParaRPr/>
          </a:p>
        </p:txBody>
      </p:sp>
      <p:cxnSp>
        <p:nvCxnSpPr>
          <p:cNvPr id="1009" name="Google Shape;1009;p153"/>
          <p:cNvCxnSpPr/>
          <p:nvPr/>
        </p:nvCxnSpPr>
        <p:spPr>
          <a:xfrm>
            <a:off x="1554046" y="2781077"/>
            <a:ext cx="0" cy="2154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
        <p:nvSpPr>
          <p:cNvPr id="1010" name="Google Shape;1010;p153"/>
          <p:cNvSpPr/>
          <p:nvPr/>
        </p:nvSpPr>
        <p:spPr>
          <a:xfrm>
            <a:off x="1532393" y="2766672"/>
            <a:ext cx="4104600" cy="116700"/>
          </a:xfrm>
          <a:prstGeom prst="rect">
            <a:avLst/>
          </a:prstGeom>
          <a:solidFill>
            <a:srgbClr val="D8CEC1"/>
          </a:solidFill>
          <a:ln>
            <a:noFill/>
          </a:ln>
          <a:effectLst>
            <a:outerShdw blurRad="40000" dist="23000" dir="5400000" rotWithShape="0">
              <a:srgbClr val="000000">
                <a:alpha val="34900"/>
              </a:srgbClr>
            </a:outerShdw>
          </a:effectLst>
        </p:spPr>
        <p:txBody>
          <a:bodyPr spcFirstLastPara="1" wrap="square" lIns="34275" tIns="45700" rIns="91425" bIns="45700" anchor="ctr" anchorCtr="0">
            <a:noAutofit/>
          </a:bodyPr>
          <a:lstStyle/>
          <a:p>
            <a:pPr marL="0" marR="0" lvl="0" indent="0" algn="l" rtl="0">
              <a:spcBef>
                <a:spcPts val="0"/>
              </a:spcBef>
              <a:spcAft>
                <a:spcPts val="0"/>
              </a:spcAft>
              <a:buNone/>
            </a:pPr>
            <a:r>
              <a:rPr lang="en" sz="600" b="0" i="0" u="none" strike="noStrike" cap="none">
                <a:solidFill>
                  <a:srgbClr val="4B2E83"/>
                </a:solidFill>
                <a:latin typeface="Open Sans"/>
                <a:ea typeface="Open Sans"/>
                <a:cs typeface="Open Sans"/>
                <a:sym typeface="Open Sans"/>
              </a:rPr>
              <a:t>Online training (eLearning, videos, recorded demos) and job aids can be accessed directly via Bridge LMS</a:t>
            </a:r>
            <a:endParaRPr/>
          </a:p>
        </p:txBody>
      </p:sp>
      <p:sp>
        <p:nvSpPr>
          <p:cNvPr id="1011" name="Google Shape;1011;p153"/>
          <p:cNvSpPr/>
          <p:nvPr/>
        </p:nvSpPr>
        <p:spPr>
          <a:xfrm>
            <a:off x="6195148" y="3307114"/>
            <a:ext cx="473400" cy="274200"/>
          </a:xfrm>
          <a:prstGeom prst="homePlate">
            <a:avLst>
              <a:gd name="adj" fmla="val 50000"/>
            </a:avLst>
          </a:prstGeom>
          <a:solidFill>
            <a:srgbClr val="8A69CB"/>
          </a:solidFill>
          <a:ln w="9525" cap="flat" cmpd="sng">
            <a:solidFill>
              <a:srgbClr val="B09BDC"/>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27425" tIns="45700" rIns="0" bIns="45700" anchor="ctr" anchorCtr="0">
            <a:noAutofit/>
          </a:bodyPr>
          <a:lstStyle/>
          <a:p>
            <a:pPr marL="0" marR="0" lvl="0" indent="0" algn="l" rtl="0">
              <a:spcBef>
                <a:spcPts val="0"/>
              </a:spcBef>
              <a:spcAft>
                <a:spcPts val="0"/>
              </a:spcAft>
              <a:buNone/>
            </a:pPr>
            <a:r>
              <a:rPr lang="en" sz="600" b="1" i="0" u="none" strike="noStrike" cap="none">
                <a:solidFill>
                  <a:srgbClr val="FFFFFF"/>
                </a:solidFill>
                <a:latin typeface="Open Sans"/>
                <a:ea typeface="Open Sans"/>
                <a:cs typeface="Open Sans"/>
                <a:sym typeface="Open Sans"/>
              </a:rPr>
              <a:t>vILT Resumes</a:t>
            </a:r>
            <a:endParaRPr/>
          </a:p>
        </p:txBody>
      </p:sp>
      <p:sp>
        <p:nvSpPr>
          <p:cNvPr id="1012" name="Google Shape;1012;p153"/>
          <p:cNvSpPr/>
          <p:nvPr/>
        </p:nvSpPr>
        <p:spPr>
          <a:xfrm>
            <a:off x="1970413" y="4601342"/>
            <a:ext cx="1302600" cy="185100"/>
          </a:xfrm>
          <a:prstGeom prst="rect">
            <a:avLst/>
          </a:prstGeom>
          <a:solidFill>
            <a:srgbClr val="D4AD53"/>
          </a:solidFill>
          <a:ln w="9525" cap="flat" cmpd="sng">
            <a:solidFill>
              <a:srgbClr val="4829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800" b="1" i="0" u="none" strike="noStrike" cap="none">
                <a:solidFill>
                  <a:srgbClr val="FFFFFF"/>
                </a:solidFill>
                <a:latin typeface="Open Sans"/>
                <a:ea typeface="Open Sans"/>
                <a:cs typeface="Open Sans"/>
                <a:sym typeface="Open Sans"/>
              </a:rPr>
              <a:t>UAT (4 weeks)</a:t>
            </a:r>
            <a:endParaRPr/>
          </a:p>
        </p:txBody>
      </p:sp>
      <p:sp>
        <p:nvSpPr>
          <p:cNvPr id="1013" name="Google Shape;1013;p153"/>
          <p:cNvSpPr/>
          <p:nvPr/>
        </p:nvSpPr>
        <p:spPr>
          <a:xfrm>
            <a:off x="3272975" y="4601342"/>
            <a:ext cx="425100" cy="185100"/>
          </a:xfrm>
          <a:prstGeom prst="rect">
            <a:avLst/>
          </a:prstGeom>
          <a:solidFill>
            <a:srgbClr val="D4AD53"/>
          </a:solidFill>
          <a:ln w="9525" cap="flat" cmpd="sng">
            <a:solidFill>
              <a:srgbClr val="482981"/>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 sz="800" b="1" i="0" u="none" strike="noStrike" cap="none">
                <a:solidFill>
                  <a:srgbClr val="FFFFFF"/>
                </a:solidFill>
                <a:latin typeface="Open Sans"/>
                <a:ea typeface="Open Sans"/>
                <a:cs typeface="Open Sans"/>
                <a:sym typeface="Open Sans"/>
              </a:rPr>
              <a:t>UAT Fix</a:t>
            </a:r>
            <a:endParaRPr/>
          </a:p>
        </p:txBody>
      </p:sp>
      <p:cxnSp>
        <p:nvCxnSpPr>
          <p:cNvPr id="1014" name="Google Shape;1014;p153"/>
          <p:cNvCxnSpPr/>
          <p:nvPr/>
        </p:nvCxnSpPr>
        <p:spPr>
          <a:xfrm>
            <a:off x="1981761" y="4954064"/>
            <a:ext cx="0" cy="2154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sp>
        <p:nvSpPr>
          <p:cNvPr id="1015" name="Google Shape;1015;p153"/>
          <p:cNvSpPr txBox="1"/>
          <p:nvPr/>
        </p:nvSpPr>
        <p:spPr>
          <a:xfrm>
            <a:off x="1888194" y="5166756"/>
            <a:ext cx="5667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900" b="1" i="0" u="none" strike="noStrike" cap="none">
                <a:solidFill>
                  <a:srgbClr val="4B2E83"/>
                </a:solidFill>
                <a:latin typeface="Calibri"/>
                <a:ea typeface="Calibri"/>
                <a:cs typeface="Calibri"/>
                <a:sym typeface="Calibri"/>
              </a:rPr>
              <a:t>4/24:</a:t>
            </a:r>
            <a:br>
              <a:rPr lang="en" sz="600" b="1" i="0" u="none" strike="noStrike" cap="none">
                <a:solidFill>
                  <a:srgbClr val="4B2E83"/>
                </a:solidFill>
                <a:latin typeface="Calibri"/>
                <a:ea typeface="Calibri"/>
                <a:cs typeface="Calibri"/>
                <a:sym typeface="Calibri"/>
              </a:rPr>
            </a:br>
            <a:r>
              <a:rPr lang="en" sz="600" b="0" i="0" u="none" strike="noStrike" cap="none">
                <a:solidFill>
                  <a:srgbClr val="4B2E83"/>
                </a:solidFill>
                <a:latin typeface="Calibri"/>
                <a:ea typeface="Calibri"/>
                <a:cs typeface="Calibri"/>
                <a:sym typeface="Calibri"/>
              </a:rPr>
              <a:t>UAT begins</a:t>
            </a:r>
            <a:endParaRPr/>
          </a:p>
        </p:txBody>
      </p:sp>
      <p:sp>
        <p:nvSpPr>
          <p:cNvPr id="1016" name="Google Shape;1016;p153"/>
          <p:cNvSpPr/>
          <p:nvPr/>
        </p:nvSpPr>
        <p:spPr>
          <a:xfrm>
            <a:off x="1970413" y="4774163"/>
            <a:ext cx="1302600" cy="299700"/>
          </a:xfrm>
          <a:prstGeom prst="rect">
            <a:avLst/>
          </a:prstGeom>
          <a:solidFill>
            <a:srgbClr val="D8CEC1"/>
          </a:solidFill>
          <a:ln>
            <a:noFill/>
          </a:ln>
          <a:effectLst>
            <a:outerShdw blurRad="40000" dist="23000" dir="5400000" rotWithShape="0">
              <a:srgbClr val="000000">
                <a:alpha val="34900"/>
              </a:srgbClr>
            </a:outerShdw>
          </a:effectLst>
        </p:spPr>
        <p:txBody>
          <a:bodyPr spcFirstLastPara="1" wrap="square" lIns="34275" tIns="45700" rIns="91425" bIns="45700" anchor="ctr" anchorCtr="0">
            <a:noAutofit/>
          </a:bodyPr>
          <a:lstStyle/>
          <a:p>
            <a:pPr marL="0" marR="0" lvl="0" indent="0" algn="l" rtl="0">
              <a:spcBef>
                <a:spcPts val="0"/>
              </a:spcBef>
              <a:spcAft>
                <a:spcPts val="0"/>
              </a:spcAft>
              <a:buNone/>
            </a:pPr>
            <a:r>
              <a:rPr lang="en" sz="600" b="1" i="0" u="sng" strike="noStrike" cap="none">
                <a:solidFill>
                  <a:srgbClr val="4B2E83"/>
                </a:solidFill>
                <a:latin typeface="Open Sans"/>
                <a:ea typeface="Open Sans"/>
                <a:cs typeface="Open Sans"/>
                <a:sym typeface="Open Sans"/>
              </a:rPr>
              <a:t>Select</a:t>
            </a:r>
            <a:r>
              <a:rPr lang="en" sz="600" b="0" i="0" u="none" strike="noStrike" cap="none">
                <a:solidFill>
                  <a:srgbClr val="4B2E83"/>
                </a:solidFill>
                <a:latin typeface="Open Sans"/>
                <a:ea typeface="Open Sans"/>
                <a:cs typeface="Open Sans"/>
                <a:sym typeface="Open Sans"/>
              </a:rPr>
              <a:t> Power Users, PTT members, Design Team and other Unit users</a:t>
            </a:r>
            <a:endParaRPr/>
          </a:p>
        </p:txBody>
      </p:sp>
      <p:sp>
        <p:nvSpPr>
          <p:cNvPr id="1017" name="Google Shape;1017;p153"/>
          <p:cNvSpPr/>
          <p:nvPr/>
        </p:nvSpPr>
        <p:spPr>
          <a:xfrm rot="-5400000">
            <a:off x="407127" y="3366874"/>
            <a:ext cx="983400" cy="312600"/>
          </a:xfrm>
          <a:prstGeom prst="rect">
            <a:avLst/>
          </a:prstGeom>
          <a:gradFill>
            <a:gsLst>
              <a:gs pos="0">
                <a:srgbClr val="46218F"/>
              </a:gs>
              <a:gs pos="100000">
                <a:srgbClr val="B4A6E2"/>
              </a:gs>
            </a:gsLst>
            <a:lin ang="16200038" scaled="0"/>
          </a:gra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350" b="1" i="0" u="none" strike="noStrike" cap="none">
                <a:solidFill>
                  <a:srgbClr val="FFFFFF"/>
                </a:solidFill>
                <a:latin typeface="Calibri"/>
                <a:ea typeface="Calibri"/>
                <a:cs typeface="Calibri"/>
                <a:sym typeface="Calibri"/>
              </a:rPr>
              <a:t>Training</a:t>
            </a:r>
            <a:endParaRPr/>
          </a:p>
        </p:txBody>
      </p:sp>
      <p:sp>
        <p:nvSpPr>
          <p:cNvPr id="1018" name="Google Shape;1018;p153"/>
          <p:cNvSpPr/>
          <p:nvPr/>
        </p:nvSpPr>
        <p:spPr>
          <a:xfrm rot="-5400000">
            <a:off x="524427" y="4818951"/>
            <a:ext cx="748800" cy="312600"/>
          </a:xfrm>
          <a:prstGeom prst="rect">
            <a:avLst/>
          </a:prstGeom>
          <a:gradFill>
            <a:gsLst>
              <a:gs pos="0">
                <a:srgbClr val="46218F"/>
              </a:gs>
              <a:gs pos="100000">
                <a:srgbClr val="B4A6E2"/>
              </a:gs>
            </a:gsLst>
            <a:lin ang="16200038" scaled="0"/>
          </a:gradFill>
          <a:ln w="9525"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350" b="1" i="0" u="none" strike="noStrike" cap="none">
                <a:solidFill>
                  <a:srgbClr val="FFFFFF"/>
                </a:solidFill>
                <a:latin typeface="Calibri"/>
                <a:ea typeface="Calibri"/>
                <a:cs typeface="Calibri"/>
                <a:sym typeface="Calibri"/>
              </a:rPr>
              <a:t>UAT</a:t>
            </a:r>
            <a:endParaRPr/>
          </a:p>
        </p:txBody>
      </p:sp>
      <p:sp>
        <p:nvSpPr>
          <p:cNvPr id="1019" name="Google Shape;1019;p153"/>
          <p:cNvSpPr/>
          <p:nvPr/>
        </p:nvSpPr>
        <p:spPr>
          <a:xfrm>
            <a:off x="577852" y="2135558"/>
            <a:ext cx="1687500" cy="184800"/>
          </a:xfrm>
          <a:prstGeom prst="rect">
            <a:avLst/>
          </a:prstGeom>
          <a:solidFill>
            <a:srgbClr val="0070C0"/>
          </a:solidFill>
          <a:ln w="9525" cap="flat" cmpd="sng">
            <a:solidFill>
              <a:srgbClr val="B09BDC"/>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800" b="1" i="0" u="none" strike="noStrike" cap="none">
                <a:solidFill>
                  <a:srgbClr val="FFFFFF"/>
                </a:solidFill>
                <a:latin typeface="Open Sans"/>
                <a:ea typeface="Open Sans"/>
                <a:cs typeface="Open Sans"/>
                <a:sym typeface="Open Sans"/>
              </a:rPr>
              <a:t>Train-the-Trainer (TTT)</a:t>
            </a:r>
            <a:endParaRPr/>
          </a:p>
        </p:txBody>
      </p:sp>
      <p:sp>
        <p:nvSpPr>
          <p:cNvPr id="1020" name="Google Shape;1020;p153"/>
          <p:cNvSpPr/>
          <p:nvPr/>
        </p:nvSpPr>
        <p:spPr>
          <a:xfrm>
            <a:off x="585631" y="2310246"/>
            <a:ext cx="1679700" cy="218100"/>
          </a:xfrm>
          <a:prstGeom prst="rect">
            <a:avLst/>
          </a:prstGeom>
          <a:solidFill>
            <a:srgbClr val="D8CEC1"/>
          </a:solidFill>
          <a:ln>
            <a:noFill/>
          </a:ln>
          <a:effectLst>
            <a:outerShdw blurRad="40000" dist="23000" dir="5400000" rotWithShape="0">
              <a:srgbClr val="000000">
                <a:alpha val="34900"/>
              </a:srgbClr>
            </a:outerShdw>
          </a:effectLst>
        </p:spPr>
        <p:txBody>
          <a:bodyPr spcFirstLastPara="1" wrap="square" lIns="34275" tIns="45700" rIns="91425" bIns="45700" anchor="ctr" anchorCtr="0">
            <a:noAutofit/>
          </a:bodyPr>
          <a:lstStyle/>
          <a:p>
            <a:pPr marL="0" marR="0" lvl="0" indent="0" algn="l" rtl="0">
              <a:spcBef>
                <a:spcPts val="0"/>
              </a:spcBef>
              <a:spcAft>
                <a:spcPts val="0"/>
              </a:spcAft>
              <a:buNone/>
            </a:pPr>
            <a:r>
              <a:rPr lang="en" sz="600" b="1" i="0" u="sng" strike="noStrike" cap="none">
                <a:solidFill>
                  <a:srgbClr val="4B2E83"/>
                </a:solidFill>
                <a:latin typeface="Open Sans"/>
                <a:ea typeface="Open Sans"/>
                <a:cs typeface="Open Sans"/>
                <a:sym typeface="Open Sans"/>
              </a:rPr>
              <a:t>Select</a:t>
            </a:r>
            <a:r>
              <a:rPr lang="en" sz="600" b="0" i="0" u="none" strike="noStrike" cap="none">
                <a:solidFill>
                  <a:srgbClr val="4B2E83"/>
                </a:solidFill>
                <a:latin typeface="Open Sans"/>
                <a:ea typeface="Open Sans"/>
                <a:cs typeface="Open Sans"/>
                <a:sym typeface="Open Sans"/>
              </a:rPr>
              <a:t> Power Users attend TTT to prepare to deliver select courses to unit employees.</a:t>
            </a:r>
            <a:endParaRPr/>
          </a:p>
        </p:txBody>
      </p:sp>
      <p:sp>
        <p:nvSpPr>
          <p:cNvPr id="1021" name="Google Shape;1021;p153"/>
          <p:cNvSpPr txBox="1"/>
          <p:nvPr/>
        </p:nvSpPr>
        <p:spPr>
          <a:xfrm>
            <a:off x="671757" y="6202110"/>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Bonus UWFT-Focused MRAM – Liz Satwicz - UWFT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54"/>
          <p:cNvSpPr txBox="1">
            <a:spLocks noGrp="1"/>
          </p:cNvSpPr>
          <p:nvPr>
            <p:ph type="title"/>
          </p:nvPr>
        </p:nvSpPr>
        <p:spPr>
          <a:xfrm>
            <a:off x="442856" y="440915"/>
            <a:ext cx="8172300" cy="5775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3000"/>
              <a:buFont typeface="Encode Sans Black"/>
              <a:buNone/>
            </a:pPr>
            <a:r>
              <a:rPr lang="en" cap="none"/>
              <a:t>Employee-as-Self: </a:t>
            </a:r>
            <a:r>
              <a:rPr lang="en" cap="none">
                <a:solidFill>
                  <a:schemeClr val="accent1"/>
                </a:solidFill>
              </a:rPr>
              <a:t>Definitions</a:t>
            </a:r>
            <a:endParaRPr>
              <a:solidFill>
                <a:schemeClr val="accent1"/>
              </a:solidFill>
              <a:latin typeface="Encode Sans Black"/>
              <a:ea typeface="Encode Sans Black"/>
              <a:cs typeface="Encode Sans Black"/>
              <a:sym typeface="Encode Sans Black"/>
            </a:endParaRPr>
          </a:p>
        </p:txBody>
      </p:sp>
      <p:sp>
        <p:nvSpPr>
          <p:cNvPr id="1027" name="Google Shape;1027;p154"/>
          <p:cNvSpPr txBox="1"/>
          <p:nvPr/>
        </p:nvSpPr>
        <p:spPr>
          <a:xfrm>
            <a:off x="580607" y="2127471"/>
            <a:ext cx="7150200" cy="2724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75" b="0" i="1" u="none" strike="noStrike" cap="none">
                <a:solidFill>
                  <a:srgbClr val="4B2E83"/>
                </a:solidFill>
                <a:latin typeface="Open Sans"/>
                <a:ea typeface="Open Sans"/>
                <a:cs typeface="Open Sans"/>
                <a:sym typeface="Open Sans"/>
              </a:rPr>
              <a:t>Employee as Self is a </a:t>
            </a:r>
            <a:r>
              <a:rPr lang="en" sz="1875" b="1" i="1" u="none" strike="noStrike" cap="none">
                <a:solidFill>
                  <a:srgbClr val="4B2E83"/>
                </a:solidFill>
                <a:latin typeface="Open Sans"/>
                <a:ea typeface="Open Sans"/>
                <a:cs typeface="Open Sans"/>
                <a:sym typeface="Open Sans"/>
              </a:rPr>
              <a:t>role every employee is defaulted to </a:t>
            </a:r>
            <a:r>
              <a:rPr lang="en" sz="1875" b="0" i="1" u="none" strike="noStrike" cap="none">
                <a:solidFill>
                  <a:srgbClr val="4B2E83"/>
                </a:solidFill>
                <a:latin typeface="Open Sans"/>
                <a:ea typeface="Open Sans"/>
                <a:cs typeface="Open Sans"/>
                <a:sym typeface="Open Sans"/>
              </a:rPr>
              <a:t>in Workday to perform personal and job-related activities. </a:t>
            </a:r>
            <a:endParaRPr sz="1875" b="0" i="1" u="none" strike="noStrike" cap="none">
              <a:solidFill>
                <a:srgbClr val="4B2E83"/>
              </a:solidFill>
              <a:latin typeface="Open Sans"/>
              <a:ea typeface="Open Sans"/>
              <a:cs typeface="Open Sans"/>
              <a:sym typeface="Open Sans"/>
            </a:endParaRPr>
          </a:p>
          <a:p>
            <a:pPr marL="0" marR="0" lvl="0" indent="0" algn="l" rtl="0">
              <a:spcBef>
                <a:spcPts val="0"/>
              </a:spcBef>
              <a:spcAft>
                <a:spcPts val="0"/>
              </a:spcAft>
              <a:buNone/>
            </a:pPr>
            <a:endParaRPr sz="1350" b="0" i="0" u="none" strike="noStrike" cap="none">
              <a:solidFill>
                <a:srgbClr val="4B2E83"/>
              </a:solidFill>
              <a:latin typeface="Open Sans"/>
              <a:ea typeface="Open Sans"/>
              <a:cs typeface="Open Sans"/>
              <a:sym typeface="Open Sans"/>
            </a:endParaRPr>
          </a:p>
          <a:p>
            <a:pPr marL="214312" marR="0" lvl="0" indent="-214312" algn="l" rtl="0">
              <a:spcBef>
                <a:spcPts val="0"/>
              </a:spcBef>
              <a:spcAft>
                <a:spcPts val="0"/>
              </a:spcAft>
              <a:buClr>
                <a:srgbClr val="4B2E83"/>
              </a:buClr>
              <a:buSzPts val="1350"/>
              <a:buFont typeface="Arial"/>
              <a:buChar char="•"/>
            </a:pPr>
            <a:r>
              <a:rPr lang="en" sz="1350" b="1" i="0" u="none" strike="noStrike" cap="none">
                <a:solidFill>
                  <a:srgbClr val="4B2E83"/>
                </a:solidFill>
                <a:latin typeface="Open Sans"/>
                <a:ea typeface="Open Sans"/>
                <a:cs typeface="Open Sans"/>
                <a:sym typeface="Open Sans"/>
              </a:rPr>
              <a:t>You already know the role </a:t>
            </a:r>
            <a:r>
              <a:rPr lang="en" sz="1350" b="0" i="0" u="none" strike="noStrike" cap="none">
                <a:solidFill>
                  <a:srgbClr val="4B2E83"/>
                </a:solidFill>
                <a:latin typeface="Open Sans"/>
                <a:ea typeface="Open Sans"/>
                <a:cs typeface="Open Sans"/>
                <a:sym typeface="Open Sans"/>
              </a:rPr>
              <a:t>from the task of </a:t>
            </a:r>
            <a:r>
              <a:rPr lang="en" sz="1350" b="1" i="0" u="none" strike="noStrike" cap="none">
                <a:solidFill>
                  <a:srgbClr val="4B2E83"/>
                </a:solidFill>
                <a:latin typeface="Open Sans"/>
                <a:ea typeface="Open Sans"/>
                <a:cs typeface="Open Sans"/>
                <a:sym typeface="Open Sans"/>
              </a:rPr>
              <a:t>requesting time off in Workday.</a:t>
            </a:r>
            <a:endParaRPr sz="1350" b="0" i="0" u="none" strike="noStrike" cap="none">
              <a:solidFill>
                <a:srgbClr val="4B2E83"/>
              </a:solidFill>
              <a:latin typeface="Open Sans"/>
              <a:ea typeface="Open Sans"/>
              <a:cs typeface="Open Sans"/>
              <a:sym typeface="Open Sans"/>
            </a:endParaRPr>
          </a:p>
          <a:p>
            <a:pPr marL="0" marR="0" lvl="0" indent="0" algn="l" rtl="0">
              <a:spcBef>
                <a:spcPts val="0"/>
              </a:spcBef>
              <a:spcAft>
                <a:spcPts val="0"/>
              </a:spcAft>
              <a:buNone/>
            </a:pPr>
            <a:endParaRPr sz="1350" b="1" i="0" u="none" strike="noStrike" cap="none">
              <a:solidFill>
                <a:srgbClr val="4B2E83"/>
              </a:solidFill>
              <a:latin typeface="Open Sans"/>
              <a:ea typeface="Open Sans"/>
              <a:cs typeface="Open Sans"/>
              <a:sym typeface="Open Sans"/>
            </a:endParaRPr>
          </a:p>
          <a:p>
            <a:pPr marL="214312" marR="0" lvl="0" indent="-214312" algn="l" rtl="0">
              <a:spcBef>
                <a:spcPts val="0"/>
              </a:spcBef>
              <a:spcAft>
                <a:spcPts val="0"/>
              </a:spcAft>
              <a:buClr>
                <a:srgbClr val="4B2E83"/>
              </a:buClr>
              <a:buSzPts val="1350"/>
              <a:buFont typeface="Arial"/>
              <a:buChar char="•"/>
            </a:pPr>
            <a:r>
              <a:rPr lang="en" sz="1350" b="0" i="0" u="none" strike="noStrike" cap="none">
                <a:solidFill>
                  <a:srgbClr val="4B2E83"/>
                </a:solidFill>
                <a:latin typeface="Open Sans"/>
                <a:ea typeface="Open Sans"/>
                <a:cs typeface="Open Sans"/>
                <a:sym typeface="Open Sans"/>
              </a:rPr>
              <a:t>As an employee, you can perform numerous transactions in the Workday you already know, and in Workday Finance starting in July. </a:t>
            </a:r>
            <a:endParaRPr sz="1350" b="0" i="0" u="none" strike="noStrike" cap="none">
              <a:solidFill>
                <a:srgbClr val="4B2E83"/>
              </a:solidFill>
              <a:latin typeface="Open Sans"/>
              <a:ea typeface="Open Sans"/>
              <a:cs typeface="Open Sans"/>
              <a:sym typeface="Open Sans"/>
            </a:endParaRPr>
          </a:p>
          <a:p>
            <a:pPr marL="214312" marR="0" lvl="0" indent="-128587" algn="l" rtl="0">
              <a:spcBef>
                <a:spcPts val="0"/>
              </a:spcBef>
              <a:spcAft>
                <a:spcPts val="0"/>
              </a:spcAft>
              <a:buClr>
                <a:schemeClr val="dk1"/>
              </a:buClr>
              <a:buSzPts val="1350"/>
              <a:buFont typeface="Arial"/>
              <a:buNone/>
            </a:pPr>
            <a:endParaRPr sz="1350" b="0" i="0" u="none" strike="noStrike" cap="none">
              <a:solidFill>
                <a:srgbClr val="4B2E83"/>
              </a:solidFill>
              <a:latin typeface="Open Sans"/>
              <a:ea typeface="Open Sans"/>
              <a:cs typeface="Open Sans"/>
              <a:sym typeface="Open Sans"/>
            </a:endParaRPr>
          </a:p>
          <a:p>
            <a:pPr marL="214312" marR="0" lvl="0" indent="-214312" algn="l" rtl="0">
              <a:spcBef>
                <a:spcPts val="0"/>
              </a:spcBef>
              <a:spcAft>
                <a:spcPts val="0"/>
              </a:spcAft>
              <a:buClr>
                <a:srgbClr val="4B2E83"/>
              </a:buClr>
              <a:buSzPts val="1350"/>
              <a:buFont typeface="Arial"/>
              <a:buChar char="•"/>
            </a:pPr>
            <a:r>
              <a:rPr lang="en" sz="1350" b="0" i="0" u="none" strike="noStrike" cap="none">
                <a:solidFill>
                  <a:srgbClr val="4B2E83"/>
                </a:solidFill>
                <a:latin typeface="Open Sans"/>
                <a:ea typeface="Open Sans"/>
                <a:cs typeface="Open Sans"/>
                <a:sym typeface="Open Sans"/>
              </a:rPr>
              <a:t>In </a:t>
            </a:r>
            <a:r>
              <a:rPr lang="en" sz="1350" b="1" i="0" u="none" strike="noStrike" cap="none">
                <a:solidFill>
                  <a:srgbClr val="4B2E83"/>
                </a:solidFill>
                <a:latin typeface="Open Sans"/>
                <a:ea typeface="Open Sans"/>
                <a:cs typeface="Open Sans"/>
                <a:sym typeface="Open Sans"/>
              </a:rPr>
              <a:t>Workday Finance, expect to create and view expense reports, </a:t>
            </a:r>
            <a:r>
              <a:rPr lang="en" sz="1350" b="0" i="0" u="none" strike="noStrike" cap="none">
                <a:solidFill>
                  <a:srgbClr val="4B2E83"/>
                </a:solidFill>
                <a:latin typeface="Open Sans"/>
                <a:ea typeface="Open Sans"/>
                <a:cs typeface="Open Sans"/>
                <a:sym typeface="Open Sans"/>
              </a:rPr>
              <a:t>such as when you travel to a conference. </a:t>
            </a:r>
            <a:endParaRPr sz="1350" b="0" i="0" u="none" strike="noStrike" cap="none">
              <a:solidFill>
                <a:srgbClr val="4B2E83"/>
              </a:solidFill>
              <a:latin typeface="Open Sans"/>
              <a:ea typeface="Open Sans"/>
              <a:cs typeface="Open Sans"/>
              <a:sym typeface="Open Sans"/>
            </a:endParaRPr>
          </a:p>
          <a:p>
            <a:pPr marL="0" marR="0" lvl="0" indent="0" algn="l" rtl="0">
              <a:spcBef>
                <a:spcPts val="0"/>
              </a:spcBef>
              <a:spcAft>
                <a:spcPts val="0"/>
              </a:spcAft>
              <a:buNone/>
            </a:pPr>
            <a:endParaRPr sz="1350" b="0" i="0" u="none" strike="noStrike" cap="none">
              <a:solidFill>
                <a:srgbClr val="4B2E83"/>
              </a:solidFill>
              <a:latin typeface="Calibri"/>
              <a:ea typeface="Calibri"/>
              <a:cs typeface="Calibri"/>
              <a:sym typeface="Calibri"/>
            </a:endParaRPr>
          </a:p>
          <a:p>
            <a:pPr marL="0" marR="0" lvl="0" indent="0" algn="l" rtl="0">
              <a:spcBef>
                <a:spcPts val="0"/>
              </a:spcBef>
              <a:spcAft>
                <a:spcPts val="0"/>
              </a:spcAft>
              <a:buNone/>
            </a:pPr>
            <a:endParaRPr sz="1350" b="0" i="0" u="none" strike="noStrike" cap="none">
              <a:solidFill>
                <a:srgbClr val="4B2E83"/>
              </a:solidFill>
              <a:latin typeface="Calibri"/>
              <a:ea typeface="Calibri"/>
              <a:cs typeface="Calibri"/>
              <a:sym typeface="Calibri"/>
            </a:endParaRPr>
          </a:p>
        </p:txBody>
      </p:sp>
      <p:sp>
        <p:nvSpPr>
          <p:cNvPr id="1028" name="Google Shape;1028;p154"/>
          <p:cNvSpPr txBox="1"/>
          <p:nvPr/>
        </p:nvSpPr>
        <p:spPr>
          <a:xfrm>
            <a:off x="671757" y="6202110"/>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Bonus UWFT-Focused MRAM – Liz Satwicz - UWFT</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55"/>
          <p:cNvSpPr txBox="1">
            <a:spLocks noGrp="1"/>
          </p:cNvSpPr>
          <p:nvPr>
            <p:ph type="title"/>
          </p:nvPr>
        </p:nvSpPr>
        <p:spPr>
          <a:xfrm>
            <a:off x="442856" y="542730"/>
            <a:ext cx="8172300" cy="577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798"/>
              <a:buFont typeface="Encode Sans Black"/>
              <a:buNone/>
            </a:pPr>
            <a:r>
              <a:rPr lang="en" sz="2798" cap="none"/>
              <a:t>Employee-as-Self: </a:t>
            </a:r>
            <a:r>
              <a:rPr lang="en" sz="2798" cap="none">
                <a:solidFill>
                  <a:srgbClr val="9D7A27"/>
                </a:solidFill>
              </a:rPr>
              <a:t>Training Timeline</a:t>
            </a:r>
            <a:endParaRPr/>
          </a:p>
        </p:txBody>
      </p:sp>
      <p:graphicFrame>
        <p:nvGraphicFramePr>
          <p:cNvPr id="1035" name="Google Shape;1035;p155"/>
          <p:cNvGraphicFramePr/>
          <p:nvPr/>
        </p:nvGraphicFramePr>
        <p:xfrm>
          <a:off x="571501" y="2014163"/>
          <a:ext cx="3000000" cy="3000000"/>
        </p:xfrm>
        <a:graphic>
          <a:graphicData uri="http://schemas.openxmlformats.org/drawingml/2006/table">
            <a:tbl>
              <a:tblPr firstRow="1" bandRow="1">
                <a:noFill/>
                <a:tableStyleId>{B369C6EF-2DE8-444E-91B3-3DE214A48A3F}</a:tableStyleId>
              </a:tblPr>
              <a:tblGrid>
                <a:gridCol w="2030875">
                  <a:extLst>
                    <a:ext uri="{9D8B030D-6E8A-4147-A177-3AD203B41FA5}">
                      <a16:colId xmlns:a16="http://schemas.microsoft.com/office/drawing/2014/main" val="20000"/>
                    </a:ext>
                  </a:extLst>
                </a:gridCol>
                <a:gridCol w="3905125">
                  <a:extLst>
                    <a:ext uri="{9D8B030D-6E8A-4147-A177-3AD203B41FA5}">
                      <a16:colId xmlns:a16="http://schemas.microsoft.com/office/drawing/2014/main" val="20001"/>
                    </a:ext>
                  </a:extLst>
                </a:gridCol>
                <a:gridCol w="2125975">
                  <a:extLst>
                    <a:ext uri="{9D8B030D-6E8A-4147-A177-3AD203B41FA5}">
                      <a16:colId xmlns:a16="http://schemas.microsoft.com/office/drawing/2014/main" val="20002"/>
                    </a:ext>
                  </a:extLst>
                </a:gridCol>
              </a:tblGrid>
              <a:tr h="411475">
                <a:tc>
                  <a:txBody>
                    <a:bodyPr/>
                    <a:lstStyle/>
                    <a:p>
                      <a:pPr marL="0" marR="0" lvl="0" indent="0" algn="l" rtl="0">
                        <a:spcBef>
                          <a:spcPts val="0"/>
                        </a:spcBef>
                        <a:spcAft>
                          <a:spcPts val="0"/>
                        </a:spcAft>
                        <a:buNone/>
                      </a:pPr>
                      <a:r>
                        <a:rPr lang="en" sz="1400" b="1" u="none" strike="noStrike" cap="none">
                          <a:latin typeface="Arial"/>
                          <a:ea typeface="Arial"/>
                          <a:cs typeface="Arial"/>
                          <a:sym typeface="Arial"/>
                        </a:rPr>
                        <a:t>SOMEONE WHO….</a:t>
                      </a:r>
                      <a:endParaRPr/>
                    </a:p>
                  </a:txBody>
                  <a:tcPr marL="87525" marR="87525" marT="43775" marB="43775"/>
                </a:tc>
                <a:tc>
                  <a:txBody>
                    <a:bodyPr/>
                    <a:lstStyle/>
                    <a:p>
                      <a:pPr marL="0" marR="0" lvl="0" indent="0" algn="l" rtl="0">
                        <a:spcBef>
                          <a:spcPts val="0"/>
                        </a:spcBef>
                        <a:spcAft>
                          <a:spcPts val="0"/>
                        </a:spcAft>
                        <a:buClr>
                          <a:schemeClr val="lt1"/>
                        </a:buClr>
                        <a:buSzPts val="1400"/>
                        <a:buFont typeface="Arial"/>
                        <a:buNone/>
                      </a:pPr>
                      <a:r>
                        <a:rPr lang="en" sz="1400" b="1">
                          <a:solidFill>
                            <a:schemeClr val="lt1"/>
                          </a:solidFill>
                          <a:latin typeface="Arial"/>
                          <a:ea typeface="Arial"/>
                          <a:cs typeface="Arial"/>
                          <a:sym typeface="Arial"/>
                        </a:rPr>
                        <a:t>TRAINING TIMELINE</a:t>
                      </a:r>
                      <a:endParaRPr sz="1400" b="1">
                        <a:solidFill>
                          <a:schemeClr val="lt1"/>
                        </a:solidFill>
                        <a:latin typeface="Arial"/>
                        <a:ea typeface="Arial"/>
                        <a:cs typeface="Arial"/>
                        <a:sym typeface="Arial"/>
                      </a:endParaRPr>
                    </a:p>
                  </a:txBody>
                  <a:tcPr marL="87525" marR="87525" marT="43775" marB="43775"/>
                </a:tc>
                <a:tc>
                  <a:txBody>
                    <a:bodyPr/>
                    <a:lstStyle/>
                    <a:p>
                      <a:pPr marL="0" marR="0" lvl="0" indent="0" algn="l" rtl="0">
                        <a:spcBef>
                          <a:spcPts val="0"/>
                        </a:spcBef>
                        <a:spcAft>
                          <a:spcPts val="0"/>
                        </a:spcAft>
                        <a:buClr>
                          <a:schemeClr val="lt1"/>
                        </a:buClr>
                        <a:buSzPts val="1400"/>
                        <a:buFont typeface="Arial"/>
                        <a:buNone/>
                      </a:pPr>
                      <a:r>
                        <a:rPr lang="en" sz="1400" b="1">
                          <a:solidFill>
                            <a:schemeClr val="lt1"/>
                          </a:solidFill>
                          <a:latin typeface="Arial"/>
                          <a:ea typeface="Arial"/>
                          <a:cs typeface="Arial"/>
                          <a:sym typeface="Arial"/>
                        </a:rPr>
                        <a:t>FORMAT</a:t>
                      </a:r>
                      <a:endParaRPr sz="1400" b="1">
                        <a:solidFill>
                          <a:schemeClr val="lt1"/>
                        </a:solidFill>
                        <a:latin typeface="Arial"/>
                        <a:ea typeface="Arial"/>
                        <a:cs typeface="Arial"/>
                        <a:sym typeface="Arial"/>
                      </a:endParaRPr>
                    </a:p>
                  </a:txBody>
                  <a:tcPr marL="87525" marR="87525" marT="43775" marB="43775"/>
                </a:tc>
                <a:extLst>
                  <a:ext uri="{0D108BD9-81ED-4DB2-BD59-A6C34878D82A}">
                    <a16:rowId xmlns:a16="http://schemas.microsoft.com/office/drawing/2014/main" val="10000"/>
                  </a:ext>
                </a:extLst>
              </a:tr>
              <a:tr h="754375">
                <a:tc>
                  <a:txBody>
                    <a:bodyPr/>
                    <a:lstStyle/>
                    <a:p>
                      <a:pPr marL="0" marR="0" lvl="0" indent="0" algn="l" rtl="0">
                        <a:spcBef>
                          <a:spcPts val="0"/>
                        </a:spcBef>
                        <a:spcAft>
                          <a:spcPts val="0"/>
                        </a:spcAft>
                        <a:buNone/>
                      </a:pPr>
                      <a:r>
                        <a:rPr lang="en" sz="1200" b="0">
                          <a:latin typeface="Open Sans"/>
                          <a:ea typeface="Open Sans"/>
                          <a:cs typeface="Open Sans"/>
                          <a:sym typeface="Open Sans"/>
                        </a:rPr>
                        <a:t>Has a Workday Finance Security Role</a:t>
                      </a:r>
                      <a:endParaRPr/>
                    </a:p>
                  </a:txBody>
                  <a:tcPr marL="87525" marR="87525" marT="43775" marB="43775"/>
                </a:tc>
                <a:tc>
                  <a:txBody>
                    <a:bodyPr/>
                    <a:lstStyle/>
                    <a:p>
                      <a:pPr marL="0" marR="0" lvl="0" indent="0" algn="l" rtl="0">
                        <a:spcBef>
                          <a:spcPts val="0"/>
                        </a:spcBef>
                        <a:spcAft>
                          <a:spcPts val="0"/>
                        </a:spcAft>
                        <a:buClr>
                          <a:schemeClr val="dk1"/>
                        </a:buClr>
                        <a:buSzPts val="1200"/>
                        <a:buFont typeface="Arial"/>
                        <a:buNone/>
                      </a:pPr>
                      <a:r>
                        <a:rPr lang="en" sz="1200">
                          <a:latin typeface="Open Sans"/>
                          <a:ea typeface="Open Sans"/>
                          <a:cs typeface="Open Sans"/>
                          <a:sym typeface="Open Sans"/>
                        </a:rPr>
                        <a:t>Available now</a:t>
                      </a:r>
                      <a:endParaRPr sz="1200" b="1">
                        <a:latin typeface="Open Sans"/>
                        <a:ea typeface="Open Sans"/>
                        <a:cs typeface="Open Sans"/>
                        <a:sym typeface="Open Sans"/>
                      </a:endParaRPr>
                    </a:p>
                  </a:txBody>
                  <a:tcPr marL="87525" marR="87525" marT="43775" marB="43775"/>
                </a:tc>
                <a:tc>
                  <a:txBody>
                    <a:bodyPr/>
                    <a:lstStyle/>
                    <a:p>
                      <a:pPr marL="0" marR="0" lvl="0" indent="0" algn="l" rtl="0">
                        <a:spcBef>
                          <a:spcPts val="0"/>
                        </a:spcBef>
                        <a:spcAft>
                          <a:spcPts val="0"/>
                        </a:spcAft>
                        <a:buClr>
                          <a:schemeClr val="dk1"/>
                        </a:buClr>
                        <a:buSzPts val="1200"/>
                        <a:buFont typeface="Arial"/>
                        <a:buNone/>
                      </a:pPr>
                      <a:r>
                        <a:rPr lang="en" sz="1200">
                          <a:latin typeface="Open Sans"/>
                          <a:ea typeface="Open Sans"/>
                          <a:cs typeface="Open Sans"/>
                          <a:sym typeface="Open Sans"/>
                        </a:rPr>
                        <a:t>Combination of </a:t>
                      </a:r>
                      <a:r>
                        <a:rPr lang="en" sz="1200" b="1">
                          <a:latin typeface="Open Sans"/>
                          <a:ea typeface="Open Sans"/>
                          <a:cs typeface="Open Sans"/>
                          <a:sym typeface="Open Sans"/>
                        </a:rPr>
                        <a:t>eLearning</a:t>
                      </a:r>
                      <a:r>
                        <a:rPr lang="en" sz="1200">
                          <a:latin typeface="Open Sans"/>
                          <a:ea typeface="Open Sans"/>
                          <a:cs typeface="Open Sans"/>
                          <a:sym typeface="Open Sans"/>
                        </a:rPr>
                        <a:t> and </a:t>
                      </a:r>
                      <a:r>
                        <a:rPr lang="en" sz="1200" b="1">
                          <a:latin typeface="Open Sans"/>
                          <a:ea typeface="Open Sans"/>
                          <a:cs typeface="Open Sans"/>
                          <a:sym typeface="Open Sans"/>
                        </a:rPr>
                        <a:t>Job Aids</a:t>
                      </a:r>
                      <a:endParaRPr/>
                    </a:p>
                  </a:txBody>
                  <a:tcPr marL="87525" marR="87525" marT="43775" marB="43775"/>
                </a:tc>
                <a:extLst>
                  <a:ext uri="{0D108BD9-81ED-4DB2-BD59-A6C34878D82A}">
                    <a16:rowId xmlns:a16="http://schemas.microsoft.com/office/drawing/2014/main" val="10001"/>
                  </a:ext>
                </a:extLst>
              </a:tr>
              <a:tr h="754375">
                <a:tc>
                  <a:txBody>
                    <a:bodyPr/>
                    <a:lstStyle/>
                    <a:p>
                      <a:pPr marL="0" marR="0" lvl="0" indent="0" algn="l" rtl="0">
                        <a:spcBef>
                          <a:spcPts val="0"/>
                        </a:spcBef>
                        <a:spcAft>
                          <a:spcPts val="0"/>
                        </a:spcAft>
                        <a:buNone/>
                      </a:pPr>
                      <a:r>
                        <a:rPr lang="en" sz="1200" b="0">
                          <a:latin typeface="Open Sans"/>
                          <a:ea typeface="Open Sans"/>
                          <a:cs typeface="Open Sans"/>
                          <a:sym typeface="Open Sans"/>
                        </a:rPr>
                        <a:t>Has </a:t>
                      </a:r>
                      <a:r>
                        <a:rPr lang="en" sz="1200" b="1">
                          <a:latin typeface="Open Sans"/>
                          <a:ea typeface="Open Sans"/>
                          <a:cs typeface="Open Sans"/>
                          <a:sym typeface="Open Sans"/>
                        </a:rPr>
                        <a:t>not been </a:t>
                      </a:r>
                      <a:r>
                        <a:rPr lang="en" sz="1200" b="0">
                          <a:latin typeface="Open Sans"/>
                          <a:ea typeface="Open Sans"/>
                          <a:cs typeface="Open Sans"/>
                          <a:sym typeface="Open Sans"/>
                        </a:rPr>
                        <a:t>assigned a Workday Finance Security Role</a:t>
                      </a:r>
                      <a:endParaRPr/>
                    </a:p>
                  </a:txBody>
                  <a:tcPr marL="87525" marR="87525" marT="43775" marB="43775"/>
                </a:tc>
                <a:tc>
                  <a:txBody>
                    <a:bodyPr/>
                    <a:lstStyle/>
                    <a:p>
                      <a:pPr marL="0" marR="0" lvl="0" indent="0" algn="l" rtl="0">
                        <a:lnSpc>
                          <a:spcPct val="100000"/>
                        </a:lnSpc>
                        <a:spcBef>
                          <a:spcPts val="0"/>
                        </a:spcBef>
                        <a:spcAft>
                          <a:spcPts val="0"/>
                        </a:spcAft>
                        <a:buClr>
                          <a:schemeClr val="dk1"/>
                        </a:buClr>
                        <a:buSzPts val="1200"/>
                        <a:buFont typeface="Arial"/>
                        <a:buNone/>
                      </a:pPr>
                      <a:r>
                        <a:rPr lang="en" sz="1200">
                          <a:latin typeface="Open Sans"/>
                          <a:ea typeface="Open Sans"/>
                          <a:cs typeface="Open Sans"/>
                          <a:sym typeface="Open Sans"/>
                        </a:rPr>
                        <a:t>Training will be available, and notifications will be sent post go-live, </a:t>
                      </a:r>
                      <a:r>
                        <a:rPr lang="en" sz="1200" b="1">
                          <a:latin typeface="Open Sans"/>
                          <a:ea typeface="Open Sans"/>
                          <a:cs typeface="Open Sans"/>
                          <a:sym typeface="Open Sans"/>
                        </a:rPr>
                        <a:t>in July. This includes Travel/Expense Reimbursement. </a:t>
                      </a:r>
                      <a:endParaRPr/>
                    </a:p>
                  </a:txBody>
                  <a:tcPr marL="87525" marR="87525" marT="43775" marB="43775"/>
                </a:tc>
                <a:tc>
                  <a:txBody>
                    <a:bodyPr/>
                    <a:lstStyle/>
                    <a:p>
                      <a:pPr marL="0" marR="0" lvl="0" indent="0" algn="l" rtl="0">
                        <a:spcBef>
                          <a:spcPts val="0"/>
                        </a:spcBef>
                        <a:spcAft>
                          <a:spcPts val="0"/>
                        </a:spcAft>
                        <a:buClr>
                          <a:schemeClr val="dk1"/>
                        </a:buClr>
                        <a:buSzPts val="1200"/>
                        <a:buFont typeface="Arial"/>
                        <a:buNone/>
                      </a:pPr>
                      <a:r>
                        <a:rPr lang="en" sz="1200">
                          <a:latin typeface="Open Sans"/>
                          <a:ea typeface="Open Sans"/>
                          <a:cs typeface="Open Sans"/>
                          <a:sym typeface="Open Sans"/>
                        </a:rPr>
                        <a:t>Combination of </a:t>
                      </a:r>
                      <a:r>
                        <a:rPr lang="en" sz="1200" b="1">
                          <a:latin typeface="Open Sans"/>
                          <a:ea typeface="Open Sans"/>
                          <a:cs typeface="Open Sans"/>
                          <a:sym typeface="Open Sans"/>
                        </a:rPr>
                        <a:t>eLearning</a:t>
                      </a:r>
                      <a:r>
                        <a:rPr lang="en" sz="1200">
                          <a:latin typeface="Open Sans"/>
                          <a:ea typeface="Open Sans"/>
                          <a:cs typeface="Open Sans"/>
                          <a:sym typeface="Open Sans"/>
                        </a:rPr>
                        <a:t> and </a:t>
                      </a:r>
                      <a:r>
                        <a:rPr lang="en" sz="1200" b="1">
                          <a:latin typeface="Open Sans"/>
                          <a:ea typeface="Open Sans"/>
                          <a:cs typeface="Open Sans"/>
                          <a:sym typeface="Open Sans"/>
                        </a:rPr>
                        <a:t>Job Aids</a:t>
                      </a:r>
                      <a:endParaRPr/>
                    </a:p>
                  </a:txBody>
                  <a:tcPr marL="87525" marR="87525" marT="43775" marB="43775"/>
                </a:tc>
                <a:extLst>
                  <a:ext uri="{0D108BD9-81ED-4DB2-BD59-A6C34878D82A}">
                    <a16:rowId xmlns:a16="http://schemas.microsoft.com/office/drawing/2014/main" val="10002"/>
                  </a:ext>
                </a:extLst>
              </a:tr>
              <a:tr h="754375">
                <a:tc>
                  <a:txBody>
                    <a:bodyPr/>
                    <a:lstStyle/>
                    <a:p>
                      <a:pPr marL="0" marR="0" lvl="0" indent="0" algn="l" rtl="0">
                        <a:spcBef>
                          <a:spcPts val="0"/>
                        </a:spcBef>
                        <a:spcAft>
                          <a:spcPts val="0"/>
                        </a:spcAft>
                        <a:buNone/>
                      </a:pPr>
                      <a:r>
                        <a:rPr lang="en" sz="1200" b="1">
                          <a:latin typeface="Open Sans"/>
                          <a:ea typeface="Open Sans"/>
                          <a:cs typeface="Open Sans"/>
                          <a:sym typeface="Open Sans"/>
                        </a:rPr>
                        <a:t>Has a ProCard</a:t>
                      </a:r>
                      <a:endParaRPr/>
                    </a:p>
                  </a:txBody>
                  <a:tcPr marL="87525" marR="87525" marT="43775" marB="43775"/>
                </a:tc>
                <a:tc>
                  <a:txBody>
                    <a:bodyPr/>
                    <a:lstStyle/>
                    <a:p>
                      <a:pPr marL="0" marR="0" lvl="0" indent="0" algn="l" rtl="0">
                        <a:spcBef>
                          <a:spcPts val="0"/>
                        </a:spcBef>
                        <a:spcAft>
                          <a:spcPts val="0"/>
                        </a:spcAft>
                        <a:buClr>
                          <a:schemeClr val="dk1"/>
                        </a:buClr>
                        <a:buSzPts val="1200"/>
                        <a:buFont typeface="Arial"/>
                        <a:buNone/>
                      </a:pPr>
                      <a:r>
                        <a:rPr lang="en" sz="1200" b="0">
                          <a:latin typeface="Open Sans"/>
                          <a:ea typeface="Open Sans"/>
                          <a:cs typeface="Open Sans"/>
                          <a:sym typeface="Open Sans"/>
                        </a:rPr>
                        <a:t>By June 1st</a:t>
                      </a:r>
                      <a:endParaRPr sz="1200" b="1">
                        <a:latin typeface="Open Sans"/>
                        <a:ea typeface="Open Sans"/>
                        <a:cs typeface="Open Sans"/>
                        <a:sym typeface="Open Sans"/>
                      </a:endParaRPr>
                    </a:p>
                  </a:txBody>
                  <a:tcPr marL="87525" marR="87525" marT="43775" marB="43775"/>
                </a:tc>
                <a:tc>
                  <a:txBody>
                    <a:bodyPr/>
                    <a:lstStyle/>
                    <a:p>
                      <a:pPr marL="0" marR="0" lvl="0" indent="0" algn="l" rtl="0">
                        <a:spcBef>
                          <a:spcPts val="0"/>
                        </a:spcBef>
                        <a:spcAft>
                          <a:spcPts val="0"/>
                        </a:spcAft>
                        <a:buClr>
                          <a:schemeClr val="dk1"/>
                        </a:buClr>
                        <a:buSzPts val="1200"/>
                        <a:buFont typeface="Arial"/>
                        <a:buNone/>
                      </a:pPr>
                      <a:r>
                        <a:rPr lang="en" sz="1200">
                          <a:latin typeface="Open Sans"/>
                          <a:ea typeface="Open Sans"/>
                          <a:cs typeface="Open Sans"/>
                          <a:sym typeface="Open Sans"/>
                        </a:rPr>
                        <a:t>Job aid</a:t>
                      </a:r>
                      <a:endParaRPr/>
                    </a:p>
                  </a:txBody>
                  <a:tcPr marL="87525" marR="87525" marT="43775" marB="43775"/>
                </a:tc>
                <a:extLst>
                  <a:ext uri="{0D108BD9-81ED-4DB2-BD59-A6C34878D82A}">
                    <a16:rowId xmlns:a16="http://schemas.microsoft.com/office/drawing/2014/main" val="10003"/>
                  </a:ext>
                </a:extLst>
              </a:tr>
            </a:tbl>
          </a:graphicData>
        </a:graphic>
      </p:graphicFrame>
      <p:sp>
        <p:nvSpPr>
          <p:cNvPr id="1036" name="Google Shape;1036;p155"/>
          <p:cNvSpPr txBox="1"/>
          <p:nvPr/>
        </p:nvSpPr>
        <p:spPr>
          <a:xfrm>
            <a:off x="671757" y="6202110"/>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Bonus UWFT-Focused MRAM – Liz Satwicz - UWFT</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1041"/>
        <p:cNvGrpSpPr/>
        <p:nvPr/>
      </p:nvGrpSpPr>
      <p:grpSpPr>
        <a:xfrm>
          <a:off x="0" y="0"/>
          <a:ext cx="0" cy="0"/>
          <a:chOff x="0" y="0"/>
          <a:chExt cx="0" cy="0"/>
        </a:xfrm>
      </p:grpSpPr>
      <p:sp>
        <p:nvSpPr>
          <p:cNvPr id="1042" name="Google Shape;1042;p156"/>
          <p:cNvSpPr txBox="1">
            <a:spLocks noGrp="1"/>
          </p:cNvSpPr>
          <p:nvPr>
            <p:ph type="title"/>
          </p:nvPr>
        </p:nvSpPr>
        <p:spPr>
          <a:xfrm>
            <a:off x="448090" y="613965"/>
            <a:ext cx="8555100" cy="433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800"/>
              <a:buFont typeface="Encode Sans Black"/>
              <a:buNone/>
            </a:pPr>
            <a:r>
              <a:rPr lang="en" sz="2800" cap="none">
                <a:latin typeface="Encode Sans Black"/>
                <a:ea typeface="Encode Sans Black"/>
                <a:cs typeface="Encode Sans Black"/>
                <a:sym typeface="Encode Sans Black"/>
              </a:rPr>
              <a:t>Workday Training Courses For Faculty</a:t>
            </a:r>
            <a:endParaRPr/>
          </a:p>
        </p:txBody>
      </p:sp>
      <p:sp>
        <p:nvSpPr>
          <p:cNvPr id="1043" name="Google Shape;1043;p156"/>
          <p:cNvSpPr txBox="1"/>
          <p:nvPr/>
        </p:nvSpPr>
        <p:spPr>
          <a:xfrm>
            <a:off x="521578" y="1505249"/>
            <a:ext cx="86223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0" i="0" u="none" strike="noStrike" cap="none">
                <a:solidFill>
                  <a:srgbClr val="4B2E83"/>
                </a:solidFill>
                <a:latin typeface="Open Sans"/>
                <a:ea typeface="Open Sans"/>
                <a:cs typeface="Open Sans"/>
                <a:sym typeface="Open Sans"/>
              </a:rPr>
              <a:t>UWA faculty will receive courses based on how they will interact with the Workday system. </a:t>
            </a:r>
            <a:endParaRPr/>
          </a:p>
        </p:txBody>
      </p:sp>
      <p:graphicFrame>
        <p:nvGraphicFramePr>
          <p:cNvPr id="1044" name="Google Shape;1044;p156"/>
          <p:cNvGraphicFramePr/>
          <p:nvPr/>
        </p:nvGraphicFramePr>
        <p:xfrm>
          <a:off x="448090" y="1981200"/>
          <a:ext cx="3000000" cy="3000000"/>
        </p:xfrm>
        <a:graphic>
          <a:graphicData uri="http://schemas.openxmlformats.org/drawingml/2006/table">
            <a:tbl>
              <a:tblPr firstRow="1" bandRow="1">
                <a:noFill/>
                <a:tableStyleId>{F49B20E1-D105-461A-95F6-B43ED45C09A1}</a:tableStyleId>
              </a:tblPr>
              <a:tblGrid>
                <a:gridCol w="2125225">
                  <a:extLst>
                    <a:ext uri="{9D8B030D-6E8A-4147-A177-3AD203B41FA5}">
                      <a16:colId xmlns:a16="http://schemas.microsoft.com/office/drawing/2014/main" val="20000"/>
                    </a:ext>
                  </a:extLst>
                </a:gridCol>
                <a:gridCol w="4065825">
                  <a:extLst>
                    <a:ext uri="{9D8B030D-6E8A-4147-A177-3AD203B41FA5}">
                      <a16:colId xmlns:a16="http://schemas.microsoft.com/office/drawing/2014/main" val="20001"/>
                    </a:ext>
                  </a:extLst>
                </a:gridCol>
                <a:gridCol w="1322625">
                  <a:extLst>
                    <a:ext uri="{9D8B030D-6E8A-4147-A177-3AD203B41FA5}">
                      <a16:colId xmlns:a16="http://schemas.microsoft.com/office/drawing/2014/main" val="20002"/>
                    </a:ext>
                  </a:extLst>
                </a:gridCol>
                <a:gridCol w="1006375">
                  <a:extLst>
                    <a:ext uri="{9D8B030D-6E8A-4147-A177-3AD203B41FA5}">
                      <a16:colId xmlns:a16="http://schemas.microsoft.com/office/drawing/2014/main" val="20003"/>
                    </a:ext>
                  </a:extLst>
                </a:gridCol>
              </a:tblGrid>
              <a:tr h="533400">
                <a:tc>
                  <a:txBody>
                    <a:bodyPr/>
                    <a:lstStyle/>
                    <a:p>
                      <a:pPr marL="0" marR="0" lvl="0" indent="0" algn="l" rtl="0">
                        <a:lnSpc>
                          <a:spcPct val="100000"/>
                        </a:lnSpc>
                        <a:spcBef>
                          <a:spcPts val="0"/>
                        </a:spcBef>
                        <a:spcAft>
                          <a:spcPts val="0"/>
                        </a:spcAft>
                        <a:buClr>
                          <a:schemeClr val="dk1"/>
                        </a:buClr>
                        <a:buSzPts val="1400"/>
                        <a:buFont typeface="Arial"/>
                        <a:buNone/>
                      </a:pPr>
                      <a:r>
                        <a:rPr lang="en" sz="1400">
                          <a:latin typeface="Arial"/>
                          <a:ea typeface="Arial"/>
                          <a:cs typeface="Arial"/>
                          <a:sym typeface="Arial"/>
                        </a:rPr>
                        <a:t>For Faculty Who Are…</a:t>
                      </a:r>
                      <a:endParaRPr/>
                    </a:p>
                    <a:p>
                      <a:pPr marL="0" marR="0" lvl="0" indent="0" algn="l" rtl="0">
                        <a:spcBef>
                          <a:spcPts val="0"/>
                        </a:spcBef>
                        <a:spcAft>
                          <a:spcPts val="0"/>
                        </a:spcAft>
                        <a:buNone/>
                      </a:pPr>
                      <a:endParaRPr sz="1400">
                        <a:latin typeface="Arial"/>
                        <a:ea typeface="Arial"/>
                        <a:cs typeface="Arial"/>
                        <a:sym typeface="Arial"/>
                      </a:endParaRPr>
                    </a:p>
                  </a:txBody>
                  <a:tcPr marL="121925" marR="121925" marT="60950" marB="60950"/>
                </a:tc>
                <a:tc>
                  <a:txBody>
                    <a:bodyPr/>
                    <a:lstStyle/>
                    <a:p>
                      <a:pPr marL="0" marR="0" lvl="0" indent="0" algn="l" rtl="0">
                        <a:spcBef>
                          <a:spcPts val="0"/>
                        </a:spcBef>
                        <a:spcAft>
                          <a:spcPts val="0"/>
                        </a:spcAft>
                        <a:buNone/>
                      </a:pPr>
                      <a:r>
                        <a:rPr lang="en" sz="1400">
                          <a:latin typeface="Arial"/>
                          <a:ea typeface="Arial"/>
                          <a:cs typeface="Arial"/>
                          <a:sym typeface="Arial"/>
                        </a:rPr>
                        <a:t>Course Description</a:t>
                      </a:r>
                      <a:endParaRPr/>
                    </a:p>
                  </a:txBody>
                  <a:tcPr marL="121925" marR="121925" marT="60950" marB="60950"/>
                </a:tc>
                <a:tc>
                  <a:txBody>
                    <a:bodyPr/>
                    <a:lstStyle/>
                    <a:p>
                      <a:pPr marL="0" marR="0" lvl="0" indent="0" algn="l" rtl="0">
                        <a:spcBef>
                          <a:spcPts val="0"/>
                        </a:spcBef>
                        <a:spcAft>
                          <a:spcPts val="0"/>
                        </a:spcAft>
                        <a:buNone/>
                      </a:pPr>
                      <a:r>
                        <a:rPr lang="en" sz="1400">
                          <a:latin typeface="Arial"/>
                          <a:ea typeface="Arial"/>
                          <a:cs typeface="Arial"/>
                          <a:sym typeface="Arial"/>
                        </a:rPr>
                        <a:t>Training Method</a:t>
                      </a:r>
                      <a:endParaRPr/>
                    </a:p>
                  </a:txBody>
                  <a:tcPr marL="121925" marR="121925" marT="60950" marB="60950"/>
                </a:tc>
                <a:tc>
                  <a:txBody>
                    <a:bodyPr/>
                    <a:lstStyle/>
                    <a:p>
                      <a:pPr marL="0" marR="0" lvl="0" indent="0" algn="l" rtl="0">
                        <a:spcBef>
                          <a:spcPts val="0"/>
                        </a:spcBef>
                        <a:spcAft>
                          <a:spcPts val="0"/>
                        </a:spcAft>
                        <a:buNone/>
                      </a:pPr>
                      <a:r>
                        <a:rPr lang="en" sz="1400">
                          <a:latin typeface="Arial"/>
                          <a:ea typeface="Arial"/>
                          <a:cs typeface="Arial"/>
                          <a:sym typeface="Arial"/>
                        </a:rPr>
                        <a:t>Time Length</a:t>
                      </a:r>
                      <a:endParaRPr/>
                    </a:p>
                  </a:txBody>
                  <a:tcPr marL="121925" marR="121925" marT="60950" marB="60950"/>
                </a:tc>
                <a:extLst>
                  <a:ext uri="{0D108BD9-81ED-4DB2-BD59-A6C34878D82A}">
                    <a16:rowId xmlns:a16="http://schemas.microsoft.com/office/drawing/2014/main" val="10000"/>
                  </a:ext>
                </a:extLst>
              </a:tr>
              <a:tr h="716275">
                <a:tc>
                  <a:txBody>
                    <a:bodyPr/>
                    <a:lstStyle/>
                    <a:p>
                      <a:pPr marL="0" marR="0" lvl="0" indent="0" algn="l" rtl="0">
                        <a:lnSpc>
                          <a:spcPct val="100000"/>
                        </a:lnSpc>
                        <a:spcBef>
                          <a:spcPts val="0"/>
                        </a:spcBef>
                        <a:spcAft>
                          <a:spcPts val="0"/>
                        </a:spcAft>
                        <a:buClr>
                          <a:srgbClr val="4B2E83"/>
                        </a:buClr>
                        <a:buSzPts val="1100"/>
                        <a:buFont typeface="Open Sans"/>
                        <a:buNone/>
                      </a:pPr>
                      <a:r>
                        <a:rPr lang="en" sz="1100" b="1" i="1">
                          <a:solidFill>
                            <a:srgbClr val="4B2E83"/>
                          </a:solidFill>
                          <a:latin typeface="Open Sans"/>
                          <a:ea typeface="Open Sans"/>
                          <a:cs typeface="Open Sans"/>
                          <a:sym typeface="Open Sans"/>
                        </a:rPr>
                        <a:t>…Principal Investigators</a:t>
                      </a:r>
                      <a:endParaRPr/>
                    </a:p>
                    <a:p>
                      <a:pPr marL="0" marR="0" lvl="0" indent="0" algn="l" rtl="0">
                        <a:spcBef>
                          <a:spcPts val="0"/>
                        </a:spcBef>
                        <a:spcAft>
                          <a:spcPts val="0"/>
                        </a:spcAft>
                        <a:buNone/>
                      </a:pPr>
                      <a:endParaRPr sz="1000">
                        <a:latin typeface="Open Sans"/>
                        <a:ea typeface="Open Sans"/>
                        <a:cs typeface="Open Sans"/>
                        <a:sym typeface="Open Sans"/>
                      </a:endParaRPr>
                    </a:p>
                  </a:txBody>
                  <a:tcPr marL="121925" marR="121925" marT="60950" marB="60950"/>
                </a:tc>
                <a:tc>
                  <a:txBody>
                    <a:bodyPr/>
                    <a:lstStyle/>
                    <a:p>
                      <a:pPr marL="0" marR="0" lvl="0" indent="0" algn="l" rtl="0">
                        <a:spcBef>
                          <a:spcPts val="0"/>
                        </a:spcBef>
                        <a:spcAft>
                          <a:spcPts val="0"/>
                        </a:spcAft>
                        <a:buNone/>
                      </a:pPr>
                      <a:r>
                        <a:rPr lang="en" sz="1000" b="1">
                          <a:latin typeface="Open Sans"/>
                          <a:ea typeface="Open Sans"/>
                          <a:cs typeface="Open Sans"/>
                          <a:sym typeface="Open Sans"/>
                        </a:rPr>
                        <a:t>Workday Finance Grants for Principal Investigators</a:t>
                      </a:r>
                      <a:endParaRPr/>
                    </a:p>
                    <a:p>
                      <a:pPr marL="0" marR="0" lvl="0" indent="0" algn="l" rtl="0">
                        <a:spcBef>
                          <a:spcPts val="0"/>
                        </a:spcBef>
                        <a:spcAft>
                          <a:spcPts val="0"/>
                        </a:spcAft>
                        <a:buNone/>
                      </a:pPr>
                      <a:r>
                        <a:rPr lang="en" sz="1000">
                          <a:latin typeface="Open Sans"/>
                          <a:ea typeface="Open Sans"/>
                          <a:cs typeface="Open Sans"/>
                          <a:sym typeface="Open Sans"/>
                        </a:rPr>
                        <a:t>Understand how to view, access, and read reports, and delegate tasks in Workday; understand ad-hoc subrecipient invoice approval task</a:t>
                      </a:r>
                      <a:endParaRPr/>
                    </a:p>
                  </a:txBody>
                  <a:tcPr marL="121925" marR="121925" marT="60950" marB="60950"/>
                </a:tc>
                <a:tc>
                  <a:txBody>
                    <a:bodyPr/>
                    <a:lstStyle/>
                    <a:p>
                      <a:pPr marL="0" marR="0" lvl="0" indent="0" algn="l" rtl="0">
                        <a:spcBef>
                          <a:spcPts val="0"/>
                        </a:spcBef>
                        <a:spcAft>
                          <a:spcPts val="0"/>
                        </a:spcAft>
                        <a:buNone/>
                      </a:pPr>
                      <a:r>
                        <a:rPr lang="en" sz="1000">
                          <a:latin typeface="Open Sans"/>
                          <a:ea typeface="Open Sans"/>
                          <a:cs typeface="Open Sans"/>
                          <a:sym typeface="Open Sans"/>
                        </a:rPr>
                        <a:t>Nano-learning</a:t>
                      </a:r>
                      <a:endParaRPr/>
                    </a:p>
                  </a:txBody>
                  <a:tcPr marL="121925" marR="121925" marT="60950" marB="60950"/>
                </a:tc>
                <a:tc>
                  <a:txBody>
                    <a:bodyPr/>
                    <a:lstStyle/>
                    <a:p>
                      <a:pPr marL="0" marR="0" lvl="0" indent="0" algn="l" rtl="0">
                        <a:spcBef>
                          <a:spcPts val="0"/>
                        </a:spcBef>
                        <a:spcAft>
                          <a:spcPts val="0"/>
                        </a:spcAft>
                        <a:buNone/>
                      </a:pPr>
                      <a:r>
                        <a:rPr lang="en" sz="1000">
                          <a:latin typeface="Open Sans"/>
                          <a:ea typeface="Open Sans"/>
                          <a:cs typeface="Open Sans"/>
                          <a:sym typeface="Open Sans"/>
                        </a:rPr>
                        <a:t>10 mins</a:t>
                      </a:r>
                      <a:endParaRPr/>
                    </a:p>
                  </a:txBody>
                  <a:tcPr marL="121925" marR="121925" marT="60950" marB="60950"/>
                </a:tc>
                <a:extLst>
                  <a:ext uri="{0D108BD9-81ED-4DB2-BD59-A6C34878D82A}">
                    <a16:rowId xmlns:a16="http://schemas.microsoft.com/office/drawing/2014/main" val="10001"/>
                  </a:ext>
                </a:extLst>
              </a:tr>
              <a:tr h="731525">
                <a:tc>
                  <a:txBody>
                    <a:bodyPr/>
                    <a:lstStyle/>
                    <a:p>
                      <a:pPr marL="0" marR="0" lvl="0" indent="0" algn="l" rtl="0">
                        <a:lnSpc>
                          <a:spcPct val="100000"/>
                        </a:lnSpc>
                        <a:spcBef>
                          <a:spcPts val="0"/>
                        </a:spcBef>
                        <a:spcAft>
                          <a:spcPts val="0"/>
                        </a:spcAft>
                        <a:buClr>
                          <a:srgbClr val="4B2E83"/>
                        </a:buClr>
                        <a:buSzPts val="1100"/>
                        <a:buFont typeface="Open Sans"/>
                        <a:buNone/>
                      </a:pPr>
                      <a:r>
                        <a:rPr lang="en" sz="1100" b="1" i="1">
                          <a:solidFill>
                            <a:srgbClr val="4B2E83"/>
                          </a:solidFill>
                          <a:latin typeface="Open Sans"/>
                          <a:ea typeface="Open Sans"/>
                          <a:cs typeface="Open Sans"/>
                          <a:sym typeface="Open Sans"/>
                        </a:rPr>
                        <a:t>…Expense Report Submitters and/or Approvers</a:t>
                      </a:r>
                      <a:endParaRPr/>
                    </a:p>
                    <a:p>
                      <a:pPr marL="0" marR="0" lvl="0" indent="0" algn="l" rtl="0">
                        <a:lnSpc>
                          <a:spcPct val="100000"/>
                        </a:lnSpc>
                        <a:spcBef>
                          <a:spcPts val="0"/>
                        </a:spcBef>
                        <a:spcAft>
                          <a:spcPts val="0"/>
                        </a:spcAft>
                        <a:buClr>
                          <a:schemeClr val="dk1"/>
                        </a:buClr>
                        <a:buSzPts val="1000"/>
                        <a:buFont typeface="Calibri"/>
                        <a:buNone/>
                      </a:pPr>
                      <a:endParaRPr sz="1000" i="1">
                        <a:latin typeface="Open Sans"/>
                        <a:ea typeface="Open Sans"/>
                        <a:cs typeface="Open Sans"/>
                        <a:sym typeface="Open Sans"/>
                      </a:endParaRPr>
                    </a:p>
                  </a:txBody>
                  <a:tcPr marL="121925" marR="121925" marT="60950" marB="60950"/>
                </a:tc>
                <a:tc>
                  <a:txBody>
                    <a:bodyPr/>
                    <a:lstStyle/>
                    <a:p>
                      <a:pPr marL="0" marR="0" lvl="0" indent="0" algn="l" rtl="0">
                        <a:lnSpc>
                          <a:spcPct val="100000"/>
                        </a:lnSpc>
                        <a:spcBef>
                          <a:spcPts val="0"/>
                        </a:spcBef>
                        <a:spcAft>
                          <a:spcPts val="0"/>
                        </a:spcAft>
                        <a:buClr>
                          <a:schemeClr val="dk1"/>
                        </a:buClr>
                        <a:buSzPts val="1000"/>
                        <a:buFont typeface="Open Sans"/>
                        <a:buNone/>
                      </a:pPr>
                      <a:r>
                        <a:rPr lang="en" sz="1000" b="1">
                          <a:latin typeface="Open Sans"/>
                          <a:ea typeface="Open Sans"/>
                          <a:cs typeface="Open Sans"/>
                          <a:sym typeface="Open Sans"/>
                        </a:rPr>
                        <a:t>Workday Expense and Reimbursement</a:t>
                      </a:r>
                      <a:endParaRPr sz="1000" b="0" i="1">
                        <a:solidFill>
                          <a:srgbClr val="FF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000"/>
                        <a:buFont typeface="Open Sans"/>
                        <a:buNone/>
                      </a:pPr>
                      <a:r>
                        <a:rPr lang="en" sz="1000">
                          <a:latin typeface="Open Sans"/>
                          <a:ea typeface="Open Sans"/>
                          <a:cs typeface="Open Sans"/>
                          <a:sym typeface="Open Sans"/>
                        </a:rPr>
                        <a:t>Understand the expense and reimbursement process in Workday; understand how to manage expense reports </a:t>
                      </a:r>
                      <a:r>
                        <a:rPr lang="en" sz="1000" b="0" i="0" u="none" strike="noStrike">
                          <a:solidFill>
                            <a:schemeClr val="dk1"/>
                          </a:solidFill>
                          <a:latin typeface="Open Sans"/>
                          <a:ea typeface="Open Sans"/>
                          <a:cs typeface="Open Sans"/>
                          <a:sym typeface="Open Sans"/>
                        </a:rPr>
                        <a:t>after submitting, including locating, editing, checking on approval flow and printing</a:t>
                      </a:r>
                      <a:endParaRPr sz="1000" i="1">
                        <a:latin typeface="Open Sans"/>
                        <a:ea typeface="Open Sans"/>
                        <a:cs typeface="Open Sans"/>
                        <a:sym typeface="Open Sans"/>
                      </a:endParaRPr>
                    </a:p>
                  </a:txBody>
                  <a:tcPr marL="121925" marR="121925" marT="60950" marB="60950"/>
                </a:tc>
                <a:tc>
                  <a:txBody>
                    <a:bodyPr/>
                    <a:lstStyle/>
                    <a:p>
                      <a:pPr marL="0" marR="0" lvl="0" indent="0" algn="l" rtl="0">
                        <a:lnSpc>
                          <a:spcPct val="100000"/>
                        </a:lnSpc>
                        <a:spcBef>
                          <a:spcPts val="0"/>
                        </a:spcBef>
                        <a:spcAft>
                          <a:spcPts val="0"/>
                        </a:spcAft>
                        <a:buClr>
                          <a:schemeClr val="dk1"/>
                        </a:buClr>
                        <a:buSzPts val="1000"/>
                        <a:buFont typeface="Open Sans"/>
                        <a:buNone/>
                      </a:pPr>
                      <a:r>
                        <a:rPr lang="en" sz="1000">
                          <a:latin typeface="Open Sans"/>
                          <a:ea typeface="Open Sans"/>
                          <a:cs typeface="Open Sans"/>
                          <a:sym typeface="Open Sans"/>
                        </a:rPr>
                        <a:t>Collection of </a:t>
                      </a:r>
                      <a:endParaRPr/>
                    </a:p>
                    <a:p>
                      <a:pPr marL="0" marR="0" lvl="0" indent="0" algn="l" rtl="0">
                        <a:lnSpc>
                          <a:spcPct val="100000"/>
                        </a:lnSpc>
                        <a:spcBef>
                          <a:spcPts val="0"/>
                        </a:spcBef>
                        <a:spcAft>
                          <a:spcPts val="0"/>
                        </a:spcAft>
                        <a:buClr>
                          <a:schemeClr val="dk1"/>
                        </a:buClr>
                        <a:buSzPts val="1000"/>
                        <a:buFont typeface="Open Sans"/>
                        <a:buNone/>
                      </a:pPr>
                      <a:r>
                        <a:rPr lang="en" sz="1000">
                          <a:latin typeface="Open Sans"/>
                          <a:ea typeface="Open Sans"/>
                          <a:cs typeface="Open Sans"/>
                          <a:sym typeface="Open Sans"/>
                        </a:rPr>
                        <a:t>7 Job Aids</a:t>
                      </a:r>
                      <a:endParaRPr/>
                    </a:p>
                  </a:txBody>
                  <a:tcPr marL="121925" marR="121925" marT="60950" marB="60950"/>
                </a:tc>
                <a:tc>
                  <a:txBody>
                    <a:bodyPr/>
                    <a:lstStyle/>
                    <a:p>
                      <a:pPr marL="0" marR="0" lvl="0" indent="0" algn="l" rtl="0">
                        <a:spcBef>
                          <a:spcPts val="0"/>
                        </a:spcBef>
                        <a:spcAft>
                          <a:spcPts val="0"/>
                        </a:spcAft>
                        <a:buNone/>
                      </a:pPr>
                      <a:r>
                        <a:rPr lang="en" sz="1000">
                          <a:latin typeface="Open Sans"/>
                          <a:ea typeface="Open Sans"/>
                          <a:cs typeface="Open Sans"/>
                          <a:sym typeface="Open Sans"/>
                        </a:rPr>
                        <a:t>40 mins</a:t>
                      </a:r>
                      <a:endParaRPr/>
                    </a:p>
                  </a:txBody>
                  <a:tcPr marL="121925" marR="121925" marT="60950" marB="60950"/>
                </a:tc>
                <a:extLst>
                  <a:ext uri="{0D108BD9-81ED-4DB2-BD59-A6C34878D82A}">
                    <a16:rowId xmlns:a16="http://schemas.microsoft.com/office/drawing/2014/main" val="10002"/>
                  </a:ext>
                </a:extLst>
              </a:tr>
              <a:tr h="731525">
                <a:tc>
                  <a:txBody>
                    <a:bodyPr/>
                    <a:lstStyle/>
                    <a:p>
                      <a:pPr marL="0" marR="0" lvl="0" indent="0" algn="l" rtl="0">
                        <a:lnSpc>
                          <a:spcPct val="100000"/>
                        </a:lnSpc>
                        <a:spcBef>
                          <a:spcPts val="0"/>
                        </a:spcBef>
                        <a:spcAft>
                          <a:spcPts val="0"/>
                        </a:spcAft>
                        <a:buClr>
                          <a:srgbClr val="4B2E83"/>
                        </a:buClr>
                        <a:buSzPts val="1100"/>
                        <a:buFont typeface="Open Sans"/>
                        <a:buNone/>
                      </a:pPr>
                      <a:r>
                        <a:rPr lang="en" sz="1100" b="1" i="1">
                          <a:solidFill>
                            <a:srgbClr val="4B2E83"/>
                          </a:solidFill>
                          <a:latin typeface="Open Sans"/>
                          <a:ea typeface="Open Sans"/>
                          <a:cs typeface="Open Sans"/>
                          <a:sym typeface="Open Sans"/>
                        </a:rPr>
                        <a:t>…Requisition Submitters and/or Approvers</a:t>
                      </a:r>
                      <a:endParaRPr/>
                    </a:p>
                    <a:p>
                      <a:pPr marL="0" marR="0" lvl="0" indent="0" algn="l" rtl="0">
                        <a:lnSpc>
                          <a:spcPct val="100000"/>
                        </a:lnSpc>
                        <a:spcBef>
                          <a:spcPts val="0"/>
                        </a:spcBef>
                        <a:spcAft>
                          <a:spcPts val="0"/>
                        </a:spcAft>
                        <a:buClr>
                          <a:schemeClr val="dk1"/>
                        </a:buClr>
                        <a:buSzPts val="1000"/>
                        <a:buFont typeface="Calibri"/>
                        <a:buNone/>
                      </a:pPr>
                      <a:endParaRPr sz="1000" b="0" i="0">
                        <a:latin typeface="Open Sans"/>
                        <a:ea typeface="Open Sans"/>
                        <a:cs typeface="Open Sans"/>
                        <a:sym typeface="Open Sans"/>
                      </a:endParaRPr>
                    </a:p>
                  </a:txBody>
                  <a:tcPr marL="121925" marR="121925" marT="60950" marB="60950"/>
                </a:tc>
                <a:tc>
                  <a:txBody>
                    <a:bodyPr/>
                    <a:lstStyle/>
                    <a:p>
                      <a:pPr marL="0" marR="0" lvl="0" indent="0" algn="l" rtl="0">
                        <a:lnSpc>
                          <a:spcPct val="100000"/>
                        </a:lnSpc>
                        <a:spcBef>
                          <a:spcPts val="0"/>
                        </a:spcBef>
                        <a:spcAft>
                          <a:spcPts val="0"/>
                        </a:spcAft>
                        <a:buClr>
                          <a:schemeClr val="dk1"/>
                        </a:buClr>
                        <a:buSzPts val="1000"/>
                        <a:buFont typeface="Open Sans"/>
                        <a:buNone/>
                      </a:pPr>
                      <a:r>
                        <a:rPr lang="en" sz="1000" b="1" i="0">
                          <a:latin typeface="Open Sans"/>
                          <a:ea typeface="Open Sans"/>
                          <a:cs typeface="Open Sans"/>
                          <a:sym typeface="Open Sans"/>
                        </a:rPr>
                        <a:t>Workday Requisition to Purchase Order</a:t>
                      </a:r>
                      <a:endParaRPr/>
                    </a:p>
                    <a:p>
                      <a:pPr marL="0" marR="0" lvl="0" indent="0" algn="l" rtl="0">
                        <a:lnSpc>
                          <a:spcPct val="100000"/>
                        </a:lnSpc>
                        <a:spcBef>
                          <a:spcPts val="0"/>
                        </a:spcBef>
                        <a:spcAft>
                          <a:spcPts val="0"/>
                        </a:spcAft>
                        <a:buClr>
                          <a:schemeClr val="dk1"/>
                        </a:buClr>
                        <a:buSzPts val="1000"/>
                        <a:buFont typeface="Open Sans"/>
                        <a:buNone/>
                      </a:pPr>
                      <a:r>
                        <a:rPr lang="en" sz="1000" b="0" i="0">
                          <a:latin typeface="Open Sans"/>
                          <a:ea typeface="Open Sans"/>
                          <a:cs typeface="Open Sans"/>
                          <a:sym typeface="Open Sans"/>
                        </a:rPr>
                        <a:t>Understand the requisitions process in Workday and types of requisitions</a:t>
                      </a:r>
                      <a:endParaRPr/>
                    </a:p>
                  </a:txBody>
                  <a:tcPr marL="121925" marR="121925" marT="60950" marB="60950"/>
                </a:tc>
                <a:tc>
                  <a:txBody>
                    <a:bodyPr/>
                    <a:lstStyle/>
                    <a:p>
                      <a:pPr marL="0" marR="0" lvl="0" indent="0" algn="l" rtl="0">
                        <a:lnSpc>
                          <a:spcPct val="100000"/>
                        </a:lnSpc>
                        <a:spcBef>
                          <a:spcPts val="0"/>
                        </a:spcBef>
                        <a:spcAft>
                          <a:spcPts val="0"/>
                        </a:spcAft>
                        <a:buClr>
                          <a:schemeClr val="dk1"/>
                        </a:buClr>
                        <a:buSzPts val="1000"/>
                        <a:buFont typeface="Open Sans"/>
                        <a:buNone/>
                      </a:pPr>
                      <a:r>
                        <a:rPr lang="en" sz="1000">
                          <a:latin typeface="Open Sans"/>
                          <a:ea typeface="Open Sans"/>
                          <a:cs typeface="Open Sans"/>
                          <a:sym typeface="Open Sans"/>
                        </a:rPr>
                        <a:t>Job Aid</a:t>
                      </a:r>
                      <a:endParaRPr sz="1400"/>
                    </a:p>
                    <a:p>
                      <a:pPr marL="0" marR="0" lvl="0" indent="0" algn="l" rtl="0">
                        <a:lnSpc>
                          <a:spcPct val="100000"/>
                        </a:lnSpc>
                        <a:spcBef>
                          <a:spcPts val="0"/>
                        </a:spcBef>
                        <a:spcAft>
                          <a:spcPts val="0"/>
                        </a:spcAft>
                        <a:buClr>
                          <a:schemeClr val="dk1"/>
                        </a:buClr>
                        <a:buSzPts val="1000"/>
                        <a:buFont typeface="Open Sans"/>
                        <a:buNone/>
                      </a:pPr>
                      <a:r>
                        <a:rPr lang="en" sz="1000">
                          <a:latin typeface="Open Sans"/>
                          <a:ea typeface="Open Sans"/>
                          <a:cs typeface="Open Sans"/>
                          <a:sym typeface="Open Sans"/>
                        </a:rPr>
                        <a:t>(with optional supplemental nano-learning)</a:t>
                      </a:r>
                      <a:endParaRPr/>
                    </a:p>
                  </a:txBody>
                  <a:tcPr marL="121925" marR="121925" marT="60950" marB="60950"/>
                </a:tc>
                <a:tc>
                  <a:txBody>
                    <a:bodyPr/>
                    <a:lstStyle/>
                    <a:p>
                      <a:pPr marL="0" marR="0" lvl="0" indent="0" algn="l" rtl="0">
                        <a:spcBef>
                          <a:spcPts val="0"/>
                        </a:spcBef>
                        <a:spcAft>
                          <a:spcPts val="0"/>
                        </a:spcAft>
                        <a:buNone/>
                      </a:pPr>
                      <a:r>
                        <a:rPr lang="en" sz="1000">
                          <a:latin typeface="Open Sans"/>
                          <a:ea typeface="Open Sans"/>
                          <a:cs typeface="Open Sans"/>
                          <a:sym typeface="Open Sans"/>
                        </a:rPr>
                        <a:t>10 mins</a:t>
                      </a:r>
                      <a:endParaRPr/>
                    </a:p>
                  </a:txBody>
                  <a:tcPr marL="121925" marR="121925" marT="60950" marB="60950"/>
                </a:tc>
                <a:extLst>
                  <a:ext uri="{0D108BD9-81ED-4DB2-BD59-A6C34878D82A}">
                    <a16:rowId xmlns:a16="http://schemas.microsoft.com/office/drawing/2014/main" val="10003"/>
                  </a:ext>
                </a:extLst>
              </a:tr>
            </a:tbl>
          </a:graphicData>
        </a:graphic>
      </p:graphicFrame>
      <p:sp>
        <p:nvSpPr>
          <p:cNvPr id="1045" name="Google Shape;1045;p156"/>
          <p:cNvSpPr txBox="1"/>
          <p:nvPr/>
        </p:nvSpPr>
        <p:spPr>
          <a:xfrm>
            <a:off x="442856" y="5119441"/>
            <a:ext cx="8447100" cy="872400"/>
          </a:xfrm>
          <a:prstGeom prst="rect">
            <a:avLst/>
          </a:prstGeom>
          <a:noFill/>
          <a:ln>
            <a:noFill/>
          </a:ln>
        </p:spPr>
        <p:txBody>
          <a:bodyPr spcFirstLastPara="1" wrap="square" lIns="64275" tIns="32125" rIns="64275" bIns="32125" anchor="t" anchorCtr="0">
            <a:spAutoFit/>
          </a:bodyPr>
          <a:lstStyle/>
          <a:p>
            <a:pPr marL="0" marR="0" lvl="0" indent="0" algn="l" rtl="0">
              <a:spcBef>
                <a:spcPts val="0"/>
              </a:spcBef>
              <a:spcAft>
                <a:spcPts val="0"/>
              </a:spcAft>
              <a:buNone/>
            </a:pPr>
            <a:r>
              <a:rPr lang="en" sz="975" b="0" i="0" u="none" strike="noStrike" cap="none">
                <a:solidFill>
                  <a:srgbClr val="4B2E83"/>
                </a:solidFill>
                <a:latin typeface="Open Sans"/>
                <a:ea typeface="Open Sans"/>
                <a:cs typeface="Open Sans"/>
                <a:sym typeface="Open Sans"/>
              </a:rPr>
              <a:t>The following </a:t>
            </a:r>
            <a:r>
              <a:rPr lang="en" sz="975" b="1" i="0" u="none" strike="noStrike" cap="none">
                <a:solidFill>
                  <a:srgbClr val="4B2E83"/>
                </a:solidFill>
                <a:latin typeface="Open Sans"/>
                <a:ea typeface="Open Sans"/>
                <a:cs typeface="Open Sans"/>
                <a:sym typeface="Open Sans"/>
              </a:rPr>
              <a:t>Workday General</a:t>
            </a:r>
            <a:r>
              <a:rPr lang="en" sz="975" b="0" i="0" u="none" strike="noStrike" cap="none">
                <a:solidFill>
                  <a:srgbClr val="4B2E83"/>
                </a:solidFill>
                <a:latin typeface="Open Sans"/>
                <a:ea typeface="Open Sans"/>
                <a:cs typeface="Open Sans"/>
                <a:sym typeface="Open Sans"/>
              </a:rPr>
              <a:t> courses are optional, but </a:t>
            </a:r>
            <a:r>
              <a:rPr lang="en" sz="975" b="0" i="1" u="none" strike="noStrike" cap="none">
                <a:solidFill>
                  <a:srgbClr val="4B2E83"/>
                </a:solidFill>
                <a:latin typeface="Open Sans"/>
                <a:ea typeface="Open Sans"/>
                <a:cs typeface="Open Sans"/>
                <a:sym typeface="Open Sans"/>
              </a:rPr>
              <a:t>recommended</a:t>
            </a:r>
            <a:r>
              <a:rPr lang="en" sz="975" b="0" i="0" u="none" strike="noStrike" cap="none">
                <a:solidFill>
                  <a:srgbClr val="4B2E83"/>
                </a:solidFill>
                <a:latin typeface="Open Sans"/>
                <a:ea typeface="Open Sans"/>
                <a:cs typeface="Open Sans"/>
                <a:sym typeface="Open Sans"/>
              </a:rPr>
              <a:t> for all Faculty:</a:t>
            </a:r>
            <a:endParaRPr sz="975" b="0" i="0" u="none" strike="noStrike" cap="none">
              <a:solidFill>
                <a:srgbClr val="4B2E83"/>
              </a:solidFill>
              <a:latin typeface="Calibri"/>
              <a:ea typeface="Calibri"/>
              <a:cs typeface="Calibri"/>
              <a:sym typeface="Calibri"/>
            </a:endParaRPr>
          </a:p>
          <a:p>
            <a:pPr marL="200501" marR="0" lvl="0" indent="-200501" algn="l" rtl="0">
              <a:spcBef>
                <a:spcPts val="422"/>
              </a:spcBef>
              <a:spcAft>
                <a:spcPts val="0"/>
              </a:spcAft>
              <a:buClr>
                <a:srgbClr val="4B2E83"/>
              </a:buClr>
              <a:buSzPts val="975"/>
              <a:buFont typeface="Arial"/>
              <a:buChar char="•"/>
            </a:pPr>
            <a:r>
              <a:rPr lang="en" sz="975" b="0" i="0" u="none" strike="noStrike" cap="none">
                <a:solidFill>
                  <a:srgbClr val="4B2E83"/>
                </a:solidFill>
                <a:latin typeface="Open Sans"/>
                <a:ea typeface="Open Sans"/>
                <a:cs typeface="Open Sans"/>
                <a:sym typeface="Open Sans"/>
              </a:rPr>
              <a:t>Workday Navigation (</a:t>
            </a:r>
            <a:r>
              <a:rPr lang="en" sz="975" b="0" i="1" u="none" strike="noStrike" cap="none">
                <a:solidFill>
                  <a:srgbClr val="4B2E83"/>
                </a:solidFill>
                <a:latin typeface="Open Sans"/>
                <a:ea typeface="Open Sans"/>
                <a:cs typeface="Open Sans"/>
                <a:sym typeface="Open Sans"/>
              </a:rPr>
              <a:t>eLearning, 20 minutes</a:t>
            </a:r>
            <a:r>
              <a:rPr lang="en" sz="975" b="0" i="0" u="none" strike="noStrike" cap="none">
                <a:solidFill>
                  <a:srgbClr val="4B2E83"/>
                </a:solidFill>
                <a:latin typeface="Open Sans"/>
                <a:ea typeface="Open Sans"/>
                <a:cs typeface="Open Sans"/>
                <a:sym typeface="Open Sans"/>
              </a:rPr>
              <a:t>), </a:t>
            </a:r>
            <a:endParaRPr sz="975" b="0" i="0" u="none" strike="noStrike" cap="none">
              <a:solidFill>
                <a:srgbClr val="4B2E83"/>
              </a:solidFill>
              <a:latin typeface="Calibri"/>
              <a:ea typeface="Calibri"/>
              <a:cs typeface="Calibri"/>
              <a:sym typeface="Calibri"/>
            </a:endParaRPr>
          </a:p>
          <a:p>
            <a:pPr marL="200501" marR="0" lvl="0" indent="-200501" algn="l" rtl="0">
              <a:spcBef>
                <a:spcPts val="0"/>
              </a:spcBef>
              <a:spcAft>
                <a:spcPts val="0"/>
              </a:spcAft>
              <a:buClr>
                <a:srgbClr val="4B2E83"/>
              </a:buClr>
              <a:buSzPts val="985"/>
              <a:buFont typeface="Arial"/>
              <a:buChar char="•"/>
            </a:pPr>
            <a:r>
              <a:rPr lang="en" sz="985" b="0" i="0" u="none" strike="noStrike" cap="none">
                <a:solidFill>
                  <a:srgbClr val="4B2E83"/>
                </a:solidFill>
                <a:latin typeface="Open Sans"/>
                <a:ea typeface="Open Sans"/>
                <a:cs typeface="Open Sans"/>
                <a:sym typeface="Open Sans"/>
              </a:rPr>
              <a:t>Introduction to Foundational Data Model (FDM) (</a:t>
            </a:r>
            <a:r>
              <a:rPr lang="en" sz="985" b="0" i="1" u="none" strike="noStrike" cap="none">
                <a:solidFill>
                  <a:srgbClr val="4B2E83"/>
                </a:solidFill>
                <a:latin typeface="Open Sans"/>
                <a:ea typeface="Open Sans"/>
                <a:cs typeface="Open Sans"/>
                <a:sym typeface="Open Sans"/>
              </a:rPr>
              <a:t>eLearning, 75 minutes</a:t>
            </a:r>
            <a:r>
              <a:rPr lang="en" sz="985" b="0" i="0" u="none" strike="noStrike" cap="none">
                <a:solidFill>
                  <a:srgbClr val="4B2E83"/>
                </a:solidFill>
                <a:latin typeface="Open Sans"/>
                <a:ea typeface="Open Sans"/>
                <a:cs typeface="Open Sans"/>
                <a:sym typeface="Open Sans"/>
              </a:rPr>
              <a:t>)</a:t>
            </a:r>
            <a:endParaRPr sz="1336" b="0" i="0" u="none" strike="noStrike" cap="none">
              <a:solidFill>
                <a:srgbClr val="4B2E83"/>
              </a:solidFill>
              <a:latin typeface="Calibri"/>
              <a:ea typeface="Calibri"/>
              <a:cs typeface="Calibri"/>
              <a:sym typeface="Calibri"/>
            </a:endParaRPr>
          </a:p>
          <a:p>
            <a:pPr marL="200501" marR="0" lvl="0" indent="-200501" algn="l" rtl="0">
              <a:spcBef>
                <a:spcPts val="0"/>
              </a:spcBef>
              <a:spcAft>
                <a:spcPts val="0"/>
              </a:spcAft>
              <a:buClr>
                <a:srgbClr val="4B2E83"/>
              </a:buClr>
              <a:buSzPts val="985"/>
              <a:buFont typeface="Arial"/>
              <a:buChar char="•"/>
            </a:pPr>
            <a:r>
              <a:rPr lang="en" sz="985" b="0" i="0" u="none" strike="noStrike" cap="none">
                <a:solidFill>
                  <a:srgbClr val="4B2E83"/>
                </a:solidFill>
                <a:latin typeface="Open Sans"/>
                <a:ea typeface="Open Sans"/>
                <a:cs typeface="Open Sans"/>
                <a:sym typeface="Open Sans"/>
              </a:rPr>
              <a:t>Workday Reporting (</a:t>
            </a:r>
            <a:r>
              <a:rPr lang="en" sz="985" b="0" i="1" u="none" strike="noStrike" cap="none">
                <a:solidFill>
                  <a:srgbClr val="4B2E83"/>
                </a:solidFill>
                <a:latin typeface="Open Sans"/>
                <a:ea typeface="Open Sans"/>
                <a:cs typeface="Open Sans"/>
                <a:sym typeface="Open Sans"/>
              </a:rPr>
              <a:t>job aid only</a:t>
            </a:r>
            <a:r>
              <a:rPr lang="en" sz="985" b="0" i="0" u="none" strike="noStrike" cap="none">
                <a:solidFill>
                  <a:srgbClr val="4B2E83"/>
                </a:solidFill>
                <a:latin typeface="Open Sans"/>
                <a:ea typeface="Open Sans"/>
                <a:cs typeface="Open Sans"/>
                <a:sym typeface="Open Sans"/>
              </a:rPr>
              <a:t>)</a:t>
            </a:r>
            <a:endParaRPr sz="975" b="0" i="0" u="none" strike="noStrike" cap="none">
              <a:solidFill>
                <a:srgbClr val="4B2E83"/>
              </a:solidFill>
              <a:latin typeface="Open Sans"/>
              <a:ea typeface="Open Sans"/>
              <a:cs typeface="Open Sans"/>
              <a:sym typeface="Open Sans"/>
            </a:endParaRPr>
          </a:p>
          <a:p>
            <a:pPr marL="200501" marR="0" lvl="0" indent="-200501" algn="l" rtl="0">
              <a:spcBef>
                <a:spcPts val="0"/>
              </a:spcBef>
              <a:spcAft>
                <a:spcPts val="0"/>
              </a:spcAft>
              <a:buClr>
                <a:srgbClr val="4B2E83"/>
              </a:buClr>
              <a:buSzPts val="975"/>
              <a:buFont typeface="Arial"/>
              <a:buChar char="•"/>
            </a:pPr>
            <a:r>
              <a:rPr lang="en" sz="975" b="0" i="0" u="none" strike="noStrike" cap="none">
                <a:solidFill>
                  <a:srgbClr val="4B2E83"/>
                </a:solidFill>
                <a:latin typeface="Open Sans"/>
                <a:ea typeface="Open Sans"/>
                <a:cs typeface="Open Sans"/>
                <a:sym typeface="Open Sans"/>
              </a:rPr>
              <a:t>Workday Finance for Awards and Grants (</a:t>
            </a:r>
            <a:r>
              <a:rPr lang="en" sz="975" b="0" i="1" u="none" strike="noStrike" cap="none">
                <a:solidFill>
                  <a:srgbClr val="4B2E83"/>
                </a:solidFill>
                <a:latin typeface="Open Sans"/>
                <a:ea typeface="Open Sans"/>
                <a:cs typeface="Open Sans"/>
                <a:sym typeface="Open Sans"/>
              </a:rPr>
              <a:t>nano-learning, 15 minutes</a:t>
            </a:r>
            <a:r>
              <a:rPr lang="en" sz="975" b="0" i="0" u="none" strike="noStrike" cap="none">
                <a:solidFill>
                  <a:srgbClr val="4B2E83"/>
                </a:solidFill>
                <a:latin typeface="Open Sans"/>
                <a:ea typeface="Open Sans"/>
                <a:cs typeface="Open Sans"/>
                <a:sym typeface="Open Sans"/>
              </a:rPr>
              <a:t>)</a:t>
            </a:r>
            <a:endParaRPr/>
          </a:p>
        </p:txBody>
      </p:sp>
      <p:sp>
        <p:nvSpPr>
          <p:cNvPr id="1046" name="Google Shape;1046;p156"/>
          <p:cNvSpPr txBox="1"/>
          <p:nvPr/>
        </p:nvSpPr>
        <p:spPr>
          <a:xfrm>
            <a:off x="442856" y="6279540"/>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Bonus UWFT-Focused MRAM – Liz Satwicz - UWFT</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5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000"/>
              <a:buNone/>
            </a:pPr>
            <a:r>
              <a:rPr lang="en">
                <a:solidFill>
                  <a:schemeClr val="dk2"/>
                </a:solidFill>
              </a:rPr>
              <a:t>TENANT vs. SANDBOX</a:t>
            </a:r>
            <a:endParaRPr/>
          </a:p>
        </p:txBody>
      </p:sp>
      <p:sp>
        <p:nvSpPr>
          <p:cNvPr id="1053" name="Google Shape;1053;p157"/>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500"/>
              <a:buFont typeface="Merriweather Sans"/>
              <a:buChar char="&gt;"/>
            </a:pPr>
            <a:r>
              <a:rPr lang="en" sz="2500">
                <a:latin typeface="Open Sans"/>
                <a:ea typeface="Open Sans"/>
                <a:cs typeface="Open Sans"/>
                <a:sym typeface="Open Sans"/>
              </a:rPr>
              <a:t>Training Practice Tenant</a:t>
            </a:r>
            <a:endParaRPr/>
          </a:p>
          <a:p>
            <a:pPr marL="742950" lvl="1" indent="-285750" algn="l" rtl="0">
              <a:spcBef>
                <a:spcPts val="300"/>
              </a:spcBef>
              <a:spcAft>
                <a:spcPts val="0"/>
              </a:spcAft>
              <a:buClr>
                <a:srgbClr val="4B2E83"/>
              </a:buClr>
              <a:buSzPts val="1500"/>
              <a:buChar char="–"/>
            </a:pPr>
            <a:r>
              <a:rPr lang="en" sz="1500" b="0">
                <a:latin typeface="Open Sans"/>
                <a:ea typeface="Open Sans"/>
                <a:cs typeface="Open Sans"/>
                <a:sym typeface="Open Sans"/>
              </a:rPr>
              <a:t>Only for practicing transactions in vILTs</a:t>
            </a:r>
            <a:endParaRPr/>
          </a:p>
          <a:p>
            <a:pPr marL="742950" lvl="1" indent="-285750" algn="l" rtl="0">
              <a:spcBef>
                <a:spcPts val="300"/>
              </a:spcBef>
              <a:spcAft>
                <a:spcPts val="0"/>
              </a:spcAft>
              <a:buClr>
                <a:srgbClr val="4B2E83"/>
              </a:buClr>
              <a:buSzPts val="1500"/>
              <a:buChar char="–"/>
            </a:pPr>
            <a:r>
              <a:rPr lang="en" sz="1500" b="0">
                <a:latin typeface="Open Sans"/>
                <a:ea typeface="Open Sans"/>
                <a:cs typeface="Open Sans"/>
                <a:sym typeface="Open Sans"/>
              </a:rPr>
              <a:t> Will be refreshed every two weeks for staged transactions to be repurposed</a:t>
            </a:r>
            <a:endParaRPr/>
          </a:p>
          <a:p>
            <a:pPr marL="457200" lvl="1" indent="0" algn="l" rtl="0">
              <a:spcBef>
                <a:spcPts val="300"/>
              </a:spcBef>
              <a:spcAft>
                <a:spcPts val="0"/>
              </a:spcAft>
              <a:buClr>
                <a:srgbClr val="4B2E83"/>
              </a:buClr>
              <a:buSzPts val="1500"/>
              <a:buNone/>
            </a:pPr>
            <a:endParaRPr sz="1500" b="0">
              <a:latin typeface="Open Sans"/>
              <a:ea typeface="Open Sans"/>
              <a:cs typeface="Open Sans"/>
              <a:sym typeface="Open Sans"/>
            </a:endParaRPr>
          </a:p>
          <a:p>
            <a:pPr marL="342900" lvl="0" indent="-342900" algn="l" rtl="0">
              <a:spcBef>
                <a:spcPts val="500"/>
              </a:spcBef>
              <a:spcAft>
                <a:spcPts val="0"/>
              </a:spcAft>
              <a:buClr>
                <a:srgbClr val="4B2E83"/>
              </a:buClr>
              <a:buSzPts val="2500"/>
              <a:buFont typeface="Merriweather Sans"/>
              <a:buChar char="&gt;"/>
            </a:pPr>
            <a:r>
              <a:rPr lang="en" sz="2500">
                <a:latin typeface="Open Sans"/>
                <a:ea typeface="Open Sans"/>
                <a:cs typeface="Open Sans"/>
                <a:sym typeface="Open Sans"/>
              </a:rPr>
              <a:t>Training Sandbox</a:t>
            </a:r>
            <a:endParaRPr/>
          </a:p>
          <a:p>
            <a:pPr marL="742950" lvl="1" indent="-285750" algn="l" rtl="0">
              <a:spcBef>
                <a:spcPts val="300"/>
              </a:spcBef>
              <a:spcAft>
                <a:spcPts val="0"/>
              </a:spcAft>
              <a:buClr>
                <a:srgbClr val="4B2E83"/>
              </a:buClr>
              <a:buSzPts val="1500"/>
              <a:buChar char="–"/>
            </a:pPr>
            <a:r>
              <a:rPr lang="en" sz="1500" b="0">
                <a:latin typeface="Open Sans"/>
                <a:ea typeface="Open Sans"/>
                <a:cs typeface="Open Sans"/>
                <a:sym typeface="Open Sans"/>
              </a:rPr>
              <a:t>Access granted to users assigned any specific Workday security role after completing first functional course</a:t>
            </a:r>
            <a:endParaRPr/>
          </a:p>
          <a:p>
            <a:pPr marL="742950" lvl="1" indent="-285750" algn="l" rtl="0">
              <a:spcBef>
                <a:spcPts val="300"/>
              </a:spcBef>
              <a:spcAft>
                <a:spcPts val="0"/>
              </a:spcAft>
              <a:buClr>
                <a:srgbClr val="4B2E83"/>
              </a:buClr>
              <a:buSzPts val="1500"/>
              <a:buChar char="–"/>
            </a:pPr>
            <a:r>
              <a:rPr lang="en" sz="1500" b="0">
                <a:latin typeface="Open Sans"/>
                <a:ea typeface="Open Sans"/>
                <a:cs typeface="Open Sans"/>
                <a:sym typeface="Open Sans"/>
              </a:rPr>
              <a:t>Does not include those with only “Employee-as-self” security role</a:t>
            </a:r>
            <a:endParaRPr/>
          </a:p>
          <a:p>
            <a:pPr marL="742950" lvl="1" indent="-285750" algn="l" rtl="0">
              <a:spcBef>
                <a:spcPts val="300"/>
              </a:spcBef>
              <a:spcAft>
                <a:spcPts val="0"/>
              </a:spcAft>
              <a:buClr>
                <a:srgbClr val="4B2E83"/>
              </a:buClr>
              <a:buSzPts val="1500"/>
              <a:buChar char="–"/>
            </a:pPr>
            <a:r>
              <a:rPr lang="en" sz="1500" b="0">
                <a:latin typeface="Open Sans"/>
                <a:ea typeface="Open Sans"/>
                <a:cs typeface="Open Sans"/>
                <a:sym typeface="Open Sans"/>
              </a:rPr>
              <a:t>Will not contain integrations</a:t>
            </a:r>
            <a:endParaRPr/>
          </a:p>
          <a:p>
            <a:pPr marL="342900" lvl="0" indent="-190500" algn="l" rtl="0">
              <a:spcBef>
                <a:spcPts val="480"/>
              </a:spcBef>
              <a:spcAft>
                <a:spcPts val="0"/>
              </a:spcAft>
              <a:buClr>
                <a:srgbClr val="4B2E83"/>
              </a:buClr>
              <a:buSzPts val="2400"/>
              <a:buFont typeface="Merriweather Sans"/>
              <a:buNone/>
            </a:pPr>
            <a:endParaRPr/>
          </a:p>
        </p:txBody>
      </p:sp>
      <p:sp>
        <p:nvSpPr>
          <p:cNvPr id="1054" name="Google Shape;1054;p157"/>
          <p:cNvSpPr txBox="1"/>
          <p:nvPr/>
        </p:nvSpPr>
        <p:spPr>
          <a:xfrm>
            <a:off x="671757" y="6202110"/>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Bonus UWFT-Focused MRAM – Liz Satwicz - UWFT</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158"/>
          <p:cNvPicPr preferRelativeResize="0"/>
          <p:nvPr/>
        </p:nvPicPr>
        <p:blipFill rotWithShape="1">
          <a:blip r:embed="rId3">
            <a:alphaModFix/>
          </a:blip>
          <a:srcRect/>
          <a:stretch/>
        </p:blipFill>
        <p:spPr>
          <a:xfrm>
            <a:off x="5453616" y="2632346"/>
            <a:ext cx="3178969" cy="2878026"/>
          </a:xfrm>
          <a:prstGeom prst="rect">
            <a:avLst/>
          </a:prstGeom>
          <a:noFill/>
          <a:ln>
            <a:noFill/>
          </a:ln>
        </p:spPr>
      </p:pic>
      <p:sp>
        <p:nvSpPr>
          <p:cNvPr id="1060" name="Google Shape;1060;p158"/>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400"/>
              <a:buFont typeface="Encode Sans Black"/>
              <a:buNone/>
            </a:pPr>
            <a:r>
              <a:rPr lang="en" sz="2400"/>
              <a:t>What is a </a:t>
            </a:r>
            <a:r>
              <a:rPr lang="en" sz="2400">
                <a:solidFill>
                  <a:srgbClr val="9D7A27"/>
                </a:solidFill>
              </a:rPr>
              <a:t>Sandbox</a:t>
            </a:r>
            <a:r>
              <a:rPr lang="en" sz="2400"/>
              <a:t>, and What Can I Do With It?</a:t>
            </a:r>
            <a:endParaRPr/>
          </a:p>
        </p:txBody>
      </p:sp>
      <p:sp>
        <p:nvSpPr>
          <p:cNvPr id="1061" name="Google Shape;1061;p158"/>
          <p:cNvSpPr txBox="1">
            <a:spLocks noGrp="1"/>
          </p:cNvSpPr>
          <p:nvPr>
            <p:ph type="body" idx="2"/>
          </p:nvPr>
        </p:nvSpPr>
        <p:spPr>
          <a:xfrm>
            <a:off x="435472" y="2104027"/>
            <a:ext cx="5908200" cy="2831100"/>
          </a:xfrm>
          <a:prstGeom prst="rect">
            <a:avLst/>
          </a:prstGeom>
          <a:noFill/>
          <a:ln>
            <a:noFill/>
          </a:ln>
        </p:spPr>
        <p:txBody>
          <a:bodyPr spcFirstLastPara="1" wrap="square" lIns="91425" tIns="45700" rIns="91425" bIns="45700" anchor="t" anchorCtr="0">
            <a:noAutofit/>
          </a:bodyPr>
          <a:lstStyle/>
          <a:p>
            <a:pPr marL="342892" lvl="0" indent="-342892" algn="l" rtl="0">
              <a:spcBef>
                <a:spcPts val="0"/>
              </a:spcBef>
              <a:spcAft>
                <a:spcPts val="0"/>
              </a:spcAft>
              <a:buClr>
                <a:schemeClr val="dk2"/>
              </a:buClr>
              <a:buSzPts val="1350"/>
              <a:buFont typeface="Open Sans"/>
              <a:buChar char="›"/>
            </a:pPr>
            <a:r>
              <a:rPr lang="en" sz="1350"/>
              <a:t>The sandbox is a copy of our configured Workday Financials software environment</a:t>
            </a:r>
            <a:endParaRPr/>
          </a:p>
          <a:p>
            <a:pPr marL="742930" lvl="1" indent="-285742" algn="l" rtl="0">
              <a:spcBef>
                <a:spcPts val="190"/>
              </a:spcBef>
              <a:spcAft>
                <a:spcPts val="0"/>
              </a:spcAft>
              <a:buClr>
                <a:schemeClr val="dk2"/>
              </a:buClr>
              <a:buSzPts val="950"/>
              <a:buFont typeface="Open Sans"/>
              <a:buChar char="›"/>
            </a:pPr>
            <a:r>
              <a:rPr lang="en" sz="950"/>
              <a:t>It has the same look and feel as the “real” Workday system that you’ll log into after go-live</a:t>
            </a:r>
            <a:endParaRPr/>
          </a:p>
          <a:p>
            <a:pPr marL="742930" lvl="1" indent="-285742" algn="l" rtl="0">
              <a:spcBef>
                <a:spcPts val="190"/>
              </a:spcBef>
              <a:spcAft>
                <a:spcPts val="0"/>
              </a:spcAft>
              <a:buClr>
                <a:schemeClr val="dk2"/>
              </a:buClr>
              <a:buSzPts val="950"/>
              <a:buFont typeface="Open Sans"/>
              <a:buChar char="›"/>
            </a:pPr>
            <a:r>
              <a:rPr lang="en" sz="950"/>
              <a:t>It has the same </a:t>
            </a:r>
            <a:r>
              <a:rPr lang="en" sz="950" b="1"/>
              <a:t>security roles </a:t>
            </a:r>
            <a:r>
              <a:rPr lang="en" sz="950"/>
              <a:t>and </a:t>
            </a:r>
            <a:r>
              <a:rPr lang="en" sz="950" b="1"/>
              <a:t>business process routing</a:t>
            </a:r>
            <a:endParaRPr/>
          </a:p>
          <a:p>
            <a:pPr marL="342892" lvl="0" indent="-342892" algn="l" rtl="0">
              <a:spcBef>
                <a:spcPts val="900"/>
              </a:spcBef>
              <a:spcAft>
                <a:spcPts val="0"/>
              </a:spcAft>
              <a:buClr>
                <a:schemeClr val="dk2"/>
              </a:buClr>
              <a:buSzPts val="1350"/>
              <a:buFont typeface="Open Sans"/>
              <a:buChar char="›"/>
            </a:pPr>
            <a:r>
              <a:rPr lang="en" sz="1350"/>
              <a:t>The sandbox doesn’t have any systems integrations</a:t>
            </a:r>
            <a:endParaRPr/>
          </a:p>
          <a:p>
            <a:pPr marL="742930" lvl="1" indent="-285742" algn="l" rtl="0">
              <a:spcBef>
                <a:spcPts val="190"/>
              </a:spcBef>
              <a:spcAft>
                <a:spcPts val="0"/>
              </a:spcAft>
              <a:buClr>
                <a:schemeClr val="dk2"/>
              </a:buClr>
              <a:buSzPts val="950"/>
              <a:buFont typeface="Open Sans"/>
              <a:buChar char="›"/>
            </a:pPr>
            <a:r>
              <a:rPr lang="en" sz="950"/>
              <a:t>It doesn’t connect with the EDW, with J.P. Morgan Chase, with SAGE, or with any locally-owned systems</a:t>
            </a:r>
            <a:endParaRPr/>
          </a:p>
          <a:p>
            <a:pPr marL="342892" lvl="0" indent="-342892" algn="l" rtl="0">
              <a:spcBef>
                <a:spcPts val="900"/>
              </a:spcBef>
              <a:spcAft>
                <a:spcPts val="0"/>
              </a:spcAft>
              <a:buClr>
                <a:schemeClr val="dk2"/>
              </a:buClr>
              <a:buSzPts val="1350"/>
              <a:buFont typeface="Open Sans"/>
              <a:buChar char="›"/>
            </a:pPr>
            <a:r>
              <a:rPr lang="en" sz="1350"/>
              <a:t>You can use the sandbox to practice your future-state work</a:t>
            </a:r>
            <a:endParaRPr/>
          </a:p>
          <a:p>
            <a:pPr marL="742930" lvl="1" indent="-285742" algn="l" rtl="0">
              <a:spcBef>
                <a:spcPts val="228"/>
              </a:spcBef>
              <a:spcAft>
                <a:spcPts val="0"/>
              </a:spcAft>
              <a:buClr>
                <a:schemeClr val="dk2"/>
              </a:buClr>
              <a:buSzPts val="950"/>
              <a:buFont typeface="Open Sans"/>
              <a:buChar char="›"/>
            </a:pPr>
            <a:r>
              <a:rPr lang="en" sz="950"/>
              <a:t>Get comfortable with Workday navigation</a:t>
            </a:r>
            <a:endParaRPr/>
          </a:p>
          <a:p>
            <a:pPr marL="742930" lvl="1" indent="-285742" algn="l" rtl="0">
              <a:spcBef>
                <a:spcPts val="228"/>
              </a:spcBef>
              <a:spcAft>
                <a:spcPts val="0"/>
              </a:spcAft>
              <a:buClr>
                <a:schemeClr val="dk2"/>
              </a:buClr>
              <a:buSzPts val="950"/>
              <a:buFont typeface="Open Sans"/>
              <a:buChar char="›"/>
            </a:pPr>
            <a:r>
              <a:rPr lang="en" sz="950"/>
              <a:t>Practice submitting requisitions, ISDs, journals, or any other in-Workday task</a:t>
            </a:r>
            <a:endParaRPr/>
          </a:p>
          <a:p>
            <a:pPr marL="742930" lvl="1" indent="-285742" algn="l" rtl="0">
              <a:spcBef>
                <a:spcPts val="228"/>
              </a:spcBef>
              <a:spcAft>
                <a:spcPts val="0"/>
              </a:spcAft>
              <a:buClr>
                <a:schemeClr val="dk2"/>
              </a:buClr>
              <a:buSzPts val="950"/>
              <a:buFont typeface="Open Sans"/>
              <a:buChar char="›"/>
            </a:pPr>
            <a:r>
              <a:rPr lang="en" sz="950"/>
              <a:t>Partner with others in your department to practice approvals</a:t>
            </a:r>
            <a:endParaRPr/>
          </a:p>
          <a:p>
            <a:pPr marL="742930" lvl="1" indent="-285742" algn="l" rtl="0">
              <a:spcBef>
                <a:spcPts val="228"/>
              </a:spcBef>
              <a:spcAft>
                <a:spcPts val="0"/>
              </a:spcAft>
              <a:buClr>
                <a:schemeClr val="dk2"/>
              </a:buClr>
              <a:buSzPts val="950"/>
              <a:buFont typeface="Open Sans"/>
              <a:buChar char="›"/>
            </a:pPr>
            <a:r>
              <a:rPr lang="en" sz="950"/>
              <a:t>Work as a team! Coordinate your activities!</a:t>
            </a:r>
            <a:endParaRPr/>
          </a:p>
        </p:txBody>
      </p:sp>
      <p:sp>
        <p:nvSpPr>
          <p:cNvPr id="1062" name="Google Shape;1062;p158"/>
          <p:cNvSpPr txBox="1"/>
          <p:nvPr/>
        </p:nvSpPr>
        <p:spPr>
          <a:xfrm>
            <a:off x="671757" y="6202110"/>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Bonus UWFT-Focused MRAM – Liz Satwicz - UWFT</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1067" name="Google Shape;1067;p159"/>
          <p:cNvPicPr preferRelativeResize="0"/>
          <p:nvPr/>
        </p:nvPicPr>
        <p:blipFill rotWithShape="1">
          <a:blip r:embed="rId3">
            <a:alphaModFix/>
          </a:blip>
          <a:srcRect t="17043" b="23382"/>
          <a:stretch/>
        </p:blipFill>
        <p:spPr>
          <a:xfrm>
            <a:off x="5830503" y="1525384"/>
            <a:ext cx="2878025" cy="1714500"/>
          </a:xfrm>
          <a:prstGeom prst="rect">
            <a:avLst/>
          </a:prstGeom>
          <a:noFill/>
          <a:ln>
            <a:noFill/>
          </a:ln>
        </p:spPr>
      </p:pic>
      <p:sp>
        <p:nvSpPr>
          <p:cNvPr id="1068" name="Google Shape;1068;p159"/>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400"/>
              <a:buFont typeface="Encode Sans Black"/>
              <a:buNone/>
            </a:pPr>
            <a:r>
              <a:rPr lang="en" sz="2400"/>
              <a:t>What </a:t>
            </a:r>
            <a:r>
              <a:rPr lang="en" sz="2400">
                <a:solidFill>
                  <a:srgbClr val="9D7A27"/>
                </a:solidFill>
              </a:rPr>
              <a:t>Data</a:t>
            </a:r>
            <a:r>
              <a:rPr lang="en" sz="2400"/>
              <a:t> and </a:t>
            </a:r>
            <a:r>
              <a:rPr lang="en" sz="2400">
                <a:solidFill>
                  <a:srgbClr val="9D7A27"/>
                </a:solidFill>
              </a:rPr>
              <a:t>Information</a:t>
            </a:r>
            <a:r>
              <a:rPr lang="en" sz="2400"/>
              <a:t> Will be Available in the Sandbox When I Log In?</a:t>
            </a:r>
            <a:endParaRPr/>
          </a:p>
        </p:txBody>
      </p:sp>
      <p:sp>
        <p:nvSpPr>
          <p:cNvPr id="1069" name="Google Shape;1069;p159"/>
          <p:cNvSpPr txBox="1">
            <a:spLocks noGrp="1"/>
          </p:cNvSpPr>
          <p:nvPr>
            <p:ph type="body" idx="2"/>
          </p:nvPr>
        </p:nvSpPr>
        <p:spPr>
          <a:xfrm>
            <a:off x="435472" y="2104027"/>
            <a:ext cx="5908200" cy="2831100"/>
          </a:xfrm>
          <a:prstGeom prst="rect">
            <a:avLst/>
          </a:prstGeom>
          <a:noFill/>
          <a:ln>
            <a:noFill/>
          </a:ln>
        </p:spPr>
        <p:txBody>
          <a:bodyPr spcFirstLastPara="1" wrap="square" lIns="91425" tIns="45700" rIns="91425" bIns="45700" anchor="t" anchorCtr="0">
            <a:noAutofit/>
          </a:bodyPr>
          <a:lstStyle/>
          <a:p>
            <a:pPr marL="342892" lvl="0" indent="-342892" algn="l" rtl="0">
              <a:spcBef>
                <a:spcPts val="0"/>
              </a:spcBef>
              <a:spcAft>
                <a:spcPts val="0"/>
              </a:spcAft>
              <a:buClr>
                <a:schemeClr val="dk2"/>
              </a:buClr>
              <a:buSzPts val="1350"/>
              <a:buFont typeface="Open Sans"/>
              <a:buChar char="›"/>
            </a:pPr>
            <a:r>
              <a:rPr lang="en" sz="1350"/>
              <a:t>All </a:t>
            </a:r>
            <a:r>
              <a:rPr lang="en" sz="1350">
                <a:solidFill>
                  <a:srgbClr val="9D7A27"/>
                </a:solidFill>
              </a:rPr>
              <a:t>Reference Data </a:t>
            </a:r>
            <a:r>
              <a:rPr lang="en" sz="1350"/>
              <a:t>will be loaded and available </a:t>
            </a:r>
            <a:endParaRPr/>
          </a:p>
          <a:p>
            <a:pPr marL="742930" lvl="1" indent="-285742" algn="l" rtl="0">
              <a:spcBef>
                <a:spcPts val="190"/>
              </a:spcBef>
              <a:spcAft>
                <a:spcPts val="0"/>
              </a:spcAft>
              <a:buClr>
                <a:schemeClr val="dk2"/>
              </a:buClr>
              <a:buSzPts val="950"/>
              <a:buFont typeface="Open Sans"/>
              <a:buChar char="›"/>
            </a:pPr>
            <a:r>
              <a:rPr lang="en" sz="950"/>
              <a:t>Worktag values, like Cost Center, Balancing Unit, Award, etc. </a:t>
            </a:r>
            <a:endParaRPr/>
          </a:p>
          <a:p>
            <a:pPr marL="742930" lvl="1" indent="-285742" algn="l" rtl="0">
              <a:spcBef>
                <a:spcPts val="190"/>
              </a:spcBef>
              <a:spcAft>
                <a:spcPts val="0"/>
              </a:spcAft>
              <a:buClr>
                <a:schemeClr val="dk2"/>
              </a:buClr>
              <a:buSzPts val="950"/>
              <a:buFont typeface="Open Sans"/>
              <a:buChar char="›"/>
            </a:pPr>
            <a:r>
              <a:rPr lang="en" sz="950"/>
              <a:t>Customers, Suppliers, Catalogs</a:t>
            </a:r>
            <a:endParaRPr/>
          </a:p>
          <a:p>
            <a:pPr marL="342892" lvl="0" indent="-342892" algn="l" rtl="0">
              <a:spcBef>
                <a:spcPts val="900"/>
              </a:spcBef>
              <a:spcAft>
                <a:spcPts val="0"/>
              </a:spcAft>
              <a:buClr>
                <a:schemeClr val="dk2"/>
              </a:buClr>
              <a:buSzPts val="1350"/>
              <a:buFont typeface="Open Sans"/>
              <a:buChar char="›"/>
            </a:pPr>
            <a:r>
              <a:rPr lang="en" sz="1350"/>
              <a:t>Some </a:t>
            </a:r>
            <a:r>
              <a:rPr lang="en" sz="1350">
                <a:solidFill>
                  <a:srgbClr val="9D7A27"/>
                </a:solidFill>
              </a:rPr>
              <a:t>Staged Data </a:t>
            </a:r>
            <a:r>
              <a:rPr lang="en" sz="1350"/>
              <a:t>will be loaded and available</a:t>
            </a:r>
            <a:endParaRPr/>
          </a:p>
          <a:p>
            <a:pPr marL="742930" lvl="1" indent="-285742" algn="l" rtl="0">
              <a:spcBef>
                <a:spcPts val="190"/>
              </a:spcBef>
              <a:spcAft>
                <a:spcPts val="0"/>
              </a:spcAft>
              <a:buClr>
                <a:schemeClr val="dk2"/>
              </a:buClr>
              <a:buSzPts val="950"/>
              <a:buFont typeface="Open Sans"/>
              <a:buChar char="›"/>
            </a:pPr>
            <a:r>
              <a:rPr lang="en" sz="950"/>
              <a:t>Details in-progress, but likely to include some “dummy data” created for support of either End User Training or User Acceptance Testing</a:t>
            </a:r>
            <a:endParaRPr/>
          </a:p>
          <a:p>
            <a:pPr marL="342892" lvl="0" indent="-342892" algn="l" rtl="0">
              <a:spcBef>
                <a:spcPts val="900"/>
              </a:spcBef>
              <a:spcAft>
                <a:spcPts val="0"/>
              </a:spcAft>
              <a:buClr>
                <a:schemeClr val="dk2"/>
              </a:buClr>
              <a:buSzPts val="1350"/>
              <a:buFont typeface="Open Sans"/>
              <a:buChar char="›"/>
            </a:pPr>
            <a:r>
              <a:rPr lang="en" sz="1350"/>
              <a:t>Data will be </a:t>
            </a:r>
            <a:r>
              <a:rPr lang="en" sz="1350">
                <a:solidFill>
                  <a:srgbClr val="9D7A27"/>
                </a:solidFill>
              </a:rPr>
              <a:t>refreshed</a:t>
            </a:r>
            <a:r>
              <a:rPr lang="en" sz="1350"/>
              <a:t> bi-weekly</a:t>
            </a:r>
            <a:endParaRPr/>
          </a:p>
          <a:p>
            <a:pPr marL="742930" lvl="1" indent="-285742" algn="l" rtl="0">
              <a:spcBef>
                <a:spcPts val="228"/>
              </a:spcBef>
              <a:spcAft>
                <a:spcPts val="0"/>
              </a:spcAft>
              <a:buClr>
                <a:schemeClr val="dk2"/>
              </a:buClr>
              <a:buSzPts val="950"/>
              <a:buFont typeface="Open Sans"/>
              <a:buChar char="›"/>
            </a:pPr>
            <a:r>
              <a:rPr lang="en" sz="950"/>
              <a:t>Transactions you create and data you enter in the Sandbox will be wiped clean</a:t>
            </a:r>
            <a:endParaRPr/>
          </a:p>
          <a:p>
            <a:pPr marL="742930" lvl="1" indent="-285742" algn="l" rtl="0">
              <a:spcBef>
                <a:spcPts val="228"/>
              </a:spcBef>
              <a:spcAft>
                <a:spcPts val="0"/>
              </a:spcAft>
              <a:buClr>
                <a:schemeClr val="dk2"/>
              </a:buClr>
              <a:buSzPts val="950"/>
              <a:buFont typeface="Open Sans"/>
              <a:buChar char="›"/>
            </a:pPr>
            <a:r>
              <a:rPr lang="en" sz="950"/>
              <a:t>This will occur every other Saturday, starting May 6</a:t>
            </a:r>
            <a:endParaRPr/>
          </a:p>
        </p:txBody>
      </p:sp>
      <p:sp>
        <p:nvSpPr>
          <p:cNvPr id="1070" name="Google Shape;1070;p159"/>
          <p:cNvSpPr txBox="1"/>
          <p:nvPr/>
        </p:nvSpPr>
        <p:spPr>
          <a:xfrm>
            <a:off x="671757" y="6202110"/>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Bonus UWFT-Focused MRAM – Liz Satwicz - UWFT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88"/>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latin typeface="Encode Sans Black"/>
                <a:ea typeface="Encode Sans Black"/>
                <a:cs typeface="Encode Sans Black"/>
                <a:sym typeface="Encode Sans Black"/>
              </a:rPr>
              <a:t>Future State: Steps for Subawards</a:t>
            </a:r>
            <a:r>
              <a:rPr lang="en"/>
              <a:t> </a:t>
            </a:r>
            <a:endParaRPr/>
          </a:p>
          <a:p>
            <a:pPr marL="0" lvl="0" indent="0" algn="l" rtl="0">
              <a:spcBef>
                <a:spcPts val="600"/>
              </a:spcBef>
              <a:spcAft>
                <a:spcPts val="0"/>
              </a:spcAft>
              <a:buNone/>
            </a:pPr>
            <a:r>
              <a:rPr lang="en" sz="2400"/>
              <a:t>Setting the Foundation</a:t>
            </a:r>
            <a:endParaRPr sz="2400"/>
          </a:p>
        </p:txBody>
      </p:sp>
      <p:sp>
        <p:nvSpPr>
          <p:cNvPr id="445" name="Google Shape;445;p88"/>
          <p:cNvSpPr txBox="1">
            <a:spLocks noGrp="1"/>
          </p:cNvSpPr>
          <p:nvPr>
            <p:ph type="body" idx="2"/>
          </p:nvPr>
        </p:nvSpPr>
        <p:spPr>
          <a:xfrm>
            <a:off x="665905" y="1504150"/>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a:t>When there is a going to be a subaward on an award</a:t>
            </a:r>
            <a:endParaRPr/>
          </a:p>
          <a:p>
            <a:pPr marL="457200" lvl="0" indent="-361950" algn="l" rtl="0">
              <a:spcBef>
                <a:spcPts val="480"/>
              </a:spcBef>
              <a:spcAft>
                <a:spcPts val="0"/>
              </a:spcAft>
              <a:buSzPts val="2100"/>
              <a:buChar char="&gt;"/>
            </a:pPr>
            <a:r>
              <a:rPr lang="en" sz="2100"/>
              <a:t>You will need to have a SAGE budget worksheet submitted for each subaward with your Award Setup Requests </a:t>
            </a:r>
            <a:endParaRPr sz="2100"/>
          </a:p>
          <a:p>
            <a:pPr marL="457200" lvl="0" indent="-361950" algn="l" rtl="0">
              <a:spcBef>
                <a:spcPts val="0"/>
              </a:spcBef>
              <a:spcAft>
                <a:spcPts val="0"/>
              </a:spcAft>
              <a:buSzPts val="2100"/>
              <a:buChar char="&gt;"/>
            </a:pPr>
            <a:r>
              <a:rPr lang="en" sz="2100"/>
              <a:t>This creates the necessary award line for each subaward</a:t>
            </a:r>
            <a:endParaRPr sz="2100"/>
          </a:p>
          <a:p>
            <a:pPr marL="914400" lvl="0" indent="0" algn="l" rtl="0">
              <a:spcBef>
                <a:spcPts val="480"/>
              </a:spcBef>
              <a:spcAft>
                <a:spcPts val="0"/>
              </a:spcAft>
              <a:buNone/>
            </a:pPr>
            <a:endParaRPr/>
          </a:p>
          <a:p>
            <a:pPr marL="0" lvl="0" indent="0" algn="l" rtl="0">
              <a:spcBef>
                <a:spcPts val="480"/>
              </a:spcBef>
              <a:spcAft>
                <a:spcPts val="0"/>
              </a:spcAft>
              <a:buNone/>
            </a:pPr>
            <a:r>
              <a:rPr lang="en"/>
              <a:t>If that did not happen, you will have to submit an Award Modification Request in SAGE Award to add any new subawards</a:t>
            </a:r>
            <a:endParaRPr/>
          </a:p>
          <a:p>
            <a:pPr marL="457200" lvl="0" indent="0" algn="l" rtl="0">
              <a:spcBef>
                <a:spcPts val="480"/>
              </a:spcBef>
              <a:spcAft>
                <a:spcPts val="0"/>
              </a:spcAft>
              <a:buNone/>
            </a:pPr>
            <a:endParaRPr/>
          </a:p>
          <a:p>
            <a:pPr marL="457200" lvl="0" indent="0" algn="l" rtl="0">
              <a:spcBef>
                <a:spcPts val="480"/>
              </a:spcBef>
              <a:spcAft>
                <a:spcPts val="0"/>
              </a:spcAft>
              <a:buNone/>
            </a:pPr>
            <a:endParaRPr/>
          </a:p>
          <a:p>
            <a:pPr marL="457200" lvl="0" indent="0" algn="l" rtl="0">
              <a:spcBef>
                <a:spcPts val="480"/>
              </a:spcBef>
              <a:spcAft>
                <a:spcPts val="0"/>
              </a:spcAft>
              <a:buNone/>
            </a:pPr>
            <a:endParaRPr/>
          </a:p>
          <a:p>
            <a:pPr marL="0" lvl="0" indent="0" algn="l" rtl="0">
              <a:spcBef>
                <a:spcPts val="480"/>
              </a:spcBef>
              <a:spcAft>
                <a:spcPts val="0"/>
              </a:spcAft>
              <a:buNone/>
            </a:pPr>
            <a:endParaRPr/>
          </a:p>
          <a:p>
            <a:pPr marL="0" lvl="0" indent="0" algn="l" rtl="0">
              <a:spcBef>
                <a:spcPts val="48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60"/>
          <p:cNvPicPr preferRelativeResize="0"/>
          <p:nvPr/>
        </p:nvPicPr>
        <p:blipFill rotWithShape="1">
          <a:blip r:embed="rId3">
            <a:alphaModFix/>
          </a:blip>
          <a:srcRect/>
          <a:stretch/>
        </p:blipFill>
        <p:spPr>
          <a:xfrm>
            <a:off x="5965032" y="3285845"/>
            <a:ext cx="3178969" cy="2295215"/>
          </a:xfrm>
          <a:prstGeom prst="rect">
            <a:avLst/>
          </a:prstGeom>
          <a:noFill/>
          <a:ln>
            <a:noFill/>
          </a:ln>
        </p:spPr>
      </p:pic>
      <p:sp>
        <p:nvSpPr>
          <p:cNvPr id="1076" name="Google Shape;1076;p160"/>
          <p:cNvSpPr txBox="1">
            <a:spLocks noGrp="1"/>
          </p:cNvSpPr>
          <p:nvPr>
            <p:ph type="title"/>
          </p:nvPr>
        </p:nvSpPr>
        <p:spPr>
          <a:xfrm>
            <a:off x="435471" y="559588"/>
            <a:ext cx="8197200" cy="662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400"/>
              <a:buFont typeface="Encode Sans Black"/>
              <a:buNone/>
            </a:pPr>
            <a:r>
              <a:rPr lang="en" sz="2400"/>
              <a:t>How Do I </a:t>
            </a:r>
            <a:r>
              <a:rPr lang="en" sz="2400">
                <a:solidFill>
                  <a:srgbClr val="9D7A27"/>
                </a:solidFill>
              </a:rPr>
              <a:t>Get Access </a:t>
            </a:r>
            <a:r>
              <a:rPr lang="en" sz="2400"/>
              <a:t>to the Sandbox? How Long Will it </a:t>
            </a:r>
            <a:r>
              <a:rPr lang="en" sz="2400">
                <a:solidFill>
                  <a:srgbClr val="9D7A27"/>
                </a:solidFill>
              </a:rPr>
              <a:t>Remain Available</a:t>
            </a:r>
            <a:r>
              <a:rPr lang="en" sz="2400"/>
              <a:t>?</a:t>
            </a:r>
            <a:endParaRPr/>
          </a:p>
        </p:txBody>
      </p:sp>
      <p:sp>
        <p:nvSpPr>
          <p:cNvPr id="1077" name="Google Shape;1077;p160"/>
          <p:cNvSpPr txBox="1">
            <a:spLocks noGrp="1"/>
          </p:cNvSpPr>
          <p:nvPr>
            <p:ph type="body" idx="2"/>
          </p:nvPr>
        </p:nvSpPr>
        <p:spPr>
          <a:xfrm>
            <a:off x="435472" y="2104027"/>
            <a:ext cx="5908200" cy="2831100"/>
          </a:xfrm>
          <a:prstGeom prst="rect">
            <a:avLst/>
          </a:prstGeom>
          <a:noFill/>
          <a:ln>
            <a:noFill/>
          </a:ln>
        </p:spPr>
        <p:txBody>
          <a:bodyPr spcFirstLastPara="1" wrap="square" lIns="91425" tIns="45700" rIns="91425" bIns="45700" anchor="t" anchorCtr="0">
            <a:noAutofit/>
          </a:bodyPr>
          <a:lstStyle/>
          <a:p>
            <a:pPr marL="342892" lvl="0" indent="-342892" algn="l" rtl="0">
              <a:spcBef>
                <a:spcPts val="0"/>
              </a:spcBef>
              <a:spcAft>
                <a:spcPts val="0"/>
              </a:spcAft>
              <a:buClr>
                <a:schemeClr val="dk2"/>
              </a:buClr>
              <a:buSzPts val="1350"/>
              <a:buFont typeface="Open Sans"/>
              <a:buChar char="›"/>
            </a:pPr>
            <a:r>
              <a:rPr lang="en" sz="1350"/>
              <a:t>All users with a Workday Financials </a:t>
            </a:r>
            <a:r>
              <a:rPr lang="en" sz="1350">
                <a:solidFill>
                  <a:srgbClr val="9D7A27"/>
                </a:solidFill>
              </a:rPr>
              <a:t>security role </a:t>
            </a:r>
            <a:r>
              <a:rPr lang="en" sz="1350"/>
              <a:t>will be able to access the sandbox</a:t>
            </a:r>
            <a:endParaRPr/>
          </a:p>
          <a:p>
            <a:pPr marL="742930" lvl="1" indent="-285742" algn="l" rtl="0">
              <a:spcBef>
                <a:spcPts val="190"/>
              </a:spcBef>
              <a:spcAft>
                <a:spcPts val="0"/>
              </a:spcAft>
              <a:buClr>
                <a:schemeClr val="dk2"/>
              </a:buClr>
              <a:buSzPts val="950"/>
              <a:buFont typeface="Open Sans"/>
              <a:buChar char="›"/>
            </a:pPr>
            <a:r>
              <a:rPr lang="en" sz="950"/>
              <a:t>But not users who only have an Employee-as-Self security role</a:t>
            </a:r>
            <a:endParaRPr/>
          </a:p>
          <a:p>
            <a:pPr marL="342892" lvl="0" indent="-342892" algn="l" rtl="0">
              <a:spcBef>
                <a:spcPts val="900"/>
              </a:spcBef>
              <a:spcAft>
                <a:spcPts val="0"/>
              </a:spcAft>
              <a:buClr>
                <a:schemeClr val="dk2"/>
              </a:buClr>
              <a:buSzPts val="1350"/>
              <a:buFont typeface="Open Sans"/>
              <a:buChar char="›"/>
            </a:pPr>
            <a:r>
              <a:rPr lang="en" sz="1350"/>
              <a:t>Users will get access to the sandbox after they complete their first </a:t>
            </a:r>
            <a:r>
              <a:rPr lang="en" sz="1350">
                <a:solidFill>
                  <a:srgbClr val="9D7A27"/>
                </a:solidFill>
              </a:rPr>
              <a:t>Functional Training</a:t>
            </a:r>
            <a:r>
              <a:rPr lang="en" sz="1350"/>
              <a:t> </a:t>
            </a:r>
            <a:endParaRPr/>
          </a:p>
          <a:p>
            <a:pPr marL="742930" lvl="1" indent="-285742" algn="l" rtl="0">
              <a:spcBef>
                <a:spcPts val="190"/>
              </a:spcBef>
              <a:spcAft>
                <a:spcPts val="0"/>
              </a:spcAft>
              <a:buClr>
                <a:schemeClr val="dk2"/>
              </a:buClr>
              <a:buSzPts val="950"/>
              <a:buFont typeface="Open Sans"/>
              <a:buChar char="›"/>
            </a:pPr>
            <a:r>
              <a:rPr lang="en" sz="950"/>
              <a:t>Reminder: “Functional Trainings” are trainings rooted in a financial business process, like “Grant Award to Close” or “Manage Cash and Financial Assets”</a:t>
            </a:r>
            <a:endParaRPr/>
          </a:p>
          <a:p>
            <a:pPr marL="742930" lvl="1" indent="-285742" algn="l" rtl="0">
              <a:spcBef>
                <a:spcPts val="190"/>
              </a:spcBef>
              <a:spcAft>
                <a:spcPts val="0"/>
              </a:spcAft>
              <a:buClr>
                <a:schemeClr val="dk2"/>
              </a:buClr>
              <a:buSzPts val="950"/>
              <a:buFont typeface="Open Sans"/>
              <a:buChar char="›"/>
            </a:pPr>
            <a:r>
              <a:rPr lang="en" sz="950"/>
              <a:t>The type of training doesn’t matter for sandbox access; it can be an eLearning, a Nano-Learning, or a vILT (virtual instructor-led training)</a:t>
            </a:r>
            <a:endParaRPr/>
          </a:p>
          <a:p>
            <a:pPr marL="342892" lvl="0" indent="-342892" algn="l" rtl="0">
              <a:spcBef>
                <a:spcPts val="900"/>
              </a:spcBef>
              <a:spcAft>
                <a:spcPts val="0"/>
              </a:spcAft>
              <a:buClr>
                <a:schemeClr val="dk2"/>
              </a:buClr>
              <a:buSzPts val="1350"/>
              <a:buFont typeface="Open Sans"/>
              <a:buChar char="›"/>
            </a:pPr>
            <a:r>
              <a:rPr lang="en" sz="1350"/>
              <a:t>Access to the sandbox will be granted with a link included in a weekly training email; it’s not an automatic process</a:t>
            </a:r>
            <a:endParaRPr/>
          </a:p>
          <a:p>
            <a:pPr marL="742930" lvl="1" indent="-285742" algn="l" rtl="0">
              <a:spcBef>
                <a:spcPts val="228"/>
              </a:spcBef>
              <a:spcAft>
                <a:spcPts val="0"/>
              </a:spcAft>
              <a:buClr>
                <a:schemeClr val="dk2"/>
              </a:buClr>
              <a:buSzPts val="950"/>
              <a:buFont typeface="Open Sans"/>
              <a:buChar char="›"/>
            </a:pPr>
            <a:r>
              <a:rPr lang="en" sz="950"/>
              <a:t>The UWFT training team will send this email once a week, on Fridays, and it will include a link to the sandbox and access instructions</a:t>
            </a:r>
            <a:endParaRPr/>
          </a:p>
          <a:p>
            <a:pPr marL="742930" lvl="1" indent="-285742" algn="l" rtl="0">
              <a:spcBef>
                <a:spcPts val="228"/>
              </a:spcBef>
              <a:spcAft>
                <a:spcPts val="0"/>
              </a:spcAft>
              <a:buClr>
                <a:schemeClr val="dk2"/>
              </a:buClr>
              <a:buSzPts val="950"/>
              <a:buFont typeface="Open Sans"/>
              <a:buChar char="›"/>
            </a:pPr>
            <a:r>
              <a:rPr lang="en" sz="950"/>
              <a:t>Learners in a vILT course get access on completing the survey at the end of that course</a:t>
            </a:r>
            <a:endParaRPr/>
          </a:p>
          <a:p>
            <a:pPr marL="342892" lvl="0" indent="-342892" algn="l" rtl="0">
              <a:spcBef>
                <a:spcPts val="900"/>
              </a:spcBef>
              <a:spcAft>
                <a:spcPts val="0"/>
              </a:spcAft>
              <a:buClr>
                <a:schemeClr val="dk2"/>
              </a:buClr>
              <a:buSzPts val="1350"/>
              <a:buFont typeface="Open Sans"/>
              <a:buChar char="›"/>
            </a:pPr>
            <a:r>
              <a:rPr lang="en" sz="1350"/>
              <a:t>The sandbox will be </a:t>
            </a:r>
            <a:r>
              <a:rPr lang="en" sz="1350">
                <a:solidFill>
                  <a:srgbClr val="9D7A27"/>
                </a:solidFill>
              </a:rPr>
              <a:t>closed for general use </a:t>
            </a:r>
            <a:r>
              <a:rPr lang="en" sz="1350"/>
              <a:t>shortly after go-live</a:t>
            </a:r>
            <a:endParaRPr/>
          </a:p>
          <a:p>
            <a:pPr marL="742930" lvl="1" indent="-285742" algn="l" rtl="0">
              <a:spcBef>
                <a:spcPts val="228"/>
              </a:spcBef>
              <a:spcAft>
                <a:spcPts val="0"/>
              </a:spcAft>
              <a:buClr>
                <a:schemeClr val="dk2"/>
              </a:buClr>
              <a:buSzPts val="950"/>
              <a:buFont typeface="Open Sans"/>
              <a:buChar char="›"/>
            </a:pPr>
            <a:r>
              <a:rPr lang="en" sz="950"/>
              <a:t>Reminder: go-live is July 6!</a:t>
            </a:r>
            <a:endParaRPr/>
          </a:p>
          <a:p>
            <a:pPr marL="742930" lvl="1" indent="-285742" algn="l" rtl="0">
              <a:spcBef>
                <a:spcPts val="228"/>
              </a:spcBef>
              <a:spcAft>
                <a:spcPts val="0"/>
              </a:spcAft>
              <a:buClr>
                <a:schemeClr val="dk2"/>
              </a:buClr>
              <a:buSzPts val="950"/>
              <a:buFont typeface="Open Sans"/>
              <a:buChar char="›"/>
            </a:pPr>
            <a:r>
              <a:rPr lang="en" sz="950"/>
              <a:t>The reason for this is that UW needs to re-purpose the sandbox as a tool for configuring, testing, and deploying continuing Workday software releases</a:t>
            </a:r>
            <a:endParaRPr/>
          </a:p>
        </p:txBody>
      </p:sp>
      <p:sp>
        <p:nvSpPr>
          <p:cNvPr id="1078" name="Google Shape;1078;p160"/>
          <p:cNvSpPr txBox="1"/>
          <p:nvPr/>
        </p:nvSpPr>
        <p:spPr>
          <a:xfrm>
            <a:off x="671757" y="6202110"/>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Bonus UWFT-Focused MRAM – Liz Satwicz - UWFT</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16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000"/>
              <a:buNone/>
            </a:pPr>
            <a:r>
              <a:rPr lang="en">
                <a:solidFill>
                  <a:schemeClr val="dk2"/>
                </a:solidFill>
              </a:rPr>
              <a:t>THANK YOU!</a:t>
            </a:r>
            <a:endParaRPr/>
          </a:p>
        </p:txBody>
      </p:sp>
      <p:sp>
        <p:nvSpPr>
          <p:cNvPr id="1085" name="Google Shape;1085;p161"/>
          <p:cNvSpPr txBox="1"/>
          <p:nvPr/>
        </p:nvSpPr>
        <p:spPr>
          <a:xfrm>
            <a:off x="671757" y="6202110"/>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Bonus UWFT-Focused MRAM – Liz Satwicz - UWFT</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62"/>
          <p:cNvSpPr txBox="1">
            <a:spLocks noGrp="1"/>
          </p:cNvSpPr>
          <p:nvPr>
            <p:ph type="title"/>
          </p:nvPr>
        </p:nvSpPr>
        <p:spPr>
          <a:xfrm>
            <a:off x="460500" y="847133"/>
            <a:ext cx="86835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000"/>
              <a:buFont typeface="Encode Sans Black"/>
              <a:buNone/>
            </a:pPr>
            <a:r>
              <a:rPr lang="en" sz="4500"/>
              <a:t>SAGE TRAINING </a:t>
            </a:r>
            <a:endParaRPr sz="4500"/>
          </a:p>
          <a:p>
            <a:pPr marL="0" lvl="0" indent="0" algn="l" rtl="0">
              <a:lnSpc>
                <a:spcPct val="115000"/>
              </a:lnSpc>
              <a:spcBef>
                <a:spcPts val="0"/>
              </a:spcBef>
              <a:spcAft>
                <a:spcPts val="0"/>
              </a:spcAft>
              <a:buClr>
                <a:schemeClr val="lt2"/>
              </a:buClr>
              <a:buSzPts val="5000"/>
              <a:buFont typeface="Encode Sans Black"/>
              <a:buNone/>
            </a:pPr>
            <a:r>
              <a:rPr lang="en" sz="2200">
                <a:solidFill>
                  <a:schemeClr val="lt1"/>
                </a:solidFill>
              </a:rPr>
              <a:t>May 19, 2023</a:t>
            </a:r>
            <a:endParaRPr sz="3200">
              <a:solidFill>
                <a:schemeClr val="lt1"/>
              </a:solidFill>
            </a:endParaRPr>
          </a:p>
        </p:txBody>
      </p:sp>
      <p:sp>
        <p:nvSpPr>
          <p:cNvPr id="1091" name="Google Shape;1091;p162"/>
          <p:cNvSpPr/>
          <p:nvPr/>
        </p:nvSpPr>
        <p:spPr>
          <a:xfrm>
            <a:off x="300250" y="5601633"/>
            <a:ext cx="3129000" cy="1086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62"/>
          <p:cNvSpPr txBox="1"/>
          <p:nvPr/>
        </p:nvSpPr>
        <p:spPr>
          <a:xfrm>
            <a:off x="491725" y="4927600"/>
            <a:ext cx="585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2"/>
                </a:solidFill>
                <a:latin typeface="Open Sans"/>
                <a:ea typeface="Open Sans"/>
                <a:cs typeface="Open Sans"/>
                <a:sym typeface="Open Sans"/>
              </a:rPr>
              <a:t>Breona Gutschmidt</a:t>
            </a:r>
            <a:endParaRPr sz="1800" b="1">
              <a:solidFill>
                <a:schemeClr val="lt2"/>
              </a:solidFill>
              <a:latin typeface="Open Sans"/>
              <a:ea typeface="Open Sans"/>
              <a:cs typeface="Open Sans"/>
              <a:sym typeface="Open Sans"/>
            </a:endParaRPr>
          </a:p>
          <a:p>
            <a:pPr marL="0" lvl="0" indent="0" algn="l" rtl="0">
              <a:spcBef>
                <a:spcPts val="0"/>
              </a:spcBef>
              <a:spcAft>
                <a:spcPts val="0"/>
              </a:spcAft>
              <a:buNone/>
            </a:pPr>
            <a:r>
              <a:rPr lang="en" sz="1800">
                <a:solidFill>
                  <a:schemeClr val="lt2"/>
                </a:solidFill>
                <a:latin typeface="Open Sans"/>
                <a:ea typeface="Open Sans"/>
                <a:cs typeface="Open Sans"/>
                <a:sym typeface="Open Sans"/>
              </a:rPr>
              <a:t>Office of Research Information Services</a:t>
            </a:r>
            <a:endParaRPr>
              <a:solidFill>
                <a:schemeClr val="lt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63"/>
          <p:cNvSpPr txBox="1">
            <a:spLocks noGrp="1"/>
          </p:cNvSpPr>
          <p:nvPr>
            <p:ph type="title"/>
          </p:nvPr>
        </p:nvSpPr>
        <p:spPr>
          <a:xfrm>
            <a:off x="447922" y="492380"/>
            <a:ext cx="8197200" cy="1325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a:t>AWARD SETUP &amp; TRACKING IN SAGE ELEARNING</a:t>
            </a:r>
            <a:endParaRPr/>
          </a:p>
        </p:txBody>
      </p:sp>
      <p:sp>
        <p:nvSpPr>
          <p:cNvPr id="1098" name="Google Shape;1098;p163"/>
          <p:cNvSpPr txBox="1">
            <a:spLocks noGrp="1"/>
          </p:cNvSpPr>
          <p:nvPr>
            <p:ph type="body" idx="2"/>
          </p:nvPr>
        </p:nvSpPr>
        <p:spPr>
          <a:xfrm>
            <a:off x="536600" y="2453033"/>
            <a:ext cx="2956500" cy="35871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 sz="1600" b="1"/>
              <a:t>New!</a:t>
            </a:r>
            <a:endParaRPr sz="1600" b="1"/>
          </a:p>
          <a:p>
            <a:pPr marL="457200" lvl="0" indent="-330200" algn="l" rtl="0">
              <a:spcBef>
                <a:spcPts val="480"/>
              </a:spcBef>
              <a:spcAft>
                <a:spcPts val="0"/>
              </a:spcAft>
              <a:buClr>
                <a:srgbClr val="4B2E83"/>
              </a:buClr>
              <a:buSzPts val="1600"/>
              <a:buChar char="˃"/>
            </a:pPr>
            <a:r>
              <a:rPr lang="en" sz="1600">
                <a:solidFill>
                  <a:srgbClr val="4B2E83"/>
                </a:solidFill>
              </a:rPr>
              <a:t>Provides in depth instruction on SAGE Awards usage, including:</a:t>
            </a:r>
            <a:endParaRPr sz="1600">
              <a:solidFill>
                <a:srgbClr val="4B2E83"/>
              </a:solidFill>
            </a:endParaRPr>
          </a:p>
          <a:p>
            <a:pPr marL="914400" lvl="1" indent="-330200" algn="l" rtl="0">
              <a:spcBef>
                <a:spcPts val="0"/>
              </a:spcBef>
              <a:spcAft>
                <a:spcPts val="0"/>
              </a:spcAft>
              <a:buClr>
                <a:srgbClr val="4B2E83"/>
              </a:buClr>
              <a:buSzPts val="1600"/>
              <a:buChar char="○"/>
            </a:pPr>
            <a:r>
              <a:rPr lang="en" sz="1600">
                <a:solidFill>
                  <a:srgbClr val="4B2E83"/>
                </a:solidFill>
              </a:rPr>
              <a:t>Creating Award Setup Requests</a:t>
            </a:r>
            <a:endParaRPr sz="1600">
              <a:solidFill>
                <a:srgbClr val="4B2E83"/>
              </a:solidFill>
            </a:endParaRPr>
          </a:p>
          <a:p>
            <a:pPr marL="914400" lvl="1" indent="-330200" algn="l" rtl="0">
              <a:spcBef>
                <a:spcPts val="0"/>
              </a:spcBef>
              <a:spcAft>
                <a:spcPts val="0"/>
              </a:spcAft>
              <a:buClr>
                <a:srgbClr val="4B2E83"/>
              </a:buClr>
              <a:buSzPts val="1600"/>
              <a:buChar char="○"/>
            </a:pPr>
            <a:r>
              <a:rPr lang="en" sz="1600">
                <a:solidFill>
                  <a:srgbClr val="4B2E83"/>
                </a:solidFill>
              </a:rPr>
              <a:t>Monitoring Award </a:t>
            </a:r>
            <a:r>
              <a:rPr lang="en" sz="1600">
                <a:solidFill>
                  <a:schemeClr val="dk1"/>
                </a:solidFill>
              </a:rPr>
              <a:t>Requests</a:t>
            </a:r>
            <a:endParaRPr sz="1600">
              <a:solidFill>
                <a:schemeClr val="dk1"/>
              </a:solidFill>
            </a:endParaRPr>
          </a:p>
          <a:p>
            <a:pPr marL="914400" lvl="1" indent="-330200" algn="l" rtl="0">
              <a:spcBef>
                <a:spcPts val="0"/>
              </a:spcBef>
              <a:spcAft>
                <a:spcPts val="0"/>
              </a:spcAft>
              <a:buClr>
                <a:schemeClr val="dk1"/>
              </a:buClr>
              <a:buSzPts val="1600"/>
              <a:buChar char="○"/>
            </a:pPr>
            <a:r>
              <a:rPr lang="en" sz="1600" u="sng">
                <a:solidFill>
                  <a:schemeClr val="dk1"/>
                </a:solidFill>
                <a:hlinkClick r:id="rId3">
                  <a:extLst>
                    <a:ext uri="{A12FA001-AC4F-418D-AE19-62706E023703}">
                      <ahyp:hlinkClr xmlns:ahyp="http://schemas.microsoft.com/office/drawing/2018/hyperlinkcolor" val="tx"/>
                    </a:ext>
                  </a:extLst>
                </a:hlinkClick>
              </a:rPr>
              <a:t>Access the eLearning</a:t>
            </a:r>
            <a:endParaRPr sz="1600">
              <a:solidFill>
                <a:schemeClr val="dk1"/>
              </a:solidFill>
            </a:endParaRPr>
          </a:p>
          <a:p>
            <a:pPr marL="0" lvl="0" indent="0" algn="l" rtl="0">
              <a:spcBef>
                <a:spcPts val="480"/>
              </a:spcBef>
              <a:spcAft>
                <a:spcPts val="0"/>
              </a:spcAft>
              <a:buNone/>
            </a:pPr>
            <a:endParaRPr sz="1600"/>
          </a:p>
        </p:txBody>
      </p:sp>
      <p:pic>
        <p:nvPicPr>
          <p:cNvPr id="1099" name="Google Shape;1099;p163">
            <a:hlinkClick r:id="rId3"/>
          </p:cNvPr>
          <p:cNvPicPr preferRelativeResize="0"/>
          <p:nvPr/>
        </p:nvPicPr>
        <p:blipFill>
          <a:blip r:embed="rId4">
            <a:alphaModFix/>
          </a:blip>
          <a:stretch>
            <a:fillRect/>
          </a:stretch>
        </p:blipFill>
        <p:spPr>
          <a:xfrm>
            <a:off x="3383026" y="2453017"/>
            <a:ext cx="5591001" cy="28705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164"/>
          <p:cNvSpPr txBox="1">
            <a:spLocks noGrp="1"/>
          </p:cNvSpPr>
          <p:nvPr>
            <p:ph type="title"/>
          </p:nvPr>
        </p:nvSpPr>
        <p:spPr>
          <a:xfrm>
            <a:off x="447922" y="492380"/>
            <a:ext cx="8197200" cy="1325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a:t>SAGE BUDGET TRAINING</a:t>
            </a:r>
            <a:endParaRPr/>
          </a:p>
        </p:txBody>
      </p:sp>
      <p:sp>
        <p:nvSpPr>
          <p:cNvPr id="1105" name="Google Shape;1105;p164"/>
          <p:cNvSpPr txBox="1">
            <a:spLocks noGrp="1"/>
          </p:cNvSpPr>
          <p:nvPr>
            <p:ph type="body" idx="2"/>
          </p:nvPr>
        </p:nvSpPr>
        <p:spPr>
          <a:xfrm>
            <a:off x="382200" y="2221400"/>
            <a:ext cx="4095600" cy="35871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 sz="1600" b="1"/>
              <a:t>Virtual Instructor-led Class</a:t>
            </a:r>
            <a:endParaRPr sz="1600" b="1"/>
          </a:p>
          <a:p>
            <a:pPr marL="457200" lvl="0" indent="-330200" algn="l" rtl="0">
              <a:spcBef>
                <a:spcPts val="480"/>
              </a:spcBef>
              <a:spcAft>
                <a:spcPts val="0"/>
              </a:spcAft>
              <a:buSzPts val="1600"/>
              <a:buChar char="˃"/>
            </a:pPr>
            <a:r>
              <a:rPr lang="en" sz="1600"/>
              <a:t> Live class with SAGE experts to walk you through each step in the Budget p</a:t>
            </a:r>
            <a:r>
              <a:rPr lang="en" sz="1600">
                <a:solidFill>
                  <a:schemeClr val="dk1"/>
                </a:solidFill>
              </a:rPr>
              <a:t>rocess</a:t>
            </a:r>
            <a:br>
              <a:rPr lang="en" sz="1600">
                <a:solidFill>
                  <a:schemeClr val="dk1"/>
                </a:solidFill>
              </a:rPr>
            </a:b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Upcoming classes:</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 </a:t>
            </a:r>
            <a:r>
              <a:rPr lang="en" sz="1600" u="sng">
                <a:solidFill>
                  <a:schemeClr val="dk1"/>
                </a:solidFill>
                <a:hlinkClick r:id="rId3">
                  <a:extLst>
                    <a:ext uri="{A12FA001-AC4F-418D-AE19-62706E023703}">
                      <ahyp:hlinkClr xmlns:ahyp="http://schemas.microsoft.com/office/drawing/2018/hyperlinkcolor" val="tx"/>
                    </a:ext>
                  </a:extLst>
                </a:hlinkClick>
              </a:rPr>
              <a:t>6/13, 1 - 3 </a:t>
            </a:r>
            <a:r>
              <a:rPr lang="en" sz="1600" u="sng">
                <a:solidFill>
                  <a:srgbClr val="4B2E83"/>
                </a:solidFill>
                <a:hlinkClick r:id="rId3">
                  <a:extLst>
                    <a:ext uri="{A12FA001-AC4F-418D-AE19-62706E023703}">
                      <ahyp:hlinkClr xmlns:ahyp="http://schemas.microsoft.com/office/drawing/2018/hyperlinkcolor" val="tx"/>
                    </a:ext>
                  </a:extLst>
                </a:hlinkClick>
              </a:rPr>
              <a:t>p.m.</a:t>
            </a:r>
            <a:endParaRPr sz="1600">
              <a:solidFill>
                <a:srgbClr val="4B2E83"/>
              </a:solidFill>
            </a:endParaRPr>
          </a:p>
        </p:txBody>
      </p:sp>
      <p:sp>
        <p:nvSpPr>
          <p:cNvPr id="1106" name="Google Shape;1106;p164"/>
          <p:cNvSpPr txBox="1">
            <a:spLocks noGrp="1"/>
          </p:cNvSpPr>
          <p:nvPr>
            <p:ph type="body" idx="2"/>
          </p:nvPr>
        </p:nvSpPr>
        <p:spPr>
          <a:xfrm>
            <a:off x="4732400" y="2221400"/>
            <a:ext cx="4095600" cy="35871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 sz="1600" b="1" u="sng">
                <a:solidFill>
                  <a:srgbClr val="4B2E83"/>
                </a:solidFill>
                <a:hlinkClick r:id="rId4">
                  <a:extLst>
                    <a:ext uri="{A12FA001-AC4F-418D-AE19-62706E023703}">
                      <ahyp:hlinkClr xmlns:ahyp="http://schemas.microsoft.com/office/drawing/2018/hyperlinkcolor" val="tx"/>
                    </a:ext>
                  </a:extLst>
                </a:hlinkClick>
              </a:rPr>
              <a:t>SAGE Budget eLearning</a:t>
            </a:r>
            <a:endParaRPr sz="1600" b="1">
              <a:solidFill>
                <a:srgbClr val="4B2E83"/>
              </a:solidFill>
            </a:endParaRPr>
          </a:p>
          <a:p>
            <a:pPr marL="457200" lvl="0" indent="-330200" algn="l" rtl="0">
              <a:spcBef>
                <a:spcPts val="480"/>
              </a:spcBef>
              <a:spcAft>
                <a:spcPts val="0"/>
              </a:spcAft>
              <a:buSzPts val="1600"/>
              <a:buChar char="˃"/>
            </a:pPr>
            <a:r>
              <a:rPr lang="en" sz="1600"/>
              <a:t>Provides on-demand instruction in </a:t>
            </a:r>
            <a:r>
              <a:rPr lang="en" sz="1600">
                <a:solidFill>
                  <a:srgbClr val="4B2E83"/>
                </a:solidFill>
              </a:rPr>
              <a:t>SAGE Budget when you need it</a:t>
            </a:r>
            <a:endParaRPr sz="1600">
              <a:solidFill>
                <a:srgbClr val="4B2E83"/>
              </a:solidFill>
            </a:endParaRPr>
          </a:p>
          <a:p>
            <a:pPr marL="0" lvl="0" indent="0" algn="l" rtl="0">
              <a:spcBef>
                <a:spcPts val="480"/>
              </a:spcBef>
              <a:spcAft>
                <a:spcPts val="0"/>
              </a:spcAft>
              <a:buNone/>
            </a:pPr>
            <a:endParaRPr sz="1600">
              <a:solidFill>
                <a:srgbClr val="4B2E83"/>
              </a:solidFill>
            </a:endParaRPr>
          </a:p>
          <a:p>
            <a:pPr marL="0" lvl="0" indent="0" algn="l" rtl="0">
              <a:spcBef>
                <a:spcPts val="480"/>
              </a:spcBef>
              <a:spcAft>
                <a:spcPts val="0"/>
              </a:spcAft>
              <a:buNone/>
            </a:pPr>
            <a:endParaRPr sz="1600"/>
          </a:p>
        </p:txBody>
      </p:sp>
      <p:pic>
        <p:nvPicPr>
          <p:cNvPr id="1107" name="Google Shape;1107;p164">
            <a:hlinkClick r:id="rId4"/>
          </p:cNvPr>
          <p:cNvPicPr preferRelativeResize="0"/>
          <p:nvPr/>
        </p:nvPicPr>
        <p:blipFill>
          <a:blip r:embed="rId5">
            <a:alphaModFix/>
          </a:blip>
          <a:stretch>
            <a:fillRect/>
          </a:stretch>
        </p:blipFill>
        <p:spPr>
          <a:xfrm>
            <a:off x="4882950" y="3673295"/>
            <a:ext cx="3945051" cy="207177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65"/>
          <p:cNvSpPr txBox="1">
            <a:spLocks noGrp="1"/>
          </p:cNvSpPr>
          <p:nvPr>
            <p:ph type="title"/>
          </p:nvPr>
        </p:nvSpPr>
        <p:spPr>
          <a:xfrm>
            <a:off x="447922" y="492380"/>
            <a:ext cx="8197200" cy="1325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a:t>ADDITIONAL SAGE TRAINING</a:t>
            </a:r>
            <a:endParaRPr/>
          </a:p>
        </p:txBody>
      </p:sp>
      <p:pic>
        <p:nvPicPr>
          <p:cNvPr id="1113" name="Google Shape;1113;p165">
            <a:hlinkClick r:id="rId3"/>
          </p:cNvPr>
          <p:cNvPicPr preferRelativeResize="0"/>
          <p:nvPr/>
        </p:nvPicPr>
        <p:blipFill>
          <a:blip r:embed="rId4">
            <a:alphaModFix/>
          </a:blip>
          <a:stretch>
            <a:fillRect/>
          </a:stretch>
        </p:blipFill>
        <p:spPr>
          <a:xfrm>
            <a:off x="382200" y="3609629"/>
            <a:ext cx="3722900" cy="2098550"/>
          </a:xfrm>
          <a:prstGeom prst="rect">
            <a:avLst/>
          </a:prstGeom>
          <a:noFill/>
          <a:ln w="19050" cap="flat" cmpd="sng">
            <a:solidFill>
              <a:schemeClr val="dk2"/>
            </a:solidFill>
            <a:prstDash val="solid"/>
            <a:round/>
            <a:headEnd type="none" w="sm" len="sm"/>
            <a:tailEnd type="none" w="sm" len="sm"/>
          </a:ln>
        </p:spPr>
      </p:pic>
      <p:sp>
        <p:nvSpPr>
          <p:cNvPr id="1114" name="Google Shape;1114;p165"/>
          <p:cNvSpPr txBox="1">
            <a:spLocks noGrp="1"/>
          </p:cNvSpPr>
          <p:nvPr>
            <p:ph type="body" idx="2"/>
          </p:nvPr>
        </p:nvSpPr>
        <p:spPr>
          <a:xfrm>
            <a:off x="362050" y="2103800"/>
            <a:ext cx="3763200" cy="13251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 sz="1600" b="1" u="sng">
                <a:hlinkClick r:id="rId3"/>
              </a:rPr>
              <a:t>What’s Changing in SAGE? Video</a:t>
            </a:r>
            <a:endParaRPr sz="1600" b="1"/>
          </a:p>
          <a:p>
            <a:pPr marL="457200" lvl="0" indent="-330200" algn="l" rtl="0">
              <a:spcBef>
                <a:spcPts val="480"/>
              </a:spcBef>
              <a:spcAft>
                <a:spcPts val="0"/>
              </a:spcAft>
              <a:buSzPts val="1600"/>
              <a:buChar char="˃"/>
            </a:pPr>
            <a:r>
              <a:rPr lang="en" sz="1600"/>
              <a:t>Provides a high-level overview of changes coming to SAGE with UWFT</a:t>
            </a:r>
            <a:r>
              <a:rPr lang="en" sz="1600">
                <a:solidFill>
                  <a:srgbClr val="4B2E83"/>
                </a:solidFill>
              </a:rPr>
              <a:t> (j</a:t>
            </a:r>
            <a:r>
              <a:rPr lang="en" sz="1600" u="sng">
                <a:solidFill>
                  <a:srgbClr val="4B2E83"/>
                </a:solidFill>
                <a:hlinkClick r:id="rId5">
                  <a:extLst>
                    <a:ext uri="{A12FA001-AC4F-418D-AE19-62706E023703}">
                      <ahyp:hlinkClr xmlns:ahyp="http://schemas.microsoft.com/office/drawing/2018/hyperlinkcolor" val="tx"/>
                    </a:ext>
                  </a:extLst>
                </a:hlinkClick>
              </a:rPr>
              <a:t>ob aid version</a:t>
            </a:r>
            <a:r>
              <a:rPr lang="en" sz="1600">
                <a:solidFill>
                  <a:srgbClr val="4B2E83"/>
                </a:solidFill>
              </a:rPr>
              <a:t>)</a:t>
            </a:r>
            <a:endParaRPr sz="1600">
              <a:solidFill>
                <a:srgbClr val="4B2E83"/>
              </a:solidFill>
            </a:endParaRPr>
          </a:p>
        </p:txBody>
      </p:sp>
      <p:sp>
        <p:nvSpPr>
          <p:cNvPr id="1115" name="Google Shape;1115;p165"/>
          <p:cNvSpPr txBox="1">
            <a:spLocks noGrp="1"/>
          </p:cNvSpPr>
          <p:nvPr>
            <p:ph type="body" idx="2"/>
          </p:nvPr>
        </p:nvSpPr>
        <p:spPr>
          <a:xfrm>
            <a:off x="4813875" y="2100600"/>
            <a:ext cx="3763500" cy="12075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 sz="1600" b="1" u="sng">
                <a:solidFill>
                  <a:srgbClr val="4B2E83"/>
                </a:solidFill>
                <a:hlinkClick r:id="rId6">
                  <a:extLst>
                    <a:ext uri="{A12FA001-AC4F-418D-AE19-62706E023703}">
                      <ahyp:hlinkClr xmlns:ahyp="http://schemas.microsoft.com/office/drawing/2018/hyperlinkcolor" val="tx"/>
                    </a:ext>
                  </a:extLst>
                </a:hlinkClick>
              </a:rPr>
              <a:t>SAGE Award Setup Workflow Video</a:t>
            </a:r>
            <a:endParaRPr sz="1600" b="1">
              <a:solidFill>
                <a:srgbClr val="4B2E83"/>
              </a:solidFill>
            </a:endParaRPr>
          </a:p>
          <a:p>
            <a:pPr marL="457200" lvl="0" indent="-330200" algn="l" rtl="0">
              <a:spcBef>
                <a:spcPts val="480"/>
              </a:spcBef>
              <a:spcAft>
                <a:spcPts val="0"/>
              </a:spcAft>
              <a:buSzPts val="1600"/>
              <a:buChar char="˃"/>
            </a:pPr>
            <a:r>
              <a:rPr lang="en" sz="1600"/>
              <a:t>Provides an in-depth overview of the Award Setup workflow in SAGE</a:t>
            </a:r>
            <a:endParaRPr sz="1600"/>
          </a:p>
          <a:p>
            <a:pPr marL="0" lvl="0" indent="0" algn="l" rtl="0">
              <a:spcBef>
                <a:spcPts val="480"/>
              </a:spcBef>
              <a:spcAft>
                <a:spcPts val="0"/>
              </a:spcAft>
              <a:buNone/>
            </a:pPr>
            <a:endParaRPr sz="1600"/>
          </a:p>
        </p:txBody>
      </p:sp>
      <p:pic>
        <p:nvPicPr>
          <p:cNvPr id="1116" name="Google Shape;1116;p165">
            <a:hlinkClick r:id="rId6"/>
          </p:cNvPr>
          <p:cNvPicPr preferRelativeResize="0"/>
          <p:nvPr/>
        </p:nvPicPr>
        <p:blipFill>
          <a:blip r:embed="rId7">
            <a:alphaModFix/>
          </a:blip>
          <a:stretch>
            <a:fillRect/>
          </a:stretch>
        </p:blipFill>
        <p:spPr>
          <a:xfrm>
            <a:off x="4813948" y="3591250"/>
            <a:ext cx="3763353" cy="21261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89"/>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latin typeface="Encode Sans Black"/>
                <a:ea typeface="Encode Sans Black"/>
                <a:cs typeface="Encode Sans Black"/>
                <a:sym typeface="Encode Sans Black"/>
              </a:rPr>
              <a:t>Future State: Steps for Subawards </a:t>
            </a:r>
            <a:endParaRPr>
              <a:latin typeface="Encode Sans Black"/>
              <a:ea typeface="Encode Sans Black"/>
              <a:cs typeface="Encode Sans Black"/>
              <a:sym typeface="Encode Sans Black"/>
            </a:endParaRPr>
          </a:p>
          <a:p>
            <a:pPr marL="0" lvl="0" indent="0" algn="l" rtl="0">
              <a:spcBef>
                <a:spcPts val="600"/>
              </a:spcBef>
              <a:spcAft>
                <a:spcPts val="0"/>
              </a:spcAft>
              <a:buNone/>
            </a:pPr>
            <a:r>
              <a:rPr lang="en" sz="2500"/>
              <a:t>Supplier as Subrecipient in Workday? </a:t>
            </a:r>
            <a:endParaRPr sz="2500"/>
          </a:p>
        </p:txBody>
      </p:sp>
      <p:sp>
        <p:nvSpPr>
          <p:cNvPr id="452" name="Google Shape;452;p89"/>
          <p:cNvSpPr txBox="1">
            <a:spLocks noGrp="1"/>
          </p:cNvSpPr>
          <p:nvPr>
            <p:ph type="body" idx="2"/>
          </p:nvPr>
        </p:nvSpPr>
        <p:spPr>
          <a:xfrm>
            <a:off x="665905" y="1427950"/>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600"/>
              <a:t>Confirm “Supplier” exists in Workday as a subrecipient</a:t>
            </a:r>
            <a:endParaRPr sz="2600"/>
          </a:p>
          <a:p>
            <a:pPr marL="457200" lvl="0" indent="-387350" algn="l" rtl="0">
              <a:spcBef>
                <a:spcPts val="480"/>
              </a:spcBef>
              <a:spcAft>
                <a:spcPts val="0"/>
              </a:spcAft>
              <a:buSzPts val="2500"/>
              <a:buChar char="&gt;"/>
            </a:pPr>
            <a:r>
              <a:rPr lang="en" sz="2500"/>
              <a:t>If supplier exists but is not also subrecipient </a:t>
            </a:r>
            <a:endParaRPr sz="2500"/>
          </a:p>
          <a:p>
            <a:pPr marL="914400" lvl="1" indent="-374650" algn="l" rtl="0">
              <a:spcBef>
                <a:spcPts val="0"/>
              </a:spcBef>
              <a:spcAft>
                <a:spcPts val="0"/>
              </a:spcAft>
              <a:buSzPts val="2300"/>
              <a:buChar char="–"/>
            </a:pPr>
            <a:r>
              <a:rPr lang="en" sz="2300"/>
              <a:t>Submit a request to create supplier as subrecipient in Award Portal</a:t>
            </a:r>
            <a:endParaRPr sz="2300"/>
          </a:p>
          <a:p>
            <a:pPr marL="0" lvl="0" indent="0" algn="l" rtl="0">
              <a:spcBef>
                <a:spcPts val="480"/>
              </a:spcBef>
              <a:spcAft>
                <a:spcPts val="0"/>
              </a:spcAft>
              <a:buNone/>
            </a:pPr>
            <a:endParaRPr sz="2300"/>
          </a:p>
          <a:p>
            <a:pPr marL="457200" lvl="0" indent="-387350" algn="l" rtl="0">
              <a:spcBef>
                <a:spcPts val="480"/>
              </a:spcBef>
              <a:spcAft>
                <a:spcPts val="0"/>
              </a:spcAft>
              <a:buSzPts val="2500"/>
              <a:buChar char="&gt;"/>
            </a:pPr>
            <a:r>
              <a:rPr lang="en" sz="2500"/>
              <a:t>If supplier </a:t>
            </a:r>
            <a:r>
              <a:rPr lang="en" sz="2500" b="1"/>
              <a:t>does not </a:t>
            </a:r>
            <a:r>
              <a:rPr lang="en" sz="2500"/>
              <a:t>exist at all in Workday:</a:t>
            </a:r>
            <a:endParaRPr sz="2500"/>
          </a:p>
          <a:p>
            <a:pPr marL="914400" lvl="0" indent="-368300" algn="l" rtl="0">
              <a:spcBef>
                <a:spcPts val="0"/>
              </a:spcBef>
              <a:spcAft>
                <a:spcPts val="0"/>
              </a:spcAft>
              <a:buSzPts val="2200"/>
              <a:buAutoNum type="arabicPeriod"/>
            </a:pPr>
            <a:r>
              <a:rPr lang="en" sz="2200"/>
              <a:t>Follow procurement steps to request a new supplier</a:t>
            </a:r>
            <a:endParaRPr sz="2100"/>
          </a:p>
          <a:p>
            <a:pPr marL="914400" lvl="0" indent="-368300" algn="l" rtl="0">
              <a:spcBef>
                <a:spcPts val="0"/>
              </a:spcBef>
              <a:spcAft>
                <a:spcPts val="0"/>
              </a:spcAft>
              <a:buSzPts val="2200"/>
              <a:buAutoNum type="arabicPeriod"/>
            </a:pPr>
            <a:r>
              <a:rPr lang="en" sz="2200"/>
              <a:t>After supplier is in Workday, submit a request in Award Portal to create supplier as subrecipient</a:t>
            </a:r>
            <a:endParaRPr sz="2200"/>
          </a:p>
          <a:p>
            <a:pPr marL="0" lvl="0" indent="0" algn="l" rtl="0">
              <a:spcBef>
                <a:spcPts val="480"/>
              </a:spcBef>
              <a:spcAft>
                <a:spcPts val="0"/>
              </a:spcAft>
              <a:buNone/>
            </a:pPr>
            <a:endParaRPr sz="2600"/>
          </a:p>
          <a:p>
            <a:pPr marL="0" lvl="0" indent="0" algn="l" rtl="0">
              <a:spcBef>
                <a:spcPts val="480"/>
              </a:spcBef>
              <a:spcAft>
                <a:spcPts val="0"/>
              </a:spcAft>
              <a:buNone/>
            </a:pPr>
            <a:endParaRPr sz="2600"/>
          </a:p>
          <a:p>
            <a:pPr marL="0" lvl="0" indent="0" algn="l" rtl="0">
              <a:spcBef>
                <a:spcPts val="480"/>
              </a:spcBef>
              <a:spcAft>
                <a:spcPts val="0"/>
              </a:spcAft>
              <a:buNone/>
            </a:pPr>
            <a:endParaRPr sz="26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UWFT_White_Theme">
  <a:themeElements>
    <a:clrScheme name="UWFT Brand Colors">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UWFT_White_Theme">
  <a:themeElements>
    <a:clrScheme name="UWFT Brand Colors">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UW Purple">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UW White">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RIS-16x9-extended-powerpoint-Gold">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UWFT_White_Theme">
  <a:themeElements>
    <a:clrScheme name="UWFT Brand Colors">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White_Custom Design UWFT">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6006</Words>
  <Application>Microsoft Office PowerPoint</Application>
  <PresentationFormat>On-screen Show (4:3)</PresentationFormat>
  <Paragraphs>804</Paragraphs>
  <Slides>85</Slides>
  <Notes>85</Notes>
  <HiddenSlides>1</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85</vt:i4>
      </vt:variant>
    </vt:vector>
  </HeadingPairs>
  <TitlesOfParts>
    <vt:vector size="107" baseType="lpstr">
      <vt:lpstr>Calibri</vt:lpstr>
      <vt:lpstr>Roboto</vt:lpstr>
      <vt:lpstr>Open Sans Light</vt:lpstr>
      <vt:lpstr>Encode Sans Black</vt:lpstr>
      <vt:lpstr>Merriweather Sans</vt:lpstr>
      <vt:lpstr>Open Sans</vt:lpstr>
      <vt:lpstr>Verdana</vt:lpstr>
      <vt:lpstr>Arial</vt:lpstr>
      <vt:lpstr>Encode Sans</vt:lpstr>
      <vt:lpstr>Simple Light</vt:lpstr>
      <vt:lpstr>2_Custom Design</vt:lpstr>
      <vt:lpstr>Custom Design</vt:lpstr>
      <vt:lpstr>1_Custom Design</vt:lpstr>
      <vt:lpstr>1_Custom Design</vt:lpstr>
      <vt:lpstr>ORIS-16x9-extended-powerpoint-Gold</vt:lpstr>
      <vt:lpstr>Custom Design</vt:lpstr>
      <vt:lpstr>4_UWFT_White_Theme</vt:lpstr>
      <vt:lpstr>2_White_Custom Design UWFT</vt:lpstr>
      <vt:lpstr>11_UWFT_White_Theme</vt:lpstr>
      <vt:lpstr>UWFT_White_Theme</vt:lpstr>
      <vt:lpstr>UW Purple</vt:lpstr>
      <vt:lpstr>UW 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 CODE TO COST CENTER May 19,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CHANGES COMING TO MYRESEARCH AND RAD  May 19, 2023</vt:lpstr>
      <vt:lpstr>PowerPoint Presentation</vt:lpstr>
      <vt:lpstr>PowerPoint Presentation</vt:lpstr>
      <vt:lpstr>PowerPoint Presentation</vt:lpstr>
      <vt:lpstr>PowerPoint Presentation</vt:lpstr>
      <vt:lpstr>RESEARCH (RAD) REPORTS &amp; DATA</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Award Portal Overview</vt:lpstr>
      <vt:lpstr>WHAT IS AWARD PORTAL?</vt:lpstr>
      <vt:lpstr>POINTS OF INTEREST</vt:lpstr>
      <vt:lpstr>SHAMELESS PLUGS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METHODS</vt:lpstr>
      <vt:lpstr>Workday Testing &amp; Training Timing</vt:lpstr>
      <vt:lpstr>Employee-as-Self: Definitions</vt:lpstr>
      <vt:lpstr>Employee-as-Self: Training Timeline</vt:lpstr>
      <vt:lpstr>Workday Training Courses For Faculty</vt:lpstr>
      <vt:lpstr>PowerPoint Presentation</vt:lpstr>
      <vt:lpstr>What is a Sandbox, and What Can I Do With It?</vt:lpstr>
      <vt:lpstr>What Data and Information Will be Available in the Sandbox When I Log In?</vt:lpstr>
      <vt:lpstr>How Do I Get Access to the Sandbox? How Long Will it Remain Available?</vt:lpstr>
      <vt:lpstr>PowerPoint Presentation</vt:lpstr>
      <vt:lpstr>SAGE TRAINING  May 19, 2023</vt:lpstr>
      <vt:lpstr>AWARD SETUP &amp; TRACKING IN SAGE ELEARNING</vt:lpstr>
      <vt:lpstr>SAGE BUDGET TRAINING</vt:lpstr>
      <vt:lpstr>ADDITIONAL SAGE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Azalea Vasquez</dc:creator>
  <cp:lastModifiedBy>Azalea Vasquez</cp:lastModifiedBy>
  <cp:revision>1</cp:revision>
  <dcterms:modified xsi:type="dcterms:W3CDTF">2023-05-22T14:17:11Z</dcterms:modified>
</cp:coreProperties>
</file>