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1" r:id="rId1"/>
    <p:sldMasterId id="2147483712" r:id="rId2"/>
    <p:sldMasterId id="2147483713" r:id="rId3"/>
    <p:sldMasterId id="2147483714" r:id="rId4"/>
    <p:sldMasterId id="2147483715" r:id="rId5"/>
    <p:sldMasterId id="2147483716" r:id="rId6"/>
    <p:sldMasterId id="2147483717" r:id="rId7"/>
    <p:sldMasterId id="2147483718" r:id="rId8"/>
    <p:sldMasterId id="2147483719" r:id="rId9"/>
  </p:sldMasterIdLst>
  <p:notesMasterIdLst>
    <p:notesMasterId r:id="rId70"/>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Lst>
  <p:sldSz cx="9144000" cy="6858000" type="screen4x3"/>
  <p:notesSz cx="6858000" cy="9144000"/>
  <p:embeddedFontLst>
    <p:embeddedFont>
      <p:font typeface="Calibri" panose="020F0502020204030204" pitchFamily="34" charset="0"/>
      <p:regular r:id="rId71"/>
      <p:bold r:id="rId72"/>
      <p:italic r:id="rId73"/>
      <p:boldItalic r:id="rId74"/>
    </p:embeddedFont>
    <p:embeddedFont>
      <p:font typeface="Encode Sans" panose="020B0604020202020204" charset="0"/>
      <p:regular r:id="rId75"/>
      <p:bold r:id="rId76"/>
    </p:embeddedFont>
    <p:embeddedFont>
      <p:font typeface="Encode Sans Black" panose="020B0604020202020204" charset="0"/>
      <p:bold r:id="rId77"/>
    </p:embeddedFont>
    <p:embeddedFont>
      <p:font typeface="Merriweather Sans" pitchFamily="2" charset="0"/>
      <p:regular r:id="rId78"/>
    </p:embeddedFont>
    <p:embeddedFont>
      <p:font typeface="Open Sans" panose="020B0606030504020204" pitchFamily="34" charset="0"/>
      <p:regular r:id="rId79"/>
      <p:bold r:id="rId80"/>
      <p:italic r:id="rId81"/>
      <p:boldItalic r:id="rId82"/>
    </p:embeddedFont>
    <p:embeddedFont>
      <p:font typeface="Open Sans Light" panose="020B0306030504020204" pitchFamily="34" charset="0"/>
      <p:regular r:id="rId83"/>
      <p:bold r:id="rId84"/>
      <p:italic r:id="rId85"/>
      <p:boldItalic r:id="rId86"/>
    </p:embeddedFont>
    <p:embeddedFont>
      <p:font typeface="Roboto" panose="02000000000000000000" pitchFamily="2" charset="0"/>
      <p:regular r:id="rId87"/>
      <p:bold r:id="rId88"/>
      <p:italic r:id="rId89"/>
      <p:boldItalic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E448C1-FF4E-467E-B013-67A1300F5BA7}">
  <a:tblStyle styleId="{6BE448C1-FF4E-467E-B013-67A1300F5BA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font" Target="fonts/font14.fntdata"/><Relationship Id="rId89" Type="http://schemas.openxmlformats.org/officeDocument/2006/relationships/font" Target="fonts/font19.fntdata"/><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Master" Target="slideMasters/slideMaster5.xml"/><Relationship Id="rId90" Type="http://schemas.openxmlformats.org/officeDocument/2006/relationships/font" Target="fonts/font20.fntdata"/><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font" Target="fonts/font2.fntdata"/><Relationship Id="rId80" Type="http://schemas.openxmlformats.org/officeDocument/2006/relationships/font" Target="fonts/font10.fntdata"/><Relationship Id="rId85" Type="http://schemas.openxmlformats.org/officeDocument/2006/relationships/font" Target="fonts/font15.fntdata"/><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openxmlformats.org/officeDocument/2006/relationships/font" Target="fonts/font13.fntdata"/><Relationship Id="rId88" Type="http://schemas.openxmlformats.org/officeDocument/2006/relationships/font" Target="fonts/font18.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font" Target="fonts/font16.fntdata"/><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font" Target="fonts/font6.fntdata"/><Relationship Id="rId7" Type="http://schemas.openxmlformats.org/officeDocument/2006/relationships/slideMaster" Target="slideMasters/slideMaster7.xml"/><Relationship Id="rId71" Type="http://schemas.openxmlformats.org/officeDocument/2006/relationships/font" Target="fonts/font1.fntdata"/><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font" Target="fonts/font17.fntdata"/><Relationship Id="rId61" Type="http://schemas.openxmlformats.org/officeDocument/2006/relationships/slide" Target="slides/slide52.xml"/><Relationship Id="rId82" Type="http://schemas.openxmlformats.org/officeDocument/2006/relationships/font" Target="fonts/font12.fntdata"/><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22e7d154d6_0_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g222e7d154d6_0_80:notes"/>
          <p:cNvSpPr txBox="1">
            <a:spLocks noGrp="1"/>
          </p:cNvSpPr>
          <p:nvPr>
            <p:ph type="body" idx="1"/>
          </p:nvPr>
        </p:nvSpPr>
        <p:spPr>
          <a:xfrm>
            <a:off x="685643" y="4400472"/>
            <a:ext cx="5486700" cy="3600600"/>
          </a:xfrm>
          <a:prstGeom prst="rect">
            <a:avLst/>
          </a:prstGeom>
          <a:noFill/>
          <a:ln>
            <a:noFill/>
          </a:ln>
        </p:spPr>
        <p:txBody>
          <a:bodyPr spcFirstLastPara="1" wrap="square" lIns="89625" tIns="44825" rIns="89625" bIns="44825" anchor="t" anchorCtr="0">
            <a:noAutofit/>
          </a:bodyPr>
          <a:lstStyle/>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
        <p:nvSpPr>
          <p:cNvPr id="384" name="Google Shape;384;g222e7d154d6_0_80:notes"/>
          <p:cNvSpPr txBox="1">
            <a:spLocks noGrp="1"/>
          </p:cNvSpPr>
          <p:nvPr>
            <p:ph type="sldNum" idx="12"/>
          </p:nvPr>
        </p:nvSpPr>
        <p:spPr>
          <a:xfrm>
            <a:off x="3885313" y="8685554"/>
            <a:ext cx="2971200" cy="458700"/>
          </a:xfrm>
          <a:prstGeom prst="rect">
            <a:avLst/>
          </a:prstGeom>
          <a:noFill/>
          <a:ln>
            <a:noFill/>
          </a:ln>
        </p:spPr>
        <p:txBody>
          <a:bodyPr spcFirstLastPara="1" wrap="square" lIns="89625" tIns="44825" rIns="89625" bIns="44825" anchor="b" anchorCtr="0">
            <a:noAutofit/>
          </a:bodyPr>
          <a:lstStyle/>
          <a:p>
            <a:pPr marL="0" marR="0" lvl="0" indent="0" algn="r" rtl="0">
              <a:spcBef>
                <a:spcPts val="0"/>
              </a:spcBef>
              <a:spcAft>
                <a:spcPts val="0"/>
              </a:spcAft>
              <a:buNone/>
            </a:pPr>
            <a:fld id="{00000000-1234-1234-1234-123412341234}" type="slidenum">
              <a:rPr lang="en" sz="1100" b="0" i="0" u="none" strike="noStrike" cap="none">
                <a:solidFill>
                  <a:schemeClr val="dk1"/>
                </a:solidFill>
                <a:latin typeface="Calibri"/>
                <a:ea typeface="Calibri"/>
                <a:cs typeface="Calibri"/>
                <a:sym typeface="Calibri"/>
              </a:rPr>
              <a:t>1</a:t>
            </a:fld>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42aa2285c0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g242aa2285c0_0_2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42aa2285c0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g242aa2285c0_0_2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42aa2285c0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0" name="Google Shape;460;g242aa2285c0_0_2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42d1a9b91b_4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g242d1a9b91b_4_4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42d1a9b91b_4_4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242d1a9b91b_4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42d1a9b91b_4_4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242d1a9b91b_4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42d1a9b91b_4_4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242d1a9b91b_4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42d1a9b91b_4_4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242d1a9b91b_4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42d1a9b91b_4_4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242d1a9b91b_4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42d1a9b91b_4_4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242d1a9b91b_4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42aa2285c0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9" name="Google Shape;389;g242aa2285c0_0_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242d1a9b91b_4_4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242d1a9b91b_4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42d1a9b91b_4_4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242d1a9b91b_4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242d1a9b91b_4_4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242d1a9b91b_4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242d1a9b91b_4_47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242d1a9b91b_4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JC notes if helpful:</a:t>
            </a:r>
            <a:br>
              <a:rPr lang="en"/>
            </a:br>
            <a:r>
              <a:rPr lang="en"/>
              <a:t>It was originally conceived that CTO would be exempt from using SAGE Budget. In order to collect all of the line and period setup necessary for basic Workday awards for CTO, and given time constraints as we approach go-live, it was determined that pivoting to a SAGE Budget requirement for all ASRs would be the most stable approach going into 1st release. After go live, and with input from CTO budget preparers, we will re-asses whether an exemption would still be beneficial in the future or if data collection through SAGE Budget is acceptable.  (Note that the fields of information needed are the same, regardless of whether SAGE Budget is used or an alternate approach to collecting the data).</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242d1a9b91b_4_47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242d1a9b91b_4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Naming conventions are in development.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242d1a9b91b_4_488: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242d1a9b91b_4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Naming conventions are in development.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242d1a9b91b_4_50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242d1a9b91b_4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444746"/>
                </a:solidFill>
                <a:highlight>
                  <a:srgbClr val="FFFFFF"/>
                </a:highlight>
                <a:latin typeface="Roboto"/>
                <a:ea typeface="Roboto"/>
                <a:cs typeface="Roboto"/>
                <a:sym typeface="Roboto"/>
              </a:rPr>
              <a:t>Each worksheet will need one row of personnel at minimum who is assigned as PI.</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242d1a9b91b_4_51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242d1a9b91b_4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242d1a9b91b_4_5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242d1a9b91b_4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42d1a9b91b_4_5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242d1a9b91b_4_5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42aa2285c0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g242aa2285c0_0_19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242aa2285c0_0_90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g242aa2285c0_0_9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1" name="Google Shape;611;g242aa2285c0_0_9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242aa2285c0_0_9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g242aa2285c0_0_9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The scope of what is required by federal law and NIH policy has expanded over the years but is from these that the requirements for public registration and results reporting of applicable clinical trials stems from.</a:t>
            </a:r>
            <a:endParaRPr/>
          </a:p>
          <a:p>
            <a:pPr marL="0" lvl="0" indent="0" algn="l" rtl="0">
              <a:spcBef>
                <a:spcPts val="0"/>
              </a:spcBef>
              <a:spcAft>
                <a:spcPts val="0"/>
              </a:spcAft>
              <a:buNone/>
            </a:pPr>
            <a:endParaRPr/>
          </a:p>
          <a:p>
            <a:pPr marL="0" lvl="0" indent="0" algn="l" rtl="0">
              <a:spcBef>
                <a:spcPts val="0"/>
              </a:spcBef>
              <a:spcAft>
                <a:spcPts val="0"/>
              </a:spcAft>
              <a:buNone/>
            </a:pPr>
            <a:r>
              <a:rPr lang="en"/>
              <a:t>I won’t go into detail on these, but you can review them directly online if you wish.</a:t>
            </a:r>
            <a:endParaRPr/>
          </a:p>
        </p:txBody>
      </p:sp>
      <p:sp>
        <p:nvSpPr>
          <p:cNvPr id="619" name="Google Shape;619;g242aa2285c0_0_9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242aa2285c0_0_9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g242aa2285c0_0_9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The first step in determine if a research study requires public registration and results reporting is to determine if it is a clinical trial. [</a:t>
            </a:r>
            <a:r>
              <a:rPr lang="en" b="1"/>
              <a:t>REVIEW</a:t>
            </a:r>
            <a:r>
              <a:rPr lang="en"/>
              <a:t> Slide]</a:t>
            </a:r>
            <a:endParaRPr/>
          </a:p>
        </p:txBody>
      </p:sp>
      <p:sp>
        <p:nvSpPr>
          <p:cNvPr id="628" name="Google Shape;628;g242aa2285c0_0_9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242aa2285c0_0_9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g242aa2285c0_0_9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Once you determine a study is a clinical trial you next need to determine if it is an “applicable” clinical trial that requires public registration and results reporting. </a:t>
            </a:r>
            <a:endParaRPr/>
          </a:p>
          <a:p>
            <a:pPr marL="0" lvl="0" indent="0" algn="l" rtl="0">
              <a:spcBef>
                <a:spcPts val="0"/>
              </a:spcBef>
              <a:spcAft>
                <a:spcPts val="0"/>
              </a:spcAft>
              <a:buNone/>
            </a:pPr>
            <a:endParaRPr/>
          </a:p>
          <a:p>
            <a:pPr marL="0" lvl="0" indent="0" algn="l" rtl="0">
              <a:spcBef>
                <a:spcPts val="0"/>
              </a:spcBef>
              <a:spcAft>
                <a:spcPts val="0"/>
              </a:spcAft>
              <a:buNone/>
            </a:pPr>
            <a:r>
              <a:rPr lang="en"/>
              <a:t>These are the three main reasons a study may be an ACT and the ones HSD uses in our assessment. [</a:t>
            </a:r>
            <a:r>
              <a:rPr lang="en" b="1"/>
              <a:t>REVIEW </a:t>
            </a:r>
            <a:r>
              <a:rPr lang="en"/>
              <a:t>Slide]</a:t>
            </a:r>
            <a:endParaRPr/>
          </a:p>
          <a:p>
            <a:pPr marL="0" lvl="0" indent="0" algn="l" rtl="0">
              <a:spcBef>
                <a:spcPts val="0"/>
              </a:spcBef>
              <a:spcAft>
                <a:spcPts val="0"/>
              </a:spcAft>
              <a:buNone/>
            </a:pPr>
            <a:endParaRPr/>
          </a:p>
          <a:p>
            <a:pPr marL="0" lvl="0" indent="0" algn="l" rtl="0">
              <a:spcBef>
                <a:spcPts val="0"/>
              </a:spcBef>
              <a:spcAft>
                <a:spcPts val="0"/>
              </a:spcAft>
              <a:buNone/>
            </a:pPr>
            <a:r>
              <a:rPr lang="en" b="1"/>
              <a:t>NOTE </a:t>
            </a:r>
            <a:r>
              <a:rPr lang="en"/>
              <a:t>– This is not an exhaustive list. Other funders may require registration as terms of the grant or contract and many publications/journals require it. Outside of these main 3 reasons, individual investigators are responsible for knowing if there might be other requirements for registration.</a:t>
            </a:r>
            <a:endParaRPr/>
          </a:p>
        </p:txBody>
      </p:sp>
      <p:sp>
        <p:nvSpPr>
          <p:cNvPr id="636" name="Google Shape;636;g242aa2285c0_0_9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242aa2285c0_0_9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g242aa2285c0_0_9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At a high level there are 3 main requirements for ACTs [</a:t>
            </a:r>
            <a:r>
              <a:rPr lang="en" b="1"/>
              <a:t>REVIEW </a:t>
            </a:r>
            <a:r>
              <a:rPr lang="en"/>
              <a:t>Slide]</a:t>
            </a:r>
            <a:endParaRPr/>
          </a:p>
        </p:txBody>
      </p:sp>
      <p:sp>
        <p:nvSpPr>
          <p:cNvPr id="645" name="Google Shape;645;g242aa2285c0_0_9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242aa2285c0_0_9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g242aa2285c0_0_9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a:t>
            </a:r>
            <a:r>
              <a:rPr lang="en" b="1"/>
              <a:t>REVIEW </a:t>
            </a:r>
            <a:r>
              <a:rPr lang="en"/>
              <a:t>Slide]</a:t>
            </a:r>
            <a:endParaRPr/>
          </a:p>
        </p:txBody>
      </p:sp>
      <p:sp>
        <p:nvSpPr>
          <p:cNvPr id="652" name="Google Shape;652;g242aa2285c0_0_9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242aa2285c0_0_9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g242aa2285c0_0_9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a:t>
            </a:r>
            <a:r>
              <a:rPr lang="en" b="1"/>
              <a:t>REVIEW </a:t>
            </a:r>
            <a:r>
              <a:rPr lang="en"/>
              <a:t>Slide]</a:t>
            </a:r>
            <a:endParaRPr/>
          </a:p>
        </p:txBody>
      </p:sp>
      <p:sp>
        <p:nvSpPr>
          <p:cNvPr id="661" name="Google Shape;661;g242aa2285c0_0_9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42aa2285c0_0_9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g242aa2285c0_0_9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There are consequences for not complying the requirements to register and report results. UW imposed penalties include: [</a:t>
            </a:r>
            <a:r>
              <a:rPr lang="en" b="1"/>
              <a:t>REVIEW </a:t>
            </a:r>
            <a:r>
              <a:rPr lang="en"/>
              <a:t>Slide]</a:t>
            </a:r>
            <a:endParaRPr/>
          </a:p>
        </p:txBody>
      </p:sp>
      <p:sp>
        <p:nvSpPr>
          <p:cNvPr id="670" name="Google Shape;670;g242aa2285c0_0_9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242aa2285c0_0_9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g242aa2285c0_0_9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There are also external consequences that may be imposed. These include: [</a:t>
            </a:r>
            <a:r>
              <a:rPr lang="en" b="1"/>
              <a:t>REVIEW </a:t>
            </a:r>
            <a:r>
              <a:rPr lang="en"/>
              <a:t>Slide]</a:t>
            </a:r>
            <a:endParaRPr/>
          </a:p>
          <a:p>
            <a:pPr marL="0" lvl="0" indent="0" algn="l" rtl="0">
              <a:spcBef>
                <a:spcPts val="0"/>
              </a:spcBef>
              <a:spcAft>
                <a:spcPts val="0"/>
              </a:spcAft>
              <a:buNone/>
            </a:pPr>
            <a:endParaRPr/>
          </a:p>
          <a:p>
            <a:pPr marL="0" lvl="0" indent="0" algn="l" rtl="0">
              <a:spcBef>
                <a:spcPts val="0"/>
              </a:spcBef>
              <a:spcAft>
                <a:spcPts val="0"/>
              </a:spcAft>
              <a:buNone/>
            </a:pPr>
            <a:r>
              <a:rPr lang="en" b="1"/>
              <a:t>NOTE</a:t>
            </a:r>
            <a:r>
              <a:rPr lang="en"/>
              <a:t> - NIH has started to step up enforcement and begun issuing noncompliance letters via emails directly to researchers with copies to OSP</a:t>
            </a:r>
            <a:endParaRPr/>
          </a:p>
          <a:p>
            <a:pPr marL="0" lvl="0" indent="0" algn="l" rtl="0">
              <a:spcBef>
                <a:spcPts val="0"/>
              </a:spcBef>
              <a:spcAft>
                <a:spcPts val="0"/>
              </a:spcAft>
              <a:buNone/>
            </a:pPr>
            <a:endParaRPr/>
          </a:p>
          <a:p>
            <a:pPr marL="0" lvl="0" indent="0" algn="l" rtl="0">
              <a:spcBef>
                <a:spcPts val="0"/>
              </a:spcBef>
              <a:spcAft>
                <a:spcPts val="0"/>
              </a:spcAft>
              <a:buNone/>
            </a:pPr>
            <a:r>
              <a:rPr lang="en"/>
              <a:t>HSD has published several enews over the past 2 years about increased scrutiny on late results reporting by advocacy groups, federal agencies, and congress. While the penalties have been around for awhile, we anticipate increased potential for their use in the near future.</a:t>
            </a:r>
            <a:endParaRPr/>
          </a:p>
          <a:p>
            <a:pPr marL="0" lvl="0" indent="0" algn="l" rtl="0">
              <a:spcBef>
                <a:spcPts val="0"/>
              </a:spcBef>
              <a:spcAft>
                <a:spcPts val="0"/>
              </a:spcAft>
              <a:buNone/>
            </a:pPr>
            <a:br>
              <a:rPr lang="en"/>
            </a:br>
            <a:r>
              <a:rPr lang="en"/>
              <a:t>HSD has been working closely with leadership in SOM, SPH, SOD, and others to address studies with significant noncompliance. Thank you to those who have assisted!</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 i="1"/>
              <a:t>ICMJE = International Committee of Medical Journal Editors</a:t>
            </a:r>
            <a:endParaRPr/>
          </a:p>
          <a:p>
            <a:pPr marL="0" lvl="0" indent="0" algn="l" rtl="0">
              <a:spcBef>
                <a:spcPts val="0"/>
              </a:spcBef>
              <a:spcAft>
                <a:spcPts val="0"/>
              </a:spcAft>
              <a:buNone/>
            </a:pPr>
            <a:endParaRPr/>
          </a:p>
        </p:txBody>
      </p:sp>
      <p:sp>
        <p:nvSpPr>
          <p:cNvPr id="679" name="Google Shape;679;g242aa2285c0_0_9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242aa2285c0_0_9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g242aa2285c0_0_9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8" name="Google Shape;688;g242aa2285c0_0_9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42aa2285c0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1" name="Google Shape;401;g242aa2285c0_0_2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242aa2285c0_0_120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g242aa2285c0_0_12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4" name="Google Shape;694;g242aa2285c0_0_12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242aa2285c0_0_12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g242aa2285c0_0_12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a:t>
            </a:r>
            <a:r>
              <a:rPr lang="en" b="1"/>
              <a:t>REVIEW</a:t>
            </a:r>
            <a:r>
              <a:rPr lang="en"/>
              <a:t> Slide]</a:t>
            </a:r>
            <a:endParaRPr/>
          </a:p>
          <a:p>
            <a:pPr marL="0" lvl="0" indent="0" algn="l" rtl="0">
              <a:spcBef>
                <a:spcPts val="0"/>
              </a:spcBef>
              <a:spcAft>
                <a:spcPts val="0"/>
              </a:spcAft>
              <a:buNone/>
            </a:pPr>
            <a:endParaRPr/>
          </a:p>
        </p:txBody>
      </p:sp>
      <p:sp>
        <p:nvSpPr>
          <p:cNvPr id="702" name="Google Shape;702;g242aa2285c0_0_12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242aa2285c0_0_12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g242aa2285c0_0_12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b="1"/>
              <a:t>NOTE</a:t>
            </a:r>
            <a:r>
              <a:rPr lang="en"/>
              <a:t> - The change in fee is based on the date of submission to HSD via Zipline, </a:t>
            </a:r>
            <a:r>
              <a:rPr lang="en" u="sng"/>
              <a:t>not</a:t>
            </a:r>
            <a:r>
              <a:rPr lang="en"/>
              <a:t> the date HSD grants authorization. If you submit a request prior to July 1</a:t>
            </a:r>
            <a:r>
              <a:rPr lang="en" baseline="30000"/>
              <a:t>st</a:t>
            </a:r>
            <a:r>
              <a:rPr lang="en"/>
              <a:t>, you will be charged the old rate of $1500.</a:t>
            </a:r>
            <a:endParaRPr/>
          </a:p>
          <a:p>
            <a:pPr marL="0" lvl="0" indent="0" algn="l" rtl="0">
              <a:spcBef>
                <a:spcPts val="0"/>
              </a:spcBef>
              <a:spcAft>
                <a:spcPts val="0"/>
              </a:spcAft>
              <a:buNone/>
            </a:pPr>
            <a:endParaRPr/>
          </a:p>
          <a:p>
            <a:pPr marL="0" lvl="0" indent="0" algn="l" rtl="0">
              <a:spcBef>
                <a:spcPts val="0"/>
              </a:spcBef>
              <a:spcAft>
                <a:spcPts val="0"/>
              </a:spcAft>
              <a:buNone/>
            </a:pPr>
            <a:r>
              <a:rPr lang="en"/>
              <a:t>Clinical Research Budget &amp; Billing Support (CRBB) in the Clinical Trials Office has been provided the new rate and effective date and will use this for preparing budgets associated with industry contracts.</a:t>
            </a:r>
            <a:endParaRPr/>
          </a:p>
        </p:txBody>
      </p:sp>
      <p:sp>
        <p:nvSpPr>
          <p:cNvPr id="709" name="Google Shape;709;g242aa2285c0_0_12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242aa2285c0_0_12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g242aa2285c0_0_12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a:t>
            </a:r>
            <a:r>
              <a:rPr lang="en" b="1"/>
              <a:t>REVIEW</a:t>
            </a:r>
            <a:r>
              <a:rPr lang="en"/>
              <a:t> Slide]</a:t>
            </a:r>
            <a:endParaRPr/>
          </a:p>
        </p:txBody>
      </p:sp>
      <p:sp>
        <p:nvSpPr>
          <p:cNvPr id="719" name="Google Shape;719;g242aa2285c0_0_12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242aa2285c0_0_12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Google Shape;728;g242aa2285c0_0_12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As you know, the UW Finance Transformation represents a complete overhaul of the University’s finance system. </a:t>
            </a:r>
            <a:endParaRPr/>
          </a:p>
          <a:p>
            <a:pPr marL="0" lvl="0" indent="0" algn="l" rtl="0">
              <a:spcBef>
                <a:spcPts val="0"/>
              </a:spcBef>
              <a:spcAft>
                <a:spcPts val="0"/>
              </a:spcAft>
              <a:buNone/>
            </a:pPr>
            <a:endParaRPr/>
          </a:p>
          <a:p>
            <a:pPr marL="0" lvl="0" indent="0" algn="l" rtl="0">
              <a:spcBef>
                <a:spcPts val="0"/>
              </a:spcBef>
              <a:spcAft>
                <a:spcPts val="0"/>
              </a:spcAft>
              <a:buNone/>
            </a:pPr>
            <a:r>
              <a:rPr lang="en"/>
              <a:t>[</a:t>
            </a:r>
            <a:r>
              <a:rPr lang="en" b="1"/>
              <a:t>CLICK</a:t>
            </a:r>
            <a:r>
              <a:rPr lang="en"/>
              <a:t> for Fly-in] Under our current system we use a budget #.</a:t>
            </a:r>
            <a:endParaRPr/>
          </a:p>
          <a:p>
            <a:pPr marL="0" lvl="0" indent="0" algn="l" rtl="0">
              <a:spcBef>
                <a:spcPts val="0"/>
              </a:spcBef>
              <a:spcAft>
                <a:spcPts val="0"/>
              </a:spcAft>
              <a:buNone/>
            </a:pPr>
            <a:endParaRPr/>
          </a:p>
          <a:p>
            <a:pPr marL="0" lvl="0" indent="0" algn="l" rtl="0">
              <a:spcBef>
                <a:spcPts val="0"/>
              </a:spcBef>
              <a:spcAft>
                <a:spcPts val="0"/>
              </a:spcAft>
              <a:buNone/>
            </a:pPr>
            <a:r>
              <a:rPr lang="en"/>
              <a:t>[</a:t>
            </a:r>
            <a:r>
              <a:rPr lang="en" b="1"/>
              <a:t>CLICK</a:t>
            </a:r>
            <a:r>
              <a:rPr lang="en"/>
              <a:t> for Fly-in] After Workday is implemented, the terminology used will be “worktags”. For most industry trials, that will take the form of a driver Worktag called a Grant worktag. It will have a GR prefix with a 6 digit #.</a:t>
            </a:r>
            <a:endParaRPr/>
          </a:p>
          <a:p>
            <a:pPr marL="0" lvl="0" indent="0" algn="l" rtl="0">
              <a:spcBef>
                <a:spcPts val="0"/>
              </a:spcBef>
              <a:spcAft>
                <a:spcPts val="0"/>
              </a:spcAft>
              <a:buNone/>
            </a:pPr>
            <a:endParaRPr/>
          </a:p>
          <a:p>
            <a:pPr marL="0" lvl="0" indent="0" algn="l" rtl="0">
              <a:spcBef>
                <a:spcPts val="0"/>
              </a:spcBef>
              <a:spcAft>
                <a:spcPts val="0"/>
              </a:spcAft>
              <a:buNone/>
            </a:pPr>
            <a:r>
              <a:rPr lang="en"/>
              <a:t>[</a:t>
            </a:r>
            <a:r>
              <a:rPr lang="en" b="1"/>
              <a:t>CLICK</a:t>
            </a:r>
            <a:r>
              <a:rPr lang="en"/>
              <a:t> for Fly-in] Driver worktags will auto-populate these three related fields. Researchers who don’t have a driver worktag can alternatively provide these 3 separate pieces of information. For example, a department might provide these if a study-specific driver worktag has not yet been established.</a:t>
            </a:r>
            <a:endParaRPr/>
          </a:p>
        </p:txBody>
      </p:sp>
      <p:sp>
        <p:nvSpPr>
          <p:cNvPr id="729" name="Google Shape;729;g242aa2285c0_0_12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242aa2285c0_0_12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g242aa2285c0_0_12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We will be updating our Request External IRB Review form with a new section to collect this information [</a:t>
            </a:r>
            <a:r>
              <a:rPr lang="en" b="1"/>
              <a:t>CLICK</a:t>
            </a:r>
            <a:r>
              <a:rPr lang="en"/>
              <a:t> for Fly-in]. </a:t>
            </a:r>
            <a:endParaRPr/>
          </a:p>
          <a:p>
            <a:pPr marL="0" lvl="0" indent="0" algn="l" rtl="0">
              <a:spcBef>
                <a:spcPts val="0"/>
              </a:spcBef>
              <a:spcAft>
                <a:spcPts val="0"/>
              </a:spcAft>
              <a:buNone/>
            </a:pPr>
            <a:endParaRPr/>
          </a:p>
          <a:p>
            <a:pPr marL="0" lvl="0" indent="0" algn="l" rtl="0">
              <a:spcBef>
                <a:spcPts val="0"/>
              </a:spcBef>
              <a:spcAft>
                <a:spcPts val="0"/>
              </a:spcAft>
              <a:buNone/>
            </a:pPr>
            <a:r>
              <a:rPr lang="en"/>
              <a:t>Remember, this is only required for industry-initiated and sponsored clinical trials where the UW OSP negotiated the contract. All other requests for authorization don’t come with a fee so billing information does not need to be provided.</a:t>
            </a:r>
            <a:endParaRPr/>
          </a:p>
        </p:txBody>
      </p:sp>
      <p:sp>
        <p:nvSpPr>
          <p:cNvPr id="738" name="Google Shape;738;g242aa2285c0_0_12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242aa2285c0_0_12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g242aa2285c0_0_12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So, what should researchers being doing in preparation for these changes? It depends on their circumstances but there are 3 main situations researchers are likely to find themselves in: [</a:t>
            </a:r>
            <a:r>
              <a:rPr lang="en" b="1"/>
              <a:t>REVIEW</a:t>
            </a:r>
            <a:r>
              <a:rPr lang="en"/>
              <a:t> Slide]</a:t>
            </a:r>
            <a:endParaRPr/>
          </a:p>
        </p:txBody>
      </p:sp>
      <p:sp>
        <p:nvSpPr>
          <p:cNvPr id="745" name="Google Shape;745;g242aa2285c0_0_12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242aa2285c0_0_12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g242aa2285c0_0_12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a:t>
            </a:r>
            <a:r>
              <a:rPr lang="en" b="1"/>
              <a:t>REVIEW</a:t>
            </a:r>
            <a:r>
              <a:rPr lang="en"/>
              <a:t> Slide]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
              <a:t>This is the scenario where we need your help the most in getting word out to researchers about the importance of obtaining an advanced budget #. [</a:t>
            </a:r>
            <a:r>
              <a:rPr lang="en" b="1"/>
              <a:t>CLICK for Fly-in</a:t>
            </a:r>
            <a:r>
              <a:rPr lang="en"/>
              <a:t>]. If researchers don’t have an advanced budget request submitted in our current system by June 13</a:t>
            </a:r>
            <a:r>
              <a:rPr lang="en" baseline="30000"/>
              <a:t>th</a:t>
            </a:r>
            <a:r>
              <a:rPr lang="en"/>
              <a:t> at the latest (preferably May 31</a:t>
            </a:r>
            <a:r>
              <a:rPr lang="en" baseline="30000"/>
              <a:t>st</a:t>
            </a:r>
            <a:r>
              <a:rPr lang="en"/>
              <a:t>) they will have to wait until UW FT goes live on July 6</a:t>
            </a:r>
            <a:r>
              <a:rPr lang="en" baseline="30000"/>
              <a:t>th</a:t>
            </a:r>
            <a:r>
              <a:rPr lang="en"/>
              <a:t> to submit a request. It’s possible this could take awhile to obtain (weeks or longer), delaying the ability of the researcher to get HSD authorization and external IRB approval.</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
              <a:t>Alternatively, they could provide a department worktag (e.g., cost center, fund and function #) from the department but this creates extra work for department administrators who will later have to transfer funds back onto that cost center once the study grant worktag is established.</a:t>
            </a:r>
            <a:endParaRPr/>
          </a:p>
        </p:txBody>
      </p:sp>
      <p:sp>
        <p:nvSpPr>
          <p:cNvPr id="752" name="Google Shape;752;g242aa2285c0_0_12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242aa2285c0_0_12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g242aa2285c0_0_12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0" name="Google Shape;760;g242aa2285c0_0_12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242aa2285c0_0_1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5" name="Google Shape;765;g242aa2285c0_0_14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42aa2285c0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g242aa2285c0_0_2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242aa2285c0_0_1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1" name="Google Shape;771;g242aa2285c0_0_14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242aa2285c0_0_1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8" name="Google Shape;778;g242aa2285c0_0_14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242aa2285c0_0_1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5" name="Google Shape;785;g242aa2285c0_0_14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242aa2285c0_0_1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2" name="Google Shape;792;g242aa2285c0_0_14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242aa2285c0_0_1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9" name="Google Shape;799;g242aa2285c0_0_14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242aa2285c0_0_1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6" name="Google Shape;806;g242aa2285c0_0_14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242d1a9b91b_0_3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g242d1a9b91b_0_3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4" name="Google Shape;814;g242d1a9b91b_0_3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242d1a9b91b_0_3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9" name="Google Shape;829;g242d1a9b91b_0_3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800">
                <a:latin typeface="Calibri"/>
                <a:ea typeface="Calibri"/>
                <a:cs typeface="Calibri"/>
                <a:sym typeface="Calibri"/>
              </a:rPr>
              <a:t>Today let’s give a shout out to these who have taken advantage of learning available to them by completing the CORE Certificate in Research Administration!</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
              <a:t>Let’s give a shout out to some of our most recent graduates and give them a hand!</a:t>
            </a:r>
            <a:endParaRPr/>
          </a:p>
        </p:txBody>
      </p:sp>
      <p:sp>
        <p:nvSpPr>
          <p:cNvPr id="830" name="Google Shape;830;g242d1a9b91b_0_3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242d1a9b91b_0_3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0" name="Google Shape;840;g242d1a9b91b_0_3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41" name="Google Shape;841;g242d1a9b91b_0_3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242aa2285c0_0_18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
        <p:nvSpPr>
          <p:cNvPr id="851" name="Google Shape;851;g242aa2285c0_0_18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42aa2285c0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g242aa2285c0_0_2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242aa2285c0_0_18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42aa2285c0_0_18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endParaRPr/>
          </a:p>
        </p:txBody>
      </p:sp>
      <p:sp>
        <p:nvSpPr>
          <p:cNvPr id="857" name="Google Shape;857;g242aa2285c0_0_18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60</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42aa2285c0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g242aa2285c0_0_2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42aa2285c0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g242aa2285c0_0_2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42aa2285c0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g242aa2285c0_0_2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50"/>
        <p:cNvGrpSpPr/>
        <p:nvPr/>
      </p:nvGrpSpPr>
      <p:grpSpPr>
        <a:xfrm>
          <a:off x="0" y="0"/>
          <a:ext cx="0" cy="0"/>
          <a:chOff x="0" y="0"/>
          <a:chExt cx="0" cy="0"/>
        </a:xfrm>
      </p:grpSpPr>
      <p:pic>
        <p:nvPicPr>
          <p:cNvPr id="51" name="Google Shape;51;p13" descr="UW_W Logo_White.png"/>
          <p:cNvPicPr preferRelativeResize="0"/>
          <p:nvPr/>
        </p:nvPicPr>
        <p:blipFill rotWithShape="1">
          <a:blip r:embed="rId2">
            <a:alphaModFix/>
          </a:blip>
          <a:srcRect/>
          <a:stretch/>
        </p:blipFill>
        <p:spPr>
          <a:xfrm>
            <a:off x="7445814" y="5945853"/>
            <a:ext cx="1026126" cy="692589"/>
          </a:xfrm>
          <a:prstGeom prst="rect">
            <a:avLst/>
          </a:prstGeom>
          <a:noFill/>
          <a:ln>
            <a:noFill/>
          </a:ln>
        </p:spPr>
      </p:pic>
      <p:pic>
        <p:nvPicPr>
          <p:cNvPr id="52" name="Google Shape;52;p13"/>
          <p:cNvPicPr preferRelativeResize="0"/>
          <p:nvPr/>
        </p:nvPicPr>
        <p:blipFill rotWithShape="1">
          <a:blip r:embed="rId3">
            <a:alphaModFix/>
          </a:blip>
          <a:srcRect/>
          <a:stretch/>
        </p:blipFill>
        <p:spPr>
          <a:xfrm>
            <a:off x="677333" y="6354232"/>
            <a:ext cx="1905000" cy="200017"/>
          </a:xfrm>
          <a:prstGeom prst="rect">
            <a:avLst/>
          </a:prstGeom>
          <a:noFill/>
          <a:ln>
            <a:noFill/>
          </a:ln>
        </p:spPr>
      </p:pic>
      <p:sp>
        <p:nvSpPr>
          <p:cNvPr id="53" name="Google Shape;53;p13"/>
          <p:cNvSpPr txBox="1">
            <a:spLocks noGrp="1"/>
          </p:cNvSpPr>
          <p:nvPr>
            <p:ph type="body" idx="1"/>
          </p:nvPr>
        </p:nvSpPr>
        <p:spPr>
          <a:xfrm>
            <a:off x="671756" y="1179824"/>
            <a:ext cx="6972300" cy="2642100"/>
          </a:xfrm>
          <a:prstGeom prst="rect">
            <a:avLst/>
          </a:prstGeom>
          <a:noFill/>
          <a:ln>
            <a:noFill/>
          </a:ln>
        </p:spPr>
        <p:txBody>
          <a:bodyPr spcFirstLastPara="1" wrap="square" lIns="91425" tIns="91425" rIns="91425" bIns="91425" anchor="b" anchorCtr="0">
            <a:normAutofit/>
          </a:bodyPr>
          <a:lstStyle>
            <a:lvl1pPr marL="457200" marR="0" lvl="0" indent="-546100" algn="l" rtl="0">
              <a:lnSpc>
                <a:spcPct val="100000"/>
              </a:lnSpc>
              <a:spcBef>
                <a:spcPts val="1000"/>
              </a:spcBef>
              <a:spcAft>
                <a:spcPts val="0"/>
              </a:spcAft>
              <a:buClr>
                <a:schemeClr val="accent3"/>
              </a:buClr>
              <a:buSzPts val="5000"/>
              <a:buFont typeface="Arial"/>
              <a:buChar char="●"/>
              <a:defRPr sz="5000" b="0" i="0" u="none" strike="noStrike" cap="none">
                <a:solidFill>
                  <a:schemeClr val="accent3"/>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54" name="Google Shape;54;p13" descr="Bar_RtAngle_7502_RGB.png"/>
          <p:cNvPicPr preferRelativeResize="0"/>
          <p:nvPr/>
        </p:nvPicPr>
        <p:blipFill rotWithShape="1">
          <a:blip r:embed="rId4">
            <a:alphaModFix/>
          </a:blip>
          <a:srcRect/>
          <a:stretch/>
        </p:blipFill>
        <p:spPr>
          <a:xfrm>
            <a:off x="813587" y="4006085"/>
            <a:ext cx="1698364" cy="8457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55"/>
        <p:cNvGrpSpPr/>
        <p:nvPr/>
      </p:nvGrpSpPr>
      <p:grpSpPr>
        <a:xfrm>
          <a:off x="0" y="0"/>
          <a:ext cx="0" cy="0"/>
          <a:chOff x="0" y="0"/>
          <a:chExt cx="0" cy="0"/>
        </a:xfrm>
      </p:grpSpPr>
      <p:sp>
        <p:nvSpPr>
          <p:cNvPr id="56" name="Google Shape;56;p14"/>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rm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14"/>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norm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58" name="Google Shape;58;p14" descr="W Logo_Purple_2685_HEX.png"/>
          <p:cNvPicPr preferRelativeResize="0"/>
          <p:nvPr/>
        </p:nvPicPr>
        <p:blipFill rotWithShape="1">
          <a:blip r:embed="rId2">
            <a:alphaModFix/>
          </a:blip>
          <a:srcRect/>
          <a:stretch/>
        </p:blipFill>
        <p:spPr>
          <a:xfrm>
            <a:off x="7448139" y="5949410"/>
            <a:ext cx="1026128" cy="692589"/>
          </a:xfrm>
          <a:prstGeom prst="rect">
            <a:avLst/>
          </a:prstGeom>
          <a:noFill/>
          <a:ln>
            <a:noFill/>
          </a:ln>
        </p:spPr>
      </p:pic>
      <p:pic>
        <p:nvPicPr>
          <p:cNvPr id="59" name="Google Shape;59;p14" descr="Bar_RtAngle_7502_RGB.png"/>
          <p:cNvPicPr preferRelativeResize="0"/>
          <p:nvPr/>
        </p:nvPicPr>
        <p:blipFill rotWithShape="1">
          <a:blip r:embed="rId3">
            <a:alphaModFix/>
          </a:blip>
          <a:srcRect/>
          <a:stretch/>
        </p:blipFill>
        <p:spPr>
          <a:xfrm>
            <a:off x="784225" y="1437805"/>
            <a:ext cx="1009800" cy="5028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0"/>
        <p:cNvGrpSpPr/>
        <p:nvPr/>
      </p:nvGrpSpPr>
      <p:grpSpPr>
        <a:xfrm>
          <a:off x="0" y="0"/>
          <a:ext cx="0" cy="0"/>
          <a:chOff x="0" y="0"/>
          <a:chExt cx="0" cy="0"/>
        </a:xfrm>
      </p:grpSpPr>
      <p:sp>
        <p:nvSpPr>
          <p:cNvPr id="71" name="Google Shape;71;p17"/>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2" name="Google Shape;72;p1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3" name="Google Shape;73;p1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8" name="Google Shape;78;p1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1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4" name="Google Shape;84;p19"/>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85" name="Google Shape;85;p1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8"/>
        <p:cNvGrpSpPr/>
        <p:nvPr/>
      </p:nvGrpSpPr>
      <p:grpSpPr>
        <a:xfrm>
          <a:off x="0" y="0"/>
          <a:ext cx="0" cy="0"/>
          <a:chOff x="0" y="0"/>
          <a:chExt cx="0" cy="0"/>
        </a:xfrm>
      </p:grpSpPr>
      <p:sp>
        <p:nvSpPr>
          <p:cNvPr id="89" name="Google Shape;89;p2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0" name="Google Shape;90;p20"/>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20"/>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2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2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7" name="Google Shape;97;p21"/>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8" name="Google Shape;98;p21"/>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9" name="Google Shape;99;p21"/>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0" name="Google Shape;100;p21"/>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1" name="Google Shape;101;p2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6" name="Google Shape;106;p2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2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1" name="Google Shape;111;p23"/>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2" name="Google Shape;112;p23"/>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3" name="Google Shape;113;p2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2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8" name="Google Shape;118;p24"/>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9" name="Google Shape;119;p24"/>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20" name="Google Shape;120;p2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2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5" name="Google Shape;125;p25"/>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6" name="Google Shape;126;p2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2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2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31" name="Google Shape;131;p26"/>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2" name="Google Shape;132;p2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3" name="Google Shape;133;p2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4" name="Google Shape;134;p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36"/>
        <p:cNvGrpSpPr/>
        <p:nvPr/>
      </p:nvGrpSpPr>
      <p:grpSpPr>
        <a:xfrm>
          <a:off x="0" y="0"/>
          <a:ext cx="0" cy="0"/>
          <a:chOff x="0" y="0"/>
          <a:chExt cx="0" cy="0"/>
        </a:xfrm>
      </p:grpSpPr>
      <p:sp>
        <p:nvSpPr>
          <p:cNvPr id="137" name="Google Shape;137;p2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8" name="Google Shape;138;p28"/>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9" name="Google Shape;139;p28"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140" name="Google Shape;140;p28"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1"/>
        <p:cNvGrpSpPr/>
        <p:nvPr/>
      </p:nvGrpSpPr>
      <p:grpSpPr>
        <a:xfrm>
          <a:off x="0" y="0"/>
          <a:ext cx="0" cy="0"/>
          <a:chOff x="0" y="0"/>
          <a:chExt cx="0" cy="0"/>
        </a:xfrm>
      </p:grpSpPr>
      <p:sp>
        <p:nvSpPr>
          <p:cNvPr id="142" name="Google Shape;142;p29"/>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3" name="Google Shape;143;p29"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144" name="Google Shape;144;p29" descr="Wordmark_center_Purple_HEX.png"/>
          <p:cNvPicPr preferRelativeResize="0"/>
          <p:nvPr/>
        </p:nvPicPr>
        <p:blipFill rotWithShape="1">
          <a:blip r:embed="rId3">
            <a:alphaModFix/>
          </a:blip>
          <a:srcRect/>
          <a:stretch/>
        </p:blipFill>
        <p:spPr>
          <a:xfrm>
            <a:off x="792039" y="6487457"/>
            <a:ext cx="2425296" cy="163374"/>
          </a:xfrm>
          <a:prstGeom prst="rect">
            <a:avLst/>
          </a:prstGeom>
          <a:noFill/>
          <a:ln>
            <a:noFill/>
          </a:ln>
        </p:spPr>
      </p:pic>
      <p:pic>
        <p:nvPicPr>
          <p:cNvPr id="145" name="Google Shape;145;p29"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46"/>
        <p:cNvGrpSpPr/>
        <p:nvPr/>
      </p:nvGrpSpPr>
      <p:grpSpPr>
        <a:xfrm>
          <a:off x="0" y="0"/>
          <a:ext cx="0" cy="0"/>
          <a:chOff x="0" y="0"/>
          <a:chExt cx="0" cy="0"/>
        </a:xfrm>
      </p:grpSpPr>
      <p:sp>
        <p:nvSpPr>
          <p:cNvPr id="147" name="Google Shape;147;p3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8" name="Google Shape;148;p30"/>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9" name="Google Shape;149;p30"/>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50" name="Google Shape;150;p30" descr="Wordmark_center_Purple_HEX.png"/>
          <p:cNvPicPr preferRelativeResize="0"/>
          <p:nvPr/>
        </p:nvPicPr>
        <p:blipFill rotWithShape="1">
          <a:blip r:embed="rId2">
            <a:alphaModFix/>
          </a:blip>
          <a:srcRect/>
          <a:stretch/>
        </p:blipFill>
        <p:spPr>
          <a:xfrm>
            <a:off x="6382155" y="6487457"/>
            <a:ext cx="2425296" cy="163374"/>
          </a:xfrm>
          <a:prstGeom prst="rect">
            <a:avLst/>
          </a:prstGeom>
          <a:noFill/>
          <a:ln>
            <a:noFill/>
          </a:ln>
        </p:spPr>
      </p:pic>
      <p:pic>
        <p:nvPicPr>
          <p:cNvPr id="151" name="Google Shape;151;p30"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152"/>
        <p:cNvGrpSpPr/>
        <p:nvPr/>
      </p:nvGrpSpPr>
      <p:grpSpPr>
        <a:xfrm>
          <a:off x="0" y="0"/>
          <a:ext cx="0" cy="0"/>
          <a:chOff x="0" y="0"/>
          <a:chExt cx="0" cy="0"/>
        </a:xfrm>
      </p:grpSpPr>
      <p:sp>
        <p:nvSpPr>
          <p:cNvPr id="153" name="Google Shape;153;p31"/>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Google Shape;154;p3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55" name="Google Shape;155;p31" descr="Wordmark_center_Purple_HEX.png"/>
          <p:cNvPicPr preferRelativeResize="0"/>
          <p:nvPr/>
        </p:nvPicPr>
        <p:blipFill rotWithShape="1">
          <a:blip r:embed="rId2">
            <a:alphaModFix/>
          </a:blip>
          <a:srcRect/>
          <a:stretch/>
        </p:blipFill>
        <p:spPr>
          <a:xfrm>
            <a:off x="6363105" y="6487457"/>
            <a:ext cx="2425296" cy="163374"/>
          </a:xfrm>
          <a:prstGeom prst="rect">
            <a:avLst/>
          </a:prstGeom>
          <a:noFill/>
          <a:ln>
            <a:noFill/>
          </a:ln>
        </p:spPr>
      </p:pic>
      <p:pic>
        <p:nvPicPr>
          <p:cNvPr id="156" name="Google Shape;156;p31"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5"/>
        <p:cNvGrpSpPr/>
        <p:nvPr/>
      </p:nvGrpSpPr>
      <p:grpSpPr>
        <a:xfrm>
          <a:off x="0" y="0"/>
          <a:ext cx="0" cy="0"/>
          <a:chOff x="0" y="0"/>
          <a:chExt cx="0" cy="0"/>
        </a:xfrm>
      </p:grpSpPr>
      <p:sp>
        <p:nvSpPr>
          <p:cNvPr id="166" name="Google Shape;166;p33"/>
          <p:cNvSpPr txBox="1">
            <a:spLocks noGrp="1"/>
          </p:cNvSpPr>
          <p:nvPr>
            <p:ph type="ctrTitle"/>
          </p:nvPr>
        </p:nvSpPr>
        <p:spPr>
          <a:xfrm>
            <a:off x="685800" y="1371602"/>
            <a:ext cx="7848600" cy="1927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2"/>
              </a:buClr>
              <a:buSzPts val="4050"/>
              <a:buFont typeface="Arial"/>
              <a:buNone/>
              <a:defRPr sz="405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7" name="Google Shape;167;p33"/>
          <p:cNvSpPr txBox="1">
            <a:spLocks noGrp="1"/>
          </p:cNvSpPr>
          <p:nvPr>
            <p:ph type="subTitle" idx="1"/>
          </p:nvPr>
        </p:nvSpPr>
        <p:spPr>
          <a:xfrm>
            <a:off x="685800" y="3505200"/>
            <a:ext cx="6400800" cy="1752600"/>
          </a:xfrm>
          <a:prstGeom prst="rect">
            <a:avLst/>
          </a:prstGeom>
          <a:noFill/>
          <a:ln>
            <a:noFill/>
          </a:ln>
        </p:spPr>
        <p:txBody>
          <a:bodyPr spcFirstLastPara="1" wrap="square" lIns="91425" tIns="45700" rIns="91425" bIns="45700" anchor="t" anchorCtr="0">
            <a:normAutofit/>
          </a:bodyPr>
          <a:lstStyle>
            <a:lvl1pPr lvl="0" algn="l" rtl="0">
              <a:spcBef>
                <a:spcPts val="360"/>
              </a:spcBef>
              <a:spcAft>
                <a:spcPts val="0"/>
              </a:spcAft>
              <a:buSzPts val="1530"/>
              <a:buNone/>
              <a:defRPr>
                <a:solidFill>
                  <a:srgbClr val="55556F"/>
                </a:solidFill>
              </a:defRPr>
            </a:lvl1pPr>
            <a:lvl2pPr lvl="1" algn="ctr" rtl="0">
              <a:spcBef>
                <a:spcPts val="300"/>
              </a:spcBef>
              <a:spcAft>
                <a:spcPts val="0"/>
              </a:spcAft>
              <a:buSzPts val="1275"/>
              <a:buNone/>
              <a:defRPr>
                <a:solidFill>
                  <a:srgbClr val="8B8B8D"/>
                </a:solidFill>
              </a:defRPr>
            </a:lvl2pPr>
            <a:lvl3pPr lvl="2" algn="ctr" rtl="0">
              <a:spcBef>
                <a:spcPts val="270"/>
              </a:spcBef>
              <a:spcAft>
                <a:spcPts val="0"/>
              </a:spcAft>
              <a:buSzPts val="1215"/>
              <a:buNone/>
              <a:defRPr>
                <a:solidFill>
                  <a:srgbClr val="8B8B8D"/>
                </a:solidFill>
              </a:defRPr>
            </a:lvl3pPr>
            <a:lvl4pPr lvl="3" algn="ctr" rtl="0">
              <a:spcBef>
                <a:spcPts val="240"/>
              </a:spcBef>
              <a:spcAft>
                <a:spcPts val="0"/>
              </a:spcAft>
              <a:buSzPts val="1200"/>
              <a:buNone/>
              <a:defRPr>
                <a:solidFill>
                  <a:srgbClr val="8B8B8D"/>
                </a:solidFill>
              </a:defRPr>
            </a:lvl4pPr>
            <a:lvl5pPr lvl="4" algn="ctr" rtl="0">
              <a:spcBef>
                <a:spcPts val="210"/>
              </a:spcBef>
              <a:spcAft>
                <a:spcPts val="0"/>
              </a:spcAft>
              <a:buSzPts val="1050"/>
              <a:buNone/>
              <a:defRPr>
                <a:solidFill>
                  <a:srgbClr val="8B8B8D"/>
                </a:solidFill>
              </a:defRPr>
            </a:lvl5pPr>
            <a:lvl6pPr lvl="5" algn="ctr" rtl="0">
              <a:spcBef>
                <a:spcPts val="195"/>
              </a:spcBef>
              <a:spcAft>
                <a:spcPts val="0"/>
              </a:spcAft>
              <a:buSzPts val="975"/>
              <a:buNone/>
              <a:defRPr>
                <a:solidFill>
                  <a:srgbClr val="8B8B8D"/>
                </a:solidFill>
              </a:defRPr>
            </a:lvl6pPr>
            <a:lvl7pPr lvl="6" algn="ctr" rtl="0">
              <a:spcBef>
                <a:spcPts val="195"/>
              </a:spcBef>
              <a:spcAft>
                <a:spcPts val="0"/>
              </a:spcAft>
              <a:buSzPts val="975"/>
              <a:buNone/>
              <a:defRPr>
                <a:solidFill>
                  <a:srgbClr val="8B8B8D"/>
                </a:solidFill>
              </a:defRPr>
            </a:lvl7pPr>
            <a:lvl8pPr lvl="7" algn="ctr" rtl="0">
              <a:spcBef>
                <a:spcPts val="195"/>
              </a:spcBef>
              <a:spcAft>
                <a:spcPts val="0"/>
              </a:spcAft>
              <a:buSzPts val="975"/>
              <a:buNone/>
              <a:defRPr>
                <a:solidFill>
                  <a:srgbClr val="8B8B8D"/>
                </a:solidFill>
              </a:defRPr>
            </a:lvl8pPr>
            <a:lvl9pPr lvl="8" algn="ctr" rtl="0">
              <a:spcBef>
                <a:spcPts val="195"/>
              </a:spcBef>
              <a:spcAft>
                <a:spcPts val="0"/>
              </a:spcAft>
              <a:buSzPts val="975"/>
              <a:buNone/>
              <a:defRPr>
                <a:solidFill>
                  <a:srgbClr val="8B8B8D"/>
                </a:solidFill>
              </a:defRPr>
            </a:lvl9pPr>
          </a:lstStyle>
          <a:p>
            <a:endParaRPr/>
          </a:p>
        </p:txBody>
      </p:sp>
      <p:sp>
        <p:nvSpPr>
          <p:cNvPr id="168" name="Google Shape;168;p33"/>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9" name="Google Shape;169;p33"/>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0" name="Google Shape;170;p33"/>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171" name="Google Shape;171;p33"/>
          <p:cNvCxnSpPr/>
          <p:nvPr/>
        </p:nvCxnSpPr>
        <p:spPr>
          <a:xfrm>
            <a:off x="685800" y="3398520"/>
            <a:ext cx="7848600" cy="15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2"/>
        <p:cNvGrpSpPr/>
        <p:nvPr/>
      </p:nvGrpSpPr>
      <p:grpSpPr>
        <a:xfrm>
          <a:off x="0" y="0"/>
          <a:ext cx="0" cy="0"/>
          <a:chOff x="0" y="0"/>
          <a:chExt cx="0" cy="0"/>
        </a:xfrm>
      </p:grpSpPr>
      <p:sp>
        <p:nvSpPr>
          <p:cNvPr id="173" name="Google Shape;173;p3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4" name="Google Shape;174;p34"/>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lvl="0" indent="-325755" algn="l" rtl="0">
              <a:spcBef>
                <a:spcPts val="360"/>
              </a:spcBef>
              <a:spcAft>
                <a:spcPts val="0"/>
              </a:spcAft>
              <a:buSzPts val="1530"/>
              <a:buChar char="•"/>
              <a:defRPr/>
            </a:lvl1pPr>
            <a:lvl2pPr marL="914400" lvl="1" indent="-325755" algn="l" rtl="0">
              <a:spcBef>
                <a:spcPts val="360"/>
              </a:spcBef>
              <a:spcAft>
                <a:spcPts val="0"/>
              </a:spcAft>
              <a:buSzPts val="1530"/>
              <a:buChar char="•"/>
              <a:defRPr/>
            </a:lvl2pPr>
            <a:lvl3pPr marL="1371600" lvl="2" indent="-331469" algn="l" rtl="0">
              <a:spcBef>
                <a:spcPts val="360"/>
              </a:spcBef>
              <a:spcAft>
                <a:spcPts val="0"/>
              </a:spcAft>
              <a:buSzPts val="162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75" name="Google Shape;175;p34"/>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6" name="Google Shape;176;p34"/>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7" name="Google Shape;177;p34"/>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8"/>
        <p:cNvGrpSpPr/>
        <p:nvPr/>
      </p:nvGrpSpPr>
      <p:grpSpPr>
        <a:xfrm>
          <a:off x="0" y="0"/>
          <a:ext cx="0" cy="0"/>
          <a:chOff x="0" y="0"/>
          <a:chExt cx="0" cy="0"/>
        </a:xfrm>
      </p:grpSpPr>
      <p:sp>
        <p:nvSpPr>
          <p:cNvPr id="179" name="Google Shape;179;p3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2"/>
              </a:buClr>
              <a:buSzPts val="30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0" name="Google Shape;180;p35"/>
          <p:cNvSpPr txBox="1">
            <a:spLocks noGrp="1"/>
          </p:cNvSpPr>
          <p:nvPr>
            <p:ph type="body" idx="1"/>
          </p:nvPr>
        </p:nvSpPr>
        <p:spPr>
          <a:xfrm>
            <a:off x="457200" y="1676400"/>
            <a:ext cx="3931800" cy="639900"/>
          </a:xfrm>
          <a:prstGeom prst="rect">
            <a:avLst/>
          </a:prstGeom>
          <a:noFill/>
          <a:ln>
            <a:noFill/>
          </a:ln>
        </p:spPr>
        <p:txBody>
          <a:bodyPr spcFirstLastPara="1" wrap="square" lIns="91425" tIns="45700" rIns="91425" bIns="45700" anchor="ctr" anchorCtr="0">
            <a:normAutofit/>
          </a:bodyPr>
          <a:lstStyle>
            <a:lvl1pPr marL="457200" lvl="0" indent="-228600" algn="ctr" rtl="0">
              <a:spcBef>
                <a:spcPts val="300"/>
              </a:spcBef>
              <a:spcAft>
                <a:spcPts val="0"/>
              </a:spcAft>
              <a:buSzPts val="1275"/>
              <a:buNone/>
              <a:defRPr sz="1500" b="0">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1215"/>
              <a:buNone/>
              <a:defRPr sz="1350" b="1"/>
            </a:lvl3pPr>
            <a:lvl4pPr marL="1828800" lvl="3" indent="-228600" algn="l" rtl="0">
              <a:spcBef>
                <a:spcPts val="240"/>
              </a:spcBef>
              <a:spcAft>
                <a:spcPts val="0"/>
              </a:spcAft>
              <a:buSzPts val="1200"/>
              <a:buNone/>
              <a:defRPr sz="1200" b="1"/>
            </a:lvl4pPr>
            <a:lvl5pPr marL="2286000" lvl="4" indent="-228600" algn="l" rtl="0">
              <a:spcBef>
                <a:spcPts val="240"/>
              </a:spcBef>
              <a:spcAft>
                <a:spcPts val="0"/>
              </a:spcAft>
              <a:buSzPts val="1200"/>
              <a:buNone/>
              <a:defRPr sz="1200" b="1"/>
            </a:lvl5pPr>
            <a:lvl6pPr marL="2743200" lvl="5" indent="-228600" algn="l" rtl="0">
              <a:spcBef>
                <a:spcPts val="240"/>
              </a:spcBef>
              <a:spcAft>
                <a:spcPts val="0"/>
              </a:spcAft>
              <a:buSzPts val="1200"/>
              <a:buNone/>
              <a:defRPr sz="1200" b="1"/>
            </a:lvl6pPr>
            <a:lvl7pPr marL="3200400" lvl="6" indent="-228600" algn="l" rtl="0">
              <a:spcBef>
                <a:spcPts val="240"/>
              </a:spcBef>
              <a:spcAft>
                <a:spcPts val="0"/>
              </a:spcAft>
              <a:buSzPts val="1200"/>
              <a:buNone/>
              <a:defRPr sz="1200" b="1"/>
            </a:lvl7pPr>
            <a:lvl8pPr marL="3657600" lvl="7" indent="-228600" algn="l" rtl="0">
              <a:spcBef>
                <a:spcPts val="240"/>
              </a:spcBef>
              <a:spcAft>
                <a:spcPts val="0"/>
              </a:spcAft>
              <a:buSzPts val="1200"/>
              <a:buNone/>
              <a:defRPr sz="1200" b="1"/>
            </a:lvl8pPr>
            <a:lvl9pPr marL="4114800" lvl="8" indent="-228600" algn="l" rtl="0">
              <a:spcBef>
                <a:spcPts val="240"/>
              </a:spcBef>
              <a:spcAft>
                <a:spcPts val="0"/>
              </a:spcAft>
              <a:buSzPts val="1200"/>
              <a:buNone/>
              <a:defRPr sz="1200" b="1"/>
            </a:lvl9pPr>
          </a:lstStyle>
          <a:p>
            <a:endParaRPr/>
          </a:p>
        </p:txBody>
      </p:sp>
      <p:sp>
        <p:nvSpPr>
          <p:cNvPr id="181" name="Google Shape;181;p35"/>
          <p:cNvSpPr txBox="1">
            <a:spLocks noGrp="1"/>
          </p:cNvSpPr>
          <p:nvPr>
            <p:ph type="body" idx="2"/>
          </p:nvPr>
        </p:nvSpPr>
        <p:spPr>
          <a:xfrm>
            <a:off x="457200" y="2438400"/>
            <a:ext cx="3931800" cy="3951300"/>
          </a:xfrm>
          <a:prstGeom prst="rect">
            <a:avLst/>
          </a:prstGeom>
          <a:noFill/>
          <a:ln>
            <a:noFill/>
          </a:ln>
        </p:spPr>
        <p:txBody>
          <a:bodyPr spcFirstLastPara="1" wrap="square" lIns="91425" tIns="45700" rIns="91425" bIns="45700" anchor="t" anchorCtr="0">
            <a:normAutofit/>
          </a:bodyPr>
          <a:lstStyle>
            <a:lvl1pPr marL="457200" lvl="0" indent="-325755" algn="l" rtl="0">
              <a:spcBef>
                <a:spcPts val="360"/>
              </a:spcBef>
              <a:spcAft>
                <a:spcPts val="0"/>
              </a:spcAft>
              <a:buSzPts val="1530"/>
              <a:buChar char="•"/>
              <a:defRPr sz="1800"/>
            </a:lvl1pPr>
            <a:lvl2pPr marL="914400" lvl="1" indent="-309562" algn="l" rtl="0">
              <a:spcBef>
                <a:spcPts val="300"/>
              </a:spcBef>
              <a:spcAft>
                <a:spcPts val="0"/>
              </a:spcAft>
              <a:buSzPts val="1275"/>
              <a:buChar char="•"/>
              <a:defRPr sz="1500"/>
            </a:lvl2pPr>
            <a:lvl3pPr marL="1371600" lvl="2" indent="-305752" algn="l" rtl="0">
              <a:spcBef>
                <a:spcPts val="270"/>
              </a:spcBef>
              <a:spcAft>
                <a:spcPts val="0"/>
              </a:spcAft>
              <a:buSzPts val="1215"/>
              <a:buChar char="•"/>
              <a:defRPr sz="1350"/>
            </a:lvl3pPr>
            <a:lvl4pPr marL="1828800" lvl="3" indent="-304800" algn="l" rtl="0">
              <a:spcBef>
                <a:spcPts val="240"/>
              </a:spcBef>
              <a:spcAft>
                <a:spcPts val="0"/>
              </a:spcAft>
              <a:buSzPts val="1200"/>
              <a:buChar char="•"/>
              <a:defRPr sz="1200"/>
            </a:lvl4pPr>
            <a:lvl5pPr marL="2286000" lvl="4" indent="-304800" algn="l" rtl="0">
              <a:spcBef>
                <a:spcPts val="240"/>
              </a:spcBef>
              <a:spcAft>
                <a:spcPts val="0"/>
              </a:spcAft>
              <a:buSzPts val="1200"/>
              <a:buChar char="•"/>
              <a:defRPr sz="1200"/>
            </a:lvl5pPr>
            <a:lvl6pPr marL="2743200" lvl="5" indent="-304800" algn="l" rtl="0">
              <a:spcBef>
                <a:spcPts val="240"/>
              </a:spcBef>
              <a:spcAft>
                <a:spcPts val="0"/>
              </a:spcAft>
              <a:buSzPts val="1200"/>
              <a:buChar char="•"/>
              <a:defRPr sz="1200"/>
            </a:lvl6pPr>
            <a:lvl7pPr marL="3200400" lvl="6" indent="-304800" algn="l" rtl="0">
              <a:spcBef>
                <a:spcPts val="240"/>
              </a:spcBef>
              <a:spcAft>
                <a:spcPts val="0"/>
              </a:spcAft>
              <a:buSzPts val="1200"/>
              <a:buChar char="•"/>
              <a:defRPr sz="1200"/>
            </a:lvl7pPr>
            <a:lvl8pPr marL="3657600" lvl="7" indent="-304800" algn="l" rtl="0">
              <a:spcBef>
                <a:spcPts val="240"/>
              </a:spcBef>
              <a:spcAft>
                <a:spcPts val="0"/>
              </a:spcAft>
              <a:buSzPts val="1200"/>
              <a:buChar char="•"/>
              <a:defRPr sz="1200"/>
            </a:lvl8pPr>
            <a:lvl9pPr marL="4114800" lvl="8" indent="-304800" algn="l" rtl="0">
              <a:spcBef>
                <a:spcPts val="240"/>
              </a:spcBef>
              <a:spcAft>
                <a:spcPts val="0"/>
              </a:spcAft>
              <a:buSzPts val="1200"/>
              <a:buChar char="•"/>
              <a:defRPr sz="1200"/>
            </a:lvl9pPr>
          </a:lstStyle>
          <a:p>
            <a:endParaRPr/>
          </a:p>
        </p:txBody>
      </p:sp>
      <p:sp>
        <p:nvSpPr>
          <p:cNvPr id="182" name="Google Shape;182;p35"/>
          <p:cNvSpPr txBox="1">
            <a:spLocks noGrp="1"/>
          </p:cNvSpPr>
          <p:nvPr>
            <p:ph type="body" idx="3"/>
          </p:nvPr>
        </p:nvSpPr>
        <p:spPr>
          <a:xfrm>
            <a:off x="4754880" y="1676400"/>
            <a:ext cx="3931800" cy="639900"/>
          </a:xfrm>
          <a:prstGeom prst="rect">
            <a:avLst/>
          </a:prstGeom>
          <a:noFill/>
          <a:ln>
            <a:noFill/>
          </a:ln>
        </p:spPr>
        <p:txBody>
          <a:bodyPr spcFirstLastPara="1" wrap="square" lIns="91425" tIns="45700" rIns="91425" bIns="45700" anchor="ctr" anchorCtr="0">
            <a:normAutofit/>
          </a:bodyPr>
          <a:lstStyle>
            <a:lvl1pPr marL="457200" lvl="0" indent="-228600" algn="ctr" rtl="0">
              <a:spcBef>
                <a:spcPts val="300"/>
              </a:spcBef>
              <a:spcAft>
                <a:spcPts val="0"/>
              </a:spcAft>
              <a:buSzPts val="1275"/>
              <a:buNone/>
              <a:defRPr sz="1500" b="0">
                <a:solidFill>
                  <a:schemeClr val="dk2"/>
                </a:solidFill>
                <a:latin typeface="Arial"/>
                <a:ea typeface="Arial"/>
                <a:cs typeface="Arial"/>
                <a:sym typeface="Aria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1215"/>
              <a:buNone/>
              <a:defRPr sz="1350" b="1"/>
            </a:lvl3pPr>
            <a:lvl4pPr marL="1828800" lvl="3" indent="-228600" algn="l" rtl="0">
              <a:spcBef>
                <a:spcPts val="240"/>
              </a:spcBef>
              <a:spcAft>
                <a:spcPts val="0"/>
              </a:spcAft>
              <a:buSzPts val="1200"/>
              <a:buNone/>
              <a:defRPr sz="1200" b="1"/>
            </a:lvl4pPr>
            <a:lvl5pPr marL="2286000" lvl="4" indent="-228600" algn="l" rtl="0">
              <a:spcBef>
                <a:spcPts val="240"/>
              </a:spcBef>
              <a:spcAft>
                <a:spcPts val="0"/>
              </a:spcAft>
              <a:buSzPts val="1200"/>
              <a:buNone/>
              <a:defRPr sz="1200" b="1"/>
            </a:lvl5pPr>
            <a:lvl6pPr marL="2743200" lvl="5" indent="-228600" algn="l" rtl="0">
              <a:spcBef>
                <a:spcPts val="240"/>
              </a:spcBef>
              <a:spcAft>
                <a:spcPts val="0"/>
              </a:spcAft>
              <a:buSzPts val="1200"/>
              <a:buNone/>
              <a:defRPr sz="1200" b="1"/>
            </a:lvl6pPr>
            <a:lvl7pPr marL="3200400" lvl="6" indent="-228600" algn="l" rtl="0">
              <a:spcBef>
                <a:spcPts val="240"/>
              </a:spcBef>
              <a:spcAft>
                <a:spcPts val="0"/>
              </a:spcAft>
              <a:buSzPts val="1200"/>
              <a:buNone/>
              <a:defRPr sz="1200" b="1"/>
            </a:lvl7pPr>
            <a:lvl8pPr marL="3657600" lvl="7" indent="-228600" algn="l" rtl="0">
              <a:spcBef>
                <a:spcPts val="240"/>
              </a:spcBef>
              <a:spcAft>
                <a:spcPts val="0"/>
              </a:spcAft>
              <a:buSzPts val="1200"/>
              <a:buNone/>
              <a:defRPr sz="1200" b="1"/>
            </a:lvl8pPr>
            <a:lvl9pPr marL="4114800" lvl="8" indent="-228600" algn="l" rtl="0">
              <a:spcBef>
                <a:spcPts val="240"/>
              </a:spcBef>
              <a:spcAft>
                <a:spcPts val="0"/>
              </a:spcAft>
              <a:buSzPts val="1200"/>
              <a:buNone/>
              <a:defRPr sz="1200" b="1"/>
            </a:lvl9pPr>
          </a:lstStyle>
          <a:p>
            <a:endParaRPr/>
          </a:p>
        </p:txBody>
      </p:sp>
      <p:sp>
        <p:nvSpPr>
          <p:cNvPr id="183" name="Google Shape;183;p35"/>
          <p:cNvSpPr txBox="1">
            <a:spLocks noGrp="1"/>
          </p:cNvSpPr>
          <p:nvPr>
            <p:ph type="body" idx="4"/>
          </p:nvPr>
        </p:nvSpPr>
        <p:spPr>
          <a:xfrm>
            <a:off x="4754880" y="2438400"/>
            <a:ext cx="3931800" cy="3951300"/>
          </a:xfrm>
          <a:prstGeom prst="rect">
            <a:avLst/>
          </a:prstGeom>
          <a:noFill/>
          <a:ln>
            <a:noFill/>
          </a:ln>
        </p:spPr>
        <p:txBody>
          <a:bodyPr spcFirstLastPara="1" wrap="square" lIns="91425" tIns="45700" rIns="91425" bIns="45700" anchor="t" anchorCtr="0">
            <a:normAutofit/>
          </a:bodyPr>
          <a:lstStyle>
            <a:lvl1pPr marL="457200" lvl="0" indent="-325755" algn="l" rtl="0">
              <a:spcBef>
                <a:spcPts val="360"/>
              </a:spcBef>
              <a:spcAft>
                <a:spcPts val="0"/>
              </a:spcAft>
              <a:buSzPts val="1530"/>
              <a:buChar char="•"/>
              <a:defRPr sz="1800"/>
            </a:lvl1pPr>
            <a:lvl2pPr marL="914400" lvl="1" indent="-309562" algn="l" rtl="0">
              <a:spcBef>
                <a:spcPts val="300"/>
              </a:spcBef>
              <a:spcAft>
                <a:spcPts val="0"/>
              </a:spcAft>
              <a:buSzPts val="1275"/>
              <a:buChar char="•"/>
              <a:defRPr sz="1500"/>
            </a:lvl2pPr>
            <a:lvl3pPr marL="1371600" lvl="2" indent="-305752" algn="l" rtl="0">
              <a:spcBef>
                <a:spcPts val="270"/>
              </a:spcBef>
              <a:spcAft>
                <a:spcPts val="0"/>
              </a:spcAft>
              <a:buSzPts val="1215"/>
              <a:buChar char="•"/>
              <a:defRPr sz="1350"/>
            </a:lvl3pPr>
            <a:lvl4pPr marL="1828800" lvl="3" indent="-304800" algn="l" rtl="0">
              <a:spcBef>
                <a:spcPts val="240"/>
              </a:spcBef>
              <a:spcAft>
                <a:spcPts val="0"/>
              </a:spcAft>
              <a:buSzPts val="1200"/>
              <a:buChar char="•"/>
              <a:defRPr sz="1200"/>
            </a:lvl4pPr>
            <a:lvl5pPr marL="2286000" lvl="4" indent="-304800" algn="l" rtl="0">
              <a:spcBef>
                <a:spcPts val="240"/>
              </a:spcBef>
              <a:spcAft>
                <a:spcPts val="0"/>
              </a:spcAft>
              <a:buSzPts val="1200"/>
              <a:buChar char="•"/>
              <a:defRPr sz="1200"/>
            </a:lvl5pPr>
            <a:lvl6pPr marL="2743200" lvl="5" indent="-304800" algn="l" rtl="0">
              <a:spcBef>
                <a:spcPts val="240"/>
              </a:spcBef>
              <a:spcAft>
                <a:spcPts val="0"/>
              </a:spcAft>
              <a:buSzPts val="1200"/>
              <a:buChar char="•"/>
              <a:defRPr sz="1200"/>
            </a:lvl6pPr>
            <a:lvl7pPr marL="3200400" lvl="6" indent="-304800" algn="l" rtl="0">
              <a:spcBef>
                <a:spcPts val="240"/>
              </a:spcBef>
              <a:spcAft>
                <a:spcPts val="0"/>
              </a:spcAft>
              <a:buSzPts val="1200"/>
              <a:buChar char="•"/>
              <a:defRPr sz="1200"/>
            </a:lvl7pPr>
            <a:lvl8pPr marL="3657600" lvl="7" indent="-304800" algn="l" rtl="0">
              <a:spcBef>
                <a:spcPts val="240"/>
              </a:spcBef>
              <a:spcAft>
                <a:spcPts val="0"/>
              </a:spcAft>
              <a:buSzPts val="1200"/>
              <a:buChar char="•"/>
              <a:defRPr sz="1200"/>
            </a:lvl8pPr>
            <a:lvl9pPr marL="4114800" lvl="8" indent="-304800" algn="l" rtl="0">
              <a:spcBef>
                <a:spcPts val="240"/>
              </a:spcBef>
              <a:spcAft>
                <a:spcPts val="0"/>
              </a:spcAft>
              <a:buSzPts val="1200"/>
              <a:buChar char="•"/>
              <a:defRPr sz="1200"/>
            </a:lvl9pPr>
          </a:lstStyle>
          <a:p>
            <a:endParaRPr/>
          </a:p>
        </p:txBody>
      </p:sp>
      <p:sp>
        <p:nvSpPr>
          <p:cNvPr id="184" name="Google Shape;184;p35"/>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5" name="Google Shape;185;p35"/>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6" name="Google Shape;186;p35"/>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187" name="Google Shape;187;p35"/>
          <p:cNvCxnSpPr/>
          <p:nvPr/>
        </p:nvCxnSpPr>
        <p:spPr>
          <a:xfrm rot="5400000">
            <a:off x="2217794" y="4045741"/>
            <a:ext cx="4709100" cy="9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88"/>
        <p:cNvGrpSpPr/>
        <p:nvPr/>
      </p:nvGrpSpPr>
      <p:grpSpPr>
        <a:xfrm>
          <a:off x="0" y="0"/>
          <a:ext cx="0" cy="0"/>
          <a:chOff x="0" y="0"/>
          <a:chExt cx="0" cy="0"/>
        </a:xfrm>
      </p:grpSpPr>
      <p:sp>
        <p:nvSpPr>
          <p:cNvPr id="189" name="Google Shape;189;p36"/>
          <p:cNvSpPr txBox="1">
            <a:spLocks noGrp="1"/>
          </p:cNvSpPr>
          <p:nvPr>
            <p:ph type="title"/>
          </p:nvPr>
        </p:nvSpPr>
        <p:spPr>
          <a:xfrm>
            <a:off x="722313" y="2362201"/>
            <a:ext cx="7772400" cy="22002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lt2"/>
              </a:buClr>
              <a:buSzPts val="3600"/>
              <a:buFont typeface="Arial"/>
              <a:buNone/>
              <a:defRPr sz="3600" b="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0" name="Google Shape;190;p36"/>
          <p:cNvSpPr txBox="1">
            <a:spLocks noGrp="1"/>
          </p:cNvSpPr>
          <p:nvPr>
            <p:ph type="body" idx="1"/>
          </p:nvPr>
        </p:nvSpPr>
        <p:spPr>
          <a:xfrm>
            <a:off x="722313" y="4626866"/>
            <a:ext cx="7772400" cy="1500300"/>
          </a:xfrm>
          <a:prstGeom prst="rect">
            <a:avLst/>
          </a:prstGeom>
          <a:noFill/>
          <a:ln>
            <a:noFill/>
          </a:ln>
        </p:spPr>
        <p:txBody>
          <a:bodyPr spcFirstLastPara="1" wrap="square" lIns="91425" tIns="45700" rIns="91425" bIns="45700" anchor="t" anchorCtr="0">
            <a:normAutofit/>
          </a:bodyPr>
          <a:lstStyle>
            <a:lvl1pPr marL="457200" lvl="0" indent="-228600" algn="l" rtl="0">
              <a:spcBef>
                <a:spcPts val="360"/>
              </a:spcBef>
              <a:spcAft>
                <a:spcPts val="0"/>
              </a:spcAft>
              <a:buSzPts val="1530"/>
              <a:buNone/>
              <a:defRPr sz="1800">
                <a:solidFill>
                  <a:schemeClr val="lt2"/>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1080"/>
              <a:buNone/>
              <a:defRPr sz="1200">
                <a:solidFill>
                  <a:schemeClr val="lt1"/>
                </a:solidFill>
              </a:defRPr>
            </a:lvl3pPr>
            <a:lvl4pPr marL="1828800" lvl="3" indent="-228600" algn="l" rtl="0">
              <a:spcBef>
                <a:spcPts val="210"/>
              </a:spcBef>
              <a:spcAft>
                <a:spcPts val="0"/>
              </a:spcAft>
              <a:buSzPts val="1050"/>
              <a:buNone/>
              <a:defRPr sz="1050">
                <a:solidFill>
                  <a:schemeClr val="lt1"/>
                </a:solidFill>
              </a:defRPr>
            </a:lvl4pPr>
            <a:lvl5pPr marL="2286000" lvl="4" indent="-228600" algn="l" rtl="0">
              <a:spcBef>
                <a:spcPts val="210"/>
              </a:spcBef>
              <a:spcAft>
                <a:spcPts val="0"/>
              </a:spcAft>
              <a:buSzPts val="1050"/>
              <a:buNone/>
              <a:defRPr sz="1050">
                <a:solidFill>
                  <a:schemeClr val="lt1"/>
                </a:solidFill>
              </a:defRPr>
            </a:lvl5pPr>
            <a:lvl6pPr marL="2743200" lvl="5" indent="-228600" algn="l" rtl="0">
              <a:spcBef>
                <a:spcPts val="210"/>
              </a:spcBef>
              <a:spcAft>
                <a:spcPts val="0"/>
              </a:spcAft>
              <a:buSzPts val="1050"/>
              <a:buNone/>
              <a:defRPr sz="1050">
                <a:solidFill>
                  <a:schemeClr val="lt1"/>
                </a:solidFill>
              </a:defRPr>
            </a:lvl6pPr>
            <a:lvl7pPr marL="3200400" lvl="6" indent="-228600" algn="l" rtl="0">
              <a:spcBef>
                <a:spcPts val="210"/>
              </a:spcBef>
              <a:spcAft>
                <a:spcPts val="0"/>
              </a:spcAft>
              <a:buSzPts val="1050"/>
              <a:buNone/>
              <a:defRPr sz="1050">
                <a:solidFill>
                  <a:schemeClr val="lt1"/>
                </a:solidFill>
              </a:defRPr>
            </a:lvl7pPr>
            <a:lvl8pPr marL="3657600" lvl="7" indent="-228600" algn="l" rtl="0">
              <a:spcBef>
                <a:spcPts val="210"/>
              </a:spcBef>
              <a:spcAft>
                <a:spcPts val="0"/>
              </a:spcAft>
              <a:buSzPts val="1050"/>
              <a:buNone/>
              <a:defRPr sz="1050">
                <a:solidFill>
                  <a:schemeClr val="lt1"/>
                </a:solidFill>
              </a:defRPr>
            </a:lvl8pPr>
            <a:lvl9pPr marL="4114800" lvl="8" indent="-228600" algn="l" rtl="0">
              <a:spcBef>
                <a:spcPts val="210"/>
              </a:spcBef>
              <a:spcAft>
                <a:spcPts val="0"/>
              </a:spcAft>
              <a:buSzPts val="1050"/>
              <a:buNone/>
              <a:defRPr sz="1050">
                <a:solidFill>
                  <a:schemeClr val="lt1"/>
                </a:solidFill>
              </a:defRPr>
            </a:lvl9pPr>
          </a:lstStyle>
          <a:p>
            <a:endParaRPr/>
          </a:p>
        </p:txBody>
      </p:sp>
      <p:sp>
        <p:nvSpPr>
          <p:cNvPr id="191" name="Google Shape;191;p36"/>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2" name="Google Shape;192;p36"/>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3" name="Google Shape;193;p36"/>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194" name="Google Shape;194;p36"/>
          <p:cNvCxnSpPr/>
          <p:nvPr/>
        </p:nvCxnSpPr>
        <p:spPr>
          <a:xfrm>
            <a:off x="731520" y="4599432"/>
            <a:ext cx="7848600" cy="1500"/>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5"/>
        <p:cNvGrpSpPr/>
        <p:nvPr/>
      </p:nvGrpSpPr>
      <p:grpSpPr>
        <a:xfrm>
          <a:off x="0" y="0"/>
          <a:ext cx="0" cy="0"/>
          <a:chOff x="0" y="0"/>
          <a:chExt cx="0" cy="0"/>
        </a:xfrm>
      </p:grpSpPr>
      <p:sp>
        <p:nvSpPr>
          <p:cNvPr id="196" name="Google Shape;196;p37"/>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7" name="Google Shape;197;p37"/>
          <p:cNvSpPr txBox="1">
            <a:spLocks noGrp="1"/>
          </p:cNvSpPr>
          <p:nvPr>
            <p:ph type="body" idx="1"/>
          </p:nvPr>
        </p:nvSpPr>
        <p:spPr>
          <a:xfrm>
            <a:off x="457200" y="1673352"/>
            <a:ext cx="4038600" cy="4718400"/>
          </a:xfrm>
          <a:prstGeom prst="rect">
            <a:avLst/>
          </a:prstGeom>
          <a:noFill/>
          <a:ln>
            <a:noFill/>
          </a:ln>
        </p:spPr>
        <p:txBody>
          <a:bodyPr spcFirstLastPara="1" wrap="square" lIns="91425" tIns="45700" rIns="91425" bIns="45700" anchor="t" anchorCtr="0">
            <a:normAutofit/>
          </a:bodyPr>
          <a:lstStyle>
            <a:lvl1pPr marL="457200" lvl="0" indent="-341947" algn="l" rtl="0">
              <a:spcBef>
                <a:spcPts val="420"/>
              </a:spcBef>
              <a:spcAft>
                <a:spcPts val="0"/>
              </a:spcAft>
              <a:buSzPts val="1785"/>
              <a:buChar char="•"/>
              <a:defRPr sz="2100"/>
            </a:lvl1pPr>
            <a:lvl2pPr marL="914400" lvl="1" indent="-325755" algn="l" rtl="0">
              <a:spcBef>
                <a:spcPts val="360"/>
              </a:spcBef>
              <a:spcAft>
                <a:spcPts val="0"/>
              </a:spcAft>
              <a:buSzPts val="1530"/>
              <a:buChar char="•"/>
              <a:defRPr sz="1800"/>
            </a:lvl2pPr>
            <a:lvl3pPr marL="1371600" lvl="2" indent="-314325" algn="l" rtl="0">
              <a:spcBef>
                <a:spcPts val="300"/>
              </a:spcBef>
              <a:spcAft>
                <a:spcPts val="0"/>
              </a:spcAft>
              <a:buSzPts val="1350"/>
              <a:buChar char="•"/>
              <a:defRPr sz="1500"/>
            </a:lvl3pPr>
            <a:lvl4pPr marL="1828800" lvl="3" indent="-314325" algn="l" rtl="0">
              <a:spcBef>
                <a:spcPts val="270"/>
              </a:spcBef>
              <a:spcAft>
                <a:spcPts val="0"/>
              </a:spcAft>
              <a:buSzPts val="1350"/>
              <a:buChar char="•"/>
              <a:defRPr sz="1350"/>
            </a:lvl4pPr>
            <a:lvl5pPr marL="2286000" lvl="4" indent="-314325" algn="l" rtl="0">
              <a:spcBef>
                <a:spcPts val="270"/>
              </a:spcBef>
              <a:spcAft>
                <a:spcPts val="0"/>
              </a:spcAft>
              <a:buSzPts val="1350"/>
              <a:buChar char="•"/>
              <a:defRPr sz="1350"/>
            </a:lvl5pPr>
            <a:lvl6pPr marL="2743200" lvl="5" indent="-314325" algn="l" rtl="0">
              <a:spcBef>
                <a:spcPts val="270"/>
              </a:spcBef>
              <a:spcAft>
                <a:spcPts val="0"/>
              </a:spcAft>
              <a:buSzPts val="1350"/>
              <a:buChar char="•"/>
              <a:defRPr sz="1350"/>
            </a:lvl6pPr>
            <a:lvl7pPr marL="3200400" lvl="6" indent="-314325" algn="l" rtl="0">
              <a:spcBef>
                <a:spcPts val="270"/>
              </a:spcBef>
              <a:spcAft>
                <a:spcPts val="0"/>
              </a:spcAft>
              <a:buSzPts val="1350"/>
              <a:buChar char="•"/>
              <a:defRPr sz="1350"/>
            </a:lvl7pPr>
            <a:lvl8pPr marL="3657600" lvl="7" indent="-314325" algn="l" rtl="0">
              <a:spcBef>
                <a:spcPts val="270"/>
              </a:spcBef>
              <a:spcAft>
                <a:spcPts val="0"/>
              </a:spcAft>
              <a:buSzPts val="1350"/>
              <a:buChar char="•"/>
              <a:defRPr sz="1350"/>
            </a:lvl8pPr>
            <a:lvl9pPr marL="4114800" lvl="8" indent="-314325" algn="l" rtl="0">
              <a:spcBef>
                <a:spcPts val="270"/>
              </a:spcBef>
              <a:spcAft>
                <a:spcPts val="0"/>
              </a:spcAft>
              <a:buSzPts val="1350"/>
              <a:buChar char="•"/>
              <a:defRPr sz="1350"/>
            </a:lvl9pPr>
          </a:lstStyle>
          <a:p>
            <a:endParaRPr/>
          </a:p>
        </p:txBody>
      </p:sp>
      <p:sp>
        <p:nvSpPr>
          <p:cNvPr id="198" name="Google Shape;198;p37"/>
          <p:cNvSpPr txBox="1">
            <a:spLocks noGrp="1"/>
          </p:cNvSpPr>
          <p:nvPr>
            <p:ph type="body" idx="2"/>
          </p:nvPr>
        </p:nvSpPr>
        <p:spPr>
          <a:xfrm>
            <a:off x="4648200" y="1673352"/>
            <a:ext cx="4038600" cy="4718400"/>
          </a:xfrm>
          <a:prstGeom prst="rect">
            <a:avLst/>
          </a:prstGeom>
          <a:noFill/>
          <a:ln>
            <a:noFill/>
          </a:ln>
        </p:spPr>
        <p:txBody>
          <a:bodyPr spcFirstLastPara="1" wrap="square" lIns="91425" tIns="45700" rIns="91425" bIns="45700" anchor="t" anchorCtr="0">
            <a:normAutofit/>
          </a:bodyPr>
          <a:lstStyle>
            <a:lvl1pPr marL="457200" lvl="0" indent="-341947" algn="l" rtl="0">
              <a:spcBef>
                <a:spcPts val="420"/>
              </a:spcBef>
              <a:spcAft>
                <a:spcPts val="0"/>
              </a:spcAft>
              <a:buSzPts val="1785"/>
              <a:buChar char="•"/>
              <a:defRPr sz="2100"/>
            </a:lvl1pPr>
            <a:lvl2pPr marL="914400" lvl="1" indent="-325755" algn="l" rtl="0">
              <a:spcBef>
                <a:spcPts val="360"/>
              </a:spcBef>
              <a:spcAft>
                <a:spcPts val="0"/>
              </a:spcAft>
              <a:buSzPts val="1530"/>
              <a:buChar char="•"/>
              <a:defRPr sz="1800"/>
            </a:lvl2pPr>
            <a:lvl3pPr marL="1371600" lvl="2" indent="-314325" algn="l" rtl="0">
              <a:spcBef>
                <a:spcPts val="300"/>
              </a:spcBef>
              <a:spcAft>
                <a:spcPts val="0"/>
              </a:spcAft>
              <a:buSzPts val="1350"/>
              <a:buChar char="•"/>
              <a:defRPr sz="1500"/>
            </a:lvl3pPr>
            <a:lvl4pPr marL="1828800" lvl="3" indent="-314325" algn="l" rtl="0">
              <a:spcBef>
                <a:spcPts val="270"/>
              </a:spcBef>
              <a:spcAft>
                <a:spcPts val="0"/>
              </a:spcAft>
              <a:buSzPts val="1350"/>
              <a:buChar char="•"/>
              <a:defRPr sz="1350"/>
            </a:lvl4pPr>
            <a:lvl5pPr marL="2286000" lvl="4" indent="-314325" algn="l" rtl="0">
              <a:spcBef>
                <a:spcPts val="270"/>
              </a:spcBef>
              <a:spcAft>
                <a:spcPts val="0"/>
              </a:spcAft>
              <a:buSzPts val="1350"/>
              <a:buChar char="•"/>
              <a:defRPr sz="1350"/>
            </a:lvl5pPr>
            <a:lvl6pPr marL="2743200" lvl="5" indent="-314325" algn="l" rtl="0">
              <a:spcBef>
                <a:spcPts val="270"/>
              </a:spcBef>
              <a:spcAft>
                <a:spcPts val="0"/>
              </a:spcAft>
              <a:buSzPts val="1350"/>
              <a:buChar char="•"/>
              <a:defRPr sz="1350"/>
            </a:lvl6pPr>
            <a:lvl7pPr marL="3200400" lvl="6" indent="-314325" algn="l" rtl="0">
              <a:spcBef>
                <a:spcPts val="270"/>
              </a:spcBef>
              <a:spcAft>
                <a:spcPts val="0"/>
              </a:spcAft>
              <a:buSzPts val="1350"/>
              <a:buChar char="•"/>
              <a:defRPr sz="1350"/>
            </a:lvl7pPr>
            <a:lvl8pPr marL="3657600" lvl="7" indent="-314325" algn="l" rtl="0">
              <a:spcBef>
                <a:spcPts val="270"/>
              </a:spcBef>
              <a:spcAft>
                <a:spcPts val="0"/>
              </a:spcAft>
              <a:buSzPts val="1350"/>
              <a:buChar char="•"/>
              <a:defRPr sz="1350"/>
            </a:lvl8pPr>
            <a:lvl9pPr marL="4114800" lvl="8" indent="-314325" algn="l" rtl="0">
              <a:spcBef>
                <a:spcPts val="270"/>
              </a:spcBef>
              <a:spcAft>
                <a:spcPts val="0"/>
              </a:spcAft>
              <a:buSzPts val="1350"/>
              <a:buChar char="•"/>
              <a:defRPr sz="1350"/>
            </a:lvl9pPr>
          </a:lstStyle>
          <a:p>
            <a:endParaRPr/>
          </a:p>
        </p:txBody>
      </p:sp>
      <p:sp>
        <p:nvSpPr>
          <p:cNvPr id="199" name="Google Shape;199;p37"/>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0" name="Google Shape;200;p37"/>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1" name="Google Shape;201;p37"/>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2"/>
        <p:cNvGrpSpPr/>
        <p:nvPr/>
      </p:nvGrpSpPr>
      <p:grpSpPr>
        <a:xfrm>
          <a:off x="0" y="0"/>
          <a:ext cx="0" cy="0"/>
          <a:chOff x="0" y="0"/>
          <a:chExt cx="0" cy="0"/>
        </a:xfrm>
      </p:grpSpPr>
      <p:sp>
        <p:nvSpPr>
          <p:cNvPr id="203" name="Google Shape;203;p38"/>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4" name="Google Shape;204;p38"/>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5" name="Google Shape;205;p38"/>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6" name="Google Shape;206;p38"/>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7"/>
        <p:cNvGrpSpPr/>
        <p:nvPr/>
      </p:nvGrpSpPr>
      <p:grpSpPr>
        <a:xfrm>
          <a:off x="0" y="0"/>
          <a:ext cx="0" cy="0"/>
          <a:chOff x="0" y="0"/>
          <a:chExt cx="0" cy="0"/>
        </a:xfrm>
      </p:grpSpPr>
      <p:sp>
        <p:nvSpPr>
          <p:cNvPr id="208" name="Google Shape;208;p39"/>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9" name="Google Shape;209;p39"/>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p39"/>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1"/>
        <p:cNvGrpSpPr/>
        <p:nvPr/>
      </p:nvGrpSpPr>
      <p:grpSpPr>
        <a:xfrm>
          <a:off x="0" y="0"/>
          <a:ext cx="0" cy="0"/>
          <a:chOff x="0" y="0"/>
          <a:chExt cx="0" cy="0"/>
        </a:xfrm>
      </p:grpSpPr>
      <p:sp>
        <p:nvSpPr>
          <p:cNvPr id="212" name="Google Shape;212;p40"/>
          <p:cNvSpPr txBox="1">
            <a:spLocks noGrp="1"/>
          </p:cNvSpPr>
          <p:nvPr>
            <p:ph type="title"/>
          </p:nvPr>
        </p:nvSpPr>
        <p:spPr>
          <a:xfrm>
            <a:off x="457200" y="792080"/>
            <a:ext cx="2139600" cy="12618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2"/>
              </a:buClr>
              <a:buSzPts val="1800"/>
              <a:buFont typeface="Arial"/>
              <a:buNone/>
              <a:defRPr sz="18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3" name="Google Shape;213;p40"/>
          <p:cNvSpPr txBox="1">
            <a:spLocks noGrp="1"/>
          </p:cNvSpPr>
          <p:nvPr>
            <p:ph type="body" idx="1"/>
          </p:nvPr>
        </p:nvSpPr>
        <p:spPr>
          <a:xfrm>
            <a:off x="2971800" y="792080"/>
            <a:ext cx="5715000" cy="5577900"/>
          </a:xfrm>
          <a:prstGeom prst="rect">
            <a:avLst/>
          </a:prstGeom>
          <a:noFill/>
          <a:ln>
            <a:noFill/>
          </a:ln>
        </p:spPr>
        <p:txBody>
          <a:bodyPr spcFirstLastPara="1" wrap="square" lIns="91425" tIns="45700" rIns="91425" bIns="45700" anchor="t" anchorCtr="0">
            <a:normAutofit/>
          </a:bodyPr>
          <a:lstStyle>
            <a:lvl1pPr marL="457200" lvl="0" indent="-358140" algn="l" rtl="0">
              <a:spcBef>
                <a:spcPts val="480"/>
              </a:spcBef>
              <a:spcAft>
                <a:spcPts val="0"/>
              </a:spcAft>
              <a:buSzPts val="2040"/>
              <a:buChar char="•"/>
              <a:defRPr sz="2400"/>
            </a:lvl1pPr>
            <a:lvl2pPr marL="914400" lvl="1" indent="-341947" algn="l" rtl="0">
              <a:spcBef>
                <a:spcPts val="420"/>
              </a:spcBef>
              <a:spcAft>
                <a:spcPts val="0"/>
              </a:spcAft>
              <a:buSzPts val="1785"/>
              <a:buChar char="•"/>
              <a:defRPr sz="2100"/>
            </a:lvl2pPr>
            <a:lvl3pPr marL="1371600" lvl="2" indent="-331469" algn="l" rtl="0">
              <a:spcBef>
                <a:spcPts val="360"/>
              </a:spcBef>
              <a:spcAft>
                <a:spcPts val="0"/>
              </a:spcAft>
              <a:buSzPts val="1620"/>
              <a:buChar char="•"/>
              <a:defRPr sz="1800"/>
            </a:lvl3pPr>
            <a:lvl4pPr marL="1828800" lvl="3" indent="-323850" algn="l" rtl="0">
              <a:spcBef>
                <a:spcPts val="300"/>
              </a:spcBef>
              <a:spcAft>
                <a:spcPts val="0"/>
              </a:spcAft>
              <a:buSzPts val="1500"/>
              <a:buChar char="•"/>
              <a:defRPr sz="1500"/>
            </a:lvl4pPr>
            <a:lvl5pPr marL="2286000" lvl="4" indent="-323850" algn="l" rtl="0">
              <a:spcBef>
                <a:spcPts val="300"/>
              </a:spcBef>
              <a:spcAft>
                <a:spcPts val="0"/>
              </a:spcAft>
              <a:buSzPts val="1500"/>
              <a:buChar char="•"/>
              <a:defRPr sz="1500"/>
            </a:lvl5pPr>
            <a:lvl6pPr marL="2743200" lvl="5" indent="-323850" algn="l" rtl="0">
              <a:spcBef>
                <a:spcPts val="300"/>
              </a:spcBef>
              <a:spcAft>
                <a:spcPts val="0"/>
              </a:spcAft>
              <a:buSzPts val="1500"/>
              <a:buChar char="•"/>
              <a:defRPr sz="1500"/>
            </a:lvl6pPr>
            <a:lvl7pPr marL="3200400" lvl="6" indent="-323850" algn="l" rtl="0">
              <a:spcBef>
                <a:spcPts val="300"/>
              </a:spcBef>
              <a:spcAft>
                <a:spcPts val="0"/>
              </a:spcAft>
              <a:buSzPts val="1500"/>
              <a:buChar char="•"/>
              <a:defRPr sz="1500"/>
            </a:lvl7pPr>
            <a:lvl8pPr marL="3657600" lvl="7" indent="-323850" algn="l" rtl="0">
              <a:spcBef>
                <a:spcPts val="300"/>
              </a:spcBef>
              <a:spcAft>
                <a:spcPts val="0"/>
              </a:spcAft>
              <a:buSzPts val="1500"/>
              <a:buChar char="•"/>
              <a:defRPr sz="1500"/>
            </a:lvl8pPr>
            <a:lvl9pPr marL="4114800" lvl="8" indent="-323850" algn="l" rtl="0">
              <a:spcBef>
                <a:spcPts val="300"/>
              </a:spcBef>
              <a:spcAft>
                <a:spcPts val="0"/>
              </a:spcAft>
              <a:buSzPts val="1500"/>
              <a:buChar char="•"/>
              <a:defRPr sz="1500"/>
            </a:lvl9pPr>
          </a:lstStyle>
          <a:p>
            <a:endParaRPr/>
          </a:p>
        </p:txBody>
      </p:sp>
      <p:sp>
        <p:nvSpPr>
          <p:cNvPr id="214" name="Google Shape;214;p40"/>
          <p:cNvSpPr txBox="1">
            <a:spLocks noGrp="1"/>
          </p:cNvSpPr>
          <p:nvPr>
            <p:ph type="body" idx="2"/>
          </p:nvPr>
        </p:nvSpPr>
        <p:spPr>
          <a:xfrm>
            <a:off x="457201" y="2130554"/>
            <a:ext cx="2139600" cy="4243500"/>
          </a:xfrm>
          <a:prstGeom prst="rect">
            <a:avLst/>
          </a:prstGeom>
          <a:noFill/>
          <a:ln>
            <a:noFill/>
          </a:ln>
        </p:spPr>
        <p:txBody>
          <a:bodyPr spcFirstLastPara="1" wrap="square" lIns="91425" tIns="45700" rIns="91425" bIns="45700" anchor="t" anchorCtr="0">
            <a:normAutofit/>
          </a:bodyPr>
          <a:lstStyle>
            <a:lvl1pPr marL="457200" lvl="0" indent="-228600" algn="l" rtl="0">
              <a:spcBef>
                <a:spcPts val="210"/>
              </a:spcBef>
              <a:spcAft>
                <a:spcPts val="0"/>
              </a:spcAft>
              <a:buSzPts val="893"/>
              <a:buNone/>
              <a:defRPr sz="1050"/>
            </a:lvl1pPr>
            <a:lvl2pPr marL="914400" lvl="1" indent="-228600" algn="l" rtl="0">
              <a:spcBef>
                <a:spcPts val="180"/>
              </a:spcBef>
              <a:spcAft>
                <a:spcPts val="0"/>
              </a:spcAft>
              <a:buSzPts val="765"/>
              <a:buNone/>
              <a:defRPr sz="900"/>
            </a:lvl2pPr>
            <a:lvl3pPr marL="1371600" lvl="2" indent="-228600" algn="l" rtl="0">
              <a:spcBef>
                <a:spcPts val="150"/>
              </a:spcBef>
              <a:spcAft>
                <a:spcPts val="0"/>
              </a:spcAft>
              <a:buSzPts val="675"/>
              <a:buNone/>
              <a:defRPr sz="750"/>
            </a:lvl3pPr>
            <a:lvl4pPr marL="1828800" lvl="3" indent="-228600" algn="l" rtl="0">
              <a:spcBef>
                <a:spcPts val="135"/>
              </a:spcBef>
              <a:spcAft>
                <a:spcPts val="0"/>
              </a:spcAft>
              <a:buSzPts val="675"/>
              <a:buNone/>
              <a:defRPr sz="675"/>
            </a:lvl4pPr>
            <a:lvl5pPr marL="2286000" lvl="4" indent="-228600" algn="l" rtl="0">
              <a:spcBef>
                <a:spcPts val="135"/>
              </a:spcBef>
              <a:spcAft>
                <a:spcPts val="0"/>
              </a:spcAft>
              <a:buSzPts val="675"/>
              <a:buNone/>
              <a:defRPr sz="675"/>
            </a:lvl5pPr>
            <a:lvl6pPr marL="2743200" lvl="5" indent="-228600" algn="l" rtl="0">
              <a:spcBef>
                <a:spcPts val="135"/>
              </a:spcBef>
              <a:spcAft>
                <a:spcPts val="0"/>
              </a:spcAft>
              <a:buSzPts val="675"/>
              <a:buNone/>
              <a:defRPr sz="675"/>
            </a:lvl6pPr>
            <a:lvl7pPr marL="3200400" lvl="6" indent="-228600" algn="l" rtl="0">
              <a:spcBef>
                <a:spcPts val="135"/>
              </a:spcBef>
              <a:spcAft>
                <a:spcPts val="0"/>
              </a:spcAft>
              <a:buSzPts val="675"/>
              <a:buNone/>
              <a:defRPr sz="675"/>
            </a:lvl7pPr>
            <a:lvl8pPr marL="3657600" lvl="7" indent="-228600" algn="l" rtl="0">
              <a:spcBef>
                <a:spcPts val="135"/>
              </a:spcBef>
              <a:spcAft>
                <a:spcPts val="0"/>
              </a:spcAft>
              <a:buSzPts val="675"/>
              <a:buNone/>
              <a:defRPr sz="675"/>
            </a:lvl8pPr>
            <a:lvl9pPr marL="4114800" lvl="8" indent="-228600" algn="l" rtl="0">
              <a:spcBef>
                <a:spcPts val="135"/>
              </a:spcBef>
              <a:spcAft>
                <a:spcPts val="0"/>
              </a:spcAft>
              <a:buSzPts val="675"/>
              <a:buNone/>
              <a:defRPr sz="675"/>
            </a:lvl9pPr>
          </a:lstStyle>
          <a:p>
            <a:endParaRPr/>
          </a:p>
        </p:txBody>
      </p:sp>
      <p:sp>
        <p:nvSpPr>
          <p:cNvPr id="215" name="Google Shape;215;p40"/>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6" name="Google Shape;216;p40"/>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p40"/>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218" name="Google Shape;218;p40"/>
          <p:cNvCxnSpPr/>
          <p:nvPr/>
        </p:nvCxnSpPr>
        <p:spPr>
          <a:xfrm rot="5400000">
            <a:off x="-13102" y="3580281"/>
            <a:ext cx="5577900" cy="15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9"/>
        <p:cNvGrpSpPr/>
        <p:nvPr/>
      </p:nvGrpSpPr>
      <p:grpSpPr>
        <a:xfrm>
          <a:off x="0" y="0"/>
          <a:ext cx="0" cy="0"/>
          <a:chOff x="0" y="0"/>
          <a:chExt cx="0" cy="0"/>
        </a:xfrm>
      </p:grpSpPr>
      <p:sp>
        <p:nvSpPr>
          <p:cNvPr id="220" name="Google Shape;220;p41"/>
          <p:cNvSpPr txBox="1">
            <a:spLocks noGrp="1"/>
          </p:cNvSpPr>
          <p:nvPr>
            <p:ph type="title"/>
          </p:nvPr>
        </p:nvSpPr>
        <p:spPr>
          <a:xfrm>
            <a:off x="457201" y="792480"/>
            <a:ext cx="2142600" cy="12648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2"/>
              </a:buClr>
              <a:buSzPts val="1800"/>
              <a:buFont typeface="Arial"/>
              <a:buNone/>
              <a:defRPr sz="18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p41"/>
          <p:cNvSpPr>
            <a:spLocks noGrp="1"/>
          </p:cNvSpPr>
          <p:nvPr>
            <p:ph type="pic" idx="2"/>
          </p:nvPr>
        </p:nvSpPr>
        <p:spPr>
          <a:xfrm>
            <a:off x="2858610" y="838201"/>
            <a:ext cx="5904300" cy="5500500"/>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19"/>
              </a:srgbClr>
            </a:outerShdw>
          </a:effectLst>
        </p:spPr>
      </p:sp>
      <p:sp>
        <p:nvSpPr>
          <p:cNvPr id="222" name="Google Shape;222;p41"/>
          <p:cNvSpPr txBox="1">
            <a:spLocks noGrp="1"/>
          </p:cNvSpPr>
          <p:nvPr>
            <p:ph type="body" idx="1"/>
          </p:nvPr>
        </p:nvSpPr>
        <p:spPr>
          <a:xfrm>
            <a:off x="457200" y="2133600"/>
            <a:ext cx="2139600" cy="4242900"/>
          </a:xfrm>
          <a:prstGeom prst="rect">
            <a:avLst/>
          </a:prstGeom>
          <a:noFill/>
          <a:ln>
            <a:noFill/>
          </a:ln>
        </p:spPr>
        <p:txBody>
          <a:bodyPr spcFirstLastPara="1" wrap="square" lIns="91425" tIns="45700" rIns="91425" bIns="45700" anchor="t" anchorCtr="0">
            <a:normAutofit/>
          </a:bodyPr>
          <a:lstStyle>
            <a:lvl1pPr marL="457200" lvl="0" indent="-228600" algn="l" rtl="0">
              <a:spcBef>
                <a:spcPts val="210"/>
              </a:spcBef>
              <a:spcAft>
                <a:spcPts val="0"/>
              </a:spcAft>
              <a:buSzPts val="893"/>
              <a:buNone/>
              <a:defRPr sz="1050"/>
            </a:lvl1pPr>
            <a:lvl2pPr marL="914400" lvl="1" indent="-228600" algn="l" rtl="0">
              <a:spcBef>
                <a:spcPts val="180"/>
              </a:spcBef>
              <a:spcAft>
                <a:spcPts val="0"/>
              </a:spcAft>
              <a:buSzPts val="765"/>
              <a:buNone/>
              <a:defRPr sz="900"/>
            </a:lvl2pPr>
            <a:lvl3pPr marL="1371600" lvl="2" indent="-228600" algn="l" rtl="0">
              <a:spcBef>
                <a:spcPts val="150"/>
              </a:spcBef>
              <a:spcAft>
                <a:spcPts val="0"/>
              </a:spcAft>
              <a:buSzPts val="675"/>
              <a:buNone/>
              <a:defRPr sz="750"/>
            </a:lvl3pPr>
            <a:lvl4pPr marL="1828800" lvl="3" indent="-228600" algn="l" rtl="0">
              <a:spcBef>
                <a:spcPts val="135"/>
              </a:spcBef>
              <a:spcAft>
                <a:spcPts val="0"/>
              </a:spcAft>
              <a:buSzPts val="675"/>
              <a:buNone/>
              <a:defRPr sz="675"/>
            </a:lvl4pPr>
            <a:lvl5pPr marL="2286000" lvl="4" indent="-228600" algn="l" rtl="0">
              <a:spcBef>
                <a:spcPts val="135"/>
              </a:spcBef>
              <a:spcAft>
                <a:spcPts val="0"/>
              </a:spcAft>
              <a:buSzPts val="675"/>
              <a:buNone/>
              <a:defRPr sz="675"/>
            </a:lvl5pPr>
            <a:lvl6pPr marL="2743200" lvl="5" indent="-228600" algn="l" rtl="0">
              <a:spcBef>
                <a:spcPts val="135"/>
              </a:spcBef>
              <a:spcAft>
                <a:spcPts val="0"/>
              </a:spcAft>
              <a:buSzPts val="675"/>
              <a:buNone/>
              <a:defRPr sz="675"/>
            </a:lvl6pPr>
            <a:lvl7pPr marL="3200400" lvl="6" indent="-228600" algn="l" rtl="0">
              <a:spcBef>
                <a:spcPts val="135"/>
              </a:spcBef>
              <a:spcAft>
                <a:spcPts val="0"/>
              </a:spcAft>
              <a:buSzPts val="675"/>
              <a:buNone/>
              <a:defRPr sz="675"/>
            </a:lvl7pPr>
            <a:lvl8pPr marL="3657600" lvl="7" indent="-228600" algn="l" rtl="0">
              <a:spcBef>
                <a:spcPts val="135"/>
              </a:spcBef>
              <a:spcAft>
                <a:spcPts val="0"/>
              </a:spcAft>
              <a:buSzPts val="675"/>
              <a:buNone/>
              <a:defRPr sz="675"/>
            </a:lvl8pPr>
            <a:lvl9pPr marL="4114800" lvl="8" indent="-228600" algn="l" rtl="0">
              <a:spcBef>
                <a:spcPts val="135"/>
              </a:spcBef>
              <a:spcAft>
                <a:spcPts val="0"/>
              </a:spcAft>
              <a:buSzPts val="675"/>
              <a:buNone/>
              <a:defRPr sz="675"/>
            </a:lvl9pPr>
          </a:lstStyle>
          <a:p>
            <a:endParaRPr/>
          </a:p>
        </p:txBody>
      </p:sp>
      <p:sp>
        <p:nvSpPr>
          <p:cNvPr id="223" name="Google Shape;223;p41"/>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4" name="Google Shape;224;p41"/>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5" name="Google Shape;225;p41"/>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6"/>
        <p:cNvGrpSpPr/>
        <p:nvPr/>
      </p:nvGrpSpPr>
      <p:grpSpPr>
        <a:xfrm>
          <a:off x="0" y="0"/>
          <a:ext cx="0" cy="0"/>
          <a:chOff x="0" y="0"/>
          <a:chExt cx="0" cy="0"/>
        </a:xfrm>
      </p:grpSpPr>
      <p:sp>
        <p:nvSpPr>
          <p:cNvPr id="227" name="Google Shape;227;p4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8" name="Google Shape;228;p42"/>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45700" rIns="91425" bIns="45700" anchor="t" anchorCtr="0">
            <a:normAutofit/>
          </a:bodyPr>
          <a:lstStyle>
            <a:lvl1pPr marL="457200" lvl="0" indent="-325755" algn="l" rtl="0">
              <a:spcBef>
                <a:spcPts val="360"/>
              </a:spcBef>
              <a:spcAft>
                <a:spcPts val="0"/>
              </a:spcAft>
              <a:buSzPts val="1530"/>
              <a:buChar char="•"/>
              <a:defRPr/>
            </a:lvl1pPr>
            <a:lvl2pPr marL="914400" lvl="1" indent="-325755" algn="l" rtl="0">
              <a:spcBef>
                <a:spcPts val="360"/>
              </a:spcBef>
              <a:spcAft>
                <a:spcPts val="0"/>
              </a:spcAft>
              <a:buSzPts val="1530"/>
              <a:buChar char="•"/>
              <a:defRPr/>
            </a:lvl2pPr>
            <a:lvl3pPr marL="1371600" lvl="2" indent="-331469" algn="l" rtl="0">
              <a:spcBef>
                <a:spcPts val="360"/>
              </a:spcBef>
              <a:spcAft>
                <a:spcPts val="0"/>
              </a:spcAft>
              <a:buSzPts val="162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29" name="Google Shape;229;p42"/>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0" name="Google Shape;230;p42"/>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1" name="Google Shape;231;p42"/>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2"/>
        <p:cNvGrpSpPr/>
        <p:nvPr/>
      </p:nvGrpSpPr>
      <p:grpSpPr>
        <a:xfrm>
          <a:off x="0" y="0"/>
          <a:ext cx="0" cy="0"/>
          <a:chOff x="0" y="0"/>
          <a:chExt cx="0" cy="0"/>
        </a:xfrm>
      </p:grpSpPr>
      <p:sp>
        <p:nvSpPr>
          <p:cNvPr id="233" name="Google Shape;233;p43"/>
          <p:cNvSpPr txBox="1">
            <a:spLocks noGrp="1"/>
          </p:cNvSpPr>
          <p:nvPr>
            <p:ph type="title"/>
          </p:nvPr>
        </p:nvSpPr>
        <p:spPr>
          <a:xfrm rot="5400000">
            <a:off x="4724400" y="2514600"/>
            <a:ext cx="5867400" cy="20574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4" name="Google Shape;234;p43"/>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45700" rIns="91425" bIns="45700" anchor="t" anchorCtr="0">
            <a:normAutofit/>
          </a:bodyPr>
          <a:lstStyle>
            <a:lvl1pPr marL="457200" lvl="0" indent="-325755" algn="l" rtl="0">
              <a:spcBef>
                <a:spcPts val="360"/>
              </a:spcBef>
              <a:spcAft>
                <a:spcPts val="0"/>
              </a:spcAft>
              <a:buSzPts val="1530"/>
              <a:buChar char="•"/>
              <a:defRPr/>
            </a:lvl1pPr>
            <a:lvl2pPr marL="914400" lvl="1" indent="-325755" algn="l" rtl="0">
              <a:spcBef>
                <a:spcPts val="360"/>
              </a:spcBef>
              <a:spcAft>
                <a:spcPts val="0"/>
              </a:spcAft>
              <a:buSzPts val="1530"/>
              <a:buChar char="•"/>
              <a:defRPr/>
            </a:lvl2pPr>
            <a:lvl3pPr marL="1371600" lvl="2" indent="-331469" algn="l" rtl="0">
              <a:spcBef>
                <a:spcPts val="360"/>
              </a:spcBef>
              <a:spcAft>
                <a:spcPts val="0"/>
              </a:spcAft>
              <a:buSzPts val="162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35" name="Google Shape;235;p43"/>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6" name="Google Shape;236;p43"/>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7" name="Google Shape;237;p43"/>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239"/>
        <p:cNvGrpSpPr/>
        <p:nvPr/>
      </p:nvGrpSpPr>
      <p:grpSpPr>
        <a:xfrm>
          <a:off x="0" y="0"/>
          <a:ext cx="0" cy="0"/>
          <a:chOff x="0" y="0"/>
          <a:chExt cx="0" cy="0"/>
        </a:xfrm>
      </p:grpSpPr>
      <p:pic>
        <p:nvPicPr>
          <p:cNvPr id="240" name="Google Shape;240;p45"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241" name="Google Shape;241;p45"/>
          <p:cNvPicPr preferRelativeResize="0"/>
          <p:nvPr/>
        </p:nvPicPr>
        <p:blipFill rotWithShape="1">
          <a:blip r:embed="rId3">
            <a:alphaModFix/>
          </a:blip>
          <a:srcRect/>
          <a:stretch/>
        </p:blipFill>
        <p:spPr>
          <a:xfrm>
            <a:off x="677334" y="6354234"/>
            <a:ext cx="2540002" cy="266700"/>
          </a:xfrm>
          <a:prstGeom prst="rect">
            <a:avLst/>
          </a:prstGeom>
          <a:noFill/>
          <a:ln>
            <a:noFill/>
          </a:ln>
        </p:spPr>
      </p:pic>
      <p:sp>
        <p:nvSpPr>
          <p:cNvPr id="242" name="Google Shape;242;p45"/>
          <p:cNvSpPr txBox="1">
            <a:spLocks noGrp="1"/>
          </p:cNvSpPr>
          <p:nvPr>
            <p:ph type="body" idx="1"/>
          </p:nvPr>
        </p:nvSpPr>
        <p:spPr>
          <a:xfrm>
            <a:off x="671757" y="11798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43" name="Google Shape;243;p45"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44"/>
        <p:cNvGrpSpPr/>
        <p:nvPr/>
      </p:nvGrpSpPr>
      <p:grpSpPr>
        <a:xfrm>
          <a:off x="0" y="0"/>
          <a:ext cx="0" cy="0"/>
          <a:chOff x="0" y="0"/>
          <a:chExt cx="0" cy="0"/>
        </a:xfrm>
      </p:grpSpPr>
      <p:sp>
        <p:nvSpPr>
          <p:cNvPr id="245" name="Google Shape;245;p4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46" name="Google Shape;246;p46"/>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47" name="Google Shape;247;p46"/>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48" name="Google Shape;248;p46"/>
          <p:cNvPicPr preferRelativeResize="0"/>
          <p:nvPr/>
        </p:nvPicPr>
        <p:blipFill rotWithShape="1">
          <a:blip r:embed="rId2">
            <a:alphaModFix/>
          </a:blip>
          <a:srcRect/>
          <a:stretch/>
        </p:blipFill>
        <p:spPr>
          <a:xfrm>
            <a:off x="6248401" y="6354234"/>
            <a:ext cx="2540002" cy="266700"/>
          </a:xfrm>
          <a:prstGeom prst="rect">
            <a:avLst/>
          </a:prstGeom>
          <a:noFill/>
          <a:ln>
            <a:noFill/>
          </a:ln>
        </p:spPr>
      </p:pic>
      <p:pic>
        <p:nvPicPr>
          <p:cNvPr id="249" name="Google Shape;249;p46"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250"/>
        <p:cNvGrpSpPr/>
        <p:nvPr/>
      </p:nvGrpSpPr>
      <p:grpSpPr>
        <a:xfrm>
          <a:off x="0" y="0"/>
          <a:ext cx="0" cy="0"/>
          <a:chOff x="0" y="0"/>
          <a:chExt cx="0" cy="0"/>
        </a:xfrm>
      </p:grpSpPr>
      <p:pic>
        <p:nvPicPr>
          <p:cNvPr id="251" name="Google Shape;251;p47"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252" name="Google Shape;252;p4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53" name="Google Shape;253;p47"/>
          <p:cNvSpPr txBox="1">
            <a:spLocks noGrp="1"/>
          </p:cNvSpPr>
          <p:nvPr>
            <p:ph type="body" idx="2"/>
          </p:nvPr>
        </p:nvSpPr>
        <p:spPr>
          <a:xfrm>
            <a:off x="659305" y="1736725"/>
            <a:ext cx="80769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54" name="Google Shape;254;p47"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255"/>
        <p:cNvGrpSpPr/>
        <p:nvPr/>
      </p:nvGrpSpPr>
      <p:grpSpPr>
        <a:xfrm>
          <a:off x="0" y="0"/>
          <a:ext cx="0" cy="0"/>
          <a:chOff x="0" y="0"/>
          <a:chExt cx="0" cy="0"/>
        </a:xfrm>
      </p:grpSpPr>
      <p:pic>
        <p:nvPicPr>
          <p:cNvPr id="256" name="Google Shape;256;p48"/>
          <p:cNvPicPr preferRelativeResize="0"/>
          <p:nvPr/>
        </p:nvPicPr>
        <p:blipFill rotWithShape="1">
          <a:blip r:embed="rId2">
            <a:alphaModFix/>
          </a:blip>
          <a:srcRect/>
          <a:stretch/>
        </p:blipFill>
        <p:spPr>
          <a:xfrm>
            <a:off x="6248401" y="6354234"/>
            <a:ext cx="2540002" cy="266700"/>
          </a:xfrm>
          <a:prstGeom prst="rect">
            <a:avLst/>
          </a:prstGeom>
          <a:noFill/>
          <a:ln>
            <a:noFill/>
          </a:ln>
        </p:spPr>
      </p:pic>
      <p:sp>
        <p:nvSpPr>
          <p:cNvPr id="257" name="Google Shape;257;p48"/>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58" name="Google Shape;258;p4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59" name="Google Shape;259;p48"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61"/>
        <p:cNvGrpSpPr/>
        <p:nvPr/>
      </p:nvGrpSpPr>
      <p:grpSpPr>
        <a:xfrm>
          <a:off x="0" y="0"/>
          <a:ext cx="0" cy="0"/>
          <a:chOff x="0" y="0"/>
          <a:chExt cx="0" cy="0"/>
        </a:xfrm>
      </p:grpSpPr>
      <p:sp>
        <p:nvSpPr>
          <p:cNvPr id="262" name="Google Shape;262;p5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3" name="Google Shape;263;p50"/>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4" name="Google Shape;264;p50"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65" name="Google Shape;265;p50"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6"/>
        <p:cNvGrpSpPr/>
        <p:nvPr/>
      </p:nvGrpSpPr>
      <p:grpSpPr>
        <a:xfrm>
          <a:off x="0" y="0"/>
          <a:ext cx="0" cy="0"/>
          <a:chOff x="0" y="0"/>
          <a:chExt cx="0" cy="0"/>
        </a:xfrm>
      </p:grpSpPr>
      <p:sp>
        <p:nvSpPr>
          <p:cNvPr id="267" name="Google Shape;267;p51"/>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8" name="Google Shape;268;p51"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69" name="Google Shape;269;p51" descr="Wordmark_center_Purple_HEX.png"/>
          <p:cNvPicPr preferRelativeResize="0"/>
          <p:nvPr/>
        </p:nvPicPr>
        <p:blipFill rotWithShape="1">
          <a:blip r:embed="rId3">
            <a:alphaModFix/>
          </a:blip>
          <a:srcRect/>
          <a:stretch/>
        </p:blipFill>
        <p:spPr>
          <a:xfrm>
            <a:off x="792039" y="6487457"/>
            <a:ext cx="2425296" cy="163374"/>
          </a:xfrm>
          <a:prstGeom prst="rect">
            <a:avLst/>
          </a:prstGeom>
          <a:noFill/>
          <a:ln>
            <a:noFill/>
          </a:ln>
        </p:spPr>
      </p:pic>
      <p:pic>
        <p:nvPicPr>
          <p:cNvPr id="270" name="Google Shape;270;p51"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71"/>
        <p:cNvGrpSpPr/>
        <p:nvPr/>
      </p:nvGrpSpPr>
      <p:grpSpPr>
        <a:xfrm>
          <a:off x="0" y="0"/>
          <a:ext cx="0" cy="0"/>
          <a:chOff x="0" y="0"/>
          <a:chExt cx="0" cy="0"/>
        </a:xfrm>
      </p:grpSpPr>
      <p:sp>
        <p:nvSpPr>
          <p:cNvPr id="272" name="Google Shape;272;p5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3" name="Google Shape;273;p52"/>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4" name="Google Shape;274;p52"/>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75" name="Google Shape;275;p52" descr="Wordmark_center_Purple_HEX.png"/>
          <p:cNvPicPr preferRelativeResize="0"/>
          <p:nvPr/>
        </p:nvPicPr>
        <p:blipFill rotWithShape="1">
          <a:blip r:embed="rId2">
            <a:alphaModFix/>
          </a:blip>
          <a:srcRect/>
          <a:stretch/>
        </p:blipFill>
        <p:spPr>
          <a:xfrm>
            <a:off x="6382155" y="6487457"/>
            <a:ext cx="2425296" cy="163374"/>
          </a:xfrm>
          <a:prstGeom prst="rect">
            <a:avLst/>
          </a:prstGeom>
          <a:noFill/>
          <a:ln>
            <a:noFill/>
          </a:ln>
        </p:spPr>
      </p:pic>
      <p:pic>
        <p:nvPicPr>
          <p:cNvPr id="276" name="Google Shape;276;p52"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77"/>
        <p:cNvGrpSpPr/>
        <p:nvPr/>
      </p:nvGrpSpPr>
      <p:grpSpPr>
        <a:xfrm>
          <a:off x="0" y="0"/>
          <a:ext cx="0" cy="0"/>
          <a:chOff x="0" y="0"/>
          <a:chExt cx="0" cy="0"/>
        </a:xfrm>
      </p:grpSpPr>
      <p:sp>
        <p:nvSpPr>
          <p:cNvPr id="278" name="Google Shape;278;p53"/>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9" name="Google Shape;279;p5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80" name="Google Shape;280;p53" descr="Wordmark_center_Purple_HEX.png"/>
          <p:cNvPicPr preferRelativeResize="0"/>
          <p:nvPr/>
        </p:nvPicPr>
        <p:blipFill rotWithShape="1">
          <a:blip r:embed="rId2">
            <a:alphaModFix/>
          </a:blip>
          <a:srcRect/>
          <a:stretch/>
        </p:blipFill>
        <p:spPr>
          <a:xfrm>
            <a:off x="6363105" y="6487457"/>
            <a:ext cx="2425296" cy="163374"/>
          </a:xfrm>
          <a:prstGeom prst="rect">
            <a:avLst/>
          </a:prstGeom>
          <a:noFill/>
          <a:ln>
            <a:noFill/>
          </a:ln>
        </p:spPr>
      </p:pic>
      <p:pic>
        <p:nvPicPr>
          <p:cNvPr id="281" name="Google Shape;281;p53"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8"/>
        <p:cNvGrpSpPr/>
        <p:nvPr/>
      </p:nvGrpSpPr>
      <p:grpSpPr>
        <a:xfrm>
          <a:off x="0" y="0"/>
          <a:ext cx="0" cy="0"/>
          <a:chOff x="0" y="0"/>
          <a:chExt cx="0" cy="0"/>
        </a:xfrm>
      </p:grpSpPr>
      <p:sp>
        <p:nvSpPr>
          <p:cNvPr id="289" name="Google Shape;289;p5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0" name="Google Shape;290;p5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291" name="Google Shape;291;p5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2" name="Google Shape;292;p5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3" name="Google Shape;293;p5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4"/>
        <p:cNvGrpSpPr/>
        <p:nvPr/>
      </p:nvGrpSpPr>
      <p:grpSpPr>
        <a:xfrm>
          <a:off x="0" y="0"/>
          <a:ext cx="0" cy="0"/>
          <a:chOff x="0" y="0"/>
          <a:chExt cx="0" cy="0"/>
        </a:xfrm>
      </p:grpSpPr>
      <p:sp>
        <p:nvSpPr>
          <p:cNvPr id="295" name="Google Shape;295;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5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97" name="Google Shape;297;p5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8" name="Google Shape;298;p5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9" name="Google Shape;299;p5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0"/>
        <p:cNvGrpSpPr/>
        <p:nvPr/>
      </p:nvGrpSpPr>
      <p:grpSpPr>
        <a:xfrm>
          <a:off x="0" y="0"/>
          <a:ext cx="0" cy="0"/>
          <a:chOff x="0" y="0"/>
          <a:chExt cx="0" cy="0"/>
        </a:xfrm>
      </p:grpSpPr>
      <p:sp>
        <p:nvSpPr>
          <p:cNvPr id="301" name="Google Shape;301;p57"/>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dk1"/>
              </a:buClr>
              <a:buSzPts val="4000"/>
              <a:buFont typeface="Calibri"/>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2" name="Google Shape;302;p57"/>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303" name="Google Shape;303;p5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4" name="Google Shape;304;p5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5" name="Google Shape;305;p5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6"/>
        <p:cNvGrpSpPr/>
        <p:nvPr/>
      </p:nvGrpSpPr>
      <p:grpSpPr>
        <a:xfrm>
          <a:off x="0" y="0"/>
          <a:ext cx="0" cy="0"/>
          <a:chOff x="0" y="0"/>
          <a:chExt cx="0" cy="0"/>
        </a:xfrm>
      </p:grpSpPr>
      <p:sp>
        <p:nvSpPr>
          <p:cNvPr id="307" name="Google Shape;307;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8" name="Google Shape;308;p58"/>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309" name="Google Shape;309;p58"/>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310" name="Google Shape;310;p5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1" name="Google Shape;311;p5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2" name="Google Shape;312;p5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3"/>
        <p:cNvGrpSpPr/>
        <p:nvPr/>
      </p:nvGrpSpPr>
      <p:grpSpPr>
        <a:xfrm>
          <a:off x="0" y="0"/>
          <a:ext cx="0" cy="0"/>
          <a:chOff x="0" y="0"/>
          <a:chExt cx="0" cy="0"/>
        </a:xfrm>
      </p:grpSpPr>
      <p:sp>
        <p:nvSpPr>
          <p:cNvPr id="314" name="Google Shape;314;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5" name="Google Shape;315;p59"/>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16" name="Google Shape;316;p59"/>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317" name="Google Shape;317;p59"/>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18" name="Google Shape;318;p59"/>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319" name="Google Shape;319;p5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0" name="Google Shape;320;p5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1" name="Google Shape;321;p5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2"/>
        <p:cNvGrpSpPr/>
        <p:nvPr/>
      </p:nvGrpSpPr>
      <p:grpSpPr>
        <a:xfrm>
          <a:off x="0" y="0"/>
          <a:ext cx="0" cy="0"/>
          <a:chOff x="0" y="0"/>
          <a:chExt cx="0" cy="0"/>
        </a:xfrm>
      </p:grpSpPr>
      <p:sp>
        <p:nvSpPr>
          <p:cNvPr id="323" name="Google Shape;323;p6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4" name="Google Shape;324;p6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5" name="Google Shape;325;p6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6" name="Google Shape;326;p6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7"/>
        <p:cNvGrpSpPr/>
        <p:nvPr/>
      </p:nvGrpSpPr>
      <p:grpSpPr>
        <a:xfrm>
          <a:off x="0" y="0"/>
          <a:ext cx="0" cy="0"/>
          <a:chOff x="0" y="0"/>
          <a:chExt cx="0" cy="0"/>
        </a:xfrm>
      </p:grpSpPr>
      <p:sp>
        <p:nvSpPr>
          <p:cNvPr id="328" name="Google Shape;328;p6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9" name="Google Shape;329;p6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0" name="Google Shape;330;p6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1"/>
        <p:cNvGrpSpPr/>
        <p:nvPr/>
      </p:nvGrpSpPr>
      <p:grpSpPr>
        <a:xfrm>
          <a:off x="0" y="0"/>
          <a:ext cx="0" cy="0"/>
          <a:chOff x="0" y="0"/>
          <a:chExt cx="0" cy="0"/>
        </a:xfrm>
      </p:grpSpPr>
      <p:sp>
        <p:nvSpPr>
          <p:cNvPr id="332" name="Google Shape;332;p62"/>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3" name="Google Shape;333;p62"/>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334" name="Google Shape;334;p62"/>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335" name="Google Shape;335;p6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6" name="Google Shape;336;p6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7" name="Google Shape;337;p6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8"/>
        <p:cNvGrpSpPr/>
        <p:nvPr/>
      </p:nvGrpSpPr>
      <p:grpSpPr>
        <a:xfrm>
          <a:off x="0" y="0"/>
          <a:ext cx="0" cy="0"/>
          <a:chOff x="0" y="0"/>
          <a:chExt cx="0" cy="0"/>
        </a:xfrm>
      </p:grpSpPr>
      <p:sp>
        <p:nvSpPr>
          <p:cNvPr id="339" name="Google Shape;339;p63"/>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0" name="Google Shape;340;p63"/>
          <p:cNvSpPr>
            <a:spLocks noGrp="1"/>
          </p:cNvSpPr>
          <p:nvPr>
            <p:ph type="pic" idx="2"/>
          </p:nvPr>
        </p:nvSpPr>
        <p:spPr>
          <a:xfrm>
            <a:off x="1792288" y="612775"/>
            <a:ext cx="5486400" cy="4114800"/>
          </a:xfrm>
          <a:prstGeom prst="rect">
            <a:avLst/>
          </a:prstGeom>
          <a:noFill/>
          <a:ln>
            <a:noFill/>
          </a:ln>
        </p:spPr>
      </p:sp>
      <p:sp>
        <p:nvSpPr>
          <p:cNvPr id="341" name="Google Shape;341;p63"/>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342" name="Google Shape;342;p6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3" name="Google Shape;343;p6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4" name="Google Shape;344;p6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45"/>
        <p:cNvGrpSpPr/>
        <p:nvPr/>
      </p:nvGrpSpPr>
      <p:grpSpPr>
        <a:xfrm>
          <a:off x="0" y="0"/>
          <a:ext cx="0" cy="0"/>
          <a:chOff x="0" y="0"/>
          <a:chExt cx="0" cy="0"/>
        </a:xfrm>
      </p:grpSpPr>
      <p:sp>
        <p:nvSpPr>
          <p:cNvPr id="346" name="Google Shape;346;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7" name="Google Shape;347;p64"/>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48" name="Google Shape;348;p6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9" name="Google Shape;349;p6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0" name="Google Shape;350;p6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51"/>
        <p:cNvGrpSpPr/>
        <p:nvPr/>
      </p:nvGrpSpPr>
      <p:grpSpPr>
        <a:xfrm>
          <a:off x="0" y="0"/>
          <a:ext cx="0" cy="0"/>
          <a:chOff x="0" y="0"/>
          <a:chExt cx="0" cy="0"/>
        </a:xfrm>
      </p:grpSpPr>
      <p:sp>
        <p:nvSpPr>
          <p:cNvPr id="352" name="Google Shape;352;p65"/>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3" name="Google Shape;353;p65"/>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54" name="Google Shape;354;p6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5" name="Google Shape;355;p6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6" name="Google Shape;356;p6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358"/>
        <p:cNvGrpSpPr/>
        <p:nvPr/>
      </p:nvGrpSpPr>
      <p:grpSpPr>
        <a:xfrm>
          <a:off x="0" y="0"/>
          <a:ext cx="0" cy="0"/>
          <a:chOff x="0" y="0"/>
          <a:chExt cx="0" cy="0"/>
        </a:xfrm>
      </p:grpSpPr>
      <p:pic>
        <p:nvPicPr>
          <p:cNvPr id="359" name="Google Shape;359;p67"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360" name="Google Shape;360;p67"/>
          <p:cNvPicPr preferRelativeResize="0"/>
          <p:nvPr/>
        </p:nvPicPr>
        <p:blipFill rotWithShape="1">
          <a:blip r:embed="rId3">
            <a:alphaModFix/>
          </a:blip>
          <a:srcRect/>
          <a:stretch/>
        </p:blipFill>
        <p:spPr>
          <a:xfrm>
            <a:off x="677334" y="6354234"/>
            <a:ext cx="2540002" cy="266700"/>
          </a:xfrm>
          <a:prstGeom prst="rect">
            <a:avLst/>
          </a:prstGeom>
          <a:noFill/>
          <a:ln>
            <a:noFill/>
          </a:ln>
        </p:spPr>
      </p:pic>
      <p:sp>
        <p:nvSpPr>
          <p:cNvPr id="361" name="Google Shape;361;p67"/>
          <p:cNvSpPr txBox="1">
            <a:spLocks noGrp="1"/>
          </p:cNvSpPr>
          <p:nvPr>
            <p:ph type="body" idx="1"/>
          </p:nvPr>
        </p:nvSpPr>
        <p:spPr>
          <a:xfrm>
            <a:off x="671757" y="11798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62" name="Google Shape;362;p67"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363"/>
        <p:cNvGrpSpPr/>
        <p:nvPr/>
      </p:nvGrpSpPr>
      <p:grpSpPr>
        <a:xfrm>
          <a:off x="0" y="0"/>
          <a:ext cx="0" cy="0"/>
          <a:chOff x="0" y="0"/>
          <a:chExt cx="0" cy="0"/>
        </a:xfrm>
      </p:grpSpPr>
      <p:sp>
        <p:nvSpPr>
          <p:cNvPr id="364" name="Google Shape;364;p6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65" name="Google Shape;365;p68"/>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66" name="Google Shape;366;p68"/>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67" name="Google Shape;367;p68"/>
          <p:cNvPicPr preferRelativeResize="0"/>
          <p:nvPr/>
        </p:nvPicPr>
        <p:blipFill rotWithShape="1">
          <a:blip r:embed="rId2">
            <a:alphaModFix/>
          </a:blip>
          <a:srcRect/>
          <a:stretch/>
        </p:blipFill>
        <p:spPr>
          <a:xfrm>
            <a:off x="6248401" y="6354234"/>
            <a:ext cx="2540002" cy="266700"/>
          </a:xfrm>
          <a:prstGeom prst="rect">
            <a:avLst/>
          </a:prstGeom>
          <a:noFill/>
          <a:ln>
            <a:noFill/>
          </a:ln>
        </p:spPr>
      </p:pic>
      <p:pic>
        <p:nvPicPr>
          <p:cNvPr id="368" name="Google Shape;368;p68"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369"/>
        <p:cNvGrpSpPr/>
        <p:nvPr/>
      </p:nvGrpSpPr>
      <p:grpSpPr>
        <a:xfrm>
          <a:off x="0" y="0"/>
          <a:ext cx="0" cy="0"/>
          <a:chOff x="0" y="0"/>
          <a:chExt cx="0" cy="0"/>
        </a:xfrm>
      </p:grpSpPr>
      <p:pic>
        <p:nvPicPr>
          <p:cNvPr id="370" name="Google Shape;370;p69"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371" name="Google Shape;371;p6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72" name="Google Shape;372;p69"/>
          <p:cNvSpPr txBox="1">
            <a:spLocks noGrp="1"/>
          </p:cNvSpPr>
          <p:nvPr>
            <p:ph type="body" idx="2"/>
          </p:nvPr>
        </p:nvSpPr>
        <p:spPr>
          <a:xfrm>
            <a:off x="659305" y="1736725"/>
            <a:ext cx="80769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73" name="Google Shape;373;p69"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374"/>
        <p:cNvGrpSpPr/>
        <p:nvPr/>
      </p:nvGrpSpPr>
      <p:grpSpPr>
        <a:xfrm>
          <a:off x="0" y="0"/>
          <a:ext cx="0" cy="0"/>
          <a:chOff x="0" y="0"/>
          <a:chExt cx="0" cy="0"/>
        </a:xfrm>
      </p:grpSpPr>
      <p:pic>
        <p:nvPicPr>
          <p:cNvPr id="375" name="Google Shape;375;p70"/>
          <p:cNvPicPr preferRelativeResize="0"/>
          <p:nvPr/>
        </p:nvPicPr>
        <p:blipFill rotWithShape="1">
          <a:blip r:embed="rId2">
            <a:alphaModFix/>
          </a:blip>
          <a:srcRect/>
          <a:stretch/>
        </p:blipFill>
        <p:spPr>
          <a:xfrm>
            <a:off x="6248401" y="6354234"/>
            <a:ext cx="2540002" cy="266700"/>
          </a:xfrm>
          <a:prstGeom prst="rect">
            <a:avLst/>
          </a:prstGeom>
          <a:noFill/>
          <a:ln>
            <a:noFill/>
          </a:ln>
        </p:spPr>
      </p:pic>
      <p:sp>
        <p:nvSpPr>
          <p:cNvPr id="376" name="Google Shape;376;p70"/>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77" name="Google Shape;377;p7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78" name="Google Shape;378;p70"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3.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theme" Target="../theme/theme5.xml"/><Relationship Id="rId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theme" Target="../theme/theme6.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7.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theme" Target="../theme/theme8.xml"/><Relationship Id="rId4" Type="http://schemas.openxmlformats.org/officeDocument/2006/relationships/slideLayout" Target="../slideLayouts/slideLayout62.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2" name="Google Shape;62;p15"/>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1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p32"/>
          <p:cNvSpPr/>
          <p:nvPr/>
        </p:nvSpPr>
        <p:spPr>
          <a:xfrm>
            <a:off x="0" y="220786"/>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59" name="Google Shape;159;p3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0" name="Google Shape;160;p32"/>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marR="0" lvl="0" indent="-325755" algn="l" rtl="0">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1pPr>
            <a:lvl2pPr marL="914400" marR="0" lvl="1" indent="-309562" algn="l" rtl="0">
              <a:spcBef>
                <a:spcPts val="300"/>
              </a:spcBef>
              <a:spcAft>
                <a:spcPts val="0"/>
              </a:spcAft>
              <a:buClr>
                <a:schemeClr val="accent1"/>
              </a:buClr>
              <a:buSzPts val="1275"/>
              <a:buFont typeface="Arial"/>
              <a:buChar char="•"/>
              <a:defRPr sz="1500" b="0" i="0" u="none" strike="noStrike" cap="none">
                <a:solidFill>
                  <a:schemeClr val="dk1"/>
                </a:solidFill>
                <a:latin typeface="Arial"/>
                <a:ea typeface="Arial"/>
                <a:cs typeface="Arial"/>
                <a:sym typeface="Arial"/>
              </a:defRPr>
            </a:lvl2pPr>
            <a:lvl3pPr marL="1371600" marR="0" lvl="2" indent="-305752" algn="l" rtl="0">
              <a:spcBef>
                <a:spcPts val="270"/>
              </a:spcBef>
              <a:spcAft>
                <a:spcPts val="0"/>
              </a:spcAft>
              <a:buClr>
                <a:schemeClr val="accent1"/>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5275" algn="l" rtl="0">
              <a:spcBef>
                <a:spcPts val="210"/>
              </a:spcBef>
              <a:spcAft>
                <a:spcPts val="0"/>
              </a:spcAft>
              <a:buClr>
                <a:schemeClr val="accent1"/>
              </a:buClr>
              <a:buSzPts val="1050"/>
              <a:buFont typeface="Arial"/>
              <a:buChar char="•"/>
              <a:defRPr sz="1050" b="0" i="0" u="none" strike="noStrike" cap="none">
                <a:solidFill>
                  <a:schemeClr val="dk1"/>
                </a:solidFill>
                <a:latin typeface="Arial"/>
                <a:ea typeface="Arial"/>
                <a:cs typeface="Arial"/>
                <a:sym typeface="Arial"/>
              </a:defRPr>
            </a:lvl5pPr>
            <a:lvl6pPr marL="2743200" marR="0" lvl="5"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6pPr>
            <a:lvl7pPr marL="3200400" marR="0" lvl="6"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7pPr>
            <a:lvl8pPr marL="3657600" marR="0" lvl="7"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8pPr>
            <a:lvl9pPr marL="4114800" marR="0" lvl="8"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9pPr>
          </a:lstStyle>
          <a:p>
            <a:endParaRPr/>
          </a:p>
        </p:txBody>
      </p:sp>
      <p:sp>
        <p:nvSpPr>
          <p:cNvPr id="161" name="Google Shape;161;p32"/>
          <p:cNvSpPr/>
          <p:nvPr/>
        </p:nvSpPr>
        <p:spPr>
          <a:xfrm>
            <a:off x="0" y="0"/>
            <a:ext cx="9144000" cy="365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62" name="Google Shape;162;p32"/>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3" name="Google Shape;163;p32"/>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4" name="Google Shape;164;p32"/>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50" b="1" i="0" u="none" strike="noStrike" cap="none">
                <a:solidFill>
                  <a:srgbClr val="FFFFFF"/>
                </a:solidFill>
                <a:latin typeface="Arial"/>
                <a:ea typeface="Arial"/>
                <a:cs typeface="Arial"/>
                <a:sym typeface="Arial"/>
              </a:defRPr>
            </a:lvl1pPr>
            <a:lvl2pPr marL="0" marR="0" lvl="1" indent="0" algn="l" rtl="0">
              <a:spcBef>
                <a:spcPts val="0"/>
              </a:spcBef>
              <a:buNone/>
              <a:defRPr sz="1050" b="1" i="0" u="none" strike="noStrike" cap="none">
                <a:solidFill>
                  <a:srgbClr val="FFFFFF"/>
                </a:solidFill>
                <a:latin typeface="Arial"/>
                <a:ea typeface="Arial"/>
                <a:cs typeface="Arial"/>
                <a:sym typeface="Arial"/>
              </a:defRPr>
            </a:lvl2pPr>
            <a:lvl3pPr marL="0" marR="0" lvl="2" indent="0" algn="l" rtl="0">
              <a:spcBef>
                <a:spcPts val="0"/>
              </a:spcBef>
              <a:buNone/>
              <a:defRPr sz="1050" b="1" i="0" u="none" strike="noStrike" cap="none">
                <a:solidFill>
                  <a:srgbClr val="FFFFFF"/>
                </a:solidFill>
                <a:latin typeface="Arial"/>
                <a:ea typeface="Arial"/>
                <a:cs typeface="Arial"/>
                <a:sym typeface="Arial"/>
              </a:defRPr>
            </a:lvl3pPr>
            <a:lvl4pPr marL="0" marR="0" lvl="3" indent="0" algn="l" rtl="0">
              <a:spcBef>
                <a:spcPts val="0"/>
              </a:spcBef>
              <a:buNone/>
              <a:defRPr sz="1050" b="1" i="0" u="none" strike="noStrike" cap="none">
                <a:solidFill>
                  <a:srgbClr val="FFFFFF"/>
                </a:solidFill>
                <a:latin typeface="Arial"/>
                <a:ea typeface="Arial"/>
                <a:cs typeface="Arial"/>
                <a:sym typeface="Arial"/>
              </a:defRPr>
            </a:lvl4pPr>
            <a:lvl5pPr marL="0" marR="0" lvl="4" indent="0" algn="l" rtl="0">
              <a:spcBef>
                <a:spcPts val="0"/>
              </a:spcBef>
              <a:buNone/>
              <a:defRPr sz="1050" b="1" i="0" u="none" strike="noStrike" cap="none">
                <a:solidFill>
                  <a:srgbClr val="FFFFFF"/>
                </a:solidFill>
                <a:latin typeface="Arial"/>
                <a:ea typeface="Arial"/>
                <a:cs typeface="Arial"/>
                <a:sym typeface="Arial"/>
              </a:defRPr>
            </a:lvl5pPr>
            <a:lvl6pPr marL="0" marR="0" lvl="5" indent="0" algn="l" rtl="0">
              <a:spcBef>
                <a:spcPts val="0"/>
              </a:spcBef>
              <a:buNone/>
              <a:defRPr sz="1050" b="1" i="0" u="none" strike="noStrike" cap="none">
                <a:solidFill>
                  <a:srgbClr val="FFFFFF"/>
                </a:solidFill>
                <a:latin typeface="Arial"/>
                <a:ea typeface="Arial"/>
                <a:cs typeface="Arial"/>
                <a:sym typeface="Arial"/>
              </a:defRPr>
            </a:lvl6pPr>
            <a:lvl7pPr marL="0" marR="0" lvl="6" indent="0" algn="l" rtl="0">
              <a:spcBef>
                <a:spcPts val="0"/>
              </a:spcBef>
              <a:buNone/>
              <a:defRPr sz="1050" b="1" i="0" u="none" strike="noStrike" cap="none">
                <a:solidFill>
                  <a:srgbClr val="FFFFFF"/>
                </a:solidFill>
                <a:latin typeface="Arial"/>
                <a:ea typeface="Arial"/>
                <a:cs typeface="Arial"/>
                <a:sym typeface="Arial"/>
              </a:defRPr>
            </a:lvl7pPr>
            <a:lvl8pPr marL="0" marR="0" lvl="7" indent="0" algn="l" rtl="0">
              <a:spcBef>
                <a:spcPts val="0"/>
              </a:spcBef>
              <a:buNone/>
              <a:defRPr sz="1050" b="1" i="0" u="none" strike="noStrike" cap="none">
                <a:solidFill>
                  <a:srgbClr val="FFFFFF"/>
                </a:solidFill>
                <a:latin typeface="Arial"/>
                <a:ea typeface="Arial"/>
                <a:cs typeface="Arial"/>
                <a:sym typeface="Arial"/>
              </a:defRPr>
            </a:lvl8pPr>
            <a:lvl9pPr marL="0" marR="0" lvl="8" indent="0" algn="l" rtl="0">
              <a:spcBef>
                <a:spcPts val="0"/>
              </a:spcBef>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23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6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Google Shape;283;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84" name="Google Shape;284;p5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5" name="Google Shape;285;p5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6" name="Google Shape;286;p5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7" name="Google Shape;287;p5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35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37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1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jmmalone@uw.edu" TargetMode="External"/><Relationship Id="rId3" Type="http://schemas.openxmlformats.org/officeDocument/2006/relationships/hyperlink" Target="https://washington.zoom.us/j/346891888" TargetMode="External"/><Relationship Id="rId7" Type="http://schemas.openxmlformats.org/officeDocument/2006/relationships/hyperlink" Target="mailto:uwcto@uw.edu"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hyperlink" Target="mailto:carhodes@uw.edu" TargetMode="External"/><Relationship Id="rId11" Type="http://schemas.openxmlformats.org/officeDocument/2006/relationships/hyperlink" Target="mailto:corehelp@uw.edu" TargetMode="External"/><Relationship Id="rId5" Type="http://schemas.openxmlformats.org/officeDocument/2006/relationships/hyperlink" Target="mailto:gcafco@uw.edu" TargetMode="External"/><Relationship Id="rId10" Type="http://schemas.openxmlformats.org/officeDocument/2006/relationships/hyperlink" Target="mailto:vinceg@uw.edu" TargetMode="External"/><Relationship Id="rId4" Type="http://schemas.openxmlformats.org/officeDocument/2006/relationships/hyperlink" Target="mailto:kirsten5@uw.edu" TargetMode="External"/><Relationship Id="rId9" Type="http://schemas.openxmlformats.org/officeDocument/2006/relationships/hyperlink" Target="mailto:carhodes@uw.ed"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hyperlink" Target="mailto:gcafco@uw.edu" TargetMode="External"/><Relationship Id="rId2" Type="http://schemas.openxmlformats.org/officeDocument/2006/relationships/notesSlide" Target="../notesSlides/notesSlide12.xml"/><Relationship Id="rId1" Type="http://schemas.openxmlformats.org/officeDocument/2006/relationships/slideLayout" Target="../slideLayouts/slideLayout44.xml"/><Relationship Id="rId6" Type="http://schemas.openxmlformats.org/officeDocument/2006/relationships/hyperlink" Target="mailto:mgard4@uw.eud" TargetMode="External"/><Relationship Id="rId5" Type="http://schemas.openxmlformats.org/officeDocument/2006/relationships/hyperlink" Target="https://finance.uw.edu/pafc/travel#federal-travel" TargetMode="External"/><Relationship Id="rId4" Type="http://schemas.openxmlformats.org/officeDocument/2006/relationships/hyperlink" Target="https://finance.uw.edu/paf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hyperlink" Target="mailto:mramques@uw.edu"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hyperlink" Target="https://depts.washington.edu/comply/docs/comp_202.pdf" TargetMode="External"/><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63.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3" Type="http://schemas.openxmlformats.org/officeDocument/2006/relationships/hyperlink" Target="https://uwresearch.gosignmeup.com/public/Course/browse?courseid=4289" TargetMode="External"/><Relationship Id="rId2" Type="http://schemas.openxmlformats.org/officeDocument/2006/relationships/notesSlide" Target="../notesSlides/notesSlide29.xml"/><Relationship Id="rId1" Type="http://schemas.openxmlformats.org/officeDocument/2006/relationships/slideLayout" Target="../slideLayouts/slideLayout63.xml"/><Relationship Id="rId6" Type="http://schemas.openxmlformats.org/officeDocument/2006/relationships/hyperlink" Target="mailto:sagehelp@uw.edu" TargetMode="External"/><Relationship Id="rId5" Type="http://schemas.openxmlformats.org/officeDocument/2006/relationships/hyperlink" Target="https://www.washington.edu/research/uwft-for-the-research-community/" TargetMode="External"/><Relationship Id="rId4" Type="http://schemas.openxmlformats.org/officeDocument/2006/relationships/hyperlink" Target="https://uwresearch.gosignmeup.com/public/Course/browse?courseid=429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6.xml"/><Relationship Id="rId1" Type="http://schemas.openxmlformats.org/officeDocument/2006/relationships/slideLayout" Target="../slideLayouts/slideLayout33.xml"/><Relationship Id="rId4" Type="http://schemas.openxmlformats.org/officeDocument/2006/relationships/hyperlink" Target="https://www.washington.edu/research/hsd/clinical-trials/clinical-trials-registration-and-reportin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8.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9.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3" Type="http://schemas.openxmlformats.org/officeDocument/2006/relationships/hyperlink" Target="https://finance.uw.edu/gca/award-lifecycle/budget-setup/surplus?_gl=1*1hyicu5*_ga*MTQ5MTcwMTM2Ni4xNTkxMzY2Nzg0*_ga_3T65WK0BM8*MTY4MTc2ODQ5OS4zNjYuMS4xNjgxNzY5MjEwLjAuMC4w*_ga_JLHM9WH4JV*MTY4MTc2ODUwMC4zNjYuMS4xNjgxNzY5MjEwLjAuMC4w" TargetMode="External"/><Relationship Id="rId2" Type="http://schemas.openxmlformats.org/officeDocument/2006/relationships/notesSlide" Target="../notesSlides/notesSlide50.xml"/><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3" Type="http://schemas.openxmlformats.org/officeDocument/2006/relationships/hyperlink" Target="https://urldefense.com/v3/__https:/uwnetid.sharepoint.com/:x:/r/sites/UWFTChangeNetwork/_layouts/15/Doc.aspx?sourcedoc=*7B8B1D66FA-9174-4391-9EEE-24EBC22CE9F9*7D&amp;file=Budget*20to*20Worktag*20Mapping*20Workbook.xlsx&amp;action=default&amp;mobileredirect=true&amp;DefaultItemOpen=1__;JSUlJSUl!!K-Hz7m0Vt54!hLa1wMkmlxkRBAFe6fw9WB-ZJOfz18pxYYl_ltcwvjTRhkebYmm-lxFZ-PnofQ0U5iBR9ocMKJoZKpwHpNvXVQ$" TargetMode="External"/><Relationship Id="rId2" Type="http://schemas.openxmlformats.org/officeDocument/2006/relationships/notesSlide" Target="../notesSlides/notesSlide52.xml"/><Relationship Id="rId1" Type="http://schemas.openxmlformats.org/officeDocument/2006/relationships/slideLayout" Target="../slideLayouts/slideLayout44.xml"/><Relationship Id="rId4" Type="http://schemas.openxmlformats.org/officeDocument/2006/relationships/hyperlink" Target="https://uwnetid.sharepoint.com/sites/UWFTChangeNetwork/SitePages/FDM.aspx?OR=Teams-HL&amp;CT=1683301157852#fdm-change-request-process"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4.xml"/></Relationships>
</file>

<file path=ppt/slides/_rels/slide54.xml.rels><?xml version="1.0" encoding="UTF-8" standalone="yes"?>
<Relationships xmlns="http://schemas.openxmlformats.org/package/2006/relationships"><Relationship Id="rId3" Type="http://schemas.openxmlformats.org/officeDocument/2006/relationships/hyperlink" Target="https://finance.uw.edu/gca/award-lifecycle/budget-setup/surplus?_gl=1*1hyicu5*_ga*MTQ5MTcwMTM2Ni4xNTkxMzY2Nzg0*_ga_3T65WK0BM8*MTY4MTc2ODQ5OS4zNjYuMS4xNjgxNzY5MjEwLjAuMC4w*_ga_JLHM9WH4JV*MTY4MTc2ODUwMC4zNjYuMS4xNjgxNzY5MjEwLjAuMC4w" TargetMode="External"/><Relationship Id="rId2" Type="http://schemas.openxmlformats.org/officeDocument/2006/relationships/notesSlide" Target="../notesSlides/notesSlide54.xml"/><Relationship Id="rId1" Type="http://schemas.openxmlformats.org/officeDocument/2006/relationships/slideLayout" Target="../slideLayouts/slideLayout44.xml"/><Relationship Id="rId5" Type="http://schemas.openxmlformats.org/officeDocument/2006/relationships/hyperlink" Target="https://uwnetid.sharepoint.com/sites/UWFTChangeNetwork/SitePages/FDM.aspx?OR=Teams-HL&amp;CT=1683301157852#fdm-change-request-process" TargetMode="External"/><Relationship Id="rId4" Type="http://schemas.openxmlformats.org/officeDocument/2006/relationships/hyperlink" Target="https://urldefense.com/v3/__https:/uwnetid.sharepoint.com/:x:/r/sites/UWFTChangeNetwork/_layouts/15/Doc.aspx?sourcedoc=*7B8B1D66FA-9174-4391-9EEE-24EBC22CE9F9*7D&amp;file=Budget*20to*20Worktag*20Mapping*20Workbook.xlsx&amp;action=default&amp;mobileredirect=true&amp;DefaultItemOpen=1__;JSUlJSUl!!K-Hz7m0Vt54!hLa1wMkmlxkRBAFe6fw9WB-ZJOfz18pxYYl_ltcwvjTRhkebYmm-lxFZ-PnofQ0U5iBR9ocMKJoZKpwHpNvXVQ$"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mailto:vinceg@uw.edu" TargetMode="External"/><Relationship Id="rId2" Type="http://schemas.openxmlformats.org/officeDocument/2006/relationships/notesSlide" Target="../notesSlides/notesSlide55.xml"/><Relationship Id="rId1" Type="http://schemas.openxmlformats.org/officeDocument/2006/relationships/slideLayout" Target="../slideLayouts/slideLayout44.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48.xml"/><Relationship Id="rId6" Type="http://schemas.openxmlformats.org/officeDocument/2006/relationships/hyperlink" Target="https://uwresearch.gosignmeup.com/public/course/browse" TargetMode="External"/><Relationship Id="rId5" Type="http://schemas.openxmlformats.org/officeDocument/2006/relationships/image" Target="../media/image38.png"/><Relationship Id="rId4" Type="http://schemas.openxmlformats.org/officeDocument/2006/relationships/hyperlink" Target="https://www.washington.edu/research/training/core/"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7.xml"/><Relationship Id="rId1" Type="http://schemas.openxmlformats.org/officeDocument/2006/relationships/slideLayout" Target="../slideLayouts/slideLayout48.xml"/><Relationship Id="rId5" Type="http://schemas.openxmlformats.org/officeDocument/2006/relationships/image" Target="../media/image41.png"/><Relationship Id="rId4" Type="http://schemas.openxmlformats.org/officeDocument/2006/relationships/image" Target="../media/image40.jpg"/></Relationships>
</file>

<file path=ppt/slides/_rels/slide5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8.xml"/><Relationship Id="rId1" Type="http://schemas.openxmlformats.org/officeDocument/2006/relationships/slideLayout" Target="../slideLayouts/slideLayout48.xml"/><Relationship Id="rId4" Type="http://schemas.openxmlformats.org/officeDocument/2006/relationships/image" Target="../media/image40.jp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graphicFrame>
        <p:nvGraphicFramePr>
          <p:cNvPr id="386" name="Google Shape;386;p73"/>
          <p:cNvGraphicFramePr/>
          <p:nvPr/>
        </p:nvGraphicFramePr>
        <p:xfrm>
          <a:off x="99025" y="76200"/>
          <a:ext cx="9044975" cy="6781850"/>
        </p:xfrm>
        <a:graphic>
          <a:graphicData uri="http://schemas.openxmlformats.org/drawingml/2006/table">
            <a:tbl>
              <a:tblPr firstRow="1" firstCol="1" bandRow="1">
                <a:noFill/>
                <a:tableStyleId>{6BE448C1-FF4E-467E-B013-67A1300F5BA7}</a:tableStyleId>
              </a:tblPr>
              <a:tblGrid>
                <a:gridCol w="3813850">
                  <a:extLst>
                    <a:ext uri="{9D8B030D-6E8A-4147-A177-3AD203B41FA5}">
                      <a16:colId xmlns:a16="http://schemas.microsoft.com/office/drawing/2014/main" val="20000"/>
                    </a:ext>
                  </a:extLst>
                </a:gridCol>
                <a:gridCol w="3132500">
                  <a:extLst>
                    <a:ext uri="{9D8B030D-6E8A-4147-A177-3AD203B41FA5}">
                      <a16:colId xmlns:a16="http://schemas.microsoft.com/office/drawing/2014/main" val="20001"/>
                    </a:ext>
                  </a:extLst>
                </a:gridCol>
                <a:gridCol w="1409625">
                  <a:extLst>
                    <a:ext uri="{9D8B030D-6E8A-4147-A177-3AD203B41FA5}">
                      <a16:colId xmlns:a16="http://schemas.microsoft.com/office/drawing/2014/main" val="20002"/>
                    </a:ext>
                  </a:extLst>
                </a:gridCol>
                <a:gridCol w="689000">
                  <a:extLst>
                    <a:ext uri="{9D8B030D-6E8A-4147-A177-3AD203B41FA5}">
                      <a16:colId xmlns:a16="http://schemas.microsoft.com/office/drawing/2014/main" val="20003"/>
                    </a:ext>
                  </a:extLst>
                </a:gridCol>
              </a:tblGrid>
              <a:tr h="596525">
                <a:tc gridSpan="4">
                  <a:txBody>
                    <a:bodyPr/>
                    <a:lstStyle/>
                    <a:p>
                      <a:pPr marL="0" marR="0" lvl="0" indent="0" algn="ctr" rtl="0">
                        <a:lnSpc>
                          <a:spcPct val="100000"/>
                        </a:lnSpc>
                        <a:spcBef>
                          <a:spcPts val="0"/>
                        </a:spcBef>
                        <a:spcAft>
                          <a:spcPts val="0"/>
                        </a:spcAft>
                        <a:buClr>
                          <a:srgbClr val="5F497A"/>
                        </a:buClr>
                        <a:buSzPts val="3000"/>
                        <a:buFont typeface="Calibri"/>
                        <a:buNone/>
                      </a:pPr>
                      <a:r>
                        <a:rPr lang="en" sz="3000" b="0" u="none" strike="noStrike" cap="none">
                          <a:solidFill>
                            <a:srgbClr val="5F497A"/>
                          </a:solidFill>
                          <a:latin typeface="Calibri"/>
                          <a:ea typeface="Calibri"/>
                          <a:cs typeface="Calibri"/>
                          <a:sym typeface="Calibri"/>
                        </a:rPr>
                        <a:t>MRAM </a:t>
                      </a:r>
                      <a:r>
                        <a:rPr lang="en" sz="3000" b="0" u="none" strike="noStrike" cap="none">
                          <a:solidFill>
                            <a:srgbClr val="BFBFBF"/>
                          </a:solidFill>
                          <a:latin typeface="Calibri"/>
                          <a:ea typeface="Calibri"/>
                          <a:cs typeface="Calibri"/>
                          <a:sym typeface="Calibri"/>
                        </a:rPr>
                        <a:t>|</a:t>
                      </a:r>
                      <a:r>
                        <a:rPr lang="en" sz="3000" b="0" u="none" strike="noStrike" cap="none">
                          <a:solidFill>
                            <a:srgbClr val="5F497A"/>
                          </a:solidFill>
                          <a:latin typeface="Calibri"/>
                          <a:ea typeface="Calibri"/>
                          <a:cs typeface="Calibri"/>
                          <a:sym typeface="Calibri"/>
                        </a:rPr>
                        <a:t> Monthly Research Administration Meeting </a:t>
                      </a:r>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31625">
                <a:tc gridSpan="4">
                  <a:txBody>
                    <a:bodyPr/>
                    <a:lstStyle/>
                    <a:p>
                      <a:pPr marL="0" marR="0" lvl="0" indent="0" algn="ctr" rtl="0">
                        <a:lnSpc>
                          <a:spcPct val="100000"/>
                        </a:lnSpc>
                        <a:spcBef>
                          <a:spcPts val="0"/>
                        </a:spcBef>
                        <a:spcAft>
                          <a:spcPts val="0"/>
                        </a:spcAft>
                        <a:buClr>
                          <a:schemeClr val="dk1"/>
                        </a:buClr>
                        <a:buSzPts val="800"/>
                        <a:buFont typeface="Calibri"/>
                        <a:buNone/>
                      </a:pPr>
                      <a:endParaRPr sz="8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rgbClr val="5F497A"/>
                        </a:solidFill>
                        <a:latin typeface="Calibri"/>
                        <a:ea typeface="Calibri"/>
                        <a:cs typeface="Calibri"/>
                        <a:sym typeface="Calibri"/>
                      </a:endParaRPr>
                    </a:p>
                    <a:p>
                      <a:pPr marL="0" lvl="8" indent="0" algn="ctr" rtl="0">
                        <a:spcBef>
                          <a:spcPts val="0"/>
                        </a:spcBef>
                        <a:spcAft>
                          <a:spcPts val="0"/>
                        </a:spcAft>
                        <a:buClr>
                          <a:srgbClr val="5F497A"/>
                        </a:buClr>
                        <a:buSzPts val="1400"/>
                        <a:buFont typeface="Calibri"/>
                        <a:buNone/>
                      </a:pPr>
                      <a:r>
                        <a:rPr lang="en" b="0">
                          <a:solidFill>
                            <a:srgbClr val="5F497A"/>
                          </a:solidFill>
                        </a:rPr>
                        <a:t>May 11, 2023 </a:t>
                      </a:r>
                      <a:endParaRPr/>
                    </a:p>
                    <a:p>
                      <a:pPr marL="0" marR="0" lvl="0" indent="0" algn="ctr" rtl="0">
                        <a:lnSpc>
                          <a:spcPct val="100000"/>
                        </a:lnSpc>
                        <a:spcBef>
                          <a:spcPts val="0"/>
                        </a:spcBef>
                        <a:spcAft>
                          <a:spcPts val="0"/>
                        </a:spcAft>
                        <a:buClr>
                          <a:srgbClr val="5F497A"/>
                        </a:buClr>
                        <a:buSzPts val="1400"/>
                        <a:buFont typeface="Calibri"/>
                        <a:buNone/>
                      </a:pPr>
                      <a:r>
                        <a:rPr lang="en" sz="1400" b="0" u="none" strike="noStrike" cap="none">
                          <a:solidFill>
                            <a:srgbClr val="5F497A"/>
                          </a:solidFill>
                          <a:latin typeface="Calibri"/>
                          <a:ea typeface="Calibri"/>
                          <a:cs typeface="Calibri"/>
                          <a:sym typeface="Calibri"/>
                        </a:rPr>
                        <a:t>9:00 </a:t>
                      </a:r>
                      <a:r>
                        <a:rPr lang="en" b="0">
                          <a:solidFill>
                            <a:srgbClr val="5F497A"/>
                          </a:solidFill>
                        </a:rPr>
                        <a:t>AM </a:t>
                      </a:r>
                      <a:r>
                        <a:rPr lang="en" sz="1400" b="0" u="none" strike="noStrike" cap="none">
                          <a:solidFill>
                            <a:srgbClr val="5F497A"/>
                          </a:solidFill>
                          <a:latin typeface="Calibri"/>
                          <a:ea typeface="Calibri"/>
                          <a:cs typeface="Calibri"/>
                          <a:sym typeface="Calibri"/>
                        </a:rPr>
                        <a:t>– 10:00 AM</a:t>
                      </a:r>
                      <a:endParaRPr sz="1400" b="0" u="none" strike="noStrike" cap="none">
                        <a:solidFill>
                          <a:srgbClr val="5F497A"/>
                        </a:solidFill>
                        <a:latin typeface="Calibri"/>
                        <a:ea typeface="Calibri"/>
                        <a:cs typeface="Calibri"/>
                        <a:sym typeface="Calibri"/>
                      </a:endParaRPr>
                    </a:p>
                    <a:p>
                      <a:pPr marL="0" lvl="0" indent="0" algn="ctr" rtl="0">
                        <a:spcBef>
                          <a:spcPts val="0"/>
                        </a:spcBef>
                        <a:spcAft>
                          <a:spcPts val="0"/>
                        </a:spcAft>
                        <a:buClr>
                          <a:srgbClr val="5F497A"/>
                        </a:buClr>
                        <a:buSzPts val="1400"/>
                        <a:buFont typeface="Calibri"/>
                        <a:buNone/>
                      </a:pPr>
                      <a:r>
                        <a:rPr lang="en" b="0">
                          <a:solidFill>
                            <a:srgbClr val="5F497A"/>
                          </a:solidFill>
                        </a:rPr>
                        <a:t>Join Webinar</a:t>
                      </a:r>
                      <a:r>
                        <a:rPr lang="en">
                          <a:solidFill>
                            <a:srgbClr val="5F497A"/>
                          </a:solidFill>
                        </a:rPr>
                        <a:t>: </a:t>
                      </a:r>
                      <a:r>
                        <a:rPr lang="en" u="sng">
                          <a:solidFill>
                            <a:schemeClr val="hlink"/>
                          </a:solidFill>
                          <a:hlinkClick r:id="rId3"/>
                        </a:rPr>
                        <a:t>https://washington.zoom.us/j/346891888</a:t>
                      </a:r>
                      <a:endParaRPr sz="1200" b="0">
                        <a:solidFill>
                          <a:srgbClr val="5F497A"/>
                        </a:solidFill>
                      </a:endParaRPr>
                    </a:p>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rgbClr val="5F497A"/>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b="1" u="none" strike="noStrike" cap="none">
                        <a:solidFill>
                          <a:schemeClr val="lt1"/>
                        </a:solidFill>
                        <a:latin typeface="Arial"/>
                        <a:ea typeface="Arial"/>
                        <a:cs typeface="Arial"/>
                        <a:sym typeface="Arial"/>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18150">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TOPIC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PRESENTER</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a:solidFill>
                            <a:schemeClr val="lt1"/>
                          </a:solidFill>
                        </a:rPr>
                        <a:t> </a:t>
                      </a:r>
                      <a:r>
                        <a:rPr lang="en" sz="1600" b="0" u="none" strike="noStrike" cap="none">
                          <a:solidFill>
                            <a:schemeClr val="lt1"/>
                          </a:solidFill>
                        </a:rPr>
                        <a:t>EMAIL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ctr"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MIN</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extLst>
                  <a:ext uri="{0D108BD9-81ED-4DB2-BD59-A6C34878D82A}">
                    <a16:rowId xmlns:a16="http://schemas.microsoft.com/office/drawing/2014/main" val="10002"/>
                  </a:ext>
                </a:extLst>
              </a:tr>
              <a:tr h="397700">
                <a:tc>
                  <a:txBody>
                    <a:bodyPr/>
                    <a:lstStyle/>
                    <a:p>
                      <a:pPr marL="0" marR="0" lvl="0" indent="0" algn="l" rtl="0">
                        <a:lnSpc>
                          <a:spcPct val="100000"/>
                        </a:lnSpc>
                        <a:spcBef>
                          <a:spcPts val="0"/>
                        </a:spcBef>
                        <a:spcAft>
                          <a:spcPts val="0"/>
                        </a:spcAft>
                        <a:buClr>
                          <a:srgbClr val="3F3F3F"/>
                        </a:buClr>
                        <a:buSzPts val="1400"/>
                        <a:buFont typeface="Calibri"/>
                        <a:buNone/>
                      </a:pPr>
                      <a:r>
                        <a:rPr lang="en" sz="1400" b="0" u="none" strike="noStrike" cap="none">
                          <a:solidFill>
                            <a:srgbClr val="3F3F3F"/>
                          </a:solidFill>
                          <a:latin typeface="Calibri"/>
                          <a:ea typeface="Calibri"/>
                          <a:cs typeface="Calibri"/>
                          <a:sym typeface="Calibri"/>
                        </a:rPr>
                        <a:t>Welcome</a:t>
                      </a: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b="1" u="none" strike="noStrike" cap="none">
                          <a:solidFill>
                            <a:srgbClr val="3F3F3F"/>
                          </a:solidFill>
                          <a:latin typeface="Calibri"/>
                          <a:ea typeface="Calibri"/>
                          <a:cs typeface="Calibri"/>
                          <a:sym typeface="Calibri"/>
                        </a:rPr>
                        <a:t>Kirsten DeFries</a:t>
                      </a:r>
                      <a:endParaRPr sz="1000" b="1"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None/>
                      </a:pPr>
                      <a:r>
                        <a:rPr lang="en" sz="1000" u="none" strike="noStrike" cap="none">
                          <a:solidFill>
                            <a:srgbClr val="3F3F3F"/>
                          </a:solidFill>
                          <a:latin typeface="Calibri"/>
                          <a:ea typeface="Calibri"/>
                          <a:cs typeface="Calibri"/>
                          <a:sym typeface="Calibri"/>
                        </a:rPr>
                        <a:t>Research Compliance &amp; Operations </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strike="noStrike" cap="none">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kirsten5@uw.edu</a:t>
                      </a:r>
                      <a:r>
                        <a:rPr lang="en" sz="1000" u="sng">
                          <a:solidFill>
                            <a:srgbClr val="000000"/>
                          </a:solidFill>
                        </a:rPr>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100" u="none" strike="noStrike" cap="none">
                          <a:solidFill>
                            <a:srgbClr val="3F3F3F"/>
                          </a:solidFill>
                          <a:latin typeface="Calibri"/>
                          <a:ea typeface="Calibri"/>
                          <a:cs typeface="Calibri"/>
                          <a:sym typeface="Calibri"/>
                        </a:rPr>
                        <a:t>2</a:t>
                      </a:r>
                      <a:endParaRPr sz="11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97700">
                <a:tc>
                  <a:txBody>
                    <a:bodyPr/>
                    <a:lstStyle/>
                    <a:p>
                      <a:pPr marL="0" marR="0" lvl="0" indent="0" algn="l" rtl="0">
                        <a:lnSpc>
                          <a:spcPct val="100000"/>
                        </a:lnSpc>
                        <a:spcBef>
                          <a:spcPts val="0"/>
                        </a:spcBef>
                        <a:spcAft>
                          <a:spcPts val="0"/>
                        </a:spcAft>
                        <a:buClr>
                          <a:srgbClr val="3F3F3F"/>
                        </a:buClr>
                        <a:buSzPts val="1100"/>
                        <a:buFont typeface="Calibri"/>
                        <a:buNone/>
                      </a:pPr>
                      <a:r>
                        <a:rPr lang="en" b="0">
                          <a:solidFill>
                            <a:srgbClr val="3F3F3F"/>
                          </a:solidFill>
                        </a:rPr>
                        <a:t>PAFC Hot Topic: Travel on Federal Awards</a:t>
                      </a:r>
                      <a:endParaRPr sz="1100" b="1"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lvl="0" indent="0" algn="l" rtl="0">
                        <a:spcBef>
                          <a:spcPts val="0"/>
                        </a:spcBef>
                        <a:spcAft>
                          <a:spcPts val="0"/>
                        </a:spcAft>
                        <a:buSzPts val="1100"/>
                        <a:buNone/>
                      </a:pPr>
                      <a:r>
                        <a:rPr lang="en" sz="1000" b="1">
                          <a:solidFill>
                            <a:srgbClr val="3F3F3F"/>
                          </a:solidFill>
                        </a:rPr>
                        <a:t>Matt Gardner</a:t>
                      </a:r>
                      <a:endParaRPr sz="1000" b="1">
                        <a:solidFill>
                          <a:srgbClr val="3F3F3F"/>
                        </a:solidFill>
                      </a:endParaRPr>
                    </a:p>
                    <a:p>
                      <a:pPr marL="0" lvl="0" indent="0" algn="l" rtl="0">
                        <a:spcBef>
                          <a:spcPts val="0"/>
                        </a:spcBef>
                        <a:spcAft>
                          <a:spcPts val="0"/>
                        </a:spcAft>
                        <a:buSzPts val="1100"/>
                        <a:buNone/>
                      </a:pPr>
                      <a:r>
                        <a:rPr lang="en" sz="1000">
                          <a:solidFill>
                            <a:srgbClr val="3F3F3F"/>
                          </a:solidFill>
                        </a:rPr>
                        <a:t>Post Award Fiscal Compliance</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5"/>
                        </a:rPr>
                        <a:t>gcafco@uw.edu</a:t>
                      </a:r>
                      <a:r>
                        <a:rPr lang="en" sz="1000" u="sng"/>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97700">
                <a:tc>
                  <a:txBody>
                    <a:bodyPr/>
                    <a:lstStyle/>
                    <a:p>
                      <a:pPr marL="0" marR="0" lvl="0" indent="0" algn="l" rtl="0">
                        <a:lnSpc>
                          <a:spcPct val="100000"/>
                        </a:lnSpc>
                        <a:spcBef>
                          <a:spcPts val="0"/>
                        </a:spcBef>
                        <a:spcAft>
                          <a:spcPts val="0"/>
                        </a:spcAft>
                        <a:buNone/>
                      </a:pPr>
                      <a:r>
                        <a:rPr lang="en" b="0">
                          <a:solidFill>
                            <a:srgbClr val="3F3F3F"/>
                          </a:solidFill>
                        </a:rPr>
                        <a:t>Scope of UW Clinical Trial Office Budget Review</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Pavel Kruchek &amp; Carol Rhodes</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Clinical Trials Office &amp; Office of Sponsored Programs</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l" rtl="0">
                        <a:spcBef>
                          <a:spcPts val="0"/>
                        </a:spcBef>
                        <a:spcAft>
                          <a:spcPts val="0"/>
                        </a:spcAft>
                        <a:buNone/>
                      </a:pPr>
                      <a:r>
                        <a:rPr lang="en" sz="1000" u="sng">
                          <a:solidFill>
                            <a:schemeClr val="hlink"/>
                          </a:solidFill>
                          <a:hlinkClick r:id="rId6"/>
                        </a:rPr>
                        <a:t>carhodes@uw.edu</a:t>
                      </a:r>
                      <a:endParaRPr sz="1000" u="sng">
                        <a:solidFill>
                          <a:schemeClr val="hlink"/>
                        </a:solidFill>
                      </a:endParaRPr>
                    </a:p>
                    <a:p>
                      <a:pPr marL="114300" lvl="0" indent="0" algn="l" rtl="0">
                        <a:spcBef>
                          <a:spcPts val="0"/>
                        </a:spcBef>
                        <a:spcAft>
                          <a:spcPts val="0"/>
                        </a:spcAft>
                        <a:buNone/>
                      </a:pPr>
                      <a:r>
                        <a:rPr lang="en" sz="1100" u="sng">
                          <a:solidFill>
                            <a:schemeClr val="hlink"/>
                          </a:solidFill>
                          <a:highlight>
                            <a:srgbClr val="FFFFFF"/>
                          </a:highlight>
                          <a:hlinkClick r:id="rId7"/>
                        </a:rPr>
                        <a:t>uwcto@uw.edu</a:t>
                      </a:r>
                      <a:r>
                        <a:rPr lang="en" sz="1100">
                          <a:solidFill>
                            <a:srgbClr val="0000FF"/>
                          </a:solidFill>
                          <a:highlight>
                            <a:srgbClr val="FFFFFF"/>
                          </a:highlight>
                        </a:rPr>
                        <a:t> </a:t>
                      </a:r>
                      <a:endParaRPr sz="1000" u="sng">
                        <a:solidFill>
                          <a:schemeClr val="hlink"/>
                        </a:solidFill>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15</a:t>
                      </a:r>
                      <a:endParaRPr sz="1000">
                        <a:solidFill>
                          <a:srgbClr val="3F3F3F"/>
                        </a:solidFill>
                      </a:endParaRPr>
                    </a:p>
                    <a:p>
                      <a:pPr marL="0" marR="0" lvl="0" indent="0" algn="l" rtl="0">
                        <a:lnSpc>
                          <a:spcPct val="100000"/>
                        </a:lnSpc>
                        <a:spcBef>
                          <a:spcPts val="0"/>
                        </a:spcBef>
                        <a:spcAft>
                          <a:spcPts val="0"/>
                        </a:spcAft>
                        <a:buNone/>
                      </a:pP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97700">
                <a:tc>
                  <a:txBody>
                    <a:bodyPr/>
                    <a:lstStyle/>
                    <a:p>
                      <a:pPr marL="0" marR="0" lvl="0" indent="0" algn="l" rtl="0">
                        <a:lnSpc>
                          <a:spcPct val="100000"/>
                        </a:lnSpc>
                        <a:spcBef>
                          <a:spcPts val="0"/>
                        </a:spcBef>
                        <a:spcAft>
                          <a:spcPts val="0"/>
                        </a:spcAft>
                        <a:buNone/>
                      </a:pPr>
                      <a:r>
                        <a:rPr lang="en" b="0">
                          <a:solidFill>
                            <a:srgbClr val="3F3F3F"/>
                          </a:solidFill>
                        </a:rPr>
                        <a:t>CT.gov registration and reporting</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Jason Malone &amp; Carol Rhodes</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Human Subjects Division, Office of Sponsored </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l" rtl="0">
                        <a:spcBef>
                          <a:spcPts val="0"/>
                        </a:spcBef>
                        <a:spcAft>
                          <a:spcPts val="0"/>
                        </a:spcAft>
                        <a:buNone/>
                      </a:pPr>
                      <a:r>
                        <a:rPr lang="en" sz="1000" u="sng">
                          <a:solidFill>
                            <a:schemeClr val="hlink"/>
                          </a:solidFill>
                          <a:hlinkClick r:id="rId8"/>
                        </a:rPr>
                        <a:t>jmmalone@uw.edu</a:t>
                      </a:r>
                      <a:endParaRPr sz="1000" u="sng">
                        <a:solidFill>
                          <a:schemeClr val="hlink"/>
                        </a:solidFill>
                      </a:endParaRPr>
                    </a:p>
                    <a:p>
                      <a:pPr marL="114300" lvl="0" indent="0" algn="l" rtl="0">
                        <a:spcBef>
                          <a:spcPts val="0"/>
                        </a:spcBef>
                        <a:spcAft>
                          <a:spcPts val="0"/>
                        </a:spcAft>
                        <a:buNone/>
                      </a:pPr>
                      <a:r>
                        <a:rPr lang="en" sz="1000" u="sng">
                          <a:solidFill>
                            <a:schemeClr val="hlink"/>
                          </a:solidFill>
                          <a:hlinkClick r:id="rId9"/>
                        </a:rPr>
                        <a:t>carhodes@uw.ed</a:t>
                      </a:r>
                      <a:r>
                        <a:rPr lang="en" sz="1000" u="sng">
                          <a:solidFill>
                            <a:schemeClr val="hlink"/>
                          </a:solidFill>
                        </a:rPr>
                        <a:t> </a:t>
                      </a:r>
                      <a:endParaRPr sz="1000" u="sng">
                        <a:solidFill>
                          <a:schemeClr val="hlink"/>
                        </a:solidFill>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a:solidFill>
                            <a:srgbClr val="3F3F3F"/>
                          </a:solidFill>
                        </a:rPr>
                        <a:t>       15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40475">
                <a:tc>
                  <a:txBody>
                    <a:bodyPr/>
                    <a:lstStyle/>
                    <a:p>
                      <a:pPr marL="0" marR="0" lvl="0" indent="0" algn="l" rtl="0">
                        <a:lnSpc>
                          <a:spcPct val="100000"/>
                        </a:lnSpc>
                        <a:spcBef>
                          <a:spcPts val="0"/>
                        </a:spcBef>
                        <a:spcAft>
                          <a:spcPts val="0"/>
                        </a:spcAft>
                        <a:buNone/>
                      </a:pPr>
                      <a:r>
                        <a:rPr lang="en" b="0">
                          <a:solidFill>
                            <a:srgbClr val="3F3F3F"/>
                          </a:solidFill>
                        </a:rPr>
                        <a:t>Upcoming Changes to HSD Administrative Fee and Processes</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Jason Malone</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Human Subjects Division</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l" rtl="0">
                        <a:spcBef>
                          <a:spcPts val="0"/>
                        </a:spcBef>
                        <a:spcAft>
                          <a:spcPts val="0"/>
                        </a:spcAft>
                        <a:buNone/>
                      </a:pPr>
                      <a:r>
                        <a:rPr lang="en" sz="1000" u="sng">
                          <a:solidFill>
                            <a:schemeClr val="hlink"/>
                          </a:solidFill>
                          <a:hlinkClick r:id="rId8"/>
                        </a:rPr>
                        <a:t>jmmalone@uw.edu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rgbClr val="3F3F3F"/>
                          </a:solidFill>
                        </a:rPr>
                        <a:t>10</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397700">
                <a:tc>
                  <a:txBody>
                    <a:bodyPr/>
                    <a:lstStyle/>
                    <a:p>
                      <a:pPr marL="0" lvl="0" indent="0" algn="l" rtl="0">
                        <a:spcBef>
                          <a:spcPts val="0"/>
                        </a:spcBef>
                        <a:spcAft>
                          <a:spcPts val="0"/>
                        </a:spcAft>
                        <a:buNone/>
                      </a:pPr>
                      <a:r>
                        <a:rPr lang="en" b="0">
                          <a:solidFill>
                            <a:srgbClr val="3F3F3F"/>
                          </a:solidFill>
                        </a:rPr>
                        <a:t>Fixed Price Surplus Budgets</a:t>
                      </a:r>
                      <a:endParaRPr b="0">
                        <a:solidFill>
                          <a:schemeClr val="dk1"/>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000" b="1">
                          <a:solidFill>
                            <a:srgbClr val="3F3F3F"/>
                          </a:solidFill>
                        </a:rPr>
                        <a:t>Vince Gonzalez</a:t>
                      </a:r>
                      <a:endParaRPr/>
                    </a:p>
                    <a:p>
                      <a:pPr marL="0" lvl="0" indent="0" algn="l" rtl="0">
                        <a:spcBef>
                          <a:spcPts val="0"/>
                        </a:spcBef>
                        <a:spcAft>
                          <a:spcPts val="0"/>
                        </a:spcAft>
                        <a:buNone/>
                      </a:pPr>
                      <a:r>
                        <a:rPr lang="en" sz="1000">
                          <a:solidFill>
                            <a:srgbClr val="3F3F3F"/>
                          </a:solidFill>
                        </a:rPr>
                        <a:t>Grant &amp; Contract Accounting</a:t>
                      </a:r>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l" rtl="0">
                        <a:spcBef>
                          <a:spcPts val="0"/>
                        </a:spcBef>
                        <a:spcAft>
                          <a:spcPts val="0"/>
                        </a:spcAft>
                        <a:buNone/>
                      </a:pPr>
                      <a:r>
                        <a:rPr lang="en" sz="1000" u="sng">
                          <a:solidFill>
                            <a:schemeClr val="hlink"/>
                          </a:solidFill>
                          <a:hlinkClick r:id="rId10"/>
                        </a:rPr>
                        <a:t>vinceg@uw.edu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397700">
                <a:tc>
                  <a:txBody>
                    <a:bodyPr/>
                    <a:lstStyle/>
                    <a:p>
                      <a:pPr marL="0" marR="0" lvl="0" indent="0" algn="l" rtl="0">
                        <a:lnSpc>
                          <a:spcPct val="100000"/>
                        </a:lnSpc>
                        <a:spcBef>
                          <a:spcPts val="0"/>
                        </a:spcBef>
                        <a:spcAft>
                          <a:spcPts val="0"/>
                        </a:spcAft>
                        <a:buClr>
                          <a:srgbClr val="3F3F3F"/>
                        </a:buClr>
                        <a:buSzPts val="1100"/>
                        <a:buFont typeface="Calibri"/>
                        <a:buNone/>
                      </a:pPr>
                      <a:r>
                        <a:rPr lang="en" b="0">
                          <a:solidFill>
                            <a:srgbClr val="3F3F3F"/>
                          </a:solidFill>
                        </a:rPr>
                        <a:t>CORE Update</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Laurie Stephan</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Collaborative On Research Education (CORE)</a:t>
                      </a:r>
                      <a:endParaRPr sz="1000" u="none" strike="noStrike" cap="none">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l" rtl="0">
                        <a:spcBef>
                          <a:spcPts val="0"/>
                        </a:spcBef>
                        <a:spcAft>
                          <a:spcPts val="0"/>
                        </a:spcAft>
                        <a:buClr>
                          <a:schemeClr val="dk1"/>
                        </a:buClr>
                        <a:buFont typeface="Arial"/>
                        <a:buNone/>
                      </a:pPr>
                      <a:r>
                        <a:rPr lang="en" sz="1000" u="sng">
                          <a:solidFill>
                            <a:schemeClr val="hlink"/>
                          </a:solidFill>
                          <a:hlinkClick r:id="rId11"/>
                        </a:rPr>
                        <a:t>corehelp@uw.edu</a:t>
                      </a:r>
                      <a:r>
                        <a:rPr lang="en" sz="1000" u="sng"/>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2</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397700">
                <a:tc>
                  <a:txBody>
                    <a:bodyPr/>
                    <a:lstStyle/>
                    <a:p>
                      <a:pPr marL="0" marR="0" lvl="0" indent="0" algn="l" rtl="0">
                        <a:lnSpc>
                          <a:spcPct val="100000"/>
                        </a:lnSpc>
                        <a:spcBef>
                          <a:spcPts val="0"/>
                        </a:spcBef>
                        <a:spcAft>
                          <a:spcPts val="0"/>
                        </a:spcAft>
                        <a:buNone/>
                      </a:pPr>
                      <a:r>
                        <a:rPr lang="en" b="0">
                          <a:solidFill>
                            <a:srgbClr val="3F3F3F"/>
                          </a:solidFill>
                        </a:rPr>
                        <a:t>Bonus MRAM agenda highlight - 5/19</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Carol Rhodes</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Office of Sponsored Programs</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l" rtl="0">
                        <a:spcBef>
                          <a:spcPts val="0"/>
                        </a:spcBef>
                        <a:spcAft>
                          <a:spcPts val="0"/>
                        </a:spcAft>
                        <a:buClr>
                          <a:schemeClr val="dk1"/>
                        </a:buClr>
                        <a:buSzPts val="1100"/>
                        <a:buFont typeface="Arial"/>
                        <a:buNone/>
                      </a:pPr>
                      <a:r>
                        <a:rPr lang="en" sz="1000" u="sng">
                          <a:solidFill>
                            <a:schemeClr val="hlink"/>
                          </a:solidFill>
                          <a:hlinkClick r:id="rId9"/>
                        </a:rPr>
                        <a:t>carhodes@uw.ed</a:t>
                      </a:r>
                      <a:r>
                        <a:rPr lang="en" sz="1000" u="sng">
                          <a:solidFill>
                            <a:schemeClr val="hlink"/>
                          </a:solidFill>
                        </a:rPr>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2</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1111175">
                <a:tc gridSpan="4">
                  <a:txBody>
                    <a:bodyPr/>
                    <a:lstStyle/>
                    <a:p>
                      <a:pPr marL="0" marR="0" lvl="8" indent="0" algn="ctr" rtl="0">
                        <a:lnSpc>
                          <a:spcPct val="100000"/>
                        </a:lnSpc>
                        <a:spcBef>
                          <a:spcPts val="0"/>
                        </a:spcBef>
                        <a:spcAft>
                          <a:spcPts val="0"/>
                        </a:spcAft>
                        <a:buClr>
                          <a:schemeClr val="dk1"/>
                        </a:buClr>
                        <a:buSzPts val="1200"/>
                        <a:buFont typeface="Calibri"/>
                        <a:buNone/>
                      </a:pPr>
                      <a:endParaRPr sz="12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chemeClr val="dk1"/>
                        </a:buClr>
                        <a:buSzPts val="1200"/>
                        <a:buFont typeface="Calibri"/>
                        <a:buNone/>
                      </a:pPr>
                      <a:endParaRPr sz="12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A5A5A5"/>
                        </a:buClr>
                        <a:buSzPts val="1800"/>
                        <a:buFont typeface="Calibri"/>
                        <a:buNone/>
                      </a:pPr>
                      <a:r>
                        <a:rPr lang="en" sz="1800" b="1" u="none" strike="noStrike" cap="none">
                          <a:solidFill>
                            <a:srgbClr val="A5A5A5"/>
                          </a:solidFill>
                          <a:latin typeface="Calibri"/>
                          <a:ea typeface="Calibri"/>
                          <a:cs typeface="Calibri"/>
                          <a:sym typeface="Calibri"/>
                        </a:rPr>
                        <a:t>NEXT MEETING</a:t>
                      </a:r>
                      <a:endParaRPr sz="1800" b="1" u="none" strike="noStrike" cap="none">
                        <a:solidFill>
                          <a:srgbClr val="A5A5A5"/>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400"/>
                        <a:buFont typeface="Calibri"/>
                        <a:buNone/>
                      </a:pPr>
                      <a:r>
                        <a:rPr lang="en" b="0">
                          <a:solidFill>
                            <a:srgbClr val="5F497A"/>
                          </a:solidFill>
                        </a:rPr>
                        <a:t>June 8, 2023 9:00 AM - 10:00 AM</a:t>
                      </a:r>
                      <a:endParaRPr sz="14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100"/>
                        <a:buFont typeface="Calibri"/>
                        <a:buNone/>
                      </a:pP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8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Airfare on Federal Awards – Scenario #3</a:t>
            </a:r>
            <a:endParaRPr/>
          </a:p>
        </p:txBody>
      </p:sp>
      <p:sp>
        <p:nvSpPr>
          <p:cNvPr id="448" name="Google Shape;448;p82"/>
          <p:cNvSpPr txBox="1">
            <a:spLocks noGrp="1"/>
          </p:cNvSpPr>
          <p:nvPr>
            <p:ph type="body" idx="2"/>
          </p:nvPr>
        </p:nvSpPr>
        <p:spPr>
          <a:xfrm>
            <a:off x="659300" y="1736725"/>
            <a:ext cx="8196300" cy="2121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4B2E83"/>
              </a:buClr>
              <a:buSzPts val="2400"/>
              <a:buNone/>
            </a:pPr>
            <a:r>
              <a:rPr lang="en" sz="2000">
                <a:latin typeface="Arial"/>
                <a:ea typeface="Arial"/>
                <a:cs typeface="Arial"/>
                <a:sym typeface="Arial"/>
              </a:rPr>
              <a:t>PI purchases a business class ticket to New York to attend a conference related to a federal award. The PI does not meet any of the exceptions for the purchase of a business class ticket.</a:t>
            </a:r>
            <a:endParaRPr sz="2000"/>
          </a:p>
          <a:p>
            <a:pPr marL="0" lvl="0" indent="0" algn="l" rtl="0">
              <a:spcBef>
                <a:spcPts val="444"/>
              </a:spcBef>
              <a:spcAft>
                <a:spcPts val="0"/>
              </a:spcAft>
              <a:buClr>
                <a:srgbClr val="4B2E83"/>
              </a:buClr>
              <a:buSzPts val="2400"/>
              <a:buNone/>
            </a:pPr>
            <a:endParaRPr sz="2000">
              <a:latin typeface="Arial"/>
              <a:ea typeface="Arial"/>
              <a:cs typeface="Arial"/>
              <a:sym typeface="Arial"/>
            </a:endParaRPr>
          </a:p>
          <a:p>
            <a:pPr marL="0" lvl="0" indent="0" algn="l" rtl="0">
              <a:spcBef>
                <a:spcPts val="444"/>
              </a:spcBef>
              <a:spcAft>
                <a:spcPts val="0"/>
              </a:spcAft>
              <a:buClr>
                <a:srgbClr val="4B2E83"/>
              </a:buClr>
              <a:buSzPts val="2400"/>
              <a:buNone/>
            </a:pPr>
            <a:r>
              <a:rPr lang="en" sz="2000">
                <a:latin typeface="Arial"/>
                <a:ea typeface="Arial"/>
                <a:cs typeface="Arial"/>
                <a:sym typeface="Arial"/>
              </a:rPr>
              <a:t>Is the cost of the business class ticket an allowable charge on the federal award?</a:t>
            </a:r>
            <a:endParaRPr sz="2000"/>
          </a:p>
        </p:txBody>
      </p:sp>
      <p:sp>
        <p:nvSpPr>
          <p:cNvPr id="449" name="Google Shape;449;p82"/>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
        <p:nvSpPr>
          <p:cNvPr id="450" name="Google Shape;450;p82"/>
          <p:cNvSpPr txBox="1"/>
          <p:nvPr/>
        </p:nvSpPr>
        <p:spPr>
          <a:xfrm>
            <a:off x="671750" y="3857725"/>
            <a:ext cx="8184600" cy="1899300"/>
          </a:xfrm>
          <a:prstGeom prst="rect">
            <a:avLst/>
          </a:prstGeom>
          <a:noFill/>
          <a:ln>
            <a:noFill/>
          </a:ln>
        </p:spPr>
        <p:txBody>
          <a:bodyPr spcFirstLastPara="1" wrap="square" lIns="91425" tIns="91425" rIns="91425" bIns="91425" anchor="t" anchorCtr="0">
            <a:spAutoFit/>
          </a:bodyPr>
          <a:lstStyle/>
          <a:p>
            <a:pPr marL="0" lvl="0" indent="0" algn="l" rtl="0">
              <a:spcBef>
                <a:spcPts val="444"/>
              </a:spcBef>
              <a:spcAft>
                <a:spcPts val="0"/>
              </a:spcAft>
              <a:buClr>
                <a:srgbClr val="4B2E83"/>
              </a:buClr>
              <a:buSzPts val="2400"/>
              <a:buFont typeface="Arial"/>
              <a:buNone/>
            </a:pPr>
            <a:r>
              <a:rPr lang="en" sz="2000" b="1">
                <a:solidFill>
                  <a:srgbClr val="4B2E83"/>
                </a:solidFill>
              </a:rPr>
              <a:t>The difference in the cost between the economy class and the business class ticket is unallowable and must be charged to non-sponsored funding or covered by the PI. </a:t>
            </a:r>
            <a:endParaRPr sz="2000" b="1">
              <a:solidFill>
                <a:srgbClr val="4B2E83"/>
              </a:solidFill>
              <a:latin typeface="Open Sans"/>
              <a:ea typeface="Open Sans"/>
              <a:cs typeface="Open Sans"/>
              <a:sym typeface="Open Sans"/>
            </a:endParaRPr>
          </a:p>
          <a:p>
            <a:pPr marL="0" lvl="0" indent="0" algn="l" rtl="0">
              <a:spcBef>
                <a:spcPts val="444"/>
              </a:spcBef>
              <a:spcAft>
                <a:spcPts val="0"/>
              </a:spcAft>
              <a:buClr>
                <a:srgbClr val="4B2E83"/>
              </a:buClr>
              <a:buSzPts val="2400"/>
              <a:buFont typeface="Arial"/>
              <a:buNone/>
            </a:pPr>
            <a:endParaRPr sz="2000" b="1">
              <a:solidFill>
                <a:srgbClr val="4B2E83"/>
              </a:solidFill>
            </a:endParaRPr>
          </a:p>
          <a:p>
            <a:pPr marL="0" lvl="0" indent="0" algn="l" rtl="0">
              <a:spcBef>
                <a:spcPts val="444"/>
              </a:spcBef>
              <a:spcAft>
                <a:spcPts val="0"/>
              </a:spcAft>
              <a:buClr>
                <a:srgbClr val="4B2E83"/>
              </a:buClr>
              <a:buSzPts val="2400"/>
              <a:buFont typeface="Arial"/>
              <a:buNone/>
            </a:pPr>
            <a:r>
              <a:rPr lang="en" sz="2000" b="1">
                <a:solidFill>
                  <a:srgbClr val="4B2E83"/>
                </a:solidFill>
              </a:rPr>
              <a:t>The cost of the economy class ticket is allowable</a:t>
            </a:r>
            <a:r>
              <a:rPr lang="en" sz="2400" b="1">
                <a:solidFill>
                  <a:srgbClr val="4B2E83"/>
                </a:solidFill>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8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Timing of Travel</a:t>
            </a:r>
            <a:endParaRPr/>
          </a:p>
        </p:txBody>
      </p:sp>
      <p:sp>
        <p:nvSpPr>
          <p:cNvPr id="456" name="Google Shape;456;p83"/>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Clr>
                <a:srgbClr val="4B2E83"/>
              </a:buClr>
              <a:buSzPct val="100000"/>
              <a:buNone/>
            </a:pPr>
            <a:r>
              <a:rPr lang="en">
                <a:latin typeface="Arial"/>
                <a:ea typeface="Arial"/>
                <a:cs typeface="Arial"/>
                <a:sym typeface="Arial"/>
              </a:rPr>
              <a:t>For travel to be an allowable cost, the travel must occur during the period of performance (start/end dates) of the award.</a:t>
            </a:r>
            <a:endParaRPr/>
          </a:p>
          <a:p>
            <a:pPr marL="0" lvl="0" indent="0" algn="l" rtl="0">
              <a:spcBef>
                <a:spcPts val="408"/>
              </a:spcBef>
              <a:spcAft>
                <a:spcPts val="0"/>
              </a:spcAft>
              <a:buClr>
                <a:srgbClr val="4B2E83"/>
              </a:buClr>
              <a:buSzPct val="100000"/>
              <a:buNone/>
            </a:pPr>
            <a:endParaRPr>
              <a:latin typeface="Arial"/>
              <a:ea typeface="Arial"/>
              <a:cs typeface="Arial"/>
              <a:sym typeface="Arial"/>
            </a:endParaRPr>
          </a:p>
          <a:p>
            <a:pPr marL="0" lvl="0" indent="0" algn="l" rtl="0">
              <a:spcBef>
                <a:spcPts val="408"/>
              </a:spcBef>
              <a:spcAft>
                <a:spcPts val="0"/>
              </a:spcAft>
              <a:buClr>
                <a:srgbClr val="4B2E83"/>
              </a:buClr>
              <a:buSzPct val="100000"/>
              <a:buNone/>
            </a:pPr>
            <a:r>
              <a:rPr lang="en">
                <a:latin typeface="Arial"/>
                <a:ea typeface="Arial"/>
                <a:cs typeface="Arial"/>
                <a:sym typeface="Arial"/>
              </a:rPr>
              <a:t>Example:</a:t>
            </a:r>
            <a:endParaRPr/>
          </a:p>
          <a:p>
            <a:pPr marL="0" lvl="0" indent="0" algn="l" rtl="0">
              <a:spcBef>
                <a:spcPts val="408"/>
              </a:spcBef>
              <a:spcAft>
                <a:spcPts val="0"/>
              </a:spcAft>
              <a:buClr>
                <a:srgbClr val="4B2E83"/>
              </a:buClr>
              <a:buSzPct val="100000"/>
              <a:buNone/>
            </a:pPr>
            <a:endParaRPr>
              <a:latin typeface="Arial"/>
              <a:ea typeface="Arial"/>
              <a:cs typeface="Arial"/>
              <a:sym typeface="Arial"/>
            </a:endParaRPr>
          </a:p>
          <a:p>
            <a:pPr marL="0" lvl="0" indent="0" algn="l" rtl="0">
              <a:spcBef>
                <a:spcPts val="408"/>
              </a:spcBef>
              <a:spcAft>
                <a:spcPts val="0"/>
              </a:spcAft>
              <a:buClr>
                <a:srgbClr val="4B2E83"/>
              </a:buClr>
              <a:buSzPct val="100000"/>
              <a:buNone/>
            </a:pPr>
            <a:r>
              <a:rPr lang="en">
                <a:latin typeface="Arial"/>
                <a:ea typeface="Arial"/>
                <a:cs typeface="Arial"/>
                <a:sym typeface="Arial"/>
              </a:rPr>
              <a:t>Ticket purchased on June 1, 2023</a:t>
            </a:r>
            <a:endParaRPr/>
          </a:p>
          <a:p>
            <a:pPr marL="0" lvl="0" indent="0" algn="l" rtl="0">
              <a:spcBef>
                <a:spcPts val="408"/>
              </a:spcBef>
              <a:spcAft>
                <a:spcPts val="0"/>
              </a:spcAft>
              <a:buClr>
                <a:srgbClr val="4B2E83"/>
              </a:buClr>
              <a:buSzPct val="100000"/>
              <a:buNone/>
            </a:pPr>
            <a:r>
              <a:rPr lang="en">
                <a:latin typeface="Arial"/>
                <a:ea typeface="Arial"/>
                <a:cs typeface="Arial"/>
                <a:sym typeface="Arial"/>
              </a:rPr>
              <a:t>Award ends on June 30, 2023</a:t>
            </a:r>
            <a:endParaRPr/>
          </a:p>
          <a:p>
            <a:pPr marL="0" lvl="0" indent="0" algn="l" rtl="0">
              <a:spcBef>
                <a:spcPts val="408"/>
              </a:spcBef>
              <a:spcAft>
                <a:spcPts val="0"/>
              </a:spcAft>
              <a:buClr>
                <a:srgbClr val="4B2E83"/>
              </a:buClr>
              <a:buSzPct val="100000"/>
              <a:buNone/>
            </a:pPr>
            <a:r>
              <a:rPr lang="en">
                <a:latin typeface="Arial"/>
                <a:ea typeface="Arial"/>
                <a:cs typeface="Arial"/>
                <a:sym typeface="Arial"/>
              </a:rPr>
              <a:t>Travel occurs on July 1, 2023</a:t>
            </a:r>
            <a:endParaRPr/>
          </a:p>
          <a:p>
            <a:pPr marL="0" lvl="0" indent="0" algn="l" rtl="0">
              <a:spcBef>
                <a:spcPts val="408"/>
              </a:spcBef>
              <a:spcAft>
                <a:spcPts val="0"/>
              </a:spcAft>
              <a:buClr>
                <a:srgbClr val="4B2E83"/>
              </a:buClr>
              <a:buSzPct val="100000"/>
              <a:buNone/>
            </a:pPr>
            <a:endParaRPr>
              <a:latin typeface="Arial"/>
              <a:ea typeface="Arial"/>
              <a:cs typeface="Arial"/>
              <a:sym typeface="Arial"/>
            </a:endParaRPr>
          </a:p>
          <a:p>
            <a:pPr marL="0" lvl="0" indent="0" algn="l" rtl="0">
              <a:spcBef>
                <a:spcPts val="408"/>
              </a:spcBef>
              <a:spcAft>
                <a:spcPts val="0"/>
              </a:spcAft>
              <a:buClr>
                <a:srgbClr val="4B2E83"/>
              </a:buClr>
              <a:buSzPct val="100000"/>
              <a:buNone/>
            </a:pPr>
            <a:r>
              <a:rPr lang="en">
                <a:latin typeface="Arial"/>
                <a:ea typeface="Arial"/>
                <a:cs typeface="Arial"/>
                <a:sym typeface="Arial"/>
              </a:rPr>
              <a:t>This travel would not benefit the Award and is not an allowable cost.</a:t>
            </a:r>
            <a:endParaRPr/>
          </a:p>
          <a:p>
            <a:pPr marL="0" lvl="0" indent="0" algn="l" rtl="0">
              <a:spcBef>
                <a:spcPts val="408"/>
              </a:spcBef>
              <a:spcAft>
                <a:spcPts val="0"/>
              </a:spcAft>
              <a:buClr>
                <a:srgbClr val="4B2E83"/>
              </a:buClr>
              <a:buSzPct val="100000"/>
              <a:buNone/>
            </a:pPr>
            <a:endParaRPr>
              <a:latin typeface="Arial"/>
              <a:ea typeface="Arial"/>
              <a:cs typeface="Arial"/>
              <a:sym typeface="Arial"/>
            </a:endParaRPr>
          </a:p>
          <a:p>
            <a:pPr marL="0" lvl="0" indent="0" algn="l" rtl="0">
              <a:spcBef>
                <a:spcPts val="408"/>
              </a:spcBef>
              <a:spcAft>
                <a:spcPts val="0"/>
              </a:spcAft>
              <a:buClr>
                <a:srgbClr val="4B2E83"/>
              </a:buClr>
              <a:buSzPct val="100000"/>
              <a:buNone/>
            </a:pPr>
            <a:r>
              <a:rPr lang="en">
                <a:latin typeface="Arial"/>
                <a:ea typeface="Arial"/>
                <a:cs typeface="Arial"/>
                <a:sym typeface="Arial"/>
              </a:rPr>
              <a:t>The travel </a:t>
            </a:r>
            <a:r>
              <a:rPr lang="en" u="sng">
                <a:latin typeface="Arial"/>
                <a:ea typeface="Arial"/>
                <a:cs typeface="Arial"/>
                <a:sym typeface="Arial"/>
              </a:rPr>
              <a:t>must occur</a:t>
            </a:r>
            <a:r>
              <a:rPr lang="en">
                <a:latin typeface="Arial"/>
                <a:ea typeface="Arial"/>
                <a:cs typeface="Arial"/>
                <a:sym typeface="Arial"/>
              </a:rPr>
              <a:t> between the start/end dates of the Award.</a:t>
            </a:r>
            <a:endParaRPr/>
          </a:p>
        </p:txBody>
      </p:sp>
      <p:sp>
        <p:nvSpPr>
          <p:cNvPr id="457" name="Google Shape;457;p83"/>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8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4000"/>
              <a:buNone/>
            </a:pPr>
            <a:r>
              <a:rPr lang="en" sz="4000">
                <a:latin typeface="Arial"/>
                <a:ea typeface="Arial"/>
                <a:cs typeface="Arial"/>
                <a:sym typeface="Arial"/>
              </a:rPr>
              <a:t>Questions</a:t>
            </a:r>
            <a:endParaRPr/>
          </a:p>
        </p:txBody>
      </p:sp>
      <p:sp>
        <p:nvSpPr>
          <p:cNvPr id="463" name="Google Shape;463;p84"/>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Char char="&gt;"/>
            </a:pPr>
            <a:r>
              <a:rPr lang="en">
                <a:latin typeface="Arial"/>
                <a:ea typeface="Arial"/>
                <a:cs typeface="Arial"/>
                <a:sym typeface="Arial"/>
              </a:rPr>
              <a:t>Post Award Fiscal Compliance (PAFC)</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3"/>
              </a:rPr>
              <a:t>gcafco@uw.edu</a:t>
            </a:r>
            <a:endParaRPr>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4"/>
              </a:rPr>
              <a:t>https://finance.uw.edu/pafc/</a:t>
            </a:r>
            <a:endParaRPr>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5"/>
              </a:rPr>
              <a:t>https://finance.uw.edu/pafc/travel#federal-travel</a:t>
            </a:r>
            <a:br>
              <a:rPr lang="en">
                <a:latin typeface="Arial"/>
                <a:ea typeface="Arial"/>
                <a:cs typeface="Arial"/>
                <a:sym typeface="Arial"/>
              </a:rPr>
            </a:br>
            <a:endParaRPr>
              <a:latin typeface="Arial"/>
              <a:ea typeface="Arial"/>
              <a:cs typeface="Arial"/>
              <a:sym typeface="Arial"/>
            </a:endParaRPr>
          </a:p>
          <a:p>
            <a:pPr marL="342900" lvl="0" indent="-342900" algn="l" rtl="0">
              <a:spcBef>
                <a:spcPts val="480"/>
              </a:spcBef>
              <a:spcAft>
                <a:spcPts val="0"/>
              </a:spcAft>
              <a:buClr>
                <a:srgbClr val="4B2E83"/>
              </a:buClr>
              <a:buSzPts val="2400"/>
              <a:buChar char="&gt;"/>
            </a:pPr>
            <a:r>
              <a:rPr lang="en">
                <a:latin typeface="Arial"/>
                <a:ea typeface="Arial"/>
                <a:cs typeface="Arial"/>
                <a:sym typeface="Arial"/>
              </a:rPr>
              <a:t>Matt Gardner</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6"/>
              </a:rPr>
              <a:t>mgard4@uw.edu</a:t>
            </a:r>
            <a:endParaRPr>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206-543-2610</a:t>
            </a:r>
            <a:endParaRPr/>
          </a:p>
          <a:p>
            <a:pPr marL="742950" lvl="1" indent="-209550" algn="l" rtl="0">
              <a:spcBef>
                <a:spcPts val="240"/>
              </a:spcBef>
              <a:spcAft>
                <a:spcPts val="0"/>
              </a:spcAft>
              <a:buClr>
                <a:srgbClr val="4B2E83"/>
              </a:buClr>
              <a:buSzPts val="1200"/>
              <a:buNone/>
            </a:pPr>
            <a:endParaRPr sz="1200">
              <a:latin typeface="Arial"/>
              <a:ea typeface="Arial"/>
              <a:cs typeface="Arial"/>
              <a:sym typeface="Arial"/>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190500" algn="l" rtl="0">
              <a:spcBef>
                <a:spcPts val="480"/>
              </a:spcBef>
              <a:spcAft>
                <a:spcPts val="0"/>
              </a:spcAft>
              <a:buClr>
                <a:srgbClr val="4B2E83"/>
              </a:buClr>
              <a:buSzPts val="2400"/>
              <a:buNone/>
            </a:pPr>
            <a:endParaRPr>
              <a:latin typeface="Arial"/>
              <a:ea typeface="Arial"/>
              <a:cs typeface="Arial"/>
              <a:sym typeface="Arial"/>
            </a:endParaRPr>
          </a:p>
        </p:txBody>
      </p:sp>
      <p:sp>
        <p:nvSpPr>
          <p:cNvPr id="464" name="Google Shape;464;p84"/>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85"/>
          <p:cNvSpPr txBox="1">
            <a:spLocks noGrp="1"/>
          </p:cNvSpPr>
          <p:nvPr>
            <p:ph type="body" idx="1"/>
          </p:nvPr>
        </p:nvSpPr>
        <p:spPr>
          <a:xfrm>
            <a:off x="692025" y="2327223"/>
            <a:ext cx="6972300" cy="1363200"/>
          </a:xfrm>
          <a:prstGeom prst="rect">
            <a:avLst/>
          </a:prstGeom>
          <a:noFill/>
          <a:ln>
            <a:noFill/>
          </a:ln>
        </p:spPr>
        <p:txBody>
          <a:bodyPr spcFirstLastPara="1" wrap="square" lIns="91425" tIns="45700" rIns="91425" bIns="45700" anchor="b" anchorCtr="0">
            <a:normAutofit fontScale="77500" lnSpcReduction="20000"/>
          </a:bodyPr>
          <a:lstStyle/>
          <a:p>
            <a:pPr marL="0" lvl="0" indent="0" algn="l" rtl="0">
              <a:lnSpc>
                <a:spcPct val="150000"/>
              </a:lnSpc>
              <a:spcBef>
                <a:spcPts val="0"/>
              </a:spcBef>
              <a:spcAft>
                <a:spcPts val="0"/>
              </a:spcAft>
              <a:buClr>
                <a:schemeClr val="accent3"/>
              </a:buClr>
              <a:buSzPct val="138902"/>
              <a:buNone/>
            </a:pPr>
            <a:r>
              <a:rPr lang="en" sz="3329"/>
              <a:t>Scope of </a:t>
            </a:r>
            <a:endParaRPr sz="3329"/>
          </a:p>
          <a:p>
            <a:pPr marL="0" lvl="0" indent="0" algn="l" rtl="0">
              <a:lnSpc>
                <a:spcPct val="150000"/>
              </a:lnSpc>
              <a:spcBef>
                <a:spcPts val="0"/>
              </a:spcBef>
              <a:spcAft>
                <a:spcPts val="0"/>
              </a:spcAft>
              <a:buClr>
                <a:schemeClr val="accent3"/>
              </a:buClr>
              <a:buSzPct val="138902"/>
              <a:buNone/>
            </a:pPr>
            <a:r>
              <a:rPr lang="en" sz="3329"/>
              <a:t>UW Clinical Trial Office Budget Review</a:t>
            </a:r>
            <a:endParaRPr sz="3026">
              <a:latin typeface="Arial"/>
              <a:ea typeface="Arial"/>
              <a:cs typeface="Arial"/>
              <a:sym typeface="Arial"/>
            </a:endParaRPr>
          </a:p>
          <a:p>
            <a:pPr marL="0" lvl="0" indent="0" algn="l" rtl="0">
              <a:lnSpc>
                <a:spcPct val="100000"/>
              </a:lnSpc>
              <a:spcBef>
                <a:spcPts val="0"/>
              </a:spcBef>
              <a:spcAft>
                <a:spcPts val="0"/>
              </a:spcAft>
              <a:buClr>
                <a:schemeClr val="accent3"/>
              </a:buClr>
              <a:buSzPct val="183168"/>
              <a:buNone/>
            </a:pPr>
            <a:endParaRPr sz="2525">
              <a:latin typeface="Arial"/>
              <a:ea typeface="Arial"/>
              <a:cs typeface="Arial"/>
              <a:sym typeface="Arial"/>
            </a:endParaRPr>
          </a:p>
        </p:txBody>
      </p:sp>
      <p:sp>
        <p:nvSpPr>
          <p:cNvPr id="470" name="Google Shape;470;p85"/>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a:solidFill>
                  <a:schemeClr val="lt2"/>
                </a:solidFill>
              </a:rPr>
              <a:t>MRAM</a:t>
            </a:r>
            <a:endParaRPr/>
          </a:p>
          <a:p>
            <a:pPr marL="0" marR="0" lvl="0" indent="0" algn="l" rtl="0">
              <a:lnSpc>
                <a:spcPct val="150000"/>
              </a:lnSpc>
              <a:spcBef>
                <a:spcPts val="320"/>
              </a:spcBef>
              <a:spcAft>
                <a:spcPts val="0"/>
              </a:spcAft>
              <a:buClr>
                <a:schemeClr val="lt2"/>
              </a:buClr>
              <a:buSzPts val="1600"/>
              <a:buFont typeface="Arial"/>
              <a:buNone/>
            </a:pPr>
            <a:r>
              <a:rPr lang="en" sz="1600">
                <a:solidFill>
                  <a:schemeClr val="lt2"/>
                </a:solidFill>
              </a:rPr>
              <a:t>May 11, 2023</a:t>
            </a:r>
            <a:endParaRPr/>
          </a:p>
          <a:p>
            <a:pPr marL="0" marR="0" lvl="0" indent="0" algn="l" rtl="0">
              <a:lnSpc>
                <a:spcPct val="150000"/>
              </a:lnSpc>
              <a:spcBef>
                <a:spcPts val="320"/>
              </a:spcBef>
              <a:spcAft>
                <a:spcPts val="0"/>
              </a:spcAft>
              <a:buClr>
                <a:schemeClr val="lt2"/>
              </a:buClr>
              <a:buSzPts val="1600"/>
              <a:buFont typeface="Arial"/>
              <a:buNone/>
            </a:pPr>
            <a:r>
              <a:rPr lang="en" sz="1600">
                <a:solidFill>
                  <a:schemeClr val="lt2"/>
                </a:solidFill>
              </a:rPr>
              <a:t>Pavel Kruchek, Clinical Trials Office</a:t>
            </a:r>
            <a:endParaRPr sz="1600">
              <a:solidFill>
                <a:schemeClr val="lt2"/>
              </a:solidFill>
            </a:endParaRPr>
          </a:p>
          <a:p>
            <a:pPr marL="0" marR="0" lvl="0" indent="0" algn="l" rtl="0">
              <a:lnSpc>
                <a:spcPct val="150000"/>
              </a:lnSpc>
              <a:spcBef>
                <a:spcPts val="320"/>
              </a:spcBef>
              <a:spcAft>
                <a:spcPts val="0"/>
              </a:spcAft>
              <a:buClr>
                <a:schemeClr val="lt2"/>
              </a:buClr>
              <a:buSzPts val="1600"/>
              <a:buFont typeface="Arial"/>
              <a:buNone/>
            </a:pPr>
            <a:r>
              <a:rPr lang="en" sz="1600">
                <a:solidFill>
                  <a:schemeClr val="lt2"/>
                </a:solidFill>
              </a:rPr>
              <a:t>Carol Rhodes, Office of Sponsored Programs </a:t>
            </a:r>
            <a:endParaRPr/>
          </a:p>
        </p:txBody>
      </p:sp>
      <p:pic>
        <p:nvPicPr>
          <p:cNvPr id="471" name="Google Shape;471;p85"/>
          <p:cNvPicPr preferRelativeResize="0"/>
          <p:nvPr/>
        </p:nvPicPr>
        <p:blipFill>
          <a:blip r:embed="rId3">
            <a:alphaModFix/>
          </a:blip>
          <a:stretch>
            <a:fillRect/>
          </a:stretch>
        </p:blipFill>
        <p:spPr>
          <a:xfrm>
            <a:off x="0" y="103625"/>
            <a:ext cx="9143957" cy="2144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86"/>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Clinical Trials Office: Background</a:t>
            </a:r>
            <a:endParaRPr/>
          </a:p>
        </p:txBody>
      </p:sp>
      <p:pic>
        <p:nvPicPr>
          <p:cNvPr id="477" name="Google Shape;477;p86"/>
          <p:cNvPicPr preferRelativeResize="0"/>
          <p:nvPr/>
        </p:nvPicPr>
        <p:blipFill>
          <a:blip r:embed="rId3">
            <a:alphaModFix/>
          </a:blip>
          <a:stretch>
            <a:fillRect/>
          </a:stretch>
        </p:blipFill>
        <p:spPr>
          <a:xfrm>
            <a:off x="281975" y="2489328"/>
            <a:ext cx="4363125" cy="3753700"/>
          </a:xfrm>
          <a:prstGeom prst="rect">
            <a:avLst/>
          </a:prstGeom>
          <a:noFill/>
          <a:ln>
            <a:noFill/>
          </a:ln>
        </p:spPr>
      </p:pic>
      <p:sp>
        <p:nvSpPr>
          <p:cNvPr id="478" name="Google Shape;478;p86"/>
          <p:cNvSpPr txBox="1"/>
          <p:nvPr/>
        </p:nvSpPr>
        <p:spPr>
          <a:xfrm>
            <a:off x="209325" y="1574950"/>
            <a:ext cx="8646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479" name="Google Shape;479;p86"/>
          <p:cNvPicPr preferRelativeResize="0"/>
          <p:nvPr/>
        </p:nvPicPr>
        <p:blipFill>
          <a:blip r:embed="rId4">
            <a:alphaModFix/>
          </a:blip>
          <a:stretch>
            <a:fillRect/>
          </a:stretch>
        </p:blipFill>
        <p:spPr>
          <a:xfrm>
            <a:off x="192050" y="1543825"/>
            <a:ext cx="8664299" cy="912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87"/>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Clinical Trials Office: Background</a:t>
            </a:r>
            <a:endParaRPr/>
          </a:p>
        </p:txBody>
      </p:sp>
      <p:sp>
        <p:nvSpPr>
          <p:cNvPr id="485" name="Google Shape;485;p87"/>
          <p:cNvSpPr txBox="1"/>
          <p:nvPr/>
        </p:nvSpPr>
        <p:spPr>
          <a:xfrm>
            <a:off x="209325" y="1574950"/>
            <a:ext cx="8646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486" name="Google Shape;486;p87"/>
          <p:cNvPicPr preferRelativeResize="0"/>
          <p:nvPr/>
        </p:nvPicPr>
        <p:blipFill>
          <a:blip r:embed="rId3">
            <a:alphaModFix/>
          </a:blip>
          <a:stretch>
            <a:fillRect/>
          </a:stretch>
        </p:blipFill>
        <p:spPr>
          <a:xfrm>
            <a:off x="285525" y="2456275"/>
            <a:ext cx="6391531" cy="4209449"/>
          </a:xfrm>
          <a:prstGeom prst="rect">
            <a:avLst/>
          </a:prstGeom>
          <a:noFill/>
          <a:ln>
            <a:noFill/>
          </a:ln>
        </p:spPr>
      </p:pic>
      <p:pic>
        <p:nvPicPr>
          <p:cNvPr id="487" name="Google Shape;487;p87"/>
          <p:cNvPicPr preferRelativeResize="0"/>
          <p:nvPr/>
        </p:nvPicPr>
        <p:blipFill>
          <a:blip r:embed="rId4">
            <a:alphaModFix/>
          </a:blip>
          <a:stretch>
            <a:fillRect/>
          </a:stretch>
        </p:blipFill>
        <p:spPr>
          <a:xfrm>
            <a:off x="192050" y="1562900"/>
            <a:ext cx="8664302" cy="694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88"/>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CTO Services</a:t>
            </a:r>
            <a:endParaRPr/>
          </a:p>
        </p:txBody>
      </p:sp>
      <p:pic>
        <p:nvPicPr>
          <p:cNvPr id="493" name="Google Shape;493;p88"/>
          <p:cNvPicPr preferRelativeResize="0"/>
          <p:nvPr/>
        </p:nvPicPr>
        <p:blipFill>
          <a:blip r:embed="rId3">
            <a:alphaModFix/>
          </a:blip>
          <a:stretch>
            <a:fillRect/>
          </a:stretch>
        </p:blipFill>
        <p:spPr>
          <a:xfrm>
            <a:off x="152400" y="2724135"/>
            <a:ext cx="8839200" cy="2538345"/>
          </a:xfrm>
          <a:prstGeom prst="rect">
            <a:avLst/>
          </a:prstGeom>
          <a:noFill/>
          <a:ln>
            <a:noFill/>
          </a:ln>
        </p:spPr>
      </p:pic>
      <p:pic>
        <p:nvPicPr>
          <p:cNvPr id="494" name="Google Shape;494;p88"/>
          <p:cNvPicPr preferRelativeResize="0"/>
          <p:nvPr/>
        </p:nvPicPr>
        <p:blipFill>
          <a:blip r:embed="rId4">
            <a:alphaModFix/>
          </a:blip>
          <a:stretch>
            <a:fillRect/>
          </a:stretch>
        </p:blipFill>
        <p:spPr>
          <a:xfrm>
            <a:off x="152400" y="1592200"/>
            <a:ext cx="8839201" cy="790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89"/>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CTO Compliance Functions </a:t>
            </a:r>
            <a:endParaRPr/>
          </a:p>
        </p:txBody>
      </p:sp>
      <p:pic>
        <p:nvPicPr>
          <p:cNvPr id="500" name="Google Shape;500;p89"/>
          <p:cNvPicPr preferRelativeResize="0"/>
          <p:nvPr/>
        </p:nvPicPr>
        <p:blipFill>
          <a:blip r:embed="rId3">
            <a:alphaModFix/>
          </a:blip>
          <a:stretch>
            <a:fillRect/>
          </a:stretch>
        </p:blipFill>
        <p:spPr>
          <a:xfrm>
            <a:off x="152400" y="2887610"/>
            <a:ext cx="8839199" cy="2530553"/>
          </a:xfrm>
          <a:prstGeom prst="rect">
            <a:avLst/>
          </a:prstGeom>
          <a:noFill/>
          <a:ln>
            <a:noFill/>
          </a:ln>
        </p:spPr>
      </p:pic>
      <p:pic>
        <p:nvPicPr>
          <p:cNvPr id="501" name="Google Shape;501;p89"/>
          <p:cNvPicPr preferRelativeResize="0"/>
          <p:nvPr/>
        </p:nvPicPr>
        <p:blipFill>
          <a:blip r:embed="rId4">
            <a:alphaModFix/>
          </a:blip>
          <a:stretch>
            <a:fillRect/>
          </a:stretch>
        </p:blipFill>
        <p:spPr>
          <a:xfrm>
            <a:off x="152400" y="1592210"/>
            <a:ext cx="8839199" cy="107806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90"/>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Institutional Financial Review: The Why</a:t>
            </a:r>
            <a:endParaRPr/>
          </a:p>
        </p:txBody>
      </p:sp>
      <p:sp>
        <p:nvSpPr>
          <p:cNvPr id="507" name="Google Shape;507;p90"/>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0"/>
              <a:t>Consider these examples: </a:t>
            </a:r>
            <a:endParaRPr b="0"/>
          </a:p>
          <a:p>
            <a:pPr marL="457200" lvl="0" indent="-361950" algn="l" rtl="0">
              <a:spcBef>
                <a:spcPts val="0"/>
              </a:spcBef>
              <a:spcAft>
                <a:spcPts val="0"/>
              </a:spcAft>
              <a:buSzPts val="2100"/>
              <a:buChar char="●"/>
            </a:pPr>
            <a:r>
              <a:rPr lang="en" sz="2100" b="0"/>
              <a:t>Rush UMC ($1.1M)</a:t>
            </a:r>
            <a:endParaRPr sz="2100" b="0"/>
          </a:p>
          <a:p>
            <a:pPr marL="457200" lvl="0" indent="-361950" algn="l" rtl="0">
              <a:spcBef>
                <a:spcPts val="0"/>
              </a:spcBef>
              <a:spcAft>
                <a:spcPts val="0"/>
              </a:spcAft>
              <a:buSzPts val="2100"/>
              <a:buChar char="●"/>
            </a:pPr>
            <a:r>
              <a:rPr lang="en" sz="2100" b="0"/>
              <a:t>Emory ($1.5M)</a:t>
            </a:r>
            <a:endParaRPr sz="2100" b="0"/>
          </a:p>
          <a:p>
            <a:pPr marL="457200" lvl="0" indent="-361950" algn="l" rtl="0">
              <a:spcBef>
                <a:spcPts val="0"/>
              </a:spcBef>
              <a:spcAft>
                <a:spcPts val="0"/>
              </a:spcAft>
              <a:buSzPts val="2100"/>
              <a:buChar char="●"/>
            </a:pPr>
            <a:r>
              <a:rPr lang="en" sz="2100" b="0"/>
              <a:t>USC Norris CC ($1.9M)</a:t>
            </a:r>
            <a:endParaRPr sz="2100" b="0"/>
          </a:p>
          <a:p>
            <a:pPr marL="457200" lvl="0" indent="-361950" algn="l" rtl="0">
              <a:spcBef>
                <a:spcPts val="0"/>
              </a:spcBef>
              <a:spcAft>
                <a:spcPts val="0"/>
              </a:spcAft>
              <a:buSzPts val="2100"/>
              <a:buChar char="●"/>
            </a:pPr>
            <a:r>
              <a:rPr lang="en" sz="2100" b="0"/>
              <a:t>Beth Israel ($2.4M)</a:t>
            </a:r>
            <a:endParaRPr sz="2100" b="0"/>
          </a:p>
          <a:p>
            <a:pPr marL="457200" lvl="0" indent="-361950" algn="l" rtl="0">
              <a:spcBef>
                <a:spcPts val="0"/>
              </a:spcBef>
              <a:spcAft>
                <a:spcPts val="0"/>
              </a:spcAft>
              <a:buSzPts val="2100"/>
              <a:buChar char="●"/>
            </a:pPr>
            <a:r>
              <a:rPr lang="en" sz="2100" b="0"/>
              <a:t>Johns Hopkins ($2.6M)</a:t>
            </a:r>
            <a:endParaRPr sz="2100" b="0"/>
          </a:p>
          <a:p>
            <a:pPr marL="457200" lvl="0" indent="-361950" algn="l" rtl="0">
              <a:spcBef>
                <a:spcPts val="0"/>
              </a:spcBef>
              <a:spcAft>
                <a:spcPts val="0"/>
              </a:spcAft>
              <a:buSzPts val="2100"/>
              <a:buChar char="●"/>
            </a:pPr>
            <a:r>
              <a:rPr lang="en" sz="2100" b="0"/>
              <a:t>UAB ($3.4M)</a:t>
            </a:r>
            <a:endParaRPr sz="2100" b="0"/>
          </a:p>
          <a:p>
            <a:pPr marL="457200" lvl="0" indent="-361950" algn="l" rtl="0">
              <a:spcBef>
                <a:spcPts val="0"/>
              </a:spcBef>
              <a:spcAft>
                <a:spcPts val="0"/>
              </a:spcAft>
              <a:buSzPts val="2100"/>
              <a:buChar char="●"/>
            </a:pPr>
            <a:r>
              <a:rPr lang="en" sz="2100" b="0"/>
              <a:t>Yale ($3.8M)</a:t>
            </a:r>
            <a:endParaRPr sz="2100" b="0"/>
          </a:p>
          <a:p>
            <a:pPr marL="457200" lvl="0" indent="-361950" algn="l" rtl="0">
              <a:spcBef>
                <a:spcPts val="0"/>
              </a:spcBef>
              <a:spcAft>
                <a:spcPts val="0"/>
              </a:spcAft>
              <a:buSzPts val="2100"/>
              <a:buChar char="●"/>
            </a:pPr>
            <a:r>
              <a:rPr lang="en" sz="2100" b="0"/>
              <a:t>Cornell ($4.3M)</a:t>
            </a:r>
            <a:endParaRPr sz="2100" b="0"/>
          </a:p>
          <a:p>
            <a:pPr marL="457200" lvl="0" indent="-361950" algn="l" rtl="0">
              <a:spcBef>
                <a:spcPts val="0"/>
              </a:spcBef>
              <a:spcAft>
                <a:spcPts val="0"/>
              </a:spcAft>
              <a:buSzPts val="2100"/>
              <a:buChar char="●"/>
            </a:pPr>
            <a:r>
              <a:rPr lang="en" sz="2100" b="0"/>
              <a:t>Northwestern ($5.5M)</a:t>
            </a:r>
            <a:endParaRPr sz="2100" b="0"/>
          </a:p>
          <a:p>
            <a:pPr marL="457200" lvl="0" indent="-361950" algn="l" rtl="0">
              <a:spcBef>
                <a:spcPts val="0"/>
              </a:spcBef>
              <a:spcAft>
                <a:spcPts val="0"/>
              </a:spcAft>
              <a:buSzPts val="2100"/>
              <a:buChar char="●"/>
            </a:pPr>
            <a:r>
              <a:rPr lang="en" sz="2100" b="0"/>
              <a:t>Mayo Clinic ($6.5M)</a:t>
            </a:r>
            <a:endParaRPr sz="2100" b="0"/>
          </a:p>
          <a:p>
            <a:pPr marL="0" lvl="0" indent="0" algn="l" rtl="0">
              <a:spcBef>
                <a:spcPts val="0"/>
              </a:spcBef>
              <a:spcAft>
                <a:spcPts val="0"/>
              </a:spcAft>
              <a:buNone/>
            </a:pPr>
            <a:endParaRPr/>
          </a:p>
        </p:txBody>
      </p:sp>
      <p:pic>
        <p:nvPicPr>
          <p:cNvPr id="508" name="Google Shape;508;p90"/>
          <p:cNvPicPr preferRelativeResize="0"/>
          <p:nvPr/>
        </p:nvPicPr>
        <p:blipFill>
          <a:blip r:embed="rId3">
            <a:alphaModFix/>
          </a:blip>
          <a:stretch>
            <a:fillRect/>
          </a:stretch>
        </p:blipFill>
        <p:spPr>
          <a:xfrm>
            <a:off x="4153850" y="2286438"/>
            <a:ext cx="4852001" cy="2916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91"/>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Institutional Financial Review: The Why</a:t>
            </a:r>
            <a:endParaRPr/>
          </a:p>
        </p:txBody>
      </p:sp>
      <p:sp>
        <p:nvSpPr>
          <p:cNvPr id="514" name="Google Shape;514;p91"/>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0"/>
              <a:t>Federal fines are not the only cost of non-compliance: </a:t>
            </a:r>
            <a:endParaRPr b="0"/>
          </a:p>
          <a:p>
            <a:pPr marL="0" lvl="0" indent="0" algn="l" rtl="0">
              <a:spcBef>
                <a:spcPts val="0"/>
              </a:spcBef>
              <a:spcAft>
                <a:spcPts val="0"/>
              </a:spcAft>
              <a:buNone/>
            </a:pPr>
            <a:endParaRPr sz="1700" b="0"/>
          </a:p>
          <a:p>
            <a:pPr marL="457200" lvl="0" indent="-361950" algn="l" rtl="0">
              <a:spcBef>
                <a:spcPts val="0"/>
              </a:spcBef>
              <a:spcAft>
                <a:spcPts val="0"/>
              </a:spcAft>
              <a:buSzPts val="2100"/>
              <a:buChar char="●"/>
            </a:pPr>
            <a:r>
              <a:rPr lang="en" sz="2100" b="0"/>
              <a:t>Monetary impact is at least double when adding legal fees</a:t>
            </a:r>
            <a:endParaRPr sz="2100" b="0"/>
          </a:p>
          <a:p>
            <a:pPr marL="0" lvl="0" indent="0" algn="l" rtl="0">
              <a:spcBef>
                <a:spcPts val="0"/>
              </a:spcBef>
              <a:spcAft>
                <a:spcPts val="0"/>
              </a:spcAft>
              <a:buNone/>
            </a:pPr>
            <a:endParaRPr sz="2100" b="0"/>
          </a:p>
          <a:p>
            <a:pPr marL="457200" lvl="0" indent="-361950" algn="l" rtl="0">
              <a:spcBef>
                <a:spcPts val="0"/>
              </a:spcBef>
              <a:spcAft>
                <a:spcPts val="0"/>
              </a:spcAft>
              <a:buSzPts val="2100"/>
              <a:buChar char="●"/>
            </a:pPr>
            <a:r>
              <a:rPr lang="en" sz="2100" b="0"/>
              <a:t>Criminal charges may be added in cases of deliberate fraud</a:t>
            </a:r>
            <a:endParaRPr sz="2100" b="0"/>
          </a:p>
          <a:p>
            <a:pPr marL="0" lvl="0" indent="0" algn="l" rtl="0">
              <a:spcBef>
                <a:spcPts val="0"/>
              </a:spcBef>
              <a:spcAft>
                <a:spcPts val="0"/>
              </a:spcAft>
              <a:buNone/>
            </a:pPr>
            <a:endParaRPr sz="2100" b="0"/>
          </a:p>
          <a:p>
            <a:pPr marL="457200" lvl="0" indent="-361950" algn="l" rtl="0">
              <a:spcBef>
                <a:spcPts val="0"/>
              </a:spcBef>
              <a:spcAft>
                <a:spcPts val="0"/>
              </a:spcAft>
              <a:buSzPts val="2100"/>
              <a:buChar char="●"/>
            </a:pPr>
            <a:r>
              <a:rPr lang="en" sz="2100" b="0"/>
              <a:t>Potential loss of federal funding</a:t>
            </a:r>
            <a:endParaRPr sz="2100" b="0"/>
          </a:p>
          <a:p>
            <a:pPr marL="0" lvl="0" indent="0" algn="l" rtl="0">
              <a:spcBef>
                <a:spcPts val="0"/>
              </a:spcBef>
              <a:spcAft>
                <a:spcPts val="0"/>
              </a:spcAft>
              <a:buNone/>
            </a:pPr>
            <a:endParaRPr sz="2100" b="0"/>
          </a:p>
          <a:p>
            <a:pPr marL="457200" lvl="0" indent="-361950" algn="l" rtl="0">
              <a:spcBef>
                <a:spcPts val="0"/>
              </a:spcBef>
              <a:spcAft>
                <a:spcPts val="0"/>
              </a:spcAft>
              <a:buSzPts val="2100"/>
              <a:buChar char="●"/>
            </a:pPr>
            <a:r>
              <a:rPr lang="en" sz="2100" b="0"/>
              <a:t>Severe reputational damage impacting jobs, patient trust, funding, subject enrollment, etc.</a:t>
            </a:r>
            <a:endParaRPr sz="2100" b="0"/>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7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Live Closed Captioning is now available</a:t>
            </a:r>
            <a:endParaRPr/>
          </a:p>
        </p:txBody>
      </p:sp>
      <p:sp>
        <p:nvSpPr>
          <p:cNvPr id="392" name="Google Shape;392;p74"/>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4B2E83"/>
              </a:buClr>
              <a:buSzPts val="2400"/>
              <a:buFont typeface="Merriweather Sans"/>
              <a:buChar char="&gt;"/>
            </a:pPr>
            <a:r>
              <a:rPr lang="en">
                <a:latin typeface="Arial"/>
                <a:ea typeface="Arial"/>
                <a:cs typeface="Arial"/>
                <a:sym typeface="Arial"/>
              </a:rPr>
              <a:t>Live transcription and closed captions are enabled via the “CC/Transcript” button in your Zoom window.</a:t>
            </a:r>
            <a:endParaRPr/>
          </a:p>
          <a:p>
            <a:pPr marL="342900" lvl="0" indent="-190500" algn="l" rtl="0">
              <a:lnSpc>
                <a:spcPct val="100000"/>
              </a:lnSpc>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Recordings of our sessions, with manually edited closed captions, are typically available within a week after the meeting, and a link is emailed with the post-session Q&amp;A.</a:t>
            </a:r>
            <a:endParaRPr/>
          </a:p>
          <a:p>
            <a:pPr marL="0" lvl="0" indent="0" algn="l" rtl="0">
              <a:lnSpc>
                <a:spcPct val="100000"/>
              </a:lnSpc>
              <a:spcBef>
                <a:spcPts val="480"/>
              </a:spcBef>
              <a:spcAft>
                <a:spcPts val="0"/>
              </a:spcAft>
              <a:buClr>
                <a:srgbClr val="4B2E83"/>
              </a:buClr>
              <a:buSzPts val="2400"/>
              <a:buNone/>
            </a:pPr>
            <a:endParaRPr>
              <a:latin typeface="Arial"/>
              <a:ea typeface="Arial"/>
              <a:cs typeface="Arial"/>
              <a:sym typeface="Arial"/>
            </a:endParaRPr>
          </a:p>
          <a:p>
            <a:pPr marL="342900" lvl="0" indent="-342900" algn="l" rtl="0">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If you have any issues or questions, please let us know at </a:t>
            </a:r>
            <a:r>
              <a:rPr lang="en" u="sng">
                <a:solidFill>
                  <a:schemeClr val="hlink"/>
                </a:solidFill>
                <a:latin typeface="Arial"/>
                <a:ea typeface="Arial"/>
                <a:cs typeface="Arial"/>
                <a:sym typeface="Arial"/>
                <a:hlinkClick r:id="rId3"/>
              </a:rPr>
              <a:t>mramques@uw.edu</a:t>
            </a:r>
            <a:r>
              <a:rPr lang="en">
                <a:latin typeface="Arial"/>
                <a:ea typeface="Arial"/>
                <a:cs typeface="Arial"/>
                <a:sym typeface="Arial"/>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92"/>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Institutional Financial Review</a:t>
            </a:r>
            <a:endParaRPr/>
          </a:p>
        </p:txBody>
      </p:sp>
      <p:sp>
        <p:nvSpPr>
          <p:cNvPr id="520" name="Google Shape;520;p92"/>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0"/>
              <a:t>Billing compliance is governed by federal and state regulations and the institutional policy COMP.202 (</a:t>
            </a:r>
            <a:r>
              <a:rPr lang="en" sz="2200" b="0" u="sng">
                <a:solidFill>
                  <a:schemeClr val="hlink"/>
                </a:solidFill>
                <a:hlinkClick r:id="rId3"/>
              </a:rPr>
              <a:t>https://depts.washington.edu/comply/docs/comp_202.pdf</a:t>
            </a:r>
            <a:r>
              <a:rPr lang="en" b="0"/>
              <a:t>)</a:t>
            </a:r>
            <a:endParaRPr b="0"/>
          </a:p>
          <a:p>
            <a:pPr marL="0" lvl="0" indent="0" algn="l" rtl="0">
              <a:spcBef>
                <a:spcPts val="0"/>
              </a:spcBef>
              <a:spcAft>
                <a:spcPts val="0"/>
              </a:spcAft>
              <a:buNone/>
            </a:pPr>
            <a:endParaRPr b="0"/>
          </a:p>
          <a:p>
            <a:pPr marL="457200" lvl="0" indent="-361950" algn="l" rtl="0">
              <a:spcBef>
                <a:spcPts val="0"/>
              </a:spcBef>
              <a:spcAft>
                <a:spcPts val="0"/>
              </a:spcAft>
              <a:buSzPts val="2100"/>
              <a:buChar char="●"/>
            </a:pPr>
            <a:r>
              <a:rPr lang="en" sz="2100" b="0"/>
              <a:t>Coverage analysis and billing grid production</a:t>
            </a:r>
            <a:endParaRPr sz="2100" b="0"/>
          </a:p>
          <a:p>
            <a:pPr marL="457200" lvl="0" indent="-361950" algn="l" rtl="0">
              <a:spcBef>
                <a:spcPts val="0"/>
              </a:spcBef>
              <a:spcAft>
                <a:spcPts val="0"/>
              </a:spcAft>
              <a:buSzPts val="2100"/>
              <a:buChar char="●"/>
            </a:pPr>
            <a:r>
              <a:rPr lang="en" sz="2100" b="0"/>
              <a:t>Document congruence (Summary Review):</a:t>
            </a:r>
            <a:endParaRPr sz="2100" b="0"/>
          </a:p>
          <a:p>
            <a:pPr marL="914400" lvl="1" indent="-361950" algn="l" rtl="0">
              <a:spcBef>
                <a:spcPts val="0"/>
              </a:spcBef>
              <a:spcAft>
                <a:spcPts val="0"/>
              </a:spcAft>
              <a:buSzPts val="2100"/>
              <a:buChar char="○"/>
            </a:pPr>
            <a:r>
              <a:rPr lang="en" sz="2100" b="0"/>
              <a:t>Billing grid</a:t>
            </a:r>
            <a:endParaRPr sz="2100" b="0"/>
          </a:p>
          <a:p>
            <a:pPr marL="914400" lvl="1" indent="-361950" algn="l" rtl="0">
              <a:spcBef>
                <a:spcPts val="0"/>
              </a:spcBef>
              <a:spcAft>
                <a:spcPts val="0"/>
              </a:spcAft>
              <a:buSzPts val="2100"/>
              <a:buChar char="○"/>
            </a:pPr>
            <a:r>
              <a:rPr lang="en" sz="2100" b="0"/>
              <a:t>Final budget</a:t>
            </a:r>
            <a:endParaRPr sz="2100" b="0"/>
          </a:p>
          <a:p>
            <a:pPr marL="914400" lvl="1" indent="-361950" algn="l" rtl="0">
              <a:spcBef>
                <a:spcPts val="0"/>
              </a:spcBef>
              <a:spcAft>
                <a:spcPts val="0"/>
              </a:spcAft>
              <a:buSzPts val="2100"/>
              <a:buChar char="○"/>
            </a:pPr>
            <a:r>
              <a:rPr lang="en" sz="2100" b="0"/>
              <a:t>Informed consent form</a:t>
            </a:r>
            <a:endParaRPr sz="2100" b="0"/>
          </a:p>
          <a:p>
            <a:pPr marL="914400" lvl="1" indent="-361950" algn="l" rtl="0">
              <a:spcBef>
                <a:spcPts val="0"/>
              </a:spcBef>
              <a:spcAft>
                <a:spcPts val="0"/>
              </a:spcAft>
              <a:buSzPts val="2100"/>
              <a:buChar char="○"/>
            </a:pPr>
            <a:r>
              <a:rPr lang="en" sz="2100" b="0"/>
              <a:t>Contractual terms</a:t>
            </a:r>
            <a:endParaRPr sz="2100" b="0"/>
          </a:p>
          <a:p>
            <a:pPr marL="457200" lvl="0" indent="-361950" algn="l" rtl="0">
              <a:spcBef>
                <a:spcPts val="0"/>
              </a:spcBef>
              <a:spcAft>
                <a:spcPts val="0"/>
              </a:spcAft>
              <a:buSzPts val="2100"/>
              <a:buChar char="●"/>
            </a:pPr>
            <a:r>
              <a:rPr lang="en" sz="2100" b="0"/>
              <a:t>Final budget approval prior to contract execution</a:t>
            </a:r>
            <a:endParaRPr sz="2100" b="0"/>
          </a:p>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93"/>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CTO Budget Approval Scope</a:t>
            </a:r>
            <a:endParaRPr/>
          </a:p>
        </p:txBody>
      </p:sp>
      <p:sp>
        <p:nvSpPr>
          <p:cNvPr id="526" name="Google Shape;526;p93"/>
          <p:cNvSpPr txBox="1">
            <a:spLocks noGrp="1"/>
          </p:cNvSpPr>
          <p:nvPr>
            <p:ph type="body" idx="2"/>
          </p:nvPr>
        </p:nvSpPr>
        <p:spPr>
          <a:xfrm>
            <a:off x="659305" y="1508125"/>
            <a:ext cx="8196300" cy="4015500"/>
          </a:xfrm>
          <a:prstGeom prst="rect">
            <a:avLst/>
          </a:prstGeom>
          <a:noFill/>
          <a:ln>
            <a:noFill/>
          </a:ln>
        </p:spPr>
        <p:txBody>
          <a:bodyPr spcFirstLastPara="1" wrap="square" lIns="91425" tIns="91425" rIns="91425" bIns="91425" anchor="ctr" anchorCtr="0">
            <a:noAutofit/>
          </a:bodyPr>
          <a:lstStyle/>
          <a:p>
            <a:pPr marL="457200" lvl="0" indent="-317500" algn="l" rtl="0">
              <a:spcBef>
                <a:spcPts val="0"/>
              </a:spcBef>
              <a:spcAft>
                <a:spcPts val="0"/>
              </a:spcAft>
              <a:buSzPts val="1400"/>
              <a:buChar char="●"/>
            </a:pPr>
            <a:r>
              <a:rPr lang="en" b="0"/>
              <a:t>Interventional trials or observational studies, where:</a:t>
            </a:r>
            <a:endParaRPr b="0"/>
          </a:p>
          <a:p>
            <a:pPr marL="914400" lvl="1" indent="-317500" algn="l" rtl="0">
              <a:spcBef>
                <a:spcPts val="0"/>
              </a:spcBef>
              <a:spcAft>
                <a:spcPts val="0"/>
              </a:spcAft>
              <a:buSzPts val="1400"/>
              <a:buChar char="○"/>
            </a:pPr>
            <a:r>
              <a:rPr lang="en" b="0"/>
              <a:t>Services, items, or tests are provided by a hospital facility (UWMC, HMC, or FHCC) that bills through Epic; OR</a:t>
            </a:r>
            <a:endParaRPr b="0"/>
          </a:p>
          <a:p>
            <a:pPr marL="914400" lvl="1" indent="-317500" algn="l" rtl="0">
              <a:spcBef>
                <a:spcPts val="0"/>
              </a:spcBef>
              <a:spcAft>
                <a:spcPts val="0"/>
              </a:spcAft>
              <a:buSzPts val="1400"/>
              <a:buChar char="○"/>
            </a:pPr>
            <a:r>
              <a:rPr lang="en" b="0"/>
              <a:t>Services, items, or tests are furnished by a provider who bills through UW Physicians regardless of the site of practice; AND</a:t>
            </a:r>
            <a:endParaRPr b="0"/>
          </a:p>
          <a:p>
            <a:pPr marL="914400" lvl="1" indent="-317500" algn="l" rtl="0">
              <a:spcBef>
                <a:spcPts val="0"/>
              </a:spcBef>
              <a:spcAft>
                <a:spcPts val="0"/>
              </a:spcAft>
              <a:buSzPts val="1400"/>
              <a:buChar char="○"/>
            </a:pPr>
            <a:r>
              <a:rPr lang="en" b="0"/>
              <a:t>Funding is provided to UW via fixed-price contract</a:t>
            </a:r>
            <a:endParaRPr b="0"/>
          </a:p>
          <a:p>
            <a:pPr marL="0" lvl="0" indent="0" algn="l" rtl="0">
              <a:spcBef>
                <a:spcPts val="0"/>
              </a:spcBef>
              <a:spcAft>
                <a:spcPts val="0"/>
              </a:spcAft>
              <a:buNone/>
            </a:pPr>
            <a:endParaRPr b="0"/>
          </a:p>
          <a:p>
            <a:pPr marL="457200" lvl="0" indent="-317500" algn="l" rtl="0">
              <a:spcBef>
                <a:spcPts val="0"/>
              </a:spcBef>
              <a:spcAft>
                <a:spcPts val="0"/>
              </a:spcAft>
              <a:buSzPts val="1400"/>
              <a:buChar char="●"/>
            </a:pPr>
            <a:r>
              <a:rPr lang="en" b="0"/>
              <a:t>Additionally:</a:t>
            </a:r>
            <a:endParaRPr b="0"/>
          </a:p>
          <a:p>
            <a:pPr marL="914400" lvl="1" indent="-317500" algn="l" rtl="0">
              <a:spcBef>
                <a:spcPts val="0"/>
              </a:spcBef>
              <a:spcAft>
                <a:spcPts val="0"/>
              </a:spcAft>
              <a:buSzPts val="1400"/>
              <a:buChar char="○"/>
            </a:pPr>
            <a:r>
              <a:rPr lang="en" b="0"/>
              <a:t>After 31 May 2023, all of these studies will generate sponsor invoices directly in OnCore CTMS</a:t>
            </a:r>
            <a:endParaRPr b="0"/>
          </a:p>
          <a:p>
            <a:pPr marL="914400" lvl="1" indent="-317500" algn="l" rtl="0">
              <a:spcBef>
                <a:spcPts val="0"/>
              </a:spcBef>
              <a:spcAft>
                <a:spcPts val="0"/>
              </a:spcAft>
              <a:buSzPts val="1400"/>
              <a:buChar char="○"/>
            </a:pPr>
            <a:r>
              <a:rPr lang="en" b="0"/>
              <a:t>OnCore will integrate with Workday starting 6 July 2023</a:t>
            </a:r>
            <a:endParaRPr b="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94"/>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35"/>
              <a:t>Future State - Workday Finance Go-Live</a:t>
            </a:r>
            <a:endParaRPr sz="3235"/>
          </a:p>
          <a:p>
            <a:pPr marL="0" lvl="0" indent="0" algn="l" rtl="0">
              <a:spcBef>
                <a:spcPts val="0"/>
              </a:spcBef>
              <a:spcAft>
                <a:spcPts val="0"/>
              </a:spcAft>
              <a:buNone/>
            </a:pPr>
            <a:r>
              <a:rPr lang="en" sz="2764">
                <a:latin typeface="Encode Sans"/>
                <a:ea typeface="Encode Sans"/>
                <a:cs typeface="Encode Sans"/>
                <a:sym typeface="Encode Sans"/>
              </a:rPr>
              <a:t>SAGE Budget required on all Award Setup Requests</a:t>
            </a:r>
            <a:endParaRPr sz="2764">
              <a:latin typeface="Encode Sans"/>
              <a:ea typeface="Encode Sans"/>
              <a:cs typeface="Encode Sans"/>
              <a:sym typeface="Encode Sans"/>
            </a:endParaRPr>
          </a:p>
        </p:txBody>
      </p:sp>
      <p:sp>
        <p:nvSpPr>
          <p:cNvPr id="532" name="Google Shape;532;p94"/>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ctr" anchorCtr="0">
            <a:noAutofit/>
          </a:bodyPr>
          <a:lstStyle/>
          <a:p>
            <a:pPr marL="457200" lvl="0" indent="-317500" algn="l" rtl="0">
              <a:spcBef>
                <a:spcPts val="0"/>
              </a:spcBef>
              <a:spcAft>
                <a:spcPts val="0"/>
              </a:spcAft>
              <a:buSzPts val="1400"/>
              <a:buChar char="●"/>
            </a:pPr>
            <a:r>
              <a:rPr lang="en" b="0"/>
              <a:t>Use SAGE Budget for </a:t>
            </a:r>
            <a:r>
              <a:rPr lang="en"/>
              <a:t>all</a:t>
            </a:r>
            <a:r>
              <a:rPr lang="en" b="0"/>
              <a:t> Award Setup Requests, including budgets reviewed by CTO</a:t>
            </a:r>
            <a:endParaRPr b="0"/>
          </a:p>
          <a:p>
            <a:pPr marL="457200" lvl="0" indent="0" algn="l" rtl="0">
              <a:spcBef>
                <a:spcPts val="0"/>
              </a:spcBef>
              <a:spcAft>
                <a:spcPts val="0"/>
              </a:spcAft>
              <a:buNone/>
            </a:pPr>
            <a:endParaRPr b="0"/>
          </a:p>
          <a:p>
            <a:pPr marL="457200" lvl="0" indent="-317500" algn="l" rtl="0">
              <a:spcBef>
                <a:spcPts val="0"/>
              </a:spcBef>
              <a:spcAft>
                <a:spcPts val="0"/>
              </a:spcAft>
              <a:buSzPts val="1400"/>
              <a:buChar char="●"/>
            </a:pPr>
            <a:r>
              <a:rPr lang="en" b="0"/>
              <a:t>For study budgets that will run through CTO review and Oncore billing</a:t>
            </a:r>
            <a:endParaRPr b="0"/>
          </a:p>
          <a:p>
            <a:pPr marL="914400" lvl="1" indent="-317500" algn="l" rtl="0">
              <a:spcBef>
                <a:spcPts val="0"/>
              </a:spcBef>
              <a:spcAft>
                <a:spcPts val="0"/>
              </a:spcAft>
              <a:buSzPts val="1400"/>
              <a:buChar char="○"/>
            </a:pPr>
            <a:r>
              <a:rPr lang="en" b="0"/>
              <a:t>Enter minimum information only in a single SAGE budget worksheet with $0 amount</a:t>
            </a:r>
            <a:br>
              <a:rPr lang="en" b="0"/>
            </a:br>
            <a:endParaRPr b="0"/>
          </a:p>
          <a:p>
            <a:pPr marL="457200" lvl="0" indent="-317500" algn="l" rtl="0">
              <a:spcBef>
                <a:spcPts val="0"/>
              </a:spcBef>
              <a:spcAft>
                <a:spcPts val="0"/>
              </a:spcAft>
              <a:buSzPts val="1400"/>
              <a:buChar char="●"/>
            </a:pPr>
            <a:r>
              <a:rPr lang="en" b="0"/>
              <a:t>This will help with Award Line and Award period setup in Workday Finance</a:t>
            </a:r>
            <a:endParaRPr b="0"/>
          </a:p>
          <a:p>
            <a:pPr marL="914400" lvl="0" indent="0" algn="l" rtl="0">
              <a:spcBef>
                <a:spcPts val="0"/>
              </a:spcBef>
              <a:spcAft>
                <a:spcPts val="0"/>
              </a:spcAft>
              <a:buNone/>
            </a:pPr>
            <a:endParaRPr b="0"/>
          </a:p>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95"/>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SAGE Budget Entry for CTO Budgets</a:t>
            </a:r>
            <a:endParaRPr/>
          </a:p>
          <a:p>
            <a:pPr marL="0" lvl="0" indent="0" algn="l" rtl="0">
              <a:spcBef>
                <a:spcPts val="0"/>
              </a:spcBef>
              <a:spcAft>
                <a:spcPts val="0"/>
              </a:spcAft>
              <a:buNone/>
            </a:pPr>
            <a:r>
              <a:rPr lang="en" sz="2500">
                <a:latin typeface="Encode Sans"/>
                <a:ea typeface="Encode Sans"/>
                <a:cs typeface="Encode Sans"/>
                <a:sym typeface="Encode Sans"/>
              </a:rPr>
              <a:t>What is the minimum information? </a:t>
            </a:r>
            <a:endParaRPr sz="2500">
              <a:latin typeface="Encode Sans"/>
              <a:ea typeface="Encode Sans"/>
              <a:cs typeface="Encode Sans"/>
              <a:sym typeface="Encode Sans"/>
            </a:endParaRPr>
          </a:p>
        </p:txBody>
      </p:sp>
      <p:sp>
        <p:nvSpPr>
          <p:cNvPr id="538" name="Google Shape;538;p95"/>
          <p:cNvSpPr txBox="1">
            <a:spLocks noGrp="1"/>
          </p:cNvSpPr>
          <p:nvPr>
            <p:ph type="body" idx="2"/>
          </p:nvPr>
        </p:nvSpPr>
        <p:spPr>
          <a:xfrm>
            <a:off x="659305" y="1508125"/>
            <a:ext cx="8196300" cy="401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i="1"/>
              <a:t>Budget Settings</a:t>
            </a:r>
            <a:endParaRPr sz="1800" i="1"/>
          </a:p>
          <a:p>
            <a:pPr marL="914400" lvl="0" indent="-342900" algn="l" rtl="0">
              <a:spcBef>
                <a:spcPts val="0"/>
              </a:spcBef>
              <a:spcAft>
                <a:spcPts val="0"/>
              </a:spcAft>
              <a:buSzPts val="1800"/>
              <a:buChar char="●"/>
            </a:pPr>
            <a:r>
              <a:rPr lang="en" sz="1800" b="0"/>
              <a:t>Budget Title </a:t>
            </a:r>
            <a:endParaRPr sz="1800" b="0"/>
          </a:p>
          <a:p>
            <a:pPr marL="914400" lvl="0" indent="-342900" algn="l" rtl="0">
              <a:spcBef>
                <a:spcPts val="0"/>
              </a:spcBef>
              <a:spcAft>
                <a:spcPts val="0"/>
              </a:spcAft>
              <a:buSzPts val="1800"/>
              <a:buChar char="●"/>
            </a:pPr>
            <a:r>
              <a:rPr lang="en" sz="1800" b="0"/>
              <a:t>Budget Start Date</a:t>
            </a:r>
            <a:endParaRPr sz="1800" b="0"/>
          </a:p>
          <a:p>
            <a:pPr marL="914400" lvl="0" indent="-342900" algn="l" rtl="0">
              <a:spcBef>
                <a:spcPts val="0"/>
              </a:spcBef>
              <a:spcAft>
                <a:spcPts val="0"/>
              </a:spcAft>
              <a:buSzPts val="1800"/>
              <a:buChar char="●"/>
            </a:pPr>
            <a:r>
              <a:rPr lang="en" sz="1800" b="0"/>
              <a:t>Total number of periods (defaults to 1)</a:t>
            </a:r>
            <a:endParaRPr sz="1800" b="0"/>
          </a:p>
          <a:p>
            <a:pPr marL="0" lvl="0" indent="0" algn="l" rtl="0">
              <a:spcBef>
                <a:spcPts val="0"/>
              </a:spcBef>
              <a:spcAft>
                <a:spcPts val="0"/>
              </a:spcAft>
              <a:buNone/>
            </a:pPr>
            <a:r>
              <a:rPr lang="en" sz="1800" i="1"/>
              <a:t>Worksheet Settings</a:t>
            </a:r>
            <a:endParaRPr sz="1800" i="1"/>
          </a:p>
          <a:p>
            <a:pPr marL="914400" lvl="0" indent="-342900" algn="l" rtl="0">
              <a:spcBef>
                <a:spcPts val="0"/>
              </a:spcBef>
              <a:spcAft>
                <a:spcPts val="0"/>
              </a:spcAft>
              <a:buSzPts val="1800"/>
              <a:buChar char="●"/>
            </a:pPr>
            <a:r>
              <a:rPr lang="en" sz="1800" b="0"/>
              <a:t>Create a single SAGE budget worksheet</a:t>
            </a:r>
            <a:endParaRPr sz="1800" b="0"/>
          </a:p>
          <a:p>
            <a:pPr marL="914400" lvl="0" indent="-342900" algn="l" rtl="0">
              <a:spcBef>
                <a:spcPts val="0"/>
              </a:spcBef>
              <a:spcAft>
                <a:spcPts val="0"/>
              </a:spcAft>
              <a:buSzPts val="1800"/>
              <a:buChar char="●"/>
            </a:pPr>
            <a:r>
              <a:rPr lang="en" sz="1800" b="0"/>
              <a:t>Primary Worksheet Title </a:t>
            </a:r>
            <a:endParaRPr sz="1800" b="0"/>
          </a:p>
          <a:p>
            <a:pPr marL="914400" lvl="0" indent="-342900" algn="l" rtl="0">
              <a:spcBef>
                <a:spcPts val="0"/>
              </a:spcBef>
              <a:spcAft>
                <a:spcPts val="0"/>
              </a:spcAft>
              <a:buSzPts val="1800"/>
              <a:buChar char="●"/>
            </a:pPr>
            <a:r>
              <a:rPr lang="en" sz="1800" b="0"/>
              <a:t>Cost Center</a:t>
            </a:r>
            <a:endParaRPr sz="1800" b="0"/>
          </a:p>
          <a:p>
            <a:pPr marL="914400" lvl="0" indent="-342900" algn="l" rtl="0">
              <a:spcBef>
                <a:spcPts val="0"/>
              </a:spcBef>
              <a:spcAft>
                <a:spcPts val="0"/>
              </a:spcAft>
              <a:buSzPts val="1800"/>
              <a:buChar char="●"/>
            </a:pPr>
            <a:r>
              <a:rPr lang="en" sz="1800" b="0"/>
              <a:t>Activity Location</a:t>
            </a:r>
            <a:endParaRPr sz="1800" b="0"/>
          </a:p>
          <a:p>
            <a:pPr marL="914400" lvl="0" indent="-342900" algn="l" rtl="0">
              <a:spcBef>
                <a:spcPts val="0"/>
              </a:spcBef>
              <a:spcAft>
                <a:spcPts val="0"/>
              </a:spcAft>
              <a:buSzPts val="1800"/>
              <a:buChar char="●"/>
            </a:pPr>
            <a:r>
              <a:rPr lang="en" sz="1800" b="0"/>
              <a:t>Sponsored Program Activity Category</a:t>
            </a:r>
            <a:endParaRPr sz="1800" b="0"/>
          </a:p>
          <a:p>
            <a:pPr marL="914400" lvl="0" indent="-342900" algn="l" rtl="0">
              <a:spcBef>
                <a:spcPts val="0"/>
              </a:spcBef>
              <a:spcAft>
                <a:spcPts val="0"/>
              </a:spcAft>
              <a:buSzPts val="1800"/>
              <a:buChar char="●"/>
            </a:pPr>
            <a:r>
              <a:rPr lang="en" sz="1800" b="0"/>
              <a:t>Sponsored Program Activity Type</a:t>
            </a:r>
            <a:endParaRPr sz="1800" b="0"/>
          </a:p>
          <a:p>
            <a:pPr marL="914400" lvl="0" indent="-342900" algn="l" rtl="0">
              <a:spcBef>
                <a:spcPts val="0"/>
              </a:spcBef>
              <a:spcAft>
                <a:spcPts val="0"/>
              </a:spcAft>
              <a:buSzPts val="1800"/>
              <a:buChar char="●"/>
            </a:pPr>
            <a:r>
              <a:rPr lang="en" sz="1800" b="0"/>
              <a:t>Base Type</a:t>
            </a:r>
            <a:endParaRPr sz="1800" b="0"/>
          </a:p>
          <a:p>
            <a:pPr marL="0" lvl="0" indent="0" algn="l" rtl="0">
              <a:spcBef>
                <a:spcPts val="0"/>
              </a:spcBef>
              <a:spcAft>
                <a:spcPts val="0"/>
              </a:spcAft>
              <a:buNone/>
            </a:pPr>
            <a:r>
              <a:rPr lang="en" sz="1800" i="1"/>
              <a:t>Budget Entry</a:t>
            </a:r>
            <a:endParaRPr sz="1800" i="1"/>
          </a:p>
          <a:p>
            <a:pPr marL="914400" lvl="0" indent="-342900" algn="l" rtl="0">
              <a:spcBef>
                <a:spcPts val="0"/>
              </a:spcBef>
              <a:spcAft>
                <a:spcPts val="0"/>
              </a:spcAft>
              <a:buSzPts val="1800"/>
              <a:buChar char="●"/>
            </a:pPr>
            <a:r>
              <a:rPr lang="en" sz="1800" b="0"/>
              <a:t>Add a Principal Investigator in personnel section for each worksheet, PI salary=$0</a:t>
            </a:r>
            <a:endParaRPr sz="1800" b="0"/>
          </a:p>
          <a:p>
            <a:pPr marL="1371600" lvl="1" indent="-342900" algn="l" rtl="0">
              <a:spcBef>
                <a:spcPts val="0"/>
              </a:spcBef>
              <a:spcAft>
                <a:spcPts val="0"/>
              </a:spcAft>
              <a:buSzPts val="1800"/>
              <a:buChar char="○"/>
            </a:pPr>
            <a:r>
              <a:rPr lang="en" sz="1800" b="0"/>
              <a:t>only one worksheet is needed for CTO budgets</a:t>
            </a:r>
            <a:endParaRPr sz="1800" b="0"/>
          </a:p>
          <a:p>
            <a:pPr marL="914400" lvl="0" indent="-342900" algn="l" rtl="0">
              <a:spcBef>
                <a:spcPts val="0"/>
              </a:spcBef>
              <a:spcAft>
                <a:spcPts val="0"/>
              </a:spcAft>
              <a:buSzPts val="1800"/>
              <a:buChar char="●"/>
            </a:pPr>
            <a:r>
              <a:rPr lang="en" sz="1800" b="0"/>
              <a:t>No other line item entry required in the budget </a:t>
            </a:r>
            <a:endParaRPr sz="23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96"/>
          <p:cNvSpPr txBox="1">
            <a:spLocks noGrp="1"/>
          </p:cNvSpPr>
          <p:nvPr>
            <p:ph type="subTitle" idx="1"/>
          </p:nvPr>
        </p:nvSpPr>
        <p:spPr>
          <a:xfrm>
            <a:off x="625875" y="56567"/>
            <a:ext cx="8518200" cy="7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300" b="0">
                <a:latin typeface="Encode Sans Black"/>
                <a:ea typeface="Encode Sans Black"/>
                <a:cs typeface="Encode Sans Black"/>
                <a:sym typeface="Encode Sans Black"/>
              </a:rPr>
              <a:t>CLINICAL TRIALS </a:t>
            </a:r>
            <a:r>
              <a:rPr lang="en" sz="2300" b="0">
                <a:latin typeface="Encode Sans"/>
                <a:ea typeface="Encode Sans"/>
                <a:cs typeface="Encode Sans"/>
                <a:sym typeface="Encode Sans"/>
              </a:rPr>
              <a:t>|</a:t>
            </a:r>
            <a:r>
              <a:rPr lang="en" sz="2300" b="0">
                <a:latin typeface="Encode Sans Black"/>
                <a:ea typeface="Encode Sans Black"/>
                <a:cs typeface="Encode Sans Black"/>
                <a:sym typeface="Encode Sans Black"/>
              </a:rPr>
              <a:t> </a:t>
            </a:r>
            <a:r>
              <a:rPr lang="en" sz="2300" b="0">
                <a:latin typeface="Encode Sans"/>
                <a:ea typeface="Encode Sans"/>
                <a:cs typeface="Encode Sans"/>
                <a:sym typeface="Encode Sans"/>
              </a:rPr>
              <a:t>BUDGET SETTINGS</a:t>
            </a:r>
            <a:endParaRPr sz="2300" b="0">
              <a:latin typeface="Encode Sans"/>
              <a:ea typeface="Encode Sans"/>
              <a:cs typeface="Encode Sans"/>
              <a:sym typeface="Encode Sans"/>
            </a:endParaRPr>
          </a:p>
          <a:p>
            <a:pPr marL="0" lvl="0" indent="0" algn="l" rtl="0">
              <a:spcBef>
                <a:spcPts val="0"/>
              </a:spcBef>
              <a:spcAft>
                <a:spcPts val="0"/>
              </a:spcAft>
              <a:buNone/>
            </a:pPr>
            <a:endParaRPr/>
          </a:p>
        </p:txBody>
      </p:sp>
      <p:pic>
        <p:nvPicPr>
          <p:cNvPr id="544" name="Google Shape;544;p96"/>
          <p:cNvPicPr preferRelativeResize="0"/>
          <p:nvPr/>
        </p:nvPicPr>
        <p:blipFill>
          <a:blip r:embed="rId3">
            <a:alphaModFix/>
          </a:blip>
          <a:stretch>
            <a:fillRect/>
          </a:stretch>
        </p:blipFill>
        <p:spPr>
          <a:xfrm>
            <a:off x="289675" y="1216050"/>
            <a:ext cx="8579456" cy="4859850"/>
          </a:xfrm>
          <a:prstGeom prst="rect">
            <a:avLst/>
          </a:prstGeom>
          <a:noFill/>
          <a:ln w="9525" cap="flat" cmpd="sng">
            <a:solidFill>
              <a:schemeClr val="dk2"/>
            </a:solidFill>
            <a:prstDash val="solid"/>
            <a:round/>
            <a:headEnd type="none" w="sm" len="sm"/>
            <a:tailEnd type="none" w="sm" len="sm"/>
          </a:ln>
        </p:spPr>
      </p:pic>
      <p:sp>
        <p:nvSpPr>
          <p:cNvPr id="545" name="Google Shape;545;p96"/>
          <p:cNvSpPr/>
          <p:nvPr/>
        </p:nvSpPr>
        <p:spPr>
          <a:xfrm>
            <a:off x="2165324" y="2689249"/>
            <a:ext cx="2689200" cy="3975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546" name="Google Shape;546;p96"/>
          <p:cNvSpPr txBox="1"/>
          <p:nvPr/>
        </p:nvSpPr>
        <p:spPr>
          <a:xfrm>
            <a:off x="3309354" y="2617330"/>
            <a:ext cx="132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82981"/>
                </a:solidFill>
                <a:latin typeface="Open Sans"/>
                <a:ea typeface="Open Sans"/>
                <a:cs typeface="Open Sans"/>
                <a:sym typeface="Open Sans"/>
              </a:rPr>
              <a:t>Budget Title</a:t>
            </a:r>
            <a:endParaRPr>
              <a:solidFill>
                <a:srgbClr val="482981"/>
              </a:solidFill>
              <a:latin typeface="Open Sans"/>
              <a:ea typeface="Open Sans"/>
              <a:cs typeface="Open Sans"/>
              <a:sym typeface="Open Sans"/>
            </a:endParaRPr>
          </a:p>
        </p:txBody>
      </p:sp>
      <p:sp>
        <p:nvSpPr>
          <p:cNvPr id="547" name="Google Shape;547;p96"/>
          <p:cNvSpPr/>
          <p:nvPr/>
        </p:nvSpPr>
        <p:spPr>
          <a:xfrm>
            <a:off x="2165324" y="3598005"/>
            <a:ext cx="3286200" cy="4578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548" name="Google Shape;548;p96"/>
          <p:cNvSpPr txBox="1"/>
          <p:nvPr/>
        </p:nvSpPr>
        <p:spPr>
          <a:xfrm>
            <a:off x="3718037" y="3562046"/>
            <a:ext cx="189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82981"/>
                </a:solidFill>
                <a:latin typeface="Open Sans"/>
                <a:ea typeface="Open Sans"/>
                <a:cs typeface="Open Sans"/>
                <a:sym typeface="Open Sans"/>
              </a:rPr>
              <a:t>Budget Start Date</a:t>
            </a:r>
            <a:endParaRPr>
              <a:solidFill>
                <a:srgbClr val="482981"/>
              </a:solidFill>
              <a:latin typeface="Open Sans"/>
              <a:ea typeface="Open Sans"/>
              <a:cs typeface="Open Sans"/>
              <a:sym typeface="Open Sans"/>
            </a:endParaRPr>
          </a:p>
        </p:txBody>
      </p:sp>
      <p:sp>
        <p:nvSpPr>
          <p:cNvPr id="549" name="Google Shape;549;p96"/>
          <p:cNvSpPr/>
          <p:nvPr/>
        </p:nvSpPr>
        <p:spPr>
          <a:xfrm>
            <a:off x="2089124" y="5040436"/>
            <a:ext cx="3920400" cy="4578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550" name="Google Shape;550;p96"/>
          <p:cNvSpPr txBox="1"/>
          <p:nvPr/>
        </p:nvSpPr>
        <p:spPr>
          <a:xfrm>
            <a:off x="3641837" y="5004476"/>
            <a:ext cx="2466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82981"/>
                </a:solidFill>
                <a:latin typeface="Open Sans"/>
                <a:ea typeface="Open Sans"/>
                <a:cs typeface="Open Sans"/>
                <a:sym typeface="Open Sans"/>
              </a:rPr>
              <a:t>Total Number of Periods</a:t>
            </a:r>
            <a:endParaRPr>
              <a:solidFill>
                <a:srgbClr val="482981"/>
              </a:solidFill>
              <a:latin typeface="Open Sans"/>
              <a:ea typeface="Open Sans"/>
              <a:cs typeface="Open Sans"/>
              <a:sym typeface="Open Sans"/>
            </a:endParaRPr>
          </a:p>
        </p:txBody>
      </p:sp>
      <p:sp>
        <p:nvSpPr>
          <p:cNvPr id="551" name="Google Shape;551;p96"/>
          <p:cNvSpPr txBox="1"/>
          <p:nvPr/>
        </p:nvSpPr>
        <p:spPr>
          <a:xfrm>
            <a:off x="6078133" y="2814735"/>
            <a:ext cx="27912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4B2E83"/>
                </a:solidFill>
                <a:latin typeface="Open Sans"/>
                <a:ea typeface="Open Sans"/>
                <a:cs typeface="Open Sans"/>
                <a:sym typeface="Open Sans"/>
              </a:rPr>
              <a:t>&gt; Dotted fields are required for a Clinical Trials SAGE Budget</a:t>
            </a:r>
            <a:endParaRPr sz="1800">
              <a:solidFill>
                <a:srgbClr val="4B2E83"/>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97"/>
          <p:cNvSpPr txBox="1">
            <a:spLocks noGrp="1"/>
          </p:cNvSpPr>
          <p:nvPr>
            <p:ph type="subTitle" idx="1"/>
          </p:nvPr>
        </p:nvSpPr>
        <p:spPr>
          <a:xfrm>
            <a:off x="625875" y="56567"/>
            <a:ext cx="8518200" cy="7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300" b="0">
                <a:latin typeface="Encode Sans Black"/>
                <a:ea typeface="Encode Sans Black"/>
                <a:cs typeface="Encode Sans Black"/>
                <a:sym typeface="Encode Sans Black"/>
              </a:rPr>
              <a:t>CLINICAL TRIALS </a:t>
            </a:r>
            <a:r>
              <a:rPr lang="en" sz="2300" b="0">
                <a:latin typeface="Encode Sans"/>
                <a:ea typeface="Encode Sans"/>
                <a:cs typeface="Encode Sans"/>
                <a:sym typeface="Encode Sans"/>
              </a:rPr>
              <a:t>|</a:t>
            </a:r>
            <a:r>
              <a:rPr lang="en" sz="2300" b="0">
                <a:latin typeface="Encode Sans Black"/>
                <a:ea typeface="Encode Sans Black"/>
                <a:cs typeface="Encode Sans Black"/>
                <a:sym typeface="Encode Sans Black"/>
              </a:rPr>
              <a:t> </a:t>
            </a:r>
            <a:r>
              <a:rPr lang="en" sz="2300" b="0">
                <a:latin typeface="Encode Sans"/>
                <a:ea typeface="Encode Sans"/>
                <a:cs typeface="Encode Sans"/>
                <a:sym typeface="Encode Sans"/>
              </a:rPr>
              <a:t>WORKSHEET SETTINGS</a:t>
            </a:r>
            <a:endParaRPr sz="2300" b="0">
              <a:latin typeface="Encode Sans"/>
              <a:ea typeface="Encode Sans"/>
              <a:cs typeface="Encode Sans"/>
              <a:sym typeface="Encode Sans"/>
            </a:endParaRPr>
          </a:p>
          <a:p>
            <a:pPr marL="0" lvl="0" indent="0" algn="l" rtl="0">
              <a:spcBef>
                <a:spcPts val="0"/>
              </a:spcBef>
              <a:spcAft>
                <a:spcPts val="0"/>
              </a:spcAft>
              <a:buNone/>
            </a:pPr>
            <a:endParaRPr/>
          </a:p>
        </p:txBody>
      </p:sp>
      <p:pic>
        <p:nvPicPr>
          <p:cNvPr id="557" name="Google Shape;557;p97"/>
          <p:cNvPicPr preferRelativeResize="0"/>
          <p:nvPr/>
        </p:nvPicPr>
        <p:blipFill>
          <a:blip r:embed="rId3">
            <a:alphaModFix/>
          </a:blip>
          <a:stretch>
            <a:fillRect/>
          </a:stretch>
        </p:blipFill>
        <p:spPr>
          <a:xfrm>
            <a:off x="69075" y="1118775"/>
            <a:ext cx="9075000" cy="4834401"/>
          </a:xfrm>
          <a:prstGeom prst="rect">
            <a:avLst/>
          </a:prstGeom>
          <a:noFill/>
          <a:ln w="9525" cap="flat" cmpd="sng">
            <a:solidFill>
              <a:schemeClr val="dk2"/>
            </a:solidFill>
            <a:prstDash val="solid"/>
            <a:round/>
            <a:headEnd type="none" w="sm" len="sm"/>
            <a:tailEnd type="none" w="sm" len="sm"/>
          </a:ln>
        </p:spPr>
      </p:pic>
      <p:sp>
        <p:nvSpPr>
          <p:cNvPr id="558" name="Google Shape;558;p97"/>
          <p:cNvSpPr/>
          <p:nvPr/>
        </p:nvSpPr>
        <p:spPr>
          <a:xfrm>
            <a:off x="188663" y="2214000"/>
            <a:ext cx="1143600" cy="6372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559" name="Google Shape;559;p97"/>
          <p:cNvSpPr/>
          <p:nvPr/>
        </p:nvSpPr>
        <p:spPr>
          <a:xfrm>
            <a:off x="1763388" y="3378633"/>
            <a:ext cx="2994300" cy="2979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560" name="Google Shape;560;p97"/>
          <p:cNvSpPr/>
          <p:nvPr/>
        </p:nvSpPr>
        <p:spPr>
          <a:xfrm>
            <a:off x="1763488" y="3850200"/>
            <a:ext cx="2994300" cy="2979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561" name="Google Shape;561;p97"/>
          <p:cNvSpPr/>
          <p:nvPr/>
        </p:nvSpPr>
        <p:spPr>
          <a:xfrm>
            <a:off x="5309188" y="2933600"/>
            <a:ext cx="2813100" cy="2979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562" name="Google Shape;562;p97"/>
          <p:cNvSpPr/>
          <p:nvPr/>
        </p:nvSpPr>
        <p:spPr>
          <a:xfrm>
            <a:off x="5327188" y="3386533"/>
            <a:ext cx="2813100" cy="2979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563" name="Google Shape;563;p97"/>
          <p:cNvSpPr/>
          <p:nvPr/>
        </p:nvSpPr>
        <p:spPr>
          <a:xfrm>
            <a:off x="5327288" y="3839467"/>
            <a:ext cx="2813100" cy="2979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564" name="Google Shape;564;p97"/>
          <p:cNvSpPr/>
          <p:nvPr/>
        </p:nvSpPr>
        <p:spPr>
          <a:xfrm>
            <a:off x="5309188" y="4665167"/>
            <a:ext cx="2813100" cy="2979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565" name="Google Shape;565;p97"/>
          <p:cNvSpPr txBox="1"/>
          <p:nvPr/>
        </p:nvSpPr>
        <p:spPr>
          <a:xfrm>
            <a:off x="2592688" y="3337033"/>
            <a:ext cx="225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82981"/>
                </a:solidFill>
                <a:latin typeface="Open Sans"/>
                <a:ea typeface="Open Sans"/>
                <a:cs typeface="Open Sans"/>
                <a:sym typeface="Open Sans"/>
              </a:rPr>
              <a:t>Primary Worksheet Title</a:t>
            </a:r>
            <a:endParaRPr>
              <a:solidFill>
                <a:srgbClr val="482981"/>
              </a:solidFill>
              <a:latin typeface="Open Sans"/>
              <a:ea typeface="Open Sans"/>
              <a:cs typeface="Open Sans"/>
              <a:sym typeface="Open Sans"/>
            </a:endParaRPr>
          </a:p>
        </p:txBody>
      </p:sp>
      <p:sp>
        <p:nvSpPr>
          <p:cNvPr id="566" name="Google Shape;566;p97"/>
          <p:cNvSpPr txBox="1"/>
          <p:nvPr/>
        </p:nvSpPr>
        <p:spPr>
          <a:xfrm>
            <a:off x="3214713" y="3813400"/>
            <a:ext cx="15543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482981"/>
                </a:solidFill>
                <a:latin typeface="Open Sans"/>
                <a:ea typeface="Open Sans"/>
                <a:cs typeface="Open Sans"/>
                <a:sym typeface="Open Sans"/>
              </a:rPr>
              <a:t>Cost Center</a:t>
            </a:r>
            <a:endParaRPr>
              <a:solidFill>
                <a:srgbClr val="482981"/>
              </a:solidFill>
              <a:latin typeface="Open Sans"/>
              <a:ea typeface="Open Sans"/>
              <a:cs typeface="Open Sans"/>
              <a:sym typeface="Open Sans"/>
            </a:endParaRPr>
          </a:p>
        </p:txBody>
      </p:sp>
      <p:sp>
        <p:nvSpPr>
          <p:cNvPr id="567" name="Google Shape;567;p97"/>
          <p:cNvSpPr txBox="1"/>
          <p:nvPr/>
        </p:nvSpPr>
        <p:spPr>
          <a:xfrm>
            <a:off x="6484838" y="4621583"/>
            <a:ext cx="17136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482981"/>
                </a:solidFill>
                <a:latin typeface="Open Sans"/>
                <a:ea typeface="Open Sans"/>
                <a:cs typeface="Open Sans"/>
                <a:sym typeface="Open Sans"/>
              </a:rPr>
              <a:t>Base Type</a:t>
            </a:r>
            <a:endParaRPr>
              <a:solidFill>
                <a:srgbClr val="482981"/>
              </a:solidFill>
              <a:latin typeface="Open Sans"/>
              <a:ea typeface="Open Sans"/>
              <a:cs typeface="Open Sans"/>
              <a:sym typeface="Open Sans"/>
            </a:endParaRPr>
          </a:p>
        </p:txBody>
      </p:sp>
      <p:sp>
        <p:nvSpPr>
          <p:cNvPr id="568" name="Google Shape;568;p97"/>
          <p:cNvSpPr txBox="1"/>
          <p:nvPr/>
        </p:nvSpPr>
        <p:spPr>
          <a:xfrm>
            <a:off x="6567938" y="2927467"/>
            <a:ext cx="15543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482981"/>
                </a:solidFill>
                <a:latin typeface="Open Sans"/>
                <a:ea typeface="Open Sans"/>
                <a:cs typeface="Open Sans"/>
                <a:sym typeface="Open Sans"/>
              </a:rPr>
              <a:t>Activity Location</a:t>
            </a:r>
            <a:endParaRPr>
              <a:solidFill>
                <a:srgbClr val="482981"/>
              </a:solidFill>
              <a:latin typeface="Open Sans"/>
              <a:ea typeface="Open Sans"/>
              <a:cs typeface="Open Sans"/>
              <a:sym typeface="Open Sans"/>
            </a:endParaRPr>
          </a:p>
        </p:txBody>
      </p:sp>
      <p:sp>
        <p:nvSpPr>
          <p:cNvPr id="569" name="Google Shape;569;p97"/>
          <p:cNvSpPr txBox="1"/>
          <p:nvPr/>
        </p:nvSpPr>
        <p:spPr>
          <a:xfrm>
            <a:off x="124013" y="2481825"/>
            <a:ext cx="126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82981"/>
                </a:solidFill>
                <a:latin typeface="Open Sans"/>
                <a:ea typeface="Open Sans"/>
                <a:cs typeface="Open Sans"/>
                <a:sym typeface="Open Sans"/>
              </a:rPr>
              <a:t>1 Worksheet</a:t>
            </a:r>
            <a:endParaRPr>
              <a:solidFill>
                <a:srgbClr val="482981"/>
              </a:solidFill>
              <a:latin typeface="Open Sans"/>
              <a:ea typeface="Open Sans"/>
              <a:cs typeface="Open Sans"/>
              <a:sym typeface="Open Sans"/>
            </a:endParaRPr>
          </a:p>
        </p:txBody>
      </p:sp>
      <p:sp>
        <p:nvSpPr>
          <p:cNvPr id="570" name="Google Shape;570;p97"/>
          <p:cNvSpPr txBox="1"/>
          <p:nvPr/>
        </p:nvSpPr>
        <p:spPr>
          <a:xfrm>
            <a:off x="5943838" y="3344933"/>
            <a:ext cx="22098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482981"/>
                </a:solidFill>
                <a:latin typeface="Open Sans"/>
                <a:ea typeface="Open Sans"/>
                <a:cs typeface="Open Sans"/>
                <a:sym typeface="Open Sans"/>
              </a:rPr>
              <a:t>SPA Activity Category</a:t>
            </a:r>
            <a:endParaRPr>
              <a:solidFill>
                <a:srgbClr val="482981"/>
              </a:solidFill>
              <a:latin typeface="Open Sans"/>
              <a:ea typeface="Open Sans"/>
              <a:cs typeface="Open Sans"/>
              <a:sym typeface="Open Sans"/>
            </a:endParaRPr>
          </a:p>
        </p:txBody>
      </p:sp>
      <p:sp>
        <p:nvSpPr>
          <p:cNvPr id="571" name="Google Shape;571;p97"/>
          <p:cNvSpPr txBox="1"/>
          <p:nvPr/>
        </p:nvSpPr>
        <p:spPr>
          <a:xfrm>
            <a:off x="5930588" y="3797867"/>
            <a:ext cx="22098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482981"/>
                </a:solidFill>
                <a:latin typeface="Open Sans"/>
                <a:ea typeface="Open Sans"/>
                <a:cs typeface="Open Sans"/>
                <a:sym typeface="Open Sans"/>
              </a:rPr>
              <a:t>SPA Activity Type</a:t>
            </a:r>
            <a:endParaRPr>
              <a:solidFill>
                <a:srgbClr val="482981"/>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98"/>
          <p:cNvSpPr txBox="1">
            <a:spLocks noGrp="1"/>
          </p:cNvSpPr>
          <p:nvPr>
            <p:ph type="subTitle" idx="1"/>
          </p:nvPr>
        </p:nvSpPr>
        <p:spPr>
          <a:xfrm>
            <a:off x="625875" y="56567"/>
            <a:ext cx="8518200" cy="7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300" b="0">
                <a:latin typeface="Encode Sans Black"/>
                <a:ea typeface="Encode Sans Black"/>
                <a:cs typeface="Encode Sans Black"/>
                <a:sym typeface="Encode Sans Black"/>
              </a:rPr>
              <a:t>CLINICAL TRIALS </a:t>
            </a:r>
            <a:r>
              <a:rPr lang="en" sz="2300" b="0">
                <a:latin typeface="Encode Sans"/>
                <a:ea typeface="Encode Sans"/>
                <a:cs typeface="Encode Sans"/>
                <a:sym typeface="Encode Sans"/>
              </a:rPr>
              <a:t>|</a:t>
            </a:r>
            <a:r>
              <a:rPr lang="en" sz="2300" b="0">
                <a:latin typeface="Encode Sans Black"/>
                <a:ea typeface="Encode Sans Black"/>
                <a:cs typeface="Encode Sans Black"/>
                <a:sym typeface="Encode Sans Black"/>
              </a:rPr>
              <a:t> </a:t>
            </a:r>
            <a:r>
              <a:rPr lang="en" sz="2300" b="0">
                <a:latin typeface="Encode Sans"/>
                <a:ea typeface="Encode Sans"/>
                <a:cs typeface="Encode Sans"/>
                <a:sym typeface="Encode Sans"/>
              </a:rPr>
              <a:t>BUDGET ENTRY</a:t>
            </a:r>
            <a:endParaRPr sz="2300" b="0">
              <a:latin typeface="Encode Sans"/>
              <a:ea typeface="Encode Sans"/>
              <a:cs typeface="Encode Sans"/>
              <a:sym typeface="Encode Sans"/>
            </a:endParaRPr>
          </a:p>
          <a:p>
            <a:pPr marL="0" lvl="0" indent="0" algn="l" rtl="0">
              <a:spcBef>
                <a:spcPts val="0"/>
              </a:spcBef>
              <a:spcAft>
                <a:spcPts val="0"/>
              </a:spcAft>
              <a:buNone/>
            </a:pPr>
            <a:endParaRPr/>
          </a:p>
        </p:txBody>
      </p:sp>
      <p:pic>
        <p:nvPicPr>
          <p:cNvPr id="577" name="Google Shape;577;p98"/>
          <p:cNvPicPr preferRelativeResize="0"/>
          <p:nvPr/>
        </p:nvPicPr>
        <p:blipFill>
          <a:blip r:embed="rId3">
            <a:alphaModFix/>
          </a:blip>
          <a:stretch>
            <a:fillRect/>
          </a:stretch>
        </p:blipFill>
        <p:spPr>
          <a:xfrm>
            <a:off x="126775" y="1086200"/>
            <a:ext cx="8920151" cy="4751900"/>
          </a:xfrm>
          <a:prstGeom prst="rect">
            <a:avLst/>
          </a:prstGeom>
          <a:noFill/>
          <a:ln w="9525" cap="flat" cmpd="sng">
            <a:solidFill>
              <a:schemeClr val="dk2"/>
            </a:solidFill>
            <a:prstDash val="solid"/>
            <a:round/>
            <a:headEnd type="none" w="sm" len="sm"/>
            <a:tailEnd type="none" w="sm" len="sm"/>
          </a:ln>
        </p:spPr>
      </p:pic>
      <p:sp>
        <p:nvSpPr>
          <p:cNvPr id="578" name="Google Shape;578;p98"/>
          <p:cNvSpPr/>
          <p:nvPr/>
        </p:nvSpPr>
        <p:spPr>
          <a:xfrm>
            <a:off x="1566350" y="2587500"/>
            <a:ext cx="7223100" cy="327900"/>
          </a:xfrm>
          <a:prstGeom prst="rect">
            <a:avLst/>
          </a:prstGeom>
          <a:noFill/>
          <a:ln w="9525"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579" name="Google Shape;579;p98"/>
          <p:cNvSpPr txBox="1"/>
          <p:nvPr/>
        </p:nvSpPr>
        <p:spPr>
          <a:xfrm>
            <a:off x="3234650" y="2560900"/>
            <a:ext cx="22098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482981"/>
                </a:solidFill>
                <a:latin typeface="Open Sans"/>
                <a:ea typeface="Open Sans"/>
                <a:cs typeface="Open Sans"/>
                <a:sym typeface="Open Sans"/>
              </a:rPr>
              <a:t>1 PI per Worksheet</a:t>
            </a:r>
            <a:endParaRPr>
              <a:solidFill>
                <a:srgbClr val="482981"/>
              </a:solidFill>
              <a:latin typeface="Open Sans"/>
              <a:ea typeface="Open Sans"/>
              <a:cs typeface="Open Sans"/>
              <a:sym typeface="Open Sans"/>
            </a:endParaRPr>
          </a:p>
        </p:txBody>
      </p:sp>
      <p:sp>
        <p:nvSpPr>
          <p:cNvPr id="580" name="Google Shape;580;p98"/>
          <p:cNvSpPr txBox="1"/>
          <p:nvPr/>
        </p:nvSpPr>
        <p:spPr>
          <a:xfrm>
            <a:off x="5410775" y="3261308"/>
            <a:ext cx="31173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rgbClr val="482981"/>
                </a:solidFill>
                <a:latin typeface="Open Sans"/>
                <a:ea typeface="Open Sans"/>
                <a:cs typeface="Open Sans"/>
                <a:sym typeface="Open Sans"/>
              </a:rPr>
              <a:t>Leave default of $0 amount salary</a:t>
            </a:r>
            <a:endParaRPr sz="1300">
              <a:solidFill>
                <a:srgbClr val="482981"/>
              </a:solidFill>
              <a:latin typeface="Open Sans"/>
              <a:ea typeface="Open Sans"/>
              <a:cs typeface="Open Sans"/>
              <a:sym typeface="Open Sans"/>
            </a:endParaRPr>
          </a:p>
          <a:p>
            <a:pPr marL="0" lvl="0" indent="0" algn="ctr" rtl="0">
              <a:spcBef>
                <a:spcPts val="0"/>
              </a:spcBef>
              <a:spcAft>
                <a:spcPts val="0"/>
              </a:spcAft>
              <a:buNone/>
            </a:pPr>
            <a:r>
              <a:rPr lang="en" sz="1300">
                <a:solidFill>
                  <a:srgbClr val="482981"/>
                </a:solidFill>
                <a:latin typeface="Open Sans"/>
                <a:ea typeface="Open Sans"/>
                <a:cs typeface="Open Sans"/>
                <a:sym typeface="Open Sans"/>
              </a:rPr>
              <a:t>No other line item entry required</a:t>
            </a:r>
            <a:endParaRPr sz="1300">
              <a:solidFill>
                <a:srgbClr val="482981"/>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99"/>
          <p:cNvSpPr txBox="1">
            <a:spLocks noGrp="1"/>
          </p:cNvSpPr>
          <p:nvPr>
            <p:ph type="subTitle" idx="1"/>
          </p:nvPr>
        </p:nvSpPr>
        <p:spPr>
          <a:xfrm>
            <a:off x="625875" y="56567"/>
            <a:ext cx="8518200" cy="7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300" b="0">
                <a:latin typeface="Encode Sans Black"/>
                <a:ea typeface="Encode Sans Black"/>
                <a:cs typeface="Encode Sans Black"/>
                <a:sym typeface="Encode Sans Black"/>
              </a:rPr>
              <a:t>CLINICAL TRIALS AWARD SETUP </a:t>
            </a:r>
            <a:r>
              <a:rPr lang="en" sz="2300" b="0">
                <a:latin typeface="Encode Sans"/>
                <a:ea typeface="Encode Sans"/>
                <a:cs typeface="Encode Sans"/>
                <a:sym typeface="Encode Sans"/>
              </a:rPr>
              <a:t>|</a:t>
            </a:r>
            <a:r>
              <a:rPr lang="en" sz="2300" b="0">
                <a:latin typeface="Encode Sans Black"/>
                <a:ea typeface="Encode Sans Black"/>
                <a:cs typeface="Encode Sans Black"/>
                <a:sym typeface="Encode Sans Black"/>
              </a:rPr>
              <a:t> </a:t>
            </a:r>
            <a:r>
              <a:rPr lang="en" sz="2300" b="0">
                <a:latin typeface="Encode Sans"/>
                <a:ea typeface="Encode Sans"/>
                <a:cs typeface="Encode Sans"/>
                <a:sym typeface="Encode Sans"/>
              </a:rPr>
              <a:t>CREATE &amp; LINK BUDGET</a:t>
            </a:r>
            <a:endParaRPr sz="2300" b="0">
              <a:latin typeface="Encode Sans"/>
              <a:ea typeface="Encode Sans"/>
              <a:cs typeface="Encode Sans"/>
              <a:sym typeface="Encode Sans"/>
            </a:endParaRPr>
          </a:p>
          <a:p>
            <a:pPr marL="0" lvl="0" indent="0" algn="l" rtl="0">
              <a:spcBef>
                <a:spcPts val="0"/>
              </a:spcBef>
              <a:spcAft>
                <a:spcPts val="0"/>
              </a:spcAft>
              <a:buNone/>
            </a:pPr>
            <a:endParaRPr/>
          </a:p>
        </p:txBody>
      </p:sp>
      <p:pic>
        <p:nvPicPr>
          <p:cNvPr id="586" name="Google Shape;586;p99"/>
          <p:cNvPicPr preferRelativeResize="0"/>
          <p:nvPr/>
        </p:nvPicPr>
        <p:blipFill>
          <a:blip r:embed="rId3">
            <a:alphaModFix/>
          </a:blip>
          <a:stretch>
            <a:fillRect/>
          </a:stretch>
        </p:blipFill>
        <p:spPr>
          <a:xfrm>
            <a:off x="131549" y="1143775"/>
            <a:ext cx="7387877" cy="4962824"/>
          </a:xfrm>
          <a:prstGeom prst="rect">
            <a:avLst/>
          </a:prstGeom>
          <a:noFill/>
          <a:ln w="9525" cap="flat" cmpd="sng">
            <a:solidFill>
              <a:srgbClr val="33006F"/>
            </a:solidFill>
            <a:prstDash val="solid"/>
            <a:round/>
            <a:headEnd type="none" w="sm" len="sm"/>
            <a:tailEnd type="none" w="sm" len="sm"/>
          </a:ln>
        </p:spPr>
      </p:pic>
      <p:sp>
        <p:nvSpPr>
          <p:cNvPr id="587" name="Google Shape;587;p99"/>
          <p:cNvSpPr/>
          <p:nvPr/>
        </p:nvSpPr>
        <p:spPr>
          <a:xfrm>
            <a:off x="1901775" y="3210825"/>
            <a:ext cx="5430000" cy="2504400"/>
          </a:xfrm>
          <a:prstGeom prst="rect">
            <a:avLst/>
          </a:prstGeom>
          <a:noFill/>
          <a:ln w="19050"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sp>
        <p:nvSpPr>
          <p:cNvPr id="588" name="Google Shape;588;p99"/>
          <p:cNvSpPr txBox="1"/>
          <p:nvPr/>
        </p:nvSpPr>
        <p:spPr>
          <a:xfrm>
            <a:off x="7782775" y="3864033"/>
            <a:ext cx="14235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B2E83"/>
                </a:solidFill>
                <a:latin typeface="Open Sans"/>
                <a:ea typeface="Open Sans"/>
                <a:cs typeface="Open Sans"/>
                <a:sym typeface="Open Sans"/>
              </a:rPr>
              <a:t>Automatic display of budget setup flowing to the award request</a:t>
            </a:r>
            <a:endParaRPr>
              <a:solidFill>
                <a:srgbClr val="4B2E83"/>
              </a:solidFill>
              <a:latin typeface="Open Sans"/>
              <a:ea typeface="Open Sans"/>
              <a:cs typeface="Open Sans"/>
              <a:sym typeface="Open Sans"/>
            </a:endParaRPr>
          </a:p>
        </p:txBody>
      </p:sp>
      <p:sp>
        <p:nvSpPr>
          <p:cNvPr id="589" name="Google Shape;589;p99"/>
          <p:cNvSpPr txBox="1"/>
          <p:nvPr/>
        </p:nvSpPr>
        <p:spPr>
          <a:xfrm>
            <a:off x="7672125" y="2661983"/>
            <a:ext cx="142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B2E83"/>
                </a:solidFill>
                <a:latin typeface="Open Sans"/>
                <a:ea typeface="Open Sans"/>
                <a:cs typeface="Open Sans"/>
                <a:sym typeface="Open Sans"/>
              </a:rPr>
              <a:t>Select Period 1</a:t>
            </a:r>
            <a:endParaRPr>
              <a:solidFill>
                <a:srgbClr val="4B2E83"/>
              </a:solidFill>
              <a:latin typeface="Open Sans"/>
              <a:ea typeface="Open Sans"/>
              <a:cs typeface="Open Sans"/>
              <a:sym typeface="Open Sans"/>
            </a:endParaRPr>
          </a:p>
        </p:txBody>
      </p:sp>
      <p:cxnSp>
        <p:nvCxnSpPr>
          <p:cNvPr id="590" name="Google Shape;590;p99"/>
          <p:cNvCxnSpPr/>
          <p:nvPr/>
        </p:nvCxnSpPr>
        <p:spPr>
          <a:xfrm>
            <a:off x="3202539" y="2917433"/>
            <a:ext cx="4508700" cy="0"/>
          </a:xfrm>
          <a:prstGeom prst="straightConnector1">
            <a:avLst/>
          </a:prstGeom>
          <a:noFill/>
          <a:ln w="9525" cap="flat" cmpd="sng">
            <a:solidFill>
              <a:schemeClr val="dk2"/>
            </a:solidFill>
            <a:prstDash val="solid"/>
            <a:round/>
            <a:headEnd type="none" w="med" len="med"/>
            <a:tailEnd type="oval" w="med" len="med"/>
          </a:ln>
        </p:spPr>
      </p:cxnSp>
      <p:sp>
        <p:nvSpPr>
          <p:cNvPr id="591" name="Google Shape;591;p99"/>
          <p:cNvSpPr/>
          <p:nvPr/>
        </p:nvSpPr>
        <p:spPr>
          <a:xfrm>
            <a:off x="7555725" y="3247426"/>
            <a:ext cx="209700" cy="2544000"/>
          </a:xfrm>
          <a:prstGeom prst="rightBrace">
            <a:avLst>
              <a:gd name="adj1" fmla="val 50000"/>
              <a:gd name="adj2" fmla="val 50000"/>
            </a:avLst>
          </a:prstGeom>
          <a:noFill/>
          <a:ln w="19050" cap="flat" cmpd="sng">
            <a:solidFill>
              <a:srgbClr val="4B2E8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2" name="Google Shape;592;p99"/>
          <p:cNvPicPr preferRelativeResize="0"/>
          <p:nvPr/>
        </p:nvPicPr>
        <p:blipFill rotWithShape="1">
          <a:blip r:embed="rId4">
            <a:alphaModFix/>
          </a:blip>
          <a:srcRect b="94011"/>
          <a:stretch/>
        </p:blipFill>
        <p:spPr>
          <a:xfrm>
            <a:off x="131549" y="1143775"/>
            <a:ext cx="7387873" cy="339020"/>
          </a:xfrm>
          <a:prstGeom prst="rect">
            <a:avLst/>
          </a:prstGeom>
          <a:noFill/>
          <a:ln w="9525" cap="flat" cmpd="sng">
            <a:solidFill>
              <a:schemeClr val="dk2"/>
            </a:solidFill>
            <a:prstDash val="solid"/>
            <a:round/>
            <a:headEnd type="none" w="sm" len="sm"/>
            <a:tailEnd type="none" w="sm" len="sm"/>
          </a:ln>
        </p:spPr>
      </p:pic>
      <p:sp>
        <p:nvSpPr>
          <p:cNvPr id="593" name="Google Shape;593;p99"/>
          <p:cNvSpPr/>
          <p:nvPr/>
        </p:nvSpPr>
        <p:spPr>
          <a:xfrm>
            <a:off x="6163950" y="1194479"/>
            <a:ext cx="570000" cy="237600"/>
          </a:xfrm>
          <a:prstGeom prst="rect">
            <a:avLst/>
          </a:prstGeom>
          <a:solidFill>
            <a:srgbClr val="5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4" name="Google Shape;594;p99"/>
          <p:cNvPicPr preferRelativeResize="0"/>
          <p:nvPr/>
        </p:nvPicPr>
        <p:blipFill rotWithShape="1">
          <a:blip r:embed="rId3">
            <a:alphaModFix/>
          </a:blip>
          <a:srcRect t="27208" r="79050" b="45005"/>
          <a:stretch/>
        </p:blipFill>
        <p:spPr>
          <a:xfrm>
            <a:off x="130125" y="2488879"/>
            <a:ext cx="1547706" cy="1838694"/>
          </a:xfrm>
          <a:prstGeom prst="rect">
            <a:avLst/>
          </a:prstGeom>
          <a:noFill/>
          <a:ln>
            <a:noFill/>
          </a:ln>
        </p:spPr>
      </p:pic>
      <p:sp>
        <p:nvSpPr>
          <p:cNvPr id="595" name="Google Shape;595;p99"/>
          <p:cNvSpPr txBox="1"/>
          <p:nvPr/>
        </p:nvSpPr>
        <p:spPr>
          <a:xfrm>
            <a:off x="251375" y="3678080"/>
            <a:ext cx="786900" cy="4002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100"/>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Notes on SAGE Budget Requirement</a:t>
            </a:r>
            <a:endParaRPr/>
          </a:p>
        </p:txBody>
      </p:sp>
      <p:sp>
        <p:nvSpPr>
          <p:cNvPr id="601" name="Google Shape;601;p100"/>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0"/>
              <a:t>Allows necessary integration/mapping to Workday. </a:t>
            </a:r>
            <a:endParaRPr b="0"/>
          </a:p>
          <a:p>
            <a:pPr marL="0" lvl="0" indent="0" algn="l" rtl="0">
              <a:spcBef>
                <a:spcPts val="0"/>
              </a:spcBef>
              <a:spcAft>
                <a:spcPts val="0"/>
              </a:spcAft>
              <a:buNone/>
            </a:pPr>
            <a:endParaRPr b="0"/>
          </a:p>
          <a:p>
            <a:pPr marL="0" lvl="0" indent="0" algn="l" rtl="0">
              <a:spcBef>
                <a:spcPts val="0"/>
              </a:spcBef>
              <a:spcAft>
                <a:spcPts val="0"/>
              </a:spcAft>
              <a:buNone/>
            </a:pPr>
            <a:r>
              <a:rPr lang="en" b="0"/>
              <a:t>Setting up SAGE Budgets with basic information with $0 should take only a few minutes. </a:t>
            </a:r>
            <a:endParaRPr b="0"/>
          </a:p>
          <a:p>
            <a:pPr marL="0" lvl="0" indent="0" algn="l" rtl="0">
              <a:spcBef>
                <a:spcPts val="0"/>
              </a:spcBef>
              <a:spcAft>
                <a:spcPts val="0"/>
              </a:spcAft>
              <a:buNone/>
            </a:pPr>
            <a:endParaRPr b="0"/>
          </a:p>
          <a:p>
            <a:pPr marL="0" lvl="0" indent="0" algn="l" rtl="0">
              <a:spcBef>
                <a:spcPts val="0"/>
              </a:spcBef>
              <a:spcAft>
                <a:spcPts val="0"/>
              </a:spcAft>
              <a:buNone/>
            </a:pPr>
            <a:r>
              <a:rPr lang="en" b="0"/>
              <a:t>GCA will know budget detail is not needed &amp; they will not handle invoicing.</a:t>
            </a:r>
            <a:endParaRPr b="0"/>
          </a:p>
          <a:p>
            <a:pPr marL="0" lvl="0" indent="0" algn="l" rtl="0">
              <a:spcBef>
                <a:spcPts val="0"/>
              </a:spcBef>
              <a:spcAft>
                <a:spcPts val="0"/>
              </a:spcAft>
              <a:buNone/>
            </a:pPr>
            <a:endParaRPr b="0"/>
          </a:p>
          <a:p>
            <a:pPr marL="0" lvl="0" indent="0" algn="l" rtl="0">
              <a:spcBef>
                <a:spcPts val="0"/>
              </a:spcBef>
              <a:spcAft>
                <a:spcPts val="0"/>
              </a:spcAft>
              <a:buNone/>
            </a:pPr>
            <a:r>
              <a:rPr lang="en" b="0"/>
              <a:t>If there are other SAGE Budget requirements we will let you know as soon as possible. </a:t>
            </a:r>
            <a:endParaRPr b="0"/>
          </a:p>
          <a:p>
            <a:pPr marL="0" lvl="0" indent="0" algn="l" rtl="0">
              <a:spcBef>
                <a:spcPts val="0"/>
              </a:spcBef>
              <a:spcAft>
                <a:spcPts val="0"/>
              </a:spcAft>
              <a:buNone/>
            </a:pPr>
            <a:endParaRPr b="0"/>
          </a:p>
          <a:p>
            <a:pPr marL="0" lvl="0" indent="0" algn="l" rtl="0">
              <a:spcBef>
                <a:spcPts val="0"/>
              </a:spcBef>
              <a:spcAft>
                <a:spcPts val="0"/>
              </a:spcAft>
              <a:buNone/>
            </a:pPr>
            <a:endParaRPr/>
          </a:p>
          <a:p>
            <a:pPr marL="0" lvl="0" indent="0" algn="l" rtl="0">
              <a:spcBef>
                <a:spcPts val="0"/>
              </a:spcBef>
              <a:spcAft>
                <a:spcPts val="0"/>
              </a:spcAft>
              <a:buNone/>
            </a:pPr>
            <a:r>
              <a:rPr lang="en"/>
              <a:t> </a:t>
            </a:r>
            <a:endParaRPr/>
          </a:p>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101"/>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Resources</a:t>
            </a:r>
            <a:endParaRPr/>
          </a:p>
        </p:txBody>
      </p:sp>
      <p:sp>
        <p:nvSpPr>
          <p:cNvPr id="607" name="Google Shape;607;p101"/>
          <p:cNvSpPr txBox="1"/>
          <p:nvPr/>
        </p:nvSpPr>
        <p:spPr>
          <a:xfrm>
            <a:off x="762000" y="1595750"/>
            <a:ext cx="8201400" cy="4433100"/>
          </a:xfrm>
          <a:prstGeom prst="rect">
            <a:avLst/>
          </a:prstGeom>
          <a:noFill/>
          <a:ln>
            <a:noFill/>
          </a:ln>
        </p:spPr>
        <p:txBody>
          <a:bodyPr spcFirstLastPara="1" wrap="square" lIns="91425" tIns="91425" rIns="91425" bIns="91425" anchor="ctr" anchorCtr="0">
            <a:spAutoFit/>
          </a:bodyPr>
          <a:lstStyle/>
          <a:p>
            <a:pPr marL="457200" lvl="0" indent="-355600" algn="l" rtl="0">
              <a:lnSpc>
                <a:spcPct val="150000"/>
              </a:lnSpc>
              <a:spcBef>
                <a:spcPts val="500"/>
              </a:spcBef>
              <a:spcAft>
                <a:spcPts val="0"/>
              </a:spcAft>
              <a:buClr>
                <a:srgbClr val="4B2E83"/>
              </a:buClr>
              <a:buSzPts val="2000"/>
              <a:buFont typeface="Open Sans"/>
              <a:buChar char="●"/>
            </a:pPr>
            <a:r>
              <a:rPr lang="en" sz="2000" b="1">
                <a:solidFill>
                  <a:srgbClr val="4B2E83"/>
                </a:solidFill>
                <a:latin typeface="Open Sans"/>
                <a:ea typeface="Open Sans"/>
                <a:cs typeface="Open Sans"/>
                <a:sym typeface="Open Sans"/>
              </a:rPr>
              <a:t>SAGE Budget Classes </a:t>
            </a:r>
            <a:endParaRPr sz="2000" b="1">
              <a:solidFill>
                <a:srgbClr val="4B2E83"/>
              </a:solidFill>
              <a:latin typeface="Open Sans"/>
              <a:ea typeface="Open Sans"/>
              <a:cs typeface="Open Sans"/>
              <a:sym typeface="Open Sans"/>
            </a:endParaRPr>
          </a:p>
          <a:p>
            <a:pPr marL="914400" lvl="1" indent="-342900" algn="l" rtl="0">
              <a:lnSpc>
                <a:spcPct val="150000"/>
              </a:lnSpc>
              <a:spcBef>
                <a:spcPts val="0"/>
              </a:spcBef>
              <a:spcAft>
                <a:spcPts val="0"/>
              </a:spcAft>
              <a:buClr>
                <a:srgbClr val="4B2E83"/>
              </a:buClr>
              <a:buSzPts val="1800"/>
              <a:buFont typeface="Open Sans"/>
              <a:buChar char="○"/>
            </a:pPr>
            <a:r>
              <a:rPr lang="en" sz="1800" u="sng">
                <a:solidFill>
                  <a:schemeClr val="hlink"/>
                </a:solidFill>
                <a:latin typeface="Open Sans"/>
                <a:ea typeface="Open Sans"/>
                <a:cs typeface="Open Sans"/>
                <a:sym typeface="Open Sans"/>
                <a:hlinkClick r:id="rId3"/>
              </a:rPr>
              <a:t>Thursday, May 18, 1-3 p.m.</a:t>
            </a:r>
            <a:endParaRPr sz="1800">
              <a:solidFill>
                <a:srgbClr val="4B2E83"/>
              </a:solidFill>
              <a:latin typeface="Open Sans"/>
              <a:ea typeface="Open Sans"/>
              <a:cs typeface="Open Sans"/>
              <a:sym typeface="Open Sans"/>
            </a:endParaRPr>
          </a:p>
          <a:p>
            <a:pPr marL="914400" lvl="1" indent="-342900" algn="l" rtl="0">
              <a:lnSpc>
                <a:spcPct val="150000"/>
              </a:lnSpc>
              <a:spcBef>
                <a:spcPts val="0"/>
              </a:spcBef>
              <a:spcAft>
                <a:spcPts val="0"/>
              </a:spcAft>
              <a:buClr>
                <a:srgbClr val="4B2E83"/>
              </a:buClr>
              <a:buSzPts val="1800"/>
              <a:buFont typeface="Open Sans"/>
              <a:buChar char="○"/>
            </a:pPr>
            <a:r>
              <a:rPr lang="en" sz="1800" u="sng">
                <a:solidFill>
                  <a:schemeClr val="hlink"/>
                </a:solidFill>
                <a:latin typeface="Open Sans"/>
                <a:ea typeface="Open Sans"/>
                <a:cs typeface="Open Sans"/>
                <a:sym typeface="Open Sans"/>
                <a:hlinkClick r:id="rId4"/>
              </a:rPr>
              <a:t>Thursday, June 13, 1-3 p.m.</a:t>
            </a:r>
            <a:endParaRPr sz="1800">
              <a:solidFill>
                <a:srgbClr val="4B2E83"/>
              </a:solidFill>
              <a:latin typeface="Open Sans"/>
              <a:ea typeface="Open Sans"/>
              <a:cs typeface="Open Sans"/>
              <a:sym typeface="Open Sans"/>
            </a:endParaRPr>
          </a:p>
          <a:p>
            <a:pPr marL="457200" lvl="0" indent="-355600" algn="l" rtl="0">
              <a:lnSpc>
                <a:spcPct val="150000"/>
              </a:lnSpc>
              <a:spcBef>
                <a:spcPts val="0"/>
              </a:spcBef>
              <a:spcAft>
                <a:spcPts val="0"/>
              </a:spcAft>
              <a:buClr>
                <a:srgbClr val="4B2E83"/>
              </a:buClr>
              <a:buSzPts val="2000"/>
              <a:buFont typeface="Open Sans"/>
              <a:buChar char="●"/>
            </a:pPr>
            <a:r>
              <a:rPr lang="en" sz="2000" b="1">
                <a:solidFill>
                  <a:srgbClr val="4B2E83"/>
                </a:solidFill>
                <a:latin typeface="Open Sans"/>
                <a:ea typeface="Open Sans"/>
                <a:cs typeface="Open Sans"/>
                <a:sym typeface="Open Sans"/>
              </a:rPr>
              <a:t>Drop-in SAGE Office Hours </a:t>
            </a:r>
            <a:endParaRPr sz="2000" b="1">
              <a:solidFill>
                <a:srgbClr val="4B2E83"/>
              </a:solidFill>
              <a:latin typeface="Open Sans"/>
              <a:ea typeface="Open Sans"/>
              <a:cs typeface="Open Sans"/>
              <a:sym typeface="Open Sans"/>
            </a:endParaRPr>
          </a:p>
          <a:p>
            <a:pPr marL="914400" lvl="1" indent="-342900" algn="l" rtl="0">
              <a:lnSpc>
                <a:spcPct val="150000"/>
              </a:lnSpc>
              <a:spcBef>
                <a:spcPts val="0"/>
              </a:spcBef>
              <a:spcAft>
                <a:spcPts val="0"/>
              </a:spcAft>
              <a:buClr>
                <a:srgbClr val="4B2E83"/>
              </a:buClr>
              <a:buSzPts val="1800"/>
              <a:buFont typeface="Open Sans"/>
              <a:buChar char="○"/>
            </a:pPr>
            <a:r>
              <a:rPr lang="en" sz="1800">
                <a:solidFill>
                  <a:srgbClr val="4B2E83"/>
                </a:solidFill>
                <a:latin typeface="Open Sans"/>
                <a:ea typeface="Open Sans"/>
                <a:cs typeface="Open Sans"/>
                <a:sym typeface="Open Sans"/>
              </a:rPr>
              <a:t>Twice a month, every other Thursday. All dates/Zoom links on </a:t>
            </a:r>
            <a:r>
              <a:rPr lang="en" sz="1800" u="sng">
                <a:solidFill>
                  <a:schemeClr val="hlink"/>
                </a:solidFill>
                <a:latin typeface="Open Sans"/>
                <a:ea typeface="Open Sans"/>
                <a:cs typeface="Open Sans"/>
                <a:sym typeface="Open Sans"/>
                <a:hlinkClick r:id="rId5"/>
              </a:rPr>
              <a:t>UWFT for the Research Community webpage</a:t>
            </a:r>
            <a:endParaRPr sz="2000">
              <a:solidFill>
                <a:srgbClr val="4B2E83"/>
              </a:solidFill>
              <a:latin typeface="Open Sans"/>
              <a:ea typeface="Open Sans"/>
              <a:cs typeface="Open Sans"/>
              <a:sym typeface="Open Sans"/>
            </a:endParaRPr>
          </a:p>
          <a:p>
            <a:pPr marL="457200" lvl="0" indent="-355600" algn="l" rtl="0">
              <a:lnSpc>
                <a:spcPct val="150000"/>
              </a:lnSpc>
              <a:spcBef>
                <a:spcPts val="0"/>
              </a:spcBef>
              <a:spcAft>
                <a:spcPts val="0"/>
              </a:spcAft>
              <a:buClr>
                <a:srgbClr val="4B2E83"/>
              </a:buClr>
              <a:buSzPts val="2000"/>
              <a:buFont typeface="Open Sans"/>
              <a:buChar char="●"/>
            </a:pPr>
            <a:r>
              <a:rPr lang="en" sz="2000" b="1" u="sng">
                <a:solidFill>
                  <a:schemeClr val="hlink"/>
                </a:solidFill>
                <a:latin typeface="Open Sans"/>
                <a:ea typeface="Open Sans"/>
                <a:cs typeface="Open Sans"/>
                <a:sym typeface="Open Sans"/>
                <a:hlinkClick r:id="rId5"/>
              </a:rPr>
              <a:t>UWFT for the Research Community Webpage </a:t>
            </a:r>
            <a:endParaRPr sz="2000" b="1">
              <a:solidFill>
                <a:srgbClr val="4B2E83"/>
              </a:solidFill>
              <a:latin typeface="Open Sans"/>
              <a:ea typeface="Open Sans"/>
              <a:cs typeface="Open Sans"/>
              <a:sym typeface="Open Sans"/>
            </a:endParaRPr>
          </a:p>
          <a:p>
            <a:pPr marL="914400" lvl="1" indent="-342900" algn="l" rtl="0">
              <a:lnSpc>
                <a:spcPct val="150000"/>
              </a:lnSpc>
              <a:spcBef>
                <a:spcPts val="0"/>
              </a:spcBef>
              <a:spcAft>
                <a:spcPts val="0"/>
              </a:spcAft>
              <a:buClr>
                <a:srgbClr val="4B2E83"/>
              </a:buClr>
              <a:buSzPts val="1800"/>
              <a:buFont typeface="Open Sans"/>
              <a:buChar char="○"/>
            </a:pPr>
            <a:r>
              <a:rPr lang="en" sz="1800">
                <a:solidFill>
                  <a:srgbClr val="4B2E83"/>
                </a:solidFill>
                <a:latin typeface="Open Sans"/>
                <a:ea typeface="Open Sans"/>
                <a:cs typeface="Open Sans"/>
                <a:sym typeface="Open Sans"/>
              </a:rPr>
              <a:t>Important dates, information, and training resources! </a:t>
            </a:r>
            <a:endParaRPr sz="1800">
              <a:solidFill>
                <a:srgbClr val="4B2E83"/>
              </a:solidFill>
              <a:latin typeface="Open Sans"/>
              <a:ea typeface="Open Sans"/>
              <a:cs typeface="Open Sans"/>
              <a:sym typeface="Open Sans"/>
            </a:endParaRPr>
          </a:p>
          <a:p>
            <a:pPr marL="457200" lvl="0" indent="-368300" algn="l" rtl="0">
              <a:lnSpc>
                <a:spcPct val="150000"/>
              </a:lnSpc>
              <a:spcBef>
                <a:spcPts val="0"/>
              </a:spcBef>
              <a:spcAft>
                <a:spcPts val="0"/>
              </a:spcAft>
              <a:buClr>
                <a:srgbClr val="4B2E83"/>
              </a:buClr>
              <a:buSzPts val="2200"/>
              <a:buFont typeface="Open Sans"/>
              <a:buChar char="●"/>
            </a:pPr>
            <a:r>
              <a:rPr lang="en" sz="2000" b="1">
                <a:solidFill>
                  <a:srgbClr val="4B2E83"/>
                </a:solidFill>
                <a:latin typeface="Open Sans"/>
                <a:ea typeface="Open Sans"/>
                <a:cs typeface="Open Sans"/>
                <a:sym typeface="Open Sans"/>
              </a:rPr>
              <a:t>Questions about SAGE Budget?</a:t>
            </a:r>
            <a:endParaRPr sz="2000" b="1">
              <a:solidFill>
                <a:srgbClr val="4B2E83"/>
              </a:solidFill>
              <a:latin typeface="Open Sans"/>
              <a:ea typeface="Open Sans"/>
              <a:cs typeface="Open Sans"/>
              <a:sym typeface="Open Sans"/>
            </a:endParaRPr>
          </a:p>
          <a:p>
            <a:pPr marL="914400" lvl="1" indent="-330200" algn="l" rtl="0">
              <a:lnSpc>
                <a:spcPct val="150000"/>
              </a:lnSpc>
              <a:spcBef>
                <a:spcPts val="0"/>
              </a:spcBef>
              <a:spcAft>
                <a:spcPts val="0"/>
              </a:spcAft>
              <a:buClr>
                <a:srgbClr val="4B2E83"/>
              </a:buClr>
              <a:buSzPts val="1600"/>
              <a:buFont typeface="Open Sans"/>
              <a:buChar char="○"/>
            </a:pPr>
            <a:r>
              <a:rPr lang="en" sz="1800">
                <a:solidFill>
                  <a:srgbClr val="4B2E83"/>
                </a:solidFill>
                <a:latin typeface="Open Sans"/>
                <a:ea typeface="Open Sans"/>
                <a:cs typeface="Open Sans"/>
                <a:sym typeface="Open Sans"/>
              </a:rPr>
              <a:t>Contact </a:t>
            </a:r>
            <a:r>
              <a:rPr lang="en" sz="1800" u="sng">
                <a:solidFill>
                  <a:schemeClr val="hlink"/>
                </a:solidFill>
                <a:latin typeface="Open Sans"/>
                <a:ea typeface="Open Sans"/>
                <a:cs typeface="Open Sans"/>
                <a:sym typeface="Open Sans"/>
                <a:hlinkClick r:id="rId6"/>
              </a:rPr>
              <a:t>sagehelp@uw.edu</a:t>
            </a:r>
            <a:r>
              <a:rPr lang="en" sz="1800">
                <a:solidFill>
                  <a:srgbClr val="4B2E83"/>
                </a:solidFill>
                <a:latin typeface="Open Sans"/>
                <a:ea typeface="Open Sans"/>
                <a:cs typeface="Open Sans"/>
                <a:sym typeface="Open Sans"/>
              </a:rPr>
              <a:t> </a:t>
            </a:r>
            <a:endParaRPr sz="1800">
              <a:solidFill>
                <a:srgbClr val="4B2E83"/>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75"/>
          <p:cNvSpPr txBox="1">
            <a:spLocks noGrp="1"/>
          </p:cNvSpPr>
          <p:nvPr>
            <p:ph type="body" idx="1"/>
          </p:nvPr>
        </p:nvSpPr>
        <p:spPr>
          <a:xfrm>
            <a:off x="692029" y="1640262"/>
            <a:ext cx="6972300" cy="1973400"/>
          </a:xfrm>
          <a:prstGeom prst="rect">
            <a:avLst/>
          </a:prstGeom>
          <a:noFill/>
          <a:ln>
            <a:noFill/>
          </a:ln>
        </p:spPr>
        <p:txBody>
          <a:bodyPr spcFirstLastPara="1" wrap="square" lIns="91425" tIns="45700" rIns="91425" bIns="45700" anchor="b" anchorCtr="0">
            <a:normAutofit fontScale="77500"/>
          </a:bodyPr>
          <a:lstStyle/>
          <a:p>
            <a:pPr marL="0" lvl="0" indent="0" algn="l" rtl="0">
              <a:lnSpc>
                <a:spcPct val="100000"/>
              </a:lnSpc>
              <a:spcBef>
                <a:spcPts val="0"/>
              </a:spcBef>
              <a:spcAft>
                <a:spcPts val="0"/>
              </a:spcAft>
              <a:buClr>
                <a:schemeClr val="accent3"/>
              </a:buClr>
              <a:buSzPct val="100000"/>
              <a:buNone/>
            </a:pPr>
            <a:r>
              <a:rPr lang="en">
                <a:latin typeface="Arial"/>
                <a:ea typeface="Arial"/>
                <a:cs typeface="Arial"/>
                <a:sym typeface="Arial"/>
              </a:rPr>
              <a:t>COMPLIANCE HOT TOPIC: </a:t>
            </a:r>
            <a:endParaRPr/>
          </a:p>
          <a:p>
            <a:pPr marL="0" lvl="0" indent="0" algn="l" rtl="0">
              <a:lnSpc>
                <a:spcPct val="100000"/>
              </a:lnSpc>
              <a:spcBef>
                <a:spcPts val="775"/>
              </a:spcBef>
              <a:spcAft>
                <a:spcPts val="0"/>
              </a:spcAft>
              <a:buClr>
                <a:schemeClr val="accent3"/>
              </a:buClr>
              <a:buSzPct val="100000"/>
              <a:buNone/>
            </a:pPr>
            <a:r>
              <a:rPr lang="en">
                <a:latin typeface="Arial"/>
                <a:ea typeface="Arial"/>
                <a:cs typeface="Arial"/>
                <a:sym typeface="Arial"/>
              </a:rPr>
              <a:t>TRAVEL ON FEDERAL AWARDS</a:t>
            </a:r>
            <a:endParaRPr/>
          </a:p>
        </p:txBody>
      </p:sp>
      <p:sp>
        <p:nvSpPr>
          <p:cNvPr id="398" name="Google Shape;398;p75"/>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May 2023</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Matt Gardner</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Post Award Fiscal Compliance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102"/>
          <p:cNvSpPr txBox="1">
            <a:spLocks noGrp="1"/>
          </p:cNvSpPr>
          <p:nvPr>
            <p:ph type="ctrTitle"/>
          </p:nvPr>
        </p:nvSpPr>
        <p:spPr>
          <a:xfrm>
            <a:off x="1057008" y="1526382"/>
            <a:ext cx="6897000" cy="11025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2700"/>
              <a:buFont typeface="Arial"/>
              <a:buNone/>
            </a:pPr>
            <a:r>
              <a:rPr lang="en" sz="2700"/>
              <a:t>CLINICAL TRIALS REGISTRATION &amp; RESULTS REPORTING REQUIREMENTS</a:t>
            </a:r>
            <a:endParaRPr/>
          </a:p>
        </p:txBody>
      </p:sp>
      <p:sp>
        <p:nvSpPr>
          <p:cNvPr id="614" name="Google Shape;614;p102"/>
          <p:cNvSpPr txBox="1">
            <a:spLocks noGrp="1"/>
          </p:cNvSpPr>
          <p:nvPr>
            <p:ph type="subTitle" idx="1"/>
          </p:nvPr>
        </p:nvSpPr>
        <p:spPr>
          <a:xfrm>
            <a:off x="685800" y="3731419"/>
            <a:ext cx="6400800" cy="13146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SzPct val="85000"/>
              <a:buNone/>
            </a:pPr>
            <a:endParaRPr sz="2100"/>
          </a:p>
          <a:p>
            <a:pPr marL="0" lvl="0" indent="0" algn="l" rtl="0">
              <a:spcBef>
                <a:spcPts val="388"/>
              </a:spcBef>
              <a:spcAft>
                <a:spcPts val="0"/>
              </a:spcAft>
              <a:buSzPct val="85000"/>
              <a:buNone/>
            </a:pPr>
            <a:r>
              <a:rPr lang="en" sz="2100"/>
              <a:t>Jason Malone, Director, UW Human Subjects Division</a:t>
            </a:r>
            <a:endParaRPr/>
          </a:p>
          <a:p>
            <a:pPr marL="0" lvl="0" indent="0" algn="l" rtl="0">
              <a:spcBef>
                <a:spcPts val="388"/>
              </a:spcBef>
              <a:spcAft>
                <a:spcPts val="0"/>
              </a:spcAft>
              <a:buSzPct val="85000"/>
              <a:buNone/>
            </a:pPr>
            <a:r>
              <a:rPr lang="en" sz="2100"/>
              <a:t>MRAM</a:t>
            </a:r>
            <a:endParaRPr/>
          </a:p>
          <a:p>
            <a:pPr marL="0" lvl="0" indent="0" algn="l" rtl="0">
              <a:spcBef>
                <a:spcPts val="388"/>
              </a:spcBef>
              <a:spcAft>
                <a:spcPts val="0"/>
              </a:spcAft>
              <a:buSzPct val="85000"/>
              <a:buNone/>
            </a:pPr>
            <a:r>
              <a:rPr lang="en" sz="2100"/>
              <a:t>May 11, 2023</a:t>
            </a:r>
            <a:endParaRPr/>
          </a:p>
        </p:txBody>
      </p:sp>
      <p:pic>
        <p:nvPicPr>
          <p:cNvPr id="615" name="Google Shape;615;p102"/>
          <p:cNvPicPr preferRelativeResize="0"/>
          <p:nvPr/>
        </p:nvPicPr>
        <p:blipFill rotWithShape="1">
          <a:blip r:embed="rId3">
            <a:alphaModFix/>
          </a:blip>
          <a:srcRect/>
          <a:stretch/>
        </p:blipFill>
        <p:spPr>
          <a:xfrm>
            <a:off x="4000501" y="2628900"/>
            <a:ext cx="1120378" cy="12573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103"/>
          <p:cNvSpPr txBox="1">
            <a:spLocks noGrp="1"/>
          </p:cNvSpPr>
          <p:nvPr>
            <p:ph type="title"/>
          </p:nvPr>
        </p:nvSpPr>
        <p:spPr>
          <a:xfrm>
            <a:off x="457200" y="1257300"/>
            <a:ext cx="8229600" cy="743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000"/>
              <a:buFont typeface="Arial"/>
              <a:buNone/>
            </a:pPr>
            <a:r>
              <a:rPr lang="en" b="1"/>
              <a:t>Federal Law &amp; NIH Policy</a:t>
            </a:r>
            <a:endParaRPr/>
          </a:p>
        </p:txBody>
      </p:sp>
      <p:sp>
        <p:nvSpPr>
          <p:cNvPr id="622" name="Google Shape;622;p103"/>
          <p:cNvSpPr txBox="1">
            <a:spLocks noGrp="1"/>
          </p:cNvSpPr>
          <p:nvPr>
            <p:ph type="body" idx="1"/>
          </p:nvPr>
        </p:nvSpPr>
        <p:spPr>
          <a:xfrm>
            <a:off x="457200" y="2112264"/>
            <a:ext cx="5859300" cy="36540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SzPts val="1530"/>
              <a:buNone/>
            </a:pPr>
            <a:r>
              <a:rPr lang="en" sz="1800" b="1"/>
              <a:t>2007 Implementation FDA Amendments Act (FDAAA) Section 801</a:t>
            </a:r>
            <a:endParaRPr/>
          </a:p>
          <a:p>
            <a:pPr marL="137160" lvl="0" indent="-144445" algn="l" rtl="0">
              <a:lnSpc>
                <a:spcPct val="90000"/>
              </a:lnSpc>
              <a:spcBef>
                <a:spcPts val="333"/>
              </a:spcBef>
              <a:spcAft>
                <a:spcPts val="0"/>
              </a:spcAft>
              <a:buClr>
                <a:schemeClr val="dk1"/>
              </a:buClr>
              <a:buSzPts val="1530"/>
              <a:buChar char="•"/>
            </a:pPr>
            <a:r>
              <a:rPr lang="en" sz="1800"/>
              <a:t>Register clinical trials &amp; report results</a:t>
            </a:r>
            <a:endParaRPr/>
          </a:p>
          <a:p>
            <a:pPr marL="137160" lvl="0" indent="-144445" algn="l" rtl="0">
              <a:lnSpc>
                <a:spcPct val="90000"/>
              </a:lnSpc>
              <a:spcBef>
                <a:spcPts val="333"/>
              </a:spcBef>
              <a:spcAft>
                <a:spcPts val="0"/>
              </a:spcAft>
              <a:buClr>
                <a:schemeClr val="dk1"/>
              </a:buClr>
              <a:buSzPts val="1530"/>
              <a:buChar char="•"/>
            </a:pPr>
            <a:r>
              <a:rPr lang="en" sz="1800"/>
              <a:t>At public website ClinicalTrials.gov</a:t>
            </a:r>
            <a:endParaRPr/>
          </a:p>
          <a:p>
            <a:pPr marL="0" lvl="0" indent="0" algn="l" rtl="0">
              <a:lnSpc>
                <a:spcPct val="90000"/>
              </a:lnSpc>
              <a:spcBef>
                <a:spcPts val="333"/>
              </a:spcBef>
              <a:spcAft>
                <a:spcPts val="0"/>
              </a:spcAft>
              <a:buSzPts val="1530"/>
              <a:buNone/>
            </a:pPr>
            <a:endParaRPr sz="1800"/>
          </a:p>
          <a:p>
            <a:pPr marL="0" lvl="0" indent="0" algn="l" rtl="0">
              <a:lnSpc>
                <a:spcPct val="90000"/>
              </a:lnSpc>
              <a:spcBef>
                <a:spcPts val="333"/>
              </a:spcBef>
              <a:spcAft>
                <a:spcPts val="0"/>
              </a:spcAft>
              <a:buSzPts val="1530"/>
              <a:buNone/>
            </a:pPr>
            <a:r>
              <a:rPr lang="en" sz="1800" b="1"/>
              <a:t>2017 Expansion of the law (42 CFR 11)</a:t>
            </a:r>
            <a:endParaRPr/>
          </a:p>
          <a:p>
            <a:pPr marL="137160" lvl="0" indent="-144445" algn="l" rtl="0">
              <a:lnSpc>
                <a:spcPct val="90000"/>
              </a:lnSpc>
              <a:spcBef>
                <a:spcPts val="333"/>
              </a:spcBef>
              <a:spcAft>
                <a:spcPts val="0"/>
              </a:spcAft>
              <a:buClr>
                <a:schemeClr val="dk1"/>
              </a:buClr>
              <a:buSzPts val="1530"/>
              <a:buChar char="•"/>
            </a:pPr>
            <a:r>
              <a:rPr lang="en" sz="1800"/>
              <a:t>More clinical trials, including behavioral trials</a:t>
            </a:r>
            <a:endParaRPr/>
          </a:p>
          <a:p>
            <a:pPr marL="137160" lvl="0" indent="-144445" algn="l" rtl="0">
              <a:lnSpc>
                <a:spcPct val="90000"/>
              </a:lnSpc>
              <a:spcBef>
                <a:spcPts val="333"/>
              </a:spcBef>
              <a:spcAft>
                <a:spcPts val="0"/>
              </a:spcAft>
              <a:buClr>
                <a:schemeClr val="dk1"/>
              </a:buClr>
              <a:buSzPts val="1530"/>
              <a:buChar char="•"/>
            </a:pPr>
            <a:r>
              <a:rPr lang="en" sz="1800"/>
              <a:t>More study info &amp; results required</a:t>
            </a:r>
            <a:endParaRPr/>
          </a:p>
          <a:p>
            <a:pPr marL="137160" lvl="0" indent="-144445" algn="l" rtl="0">
              <a:lnSpc>
                <a:spcPct val="90000"/>
              </a:lnSpc>
              <a:spcBef>
                <a:spcPts val="333"/>
              </a:spcBef>
              <a:spcAft>
                <a:spcPts val="0"/>
              </a:spcAft>
              <a:buClr>
                <a:schemeClr val="dk1"/>
              </a:buClr>
              <a:buSzPts val="1530"/>
              <a:buChar char="•"/>
            </a:pPr>
            <a:r>
              <a:rPr lang="en" sz="1800"/>
              <a:t>Non-compliance penalties</a:t>
            </a:r>
            <a:endParaRPr/>
          </a:p>
          <a:p>
            <a:pPr marL="0" lvl="0" indent="0" algn="l" rtl="0">
              <a:lnSpc>
                <a:spcPct val="90000"/>
              </a:lnSpc>
              <a:spcBef>
                <a:spcPts val="333"/>
              </a:spcBef>
              <a:spcAft>
                <a:spcPts val="0"/>
              </a:spcAft>
              <a:buSzPts val="1530"/>
              <a:buNone/>
            </a:pPr>
            <a:endParaRPr sz="1800"/>
          </a:p>
          <a:p>
            <a:pPr marL="0" lvl="0" indent="0" algn="l" rtl="0">
              <a:lnSpc>
                <a:spcPct val="90000"/>
              </a:lnSpc>
              <a:spcBef>
                <a:spcPts val="333"/>
              </a:spcBef>
              <a:spcAft>
                <a:spcPts val="0"/>
              </a:spcAft>
              <a:buSzPts val="1530"/>
              <a:buNone/>
            </a:pPr>
            <a:r>
              <a:rPr lang="en" sz="1800" b="1"/>
              <a:t>2017 NIH Policy (NOT-OD-16-049)</a:t>
            </a:r>
            <a:endParaRPr/>
          </a:p>
          <a:p>
            <a:pPr marL="137160" lvl="0" indent="-144445" algn="l" rtl="0">
              <a:lnSpc>
                <a:spcPct val="90000"/>
              </a:lnSpc>
              <a:spcBef>
                <a:spcPts val="333"/>
              </a:spcBef>
              <a:spcAft>
                <a:spcPts val="0"/>
              </a:spcAft>
              <a:buClr>
                <a:schemeClr val="dk1"/>
              </a:buClr>
              <a:buSzPts val="1530"/>
              <a:buChar char="•"/>
            </a:pPr>
            <a:r>
              <a:rPr lang="en" sz="1800"/>
              <a:t>All clinical trials funded and initiated on or after 1/18/2017 must register and report results on ClinicalTrials.gov</a:t>
            </a:r>
            <a:endParaRPr/>
          </a:p>
          <a:p>
            <a:pPr marL="0" lvl="0" indent="0" algn="l" rtl="0">
              <a:lnSpc>
                <a:spcPct val="90000"/>
              </a:lnSpc>
              <a:spcBef>
                <a:spcPts val="333"/>
              </a:spcBef>
              <a:spcAft>
                <a:spcPts val="0"/>
              </a:spcAft>
              <a:buClr>
                <a:schemeClr val="dk1"/>
              </a:buClr>
              <a:buSzPts val="1530"/>
              <a:buNone/>
            </a:pPr>
            <a:endParaRPr sz="1800"/>
          </a:p>
        </p:txBody>
      </p:sp>
      <p:pic>
        <p:nvPicPr>
          <p:cNvPr id="623" name="Google Shape;623;p103"/>
          <p:cNvPicPr preferRelativeResize="0"/>
          <p:nvPr/>
        </p:nvPicPr>
        <p:blipFill rotWithShape="1">
          <a:blip r:embed="rId3">
            <a:alphaModFix/>
          </a:blip>
          <a:srcRect/>
          <a:stretch/>
        </p:blipFill>
        <p:spPr>
          <a:xfrm>
            <a:off x="5864503" y="2753443"/>
            <a:ext cx="3279497" cy="1992294"/>
          </a:xfrm>
          <a:prstGeom prst="rect">
            <a:avLst/>
          </a:prstGeom>
          <a:noFill/>
          <a:ln>
            <a:noFill/>
          </a:ln>
        </p:spPr>
      </p:pic>
      <p:sp>
        <p:nvSpPr>
          <p:cNvPr id="624" name="Google Shape;624;p103"/>
          <p:cNvSpPr txBox="1">
            <a:spLocks noGrp="1"/>
          </p:cNvSpPr>
          <p:nvPr>
            <p:ph type="ftr" idx="11"/>
          </p:nvPr>
        </p:nvSpPr>
        <p:spPr>
          <a:xfrm>
            <a:off x="3429000" y="870966"/>
            <a:ext cx="4114800" cy="246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10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000"/>
              <a:buFont typeface="Arial"/>
              <a:buNone/>
            </a:pPr>
            <a:r>
              <a:rPr lang="en"/>
              <a:t>What is a Clinical Trial?</a:t>
            </a:r>
            <a:endParaRPr/>
          </a:p>
        </p:txBody>
      </p:sp>
      <p:sp>
        <p:nvSpPr>
          <p:cNvPr id="631" name="Google Shape;631;p104"/>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530"/>
              <a:buNone/>
            </a:pPr>
            <a:r>
              <a:rPr lang="en"/>
              <a:t>HSD applies the NIH Definition:</a:t>
            </a:r>
            <a:endParaRPr/>
          </a:p>
          <a:p>
            <a:pPr marL="137160" lvl="0" indent="-137160" algn="l" rtl="0">
              <a:spcBef>
                <a:spcPts val="360"/>
              </a:spcBef>
              <a:spcAft>
                <a:spcPts val="0"/>
              </a:spcAft>
              <a:buSzPts val="1530"/>
              <a:buChar char="•"/>
            </a:pPr>
            <a:r>
              <a:rPr lang="en" i="1"/>
              <a:t>A research study in which one or more human subjects are prospectively assigned to one or more interventions (which may include placebo or other control) to evaluate the effects of those interventions on health-related biomedical or behavioral outcomes.</a:t>
            </a:r>
            <a:endParaRPr/>
          </a:p>
          <a:p>
            <a:pPr marL="0" lvl="0" indent="0" algn="l" rtl="0">
              <a:spcBef>
                <a:spcPts val="360"/>
              </a:spcBef>
              <a:spcAft>
                <a:spcPts val="0"/>
              </a:spcAft>
              <a:buSzPts val="1530"/>
              <a:buNone/>
            </a:pPr>
            <a:endParaRPr/>
          </a:p>
        </p:txBody>
      </p:sp>
      <p:pic>
        <p:nvPicPr>
          <p:cNvPr id="632" name="Google Shape;632;p104"/>
          <p:cNvPicPr preferRelativeResize="0"/>
          <p:nvPr/>
        </p:nvPicPr>
        <p:blipFill rotWithShape="1">
          <a:blip r:embed="rId3">
            <a:alphaModFix/>
          </a:blip>
          <a:srcRect/>
          <a:stretch/>
        </p:blipFill>
        <p:spPr>
          <a:xfrm>
            <a:off x="3543300" y="3886200"/>
            <a:ext cx="1885951" cy="188595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105"/>
          <p:cNvSpPr txBox="1">
            <a:spLocks noGrp="1"/>
          </p:cNvSpPr>
          <p:nvPr>
            <p:ph type="title"/>
          </p:nvPr>
        </p:nvSpPr>
        <p:spPr>
          <a:xfrm>
            <a:off x="457200" y="1257300"/>
            <a:ext cx="8229600" cy="743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000"/>
              <a:buFont typeface="Arial"/>
              <a:buNone/>
            </a:pPr>
            <a:r>
              <a:rPr lang="en"/>
              <a:t>What is an Applicable Clinical Trial (ACT)?</a:t>
            </a:r>
            <a:endParaRPr/>
          </a:p>
        </p:txBody>
      </p:sp>
      <p:pic>
        <p:nvPicPr>
          <p:cNvPr id="639" name="Google Shape;639;p105" descr="https://uploads-ssl.webflow.com/5c643cb8d11115abed166c46/5c8bcb6d91b3ac1f00b4e0a9_Evaluating%20the%20Drug%20Release%20Elution%20from%20a%20Single%20Entity%20Combination%20Product.jpg"/>
          <p:cNvPicPr preferRelativeResize="0"/>
          <p:nvPr/>
        </p:nvPicPr>
        <p:blipFill rotWithShape="1">
          <a:blip r:embed="rId3">
            <a:alphaModFix/>
          </a:blip>
          <a:srcRect l="25242" r="7"/>
          <a:stretch/>
        </p:blipFill>
        <p:spPr>
          <a:xfrm>
            <a:off x="457200" y="2112264"/>
            <a:ext cx="4038600" cy="3538728"/>
          </a:xfrm>
          <a:prstGeom prst="rect">
            <a:avLst/>
          </a:prstGeom>
          <a:noFill/>
          <a:ln>
            <a:noFill/>
          </a:ln>
        </p:spPr>
      </p:pic>
      <p:sp>
        <p:nvSpPr>
          <p:cNvPr id="640" name="Google Shape;640;p105"/>
          <p:cNvSpPr txBox="1">
            <a:spLocks noGrp="1"/>
          </p:cNvSpPr>
          <p:nvPr>
            <p:ph type="body" idx="2"/>
          </p:nvPr>
        </p:nvSpPr>
        <p:spPr>
          <a:xfrm>
            <a:off x="4648200" y="2112264"/>
            <a:ext cx="4038600" cy="353880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90000"/>
              </a:lnSpc>
              <a:spcBef>
                <a:spcPts val="0"/>
              </a:spcBef>
              <a:spcAft>
                <a:spcPts val="0"/>
              </a:spcAft>
              <a:buSzPts val="1403"/>
              <a:buFont typeface="Arial"/>
              <a:buAutoNum type="arabicPeriod"/>
            </a:pPr>
            <a:r>
              <a:rPr lang="en" sz="1650"/>
              <a:t>Study is funded by NIH grant</a:t>
            </a:r>
            <a:endParaRPr/>
          </a:p>
          <a:p>
            <a:pPr marL="548640" lvl="2" indent="-137159" algn="l" rtl="0">
              <a:lnSpc>
                <a:spcPct val="90000"/>
              </a:lnSpc>
              <a:spcBef>
                <a:spcPts val="330"/>
              </a:spcBef>
              <a:spcAft>
                <a:spcPts val="0"/>
              </a:spcAft>
              <a:buSzPts val="1485"/>
              <a:buChar char="•"/>
            </a:pPr>
            <a:r>
              <a:rPr lang="en" sz="1650"/>
              <a:t>Includes pass through funding from another institution</a:t>
            </a:r>
            <a:endParaRPr/>
          </a:p>
          <a:p>
            <a:pPr marL="548640" lvl="2" indent="-137159" algn="l" rtl="0">
              <a:lnSpc>
                <a:spcPct val="90000"/>
              </a:lnSpc>
              <a:spcBef>
                <a:spcPts val="330"/>
              </a:spcBef>
              <a:spcAft>
                <a:spcPts val="0"/>
              </a:spcAft>
              <a:buSzPts val="1485"/>
              <a:buChar char="•"/>
            </a:pPr>
            <a:r>
              <a:rPr lang="en" sz="1650"/>
              <a:t>Includes smaller grants from a larger center grant (e.g., ITHS) </a:t>
            </a:r>
            <a:endParaRPr/>
          </a:p>
          <a:p>
            <a:pPr marL="342900" lvl="0" indent="-342900" algn="l" rtl="0">
              <a:lnSpc>
                <a:spcPct val="90000"/>
              </a:lnSpc>
              <a:spcBef>
                <a:spcPts val="1230"/>
              </a:spcBef>
              <a:spcAft>
                <a:spcPts val="0"/>
              </a:spcAft>
              <a:buSzPts val="1403"/>
              <a:buFont typeface="Arial"/>
              <a:buAutoNum type="arabicPeriod"/>
            </a:pPr>
            <a:r>
              <a:rPr lang="en" sz="1650"/>
              <a:t>The study is </a:t>
            </a:r>
            <a:r>
              <a:rPr lang="en" sz="1650" u="sng"/>
              <a:t>evaluating</a:t>
            </a:r>
            <a:r>
              <a:rPr lang="en" sz="1650"/>
              <a:t> at least one drug, biologic, or device product that is regulated by the FDA</a:t>
            </a:r>
            <a:endParaRPr/>
          </a:p>
          <a:p>
            <a:pPr marL="548640" lvl="2" indent="-137159" algn="l" rtl="0">
              <a:lnSpc>
                <a:spcPct val="90000"/>
              </a:lnSpc>
              <a:spcBef>
                <a:spcPts val="330"/>
              </a:spcBef>
              <a:spcAft>
                <a:spcPts val="0"/>
              </a:spcAft>
              <a:buSzPts val="1485"/>
              <a:buChar char="•"/>
            </a:pPr>
            <a:r>
              <a:rPr lang="en" sz="1650"/>
              <a:t>Different than study being subject to FDA regulations</a:t>
            </a:r>
            <a:endParaRPr/>
          </a:p>
          <a:p>
            <a:pPr marL="548640" lvl="2" indent="-137159" algn="l" rtl="0">
              <a:lnSpc>
                <a:spcPct val="90000"/>
              </a:lnSpc>
              <a:spcBef>
                <a:spcPts val="330"/>
              </a:spcBef>
              <a:spcAft>
                <a:spcPts val="0"/>
              </a:spcAft>
              <a:buSzPts val="1485"/>
              <a:buChar char="•"/>
            </a:pPr>
            <a:r>
              <a:rPr lang="en" sz="1650"/>
              <a:t>Some exceptions</a:t>
            </a:r>
            <a:endParaRPr/>
          </a:p>
          <a:p>
            <a:pPr marL="0" lvl="0" indent="0" algn="l" rtl="0">
              <a:lnSpc>
                <a:spcPct val="90000"/>
              </a:lnSpc>
              <a:spcBef>
                <a:spcPts val="1230"/>
              </a:spcBef>
              <a:spcAft>
                <a:spcPts val="0"/>
              </a:spcAft>
              <a:buSzPts val="1403"/>
              <a:buNone/>
            </a:pPr>
            <a:r>
              <a:rPr lang="en" sz="1650"/>
              <a:t>3. Pediatric postmarket surveillance</a:t>
            </a:r>
            <a:endParaRPr/>
          </a:p>
          <a:p>
            <a:pPr marL="137160" lvl="0" indent="-48101" algn="l" rtl="0">
              <a:lnSpc>
                <a:spcPct val="90000"/>
              </a:lnSpc>
              <a:spcBef>
                <a:spcPts val="330"/>
              </a:spcBef>
              <a:spcAft>
                <a:spcPts val="0"/>
              </a:spcAft>
              <a:buSzPts val="1403"/>
              <a:buNone/>
            </a:pPr>
            <a:endParaRPr sz="1650"/>
          </a:p>
        </p:txBody>
      </p:sp>
      <p:sp>
        <p:nvSpPr>
          <p:cNvPr id="641" name="Google Shape;641;p105"/>
          <p:cNvSpPr txBox="1">
            <a:spLocks noGrp="1"/>
          </p:cNvSpPr>
          <p:nvPr>
            <p:ph type="ftr" idx="11"/>
          </p:nvPr>
        </p:nvSpPr>
        <p:spPr>
          <a:xfrm>
            <a:off x="3429000" y="870966"/>
            <a:ext cx="4114800" cy="246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10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000"/>
              <a:buFont typeface="Arial"/>
              <a:buNone/>
            </a:pPr>
            <a:r>
              <a:rPr lang="en"/>
              <a:t>What’s required?</a:t>
            </a:r>
            <a:endParaRPr/>
          </a:p>
        </p:txBody>
      </p:sp>
      <p:sp>
        <p:nvSpPr>
          <p:cNvPr id="648" name="Google Shape;648;p106"/>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785"/>
              <a:buNone/>
            </a:pPr>
            <a:r>
              <a:rPr lang="en" sz="2100"/>
              <a:t>Applicable Clinical Trials where the UW PI is the “responsible party” must:</a:t>
            </a:r>
            <a:endParaRPr/>
          </a:p>
          <a:p>
            <a:pPr marL="548640" lvl="1" indent="-342900" algn="l" rtl="0">
              <a:spcBef>
                <a:spcPts val="1260"/>
              </a:spcBef>
              <a:spcAft>
                <a:spcPts val="0"/>
              </a:spcAft>
              <a:buSzPts val="1530"/>
              <a:buFont typeface="Arial"/>
              <a:buAutoNum type="arabicPeriod"/>
            </a:pPr>
            <a:r>
              <a:rPr lang="en" sz="1800"/>
              <a:t>Register their study on ClinicalTrials.gov</a:t>
            </a:r>
            <a:endParaRPr/>
          </a:p>
          <a:p>
            <a:pPr marL="548640" lvl="2" indent="-137159" algn="l" rtl="0">
              <a:spcBef>
                <a:spcPts val="260"/>
              </a:spcBef>
              <a:spcAft>
                <a:spcPts val="0"/>
              </a:spcAft>
              <a:buSzPts val="1170"/>
              <a:buChar char="•"/>
            </a:pPr>
            <a:r>
              <a:rPr lang="en"/>
              <a:t>Within 21 days of first study participant enrollment or within 1 year of initial IRB approval or HSD authorization to use an external IRB (whichever occurs first)</a:t>
            </a:r>
            <a:endParaRPr/>
          </a:p>
          <a:p>
            <a:pPr marL="548640" lvl="1" indent="-342900" algn="l" rtl="0">
              <a:spcBef>
                <a:spcPts val="1260"/>
              </a:spcBef>
              <a:spcAft>
                <a:spcPts val="0"/>
              </a:spcAft>
              <a:buSzPts val="1530"/>
              <a:buFont typeface="Arial"/>
              <a:buAutoNum type="arabicPeriod"/>
            </a:pPr>
            <a:r>
              <a:rPr lang="en" sz="1800"/>
              <a:t>Make periodic updates </a:t>
            </a:r>
            <a:r>
              <a:rPr lang="en"/>
              <a:t>(e.g., recruitment status, site status, study modifications)</a:t>
            </a:r>
            <a:endParaRPr/>
          </a:p>
          <a:p>
            <a:pPr marL="548640" lvl="1" indent="-342900" algn="l" rtl="0">
              <a:spcBef>
                <a:spcPts val="1260"/>
              </a:spcBef>
              <a:spcAft>
                <a:spcPts val="0"/>
              </a:spcAft>
              <a:buSzPts val="1530"/>
              <a:buFont typeface="Arial"/>
              <a:buAutoNum type="arabicPeriod"/>
            </a:pPr>
            <a:r>
              <a:rPr lang="en" sz="1800"/>
              <a:t>Report study results</a:t>
            </a:r>
            <a:endParaRPr/>
          </a:p>
          <a:p>
            <a:pPr marL="548640" lvl="2" indent="-137159" algn="l" rtl="0">
              <a:spcBef>
                <a:spcPts val="260"/>
              </a:spcBef>
              <a:spcAft>
                <a:spcPts val="0"/>
              </a:spcAft>
              <a:buSzPts val="1170"/>
              <a:buChar char="•"/>
            </a:pPr>
            <a:r>
              <a:rPr lang="en"/>
              <a:t>Within 1 year of study primary completion date (as registered on ClinicalTrials.gov)</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107"/>
          <p:cNvSpPr txBox="1">
            <a:spLocks noGrp="1"/>
          </p:cNvSpPr>
          <p:nvPr>
            <p:ph type="title"/>
          </p:nvPr>
        </p:nvSpPr>
        <p:spPr>
          <a:xfrm>
            <a:off x="457200" y="1257300"/>
            <a:ext cx="8229600" cy="743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000"/>
              <a:buFont typeface="Arial"/>
              <a:buNone/>
            </a:pPr>
            <a:r>
              <a:rPr lang="en"/>
              <a:t>Who determines if a study is an ACT?</a:t>
            </a:r>
            <a:endParaRPr/>
          </a:p>
        </p:txBody>
      </p:sp>
      <p:sp>
        <p:nvSpPr>
          <p:cNvPr id="655" name="Google Shape;655;p107"/>
          <p:cNvSpPr txBox="1">
            <a:spLocks noGrp="1"/>
          </p:cNvSpPr>
          <p:nvPr>
            <p:ph type="body" idx="1"/>
          </p:nvPr>
        </p:nvSpPr>
        <p:spPr>
          <a:xfrm>
            <a:off x="457200" y="2112264"/>
            <a:ext cx="4038600" cy="3538800"/>
          </a:xfrm>
          <a:prstGeom prst="rect">
            <a:avLst/>
          </a:prstGeom>
          <a:noFill/>
          <a:ln>
            <a:noFill/>
          </a:ln>
        </p:spPr>
        <p:txBody>
          <a:bodyPr spcFirstLastPara="1" wrap="square" lIns="91425" tIns="45700" rIns="91425" bIns="45700" anchor="t" anchorCtr="0">
            <a:normAutofit/>
          </a:bodyPr>
          <a:lstStyle/>
          <a:p>
            <a:pPr marL="137160" lvl="0" indent="-137160" algn="l" rtl="0">
              <a:lnSpc>
                <a:spcPct val="90000"/>
              </a:lnSpc>
              <a:spcBef>
                <a:spcPts val="0"/>
              </a:spcBef>
              <a:spcAft>
                <a:spcPts val="0"/>
              </a:spcAft>
              <a:buSzPts val="1530"/>
              <a:buChar char="•"/>
            </a:pPr>
            <a:r>
              <a:rPr lang="en" sz="1800"/>
              <a:t>HSD assesses each study at time of initial submission (and certain modifications) to determine if a study is a clinical trial and applicable clinical trial. </a:t>
            </a:r>
            <a:endParaRPr/>
          </a:p>
          <a:p>
            <a:pPr marL="137160" lvl="0" indent="-137160" algn="l" rtl="0">
              <a:lnSpc>
                <a:spcPct val="90000"/>
              </a:lnSpc>
              <a:spcBef>
                <a:spcPts val="810"/>
              </a:spcBef>
              <a:spcAft>
                <a:spcPts val="0"/>
              </a:spcAft>
              <a:buSzPts val="1530"/>
              <a:buChar char="•"/>
            </a:pPr>
            <a:r>
              <a:rPr lang="en" sz="1800"/>
              <a:t>HSD also assesses and determines if the UW PI is the “responsible party” for registration and reporting results on ClinicalTrials.gov.</a:t>
            </a:r>
            <a:endParaRPr/>
          </a:p>
          <a:p>
            <a:pPr marL="137160" lvl="0" indent="-137160" algn="l" rtl="0">
              <a:lnSpc>
                <a:spcPct val="90000"/>
              </a:lnSpc>
              <a:spcBef>
                <a:spcPts val="810"/>
              </a:spcBef>
              <a:spcAft>
                <a:spcPts val="0"/>
              </a:spcAft>
              <a:buSzPts val="1530"/>
              <a:buChar char="•"/>
            </a:pPr>
            <a:r>
              <a:rPr lang="en" sz="1800"/>
              <a:t>HSD’s assessment is communicated to the researcher in Zipline</a:t>
            </a:r>
            <a:endParaRPr/>
          </a:p>
        </p:txBody>
      </p:sp>
      <p:pic>
        <p:nvPicPr>
          <p:cNvPr id="656" name="Google Shape;656;p107" descr="Maths — No Problem! Assessment Guides"/>
          <p:cNvPicPr preferRelativeResize="0"/>
          <p:nvPr/>
        </p:nvPicPr>
        <p:blipFill rotWithShape="1">
          <a:blip r:embed="rId3">
            <a:alphaModFix/>
          </a:blip>
          <a:srcRect/>
          <a:stretch/>
        </p:blipFill>
        <p:spPr>
          <a:xfrm>
            <a:off x="4838241" y="2570798"/>
            <a:ext cx="4038601" cy="1716404"/>
          </a:xfrm>
          <a:prstGeom prst="rect">
            <a:avLst/>
          </a:prstGeom>
          <a:solidFill>
            <a:srgbClr val="FFFFFF"/>
          </a:solidFill>
          <a:ln>
            <a:noFill/>
          </a:ln>
        </p:spPr>
      </p:pic>
      <p:sp>
        <p:nvSpPr>
          <p:cNvPr id="657" name="Google Shape;657;p107"/>
          <p:cNvSpPr txBox="1">
            <a:spLocks noGrp="1"/>
          </p:cNvSpPr>
          <p:nvPr>
            <p:ph type="ftr" idx="11"/>
          </p:nvPr>
        </p:nvSpPr>
        <p:spPr>
          <a:xfrm>
            <a:off x="3429000" y="870966"/>
            <a:ext cx="4114800" cy="246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108"/>
          <p:cNvSpPr txBox="1">
            <a:spLocks noGrp="1"/>
          </p:cNvSpPr>
          <p:nvPr>
            <p:ph type="title"/>
          </p:nvPr>
        </p:nvSpPr>
        <p:spPr>
          <a:xfrm>
            <a:off x="457200" y="1257300"/>
            <a:ext cx="8229600" cy="743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000"/>
              <a:buFont typeface="Arial"/>
              <a:buNone/>
            </a:pPr>
            <a:r>
              <a:rPr lang="en"/>
              <a:t>What support is available?</a:t>
            </a:r>
            <a:endParaRPr/>
          </a:p>
        </p:txBody>
      </p:sp>
      <p:pic>
        <p:nvPicPr>
          <p:cNvPr id="664" name="Google Shape;664;p108" descr="Customer support Vectors &amp; Illustrations for Free Download | Freepik"/>
          <p:cNvPicPr preferRelativeResize="0"/>
          <p:nvPr/>
        </p:nvPicPr>
        <p:blipFill rotWithShape="1">
          <a:blip r:embed="rId3">
            <a:alphaModFix/>
          </a:blip>
          <a:srcRect/>
          <a:stretch/>
        </p:blipFill>
        <p:spPr>
          <a:xfrm>
            <a:off x="358049" y="2580107"/>
            <a:ext cx="3907533" cy="2598509"/>
          </a:xfrm>
          <a:prstGeom prst="rect">
            <a:avLst/>
          </a:prstGeom>
          <a:solidFill>
            <a:srgbClr val="FFFFFF"/>
          </a:solidFill>
          <a:ln>
            <a:noFill/>
          </a:ln>
        </p:spPr>
      </p:pic>
      <p:sp>
        <p:nvSpPr>
          <p:cNvPr id="665" name="Google Shape;665;p108"/>
          <p:cNvSpPr txBox="1">
            <a:spLocks noGrp="1"/>
          </p:cNvSpPr>
          <p:nvPr>
            <p:ph type="body" idx="2"/>
          </p:nvPr>
        </p:nvSpPr>
        <p:spPr>
          <a:xfrm>
            <a:off x="4040436" y="2112264"/>
            <a:ext cx="4646400" cy="3538800"/>
          </a:xfrm>
          <a:prstGeom prst="rect">
            <a:avLst/>
          </a:prstGeom>
          <a:noFill/>
          <a:ln>
            <a:noFill/>
          </a:ln>
        </p:spPr>
        <p:txBody>
          <a:bodyPr spcFirstLastPara="1" wrap="square" lIns="91425" tIns="45700" rIns="91425" bIns="45700" anchor="t" anchorCtr="0">
            <a:normAutofit/>
          </a:bodyPr>
          <a:lstStyle/>
          <a:p>
            <a:pPr marL="137160" lvl="0" indent="-137160" algn="l" rtl="0">
              <a:lnSpc>
                <a:spcPct val="90000"/>
              </a:lnSpc>
              <a:spcBef>
                <a:spcPts val="0"/>
              </a:spcBef>
              <a:spcAft>
                <a:spcPts val="0"/>
              </a:spcAft>
              <a:buSzPts val="1530"/>
              <a:buChar char="•"/>
            </a:pPr>
            <a:r>
              <a:rPr lang="en" sz="1800"/>
              <a:t>HSD has guidance on our website for how to register or update a study, and report results on Clinical Trials.gov</a:t>
            </a:r>
            <a:endParaRPr/>
          </a:p>
          <a:p>
            <a:pPr marL="205740" lvl="1" indent="0" algn="l" rtl="0">
              <a:lnSpc>
                <a:spcPct val="90000"/>
              </a:lnSpc>
              <a:spcBef>
                <a:spcPts val="330"/>
              </a:spcBef>
              <a:spcAft>
                <a:spcPts val="0"/>
              </a:spcAft>
              <a:buSzPts val="1403"/>
              <a:buNone/>
            </a:pPr>
            <a:r>
              <a:rPr lang="en" sz="1650" i="1" u="sng">
                <a:solidFill>
                  <a:schemeClr val="hlink"/>
                </a:solidFill>
                <a:hlinkClick r:id="rId4"/>
              </a:rPr>
              <a:t>https://www.washington.edu/research/hsd/clinical-trials/clinical-trials-registration-and-reporting/</a:t>
            </a:r>
            <a:r>
              <a:rPr lang="en" sz="1650" i="1"/>
              <a:t> </a:t>
            </a:r>
            <a:endParaRPr/>
          </a:p>
          <a:p>
            <a:pPr marL="137160" lvl="0" indent="-137160" algn="l" rtl="0">
              <a:lnSpc>
                <a:spcPct val="90000"/>
              </a:lnSpc>
              <a:spcBef>
                <a:spcPts val="810"/>
              </a:spcBef>
              <a:spcAft>
                <a:spcPts val="0"/>
              </a:spcAft>
              <a:buSzPts val="1530"/>
              <a:buChar char="•"/>
            </a:pPr>
            <a:r>
              <a:rPr lang="en" sz="1800"/>
              <a:t>HSD staff support including email reminders about registration and results reporting deadlines</a:t>
            </a:r>
            <a:endParaRPr/>
          </a:p>
          <a:p>
            <a:pPr marL="137160" lvl="0" indent="-137160" algn="l" rtl="0">
              <a:lnSpc>
                <a:spcPct val="90000"/>
              </a:lnSpc>
              <a:spcBef>
                <a:spcPts val="810"/>
              </a:spcBef>
              <a:spcAft>
                <a:spcPts val="0"/>
              </a:spcAft>
              <a:buSzPts val="1530"/>
              <a:buChar char="•"/>
            </a:pPr>
            <a:r>
              <a:rPr lang="en" sz="1800"/>
              <a:t>Other UW resources (e.g., ITHS Biostatistics, Research Coordination Support Services)</a:t>
            </a:r>
            <a:endParaRPr/>
          </a:p>
        </p:txBody>
      </p:sp>
      <p:sp>
        <p:nvSpPr>
          <p:cNvPr id="666" name="Google Shape;666;p108"/>
          <p:cNvSpPr txBox="1">
            <a:spLocks noGrp="1"/>
          </p:cNvSpPr>
          <p:nvPr>
            <p:ph type="ftr" idx="11"/>
          </p:nvPr>
        </p:nvSpPr>
        <p:spPr>
          <a:xfrm>
            <a:off x="3429000" y="870966"/>
            <a:ext cx="4114800" cy="246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109"/>
          <p:cNvSpPr txBox="1">
            <a:spLocks noGrp="1"/>
          </p:cNvSpPr>
          <p:nvPr>
            <p:ph type="title"/>
          </p:nvPr>
        </p:nvSpPr>
        <p:spPr>
          <a:xfrm>
            <a:off x="457200" y="1257300"/>
            <a:ext cx="8229600" cy="743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000"/>
              <a:buFont typeface="Arial"/>
              <a:buNone/>
            </a:pPr>
            <a:r>
              <a:rPr lang="en"/>
              <a:t>Consequences for noncompliance: UW</a:t>
            </a:r>
            <a:endParaRPr/>
          </a:p>
        </p:txBody>
      </p:sp>
      <p:sp>
        <p:nvSpPr>
          <p:cNvPr id="673" name="Google Shape;673;p109"/>
          <p:cNvSpPr txBox="1">
            <a:spLocks noGrp="1"/>
          </p:cNvSpPr>
          <p:nvPr>
            <p:ph type="body" idx="1"/>
          </p:nvPr>
        </p:nvSpPr>
        <p:spPr>
          <a:xfrm>
            <a:off x="457200" y="2112264"/>
            <a:ext cx="4929900" cy="3538800"/>
          </a:xfrm>
          <a:prstGeom prst="rect">
            <a:avLst/>
          </a:prstGeom>
          <a:noFill/>
          <a:ln>
            <a:noFill/>
          </a:ln>
        </p:spPr>
        <p:txBody>
          <a:bodyPr spcFirstLastPara="1" wrap="square" lIns="91425" tIns="45700" rIns="91425" bIns="45700" anchor="t" anchorCtr="0">
            <a:normAutofit/>
          </a:bodyPr>
          <a:lstStyle/>
          <a:p>
            <a:pPr marL="137160" lvl="0" indent="-137160" algn="l" rtl="0">
              <a:spcBef>
                <a:spcPts val="0"/>
              </a:spcBef>
              <a:spcAft>
                <a:spcPts val="0"/>
              </a:spcAft>
              <a:buSzPts val="1785"/>
              <a:buChar char="•"/>
            </a:pPr>
            <a:r>
              <a:rPr lang="en"/>
              <a:t>Halt to all HSD reviews (e.g., new submissions, modifications)</a:t>
            </a:r>
            <a:endParaRPr/>
          </a:p>
          <a:p>
            <a:pPr marL="137160" lvl="0" indent="-137160" algn="l" rtl="0">
              <a:spcBef>
                <a:spcPts val="870"/>
              </a:spcBef>
              <a:spcAft>
                <a:spcPts val="0"/>
              </a:spcAft>
              <a:buSzPts val="1785"/>
              <a:buChar char="•"/>
            </a:pPr>
            <a:r>
              <a:rPr lang="en"/>
              <a:t>Notification to department chairperson</a:t>
            </a:r>
            <a:endParaRPr/>
          </a:p>
          <a:p>
            <a:pPr marL="137160" lvl="0" indent="-137160" algn="l" rtl="0">
              <a:spcBef>
                <a:spcPts val="870"/>
              </a:spcBef>
              <a:spcAft>
                <a:spcPts val="0"/>
              </a:spcAft>
              <a:buSzPts val="1785"/>
              <a:buChar char="•"/>
            </a:pPr>
            <a:r>
              <a:rPr lang="en"/>
              <a:t>Notification to school or college Vice Dean for Research, Compliance Officer</a:t>
            </a:r>
            <a:endParaRPr/>
          </a:p>
          <a:p>
            <a:pPr marL="137160" lvl="0" indent="-137160" algn="l" rtl="0">
              <a:spcBef>
                <a:spcPts val="870"/>
              </a:spcBef>
              <a:spcAft>
                <a:spcPts val="0"/>
              </a:spcAft>
              <a:buSzPts val="1785"/>
              <a:buChar char="•"/>
            </a:pPr>
            <a:r>
              <a:rPr lang="en"/>
              <a:t>Hold on study funding (revised GIM 39)</a:t>
            </a:r>
            <a:endParaRPr/>
          </a:p>
          <a:p>
            <a:pPr marL="342900" lvl="1" indent="-31908" algn="l" rtl="0">
              <a:spcBef>
                <a:spcPts val="840"/>
              </a:spcBef>
              <a:spcAft>
                <a:spcPts val="0"/>
              </a:spcAft>
              <a:buSzPts val="1658"/>
              <a:buNone/>
            </a:pPr>
            <a:endParaRPr sz="1950"/>
          </a:p>
        </p:txBody>
      </p:sp>
      <p:pic>
        <p:nvPicPr>
          <p:cNvPr id="674" name="Google Shape;674;p109"/>
          <p:cNvPicPr preferRelativeResize="0"/>
          <p:nvPr/>
        </p:nvPicPr>
        <p:blipFill rotWithShape="1">
          <a:blip r:embed="rId3">
            <a:alphaModFix/>
          </a:blip>
          <a:srcRect/>
          <a:stretch/>
        </p:blipFill>
        <p:spPr>
          <a:xfrm>
            <a:off x="5387249" y="2231254"/>
            <a:ext cx="3504504" cy="2514482"/>
          </a:xfrm>
          <a:prstGeom prst="rect">
            <a:avLst/>
          </a:prstGeom>
          <a:noFill/>
          <a:ln>
            <a:noFill/>
          </a:ln>
        </p:spPr>
      </p:pic>
      <p:sp>
        <p:nvSpPr>
          <p:cNvPr id="675" name="Google Shape;675;p109"/>
          <p:cNvSpPr txBox="1">
            <a:spLocks noGrp="1"/>
          </p:cNvSpPr>
          <p:nvPr>
            <p:ph type="ftr" idx="11"/>
          </p:nvPr>
        </p:nvSpPr>
        <p:spPr>
          <a:xfrm>
            <a:off x="3429000" y="870966"/>
            <a:ext cx="4114800" cy="246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110"/>
          <p:cNvSpPr txBox="1">
            <a:spLocks noGrp="1"/>
          </p:cNvSpPr>
          <p:nvPr>
            <p:ph type="title"/>
          </p:nvPr>
        </p:nvSpPr>
        <p:spPr>
          <a:xfrm>
            <a:off x="457200" y="1257300"/>
            <a:ext cx="8229600" cy="743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000"/>
              <a:buFont typeface="Arial"/>
              <a:buNone/>
            </a:pPr>
            <a:r>
              <a:rPr lang="en"/>
              <a:t>Consequences for noncompliance: external</a:t>
            </a:r>
            <a:endParaRPr/>
          </a:p>
        </p:txBody>
      </p:sp>
      <p:pic>
        <p:nvPicPr>
          <p:cNvPr id="682" name="Google Shape;682;p110" descr="Sad Tiny People Getting Punishment Notice Stock Illustration - Download  Image Now - Traffic Ticket, Punishment, Illustration - iStock"/>
          <p:cNvPicPr preferRelativeResize="0"/>
          <p:nvPr/>
        </p:nvPicPr>
        <p:blipFill rotWithShape="1">
          <a:blip r:embed="rId3">
            <a:alphaModFix/>
          </a:blip>
          <a:srcRect/>
          <a:stretch/>
        </p:blipFill>
        <p:spPr>
          <a:xfrm>
            <a:off x="284588" y="2269341"/>
            <a:ext cx="3912839" cy="2611820"/>
          </a:xfrm>
          <a:prstGeom prst="rect">
            <a:avLst/>
          </a:prstGeom>
          <a:solidFill>
            <a:srgbClr val="FFFFFF"/>
          </a:solidFill>
          <a:ln>
            <a:noFill/>
          </a:ln>
        </p:spPr>
      </p:pic>
      <p:sp>
        <p:nvSpPr>
          <p:cNvPr id="683" name="Google Shape;683;p110"/>
          <p:cNvSpPr txBox="1">
            <a:spLocks noGrp="1"/>
          </p:cNvSpPr>
          <p:nvPr>
            <p:ph type="body" idx="2"/>
          </p:nvPr>
        </p:nvSpPr>
        <p:spPr>
          <a:xfrm>
            <a:off x="3913743" y="2269340"/>
            <a:ext cx="5230200" cy="3538800"/>
          </a:xfrm>
          <a:prstGeom prst="rect">
            <a:avLst/>
          </a:prstGeom>
          <a:noFill/>
          <a:ln>
            <a:noFill/>
          </a:ln>
        </p:spPr>
        <p:txBody>
          <a:bodyPr spcFirstLastPara="1" wrap="square" lIns="91425" tIns="45700" rIns="91425" bIns="45700" anchor="t" anchorCtr="0">
            <a:normAutofit/>
          </a:bodyPr>
          <a:lstStyle/>
          <a:p>
            <a:pPr marL="137160" lvl="0" indent="-137160" algn="l" rtl="0">
              <a:spcBef>
                <a:spcPts val="0"/>
              </a:spcBef>
              <a:spcAft>
                <a:spcPts val="0"/>
              </a:spcAft>
              <a:buSzPts val="1785"/>
              <a:buChar char="•"/>
            </a:pPr>
            <a:r>
              <a:rPr lang="en"/>
              <a:t>Halt to study-specific funding (NIH)</a:t>
            </a:r>
            <a:endParaRPr/>
          </a:p>
          <a:p>
            <a:pPr marL="137160" lvl="0" indent="-137160" algn="l" rtl="0">
              <a:spcBef>
                <a:spcPts val="870"/>
              </a:spcBef>
              <a:spcAft>
                <a:spcPts val="0"/>
              </a:spcAft>
              <a:buSzPts val="1785"/>
              <a:buChar char="•"/>
            </a:pPr>
            <a:r>
              <a:rPr lang="en"/>
              <a:t>Halt to institutional funding (NIH)</a:t>
            </a:r>
            <a:endParaRPr/>
          </a:p>
          <a:p>
            <a:pPr marL="137160" lvl="0" indent="-137160" algn="l" rtl="0">
              <a:spcBef>
                <a:spcPts val="870"/>
              </a:spcBef>
              <a:spcAft>
                <a:spcPts val="0"/>
              </a:spcAft>
              <a:buSzPts val="1785"/>
              <a:buChar char="•"/>
            </a:pPr>
            <a:r>
              <a:rPr lang="en"/>
              <a:t>FDA-imposed fines (up to ~$13k per day)</a:t>
            </a:r>
            <a:endParaRPr/>
          </a:p>
          <a:p>
            <a:pPr marL="137160" lvl="0" indent="-137160" algn="l" rtl="0">
              <a:spcBef>
                <a:spcPts val="870"/>
              </a:spcBef>
              <a:spcAft>
                <a:spcPts val="0"/>
              </a:spcAft>
              <a:buSzPts val="1785"/>
              <a:buChar char="•"/>
            </a:pPr>
            <a:r>
              <a:rPr lang="en"/>
              <a:t>FDA injunction or criminal prosecution</a:t>
            </a:r>
            <a:endParaRPr/>
          </a:p>
          <a:p>
            <a:pPr marL="137160" lvl="0" indent="-137160" algn="l" rtl="0">
              <a:spcBef>
                <a:spcPts val="870"/>
              </a:spcBef>
              <a:spcAft>
                <a:spcPts val="0"/>
              </a:spcAft>
              <a:buSzPts val="1785"/>
              <a:buChar char="•"/>
            </a:pPr>
            <a:r>
              <a:rPr lang="en"/>
              <a:t>Inability to publish (ICMJE)</a:t>
            </a:r>
            <a:endParaRPr/>
          </a:p>
        </p:txBody>
      </p:sp>
      <p:sp>
        <p:nvSpPr>
          <p:cNvPr id="684" name="Google Shape;684;p110"/>
          <p:cNvSpPr txBox="1">
            <a:spLocks noGrp="1"/>
          </p:cNvSpPr>
          <p:nvPr>
            <p:ph type="ftr" idx="11"/>
          </p:nvPr>
        </p:nvSpPr>
        <p:spPr>
          <a:xfrm>
            <a:off x="3429000" y="870966"/>
            <a:ext cx="4114800" cy="246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pic>
        <p:nvPicPr>
          <p:cNvPr id="690" name="Google Shape;690;p111" descr="Any questions text and 3d question mark icon background. 3d Illustration of  question marks isolated on gray background. Stock Illustration | Adobe Stock"/>
          <p:cNvPicPr preferRelativeResize="0"/>
          <p:nvPr/>
        </p:nvPicPr>
        <p:blipFill rotWithShape="1">
          <a:blip r:embed="rId3">
            <a:alphaModFix/>
          </a:blip>
          <a:srcRect/>
          <a:stretch/>
        </p:blipFill>
        <p:spPr>
          <a:xfrm>
            <a:off x="1444053" y="1474033"/>
            <a:ext cx="6255894" cy="3909934"/>
          </a:xfrm>
          <a:prstGeom prst="rect">
            <a:avLst/>
          </a:prstGeom>
          <a:solidFill>
            <a:srgbClr val="FFFFFF"/>
          </a:solid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7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Travel on Federal Sponsored Awards</a:t>
            </a:r>
            <a:endParaRPr/>
          </a:p>
        </p:txBody>
      </p:sp>
      <p:sp>
        <p:nvSpPr>
          <p:cNvPr id="404" name="Google Shape;404;p76"/>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Federal regulations require recipients to follow the “</a:t>
            </a:r>
            <a:r>
              <a:rPr lang="en" i="1">
                <a:latin typeface="Arial"/>
                <a:ea typeface="Arial"/>
                <a:cs typeface="Arial"/>
                <a:sym typeface="Arial"/>
              </a:rPr>
              <a:t>written travel reimbursement policies</a:t>
            </a:r>
            <a:r>
              <a:rPr lang="en">
                <a:latin typeface="Arial"/>
                <a:ea typeface="Arial"/>
                <a:cs typeface="Arial"/>
                <a:sym typeface="Arial"/>
              </a:rPr>
              <a:t>” of the institution… with two specific exceptions:</a:t>
            </a:r>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Class of commercial air travel, and</a:t>
            </a:r>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Use of a U.S.-flag carrier (Fly America Act)</a:t>
            </a:r>
            <a:br>
              <a:rPr lang="en" sz="2400">
                <a:latin typeface="Arial"/>
                <a:ea typeface="Arial"/>
                <a:cs typeface="Arial"/>
                <a:sym typeface="Arial"/>
              </a:rPr>
            </a:br>
            <a:endParaRPr sz="2400">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An individual federal agency or award may include additional restrictions or limitations</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Always read your award and sponsor terms and conditions</a:t>
            </a:r>
            <a:endParaRPr/>
          </a:p>
        </p:txBody>
      </p:sp>
      <p:sp>
        <p:nvSpPr>
          <p:cNvPr id="405" name="Google Shape;405;p76"/>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112"/>
          <p:cNvSpPr txBox="1">
            <a:spLocks noGrp="1"/>
          </p:cNvSpPr>
          <p:nvPr>
            <p:ph type="ctrTitle"/>
          </p:nvPr>
        </p:nvSpPr>
        <p:spPr>
          <a:xfrm>
            <a:off x="1057008" y="1526382"/>
            <a:ext cx="6897000" cy="11025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2700"/>
              <a:buFont typeface="Arial"/>
              <a:buNone/>
            </a:pPr>
            <a:r>
              <a:rPr lang="en" sz="2700"/>
              <a:t>HSD ADMINISTRATIVE FEE CHANGES FOR INDUSTRY SPONSORED &amp; INITIATED CLINICAL TRIALS</a:t>
            </a:r>
            <a:endParaRPr/>
          </a:p>
        </p:txBody>
      </p:sp>
      <p:sp>
        <p:nvSpPr>
          <p:cNvPr id="697" name="Google Shape;697;p112"/>
          <p:cNvSpPr txBox="1">
            <a:spLocks noGrp="1"/>
          </p:cNvSpPr>
          <p:nvPr>
            <p:ph type="subTitle" idx="1"/>
          </p:nvPr>
        </p:nvSpPr>
        <p:spPr>
          <a:xfrm>
            <a:off x="685800" y="3731419"/>
            <a:ext cx="6400800" cy="13146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SzPct val="85000"/>
              <a:buNone/>
            </a:pPr>
            <a:endParaRPr sz="2100"/>
          </a:p>
          <a:p>
            <a:pPr marL="0" lvl="0" indent="0" algn="l" rtl="0">
              <a:spcBef>
                <a:spcPts val="388"/>
              </a:spcBef>
              <a:spcAft>
                <a:spcPts val="0"/>
              </a:spcAft>
              <a:buSzPct val="85000"/>
              <a:buNone/>
            </a:pPr>
            <a:r>
              <a:rPr lang="en" sz="2100"/>
              <a:t>Jason Malone, Director, UW Human Subjects Division</a:t>
            </a:r>
            <a:endParaRPr/>
          </a:p>
          <a:p>
            <a:pPr marL="0" lvl="0" indent="0" algn="l" rtl="0">
              <a:spcBef>
                <a:spcPts val="388"/>
              </a:spcBef>
              <a:spcAft>
                <a:spcPts val="0"/>
              </a:spcAft>
              <a:buSzPct val="85000"/>
              <a:buNone/>
            </a:pPr>
            <a:r>
              <a:rPr lang="en" sz="2100"/>
              <a:t>MRAM</a:t>
            </a:r>
            <a:endParaRPr/>
          </a:p>
          <a:p>
            <a:pPr marL="0" lvl="0" indent="0" algn="l" rtl="0">
              <a:spcBef>
                <a:spcPts val="388"/>
              </a:spcBef>
              <a:spcAft>
                <a:spcPts val="0"/>
              </a:spcAft>
              <a:buSzPct val="85000"/>
              <a:buNone/>
            </a:pPr>
            <a:r>
              <a:rPr lang="en" sz="2100"/>
              <a:t>May 11, 2023</a:t>
            </a:r>
            <a:endParaRPr/>
          </a:p>
        </p:txBody>
      </p:sp>
      <p:pic>
        <p:nvPicPr>
          <p:cNvPr id="698" name="Google Shape;698;p112"/>
          <p:cNvPicPr preferRelativeResize="0"/>
          <p:nvPr/>
        </p:nvPicPr>
        <p:blipFill rotWithShape="1">
          <a:blip r:embed="rId3">
            <a:alphaModFix/>
          </a:blip>
          <a:srcRect/>
          <a:stretch/>
        </p:blipFill>
        <p:spPr>
          <a:xfrm>
            <a:off x="4000501" y="2628900"/>
            <a:ext cx="1120378" cy="12573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11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000"/>
              <a:buFont typeface="Arial"/>
              <a:buNone/>
            </a:pPr>
            <a:r>
              <a:rPr lang="en"/>
              <a:t>Industry Clinical Trial Fee – Current Process</a:t>
            </a:r>
            <a:endParaRPr/>
          </a:p>
        </p:txBody>
      </p:sp>
      <p:sp>
        <p:nvSpPr>
          <p:cNvPr id="705" name="Google Shape;705;p113"/>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37160" lvl="0" indent="-137160" algn="l" rtl="0">
              <a:lnSpc>
                <a:spcPct val="107000"/>
              </a:lnSpc>
              <a:spcBef>
                <a:spcPts val="0"/>
              </a:spcBef>
              <a:spcAft>
                <a:spcPts val="0"/>
              </a:spcAft>
              <a:buSzPts val="1275"/>
              <a:buChar char="•"/>
            </a:pPr>
            <a:r>
              <a:rPr lang="en" sz="1500" b="1">
                <a:solidFill>
                  <a:srgbClr val="3D3D3D"/>
                </a:solidFill>
              </a:rPr>
              <a:t>The fee amount. </a:t>
            </a:r>
            <a:r>
              <a:rPr lang="en" sz="1500">
                <a:solidFill>
                  <a:srgbClr val="3D3D3D"/>
                </a:solidFill>
              </a:rPr>
              <a:t>HSD currently charges a one-time $1500 administrative fee for fulfilling mandatory regulatory and administrative responsibilities for industry-sponsored-and-initiated clinical trials reviewed by a non-UW IRB where the contract has been negotiated by UW’s Office of Sponsored Programs (OSP). </a:t>
            </a:r>
            <a:endParaRPr/>
          </a:p>
          <a:p>
            <a:pPr marL="342900" lvl="1" indent="-137159" algn="l" rtl="0">
              <a:lnSpc>
                <a:spcPct val="107000"/>
              </a:lnSpc>
              <a:spcBef>
                <a:spcPts val="818"/>
              </a:spcBef>
              <a:spcAft>
                <a:spcPts val="0"/>
              </a:spcAft>
              <a:buSzPts val="1275"/>
              <a:buChar char="•"/>
            </a:pPr>
            <a:r>
              <a:rPr lang="en" i="1">
                <a:solidFill>
                  <a:srgbClr val="3D3D3D"/>
                </a:solidFill>
              </a:rPr>
              <a:t>This fee is charged because this type of research has an indirect cost rate that does not cover HSD’s costs for these activities. It is common for universities and research institutes to charge these fees for industry research.</a:t>
            </a:r>
            <a:endParaRPr i="1"/>
          </a:p>
          <a:p>
            <a:pPr marL="137160" lvl="0" indent="-137160" algn="l" rtl="0">
              <a:lnSpc>
                <a:spcPct val="107000"/>
              </a:lnSpc>
              <a:spcBef>
                <a:spcPts val="818"/>
              </a:spcBef>
              <a:spcAft>
                <a:spcPts val="0"/>
              </a:spcAft>
              <a:buSzPts val="1275"/>
              <a:buChar char="•"/>
            </a:pPr>
            <a:r>
              <a:rPr lang="en" sz="1500" b="1">
                <a:solidFill>
                  <a:srgbClr val="3D3D3D"/>
                </a:solidFill>
              </a:rPr>
              <a:t>The billing process. </a:t>
            </a:r>
            <a:r>
              <a:rPr lang="en" sz="1500">
                <a:solidFill>
                  <a:srgbClr val="3D3D3D"/>
                </a:solidFill>
              </a:rPr>
              <a:t>The billing of the fee to the study budget is currently handled by UW Grant &amp; Contract Accounting (GCA). HSD has no role in billing the fee. </a:t>
            </a:r>
            <a:endParaRPr/>
          </a:p>
          <a:p>
            <a:pPr marL="342900" lvl="1" indent="-137159" algn="l" rtl="0">
              <a:lnSpc>
                <a:spcPct val="107000"/>
              </a:lnSpc>
              <a:spcBef>
                <a:spcPts val="818"/>
              </a:spcBef>
              <a:spcAft>
                <a:spcPts val="0"/>
              </a:spcAft>
              <a:buSzPts val="1275"/>
              <a:buChar char="•"/>
            </a:pPr>
            <a:r>
              <a:rPr lang="en" i="1">
                <a:solidFill>
                  <a:srgbClr val="3D3D3D"/>
                </a:solidFill>
              </a:rPr>
              <a:t>The charge for this expense is posted by GCA when the fully executed agreement is set up and will be notated as "TFR TO 14-0106" in MyFD under object code 03-49.</a:t>
            </a:r>
            <a:endParaRPr i="1"/>
          </a:p>
          <a:p>
            <a:pPr marL="137160" lvl="0" indent="-40005" algn="l" rtl="0">
              <a:spcBef>
                <a:spcPts val="1178"/>
              </a:spcBef>
              <a:spcAft>
                <a:spcPts val="0"/>
              </a:spcAft>
              <a:buSzPts val="153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1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000"/>
              <a:buFont typeface="Arial"/>
              <a:buNone/>
            </a:pPr>
            <a:r>
              <a:rPr lang="en"/>
              <a:t>Industry Clinical Trials: Fee Amount</a:t>
            </a:r>
            <a:endParaRPr/>
          </a:p>
        </p:txBody>
      </p:sp>
      <p:sp>
        <p:nvSpPr>
          <p:cNvPr id="712" name="Google Shape;712;p114"/>
          <p:cNvSpPr txBox="1">
            <a:spLocks noGrp="1"/>
          </p:cNvSpPr>
          <p:nvPr>
            <p:ph type="body" idx="1"/>
          </p:nvPr>
        </p:nvSpPr>
        <p:spPr>
          <a:xfrm>
            <a:off x="457200" y="1676400"/>
            <a:ext cx="3931800" cy="6399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SzPts val="2040"/>
              <a:buNone/>
            </a:pPr>
            <a:r>
              <a:rPr lang="en" sz="2400"/>
              <a:t>What is changing?</a:t>
            </a:r>
            <a:endParaRPr/>
          </a:p>
        </p:txBody>
      </p:sp>
      <p:sp>
        <p:nvSpPr>
          <p:cNvPr id="713" name="Google Shape;713;p114"/>
          <p:cNvSpPr txBox="1">
            <a:spLocks noGrp="1"/>
          </p:cNvSpPr>
          <p:nvPr>
            <p:ph type="body" idx="2"/>
          </p:nvPr>
        </p:nvSpPr>
        <p:spPr>
          <a:xfrm>
            <a:off x="457200" y="2438400"/>
            <a:ext cx="3931800" cy="3951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530"/>
              <a:buNone/>
            </a:pPr>
            <a:r>
              <a:rPr lang="en">
                <a:solidFill>
                  <a:srgbClr val="3D3D3D"/>
                </a:solidFill>
              </a:rPr>
              <a:t>Beginning </a:t>
            </a:r>
            <a:r>
              <a:rPr lang="en" i="1" u="sng">
                <a:solidFill>
                  <a:srgbClr val="3D3D3D"/>
                </a:solidFill>
              </a:rPr>
              <a:t>July 1, 2023</a:t>
            </a:r>
            <a:r>
              <a:rPr lang="en">
                <a:solidFill>
                  <a:srgbClr val="3D3D3D"/>
                </a:solidFill>
              </a:rPr>
              <a:t>, all </a:t>
            </a:r>
            <a:r>
              <a:rPr lang="en"/>
              <a:t>new</a:t>
            </a:r>
            <a:r>
              <a:rPr lang="en">
                <a:solidFill>
                  <a:srgbClr val="FF0000"/>
                </a:solidFill>
              </a:rPr>
              <a:t> </a:t>
            </a:r>
            <a:r>
              <a:rPr lang="en">
                <a:solidFill>
                  <a:srgbClr val="3D3D3D"/>
                </a:solidFill>
              </a:rPr>
              <a:t>authorization requests submitted to HSD to use a non-UW IRB will be charged $1933.70. </a:t>
            </a:r>
            <a:endParaRPr/>
          </a:p>
          <a:p>
            <a:pPr marL="0" lvl="0" indent="0" algn="l" rtl="0">
              <a:spcBef>
                <a:spcPts val="360"/>
              </a:spcBef>
              <a:spcAft>
                <a:spcPts val="0"/>
              </a:spcAft>
              <a:buSzPts val="1530"/>
              <a:buNone/>
            </a:pPr>
            <a:endParaRPr>
              <a:solidFill>
                <a:srgbClr val="3D3D3D"/>
              </a:solidFill>
            </a:endParaRPr>
          </a:p>
          <a:p>
            <a:pPr marL="0" lvl="0" indent="0" algn="l" rtl="0">
              <a:spcBef>
                <a:spcPts val="360"/>
              </a:spcBef>
              <a:spcAft>
                <a:spcPts val="0"/>
              </a:spcAft>
              <a:buSzPts val="1530"/>
              <a:buNone/>
            </a:pPr>
            <a:r>
              <a:rPr lang="en">
                <a:solidFill>
                  <a:srgbClr val="3D3D3D"/>
                </a:solidFill>
              </a:rPr>
              <a:t>HSD anticipates that this fee will change on an annual basis commensurate with HSD’s costs.</a:t>
            </a:r>
            <a:endParaRPr/>
          </a:p>
          <a:p>
            <a:pPr marL="137160" lvl="0" indent="-40005" algn="l" rtl="0">
              <a:spcBef>
                <a:spcPts val="360"/>
              </a:spcBef>
              <a:spcAft>
                <a:spcPts val="0"/>
              </a:spcAft>
              <a:buSzPts val="1530"/>
              <a:buNone/>
            </a:pPr>
            <a:endParaRPr/>
          </a:p>
        </p:txBody>
      </p:sp>
      <p:sp>
        <p:nvSpPr>
          <p:cNvPr id="714" name="Google Shape;714;p114"/>
          <p:cNvSpPr txBox="1">
            <a:spLocks noGrp="1"/>
          </p:cNvSpPr>
          <p:nvPr>
            <p:ph type="body" idx="3"/>
          </p:nvPr>
        </p:nvSpPr>
        <p:spPr>
          <a:xfrm>
            <a:off x="4754880" y="1676400"/>
            <a:ext cx="3931800" cy="6399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SzPts val="2040"/>
              <a:buNone/>
            </a:pPr>
            <a:r>
              <a:rPr lang="en" sz="2400"/>
              <a:t>Why is it changing?</a:t>
            </a:r>
            <a:endParaRPr/>
          </a:p>
        </p:txBody>
      </p:sp>
      <p:sp>
        <p:nvSpPr>
          <p:cNvPr id="715" name="Google Shape;715;p114"/>
          <p:cNvSpPr txBox="1">
            <a:spLocks noGrp="1"/>
          </p:cNvSpPr>
          <p:nvPr>
            <p:ph type="body" idx="4"/>
          </p:nvPr>
        </p:nvSpPr>
        <p:spPr>
          <a:xfrm>
            <a:off x="4754880" y="2686050"/>
            <a:ext cx="4317600" cy="2963400"/>
          </a:xfrm>
          <a:prstGeom prst="rect">
            <a:avLst/>
          </a:prstGeom>
          <a:noFill/>
          <a:ln>
            <a:noFill/>
          </a:ln>
        </p:spPr>
        <p:txBody>
          <a:bodyPr spcFirstLastPara="1" wrap="square" lIns="91425" tIns="45700" rIns="91425" bIns="45700" anchor="t" anchorCtr="0">
            <a:normAutofit/>
          </a:bodyPr>
          <a:lstStyle/>
          <a:p>
            <a:pPr marL="137160" lvl="0" indent="0" algn="l" rtl="0">
              <a:lnSpc>
                <a:spcPct val="107000"/>
              </a:lnSpc>
              <a:spcBef>
                <a:spcPts val="0"/>
              </a:spcBef>
              <a:spcAft>
                <a:spcPts val="0"/>
              </a:spcAft>
              <a:buSzPts val="1530"/>
              <a:buNone/>
            </a:pPr>
            <a:r>
              <a:rPr lang="en">
                <a:solidFill>
                  <a:srgbClr val="3D3D3D"/>
                </a:solidFill>
              </a:rPr>
              <a:t>HSD has not reassessed its costs since 2010. </a:t>
            </a:r>
            <a:endParaRPr/>
          </a:p>
          <a:p>
            <a:pPr marL="137160" lvl="0" indent="0" algn="l" rtl="0">
              <a:lnSpc>
                <a:spcPct val="107000"/>
              </a:lnSpc>
              <a:spcBef>
                <a:spcPts val="818"/>
              </a:spcBef>
              <a:spcAft>
                <a:spcPts val="0"/>
              </a:spcAft>
              <a:buSzPts val="1530"/>
              <a:buNone/>
            </a:pPr>
            <a:r>
              <a:rPr lang="en">
                <a:solidFill>
                  <a:srgbClr val="3D3D3D"/>
                </a:solidFill>
              </a:rPr>
              <a:t>HSD completed a recent assessment through UW Management Accounting &amp; Analysis (MAA) to establish the current cost rate for performing these activities.</a:t>
            </a:r>
            <a:endParaRPr/>
          </a:p>
          <a:p>
            <a:pPr marL="137160" lvl="0" indent="-40005" algn="l" rtl="0">
              <a:spcBef>
                <a:spcPts val="1178"/>
              </a:spcBef>
              <a:spcAft>
                <a:spcPts val="0"/>
              </a:spcAft>
              <a:buSzPts val="1530"/>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11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000"/>
              <a:buFont typeface="Arial"/>
              <a:buNone/>
            </a:pPr>
            <a:r>
              <a:rPr lang="en"/>
              <a:t>Industry Clinical Trials: Fee Billing Process</a:t>
            </a:r>
            <a:endParaRPr/>
          </a:p>
        </p:txBody>
      </p:sp>
      <p:sp>
        <p:nvSpPr>
          <p:cNvPr id="722" name="Google Shape;722;p115"/>
          <p:cNvSpPr txBox="1">
            <a:spLocks noGrp="1"/>
          </p:cNvSpPr>
          <p:nvPr>
            <p:ph type="body" idx="1"/>
          </p:nvPr>
        </p:nvSpPr>
        <p:spPr>
          <a:xfrm>
            <a:off x="457200" y="1676400"/>
            <a:ext cx="3931800" cy="6399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SzPts val="2040"/>
              <a:buNone/>
            </a:pPr>
            <a:r>
              <a:rPr lang="en" sz="2400"/>
              <a:t>What is changing?</a:t>
            </a:r>
            <a:endParaRPr/>
          </a:p>
        </p:txBody>
      </p:sp>
      <p:sp>
        <p:nvSpPr>
          <p:cNvPr id="723" name="Google Shape;723;p115"/>
          <p:cNvSpPr txBox="1">
            <a:spLocks noGrp="1"/>
          </p:cNvSpPr>
          <p:nvPr>
            <p:ph type="body" idx="2"/>
          </p:nvPr>
        </p:nvSpPr>
        <p:spPr>
          <a:xfrm>
            <a:off x="457200" y="2438400"/>
            <a:ext cx="3931800" cy="39513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07000"/>
              </a:lnSpc>
              <a:spcBef>
                <a:spcPts val="0"/>
              </a:spcBef>
              <a:spcAft>
                <a:spcPts val="0"/>
              </a:spcAft>
              <a:buSzPts val="1530"/>
              <a:buNone/>
            </a:pPr>
            <a:r>
              <a:rPr lang="en">
                <a:solidFill>
                  <a:srgbClr val="3D3D3D"/>
                </a:solidFill>
              </a:rPr>
              <a:t>After </a:t>
            </a:r>
            <a:r>
              <a:rPr lang="en" i="1" u="sng">
                <a:solidFill>
                  <a:srgbClr val="3D3D3D"/>
                </a:solidFill>
              </a:rPr>
              <a:t>June 13, 2023</a:t>
            </a:r>
            <a:r>
              <a:rPr lang="en">
                <a:solidFill>
                  <a:srgbClr val="3D3D3D"/>
                </a:solidFill>
              </a:rPr>
              <a:t>, GCA will no longer be involved in collecting the fee. </a:t>
            </a:r>
            <a:endParaRPr/>
          </a:p>
          <a:p>
            <a:pPr marL="0" lvl="0" indent="0" algn="l" rtl="0">
              <a:lnSpc>
                <a:spcPct val="107000"/>
              </a:lnSpc>
              <a:spcBef>
                <a:spcPts val="818"/>
              </a:spcBef>
              <a:spcAft>
                <a:spcPts val="0"/>
              </a:spcAft>
              <a:buSzPts val="1530"/>
              <a:buNone/>
            </a:pPr>
            <a:r>
              <a:rPr lang="en">
                <a:solidFill>
                  <a:srgbClr val="3D3D3D"/>
                </a:solidFill>
              </a:rPr>
              <a:t>Instead, HSD will work with the UW Office of Research to charge the fee using a researcher-provided budget number (i.e., Worktag post UW FT). </a:t>
            </a:r>
            <a:endParaRPr/>
          </a:p>
          <a:p>
            <a:pPr marL="0" lvl="0" indent="0" algn="l" rtl="0">
              <a:lnSpc>
                <a:spcPct val="107000"/>
              </a:lnSpc>
              <a:spcBef>
                <a:spcPts val="818"/>
              </a:spcBef>
              <a:spcAft>
                <a:spcPts val="0"/>
              </a:spcAft>
              <a:buSzPts val="1530"/>
              <a:buNone/>
            </a:pPr>
            <a:r>
              <a:rPr lang="en">
                <a:solidFill>
                  <a:srgbClr val="3D3D3D"/>
                </a:solidFill>
              </a:rPr>
              <a:t>This budget number/worktag must be provided as part of the authorization request in Zipline (</a:t>
            </a:r>
            <a:r>
              <a:rPr lang="en" b="1" i="1">
                <a:solidFill>
                  <a:srgbClr val="3D3D3D"/>
                </a:solidFill>
              </a:rPr>
              <a:t>beginning July 1, 2023</a:t>
            </a:r>
            <a:r>
              <a:rPr lang="en">
                <a:solidFill>
                  <a:srgbClr val="3D3D3D"/>
                </a:solidFill>
              </a:rPr>
              <a:t>) before HSD will authorize the study for review.</a:t>
            </a:r>
            <a:endParaRPr/>
          </a:p>
          <a:p>
            <a:pPr marL="137160" lvl="0" indent="-40005" algn="l" rtl="0">
              <a:spcBef>
                <a:spcPts val="1178"/>
              </a:spcBef>
              <a:spcAft>
                <a:spcPts val="0"/>
              </a:spcAft>
              <a:buSzPts val="1530"/>
              <a:buNone/>
            </a:pPr>
            <a:endParaRPr/>
          </a:p>
        </p:txBody>
      </p:sp>
      <p:sp>
        <p:nvSpPr>
          <p:cNvPr id="724" name="Google Shape;724;p115"/>
          <p:cNvSpPr txBox="1">
            <a:spLocks noGrp="1"/>
          </p:cNvSpPr>
          <p:nvPr>
            <p:ph type="body" idx="3"/>
          </p:nvPr>
        </p:nvSpPr>
        <p:spPr>
          <a:xfrm>
            <a:off x="4754880" y="1676400"/>
            <a:ext cx="3931800" cy="6399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SzPts val="2040"/>
              <a:buNone/>
            </a:pPr>
            <a:r>
              <a:rPr lang="en" sz="2400"/>
              <a:t>Why is it changing?</a:t>
            </a:r>
            <a:endParaRPr/>
          </a:p>
        </p:txBody>
      </p:sp>
      <p:sp>
        <p:nvSpPr>
          <p:cNvPr id="725" name="Google Shape;725;p115"/>
          <p:cNvSpPr txBox="1">
            <a:spLocks noGrp="1"/>
          </p:cNvSpPr>
          <p:nvPr>
            <p:ph type="body" idx="4"/>
          </p:nvPr>
        </p:nvSpPr>
        <p:spPr>
          <a:xfrm>
            <a:off x="4754880" y="2438400"/>
            <a:ext cx="3931800" cy="3951300"/>
          </a:xfrm>
          <a:prstGeom prst="rect">
            <a:avLst/>
          </a:prstGeom>
          <a:noFill/>
          <a:ln>
            <a:noFill/>
          </a:ln>
        </p:spPr>
        <p:txBody>
          <a:bodyPr spcFirstLastPara="1" wrap="square" lIns="91425" tIns="45700" rIns="91425" bIns="45700" anchor="t" anchorCtr="0">
            <a:normAutofit/>
          </a:bodyPr>
          <a:lstStyle/>
          <a:p>
            <a:pPr marL="137160" lvl="0" indent="0" algn="l" rtl="0">
              <a:lnSpc>
                <a:spcPct val="107000"/>
              </a:lnSpc>
              <a:spcBef>
                <a:spcPts val="0"/>
              </a:spcBef>
              <a:spcAft>
                <a:spcPts val="0"/>
              </a:spcAft>
              <a:buSzPts val="1530"/>
              <a:buNone/>
            </a:pPr>
            <a:r>
              <a:rPr lang="en">
                <a:solidFill>
                  <a:srgbClr val="3D3D3D"/>
                </a:solidFill>
              </a:rPr>
              <a:t>UW’s transition to Workday as part of UW’s Finance Transformation is necessitating this change. </a:t>
            </a:r>
            <a:endParaRPr/>
          </a:p>
          <a:p>
            <a:pPr marL="137160" lvl="0" indent="-40005" algn="l" rtl="0">
              <a:spcBef>
                <a:spcPts val="1178"/>
              </a:spcBef>
              <a:spcAft>
                <a:spcPts val="0"/>
              </a:spcAft>
              <a:buSzPts val="1530"/>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pic>
        <p:nvPicPr>
          <p:cNvPr id="731" name="Google Shape;731;p116"/>
          <p:cNvPicPr preferRelativeResize="0"/>
          <p:nvPr/>
        </p:nvPicPr>
        <p:blipFill rotWithShape="1">
          <a:blip r:embed="rId3">
            <a:alphaModFix/>
          </a:blip>
          <a:srcRect/>
          <a:stretch/>
        </p:blipFill>
        <p:spPr>
          <a:xfrm>
            <a:off x="390524" y="1245394"/>
            <a:ext cx="8362951" cy="4704161"/>
          </a:xfrm>
          <a:prstGeom prst="rect">
            <a:avLst/>
          </a:prstGeom>
          <a:noFill/>
          <a:ln>
            <a:noFill/>
          </a:ln>
        </p:spPr>
      </p:pic>
      <p:sp>
        <p:nvSpPr>
          <p:cNvPr id="732" name="Google Shape;732;p116"/>
          <p:cNvSpPr/>
          <p:nvPr/>
        </p:nvSpPr>
        <p:spPr>
          <a:xfrm>
            <a:off x="892366" y="3666550"/>
            <a:ext cx="1999500" cy="818100"/>
          </a:xfrm>
          <a:prstGeom prst="ellipse">
            <a:avLst/>
          </a:prstGeom>
          <a:noFill/>
          <a:ln w="26425"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latin typeface="Arial"/>
              <a:ea typeface="Arial"/>
              <a:cs typeface="Arial"/>
              <a:sym typeface="Arial"/>
            </a:endParaRPr>
          </a:p>
        </p:txBody>
      </p:sp>
      <p:sp>
        <p:nvSpPr>
          <p:cNvPr id="733" name="Google Shape;733;p116"/>
          <p:cNvSpPr/>
          <p:nvPr/>
        </p:nvSpPr>
        <p:spPr>
          <a:xfrm>
            <a:off x="3393771" y="3732653"/>
            <a:ext cx="1178100" cy="338700"/>
          </a:xfrm>
          <a:prstGeom prst="ellipse">
            <a:avLst/>
          </a:prstGeom>
          <a:noFill/>
          <a:ln w="26425"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latin typeface="Arial"/>
              <a:ea typeface="Arial"/>
              <a:cs typeface="Arial"/>
              <a:sym typeface="Arial"/>
            </a:endParaRPr>
          </a:p>
        </p:txBody>
      </p:sp>
      <p:sp>
        <p:nvSpPr>
          <p:cNvPr id="734" name="Google Shape;734;p116"/>
          <p:cNvSpPr/>
          <p:nvPr/>
        </p:nvSpPr>
        <p:spPr>
          <a:xfrm>
            <a:off x="5894598" y="3666551"/>
            <a:ext cx="2859000" cy="962700"/>
          </a:xfrm>
          <a:prstGeom prst="ellipse">
            <a:avLst/>
          </a:prstGeom>
          <a:noFill/>
          <a:ln w="264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2"/>
                                        </p:tgtEl>
                                        <p:attrNameLst>
                                          <p:attrName>style.visibility</p:attrName>
                                        </p:attrNameLst>
                                      </p:cBhvr>
                                      <p:to>
                                        <p:strVal val="visible"/>
                                      </p:to>
                                    </p:set>
                                    <p:animEffect transition="in" filter="fade">
                                      <p:cBhvr>
                                        <p:cTn id="7" dur="500"/>
                                        <p:tgtEl>
                                          <p:spTgt spid="7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3"/>
                                        </p:tgtEl>
                                        <p:attrNameLst>
                                          <p:attrName>style.visibility</p:attrName>
                                        </p:attrNameLst>
                                      </p:cBhvr>
                                      <p:to>
                                        <p:strVal val="visible"/>
                                      </p:to>
                                    </p:set>
                                    <p:animEffect transition="in" filter="fade">
                                      <p:cBhvr>
                                        <p:cTn id="12" dur="500"/>
                                        <p:tgtEl>
                                          <p:spTgt spid="7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4"/>
                                        </p:tgtEl>
                                        <p:attrNameLst>
                                          <p:attrName>style.visibility</p:attrName>
                                        </p:attrNameLst>
                                      </p:cBhvr>
                                      <p:to>
                                        <p:strVal val="visible"/>
                                      </p:to>
                                    </p:set>
                                    <p:animEffect transition="in" filter="fade">
                                      <p:cBhvr>
                                        <p:cTn id="17" dur="500"/>
                                        <p:tgtEl>
                                          <p:spTgt spid="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pic>
        <p:nvPicPr>
          <p:cNvPr id="740" name="Google Shape;740;p117"/>
          <p:cNvPicPr preferRelativeResize="0"/>
          <p:nvPr/>
        </p:nvPicPr>
        <p:blipFill rotWithShape="1">
          <a:blip r:embed="rId3">
            <a:alphaModFix/>
          </a:blip>
          <a:srcRect/>
          <a:stretch/>
        </p:blipFill>
        <p:spPr>
          <a:xfrm>
            <a:off x="1821030" y="1245394"/>
            <a:ext cx="5501940" cy="4704160"/>
          </a:xfrm>
          <a:prstGeom prst="rect">
            <a:avLst/>
          </a:prstGeom>
          <a:noFill/>
          <a:ln>
            <a:noFill/>
          </a:ln>
        </p:spPr>
      </p:pic>
      <p:sp>
        <p:nvSpPr>
          <p:cNvPr id="741" name="Google Shape;741;p117"/>
          <p:cNvSpPr/>
          <p:nvPr/>
        </p:nvSpPr>
        <p:spPr>
          <a:xfrm>
            <a:off x="1313761" y="3509560"/>
            <a:ext cx="507300" cy="2338200"/>
          </a:xfrm>
          <a:prstGeom prst="leftBrace">
            <a:avLst>
              <a:gd name="adj1" fmla="val 8333"/>
              <a:gd name="adj2" fmla="val 50000"/>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Arial"/>
              <a:buNone/>
            </a:pPr>
            <a:endParaRPr sz="1350" b="1" i="0" u="none" strike="noStrike" cap="none">
              <a:solidFill>
                <a:srgbClr val="292934"/>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41"/>
                                        </p:tgtEl>
                                        <p:attrNameLst>
                                          <p:attrName>style.visibility</p:attrName>
                                        </p:attrNameLst>
                                      </p:cBhvr>
                                      <p:to>
                                        <p:strVal val="visible"/>
                                      </p:to>
                                    </p:set>
                                    <p:anim calcmode="lin" valueType="num">
                                      <p:cBhvr additive="base">
                                        <p:cTn id="7" dur="500"/>
                                        <p:tgtEl>
                                          <p:spTgt spid="7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118"/>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000"/>
              <a:buFont typeface="Arial"/>
              <a:buNone/>
            </a:pPr>
            <a:r>
              <a:rPr lang="en"/>
              <a:t>What researchers need to do</a:t>
            </a:r>
            <a:endParaRPr/>
          </a:p>
        </p:txBody>
      </p:sp>
      <p:sp>
        <p:nvSpPr>
          <p:cNvPr id="748" name="Google Shape;748;p118"/>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37160" lvl="0" indent="-137160" algn="l" rtl="0">
              <a:spcBef>
                <a:spcPts val="0"/>
              </a:spcBef>
              <a:spcAft>
                <a:spcPts val="0"/>
              </a:spcAft>
              <a:buSzPts val="1530"/>
              <a:buChar char="•"/>
            </a:pPr>
            <a:r>
              <a:rPr lang="en" b="1"/>
              <a:t>Scenario 1 </a:t>
            </a:r>
            <a:r>
              <a:rPr lang="en"/>
              <a:t>– Researcher has fully executed agreement </a:t>
            </a:r>
            <a:r>
              <a:rPr lang="en" u="sng"/>
              <a:t>and</a:t>
            </a:r>
            <a:r>
              <a:rPr lang="en"/>
              <a:t> OSP has submitted a Funding Action (FA) in SAGE by June 9, 2023. Researcher has or will submit request for HSD authorization prior to July 1, 2023.</a:t>
            </a:r>
            <a:endParaRPr/>
          </a:p>
          <a:p>
            <a:pPr marL="342900" lvl="1" indent="-137159" algn="l" rtl="0">
              <a:spcBef>
                <a:spcPts val="780"/>
              </a:spcBef>
              <a:spcAft>
                <a:spcPts val="0"/>
              </a:spcAft>
              <a:buSzPts val="1403"/>
              <a:buChar char="•"/>
            </a:pPr>
            <a:r>
              <a:rPr lang="en" sz="1650" b="1" i="1"/>
              <a:t>ACTION</a:t>
            </a:r>
            <a:r>
              <a:rPr lang="en" sz="1650"/>
              <a:t> – None. GCA will process the HSD administrative fee ($1500) per current state.</a:t>
            </a:r>
            <a:endParaRPr/>
          </a:p>
          <a:p>
            <a:pPr marL="137160" lvl="0" indent="-137160" algn="l" rtl="0">
              <a:spcBef>
                <a:spcPts val="1260"/>
              </a:spcBef>
              <a:spcAft>
                <a:spcPts val="0"/>
              </a:spcAft>
              <a:buSzPts val="1530"/>
              <a:buChar char="•"/>
            </a:pPr>
            <a:r>
              <a:rPr lang="en" b="1"/>
              <a:t>Scenario 2 </a:t>
            </a:r>
            <a:r>
              <a:rPr lang="en"/>
              <a:t>– Researcher anticipates executed agreement </a:t>
            </a:r>
            <a:r>
              <a:rPr lang="en" u="sng"/>
              <a:t>after</a:t>
            </a:r>
            <a:r>
              <a:rPr lang="en"/>
              <a:t> June 9, 2023, but will submit application in Zipline for HSD Authorization </a:t>
            </a:r>
            <a:r>
              <a:rPr lang="en" u="sng"/>
              <a:t>prior</a:t>
            </a:r>
            <a:r>
              <a:rPr lang="en"/>
              <a:t> to July 1, 2023.</a:t>
            </a:r>
            <a:endParaRPr/>
          </a:p>
          <a:p>
            <a:pPr marL="342900" lvl="1" indent="-137159" algn="l" rtl="0">
              <a:spcBef>
                <a:spcPts val="780"/>
              </a:spcBef>
              <a:spcAft>
                <a:spcPts val="0"/>
              </a:spcAft>
              <a:buSzPts val="1403"/>
              <a:buChar char="•"/>
            </a:pPr>
            <a:r>
              <a:rPr lang="en" sz="1650" b="1" i="1"/>
              <a:t>ACTION</a:t>
            </a:r>
            <a:r>
              <a:rPr lang="en" sz="1650"/>
              <a:t> – Ensure you have a study worktag by August 1, 2023. HSD will follow-up directly with individual investigators to request this worktag and charge the HSD administrative fee ($1500) in the new UW finance system (sometime in August 2023).</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119"/>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000"/>
              <a:buFont typeface="Arial"/>
              <a:buNone/>
            </a:pPr>
            <a:r>
              <a:rPr lang="en"/>
              <a:t>What researchers need to do</a:t>
            </a:r>
            <a:endParaRPr/>
          </a:p>
        </p:txBody>
      </p:sp>
      <p:sp>
        <p:nvSpPr>
          <p:cNvPr id="755" name="Google Shape;755;p119"/>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37160" lvl="0" indent="-137160" algn="l" rtl="0">
              <a:spcBef>
                <a:spcPts val="0"/>
              </a:spcBef>
              <a:spcAft>
                <a:spcPts val="0"/>
              </a:spcAft>
              <a:buSzPts val="1530"/>
              <a:buChar char="•"/>
            </a:pPr>
            <a:r>
              <a:rPr lang="en" b="1"/>
              <a:t>Scenario 3 </a:t>
            </a:r>
            <a:r>
              <a:rPr lang="en"/>
              <a:t>– Researcher anticipates executed agreement after June 9, 2023, and will submit for HSD Authorization in Zipline </a:t>
            </a:r>
            <a:r>
              <a:rPr lang="en" u="sng"/>
              <a:t>on</a:t>
            </a:r>
            <a:r>
              <a:rPr lang="en"/>
              <a:t> or </a:t>
            </a:r>
            <a:r>
              <a:rPr lang="en" u="sng"/>
              <a:t>after</a:t>
            </a:r>
            <a:r>
              <a:rPr lang="en"/>
              <a:t> July 1, 2023.</a:t>
            </a:r>
            <a:endParaRPr/>
          </a:p>
          <a:p>
            <a:pPr marL="342900" lvl="1" indent="-137159" algn="l" rtl="0">
              <a:spcBef>
                <a:spcPts val="780"/>
              </a:spcBef>
              <a:spcAft>
                <a:spcPts val="0"/>
              </a:spcAft>
              <a:buSzPts val="1403"/>
              <a:buChar char="•"/>
            </a:pPr>
            <a:r>
              <a:rPr lang="en" sz="1650" b="1" i="1"/>
              <a:t>ACTION</a:t>
            </a:r>
            <a:r>
              <a:rPr lang="en" sz="1650"/>
              <a:t> – Ensure you have an advanced budget # request submitted under the current system by June 13, 2023 (preferably by May 31</a:t>
            </a:r>
            <a:r>
              <a:rPr lang="en" sz="1650" baseline="30000"/>
              <a:t>st</a:t>
            </a:r>
            <a:r>
              <a:rPr lang="en" sz="1650"/>
              <a:t>). This will be converted over to the appropriate study worktag with WorkDay go-live (on or after July 6</a:t>
            </a:r>
            <a:r>
              <a:rPr lang="en" sz="1650" baseline="30000"/>
              <a:t>th</a:t>
            </a:r>
            <a:r>
              <a:rPr lang="en" sz="1650"/>
              <a:t>). Provide the worktag # to HSD so that the new fee rate ($1933.70) may be charged.</a:t>
            </a:r>
            <a:endParaRPr/>
          </a:p>
          <a:p>
            <a:pPr marL="342900" lvl="1" indent="-137159" algn="l" rtl="0">
              <a:spcBef>
                <a:spcPts val="780"/>
              </a:spcBef>
              <a:spcAft>
                <a:spcPts val="0"/>
              </a:spcAft>
              <a:buSzPts val="1403"/>
              <a:buChar char="•"/>
            </a:pPr>
            <a:r>
              <a:rPr lang="en" sz="1650" b="1"/>
              <a:t>NOTE</a:t>
            </a:r>
            <a:r>
              <a:rPr lang="en" sz="1650"/>
              <a:t> – HSD Authorization will not be granted until a worktag is provided. However, HSD will begin the review process.</a:t>
            </a:r>
            <a:endParaRPr/>
          </a:p>
        </p:txBody>
      </p:sp>
      <p:sp>
        <p:nvSpPr>
          <p:cNvPr id="756" name="Google Shape;756;p119"/>
          <p:cNvSpPr/>
          <p:nvPr/>
        </p:nvSpPr>
        <p:spPr>
          <a:xfrm>
            <a:off x="2453477" y="2413489"/>
            <a:ext cx="3947400" cy="482700"/>
          </a:xfrm>
          <a:prstGeom prst="ellipse">
            <a:avLst/>
          </a:prstGeom>
          <a:noFill/>
          <a:ln w="264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6"/>
                                        </p:tgtEl>
                                        <p:attrNameLst>
                                          <p:attrName>style.visibility</p:attrName>
                                        </p:attrNameLst>
                                      </p:cBhvr>
                                      <p:to>
                                        <p:strVal val="visible"/>
                                      </p:to>
                                    </p:set>
                                    <p:animEffect transition="in" filter="fade">
                                      <p:cBhvr>
                                        <p:cTn id="7" dur="1000"/>
                                        <p:tgtEl>
                                          <p:spTgt spid="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pic>
        <p:nvPicPr>
          <p:cNvPr id="762" name="Google Shape;762;p120" descr="A close-up of a question&#10;&#10;Description automatically generated with low confidence"/>
          <p:cNvPicPr preferRelativeResize="0"/>
          <p:nvPr/>
        </p:nvPicPr>
        <p:blipFill rotWithShape="1">
          <a:blip r:embed="rId3">
            <a:alphaModFix/>
          </a:blip>
          <a:srcRect/>
          <a:stretch/>
        </p:blipFill>
        <p:spPr>
          <a:xfrm>
            <a:off x="1210867" y="1916906"/>
            <a:ext cx="6722269" cy="336113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21"/>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rmAutofit fontScale="77500"/>
          </a:bodyPr>
          <a:lstStyle/>
          <a:p>
            <a:pPr marL="0" lvl="0" indent="0" algn="l" rtl="0">
              <a:lnSpc>
                <a:spcPct val="100000"/>
              </a:lnSpc>
              <a:spcBef>
                <a:spcPts val="0"/>
              </a:spcBef>
              <a:spcAft>
                <a:spcPts val="0"/>
              </a:spcAft>
              <a:buClr>
                <a:schemeClr val="accent3"/>
              </a:buClr>
              <a:buSzPct val="100000"/>
              <a:buNone/>
            </a:pPr>
            <a:r>
              <a:rPr lang="en">
                <a:latin typeface="Arial"/>
                <a:ea typeface="Arial"/>
                <a:cs typeface="Arial"/>
                <a:sym typeface="Arial"/>
              </a:rPr>
              <a:t>Fixed Price Surplus Budgets Conversion Process</a:t>
            </a:r>
            <a:endParaRPr/>
          </a:p>
        </p:txBody>
      </p:sp>
      <p:sp>
        <p:nvSpPr>
          <p:cNvPr id="768" name="Google Shape;768;p121"/>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May 2023</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Vince Gonzalez, Associate Director</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Grant &amp; Contract Accounting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7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Class of Travel on Federal Awards</a:t>
            </a:r>
            <a:endParaRPr/>
          </a:p>
        </p:txBody>
      </p:sp>
      <p:sp>
        <p:nvSpPr>
          <p:cNvPr id="411" name="Google Shape;411;p77"/>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Regulations require purchasing the least expensive class of travel – typically called “economy”</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Exceptions may be found in 2 CFR 200.475(e)</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The “least expensive </a:t>
            </a:r>
            <a:r>
              <a:rPr lang="en" u="sng">
                <a:latin typeface="Arial"/>
                <a:ea typeface="Arial"/>
                <a:cs typeface="Arial"/>
                <a:sym typeface="Arial"/>
              </a:rPr>
              <a:t>unrestricted</a:t>
            </a:r>
            <a:r>
              <a:rPr lang="en">
                <a:latin typeface="Arial"/>
                <a:ea typeface="Arial"/>
                <a:cs typeface="Arial"/>
                <a:sym typeface="Arial"/>
              </a:rPr>
              <a:t> airfare” is allowable</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Refundable tickets are an allowable cost</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Non-refundable tickets are allowable </a:t>
            </a:r>
            <a:r>
              <a:rPr lang="en" u="sng">
                <a:latin typeface="Arial"/>
                <a:ea typeface="Arial"/>
                <a:cs typeface="Arial"/>
                <a:sym typeface="Arial"/>
              </a:rPr>
              <a:t>if the ticket is used</a:t>
            </a:r>
            <a:r>
              <a:rPr lang="en">
                <a:latin typeface="Arial"/>
                <a:ea typeface="Arial"/>
                <a:cs typeface="Arial"/>
                <a:sym typeface="Arial"/>
              </a:rPr>
              <a:t> </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If a non-refundable ticket is purchased </a:t>
            </a:r>
            <a:r>
              <a:rPr lang="en" u="sng">
                <a:latin typeface="Arial"/>
                <a:ea typeface="Arial"/>
                <a:cs typeface="Arial"/>
                <a:sym typeface="Arial"/>
              </a:rPr>
              <a:t>and the travel does not occur</a:t>
            </a:r>
            <a:r>
              <a:rPr lang="en">
                <a:latin typeface="Arial"/>
                <a:ea typeface="Arial"/>
                <a:cs typeface="Arial"/>
                <a:sym typeface="Arial"/>
              </a:rPr>
              <a:t>, the cost may not be charged to the Award</a:t>
            </a:r>
            <a:endParaRPr/>
          </a:p>
        </p:txBody>
      </p:sp>
      <p:sp>
        <p:nvSpPr>
          <p:cNvPr id="412" name="Google Shape;412;p77"/>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12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FPS Budgets: Current State</a:t>
            </a:r>
            <a:endParaRPr/>
          </a:p>
        </p:txBody>
      </p:sp>
      <p:sp>
        <p:nvSpPr>
          <p:cNvPr id="774" name="Google Shape;774;p122"/>
          <p:cNvSpPr txBox="1">
            <a:spLocks noGrp="1"/>
          </p:cNvSpPr>
          <p:nvPr>
            <p:ph type="body" idx="2"/>
          </p:nvPr>
        </p:nvSpPr>
        <p:spPr>
          <a:xfrm>
            <a:off x="671758" y="1633491"/>
            <a:ext cx="8196300" cy="4572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Current State </a:t>
            </a:r>
            <a:endParaRPr/>
          </a:p>
          <a:p>
            <a:pPr marL="742950" lvl="1" indent="-285750" algn="l" rtl="0">
              <a:spcBef>
                <a:spcPts val="400"/>
              </a:spcBef>
              <a:spcAft>
                <a:spcPts val="0"/>
              </a:spcAft>
              <a:buClr>
                <a:srgbClr val="4B2E83"/>
              </a:buClr>
              <a:buSzPts val="2000"/>
              <a:buChar char="–"/>
            </a:pPr>
            <a:r>
              <a:rPr lang="en" b="0" u="sng">
                <a:solidFill>
                  <a:schemeClr val="hlink"/>
                </a:solidFill>
                <a:latin typeface="Arial"/>
                <a:ea typeface="Arial"/>
                <a:cs typeface="Arial"/>
                <a:sym typeface="Arial"/>
                <a:hlinkClick r:id="rId3"/>
              </a:rPr>
              <a:t>Fixed Price Surplus (FPS) budgets </a:t>
            </a:r>
            <a:r>
              <a:rPr lang="en" b="0">
                <a:latin typeface="Arial"/>
                <a:ea typeface="Arial"/>
                <a:cs typeface="Arial"/>
                <a:sym typeface="Arial"/>
              </a:rPr>
              <a:t>are set up when the University is allowed to retain an unspent balance after an award is closed. </a:t>
            </a:r>
            <a:endParaRPr/>
          </a:p>
          <a:p>
            <a:pPr marL="742950" lvl="1" indent="-285750" algn="l" rtl="0">
              <a:spcBef>
                <a:spcPts val="400"/>
              </a:spcBef>
              <a:spcAft>
                <a:spcPts val="0"/>
              </a:spcAft>
              <a:buClr>
                <a:srgbClr val="4B2E83"/>
              </a:buClr>
              <a:buSzPts val="2000"/>
              <a:buChar char="–"/>
            </a:pPr>
            <a:r>
              <a:rPr lang="en" b="0">
                <a:latin typeface="Arial"/>
                <a:ea typeface="Arial"/>
                <a:cs typeface="Arial"/>
                <a:sym typeface="Arial"/>
              </a:rPr>
              <a:t>They are identified by their FAS Budget Type/Class of 05/34. </a:t>
            </a:r>
            <a:endParaRPr/>
          </a:p>
          <a:p>
            <a:pPr marL="742950" lvl="1" indent="-285750" algn="l" rtl="0">
              <a:spcBef>
                <a:spcPts val="400"/>
              </a:spcBef>
              <a:spcAft>
                <a:spcPts val="0"/>
              </a:spcAft>
              <a:buClr>
                <a:srgbClr val="4B2E83"/>
              </a:buClr>
              <a:buSzPts val="2000"/>
              <a:buChar char="–"/>
            </a:pPr>
            <a:r>
              <a:rPr lang="en" b="0">
                <a:latin typeface="Arial"/>
                <a:ea typeface="Arial"/>
                <a:cs typeface="Arial"/>
                <a:sym typeface="Arial"/>
              </a:rPr>
              <a:t>At closeout, GCA transfers the total unspent balance to the FPS budget with an F&amp;A rate that most closely aligns with the F&amp;A rate of the award being closed.</a:t>
            </a:r>
            <a:endParaRPr/>
          </a:p>
        </p:txBody>
      </p:sp>
      <p:sp>
        <p:nvSpPr>
          <p:cNvPr id="775" name="Google Shape;775;p122"/>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Vince Gonzalez – Grant &amp; Contract Accounting</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12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Converting FPS to Workday Finance</a:t>
            </a:r>
            <a:endParaRPr/>
          </a:p>
        </p:txBody>
      </p:sp>
      <p:sp>
        <p:nvSpPr>
          <p:cNvPr id="781" name="Google Shape;781;p123"/>
          <p:cNvSpPr txBox="1">
            <a:spLocks noGrp="1"/>
          </p:cNvSpPr>
          <p:nvPr>
            <p:ph type="body" idx="2"/>
          </p:nvPr>
        </p:nvSpPr>
        <p:spPr>
          <a:xfrm>
            <a:off x="671758" y="1633491"/>
            <a:ext cx="8196300" cy="45720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Clr>
                <a:srgbClr val="4B2E83"/>
              </a:buClr>
              <a:buSzPts val="1100"/>
              <a:buNone/>
            </a:pPr>
            <a:endParaRPr sz="1100" b="0">
              <a:latin typeface="Arial"/>
              <a:ea typeface="Arial"/>
              <a:cs typeface="Arial"/>
              <a:sym typeface="Arial"/>
            </a:endParaRPr>
          </a:p>
          <a:p>
            <a:pPr marL="57150" lvl="0" indent="0" algn="l" rtl="0">
              <a:spcBef>
                <a:spcPts val="480"/>
              </a:spcBef>
              <a:spcAft>
                <a:spcPts val="0"/>
              </a:spcAft>
              <a:buClr>
                <a:srgbClr val="4B2E83"/>
              </a:buClr>
              <a:buSzPts val="2400"/>
              <a:buNone/>
            </a:pPr>
            <a:r>
              <a:rPr lang="en" b="0">
                <a:latin typeface="Arial"/>
                <a:ea typeface="Arial"/>
                <a:cs typeface="Arial"/>
                <a:sym typeface="Arial"/>
              </a:rPr>
              <a:t>All Fixed Price Surplus (FPS) budgets that are in status 1 or 3 will be converted to a residual balance worktag with a 0% F&amp;A rate. </a:t>
            </a:r>
            <a:endParaRPr/>
          </a:p>
        </p:txBody>
      </p:sp>
      <p:sp>
        <p:nvSpPr>
          <p:cNvPr id="782" name="Google Shape;782;p123"/>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Vince Gonzalez – Grant &amp; Contract Accounting</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12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FPS Conversion Scenarios</a:t>
            </a:r>
            <a:endParaRPr/>
          </a:p>
        </p:txBody>
      </p:sp>
      <p:sp>
        <p:nvSpPr>
          <p:cNvPr id="788" name="Google Shape;788;p124"/>
          <p:cNvSpPr txBox="1">
            <a:spLocks noGrp="1"/>
          </p:cNvSpPr>
          <p:nvPr>
            <p:ph type="body" idx="2"/>
          </p:nvPr>
        </p:nvSpPr>
        <p:spPr>
          <a:xfrm>
            <a:off x="659305" y="1571349"/>
            <a:ext cx="8196300" cy="4314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1800"/>
              <a:buNone/>
            </a:pPr>
            <a:endParaRPr sz="1800">
              <a:latin typeface="Arial"/>
              <a:ea typeface="Arial"/>
              <a:cs typeface="Arial"/>
              <a:sym typeface="Arial"/>
            </a:endParaRPr>
          </a:p>
          <a:p>
            <a:pPr marL="457200" lvl="1" indent="0" algn="l" rtl="0">
              <a:spcBef>
                <a:spcPts val="360"/>
              </a:spcBef>
              <a:spcAft>
                <a:spcPts val="0"/>
              </a:spcAft>
              <a:buClr>
                <a:srgbClr val="4B2E83"/>
              </a:buClr>
              <a:buSzPts val="1800"/>
              <a:buNone/>
            </a:pPr>
            <a:r>
              <a:rPr lang="en" sz="1800" b="0">
                <a:latin typeface="Arial"/>
                <a:ea typeface="Arial"/>
                <a:cs typeface="Arial"/>
                <a:sym typeface="Arial"/>
              </a:rPr>
              <a:t>1.  If your unit has already mapped your FPS budgets in the </a:t>
            </a:r>
            <a:r>
              <a:rPr lang="en" sz="1800" b="0" u="sng">
                <a:solidFill>
                  <a:schemeClr val="hlink"/>
                </a:solidFill>
                <a:latin typeface="Arial"/>
                <a:ea typeface="Arial"/>
                <a:cs typeface="Arial"/>
                <a:sym typeface="Arial"/>
                <a:hlinkClick r:id="rId3"/>
              </a:rPr>
              <a:t>UWFT Budget to Worktag Mapping Workbook</a:t>
            </a:r>
            <a:r>
              <a:rPr lang="en" sz="1800" b="0">
                <a:latin typeface="Arial"/>
                <a:ea typeface="Arial"/>
                <a:cs typeface="Arial"/>
                <a:sym typeface="Arial"/>
              </a:rPr>
              <a:t>, the conversion will follow the values that you have mapped.</a:t>
            </a:r>
            <a:endParaRPr/>
          </a:p>
          <a:p>
            <a:pPr marL="457200" lvl="1" indent="0" algn="l" rtl="0">
              <a:spcBef>
                <a:spcPts val="360"/>
              </a:spcBef>
              <a:spcAft>
                <a:spcPts val="0"/>
              </a:spcAft>
              <a:buClr>
                <a:srgbClr val="4B2E83"/>
              </a:buClr>
              <a:buSzPts val="1800"/>
              <a:buNone/>
            </a:pPr>
            <a:endParaRPr sz="1800" b="0">
              <a:latin typeface="Arial"/>
              <a:ea typeface="Arial"/>
              <a:cs typeface="Arial"/>
              <a:sym typeface="Arial"/>
            </a:endParaRPr>
          </a:p>
          <a:p>
            <a:pPr marL="457200" lvl="1" indent="0" algn="l" rtl="0">
              <a:spcBef>
                <a:spcPts val="360"/>
              </a:spcBef>
              <a:spcAft>
                <a:spcPts val="0"/>
              </a:spcAft>
              <a:buClr>
                <a:srgbClr val="4B2E83"/>
              </a:buClr>
              <a:buSzPts val="1800"/>
              <a:buNone/>
            </a:pPr>
            <a:r>
              <a:rPr lang="en" sz="1800" b="0">
                <a:latin typeface="Arial"/>
                <a:ea typeface="Arial"/>
                <a:cs typeface="Arial"/>
                <a:sym typeface="Arial"/>
              </a:rPr>
              <a:t>2.  If your unit has not mapped your FPS budgets, the deadline to complete the mapping is May 31, 2023. Please reference the </a:t>
            </a:r>
            <a:r>
              <a:rPr lang="en" sz="1800" b="0" u="sng">
                <a:solidFill>
                  <a:schemeClr val="hlink"/>
                </a:solidFill>
                <a:latin typeface="Arial"/>
                <a:ea typeface="Arial"/>
                <a:cs typeface="Arial"/>
                <a:sym typeface="Arial"/>
                <a:hlinkClick r:id="rId4"/>
              </a:rPr>
              <a:t>FDM Change Request process of the Foundational Data Model </a:t>
            </a:r>
            <a:r>
              <a:rPr lang="en" sz="1800" b="0">
                <a:latin typeface="Arial"/>
                <a:ea typeface="Arial"/>
                <a:cs typeface="Arial"/>
                <a:sym typeface="Arial"/>
              </a:rPr>
              <a:t>to complete.</a:t>
            </a:r>
            <a:endParaRPr/>
          </a:p>
          <a:p>
            <a:pPr marL="457200" lvl="1" indent="0" algn="l" rtl="0">
              <a:spcBef>
                <a:spcPts val="360"/>
              </a:spcBef>
              <a:spcAft>
                <a:spcPts val="0"/>
              </a:spcAft>
              <a:buClr>
                <a:srgbClr val="4B2E83"/>
              </a:buClr>
              <a:buSzPts val="1800"/>
              <a:buNone/>
            </a:pPr>
            <a:endParaRPr sz="1800" b="0">
              <a:latin typeface="Arial"/>
              <a:ea typeface="Arial"/>
              <a:cs typeface="Arial"/>
              <a:sym typeface="Arial"/>
            </a:endParaRPr>
          </a:p>
          <a:p>
            <a:pPr marL="457200" lvl="1" indent="0" algn="l" rtl="0">
              <a:spcBef>
                <a:spcPts val="360"/>
              </a:spcBef>
              <a:spcAft>
                <a:spcPts val="0"/>
              </a:spcAft>
              <a:buClr>
                <a:srgbClr val="4B2E83"/>
              </a:buClr>
              <a:buSzPts val="1800"/>
              <a:buNone/>
            </a:pPr>
            <a:r>
              <a:rPr lang="en" sz="1800" b="0">
                <a:latin typeface="Arial"/>
                <a:ea typeface="Arial"/>
                <a:cs typeface="Arial"/>
                <a:sym typeface="Arial"/>
              </a:rPr>
              <a:t>3.  If your unit has not mapped your FPS budgets </a:t>
            </a:r>
            <a:r>
              <a:rPr lang="en" sz="1800" b="0" u="sng">
                <a:latin typeface="Arial"/>
                <a:ea typeface="Arial"/>
                <a:cs typeface="Arial"/>
                <a:sym typeface="Arial"/>
              </a:rPr>
              <a:t>and</a:t>
            </a:r>
            <a:r>
              <a:rPr lang="en" sz="1800" b="0">
                <a:latin typeface="Arial"/>
                <a:ea typeface="Arial"/>
                <a:cs typeface="Arial"/>
                <a:sym typeface="Arial"/>
              </a:rPr>
              <a:t> does not complete the mapping by May 31, 2023, the budget will convert with the Cost Center already mapped in the </a:t>
            </a:r>
            <a:r>
              <a:rPr lang="en" sz="1800" b="0" u="sng">
                <a:solidFill>
                  <a:schemeClr val="hlink"/>
                </a:solidFill>
                <a:latin typeface="Arial"/>
                <a:ea typeface="Arial"/>
                <a:cs typeface="Arial"/>
                <a:sym typeface="Arial"/>
                <a:hlinkClick r:id="rId3"/>
              </a:rPr>
              <a:t>UWFT Budget to Worktag Mapping Workbook</a:t>
            </a:r>
            <a:r>
              <a:rPr lang="en" sz="1800" b="0">
                <a:latin typeface="Arial"/>
                <a:ea typeface="Arial"/>
                <a:cs typeface="Arial"/>
                <a:sym typeface="Arial"/>
              </a:rPr>
              <a:t>. </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789" name="Google Shape;789;p124"/>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Vince Gonzalez – Grant &amp; Contract Accounting</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12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After Workday Finance Go-Live</a:t>
            </a:r>
            <a:endParaRPr/>
          </a:p>
        </p:txBody>
      </p:sp>
      <p:sp>
        <p:nvSpPr>
          <p:cNvPr id="795" name="Google Shape;795;p125"/>
          <p:cNvSpPr txBox="1">
            <a:spLocks noGrp="1"/>
          </p:cNvSpPr>
          <p:nvPr>
            <p:ph type="body" idx="2"/>
          </p:nvPr>
        </p:nvSpPr>
        <p:spPr>
          <a:xfrm>
            <a:off x="659305" y="1571349"/>
            <a:ext cx="8196300" cy="4314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Future State</a:t>
            </a:r>
            <a:endParaRPr/>
          </a:p>
          <a:p>
            <a:pPr marL="742950" lvl="1" indent="-285750" algn="l" rtl="0">
              <a:spcBef>
                <a:spcPts val="400"/>
              </a:spcBef>
              <a:spcAft>
                <a:spcPts val="0"/>
              </a:spcAft>
              <a:buClr>
                <a:srgbClr val="4B2E83"/>
              </a:buClr>
              <a:buSzPts val="2000"/>
              <a:buChar char="–"/>
            </a:pPr>
            <a:r>
              <a:rPr lang="en" b="0">
                <a:latin typeface="Arial"/>
                <a:ea typeface="Arial"/>
                <a:cs typeface="Arial"/>
                <a:sym typeface="Arial"/>
              </a:rPr>
              <a:t>If multiple residual balance worktags exist per unit, GCA will reach out to the unit to determine where the balance should be transferred at time of closeout. </a:t>
            </a:r>
            <a:endParaRPr/>
          </a:p>
          <a:p>
            <a:pPr marL="457200" lvl="1" indent="0" algn="l" rtl="0">
              <a:spcBef>
                <a:spcPts val="400"/>
              </a:spcBef>
              <a:spcAft>
                <a:spcPts val="0"/>
              </a:spcAft>
              <a:buClr>
                <a:srgbClr val="4B2E83"/>
              </a:buClr>
              <a:buSzPts val="2000"/>
              <a:buNone/>
            </a:pPr>
            <a:endParaRPr b="0">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Recommendation – Consolidate to One Worktag</a:t>
            </a:r>
            <a:r>
              <a:rPr lang="en" b="0">
                <a:latin typeface="Arial"/>
                <a:ea typeface="Arial"/>
                <a:cs typeface="Arial"/>
                <a:sym typeface="Arial"/>
              </a:rPr>
              <a:t>: We recommend that units with multiple residual balance worktags consider consolidating them into one worktag, which will: </a:t>
            </a:r>
            <a:endParaRPr/>
          </a:p>
          <a:p>
            <a:pPr marL="1143000" lvl="2" indent="-228600" algn="l" rtl="0">
              <a:spcBef>
                <a:spcPts val="400"/>
              </a:spcBef>
              <a:spcAft>
                <a:spcPts val="0"/>
              </a:spcAft>
              <a:buClr>
                <a:srgbClr val="4B2E83"/>
              </a:buClr>
              <a:buSzPts val="2000"/>
              <a:buChar char="&gt;"/>
            </a:pPr>
            <a:r>
              <a:rPr lang="en" sz="2000" b="0">
                <a:latin typeface="Arial"/>
                <a:ea typeface="Arial"/>
                <a:cs typeface="Arial"/>
                <a:sym typeface="Arial"/>
              </a:rPr>
              <a:t>Reduce administrative burden within the unit</a:t>
            </a:r>
            <a:endParaRPr/>
          </a:p>
          <a:p>
            <a:pPr marL="1143000" lvl="2" indent="-228600" algn="l" rtl="0">
              <a:spcBef>
                <a:spcPts val="400"/>
              </a:spcBef>
              <a:spcAft>
                <a:spcPts val="0"/>
              </a:spcAft>
              <a:buClr>
                <a:srgbClr val="4B2E83"/>
              </a:buClr>
              <a:buSzPts val="2000"/>
              <a:buChar char="&gt;"/>
            </a:pPr>
            <a:r>
              <a:rPr lang="en" sz="2000" b="0">
                <a:latin typeface="Arial"/>
                <a:ea typeface="Arial"/>
                <a:cs typeface="Arial"/>
                <a:sym typeface="Arial"/>
              </a:rPr>
              <a:t>Streamline the award closeout process</a:t>
            </a:r>
            <a:endParaRPr/>
          </a:p>
        </p:txBody>
      </p:sp>
      <p:sp>
        <p:nvSpPr>
          <p:cNvPr id="796" name="Google Shape;796;p125"/>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Vince Gonzalez – Grant &amp; Contract Accounting</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2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Resources</a:t>
            </a:r>
            <a:endParaRPr/>
          </a:p>
        </p:txBody>
      </p:sp>
      <p:sp>
        <p:nvSpPr>
          <p:cNvPr id="802" name="Google Shape;802;p126"/>
          <p:cNvSpPr txBox="1">
            <a:spLocks noGrp="1"/>
          </p:cNvSpPr>
          <p:nvPr>
            <p:ph type="body" idx="2"/>
          </p:nvPr>
        </p:nvSpPr>
        <p:spPr>
          <a:xfrm>
            <a:off x="671758" y="1846557"/>
            <a:ext cx="8196300" cy="4314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000"/>
              <a:buFont typeface="Merriweather Sans"/>
              <a:buChar char="&gt;"/>
            </a:pPr>
            <a:r>
              <a:rPr lang="en" sz="2000" b="0" u="sng">
                <a:solidFill>
                  <a:schemeClr val="hlink"/>
                </a:solidFill>
                <a:latin typeface="Arial"/>
                <a:ea typeface="Arial"/>
                <a:cs typeface="Arial"/>
                <a:sym typeface="Arial"/>
                <a:hlinkClick r:id="rId3"/>
              </a:rPr>
              <a:t>GCA Fixed Price Surplus Webpage - Current State</a:t>
            </a:r>
            <a:endParaRPr sz="2000" b="0">
              <a:latin typeface="Arial"/>
              <a:ea typeface="Arial"/>
              <a:cs typeface="Arial"/>
              <a:sym typeface="Arial"/>
            </a:endParaRPr>
          </a:p>
          <a:p>
            <a:pPr marL="342900" lvl="0" indent="-342900" algn="l" rtl="0">
              <a:spcBef>
                <a:spcPts val="400"/>
              </a:spcBef>
              <a:spcAft>
                <a:spcPts val="0"/>
              </a:spcAft>
              <a:buClr>
                <a:srgbClr val="4B2E83"/>
              </a:buClr>
              <a:buSzPts val="2000"/>
              <a:buFont typeface="Merriweather Sans"/>
              <a:buChar char="&gt;"/>
            </a:pPr>
            <a:r>
              <a:rPr lang="en" sz="2000" b="0" u="sng">
                <a:solidFill>
                  <a:schemeClr val="hlink"/>
                </a:solidFill>
                <a:latin typeface="Arial"/>
                <a:ea typeface="Arial"/>
                <a:cs typeface="Arial"/>
                <a:sym typeface="Arial"/>
                <a:hlinkClick r:id="rId4"/>
              </a:rPr>
              <a:t>UWFT Budget to Worktag Mapping Workbook</a:t>
            </a:r>
            <a:endParaRPr sz="2000" b="0">
              <a:latin typeface="Arial"/>
              <a:ea typeface="Arial"/>
              <a:cs typeface="Arial"/>
              <a:sym typeface="Arial"/>
            </a:endParaRPr>
          </a:p>
          <a:p>
            <a:pPr marL="342900" lvl="0" indent="-342900" algn="l" rtl="0">
              <a:spcBef>
                <a:spcPts val="400"/>
              </a:spcBef>
              <a:spcAft>
                <a:spcPts val="0"/>
              </a:spcAft>
              <a:buClr>
                <a:srgbClr val="4B2E83"/>
              </a:buClr>
              <a:buSzPts val="2000"/>
              <a:buFont typeface="Merriweather Sans"/>
              <a:buChar char="&gt;"/>
            </a:pPr>
            <a:r>
              <a:rPr lang="en" sz="2000" b="0" u="sng">
                <a:solidFill>
                  <a:schemeClr val="hlink"/>
                </a:solidFill>
                <a:latin typeface="Arial"/>
                <a:ea typeface="Arial"/>
                <a:cs typeface="Arial"/>
                <a:sym typeface="Arial"/>
                <a:hlinkClick r:id="rId5"/>
              </a:rPr>
              <a:t>FDM Change Request Process - Foundational Data Model</a:t>
            </a:r>
            <a:endParaRPr sz="2000" b="0">
              <a:latin typeface="Arial"/>
              <a:ea typeface="Arial"/>
              <a:cs typeface="Arial"/>
              <a:sym typeface="Arial"/>
            </a:endParaRPr>
          </a:p>
          <a:p>
            <a:pPr marL="342900" lvl="0" indent="-215900" algn="l" rtl="0">
              <a:spcBef>
                <a:spcPts val="400"/>
              </a:spcBef>
              <a:spcAft>
                <a:spcPts val="0"/>
              </a:spcAft>
              <a:buClr>
                <a:srgbClr val="4B2E83"/>
              </a:buClr>
              <a:buSzPts val="2000"/>
              <a:buFont typeface="Merriweather Sans"/>
              <a:buNone/>
            </a:pPr>
            <a:endParaRPr sz="2000" b="0">
              <a:latin typeface="Arial"/>
              <a:ea typeface="Arial"/>
              <a:cs typeface="Arial"/>
              <a:sym typeface="Arial"/>
            </a:endParaRPr>
          </a:p>
          <a:p>
            <a:pPr marL="342900" lvl="0" indent="-215900" algn="l" rtl="0">
              <a:spcBef>
                <a:spcPts val="400"/>
              </a:spcBef>
              <a:spcAft>
                <a:spcPts val="0"/>
              </a:spcAft>
              <a:buClr>
                <a:srgbClr val="4B2E83"/>
              </a:buClr>
              <a:buSzPts val="2000"/>
              <a:buFont typeface="Merriweather Sans"/>
              <a:buNone/>
            </a:pPr>
            <a:endParaRPr sz="2000" b="0">
              <a:latin typeface="Arial"/>
              <a:ea typeface="Arial"/>
              <a:cs typeface="Arial"/>
              <a:sym typeface="Arial"/>
            </a:endParaRPr>
          </a:p>
        </p:txBody>
      </p:sp>
      <p:sp>
        <p:nvSpPr>
          <p:cNvPr id="803" name="Google Shape;803;p126"/>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Vince Gonzalez – Grant &amp; Contract Accounting</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12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Questions</a:t>
            </a:r>
            <a:endParaRPr/>
          </a:p>
        </p:txBody>
      </p:sp>
      <p:sp>
        <p:nvSpPr>
          <p:cNvPr id="809" name="Google Shape;809;p127"/>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endParaRPr>
              <a:latin typeface="Arial"/>
              <a:ea typeface="Arial"/>
              <a:cs typeface="Arial"/>
              <a:sym typeface="Arial"/>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a:p>
            <a:pPr marL="0" lvl="0" indent="0" algn="l" rtl="0">
              <a:spcBef>
                <a:spcPts val="480"/>
              </a:spcBef>
              <a:spcAft>
                <a:spcPts val="0"/>
              </a:spcAft>
              <a:buClr>
                <a:srgbClr val="4B2E83"/>
              </a:buClr>
              <a:buSzPts val="2400"/>
              <a:buNone/>
            </a:pPr>
            <a:r>
              <a:rPr lang="en">
                <a:latin typeface="Arial"/>
                <a:ea typeface="Arial"/>
                <a:cs typeface="Arial"/>
                <a:sym typeface="Arial"/>
              </a:rPr>
              <a:t>Please contact Vince Gonzalez at </a:t>
            </a:r>
            <a:r>
              <a:rPr lang="en" u="sng">
                <a:solidFill>
                  <a:schemeClr val="hlink"/>
                </a:solidFill>
                <a:latin typeface="Arial"/>
                <a:ea typeface="Arial"/>
                <a:cs typeface="Arial"/>
                <a:sym typeface="Arial"/>
                <a:hlinkClick r:id="rId3"/>
              </a:rPr>
              <a:t>vinceg@uw.edu</a:t>
            </a:r>
            <a:endParaRPr>
              <a:latin typeface="Arial"/>
              <a:ea typeface="Arial"/>
              <a:cs typeface="Arial"/>
              <a:sym typeface="Arial"/>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p:txBody>
      </p:sp>
      <p:sp>
        <p:nvSpPr>
          <p:cNvPr id="810" name="Google Shape;810;p127"/>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Vince Gonzalez – Grant &amp; Contract Accounting</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pic>
        <p:nvPicPr>
          <p:cNvPr id="816" name="Google Shape;816;p128"/>
          <p:cNvPicPr preferRelativeResize="0"/>
          <p:nvPr/>
        </p:nvPicPr>
        <p:blipFill rotWithShape="1">
          <a:blip r:embed="rId3">
            <a:alphaModFix/>
          </a:blip>
          <a:srcRect t="29928" b="29924"/>
          <a:stretch/>
        </p:blipFill>
        <p:spPr>
          <a:xfrm>
            <a:off x="0" y="5562600"/>
            <a:ext cx="9143999" cy="1290933"/>
          </a:xfrm>
          <a:prstGeom prst="rect">
            <a:avLst/>
          </a:prstGeom>
          <a:noFill/>
          <a:ln>
            <a:noFill/>
          </a:ln>
        </p:spPr>
      </p:pic>
      <p:sp>
        <p:nvSpPr>
          <p:cNvPr id="817" name="Google Shape;817;p128"/>
          <p:cNvSpPr/>
          <p:nvPr/>
        </p:nvSpPr>
        <p:spPr>
          <a:xfrm>
            <a:off x="0" y="1066800"/>
            <a:ext cx="9144000" cy="48723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8" name="Google Shape;818;p128"/>
          <p:cNvSpPr/>
          <p:nvPr/>
        </p:nvSpPr>
        <p:spPr>
          <a:xfrm>
            <a:off x="6968587" y="1145977"/>
            <a:ext cx="2170800" cy="4793100"/>
          </a:xfrm>
          <a:prstGeom prst="rect">
            <a:avLst/>
          </a:prstGeom>
          <a:solidFill>
            <a:srgbClr val="DDD9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9" name="Google Shape;819;p128"/>
          <p:cNvSpPr/>
          <p:nvPr/>
        </p:nvSpPr>
        <p:spPr>
          <a:xfrm>
            <a:off x="0" y="-76200"/>
            <a:ext cx="9153600" cy="1174500"/>
          </a:xfrm>
          <a:prstGeom prst="rect">
            <a:avLst/>
          </a:prstGeom>
          <a:solidFill>
            <a:srgbClr val="917B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0" name="Google Shape;820;p128"/>
          <p:cNvSpPr txBox="1"/>
          <p:nvPr/>
        </p:nvSpPr>
        <p:spPr>
          <a:xfrm>
            <a:off x="191140" y="1414820"/>
            <a:ext cx="6777300" cy="4371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 sz="2800" b="0" i="0" u="none" strike="noStrike" cap="none">
                <a:solidFill>
                  <a:schemeClr val="lt1"/>
                </a:solidFill>
                <a:latin typeface="Open Sans"/>
                <a:ea typeface="Open Sans"/>
                <a:cs typeface="Open Sans"/>
                <a:sym typeface="Open Sans"/>
              </a:rPr>
              <a:t>Upcoming Classes</a:t>
            </a:r>
            <a:endParaRPr/>
          </a:p>
          <a:p>
            <a:pPr marL="0" marR="0" lvl="0" indent="0" algn="l" rtl="0">
              <a:spcBef>
                <a:spcPts val="1200"/>
              </a:spcBef>
              <a:spcAft>
                <a:spcPts val="0"/>
              </a:spcAft>
              <a:buNone/>
            </a:pPr>
            <a:r>
              <a:rPr lang="en" sz="1800" b="0" i="0" u="none" strike="noStrike" cap="none">
                <a:solidFill>
                  <a:schemeClr val="lt1"/>
                </a:solidFill>
                <a:latin typeface="Open Sans"/>
                <a:ea typeface="Open Sans"/>
                <a:cs typeface="Open Sans"/>
                <a:sym typeface="Open Sans"/>
              </a:rPr>
              <a:t>May 18     SAGE Budget</a:t>
            </a:r>
            <a:endParaRPr/>
          </a:p>
          <a:p>
            <a:pPr marL="1082675" marR="0" lvl="0" indent="-1082675" algn="l" rtl="0">
              <a:spcBef>
                <a:spcPts val="1200"/>
              </a:spcBef>
              <a:spcAft>
                <a:spcPts val="0"/>
              </a:spcAft>
              <a:buNone/>
            </a:pPr>
            <a:r>
              <a:rPr lang="en" sz="1800" b="0" i="0" u="none" strike="noStrike" cap="none">
                <a:solidFill>
                  <a:schemeClr val="lt1"/>
                </a:solidFill>
                <a:latin typeface="Open Sans"/>
                <a:ea typeface="Open Sans"/>
                <a:cs typeface="Open Sans"/>
                <a:sym typeface="Open Sans"/>
              </a:rPr>
              <a:t>May 23     Compliance Case Studies: Financial Conflict of Interest, Export Controls, and Research Integrity</a:t>
            </a:r>
            <a:endParaRPr/>
          </a:p>
          <a:p>
            <a:pPr marL="1082675" marR="0" lvl="0" indent="-1082675" algn="l" rtl="0">
              <a:spcBef>
                <a:spcPts val="1200"/>
              </a:spcBef>
              <a:spcAft>
                <a:spcPts val="0"/>
              </a:spcAft>
              <a:buNone/>
            </a:pPr>
            <a:r>
              <a:rPr lang="en" sz="1800" b="0" i="0" u="none" strike="noStrike" cap="none">
                <a:solidFill>
                  <a:schemeClr val="lt1"/>
                </a:solidFill>
                <a:latin typeface="Open Sans"/>
                <a:ea typeface="Open Sans"/>
                <a:cs typeface="Open Sans"/>
                <a:sym typeface="Open Sans"/>
              </a:rPr>
              <a:t>June 13     SAGE Budget</a:t>
            </a:r>
            <a:endParaRPr/>
          </a:p>
          <a:p>
            <a:pPr marL="0" marR="0" lvl="0" indent="0" algn="l" rtl="0">
              <a:lnSpc>
                <a:spcPct val="200000"/>
              </a:lnSpc>
              <a:spcBef>
                <a:spcPts val="0"/>
              </a:spcBef>
              <a:spcAft>
                <a:spcPts val="0"/>
              </a:spcAft>
              <a:buNone/>
            </a:pPr>
            <a:r>
              <a:rPr lang="en" sz="2800" b="0" i="0" u="none" strike="noStrike" cap="none">
                <a:solidFill>
                  <a:schemeClr val="lt1"/>
                </a:solidFill>
                <a:latin typeface="Open Sans"/>
                <a:ea typeface="Open Sans"/>
                <a:cs typeface="Open Sans"/>
                <a:sym typeface="Open Sans"/>
              </a:rPr>
              <a:t>FT and the CORE certificate</a:t>
            </a:r>
            <a:endParaRPr/>
          </a:p>
          <a:p>
            <a:pPr marL="914400" marR="0" lvl="2" indent="-342900" algn="l" rtl="0">
              <a:spcBef>
                <a:spcPts val="0"/>
              </a:spcBef>
              <a:spcAft>
                <a:spcPts val="0"/>
              </a:spcAft>
              <a:buClr>
                <a:schemeClr val="lt1"/>
              </a:buClr>
              <a:buSzPts val="2000"/>
              <a:buFont typeface="Arial"/>
              <a:buChar char="•"/>
            </a:pPr>
            <a:r>
              <a:rPr lang="en" sz="2000" b="0" i="0" u="none" strike="noStrike" cap="none">
                <a:solidFill>
                  <a:schemeClr val="lt1"/>
                </a:solidFill>
                <a:latin typeface="Calibri"/>
                <a:ea typeface="Calibri"/>
                <a:cs typeface="Calibri"/>
                <a:sym typeface="Calibri"/>
              </a:rPr>
              <a:t>Some required classes on hold for a few months until updates clarified </a:t>
            </a:r>
            <a:endParaRPr/>
          </a:p>
          <a:p>
            <a:pPr marL="914400" marR="0" lvl="2" indent="-342900" algn="l" rtl="0">
              <a:spcBef>
                <a:spcPts val="0"/>
              </a:spcBef>
              <a:spcAft>
                <a:spcPts val="0"/>
              </a:spcAft>
              <a:buClr>
                <a:schemeClr val="lt1"/>
              </a:buClr>
              <a:buSzPts val="2000"/>
              <a:buFont typeface="Arial"/>
              <a:buChar char="•"/>
            </a:pPr>
            <a:r>
              <a:rPr lang="en" sz="2000" b="0" i="0" u="none" strike="noStrike" cap="none">
                <a:solidFill>
                  <a:schemeClr val="lt1"/>
                </a:solidFill>
                <a:latin typeface="Calibri"/>
                <a:ea typeface="Calibri"/>
                <a:cs typeface="Calibri"/>
                <a:sym typeface="Calibri"/>
              </a:rPr>
              <a:t>Some required and elective classes may be retired</a:t>
            </a:r>
            <a:endParaRPr/>
          </a:p>
          <a:p>
            <a:pPr marL="0" marR="0" lvl="0" indent="0" algn="l" rtl="0">
              <a:spcBef>
                <a:spcPts val="1200"/>
              </a:spcBef>
              <a:spcAft>
                <a:spcPts val="0"/>
              </a:spcAft>
              <a:buNone/>
            </a:pPr>
            <a:r>
              <a:rPr lang="en" sz="2800" b="0" i="0" u="none" strike="noStrike" cap="none">
                <a:solidFill>
                  <a:schemeClr val="lt1"/>
                </a:solidFill>
                <a:latin typeface="Calibri"/>
                <a:ea typeface="Calibri"/>
                <a:cs typeface="Calibri"/>
                <a:sym typeface="Calibri"/>
              </a:rPr>
              <a:t>Changes coming to the certificate 2024</a:t>
            </a:r>
            <a:endParaRPr/>
          </a:p>
        </p:txBody>
      </p:sp>
      <p:sp>
        <p:nvSpPr>
          <p:cNvPr id="821" name="Google Shape;821;p128"/>
          <p:cNvSpPr txBox="1"/>
          <p:nvPr/>
        </p:nvSpPr>
        <p:spPr>
          <a:xfrm>
            <a:off x="6968587" y="2819400"/>
            <a:ext cx="2022900" cy="738900"/>
          </a:xfrm>
          <a:prstGeom prst="rect">
            <a:avLst/>
          </a:prstGeom>
          <a:noFill/>
          <a:ln>
            <a:noFill/>
          </a:ln>
        </p:spPr>
        <p:txBody>
          <a:bodyPr spcFirstLastPara="1" wrap="square" lIns="0" tIns="45700" rIns="91425" bIns="45700" anchor="t" anchorCtr="0">
            <a:spAutoFit/>
          </a:bodyPr>
          <a:lstStyle/>
          <a:p>
            <a:pPr marL="112712" marR="0" lvl="0" indent="0" algn="l" rtl="0">
              <a:spcBef>
                <a:spcPts val="0"/>
              </a:spcBef>
              <a:spcAft>
                <a:spcPts val="0"/>
              </a:spcAft>
              <a:buNone/>
            </a:pPr>
            <a:r>
              <a:rPr lang="en" sz="1800" b="1" i="0" u="none" strike="noStrike" cap="none">
                <a:solidFill>
                  <a:srgbClr val="595959"/>
                </a:solidFill>
                <a:latin typeface="Calibri"/>
                <a:ea typeface="Calibri"/>
                <a:cs typeface="Calibri"/>
                <a:sym typeface="Calibri"/>
              </a:rPr>
              <a:t>CORE Home </a:t>
            </a:r>
            <a:r>
              <a:rPr lang="en" sz="1200" b="0" i="0" u="sng" strike="noStrike" cap="none">
                <a:solidFill>
                  <a:srgbClr val="36609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https://www.washington.edu/research/training/core/</a:t>
            </a:r>
            <a:endParaRPr sz="1200" b="0" i="0" u="none" strike="noStrike" cap="none">
              <a:solidFill>
                <a:srgbClr val="366092"/>
              </a:solidFill>
              <a:latin typeface="Calibri"/>
              <a:ea typeface="Calibri"/>
              <a:cs typeface="Calibri"/>
              <a:sym typeface="Calibri"/>
            </a:endParaRPr>
          </a:p>
        </p:txBody>
      </p:sp>
      <p:sp>
        <p:nvSpPr>
          <p:cNvPr id="822" name="Google Shape;822;p128"/>
          <p:cNvSpPr txBox="1"/>
          <p:nvPr/>
        </p:nvSpPr>
        <p:spPr>
          <a:xfrm>
            <a:off x="152400" y="3555529"/>
            <a:ext cx="737700" cy="307800"/>
          </a:xfrm>
          <a:prstGeom prst="rect">
            <a:avLst/>
          </a:prstGeom>
          <a:noFill/>
          <a:ln>
            <a:noFill/>
          </a:ln>
        </p:spPr>
        <p:txBody>
          <a:bodyPr spcFirstLastPara="1" wrap="square" lIns="0" tIns="45700" rIns="0" bIns="45700" anchor="t" anchorCtr="0">
            <a:spAutoFit/>
          </a:bodyPr>
          <a:lstStyle/>
          <a:p>
            <a:pPr marL="0" marR="0" lvl="0" indent="0" algn="r" rtl="0">
              <a:spcBef>
                <a:spcPts val="0"/>
              </a:spcBef>
              <a:spcAft>
                <a:spcPts val="0"/>
              </a:spcAft>
              <a:buNone/>
            </a:pPr>
            <a:endParaRPr sz="1400" b="1" i="0" u="none" strike="noStrike" cap="none">
              <a:solidFill>
                <a:srgbClr val="595959"/>
              </a:solidFill>
              <a:latin typeface="Calibri"/>
              <a:ea typeface="Calibri"/>
              <a:cs typeface="Calibri"/>
              <a:sym typeface="Calibri"/>
            </a:endParaRPr>
          </a:p>
        </p:txBody>
      </p:sp>
      <p:pic>
        <p:nvPicPr>
          <p:cNvPr id="823" name="Google Shape;823;p128" descr="C:\Users\hient2\Desktop\Untitled-1.png"/>
          <p:cNvPicPr preferRelativeResize="0"/>
          <p:nvPr/>
        </p:nvPicPr>
        <p:blipFill rotWithShape="1">
          <a:blip r:embed="rId5">
            <a:alphaModFix/>
          </a:blip>
          <a:srcRect/>
          <a:stretch/>
        </p:blipFill>
        <p:spPr>
          <a:xfrm>
            <a:off x="6553200" y="152400"/>
            <a:ext cx="2768928" cy="1006186"/>
          </a:xfrm>
          <a:prstGeom prst="rect">
            <a:avLst/>
          </a:prstGeom>
          <a:noFill/>
          <a:ln>
            <a:noFill/>
          </a:ln>
        </p:spPr>
      </p:pic>
      <p:sp>
        <p:nvSpPr>
          <p:cNvPr id="824" name="Google Shape;824;p128"/>
          <p:cNvSpPr txBox="1"/>
          <p:nvPr/>
        </p:nvSpPr>
        <p:spPr>
          <a:xfrm>
            <a:off x="6959062" y="1600200"/>
            <a:ext cx="22236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b="1" i="0" u="none" strike="noStrike" cap="none">
                <a:solidFill>
                  <a:srgbClr val="595959"/>
                </a:solidFill>
                <a:latin typeface="Calibri"/>
                <a:ea typeface="Calibri"/>
                <a:cs typeface="Calibri"/>
                <a:sym typeface="Calibri"/>
              </a:rPr>
              <a:t>CORE Registration</a:t>
            </a:r>
            <a:endParaRPr/>
          </a:p>
          <a:p>
            <a:pPr marL="0" marR="0" lvl="0" indent="0" algn="l" rtl="0">
              <a:spcBef>
                <a:spcPts val="0"/>
              </a:spcBef>
              <a:spcAft>
                <a:spcPts val="0"/>
              </a:spcAft>
              <a:buNone/>
            </a:pPr>
            <a:r>
              <a:rPr lang="en" sz="1200" u="sng">
                <a:solidFill>
                  <a:srgbClr val="36609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https://uwresearch.gosignmeup.com/public/course/browse</a:t>
            </a:r>
            <a:endParaRPr sz="1200" u="sng">
              <a:solidFill>
                <a:srgbClr val="366092"/>
              </a:solidFill>
              <a:latin typeface="Calibri"/>
              <a:ea typeface="Calibri"/>
              <a:cs typeface="Calibri"/>
              <a:sym typeface="Calibri"/>
            </a:endParaRPr>
          </a:p>
        </p:txBody>
      </p:sp>
      <p:pic>
        <p:nvPicPr>
          <p:cNvPr id="825" name="Google Shape;825;p128"/>
          <p:cNvPicPr preferRelativeResize="0"/>
          <p:nvPr/>
        </p:nvPicPr>
        <p:blipFill rotWithShape="1">
          <a:blip r:embed="rId7">
            <a:alphaModFix/>
          </a:blip>
          <a:srcRect/>
          <a:stretch/>
        </p:blipFill>
        <p:spPr>
          <a:xfrm>
            <a:off x="7857188" y="6000690"/>
            <a:ext cx="1273231" cy="857309"/>
          </a:xfrm>
          <a:prstGeom prst="rect">
            <a:avLst/>
          </a:prstGeom>
          <a:noFill/>
          <a:ln>
            <a:noFill/>
          </a:ln>
        </p:spPr>
      </p:pic>
      <p:sp>
        <p:nvSpPr>
          <p:cNvPr id="826" name="Google Shape;826;p128"/>
          <p:cNvSpPr txBox="1"/>
          <p:nvPr/>
        </p:nvSpPr>
        <p:spPr>
          <a:xfrm>
            <a:off x="17663" y="206514"/>
            <a:ext cx="6886200" cy="708000"/>
          </a:xfrm>
          <a:prstGeom prst="rect">
            <a:avLst/>
          </a:prstGeom>
          <a:noFill/>
          <a:ln>
            <a:noFill/>
          </a:ln>
        </p:spPr>
        <p:txBody>
          <a:bodyPr spcFirstLastPara="1" wrap="square" lIns="91425" tIns="45700" rIns="91425" bIns="45700" anchor="t" anchorCtr="0">
            <a:spAutoFit/>
          </a:bodyPr>
          <a:lstStyle/>
          <a:p>
            <a:pPr marL="182880" marR="0" lvl="0" indent="0" algn="l" rtl="0">
              <a:spcBef>
                <a:spcPts val="0"/>
              </a:spcBef>
              <a:spcAft>
                <a:spcPts val="0"/>
              </a:spcAft>
              <a:buNone/>
            </a:pPr>
            <a:r>
              <a:rPr lang="en" sz="4000" b="1">
                <a:solidFill>
                  <a:schemeClr val="lt1"/>
                </a:solidFill>
                <a:latin typeface="Calibri"/>
                <a:ea typeface="Calibri"/>
                <a:cs typeface="Calibri"/>
                <a:sym typeface="Calibri"/>
              </a:rPr>
              <a:t>Updates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pic>
        <p:nvPicPr>
          <p:cNvPr id="832" name="Google Shape;832;p129"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pic>
        <p:nvPicPr>
          <p:cNvPr id="833" name="Google Shape;833;p129" descr="Blue fireworks explosion in the sky"/>
          <p:cNvPicPr preferRelativeResize="0"/>
          <p:nvPr/>
        </p:nvPicPr>
        <p:blipFill rotWithShape="1">
          <a:blip r:embed="rId4">
            <a:alphaModFix/>
          </a:blip>
          <a:srcRect t="13925" b="13918"/>
          <a:stretch/>
        </p:blipFill>
        <p:spPr>
          <a:xfrm>
            <a:off x="0" y="0"/>
            <a:ext cx="9143997" cy="3681402"/>
          </a:xfrm>
          <a:prstGeom prst="rect">
            <a:avLst/>
          </a:prstGeom>
          <a:noFill/>
          <a:ln>
            <a:noFill/>
          </a:ln>
        </p:spPr>
      </p:pic>
      <p:sp>
        <p:nvSpPr>
          <p:cNvPr id="834" name="Google Shape;834;p129"/>
          <p:cNvSpPr/>
          <p:nvPr/>
        </p:nvSpPr>
        <p:spPr>
          <a:xfrm>
            <a:off x="0" y="0"/>
            <a:ext cx="9144000" cy="3663300"/>
          </a:xfrm>
          <a:prstGeom prst="rect">
            <a:avLst/>
          </a:prstGeom>
          <a:solidFill>
            <a:schemeClr val="dk1">
              <a:alpha val="49410"/>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835" name="Google Shape;835;p129"/>
          <p:cNvSpPr txBox="1">
            <a:spLocks noGrp="1"/>
          </p:cNvSpPr>
          <p:nvPr>
            <p:ph type="ctrTitle"/>
          </p:nvPr>
        </p:nvSpPr>
        <p:spPr>
          <a:xfrm>
            <a:off x="3705" y="1252897"/>
            <a:ext cx="8727300" cy="1790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2925"/>
              <a:buFont typeface="Open Sans"/>
              <a:buNone/>
            </a:pPr>
            <a:r>
              <a:rPr lang="en" sz="4000">
                <a:solidFill>
                  <a:schemeClr val="lt1"/>
                </a:solidFill>
                <a:latin typeface="Calibri"/>
                <a:ea typeface="Calibri"/>
                <a:cs typeface="Calibri"/>
                <a:sym typeface="Calibri"/>
              </a:rPr>
              <a:t>Certificate in Research Administration Program Graduates </a:t>
            </a:r>
            <a:endParaRPr sz="8000">
              <a:latin typeface="Calibri"/>
              <a:ea typeface="Calibri"/>
              <a:cs typeface="Calibri"/>
              <a:sym typeface="Calibri"/>
            </a:endParaRPr>
          </a:p>
        </p:txBody>
      </p:sp>
      <p:cxnSp>
        <p:nvCxnSpPr>
          <p:cNvPr id="836" name="Google Shape;836;p129"/>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pic>
        <p:nvPicPr>
          <p:cNvPr id="837" name="Google Shape;837;p129"/>
          <p:cNvPicPr preferRelativeResize="0"/>
          <p:nvPr/>
        </p:nvPicPr>
        <p:blipFill rotWithShape="1">
          <a:blip r:embed="rId5">
            <a:alphaModFix/>
          </a:blip>
          <a:srcRect/>
          <a:stretch/>
        </p:blipFill>
        <p:spPr>
          <a:xfrm>
            <a:off x="4267200" y="3124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37"/>
                                        </p:tgtEl>
                                        <p:attrNameLst>
                                          <p:attrName>style.visibility</p:attrName>
                                        </p:attrNameLst>
                                      </p:cBhvr>
                                      <p:to>
                                        <p:strVal val="visible"/>
                                      </p:to>
                                    </p:set>
                                    <p:animEffect transition="in" filter="fade">
                                      <p:cBhvr>
                                        <p:cTn id="7" dur="1"/>
                                        <p:tgtEl>
                                          <p:spTgt spid="837"/>
                                        </p:tgtEl>
                                      </p:cBhvr>
                                    </p:animEffect>
                                  </p:childTnLst>
                                </p:cTn>
                              </p:par>
                              <p:par>
                                <p:cTn id="8" presetID="10" presetClass="entr" presetSubtype="0" fill="hold" nodeType="withEffect">
                                  <p:stCondLst>
                                    <p:cond delay="0"/>
                                  </p:stCondLst>
                                  <p:childTnLst>
                                    <p:set>
                                      <p:cBhvr>
                                        <p:cTn id="9" dur="1" fill="hold">
                                          <p:stCondLst>
                                            <p:cond delay="0"/>
                                          </p:stCondLst>
                                        </p:cTn>
                                        <p:tgtEl>
                                          <p:spTgt spid="835"/>
                                        </p:tgtEl>
                                        <p:attrNameLst>
                                          <p:attrName>style.visibility</p:attrName>
                                        </p:attrNameLst>
                                      </p:cBhvr>
                                      <p:to>
                                        <p:strVal val="visible"/>
                                      </p:to>
                                    </p:set>
                                    <p:animEffect transition="in" filter="fade">
                                      <p:cBhvr>
                                        <p:cTn id="10" dur="500"/>
                                        <p:tgtEl>
                                          <p:spTgt spid="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pic>
        <p:nvPicPr>
          <p:cNvPr id="843" name="Google Shape;843;p130"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844" name="Google Shape;844;p130"/>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pic>
        <p:nvPicPr>
          <p:cNvPr id="845" name="Google Shape;845;p130" descr="Blue fireworks explosion in the sky"/>
          <p:cNvPicPr preferRelativeResize="0"/>
          <p:nvPr/>
        </p:nvPicPr>
        <p:blipFill rotWithShape="1">
          <a:blip r:embed="rId4">
            <a:alphaModFix/>
          </a:blip>
          <a:srcRect t="13925" b="13918"/>
          <a:stretch/>
        </p:blipFill>
        <p:spPr>
          <a:xfrm>
            <a:off x="144722" y="0"/>
            <a:ext cx="9144003" cy="3681402"/>
          </a:xfrm>
          <a:prstGeom prst="rect">
            <a:avLst/>
          </a:prstGeom>
          <a:noFill/>
          <a:ln>
            <a:noFill/>
          </a:ln>
        </p:spPr>
      </p:pic>
      <p:sp>
        <p:nvSpPr>
          <p:cNvPr id="846" name="Google Shape;846;p130"/>
          <p:cNvSpPr txBox="1">
            <a:spLocks noGrp="1"/>
          </p:cNvSpPr>
          <p:nvPr>
            <p:ph type="ctrTitle"/>
          </p:nvPr>
        </p:nvSpPr>
        <p:spPr>
          <a:xfrm>
            <a:off x="0" y="1360270"/>
            <a:ext cx="9144000" cy="1790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Calibri"/>
                <a:ea typeface="Calibri"/>
                <a:cs typeface="Calibri"/>
                <a:sym typeface="Calibri"/>
              </a:rPr>
              <a:t>Lauren M. Wood</a:t>
            </a:r>
            <a:br>
              <a:rPr lang="en" sz="3000">
                <a:solidFill>
                  <a:schemeClr val="lt1"/>
                </a:solidFill>
                <a:latin typeface="Calibri"/>
                <a:ea typeface="Calibri"/>
                <a:cs typeface="Calibri"/>
                <a:sym typeface="Calibri"/>
              </a:rPr>
            </a:br>
            <a:r>
              <a:rPr lang="en" sz="3000">
                <a:solidFill>
                  <a:schemeClr val="lt1"/>
                </a:solidFill>
                <a:latin typeface="Calibri"/>
                <a:ea typeface="Calibri"/>
                <a:cs typeface="Calibri"/>
                <a:sym typeface="Calibri"/>
              </a:rPr>
              <a:t>Compliance Analyst</a:t>
            </a:r>
            <a:br>
              <a:rPr lang="en" sz="3000">
                <a:solidFill>
                  <a:schemeClr val="lt1"/>
                </a:solidFill>
                <a:latin typeface="Calibri"/>
                <a:ea typeface="Calibri"/>
                <a:cs typeface="Calibri"/>
                <a:sym typeface="Calibri"/>
              </a:rPr>
            </a:br>
            <a:r>
              <a:rPr lang="en" sz="3000">
                <a:solidFill>
                  <a:schemeClr val="lt1"/>
                </a:solidFill>
                <a:latin typeface="Calibri"/>
                <a:ea typeface="Calibri"/>
                <a:cs typeface="Calibri"/>
                <a:sym typeface="Calibri"/>
              </a:rPr>
              <a:t>Office of Sponsored Programs</a:t>
            </a:r>
            <a:br>
              <a:rPr lang="en" sz="3000">
                <a:solidFill>
                  <a:schemeClr val="lt1"/>
                </a:solidFill>
                <a:latin typeface="Calibri"/>
                <a:ea typeface="Calibri"/>
                <a:cs typeface="Calibri"/>
                <a:sym typeface="Calibri"/>
              </a:rPr>
            </a:br>
            <a:r>
              <a:rPr lang="en" sz="3000">
                <a:solidFill>
                  <a:schemeClr val="lt1"/>
                </a:solidFill>
                <a:latin typeface="Calibri"/>
                <a:ea typeface="Calibri"/>
                <a:cs typeface="Calibri"/>
                <a:sym typeface="Calibri"/>
              </a:rPr>
              <a:t>Office of Research</a:t>
            </a:r>
            <a:endParaRPr sz="3000">
              <a:solidFill>
                <a:schemeClr val="lt1"/>
              </a:solidFill>
              <a:latin typeface="Calibri"/>
              <a:ea typeface="Calibri"/>
              <a:cs typeface="Calibri"/>
              <a:sym typeface="Calibri"/>
            </a:endParaRPr>
          </a:p>
        </p:txBody>
      </p:sp>
      <p:sp>
        <p:nvSpPr>
          <p:cNvPr id="847" name="Google Shape;847;p130"/>
          <p:cNvSpPr txBox="1">
            <a:spLocks noGrp="1"/>
          </p:cNvSpPr>
          <p:nvPr>
            <p:ph type="subTitle" idx="1"/>
          </p:nvPr>
        </p:nvSpPr>
        <p:spPr>
          <a:xfrm>
            <a:off x="-2881" y="3351052"/>
            <a:ext cx="1884300" cy="26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 sz="1500">
                <a:solidFill>
                  <a:schemeClr val="lt1"/>
                </a:solidFill>
                <a:latin typeface="Calibri"/>
                <a:ea typeface="Calibri"/>
                <a:cs typeface="Calibri"/>
                <a:sym typeface="Calibri"/>
              </a:rPr>
              <a:t>Congratulations!</a:t>
            </a:r>
            <a:endParaRPr>
              <a:latin typeface="Calibri"/>
              <a:ea typeface="Calibri"/>
              <a:cs typeface="Calibri"/>
              <a:sym typeface="Calibri"/>
            </a:endParaRPr>
          </a:p>
        </p:txBody>
      </p:sp>
      <p:cxnSp>
        <p:nvCxnSpPr>
          <p:cNvPr id="848" name="Google Shape;848;p130"/>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46"/>
                                        </p:tgtEl>
                                        <p:attrNameLst>
                                          <p:attrName>style.visibility</p:attrName>
                                        </p:attrNameLst>
                                      </p:cBhvr>
                                      <p:to>
                                        <p:strVal val="visible"/>
                                      </p:to>
                                    </p:set>
                                    <p:animEffect transition="in" filter="fade">
                                      <p:cBhvr>
                                        <p:cTn id="7" dur="500"/>
                                        <p:tgtEl>
                                          <p:spTgt spid="846"/>
                                        </p:tgtEl>
                                      </p:cBhvr>
                                    </p:animEffect>
                                  </p:childTnLst>
                                </p:cTn>
                              </p:par>
                            </p:childTnLst>
                          </p:cTn>
                        </p:par>
                        <p:par>
                          <p:cTn id="8" fill="hold">
                            <p:stCondLst>
                              <p:cond delay="500"/>
                            </p:stCondLst>
                            <p:childTnLst>
                              <p:par>
                                <p:cTn id="9" presetID="10" presetClass="entr" presetSubtype="0" fill="hold" nodeType="afterEffect">
                                  <p:stCondLst>
                                    <p:cond delay="7250"/>
                                  </p:stCondLst>
                                  <p:childTnLst>
                                    <p:set>
                                      <p:cBhvr>
                                        <p:cTn id="10" dur="1" fill="hold">
                                          <p:stCondLst>
                                            <p:cond delay="0"/>
                                          </p:stCondLst>
                                        </p:cTn>
                                        <p:tgtEl>
                                          <p:spTgt spid="847">
                                            <p:txEl>
                                              <p:pRg st="0" end="0"/>
                                            </p:txEl>
                                          </p:spTgt>
                                        </p:tgtEl>
                                        <p:attrNameLst>
                                          <p:attrName>style.visibility</p:attrName>
                                        </p:attrNameLst>
                                      </p:cBhvr>
                                      <p:to>
                                        <p:strVal val="visible"/>
                                      </p:to>
                                    </p:set>
                                    <p:animEffect transition="in" filter="fade">
                                      <p:cBhvr>
                                        <p:cTn id="11" dur="500"/>
                                        <p:tgtEl>
                                          <p:spTgt spid="84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45"/>
                                        </p:tgtEl>
                                        <p:attrNameLst>
                                          <p:attrName>style.visibility</p:attrName>
                                        </p:attrNameLst>
                                      </p:cBhvr>
                                      <p:to>
                                        <p:strVal val="visible"/>
                                      </p:to>
                                    </p:set>
                                    <p:animEffect transition="in" filter="fade">
                                      <p:cBhvr>
                                        <p:cTn id="15" dur="2000"/>
                                        <p:tgtEl>
                                          <p:spTgt spid="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131"/>
          <p:cNvSpPr txBox="1">
            <a:spLocks noGrp="1"/>
          </p:cNvSpPr>
          <p:nvPr>
            <p:ph type="body" idx="1"/>
          </p:nvPr>
        </p:nvSpPr>
        <p:spPr>
          <a:xfrm>
            <a:off x="692025" y="1640278"/>
            <a:ext cx="6972300" cy="1962900"/>
          </a:xfrm>
          <a:prstGeom prst="rect">
            <a:avLst/>
          </a:prstGeom>
          <a:noFill/>
          <a:ln>
            <a:noFill/>
          </a:ln>
        </p:spPr>
        <p:txBody>
          <a:bodyPr spcFirstLastPara="1" wrap="square" lIns="91425" tIns="45700" rIns="91425" bIns="45700" anchor="b" anchorCtr="0">
            <a:normAutofit fontScale="92500" lnSpcReduction="20000"/>
          </a:bodyPr>
          <a:lstStyle/>
          <a:p>
            <a:pPr marL="0" marR="0" lvl="0" indent="0" algn="l" rtl="0">
              <a:lnSpc>
                <a:spcPct val="115000"/>
              </a:lnSpc>
              <a:spcBef>
                <a:spcPts val="0"/>
              </a:spcBef>
              <a:spcAft>
                <a:spcPts val="0"/>
              </a:spcAft>
              <a:buClr>
                <a:schemeClr val="accent3"/>
              </a:buClr>
              <a:buSzPts val="983"/>
              <a:buFont typeface="Arial"/>
              <a:buNone/>
            </a:pPr>
            <a:r>
              <a:rPr lang="en" sz="4703">
                <a:solidFill>
                  <a:schemeClr val="lt1"/>
                </a:solidFill>
                <a:latin typeface="Encode Sans Black"/>
                <a:ea typeface="Encode Sans Black"/>
                <a:cs typeface="Encode Sans Black"/>
                <a:sym typeface="Encode Sans Black"/>
              </a:rPr>
              <a:t>Reminder - </a:t>
            </a:r>
            <a:endParaRPr sz="4703">
              <a:solidFill>
                <a:schemeClr val="lt1"/>
              </a:solidFill>
              <a:latin typeface="Encode Sans Black"/>
              <a:ea typeface="Encode Sans Black"/>
              <a:cs typeface="Encode Sans Black"/>
              <a:sym typeface="Encode Sans Black"/>
            </a:endParaRPr>
          </a:p>
          <a:p>
            <a:pPr marL="0" marR="0" lvl="0" indent="0" algn="l" rtl="0">
              <a:lnSpc>
                <a:spcPct val="115000"/>
              </a:lnSpc>
              <a:spcBef>
                <a:spcPts val="0"/>
              </a:spcBef>
              <a:spcAft>
                <a:spcPts val="0"/>
              </a:spcAft>
              <a:buClr>
                <a:schemeClr val="accent3"/>
              </a:buClr>
              <a:buSzPts val="983"/>
              <a:buFont typeface="Arial"/>
              <a:buNone/>
            </a:pPr>
            <a:r>
              <a:rPr lang="en" sz="4503">
                <a:solidFill>
                  <a:schemeClr val="lt1"/>
                </a:solidFill>
                <a:latin typeface="Encode Sans Black"/>
                <a:ea typeface="Encode Sans Black"/>
                <a:cs typeface="Encode Sans Black"/>
                <a:sym typeface="Encode Sans Black"/>
              </a:rPr>
              <a:t>BONUS UWFT MRAM Sessions</a:t>
            </a:r>
            <a:endParaRPr sz="5253">
              <a:solidFill>
                <a:schemeClr val="lt1"/>
              </a:solidFill>
              <a:latin typeface="Encode Sans Black"/>
              <a:ea typeface="Encode Sans Black"/>
              <a:cs typeface="Encode Sans Black"/>
              <a:sym typeface="Encode Sans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7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Airfare on Federal Awards – Scenario #1</a:t>
            </a:r>
            <a:endParaRPr/>
          </a:p>
        </p:txBody>
      </p:sp>
      <p:sp>
        <p:nvSpPr>
          <p:cNvPr id="418" name="Google Shape;418;p78"/>
          <p:cNvSpPr txBox="1">
            <a:spLocks noGrp="1"/>
          </p:cNvSpPr>
          <p:nvPr>
            <p:ph type="body" idx="2"/>
          </p:nvPr>
        </p:nvSpPr>
        <p:spPr>
          <a:xfrm>
            <a:off x="659300" y="1508125"/>
            <a:ext cx="8196300" cy="3187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4B2E83"/>
              </a:buClr>
              <a:buSzPts val="2400"/>
              <a:buNone/>
            </a:pPr>
            <a:r>
              <a:rPr lang="en">
                <a:latin typeface="Arial"/>
                <a:ea typeface="Arial"/>
                <a:cs typeface="Arial"/>
                <a:sym typeface="Arial"/>
              </a:rPr>
              <a:t>A PI purchases a non-refundable ticket for a conference in New York related to a federal award. A month before the conference, the PI has a conflict and cannot attend. The ticket was non-refundable, so no credit is provided by the airline.</a:t>
            </a:r>
            <a:endParaRPr/>
          </a:p>
          <a:p>
            <a:pPr marL="0" lvl="0" indent="0" algn="l" rtl="0">
              <a:spcBef>
                <a:spcPts val="444"/>
              </a:spcBef>
              <a:spcAft>
                <a:spcPts val="0"/>
              </a:spcAft>
              <a:buClr>
                <a:srgbClr val="4B2E83"/>
              </a:buClr>
              <a:buSzPts val="2400"/>
              <a:buNone/>
            </a:pPr>
            <a:endParaRPr>
              <a:latin typeface="Arial"/>
              <a:ea typeface="Arial"/>
              <a:cs typeface="Arial"/>
              <a:sym typeface="Arial"/>
            </a:endParaRPr>
          </a:p>
          <a:p>
            <a:pPr marL="0" lvl="0" indent="0" algn="l" rtl="0">
              <a:spcBef>
                <a:spcPts val="444"/>
              </a:spcBef>
              <a:spcAft>
                <a:spcPts val="0"/>
              </a:spcAft>
              <a:buClr>
                <a:srgbClr val="4B2E83"/>
              </a:buClr>
              <a:buSzPts val="2400"/>
              <a:buNone/>
            </a:pPr>
            <a:r>
              <a:rPr lang="en">
                <a:latin typeface="Arial"/>
                <a:ea typeface="Arial"/>
                <a:cs typeface="Arial"/>
                <a:sym typeface="Arial"/>
              </a:rPr>
              <a:t>Is the cost of the ticket an allowable charge on the federal award?</a:t>
            </a:r>
            <a:endParaRPr/>
          </a:p>
        </p:txBody>
      </p:sp>
      <p:sp>
        <p:nvSpPr>
          <p:cNvPr id="419" name="Google Shape;419;p78"/>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
        <p:nvSpPr>
          <p:cNvPr id="420" name="Google Shape;420;p78"/>
          <p:cNvSpPr txBox="1"/>
          <p:nvPr/>
        </p:nvSpPr>
        <p:spPr>
          <a:xfrm>
            <a:off x="757575" y="4665700"/>
            <a:ext cx="7685400" cy="1662300"/>
          </a:xfrm>
          <a:prstGeom prst="rect">
            <a:avLst/>
          </a:prstGeom>
          <a:noFill/>
          <a:ln>
            <a:noFill/>
          </a:ln>
        </p:spPr>
        <p:txBody>
          <a:bodyPr spcFirstLastPara="1" wrap="square" lIns="91425" tIns="91425" rIns="91425" bIns="91425" anchor="t" anchorCtr="0">
            <a:spAutoFit/>
          </a:bodyPr>
          <a:lstStyle/>
          <a:p>
            <a:pPr marL="0" lvl="0" indent="0" algn="l" rtl="0">
              <a:spcBef>
                <a:spcPts val="444"/>
              </a:spcBef>
              <a:spcAft>
                <a:spcPts val="0"/>
              </a:spcAft>
              <a:buNone/>
            </a:pPr>
            <a:r>
              <a:rPr lang="en" sz="2400" b="1">
                <a:solidFill>
                  <a:srgbClr val="4B2E83"/>
                </a:solidFill>
              </a:rPr>
              <a:t>No. If a non-refundable ticket is purchased, and the travel doesn’t occur, the cost of the ticket must be charged to non-sponsored funding as it is not an allowable charge on the federal award.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132"/>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rmAutofit/>
          </a:bodyPr>
          <a:lstStyle/>
          <a:p>
            <a:pPr marL="0" lvl="0" indent="0" algn="l" rtl="0">
              <a:spcBef>
                <a:spcPts val="600"/>
              </a:spcBef>
              <a:spcAft>
                <a:spcPts val="0"/>
              </a:spcAft>
              <a:buNone/>
            </a:pPr>
            <a:r>
              <a:rPr lang="en" b="1"/>
              <a:t>Two Bonus UWFT Focused MRAM</a:t>
            </a:r>
            <a:endParaRPr b="1"/>
          </a:p>
        </p:txBody>
      </p:sp>
      <p:sp>
        <p:nvSpPr>
          <p:cNvPr id="860" name="Google Shape;860;p132"/>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rmAutofit/>
          </a:bodyPr>
          <a:lstStyle/>
          <a:p>
            <a:pPr marL="0" marR="0" lvl="0" indent="0" algn="l" rtl="0">
              <a:lnSpc>
                <a:spcPct val="100000"/>
              </a:lnSpc>
              <a:spcBef>
                <a:spcPts val="480"/>
              </a:spcBef>
              <a:spcAft>
                <a:spcPts val="0"/>
              </a:spcAft>
              <a:buNone/>
            </a:pPr>
            <a:endParaRPr/>
          </a:p>
          <a:p>
            <a:pPr marL="457200" marR="0" lvl="0" indent="-381000" algn="l" rtl="0">
              <a:lnSpc>
                <a:spcPct val="150000"/>
              </a:lnSpc>
              <a:spcBef>
                <a:spcPts val="480"/>
              </a:spcBef>
              <a:spcAft>
                <a:spcPts val="0"/>
              </a:spcAft>
              <a:buSzPts val="2400"/>
              <a:buChar char="&gt;"/>
            </a:pPr>
            <a:r>
              <a:rPr lang="en"/>
              <a:t>9 a.m. - 10:30 a.m., </a:t>
            </a:r>
            <a:r>
              <a:rPr lang="en" b="1"/>
              <a:t>May 19 and June 16</a:t>
            </a:r>
            <a:endParaRPr b="1"/>
          </a:p>
          <a:p>
            <a:pPr marL="457200" marR="0" lvl="0" indent="-381000" algn="l" rtl="0">
              <a:lnSpc>
                <a:spcPct val="150000"/>
              </a:lnSpc>
              <a:spcBef>
                <a:spcPts val="0"/>
              </a:spcBef>
              <a:spcAft>
                <a:spcPts val="0"/>
              </a:spcAft>
              <a:buSzPts val="2400"/>
              <a:buChar char="&gt;"/>
            </a:pPr>
            <a:r>
              <a:rPr lang="en"/>
              <a:t>Webinar </a:t>
            </a:r>
            <a:r>
              <a:rPr lang="en" b="1"/>
              <a:t>link will be unique</a:t>
            </a:r>
            <a:r>
              <a:rPr lang="en"/>
              <a:t> to those two sessions.</a:t>
            </a:r>
            <a:endParaRPr/>
          </a:p>
          <a:p>
            <a:pPr marL="457200" marR="0" lvl="0" indent="-381000" algn="l" rtl="0">
              <a:lnSpc>
                <a:spcPct val="150000"/>
              </a:lnSpc>
              <a:spcBef>
                <a:spcPts val="0"/>
              </a:spcBef>
              <a:spcAft>
                <a:spcPts val="0"/>
              </a:spcAft>
              <a:buSzPts val="2400"/>
              <a:buChar char="&gt;"/>
            </a:pPr>
            <a:r>
              <a:rPr lang="en"/>
              <a:t>Stay tuned for email invitation with links &amp; agendas </a:t>
            </a:r>
            <a:endParaRPr/>
          </a:p>
          <a:p>
            <a:pPr marL="0" marR="0" lvl="0" indent="0" algn="l" rtl="0">
              <a:lnSpc>
                <a:spcPct val="100000"/>
              </a:lnSpc>
              <a:spcBef>
                <a:spcPts val="480"/>
              </a:spcBef>
              <a:spcAft>
                <a:spcPts val="0"/>
              </a:spcAft>
              <a:buNone/>
            </a:pPr>
            <a:endParaRPr/>
          </a:p>
          <a:p>
            <a:pPr marL="45720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7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Airfare on Federal Awards – Scenario #2</a:t>
            </a:r>
            <a:endParaRPr/>
          </a:p>
        </p:txBody>
      </p:sp>
      <p:sp>
        <p:nvSpPr>
          <p:cNvPr id="426" name="Google Shape;426;p79"/>
          <p:cNvSpPr txBox="1">
            <a:spLocks noGrp="1"/>
          </p:cNvSpPr>
          <p:nvPr>
            <p:ph type="body" idx="2"/>
          </p:nvPr>
        </p:nvSpPr>
        <p:spPr>
          <a:xfrm>
            <a:off x="659300" y="1736725"/>
            <a:ext cx="8196300" cy="1503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4B2E83"/>
              </a:buClr>
              <a:buSzPts val="2400"/>
              <a:buNone/>
            </a:pPr>
            <a:r>
              <a:rPr lang="en" sz="1800">
                <a:latin typeface="Arial"/>
                <a:ea typeface="Arial"/>
                <a:cs typeface="Arial"/>
                <a:sym typeface="Arial"/>
              </a:rPr>
              <a:t>Same facts as #1 except the airline provides a voucher (but not a refund) for use on a future flight. </a:t>
            </a:r>
            <a:endParaRPr sz="1800"/>
          </a:p>
          <a:p>
            <a:pPr marL="0" lvl="0" indent="0" algn="l" rtl="0">
              <a:spcBef>
                <a:spcPts val="372"/>
              </a:spcBef>
              <a:spcAft>
                <a:spcPts val="0"/>
              </a:spcAft>
              <a:buClr>
                <a:srgbClr val="4B2E83"/>
              </a:buClr>
              <a:buSzPts val="2400"/>
              <a:buNone/>
            </a:pPr>
            <a:endParaRPr sz="1800">
              <a:latin typeface="Arial"/>
              <a:ea typeface="Arial"/>
              <a:cs typeface="Arial"/>
              <a:sym typeface="Arial"/>
            </a:endParaRPr>
          </a:p>
          <a:p>
            <a:pPr marL="0" lvl="0" indent="0" algn="l" rtl="0">
              <a:spcBef>
                <a:spcPts val="372"/>
              </a:spcBef>
              <a:spcAft>
                <a:spcPts val="0"/>
              </a:spcAft>
              <a:buClr>
                <a:srgbClr val="4B2E83"/>
              </a:buClr>
              <a:buSzPts val="2400"/>
              <a:buNone/>
            </a:pPr>
            <a:r>
              <a:rPr lang="en" sz="1800">
                <a:latin typeface="Arial"/>
                <a:ea typeface="Arial"/>
                <a:cs typeface="Arial"/>
                <a:sym typeface="Arial"/>
              </a:rPr>
              <a:t>Is the cost of the ticket an allowable charge on the federal award?</a:t>
            </a:r>
            <a:endParaRPr sz="1800"/>
          </a:p>
        </p:txBody>
      </p:sp>
      <p:sp>
        <p:nvSpPr>
          <p:cNvPr id="427" name="Google Shape;427;p79"/>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
        <p:nvSpPr>
          <p:cNvPr id="428" name="Google Shape;428;p79"/>
          <p:cNvSpPr txBox="1"/>
          <p:nvPr/>
        </p:nvSpPr>
        <p:spPr>
          <a:xfrm>
            <a:off x="673550" y="3239725"/>
            <a:ext cx="8167800" cy="2592000"/>
          </a:xfrm>
          <a:prstGeom prst="rect">
            <a:avLst/>
          </a:prstGeom>
          <a:noFill/>
          <a:ln>
            <a:noFill/>
          </a:ln>
        </p:spPr>
        <p:txBody>
          <a:bodyPr spcFirstLastPara="1" wrap="square" lIns="91425" tIns="91425" rIns="91425" bIns="91425" anchor="t" anchorCtr="0">
            <a:spAutoFit/>
          </a:bodyPr>
          <a:lstStyle/>
          <a:p>
            <a:pPr marL="0" lvl="0" indent="0" algn="l" rtl="0">
              <a:spcBef>
                <a:spcPts val="372"/>
              </a:spcBef>
              <a:spcAft>
                <a:spcPts val="0"/>
              </a:spcAft>
              <a:buClr>
                <a:srgbClr val="4B2E83"/>
              </a:buClr>
              <a:buSzPts val="2400"/>
              <a:buFont typeface="Arial"/>
              <a:buNone/>
            </a:pPr>
            <a:r>
              <a:rPr lang="en" sz="1800" b="1">
                <a:solidFill>
                  <a:srgbClr val="4B2E83"/>
                </a:solidFill>
              </a:rPr>
              <a:t>If the voucher is used for a travel related to the current award, yes, the cost is allowable. If not…</a:t>
            </a:r>
            <a:endParaRPr sz="1800" b="1">
              <a:solidFill>
                <a:srgbClr val="4B2E83"/>
              </a:solidFill>
              <a:latin typeface="Open Sans"/>
              <a:ea typeface="Open Sans"/>
              <a:cs typeface="Open Sans"/>
              <a:sym typeface="Open Sans"/>
            </a:endParaRPr>
          </a:p>
          <a:p>
            <a:pPr marL="0" lvl="0" indent="0" algn="l" rtl="0">
              <a:spcBef>
                <a:spcPts val="372"/>
              </a:spcBef>
              <a:spcAft>
                <a:spcPts val="0"/>
              </a:spcAft>
              <a:buClr>
                <a:srgbClr val="4B2E83"/>
              </a:buClr>
              <a:buSzPts val="2400"/>
              <a:buFont typeface="Arial"/>
              <a:buNone/>
            </a:pPr>
            <a:endParaRPr sz="1800" b="1">
              <a:solidFill>
                <a:srgbClr val="4B2E83"/>
              </a:solidFill>
            </a:endParaRPr>
          </a:p>
          <a:p>
            <a:pPr marL="0" lvl="0" indent="0" algn="l" rtl="0">
              <a:spcBef>
                <a:spcPts val="372"/>
              </a:spcBef>
              <a:spcAft>
                <a:spcPts val="0"/>
              </a:spcAft>
              <a:buClr>
                <a:srgbClr val="4B2E83"/>
              </a:buClr>
              <a:buSzPts val="2400"/>
              <a:buFont typeface="Arial"/>
              <a:buNone/>
            </a:pPr>
            <a:r>
              <a:rPr lang="en" sz="1800" b="1">
                <a:solidFill>
                  <a:srgbClr val="4B2E83"/>
                </a:solidFill>
              </a:rPr>
              <a:t>No. The cost of the ticket must be transferred to a non-sponsored budget/funding until such time the voucher is used for a future flight. </a:t>
            </a:r>
            <a:endParaRPr sz="1800" b="1">
              <a:solidFill>
                <a:srgbClr val="4B2E83"/>
              </a:solidFill>
              <a:latin typeface="Open Sans"/>
              <a:ea typeface="Open Sans"/>
              <a:cs typeface="Open Sans"/>
              <a:sym typeface="Open Sans"/>
            </a:endParaRPr>
          </a:p>
          <a:p>
            <a:pPr marL="0" lvl="0" indent="0" algn="l" rtl="0">
              <a:spcBef>
                <a:spcPts val="372"/>
              </a:spcBef>
              <a:spcAft>
                <a:spcPts val="0"/>
              </a:spcAft>
              <a:buClr>
                <a:srgbClr val="4B2E83"/>
              </a:buClr>
              <a:buSzPts val="2400"/>
              <a:buFont typeface="Arial"/>
              <a:buNone/>
            </a:pPr>
            <a:endParaRPr sz="1800" b="1">
              <a:solidFill>
                <a:srgbClr val="4B2E83"/>
              </a:solidFill>
            </a:endParaRPr>
          </a:p>
          <a:p>
            <a:pPr marL="0" lvl="0" indent="0" algn="l" rtl="0">
              <a:spcBef>
                <a:spcPts val="372"/>
              </a:spcBef>
              <a:spcAft>
                <a:spcPts val="0"/>
              </a:spcAft>
              <a:buClr>
                <a:srgbClr val="4B2E83"/>
              </a:buClr>
              <a:buSzPts val="2400"/>
              <a:buFont typeface="Arial"/>
              <a:buNone/>
            </a:pPr>
            <a:r>
              <a:rPr lang="en" sz="1800" b="1">
                <a:solidFill>
                  <a:srgbClr val="4B2E83"/>
                </a:solidFill>
              </a:rPr>
              <a:t>When the voucher is used, the cost of the ticket may be transferred to the funding source that benefits from the travel at that time.</a:t>
            </a:r>
            <a:endParaRPr sz="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8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Airfare on Federal Awards – Business Class</a:t>
            </a:r>
            <a:endParaRPr/>
          </a:p>
        </p:txBody>
      </p:sp>
      <p:sp>
        <p:nvSpPr>
          <p:cNvPr id="434" name="Google Shape;434;p80"/>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Clr>
                <a:srgbClr val="4B2E83"/>
              </a:buClr>
              <a:buSzPct val="100000"/>
              <a:buNone/>
            </a:pPr>
            <a:r>
              <a:rPr lang="en">
                <a:latin typeface="Arial"/>
                <a:ea typeface="Arial"/>
                <a:cs typeface="Arial"/>
                <a:sym typeface="Arial"/>
              </a:rPr>
              <a:t>The Uniform Guidance requires the purchase of the “least expensive” class (aka – “Economy”). Business Class (or an upgraded class) is only allowable if the Economy ticket would:</a:t>
            </a:r>
            <a:endParaRPr/>
          </a:p>
          <a:p>
            <a:pPr marL="0" lvl="0" indent="0" algn="l" rtl="0">
              <a:spcBef>
                <a:spcPts val="444"/>
              </a:spcBef>
              <a:spcAft>
                <a:spcPts val="0"/>
              </a:spcAft>
              <a:buClr>
                <a:srgbClr val="4B2E83"/>
              </a:buClr>
              <a:buSzPct val="100000"/>
              <a:buNone/>
            </a:pPr>
            <a:endParaRPr>
              <a:latin typeface="Arial"/>
              <a:ea typeface="Arial"/>
              <a:cs typeface="Arial"/>
              <a:sym typeface="Arial"/>
            </a:endParaRPr>
          </a:p>
          <a:p>
            <a:pPr marL="342900" lvl="0" indent="-342900" algn="l" rtl="0">
              <a:spcBef>
                <a:spcPts val="444"/>
              </a:spcBef>
              <a:spcAft>
                <a:spcPts val="0"/>
              </a:spcAft>
              <a:buClr>
                <a:srgbClr val="4B2E83"/>
              </a:buClr>
              <a:buSzPct val="100000"/>
              <a:buFont typeface="Merriweather Sans"/>
              <a:buChar char="&gt;"/>
            </a:pPr>
            <a:r>
              <a:rPr lang="en">
                <a:latin typeface="Arial"/>
                <a:ea typeface="Arial"/>
                <a:cs typeface="Arial"/>
                <a:sym typeface="Arial"/>
              </a:rPr>
              <a:t>Require circuitous routing</a:t>
            </a:r>
            <a:endParaRPr/>
          </a:p>
          <a:p>
            <a:pPr marL="342900" lvl="0" indent="-342900" algn="l" rtl="0">
              <a:spcBef>
                <a:spcPts val="444"/>
              </a:spcBef>
              <a:spcAft>
                <a:spcPts val="0"/>
              </a:spcAft>
              <a:buClr>
                <a:srgbClr val="4B2E83"/>
              </a:buClr>
              <a:buSzPct val="100000"/>
              <a:buFont typeface="Merriweather Sans"/>
              <a:buChar char="&gt;"/>
            </a:pPr>
            <a:r>
              <a:rPr lang="en">
                <a:latin typeface="Arial"/>
                <a:ea typeface="Arial"/>
                <a:cs typeface="Arial"/>
                <a:sym typeface="Arial"/>
              </a:rPr>
              <a:t>Require travel during unreasonable hours</a:t>
            </a:r>
            <a:endParaRPr/>
          </a:p>
          <a:p>
            <a:pPr marL="342900" lvl="0" indent="-342900" algn="l" rtl="0">
              <a:spcBef>
                <a:spcPts val="444"/>
              </a:spcBef>
              <a:spcAft>
                <a:spcPts val="0"/>
              </a:spcAft>
              <a:buClr>
                <a:srgbClr val="4B2E83"/>
              </a:buClr>
              <a:buSzPct val="100000"/>
              <a:buFont typeface="Merriweather Sans"/>
              <a:buChar char="&gt;"/>
            </a:pPr>
            <a:r>
              <a:rPr lang="en">
                <a:latin typeface="Arial"/>
                <a:ea typeface="Arial"/>
                <a:cs typeface="Arial"/>
                <a:sym typeface="Arial"/>
              </a:rPr>
              <a:t>Excessively prolonged travel</a:t>
            </a:r>
            <a:endParaRPr/>
          </a:p>
          <a:p>
            <a:pPr marL="342900" lvl="0" indent="-342900" algn="l" rtl="0">
              <a:spcBef>
                <a:spcPts val="444"/>
              </a:spcBef>
              <a:spcAft>
                <a:spcPts val="0"/>
              </a:spcAft>
              <a:buClr>
                <a:srgbClr val="4B2E83"/>
              </a:buClr>
              <a:buSzPct val="100000"/>
              <a:buFont typeface="Merriweather Sans"/>
              <a:buChar char="&gt;"/>
            </a:pPr>
            <a:r>
              <a:rPr lang="en">
                <a:latin typeface="Arial"/>
                <a:ea typeface="Arial"/>
                <a:cs typeface="Arial"/>
                <a:sym typeface="Arial"/>
              </a:rPr>
              <a:t>Result in additional costs that would offset savings</a:t>
            </a:r>
            <a:endParaRPr/>
          </a:p>
          <a:p>
            <a:pPr marL="342900" lvl="0" indent="-342900" algn="l" rtl="0">
              <a:spcBef>
                <a:spcPts val="444"/>
              </a:spcBef>
              <a:spcAft>
                <a:spcPts val="0"/>
              </a:spcAft>
              <a:buClr>
                <a:srgbClr val="4B2E83"/>
              </a:buClr>
              <a:buSzPct val="100000"/>
              <a:buFont typeface="Merriweather Sans"/>
              <a:buChar char="&gt;"/>
            </a:pPr>
            <a:r>
              <a:rPr lang="en">
                <a:latin typeface="Arial"/>
                <a:ea typeface="Arial"/>
                <a:cs typeface="Arial"/>
                <a:sym typeface="Arial"/>
              </a:rPr>
              <a:t>Not meet the traveler’s medical needs</a:t>
            </a:r>
            <a:endParaRPr/>
          </a:p>
          <a:p>
            <a:pPr marL="342900" lvl="0" indent="-201930" algn="l" rtl="0">
              <a:spcBef>
                <a:spcPts val="444"/>
              </a:spcBef>
              <a:spcAft>
                <a:spcPts val="0"/>
              </a:spcAft>
              <a:buClr>
                <a:srgbClr val="4B2E83"/>
              </a:buClr>
              <a:buSzPct val="100000"/>
              <a:buFont typeface="Merriweather Sans"/>
              <a:buNone/>
            </a:pPr>
            <a:endParaRPr>
              <a:latin typeface="Arial"/>
              <a:ea typeface="Arial"/>
              <a:cs typeface="Arial"/>
              <a:sym typeface="Arial"/>
            </a:endParaRPr>
          </a:p>
          <a:p>
            <a:pPr marL="0" lvl="0" indent="0" algn="l" rtl="0">
              <a:spcBef>
                <a:spcPts val="444"/>
              </a:spcBef>
              <a:spcAft>
                <a:spcPts val="0"/>
              </a:spcAft>
              <a:buClr>
                <a:srgbClr val="4B2E83"/>
              </a:buClr>
              <a:buSzPct val="100000"/>
              <a:buNone/>
            </a:pPr>
            <a:r>
              <a:rPr lang="en">
                <a:latin typeface="Arial"/>
                <a:ea typeface="Arial"/>
                <a:cs typeface="Arial"/>
                <a:sym typeface="Arial"/>
              </a:rPr>
              <a:t>The use of any exception must be documented</a:t>
            </a:r>
            <a:endParaRPr/>
          </a:p>
        </p:txBody>
      </p:sp>
      <p:sp>
        <p:nvSpPr>
          <p:cNvPr id="435" name="Google Shape;435;p80"/>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8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Airfare on Federal Awards – </a:t>
            </a:r>
            <a:endParaRPr/>
          </a:p>
          <a:p>
            <a:pPr marL="0" lvl="0" indent="0" algn="l" rtl="0">
              <a:lnSpc>
                <a:spcPct val="90000"/>
              </a:lnSpc>
              <a:spcBef>
                <a:spcPts val="600"/>
              </a:spcBef>
              <a:spcAft>
                <a:spcPts val="0"/>
              </a:spcAft>
              <a:buClr>
                <a:srgbClr val="4B2E83"/>
              </a:buClr>
              <a:buSzPts val="3000"/>
              <a:buNone/>
            </a:pPr>
            <a:r>
              <a:rPr lang="en">
                <a:latin typeface="Arial"/>
                <a:ea typeface="Arial"/>
                <a:cs typeface="Arial"/>
                <a:sym typeface="Arial"/>
              </a:rPr>
              <a:t>Business Class Exceptions: Examples</a:t>
            </a:r>
            <a:endParaRPr/>
          </a:p>
        </p:txBody>
      </p:sp>
      <p:sp>
        <p:nvSpPr>
          <p:cNvPr id="441" name="Google Shape;441;p81"/>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rgbClr val="4B2E83"/>
              </a:buClr>
              <a:buSzPct val="100000"/>
              <a:buFont typeface="Merriweather Sans"/>
              <a:buChar char="&gt;"/>
            </a:pPr>
            <a:r>
              <a:rPr lang="en">
                <a:latin typeface="Arial"/>
                <a:ea typeface="Arial"/>
                <a:cs typeface="Arial"/>
                <a:sym typeface="Arial"/>
              </a:rPr>
              <a:t>Require circuitous routing</a:t>
            </a:r>
            <a:endParaRPr/>
          </a:p>
          <a:p>
            <a:pPr marL="742950" lvl="1" indent="-285750" algn="l" rtl="0">
              <a:spcBef>
                <a:spcPts val="280"/>
              </a:spcBef>
              <a:spcAft>
                <a:spcPts val="0"/>
              </a:spcAft>
              <a:buClr>
                <a:srgbClr val="4B2E83"/>
              </a:buClr>
              <a:buSzPct val="100000"/>
              <a:buChar char="–"/>
            </a:pPr>
            <a:r>
              <a:rPr lang="en">
                <a:latin typeface="Arial"/>
                <a:ea typeface="Arial"/>
                <a:cs typeface="Arial"/>
                <a:sym typeface="Arial"/>
              </a:rPr>
              <a:t>Require multiple legs of the trip</a:t>
            </a:r>
            <a:endParaRPr/>
          </a:p>
          <a:p>
            <a:pPr marL="857250" lvl="1" indent="-368300" algn="l" rtl="0">
              <a:spcBef>
                <a:spcPts val="280"/>
              </a:spcBef>
              <a:spcAft>
                <a:spcPts val="0"/>
              </a:spcAft>
              <a:buClr>
                <a:srgbClr val="4B2E83"/>
              </a:buClr>
              <a:buSzPct val="100000"/>
              <a:buNone/>
            </a:pPr>
            <a:endParaRPr>
              <a:latin typeface="Arial"/>
              <a:ea typeface="Arial"/>
              <a:cs typeface="Arial"/>
              <a:sym typeface="Arial"/>
            </a:endParaRPr>
          </a:p>
          <a:p>
            <a:pPr marL="342900" lvl="0" indent="-342900" algn="l" rtl="0">
              <a:spcBef>
                <a:spcPts val="336"/>
              </a:spcBef>
              <a:spcAft>
                <a:spcPts val="0"/>
              </a:spcAft>
              <a:buClr>
                <a:srgbClr val="4B2E83"/>
              </a:buClr>
              <a:buSzPct val="100000"/>
              <a:buFont typeface="Merriweather Sans"/>
              <a:buChar char="&gt;"/>
            </a:pPr>
            <a:r>
              <a:rPr lang="en">
                <a:latin typeface="Arial"/>
                <a:ea typeface="Arial"/>
                <a:cs typeface="Arial"/>
                <a:sym typeface="Arial"/>
              </a:rPr>
              <a:t>Require travel during unreasonable hours</a:t>
            </a:r>
            <a:endParaRPr/>
          </a:p>
          <a:p>
            <a:pPr marL="742950" lvl="1" indent="-285750" algn="l" rtl="0">
              <a:spcBef>
                <a:spcPts val="280"/>
              </a:spcBef>
              <a:spcAft>
                <a:spcPts val="0"/>
              </a:spcAft>
              <a:buClr>
                <a:srgbClr val="4B2E83"/>
              </a:buClr>
              <a:buSzPct val="100000"/>
              <a:buChar char="–"/>
            </a:pPr>
            <a:r>
              <a:rPr lang="en">
                <a:latin typeface="Arial"/>
                <a:ea typeface="Arial"/>
                <a:cs typeface="Arial"/>
                <a:sym typeface="Arial"/>
              </a:rPr>
              <a:t>Red eye flights, etc.</a:t>
            </a:r>
            <a:endParaRPr/>
          </a:p>
          <a:p>
            <a:pPr marL="342900" lvl="0" indent="-236220" algn="l" rtl="0">
              <a:spcBef>
                <a:spcPts val="336"/>
              </a:spcBef>
              <a:spcAft>
                <a:spcPts val="0"/>
              </a:spcAft>
              <a:buClr>
                <a:srgbClr val="4B2E83"/>
              </a:buClr>
              <a:buSzPct val="100000"/>
              <a:buFont typeface="Merriweather Sans"/>
              <a:buNone/>
            </a:pPr>
            <a:endParaRPr>
              <a:latin typeface="Arial"/>
              <a:ea typeface="Arial"/>
              <a:cs typeface="Arial"/>
              <a:sym typeface="Arial"/>
            </a:endParaRPr>
          </a:p>
          <a:p>
            <a:pPr marL="342900" lvl="0" indent="-342900" algn="l" rtl="0">
              <a:spcBef>
                <a:spcPts val="336"/>
              </a:spcBef>
              <a:spcAft>
                <a:spcPts val="0"/>
              </a:spcAft>
              <a:buClr>
                <a:srgbClr val="4B2E83"/>
              </a:buClr>
              <a:buSzPct val="100000"/>
              <a:buFont typeface="Merriweather Sans"/>
              <a:buChar char="&gt;"/>
            </a:pPr>
            <a:r>
              <a:rPr lang="en">
                <a:latin typeface="Arial"/>
                <a:ea typeface="Arial"/>
                <a:cs typeface="Arial"/>
                <a:sym typeface="Arial"/>
              </a:rPr>
              <a:t>Excessively prolonged travel</a:t>
            </a:r>
            <a:endParaRPr/>
          </a:p>
          <a:p>
            <a:pPr marL="742950" lvl="1" indent="-285750" algn="l" rtl="0">
              <a:spcBef>
                <a:spcPts val="280"/>
              </a:spcBef>
              <a:spcAft>
                <a:spcPts val="0"/>
              </a:spcAft>
              <a:buClr>
                <a:srgbClr val="4B2E83"/>
              </a:buClr>
              <a:buSzPct val="100000"/>
              <a:buChar char="–"/>
            </a:pPr>
            <a:r>
              <a:rPr lang="en">
                <a:latin typeface="Arial"/>
                <a:ea typeface="Arial"/>
                <a:cs typeface="Arial"/>
                <a:sym typeface="Arial"/>
              </a:rPr>
              <a:t>Having to wait until an economy flight is available</a:t>
            </a:r>
            <a:endParaRPr/>
          </a:p>
          <a:p>
            <a:pPr marL="742950" lvl="1" indent="-196850" algn="l" rtl="0">
              <a:spcBef>
                <a:spcPts val="280"/>
              </a:spcBef>
              <a:spcAft>
                <a:spcPts val="0"/>
              </a:spcAft>
              <a:buClr>
                <a:srgbClr val="4B2E83"/>
              </a:buClr>
              <a:buSzPct val="100000"/>
              <a:buNone/>
            </a:pPr>
            <a:endParaRPr>
              <a:latin typeface="Arial"/>
              <a:ea typeface="Arial"/>
              <a:cs typeface="Arial"/>
              <a:sym typeface="Arial"/>
            </a:endParaRPr>
          </a:p>
          <a:p>
            <a:pPr marL="342900" lvl="0" indent="-342900" algn="l" rtl="0">
              <a:spcBef>
                <a:spcPts val="336"/>
              </a:spcBef>
              <a:spcAft>
                <a:spcPts val="0"/>
              </a:spcAft>
              <a:buClr>
                <a:srgbClr val="4B2E83"/>
              </a:buClr>
              <a:buSzPct val="100000"/>
              <a:buFont typeface="Merriweather Sans"/>
              <a:buChar char="&gt;"/>
            </a:pPr>
            <a:r>
              <a:rPr lang="en">
                <a:latin typeface="Arial"/>
                <a:ea typeface="Arial"/>
                <a:cs typeface="Arial"/>
                <a:sym typeface="Arial"/>
              </a:rPr>
              <a:t>Result in additional costs that would offset savings</a:t>
            </a:r>
            <a:endParaRPr/>
          </a:p>
          <a:p>
            <a:pPr marL="742950" lvl="1" indent="-285750" algn="l" rtl="0">
              <a:spcBef>
                <a:spcPts val="280"/>
              </a:spcBef>
              <a:spcAft>
                <a:spcPts val="0"/>
              </a:spcAft>
              <a:buClr>
                <a:srgbClr val="4B2E83"/>
              </a:buClr>
              <a:buSzPct val="100000"/>
              <a:buChar char="–"/>
            </a:pPr>
            <a:r>
              <a:rPr lang="en">
                <a:latin typeface="Arial"/>
                <a:ea typeface="Arial"/>
                <a:cs typeface="Arial"/>
                <a:sym typeface="Arial"/>
              </a:rPr>
              <a:t>Staying overnight to catch the next flight which would require hotel/meal costs</a:t>
            </a:r>
            <a:endParaRPr/>
          </a:p>
          <a:p>
            <a:pPr marL="742950" lvl="1" indent="-196850" algn="l" rtl="0">
              <a:spcBef>
                <a:spcPts val="280"/>
              </a:spcBef>
              <a:spcAft>
                <a:spcPts val="0"/>
              </a:spcAft>
              <a:buClr>
                <a:srgbClr val="4B2E83"/>
              </a:buClr>
              <a:buSzPct val="100000"/>
              <a:buNone/>
            </a:pPr>
            <a:endParaRPr>
              <a:latin typeface="Arial"/>
              <a:ea typeface="Arial"/>
              <a:cs typeface="Arial"/>
              <a:sym typeface="Arial"/>
            </a:endParaRPr>
          </a:p>
          <a:p>
            <a:pPr marL="342900" lvl="0" indent="-342900" algn="l" rtl="0">
              <a:spcBef>
                <a:spcPts val="336"/>
              </a:spcBef>
              <a:spcAft>
                <a:spcPts val="0"/>
              </a:spcAft>
              <a:buClr>
                <a:srgbClr val="4B2E83"/>
              </a:buClr>
              <a:buSzPct val="100000"/>
              <a:buFont typeface="Merriweather Sans"/>
              <a:buChar char="&gt;"/>
            </a:pPr>
            <a:r>
              <a:rPr lang="en">
                <a:latin typeface="Arial"/>
                <a:ea typeface="Arial"/>
                <a:cs typeface="Arial"/>
                <a:sym typeface="Arial"/>
              </a:rPr>
              <a:t>Not meet the traveler’s medical needs</a:t>
            </a:r>
            <a:endParaRPr/>
          </a:p>
          <a:p>
            <a:pPr marL="742950" lvl="1" indent="-285750" algn="l" rtl="0">
              <a:spcBef>
                <a:spcPts val="280"/>
              </a:spcBef>
              <a:spcAft>
                <a:spcPts val="0"/>
              </a:spcAft>
              <a:buClr>
                <a:srgbClr val="4B2E83"/>
              </a:buClr>
              <a:buSzPct val="100000"/>
              <a:buChar char="–"/>
            </a:pPr>
            <a:r>
              <a:rPr lang="en">
                <a:latin typeface="Arial"/>
                <a:ea typeface="Arial"/>
                <a:cs typeface="Arial"/>
                <a:sym typeface="Arial"/>
              </a:rPr>
              <a:t>Must be documented by a doctor</a:t>
            </a:r>
            <a:br>
              <a:rPr lang="en">
                <a:latin typeface="Arial"/>
                <a:ea typeface="Arial"/>
                <a:cs typeface="Arial"/>
                <a:sym typeface="Arial"/>
              </a:rPr>
            </a:br>
            <a:endParaRPr>
              <a:latin typeface="Arial"/>
              <a:ea typeface="Arial"/>
              <a:cs typeface="Arial"/>
              <a:sym typeface="Arial"/>
            </a:endParaRPr>
          </a:p>
          <a:p>
            <a:pPr marL="342900" lvl="0" indent="-236220" algn="l" rtl="0">
              <a:spcBef>
                <a:spcPts val="336"/>
              </a:spcBef>
              <a:spcAft>
                <a:spcPts val="0"/>
              </a:spcAft>
              <a:buClr>
                <a:srgbClr val="4B2E83"/>
              </a:buClr>
              <a:buSzPct val="100000"/>
              <a:buFont typeface="Merriweather Sans"/>
              <a:buNone/>
            </a:pPr>
            <a:endParaRPr>
              <a:latin typeface="Arial"/>
              <a:ea typeface="Arial"/>
              <a:cs typeface="Arial"/>
              <a:sym typeface="Arial"/>
            </a:endParaRPr>
          </a:p>
          <a:p>
            <a:pPr marL="0" lvl="0" indent="0" algn="l" rtl="0">
              <a:spcBef>
                <a:spcPts val="336"/>
              </a:spcBef>
              <a:spcAft>
                <a:spcPts val="0"/>
              </a:spcAft>
              <a:buClr>
                <a:srgbClr val="4B2E83"/>
              </a:buClr>
              <a:buSzPct val="100000"/>
              <a:buNone/>
            </a:pPr>
            <a:r>
              <a:rPr lang="en">
                <a:latin typeface="Arial"/>
                <a:ea typeface="Arial"/>
                <a:cs typeface="Arial"/>
                <a:sym typeface="Arial"/>
              </a:rPr>
              <a:t>Note: The length of the flight is </a:t>
            </a:r>
            <a:r>
              <a:rPr lang="en" u="sng">
                <a:latin typeface="Arial"/>
                <a:ea typeface="Arial"/>
                <a:cs typeface="Arial"/>
                <a:sym typeface="Arial"/>
              </a:rPr>
              <a:t>not</a:t>
            </a:r>
            <a:r>
              <a:rPr lang="en">
                <a:latin typeface="Arial"/>
                <a:ea typeface="Arial"/>
                <a:cs typeface="Arial"/>
                <a:sym typeface="Arial"/>
              </a:rPr>
              <a:t> an exception to flying Economy class</a:t>
            </a:r>
            <a:endParaRPr/>
          </a:p>
        </p:txBody>
      </p:sp>
      <p:sp>
        <p:nvSpPr>
          <p:cNvPr id="442" name="Google Shape;442;p81"/>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GO AWAY BLUE LINK">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DADE7"/>
      </a:hlink>
      <a:folHlink>
        <a:srgbClr val="6DAD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4661</Words>
  <Application>Microsoft Office PowerPoint</Application>
  <PresentationFormat>On-screen Show (4:3)</PresentationFormat>
  <Paragraphs>506</Paragraphs>
  <Slides>60</Slides>
  <Notes>60</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60</vt:i4>
      </vt:variant>
    </vt:vector>
  </HeadingPairs>
  <TitlesOfParts>
    <vt:vector size="77" baseType="lpstr">
      <vt:lpstr>Arial</vt:lpstr>
      <vt:lpstr>Encode Sans Black</vt:lpstr>
      <vt:lpstr>Calibri</vt:lpstr>
      <vt:lpstr>Roboto</vt:lpstr>
      <vt:lpstr>Merriweather Sans</vt:lpstr>
      <vt:lpstr>Open Sans</vt:lpstr>
      <vt:lpstr>Encode Sans</vt:lpstr>
      <vt:lpstr>Open Sans Light</vt:lpstr>
      <vt:lpstr>Simple Light</vt:lpstr>
      <vt:lpstr>Office Theme</vt:lpstr>
      <vt:lpstr>1_Custom Design</vt:lpstr>
      <vt:lpstr>Clarity</vt:lpstr>
      <vt:lpstr>Custom Design</vt:lpstr>
      <vt:lpstr>1_Custom Design</vt:lpstr>
      <vt:lpstr>Office Theme</vt:lpstr>
      <vt:lpstr>Custom Design</vt:lpstr>
      <vt:lpstr>Custom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TRIALS REGISTRATION &amp; RESULTS REPORTING REQUIREMENTS</vt:lpstr>
      <vt:lpstr>Federal Law &amp; NIH Policy</vt:lpstr>
      <vt:lpstr>What is a Clinical Trial?</vt:lpstr>
      <vt:lpstr>What is an Applicable Clinical Trial (ACT)?</vt:lpstr>
      <vt:lpstr>What’s required?</vt:lpstr>
      <vt:lpstr>Who determines if a study is an ACT?</vt:lpstr>
      <vt:lpstr>What support is available?</vt:lpstr>
      <vt:lpstr>Consequences for noncompliance: UW</vt:lpstr>
      <vt:lpstr>Consequences for noncompliance: external</vt:lpstr>
      <vt:lpstr>PowerPoint Presentation</vt:lpstr>
      <vt:lpstr>HSD ADMINISTRATIVE FEE CHANGES FOR INDUSTRY SPONSORED &amp; INITIATED CLINICAL TRIALS</vt:lpstr>
      <vt:lpstr>Industry Clinical Trial Fee – Current Process</vt:lpstr>
      <vt:lpstr>Industry Clinical Trials: Fee Amount</vt:lpstr>
      <vt:lpstr>Industry Clinical Trials: Fee Billing Process</vt:lpstr>
      <vt:lpstr>PowerPoint Presentation</vt:lpstr>
      <vt:lpstr>PowerPoint Presentation</vt:lpstr>
      <vt:lpstr>What researchers need to do</vt:lpstr>
      <vt:lpstr>What researchers need to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Certificate in Research Administration Program Graduates </vt:lpstr>
      <vt:lpstr>Lauren M. Wood Compliance Analyst Office of Sponsored Programs Office of Research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Azalea Vasquez</dc:creator>
  <cp:lastModifiedBy>Azalea Vasquez</cp:lastModifiedBy>
  <cp:revision>1</cp:revision>
  <dcterms:modified xsi:type="dcterms:W3CDTF">2023-05-12T15:07:37Z</dcterms:modified>
</cp:coreProperties>
</file>