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36060ea5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36060ea5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logistics on how OSP gets the PO#</a:t>
            </a:r>
            <a:endParaRPr/>
          </a:p>
        </p:txBody>
      </p:sp>
      <p:sp>
        <p:nvSpPr>
          <p:cNvPr id="96" name="Google Shape;96;g2436060ea5c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36060ea5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436060ea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47" name="Google Shape;47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18b5b41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18b5b41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Josy</a:t>
            </a:r>
            <a:endParaRPr/>
          </a:p>
        </p:txBody>
      </p:sp>
      <p:sp>
        <p:nvSpPr>
          <p:cNvPr id="54" name="Google Shape;54;g418b5b412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36060ea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36060ea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Josy</a:t>
            </a:r>
            <a:endParaRPr/>
          </a:p>
        </p:txBody>
      </p:sp>
      <p:sp>
        <p:nvSpPr>
          <p:cNvPr id="61" name="Google Shape;61;g2436060ea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36060ea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36060ea5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Josy</a:t>
            </a:r>
            <a:endParaRPr/>
          </a:p>
        </p:txBody>
      </p:sp>
      <p:sp>
        <p:nvSpPr>
          <p:cNvPr id="68" name="Google Shape;68;g2436060ea5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8b5b4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8b5b4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75" name="Google Shape;75;g418b5b41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36060ea5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36060ea5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436060ea5c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36060ea5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36060ea5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436060ea5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important-dates-for-sponsored-programs-prepping-for-july-6-workday-go-live/" TargetMode="External"/><Relationship Id="rId7" Type="http://schemas.openxmlformats.org/officeDocument/2006/relationships/hyperlink" Target="https://www.washington.edu/research/uwft-for-the-research-communi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ance.uw.edu/ps/sites/default/files/News%20Flash%20Template%205-8-23.pdf" TargetMode="External"/><Relationship Id="rId5" Type="http://schemas.openxmlformats.org/officeDocument/2006/relationships/hyperlink" Target="https://finance.uw.edu/ps/sites/default/files/Procurement%20Services%20Campus%20eNews%20-%20March%202023%20final.pdf" TargetMode="External"/><Relationship Id="rId4" Type="http://schemas.openxmlformats.org/officeDocument/2006/relationships/hyperlink" Target="https://www.washington.edu/research/announcements/preparing-for-subaward-process-chang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sites/default/files/Procurement%20Services%20Campus%20eNews%20-%20March%202023%20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>
                <a:latin typeface="Encode Sans Black"/>
                <a:ea typeface="Encode Sans Black"/>
                <a:cs typeface="Encode Sans Black"/>
                <a:sym typeface="Encode Sans Black"/>
              </a:rPr>
              <a:t>Subawards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Preparing for Workday Finance Go-Live 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May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 &amp; Josy Combs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Purchase Order Process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will initiate the Purchase Order Process after the subaward agreement or modification is finalized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Procurement:</a:t>
            </a:r>
            <a:endParaRPr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creates a supplier contract &amp; the purchase order in Workday</a:t>
            </a:r>
            <a:endParaRPr sz="2200"/>
          </a:p>
          <a:p>
            <a: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submits purchase order to the campus unit’s Grants Manager for approval</a:t>
            </a:r>
            <a:endParaRPr sz="22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Campus:</a:t>
            </a:r>
            <a:endParaRPr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review &amp; approve PO in Workday</a:t>
            </a: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300"/>
              <a:t>OSP will need to know PO#s before returning subaward agreements to our subrecipients.</a:t>
            </a:r>
            <a:endParaRPr sz="23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828775" y="1781825"/>
            <a:ext cx="76740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●"/>
            </a:pP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Important Dates for Sponsored Programs…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●"/>
            </a:pP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Preparing for Subaward Process Changes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Procurement -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March Newsletter: Open Orders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Procurement Newsflash: </a:t>
            </a: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Workday Cutover Q&amp;A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●"/>
            </a:pPr>
            <a:r>
              <a:rPr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UWFT for the Research Community</a:t>
            </a:r>
            <a:endParaRPr sz="24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Workday Finance: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Changes for Subawards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You will still use SAGE to request a subaward and subaward modification.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Subaward steps currently in Ariba no longer be part of the process.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Note: All Blanket Purchase Orders (BPOs), including Subaward BPOs, follow the same deadlines Procurement has previously communicated.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Steps to take before 6/12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720200" y="15736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Review all open subaward Blanket Purchase Orders (BPOs) in Ariba</a:t>
            </a:r>
            <a:endParaRPr sz="2500"/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Follow UW Procurement guidance on </a:t>
            </a:r>
            <a:r>
              <a:rPr lang="en-US" sz="2500" u="sng">
                <a:solidFill>
                  <a:schemeClr val="hlink"/>
                </a:solidFill>
                <a:hlinkClick r:id="rId3"/>
              </a:rPr>
              <a:t>Open Orders from their March newsletter</a:t>
            </a:r>
            <a:endParaRPr sz="2500"/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Receive all invoices in Ariba</a:t>
            </a:r>
            <a:endParaRPr sz="2500"/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Invoices not received in Ariba by 6/12 will need to be re-entered into Workday Finance via Procurement’s Supplier Invoice Request (SIR) process after go-live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During Cutover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20200" y="16498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OSP will continue to receive, review, and negotiate Subaward requests associated with fully processed Funding Actions and Post-Award Changes (PACs) in SAGE.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Do not submit a subaward or modification requests to OSP in SAGE if funding action or post-award changes are not fully processed in SAGE. 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OSP will return subaward and subaward modification requests. You will have to resubmit these after the award has been processed post go-live.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Subaward Requests Between 6/05-7/05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300"/>
              <a:t>New &amp; Monetary or Period of Performance</a:t>
            </a:r>
            <a:endParaRPr sz="230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720200" y="15736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For new subaward requests &amp; monetary or period of performance modification requests in SAGE Subawards between 6/05-7/05: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Enter “00000” in the SAGE Purchase Order CR/BPO # field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Complete the rest of your request as usual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OSP will review &amp; negotiate with subrecipients as usual during cutover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Any fully negotiated items will be placed on hold until the Purchase Order in Workday Finance is available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Subaward Requests Between 6/05-7/05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/>
              <a:t>Non-monetary &amp; Period of Performance Not Impacted</a:t>
            </a:r>
            <a:endParaRPr sz="2800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720200" y="14212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 process:</a:t>
            </a:r>
            <a:endParaRPr/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Complete your non-monetary request as usual, entering the most current Ariba BPO # within the SAGE Purchase Order CR/BPO # field</a:t>
            </a:r>
            <a:endParaRPr sz="2200"/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OSP will continue to process these requests </a:t>
            </a:r>
            <a:endParaRPr sz="22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SAGE will be unavailable after 5:35 p.m. on 7/05 until 7/07 at 6 a.m. while new features are added to SAGE.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Future State: Steps for Subawards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Setting the Foundation</a:t>
            </a:r>
            <a:endParaRPr sz="2400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When there is a going to be a subaward on an award</a:t>
            </a:r>
            <a:endParaRPr/>
          </a:p>
          <a:p>
            <a:pPr marL="457200" lvl="0" indent="-361950" algn="l" rtl="0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You will need to have a SAGE budget worksheet submitted for each subaward with your Award Setup Requests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This creates the necessary award line for each subaward</a:t>
            </a:r>
            <a:endParaRPr sz="2100"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If that did not happen, you will have to submit an Award Modification Request in SAGE Award to add any new subawards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Future State: Steps for Subawards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/>
              <a:t>Supplier as Subrecipient in Workday? </a:t>
            </a:r>
            <a:endParaRPr sz="2500"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665905" y="14279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/>
              <a:t>Confirm “Supplier” exists in Workday as a subrecipient</a:t>
            </a:r>
            <a:endParaRPr sz="2600"/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If supplier exists but is not also subrecipient 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Submit a request to create supplier as subrecipient in Award Portal</a:t>
            </a:r>
            <a:endParaRPr sz="23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If supplier </a:t>
            </a:r>
            <a:r>
              <a:rPr lang="en-US" sz="2500" b="1"/>
              <a:t>does not </a:t>
            </a:r>
            <a:r>
              <a:rPr lang="en-US" sz="2500"/>
              <a:t>exist at all in Workday:</a:t>
            </a:r>
            <a:endParaRPr sz="250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Follow procurement steps to request a new supplier</a:t>
            </a:r>
            <a:endParaRPr sz="210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After supplier is in Workday, submit a request in Award Portal to create supplier as subrecipient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Future State: Steps for Subawards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/>
              <a:t>Making a Request</a:t>
            </a:r>
            <a:endParaRPr sz="250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/>
              <a:t>Once subrecipient exists in Workday</a:t>
            </a:r>
            <a:endParaRPr sz="2600"/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SzPts val="2500"/>
              <a:buChar char="&gt;"/>
            </a:pPr>
            <a:r>
              <a:rPr lang="en-US" sz="2500"/>
              <a:t>Submit Subaward or Subaward Modification request in SAGE</a:t>
            </a:r>
            <a:endParaRPr sz="25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Enter “00000” in the SAGE Purchase Order CR/BPO # field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Complete the rest of your request as usual</a:t>
            </a:r>
            <a:endParaRPr sz="2400"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OSP will: 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Review &amp; negotiate the subaward agreement or modification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Encode Sans Black</vt:lpstr>
      <vt:lpstr>Merriweather Sans</vt:lpstr>
      <vt:lpstr>Open Sans</vt:lpstr>
      <vt:lpstr>Open Sans Light</vt:lpstr>
      <vt:lpstr>Arial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2023-05-22T14:17:57Z</dcterms:modified>
</cp:coreProperties>
</file>