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scope of what is required by federal law and NIH policy has expanded over the years but is from these that the requirements for public registration and results reporting of applicable clinical trials stems from.</a:t>
            </a:r>
            <a:endParaRPr/>
          </a:p>
          <a:p>
            <a:pPr marL="0" lvl="0" indent="0" algn="l" rtl="0">
              <a:spcBef>
                <a:spcPts val="0"/>
              </a:spcBef>
              <a:spcAft>
                <a:spcPts val="0"/>
              </a:spcAft>
              <a:buNone/>
            </a:pPr>
            <a:endParaRPr/>
          </a:p>
          <a:p>
            <a:pPr marL="0" lvl="0" indent="0" algn="l" rtl="0">
              <a:spcBef>
                <a:spcPts val="0"/>
              </a:spcBef>
              <a:spcAft>
                <a:spcPts val="0"/>
              </a:spcAft>
              <a:buNone/>
            </a:pPr>
            <a:r>
              <a:rPr lang="en-US"/>
              <a:t>I won’t go into detail on these, but you can review them directly online if you wish.</a:t>
            </a:r>
            <a:endParaRPr/>
          </a:p>
        </p:txBody>
      </p:sp>
      <p:sp>
        <p:nvSpPr>
          <p:cNvPr id="101" name="Google Shape;10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 first step in determine if a research study requires public registration and results reporting is to determine if it is a clinical trial. [</a:t>
            </a:r>
            <a:r>
              <a:rPr lang="en-US" b="1"/>
              <a:t>REVIEW</a:t>
            </a:r>
            <a:r>
              <a:rPr lang="en-US"/>
              <a:t> Slide]</a:t>
            </a:r>
            <a:endParaRPr/>
          </a:p>
        </p:txBody>
      </p:sp>
      <p:sp>
        <p:nvSpPr>
          <p:cNvPr id="110" name="Google Shape;11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Once you determine a study is a clinical trial you next need to determine if it is an “applicable” clinical trial that requires public registration and results reporting. </a:t>
            </a:r>
            <a:endParaRPr/>
          </a:p>
          <a:p>
            <a:pPr marL="0" lvl="0" indent="0" algn="l" rtl="0">
              <a:spcBef>
                <a:spcPts val="0"/>
              </a:spcBef>
              <a:spcAft>
                <a:spcPts val="0"/>
              </a:spcAft>
              <a:buNone/>
            </a:pPr>
            <a:endParaRPr/>
          </a:p>
          <a:p>
            <a:pPr marL="0" lvl="0" indent="0" algn="l" rtl="0">
              <a:spcBef>
                <a:spcPts val="0"/>
              </a:spcBef>
              <a:spcAft>
                <a:spcPts val="0"/>
              </a:spcAft>
              <a:buNone/>
            </a:pPr>
            <a:r>
              <a:rPr lang="en-US"/>
              <a:t>These are the three main reasons a study may be an ACT and the ones HSD uses in our assessment. [</a:t>
            </a:r>
            <a:r>
              <a:rPr lang="en-US" b="1"/>
              <a:t>REVIEW </a:t>
            </a:r>
            <a:r>
              <a:rPr lang="en-US"/>
              <a:t>Slide]</a:t>
            </a:r>
            <a:endParaRPr/>
          </a:p>
          <a:p>
            <a:pPr marL="0" lvl="0" indent="0" algn="l" rtl="0">
              <a:spcBef>
                <a:spcPts val="0"/>
              </a:spcBef>
              <a:spcAft>
                <a:spcPts val="0"/>
              </a:spcAft>
              <a:buNone/>
            </a:pPr>
            <a:endParaRPr/>
          </a:p>
          <a:p>
            <a:pPr marL="0" lvl="0" indent="0" algn="l" rtl="0">
              <a:spcBef>
                <a:spcPts val="0"/>
              </a:spcBef>
              <a:spcAft>
                <a:spcPts val="0"/>
              </a:spcAft>
              <a:buNone/>
            </a:pPr>
            <a:r>
              <a:rPr lang="en-US" b="1"/>
              <a:t>NOTE </a:t>
            </a:r>
            <a:r>
              <a:rPr lang="en-US"/>
              <a:t>– This is not an exhaustive list. Other funders may require registration as terms of the grant or contract and many publications/journals require it. Outside of these main 3 reasons, individual investigators are responsible for knowing if there might be other requirements for registration.</a:t>
            </a:r>
            <a:endParaRPr/>
          </a:p>
        </p:txBody>
      </p:sp>
      <p:sp>
        <p:nvSpPr>
          <p:cNvPr id="118" name="Google Shape;11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 high level there are 3 main requirements for ACTs [</a:t>
            </a:r>
            <a:r>
              <a:rPr lang="en-US" b="1"/>
              <a:t>REVIEW </a:t>
            </a:r>
            <a:r>
              <a:rPr lang="en-US"/>
              <a:t>Slide]</a:t>
            </a:r>
            <a:endParaRPr/>
          </a:p>
        </p:txBody>
      </p:sp>
      <p:sp>
        <p:nvSpPr>
          <p:cNvPr id="127" name="Google Shape;12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r>
            <a:r>
              <a:rPr lang="en-US" b="1"/>
              <a:t>REVIEW </a:t>
            </a:r>
            <a:r>
              <a:rPr lang="en-US"/>
              <a:t>Slide]</a:t>
            </a:r>
            <a:endParaRPr/>
          </a:p>
        </p:txBody>
      </p:sp>
      <p:sp>
        <p:nvSpPr>
          <p:cNvPr id="134" name="Google Shape;13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r>
            <a:r>
              <a:rPr lang="en-US" b="1"/>
              <a:t>REVIEW </a:t>
            </a:r>
            <a:r>
              <a:rPr lang="en-US"/>
              <a:t>Slide]</a:t>
            </a:r>
            <a:endParaRPr/>
          </a:p>
        </p:txBody>
      </p:sp>
      <p:sp>
        <p:nvSpPr>
          <p:cNvPr id="143" name="Google Shape;143;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There are consequences for not complying the requirements to register and report results. UW imposed penalties include: [</a:t>
            </a:r>
            <a:r>
              <a:rPr lang="en-US" b="1"/>
              <a:t>REVIEW </a:t>
            </a:r>
            <a:r>
              <a:rPr lang="en-US"/>
              <a:t>Slide]</a:t>
            </a:r>
            <a:endParaRPr/>
          </a:p>
        </p:txBody>
      </p:sp>
      <p:sp>
        <p:nvSpPr>
          <p:cNvPr id="152" name="Google Shape;15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There are also external consequences that may be imposed. These include: [</a:t>
            </a:r>
            <a:r>
              <a:rPr lang="en-US" b="1"/>
              <a:t>REVIEW </a:t>
            </a:r>
            <a:r>
              <a:rPr lang="en-US"/>
              <a:t>Slide]</a:t>
            </a:r>
            <a:endParaRPr/>
          </a:p>
          <a:p>
            <a:pPr marL="0" lvl="0" indent="0" algn="l" rtl="0">
              <a:spcBef>
                <a:spcPts val="0"/>
              </a:spcBef>
              <a:spcAft>
                <a:spcPts val="0"/>
              </a:spcAft>
              <a:buNone/>
            </a:pPr>
            <a:endParaRPr/>
          </a:p>
          <a:p>
            <a:pPr marL="0" lvl="0" indent="0" algn="l" rtl="0">
              <a:spcBef>
                <a:spcPts val="0"/>
              </a:spcBef>
              <a:spcAft>
                <a:spcPts val="0"/>
              </a:spcAft>
              <a:buNone/>
            </a:pPr>
            <a:r>
              <a:rPr lang="en-US" b="1"/>
              <a:t>NOTE</a:t>
            </a:r>
            <a:r>
              <a:rPr lang="en-US"/>
              <a:t> - NIH has started to step up enforcement and begun issuing noncompliance letters via emails directly to researchers with copies to OSP</a:t>
            </a:r>
            <a:endParaRPr/>
          </a:p>
          <a:p>
            <a:pPr marL="0" lvl="0" indent="0" algn="l" rtl="0">
              <a:spcBef>
                <a:spcPts val="0"/>
              </a:spcBef>
              <a:spcAft>
                <a:spcPts val="0"/>
              </a:spcAft>
              <a:buNone/>
            </a:pPr>
            <a:endParaRPr/>
          </a:p>
          <a:p>
            <a:pPr marL="0" lvl="0" indent="0" algn="l" rtl="0">
              <a:spcBef>
                <a:spcPts val="0"/>
              </a:spcBef>
              <a:spcAft>
                <a:spcPts val="0"/>
              </a:spcAft>
              <a:buNone/>
            </a:pPr>
            <a:r>
              <a:rPr lang="en-US"/>
              <a:t>HSD has published several enews over the past 2 years about increased scrutiny on late results reporting by advocacy groups, federal agencies, and congress. While the penalties have been around for awhile, we anticipate increased potential for their use in the near future.</a:t>
            </a:r>
            <a:endParaRPr/>
          </a:p>
          <a:p>
            <a:pPr marL="0" lvl="0" indent="0" algn="l" rtl="0">
              <a:spcBef>
                <a:spcPts val="0"/>
              </a:spcBef>
              <a:spcAft>
                <a:spcPts val="0"/>
              </a:spcAft>
              <a:buNone/>
            </a:pPr>
            <a:br>
              <a:rPr lang="en-US"/>
            </a:br>
            <a:r>
              <a:rPr lang="en-US"/>
              <a:t>HSD has been working closely with leadership in SOM, SPH, SOD, and others to address studies with significant noncompliance. Thank you to those who have assisted!</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Calibri"/>
              <a:buNone/>
            </a:pPr>
            <a:r>
              <a:rPr lang="en-US" i="1"/>
              <a:t>ICMJE = International Committee of Medical Journal Editors</a:t>
            </a:r>
            <a:endParaRPr/>
          </a:p>
          <a:p>
            <a:pPr marL="0" lvl="0" indent="0" algn="l" rtl="0">
              <a:spcBef>
                <a:spcPts val="0"/>
              </a:spcBef>
              <a:spcAft>
                <a:spcPts val="0"/>
              </a:spcAft>
              <a:buNone/>
            </a:pPr>
            <a:endParaRPr/>
          </a:p>
        </p:txBody>
      </p:sp>
      <p:sp>
        <p:nvSpPr>
          <p:cNvPr id="161" name="Google Shape;16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
          <p:cNvSpPr txBox="1">
            <a:spLocks noGrp="1"/>
          </p:cNvSpPr>
          <p:nvPr>
            <p:ph type="ctrTitle"/>
          </p:nvPr>
        </p:nvSpPr>
        <p:spPr>
          <a:xfrm>
            <a:off x="685800" y="1371602"/>
            <a:ext cx="7848600" cy="19272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4050"/>
              <a:buFont typeface="Arial"/>
              <a:buNone/>
              <a:defRPr sz="405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
          <p:cNvSpPr txBox="1">
            <a:spLocks noGrp="1"/>
          </p:cNvSpPr>
          <p:nvPr>
            <p:ph type="subTitle" idx="1"/>
          </p:nvPr>
        </p:nvSpPr>
        <p:spPr>
          <a:xfrm>
            <a:off x="685800" y="3505200"/>
            <a:ext cx="6400800" cy="1752600"/>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SzPts val="1530"/>
              <a:buNone/>
              <a:defRPr>
                <a:solidFill>
                  <a:srgbClr val="55556F"/>
                </a:solidFill>
              </a:defRPr>
            </a:lvl1pPr>
            <a:lvl2pPr lvl="1" algn="ctr">
              <a:spcBef>
                <a:spcPts val="300"/>
              </a:spcBef>
              <a:spcAft>
                <a:spcPts val="0"/>
              </a:spcAft>
              <a:buSzPts val="1275"/>
              <a:buNone/>
              <a:defRPr>
                <a:solidFill>
                  <a:srgbClr val="8B8B8D"/>
                </a:solidFill>
              </a:defRPr>
            </a:lvl2pPr>
            <a:lvl3pPr lvl="2" algn="ctr">
              <a:spcBef>
                <a:spcPts val="270"/>
              </a:spcBef>
              <a:spcAft>
                <a:spcPts val="0"/>
              </a:spcAft>
              <a:buSzPts val="1215"/>
              <a:buNone/>
              <a:defRPr>
                <a:solidFill>
                  <a:srgbClr val="8B8B8D"/>
                </a:solidFill>
              </a:defRPr>
            </a:lvl3pPr>
            <a:lvl4pPr lvl="3" algn="ctr">
              <a:spcBef>
                <a:spcPts val="240"/>
              </a:spcBef>
              <a:spcAft>
                <a:spcPts val="0"/>
              </a:spcAft>
              <a:buSzPts val="1200"/>
              <a:buNone/>
              <a:defRPr>
                <a:solidFill>
                  <a:srgbClr val="8B8B8D"/>
                </a:solidFill>
              </a:defRPr>
            </a:lvl4pPr>
            <a:lvl5pPr lvl="4" algn="ctr">
              <a:spcBef>
                <a:spcPts val="210"/>
              </a:spcBef>
              <a:spcAft>
                <a:spcPts val="0"/>
              </a:spcAft>
              <a:buSzPts val="1050"/>
              <a:buNone/>
              <a:defRPr>
                <a:solidFill>
                  <a:srgbClr val="8B8B8D"/>
                </a:solidFill>
              </a:defRPr>
            </a:lvl5pPr>
            <a:lvl6pPr lvl="5" algn="ctr">
              <a:spcBef>
                <a:spcPts val="195"/>
              </a:spcBef>
              <a:spcAft>
                <a:spcPts val="0"/>
              </a:spcAft>
              <a:buSzPts val="975"/>
              <a:buNone/>
              <a:defRPr>
                <a:solidFill>
                  <a:srgbClr val="8B8B8D"/>
                </a:solidFill>
              </a:defRPr>
            </a:lvl6pPr>
            <a:lvl7pPr lvl="6" algn="ctr">
              <a:spcBef>
                <a:spcPts val="195"/>
              </a:spcBef>
              <a:spcAft>
                <a:spcPts val="0"/>
              </a:spcAft>
              <a:buSzPts val="975"/>
              <a:buNone/>
              <a:defRPr>
                <a:solidFill>
                  <a:srgbClr val="8B8B8D"/>
                </a:solidFill>
              </a:defRPr>
            </a:lvl7pPr>
            <a:lvl8pPr lvl="7" algn="ctr">
              <a:spcBef>
                <a:spcPts val="195"/>
              </a:spcBef>
              <a:spcAft>
                <a:spcPts val="0"/>
              </a:spcAft>
              <a:buSzPts val="975"/>
              <a:buNone/>
              <a:defRPr>
                <a:solidFill>
                  <a:srgbClr val="8B8B8D"/>
                </a:solidFill>
              </a:defRPr>
            </a:lvl8pPr>
            <a:lvl9pPr lvl="8" algn="ctr">
              <a:spcBef>
                <a:spcPts val="195"/>
              </a:spcBef>
              <a:spcAft>
                <a:spcPts val="0"/>
              </a:spcAft>
              <a:buSzPts val="975"/>
              <a:buNone/>
              <a:defRPr>
                <a:solidFill>
                  <a:srgbClr val="8B8B8D"/>
                </a:solidFill>
              </a:defRPr>
            </a:lvl9pPr>
          </a:lstStyle>
          <a:p>
            <a:endParaRPr/>
          </a:p>
        </p:txBody>
      </p:sp>
      <p:sp>
        <p:nvSpPr>
          <p:cNvPr id="20" name="Google Shape;20;p2"/>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23" name="Google Shape;23;p2"/>
          <p:cNvCxnSpPr/>
          <p:nvPr/>
        </p:nvCxnSpPr>
        <p:spPr>
          <a:xfrm>
            <a:off x="685800" y="3398520"/>
            <a:ext cx="784860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11"/>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1"/>
          <p:cNvSpPr txBox="1">
            <a:spLocks noGrp="1"/>
          </p:cNvSpPr>
          <p:nvPr>
            <p:ph type="body" idx="1"/>
          </p:nvPr>
        </p:nvSpPr>
        <p:spPr>
          <a:xfrm rot="5400000">
            <a:off x="2133600" y="-76200"/>
            <a:ext cx="48768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1" name="Google Shape;81;p11"/>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1"/>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rot="5400000">
            <a:off x="4724400" y="2514600"/>
            <a:ext cx="586740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2"/>
          <p:cNvSpPr txBox="1">
            <a:spLocks noGrp="1"/>
          </p:cNvSpPr>
          <p:nvPr>
            <p:ph type="body" idx="1"/>
          </p:nvPr>
        </p:nvSpPr>
        <p:spPr>
          <a:xfrm rot="5400000">
            <a:off x="533400" y="533400"/>
            <a:ext cx="586740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7" name="Google Shape;87;p12"/>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4"/>
        <p:cNvGrpSpPr/>
        <p:nvPr/>
      </p:nvGrpSpPr>
      <p:grpSpPr>
        <a:xfrm>
          <a:off x="0" y="0"/>
          <a:ext cx="0" cy="0"/>
          <a:chOff x="0" y="0"/>
          <a:chExt cx="0" cy="0"/>
        </a:xfrm>
      </p:grpSpPr>
      <p:sp>
        <p:nvSpPr>
          <p:cNvPr id="25" name="Google Shape;25;p3"/>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3"/>
          <p:cNvSpPr txBox="1">
            <a:spLocks noGrp="1"/>
          </p:cNvSpPr>
          <p:nvPr>
            <p:ph type="body" idx="1"/>
          </p:nvPr>
        </p:nvSpPr>
        <p:spPr>
          <a:xfrm>
            <a:off x="457200" y="1673352"/>
            <a:ext cx="4038600" cy="4718304"/>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27" name="Google Shape;27;p3"/>
          <p:cNvSpPr txBox="1">
            <a:spLocks noGrp="1"/>
          </p:cNvSpPr>
          <p:nvPr>
            <p:ph type="body" idx="2"/>
          </p:nvPr>
        </p:nvSpPr>
        <p:spPr>
          <a:xfrm>
            <a:off x="4648200" y="1673352"/>
            <a:ext cx="4038600" cy="4718304"/>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28" name="Google Shape;28;p3"/>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Google Shape;32;p4"/>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4"/>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4" name="Google Shape;34;p4"/>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2"/>
        </a:solidFill>
        <a:effectLst/>
      </p:bgPr>
    </p:bg>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722313" y="2362201"/>
            <a:ext cx="7772400" cy="220027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3600"/>
              <a:buFont typeface="Arial"/>
              <a:buNone/>
              <a:defRPr sz="3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722313" y="4626866"/>
            <a:ext cx="7772400" cy="1500187"/>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530"/>
              <a:buNone/>
              <a:defRPr sz="1800">
                <a:solidFill>
                  <a:schemeClr val="lt2"/>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1080"/>
              <a:buNone/>
              <a:defRPr sz="1200">
                <a:solidFill>
                  <a:schemeClr val="lt1"/>
                </a:solidFill>
              </a:defRPr>
            </a:lvl3pPr>
            <a:lvl4pPr marL="1828800" lvl="3" indent="-228600" algn="l">
              <a:spcBef>
                <a:spcPts val="210"/>
              </a:spcBef>
              <a:spcAft>
                <a:spcPts val="0"/>
              </a:spcAft>
              <a:buSzPts val="1050"/>
              <a:buNone/>
              <a:defRPr sz="1050">
                <a:solidFill>
                  <a:schemeClr val="lt1"/>
                </a:solidFill>
              </a:defRPr>
            </a:lvl4pPr>
            <a:lvl5pPr marL="2286000" lvl="4" indent="-228600" algn="l">
              <a:spcBef>
                <a:spcPts val="210"/>
              </a:spcBef>
              <a:spcAft>
                <a:spcPts val="0"/>
              </a:spcAft>
              <a:buSzPts val="1050"/>
              <a:buNone/>
              <a:defRPr sz="1050">
                <a:solidFill>
                  <a:schemeClr val="lt1"/>
                </a:solidFill>
              </a:defRPr>
            </a:lvl5pPr>
            <a:lvl6pPr marL="2743200" lvl="5" indent="-228600" algn="l">
              <a:spcBef>
                <a:spcPts val="210"/>
              </a:spcBef>
              <a:spcAft>
                <a:spcPts val="0"/>
              </a:spcAft>
              <a:buSzPts val="1050"/>
              <a:buNone/>
              <a:defRPr sz="1050">
                <a:solidFill>
                  <a:schemeClr val="lt1"/>
                </a:solidFill>
              </a:defRPr>
            </a:lvl6pPr>
            <a:lvl7pPr marL="3200400" lvl="6" indent="-228600" algn="l">
              <a:spcBef>
                <a:spcPts val="210"/>
              </a:spcBef>
              <a:spcAft>
                <a:spcPts val="0"/>
              </a:spcAft>
              <a:buSzPts val="1050"/>
              <a:buNone/>
              <a:defRPr sz="1050">
                <a:solidFill>
                  <a:schemeClr val="lt1"/>
                </a:solidFill>
              </a:defRPr>
            </a:lvl7pPr>
            <a:lvl8pPr marL="3657600" lvl="7" indent="-228600" algn="l">
              <a:spcBef>
                <a:spcPts val="210"/>
              </a:spcBef>
              <a:spcAft>
                <a:spcPts val="0"/>
              </a:spcAft>
              <a:buSzPts val="1050"/>
              <a:buNone/>
              <a:defRPr sz="1050">
                <a:solidFill>
                  <a:schemeClr val="lt1"/>
                </a:solidFill>
              </a:defRPr>
            </a:lvl8pPr>
            <a:lvl9pPr marL="4114800" lvl="8" indent="-228600" algn="l">
              <a:spcBef>
                <a:spcPts val="210"/>
              </a:spcBef>
              <a:spcAft>
                <a:spcPts val="0"/>
              </a:spcAft>
              <a:buSzPts val="1050"/>
              <a:buNone/>
              <a:defRPr sz="1050">
                <a:solidFill>
                  <a:schemeClr val="lt1"/>
                </a:solidFill>
              </a:defRPr>
            </a:lvl9pPr>
          </a:lstStyle>
          <a:p>
            <a:endParaRPr/>
          </a:p>
        </p:txBody>
      </p:sp>
      <p:sp>
        <p:nvSpPr>
          <p:cNvPr id="40" name="Google Shape;40;p5"/>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43" name="Google Shape;43;p5"/>
          <p:cNvCxnSpPr/>
          <p:nvPr/>
        </p:nvCxnSpPr>
        <p:spPr>
          <a:xfrm>
            <a:off x="731520" y="4599432"/>
            <a:ext cx="7848600" cy="1588"/>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45720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7" name="Google Shape;47;p6"/>
          <p:cNvSpPr txBox="1">
            <a:spLocks noGrp="1"/>
          </p:cNvSpPr>
          <p:nvPr>
            <p:ph type="body" idx="2"/>
          </p:nvPr>
        </p:nvSpPr>
        <p:spPr>
          <a:xfrm>
            <a:off x="457200" y="2438400"/>
            <a:ext cx="3931920" cy="3951288"/>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48" name="Google Shape;48;p6"/>
          <p:cNvSpPr txBox="1">
            <a:spLocks noGrp="1"/>
          </p:cNvSpPr>
          <p:nvPr>
            <p:ph type="body" idx="3"/>
          </p:nvPr>
        </p:nvSpPr>
        <p:spPr>
          <a:xfrm>
            <a:off x="475488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latin typeface="Arial"/>
                <a:ea typeface="Arial"/>
                <a:cs typeface="Arial"/>
                <a:sym typeface="Aria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9" name="Google Shape;49;p6"/>
          <p:cNvSpPr txBox="1">
            <a:spLocks noGrp="1"/>
          </p:cNvSpPr>
          <p:nvPr>
            <p:ph type="body" idx="4"/>
          </p:nvPr>
        </p:nvSpPr>
        <p:spPr>
          <a:xfrm>
            <a:off x="4754880" y="2438400"/>
            <a:ext cx="3931920" cy="3951288"/>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50" name="Google Shape;50;p6"/>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53" name="Google Shape;53;p6"/>
          <p:cNvCxnSpPr/>
          <p:nvPr/>
        </p:nvCxnSpPr>
        <p:spPr>
          <a:xfrm rot="5400000">
            <a:off x="2217817" y="4045824"/>
            <a:ext cx="470916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7"/>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7"/>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457200" y="792080"/>
            <a:ext cx="2139696" cy="126187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9"/>
          <p:cNvSpPr txBox="1">
            <a:spLocks noGrp="1"/>
          </p:cNvSpPr>
          <p:nvPr>
            <p:ph type="body" idx="1"/>
          </p:nvPr>
        </p:nvSpPr>
        <p:spPr>
          <a:xfrm>
            <a:off x="2971800" y="792080"/>
            <a:ext cx="5715000" cy="5577840"/>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41947" algn="l">
              <a:spcBef>
                <a:spcPts val="420"/>
              </a:spcBef>
              <a:spcAft>
                <a:spcPts val="0"/>
              </a:spcAft>
              <a:buSzPts val="1785"/>
              <a:buChar char="•"/>
              <a:defRPr sz="2100"/>
            </a:lvl2pPr>
            <a:lvl3pPr marL="1371600" lvl="2" indent="-331469" algn="l">
              <a:spcBef>
                <a:spcPts val="360"/>
              </a:spcBef>
              <a:spcAft>
                <a:spcPts val="0"/>
              </a:spcAft>
              <a:buSzPts val="1620"/>
              <a:buChar char="•"/>
              <a:defRPr sz="18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SzPts val="1500"/>
              <a:buChar char="•"/>
              <a:defRPr sz="1500"/>
            </a:lvl6pPr>
            <a:lvl7pPr marL="3200400" lvl="6" indent="-323850" algn="l">
              <a:spcBef>
                <a:spcPts val="300"/>
              </a:spcBef>
              <a:spcAft>
                <a:spcPts val="0"/>
              </a:spcAft>
              <a:buSzPts val="1500"/>
              <a:buChar char="•"/>
              <a:defRPr sz="1500"/>
            </a:lvl7pPr>
            <a:lvl8pPr marL="3657600" lvl="7" indent="-323850" algn="l">
              <a:spcBef>
                <a:spcPts val="300"/>
              </a:spcBef>
              <a:spcAft>
                <a:spcPts val="0"/>
              </a:spcAft>
              <a:buSzPts val="1500"/>
              <a:buChar char="•"/>
              <a:defRPr sz="1500"/>
            </a:lvl8pPr>
            <a:lvl9pPr marL="4114800" lvl="8" indent="-323850" algn="l">
              <a:spcBef>
                <a:spcPts val="300"/>
              </a:spcBef>
              <a:spcAft>
                <a:spcPts val="0"/>
              </a:spcAft>
              <a:buSzPts val="1500"/>
              <a:buChar char="•"/>
              <a:defRPr sz="1500"/>
            </a:lvl9pPr>
          </a:lstStyle>
          <a:p>
            <a:endParaRPr/>
          </a:p>
        </p:txBody>
      </p:sp>
      <p:sp>
        <p:nvSpPr>
          <p:cNvPr id="66" name="Google Shape;66;p9"/>
          <p:cNvSpPr txBox="1">
            <a:spLocks noGrp="1"/>
          </p:cNvSpPr>
          <p:nvPr>
            <p:ph type="body" idx="2"/>
          </p:nvPr>
        </p:nvSpPr>
        <p:spPr>
          <a:xfrm>
            <a:off x="457201" y="2130554"/>
            <a:ext cx="2139696" cy="4243615"/>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67" name="Google Shape;67;p9"/>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70" name="Google Shape;70;p9"/>
          <p:cNvCxnSpPr/>
          <p:nvPr/>
        </p:nvCxnSpPr>
        <p:spPr>
          <a:xfrm rot="5400000">
            <a:off x="-13116" y="3580207"/>
            <a:ext cx="557784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457201" y="792480"/>
            <a:ext cx="2142680" cy="126492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a:spLocks noGrp="1"/>
          </p:cNvSpPr>
          <p:nvPr>
            <p:ph type="pic" idx="2"/>
          </p:nvPr>
        </p:nvSpPr>
        <p:spPr>
          <a:xfrm>
            <a:off x="2858610" y="838201"/>
            <a:ext cx="5904390" cy="5500456"/>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4" name="Google Shape;74;p10"/>
          <p:cNvSpPr txBox="1">
            <a:spLocks noGrp="1"/>
          </p:cNvSpPr>
          <p:nvPr>
            <p:ph type="body" idx="1"/>
          </p:nvPr>
        </p:nvSpPr>
        <p:spPr>
          <a:xfrm>
            <a:off x="457200" y="2133600"/>
            <a:ext cx="2139696" cy="4242816"/>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75" name="Google Shape;75;p10"/>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220786"/>
            <a:ext cx="9144000" cy="2286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1" name="Google Shape;11;p1"/>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lvl1pPr marL="457200" marR="0" lvl="0" indent="-325755" algn="l" rtl="0">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09562" algn="l" rtl="0">
              <a:spcBef>
                <a:spcPts val="300"/>
              </a:spcBef>
              <a:spcAft>
                <a:spcPts val="0"/>
              </a:spcAft>
              <a:buClr>
                <a:schemeClr val="accent1"/>
              </a:buClr>
              <a:buSzPts val="1275"/>
              <a:buFont typeface="Arial"/>
              <a:buChar char="•"/>
              <a:defRPr sz="1500" b="0" i="0" u="none" strike="noStrike" cap="none">
                <a:solidFill>
                  <a:schemeClr val="dk1"/>
                </a:solidFill>
                <a:latin typeface="Arial"/>
                <a:ea typeface="Arial"/>
                <a:cs typeface="Arial"/>
                <a:sym typeface="Arial"/>
              </a:defRPr>
            </a:lvl2pPr>
            <a:lvl3pPr marL="1371600" marR="0" lvl="2" indent="-305752" algn="l" rtl="0">
              <a:spcBef>
                <a:spcPts val="270"/>
              </a:spcBef>
              <a:spcAft>
                <a:spcPts val="0"/>
              </a:spcAft>
              <a:buClr>
                <a:schemeClr val="accent1"/>
              </a:buClr>
              <a:buSzPts val="1215"/>
              <a:buFont typeface="Arial"/>
              <a:buChar char="•"/>
              <a:defRPr sz="1350" b="0" i="0" u="none" strike="noStrike" cap="none">
                <a:solidFill>
                  <a:schemeClr val="dk1"/>
                </a:solidFill>
                <a:latin typeface="Arial"/>
                <a:ea typeface="Arial"/>
                <a:cs typeface="Arial"/>
                <a:sym typeface="Arial"/>
              </a:defRPr>
            </a:lvl3pPr>
            <a:lvl4pPr marL="1828800" marR="0" lvl="3" indent="-304800" algn="l" rtl="0">
              <a:spcBef>
                <a:spcPts val="240"/>
              </a:spcBef>
              <a:spcAft>
                <a:spcPts val="0"/>
              </a:spcAft>
              <a:buClr>
                <a:schemeClr val="accent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5275" algn="l" rtl="0">
              <a:spcBef>
                <a:spcPts val="210"/>
              </a:spcBef>
              <a:spcAft>
                <a:spcPts val="0"/>
              </a:spcAft>
              <a:buClr>
                <a:schemeClr val="accent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6pPr>
            <a:lvl7pPr marL="3200400" marR="0" lvl="6"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7pPr>
            <a:lvl8pPr marL="3657600" marR="0" lvl="7"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8pPr>
            <a:lvl9pPr marL="4114800" marR="0" lvl="8"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9pPr>
          </a:lstStyle>
          <a:p>
            <a:endParaRPr/>
          </a:p>
        </p:txBody>
      </p:sp>
      <p:sp>
        <p:nvSpPr>
          <p:cNvPr id="13" name="Google Shape;13;p1"/>
          <p:cNvSpPr/>
          <p:nvPr/>
        </p:nvSpPr>
        <p:spPr>
          <a:xfrm>
            <a:off x="0" y="0"/>
            <a:ext cx="9144000" cy="36576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4" name="Google Shape;14;p1"/>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50" b="1" i="0" u="none" strike="noStrike" cap="none">
                <a:solidFill>
                  <a:srgbClr val="FFFFFF"/>
                </a:solidFill>
                <a:latin typeface="Arial"/>
                <a:ea typeface="Arial"/>
                <a:cs typeface="Arial"/>
                <a:sym typeface="Arial"/>
              </a:defRPr>
            </a:lvl1pPr>
            <a:lvl2pPr marL="0" marR="0" lvl="1" indent="0" algn="l" rtl="0">
              <a:spcBef>
                <a:spcPts val="0"/>
              </a:spcBef>
              <a:buNone/>
              <a:defRPr sz="1050" b="1" i="0" u="none" strike="noStrike" cap="none">
                <a:solidFill>
                  <a:srgbClr val="FFFFFF"/>
                </a:solidFill>
                <a:latin typeface="Arial"/>
                <a:ea typeface="Arial"/>
                <a:cs typeface="Arial"/>
                <a:sym typeface="Arial"/>
              </a:defRPr>
            </a:lvl2pPr>
            <a:lvl3pPr marL="0" marR="0" lvl="2" indent="0" algn="l" rtl="0">
              <a:spcBef>
                <a:spcPts val="0"/>
              </a:spcBef>
              <a:buNone/>
              <a:defRPr sz="1050" b="1" i="0" u="none" strike="noStrike" cap="none">
                <a:solidFill>
                  <a:srgbClr val="FFFFFF"/>
                </a:solidFill>
                <a:latin typeface="Arial"/>
                <a:ea typeface="Arial"/>
                <a:cs typeface="Arial"/>
                <a:sym typeface="Arial"/>
              </a:defRPr>
            </a:lvl3pPr>
            <a:lvl4pPr marL="0" marR="0" lvl="3" indent="0" algn="l" rtl="0">
              <a:spcBef>
                <a:spcPts val="0"/>
              </a:spcBef>
              <a:buNone/>
              <a:defRPr sz="1050" b="1" i="0" u="none" strike="noStrike" cap="none">
                <a:solidFill>
                  <a:srgbClr val="FFFFFF"/>
                </a:solidFill>
                <a:latin typeface="Arial"/>
                <a:ea typeface="Arial"/>
                <a:cs typeface="Arial"/>
                <a:sym typeface="Arial"/>
              </a:defRPr>
            </a:lvl4pPr>
            <a:lvl5pPr marL="0" marR="0" lvl="4" indent="0" algn="l" rtl="0">
              <a:spcBef>
                <a:spcPts val="0"/>
              </a:spcBef>
              <a:buNone/>
              <a:defRPr sz="1050" b="1" i="0" u="none" strike="noStrike" cap="none">
                <a:solidFill>
                  <a:srgbClr val="FFFFFF"/>
                </a:solidFill>
                <a:latin typeface="Arial"/>
                <a:ea typeface="Arial"/>
                <a:cs typeface="Arial"/>
                <a:sym typeface="Arial"/>
              </a:defRPr>
            </a:lvl5pPr>
            <a:lvl6pPr marL="0" marR="0" lvl="5" indent="0" algn="l" rtl="0">
              <a:spcBef>
                <a:spcPts val="0"/>
              </a:spcBef>
              <a:buNone/>
              <a:defRPr sz="1050" b="1" i="0" u="none" strike="noStrike" cap="none">
                <a:solidFill>
                  <a:srgbClr val="FFFFFF"/>
                </a:solidFill>
                <a:latin typeface="Arial"/>
                <a:ea typeface="Arial"/>
                <a:cs typeface="Arial"/>
                <a:sym typeface="Arial"/>
              </a:defRPr>
            </a:lvl6pPr>
            <a:lvl7pPr marL="0" marR="0" lvl="6" indent="0" algn="l" rtl="0">
              <a:spcBef>
                <a:spcPts val="0"/>
              </a:spcBef>
              <a:buNone/>
              <a:defRPr sz="1050" b="1" i="0" u="none" strike="noStrike" cap="none">
                <a:solidFill>
                  <a:srgbClr val="FFFFFF"/>
                </a:solidFill>
                <a:latin typeface="Arial"/>
                <a:ea typeface="Arial"/>
                <a:cs typeface="Arial"/>
                <a:sym typeface="Arial"/>
              </a:defRPr>
            </a:lvl7pPr>
            <a:lvl8pPr marL="0" marR="0" lvl="7" indent="0" algn="l" rtl="0">
              <a:spcBef>
                <a:spcPts val="0"/>
              </a:spcBef>
              <a:buNone/>
              <a:defRPr sz="1050" b="1" i="0" u="none" strike="noStrike" cap="none">
                <a:solidFill>
                  <a:srgbClr val="FFFFFF"/>
                </a:solidFill>
                <a:latin typeface="Arial"/>
                <a:ea typeface="Arial"/>
                <a:cs typeface="Arial"/>
                <a:sym typeface="Arial"/>
              </a:defRPr>
            </a:lvl8pPr>
            <a:lvl9pPr marL="0" marR="0" lvl="8" indent="0" algn="l" rtl="0">
              <a:spcBef>
                <a:spcPts val="0"/>
              </a:spcBef>
              <a:buNone/>
              <a:defRPr sz="1050" b="1"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washington.edu/research/hsd/clinical-trials/clinical-trials-registration-and-report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3"/>
          <p:cNvSpPr txBox="1">
            <a:spLocks noGrp="1"/>
          </p:cNvSpPr>
          <p:nvPr>
            <p:ph type="ctrTitle"/>
          </p:nvPr>
        </p:nvSpPr>
        <p:spPr>
          <a:xfrm>
            <a:off x="1057008" y="1526382"/>
            <a:ext cx="6896990" cy="1102519"/>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2700"/>
              <a:buFont typeface="Arial"/>
              <a:buNone/>
            </a:pPr>
            <a:r>
              <a:rPr lang="en-US" sz="2700"/>
              <a:t>CLINICAL TRIALS REGISTRATION &amp; RESULTS REPORTING REQUIREMENTS</a:t>
            </a:r>
            <a:endParaRPr/>
          </a:p>
        </p:txBody>
      </p:sp>
      <p:sp>
        <p:nvSpPr>
          <p:cNvPr id="96" name="Google Shape;96;p13"/>
          <p:cNvSpPr txBox="1">
            <a:spLocks noGrp="1"/>
          </p:cNvSpPr>
          <p:nvPr>
            <p:ph type="subTitle" idx="1"/>
          </p:nvPr>
        </p:nvSpPr>
        <p:spPr>
          <a:xfrm>
            <a:off x="685800" y="3731419"/>
            <a:ext cx="6400800" cy="131445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SzPct val="85000"/>
              <a:buNone/>
            </a:pPr>
            <a:endParaRPr sz="2100"/>
          </a:p>
          <a:p>
            <a:pPr marL="0" lvl="0" indent="0" algn="l" rtl="0">
              <a:spcBef>
                <a:spcPts val="388"/>
              </a:spcBef>
              <a:spcAft>
                <a:spcPts val="0"/>
              </a:spcAft>
              <a:buSzPct val="85000"/>
              <a:buNone/>
            </a:pPr>
            <a:r>
              <a:rPr lang="en-US" sz="2100"/>
              <a:t>Jason Malone, Director, UW Human Subjects Division</a:t>
            </a:r>
            <a:endParaRPr/>
          </a:p>
          <a:p>
            <a:pPr marL="0" lvl="0" indent="0" algn="l" rtl="0">
              <a:spcBef>
                <a:spcPts val="388"/>
              </a:spcBef>
              <a:spcAft>
                <a:spcPts val="0"/>
              </a:spcAft>
              <a:buSzPct val="85000"/>
              <a:buNone/>
            </a:pPr>
            <a:r>
              <a:rPr lang="en-US" sz="2100"/>
              <a:t>MRAM</a:t>
            </a:r>
            <a:endParaRPr/>
          </a:p>
          <a:p>
            <a:pPr marL="0" lvl="0" indent="0" algn="l" rtl="0">
              <a:spcBef>
                <a:spcPts val="388"/>
              </a:spcBef>
              <a:spcAft>
                <a:spcPts val="0"/>
              </a:spcAft>
              <a:buSzPct val="85000"/>
              <a:buNone/>
            </a:pPr>
            <a:r>
              <a:rPr lang="en-US" sz="2100"/>
              <a:t>May 11, 2023</a:t>
            </a:r>
            <a:endParaRPr/>
          </a:p>
        </p:txBody>
      </p:sp>
      <p:pic>
        <p:nvPicPr>
          <p:cNvPr id="97" name="Google Shape;97;p13"/>
          <p:cNvPicPr preferRelativeResize="0"/>
          <p:nvPr/>
        </p:nvPicPr>
        <p:blipFill rotWithShape="1">
          <a:blip r:embed="rId3">
            <a:alphaModFix/>
          </a:blip>
          <a:srcRect/>
          <a:stretch/>
        </p:blipFill>
        <p:spPr>
          <a:xfrm>
            <a:off x="4000501" y="2628900"/>
            <a:ext cx="1120378" cy="1257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Google Shape;172;p22" descr="Any questions text and 3d question mark icon background. 3d Illustration of  question marks isolated on gray background. Stock Illustration | Adobe Stock"/>
          <p:cNvPicPr preferRelativeResize="0"/>
          <p:nvPr/>
        </p:nvPicPr>
        <p:blipFill rotWithShape="1">
          <a:blip r:embed="rId3">
            <a:alphaModFix/>
          </a:blip>
          <a:srcRect/>
          <a:stretch/>
        </p:blipFill>
        <p:spPr>
          <a:xfrm>
            <a:off x="1444053" y="1474033"/>
            <a:ext cx="6255894" cy="3909934"/>
          </a:xfrm>
          <a:prstGeom prst="rect">
            <a:avLst/>
          </a:prstGeom>
          <a:solidFill>
            <a:srgbClr val="FFFFFF"/>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b="1"/>
              <a:t>Federal Law &amp; NIH Policy</a:t>
            </a:r>
            <a:endParaRPr/>
          </a:p>
        </p:txBody>
      </p:sp>
      <p:sp>
        <p:nvSpPr>
          <p:cNvPr id="104" name="Google Shape;104;p14"/>
          <p:cNvSpPr txBox="1">
            <a:spLocks noGrp="1"/>
          </p:cNvSpPr>
          <p:nvPr>
            <p:ph type="body" idx="1"/>
          </p:nvPr>
        </p:nvSpPr>
        <p:spPr>
          <a:xfrm>
            <a:off x="457200" y="2112264"/>
            <a:ext cx="5859379" cy="365387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SzPct val="85000"/>
              <a:buNone/>
            </a:pPr>
            <a:r>
              <a:rPr lang="en-US" sz="1800" b="1"/>
              <a:t>2007 Implementation FDA Amendments Act (FDAAA) Section 801</a:t>
            </a:r>
            <a:endParaRPr/>
          </a:p>
          <a:p>
            <a:pPr marL="137160" lvl="0" indent="-137160" algn="l" rtl="0">
              <a:lnSpc>
                <a:spcPct val="90000"/>
              </a:lnSpc>
              <a:spcBef>
                <a:spcPts val="333"/>
              </a:spcBef>
              <a:spcAft>
                <a:spcPts val="0"/>
              </a:spcAft>
              <a:buClr>
                <a:schemeClr val="dk1"/>
              </a:buClr>
              <a:buSzPct val="85000"/>
              <a:buChar char="•"/>
            </a:pPr>
            <a:r>
              <a:rPr lang="en-US" sz="1800"/>
              <a:t>Register clinical trials &amp; report results</a:t>
            </a:r>
            <a:endParaRPr/>
          </a:p>
          <a:p>
            <a:pPr marL="137160" lvl="0" indent="-137160" algn="l" rtl="0">
              <a:lnSpc>
                <a:spcPct val="90000"/>
              </a:lnSpc>
              <a:spcBef>
                <a:spcPts val="333"/>
              </a:spcBef>
              <a:spcAft>
                <a:spcPts val="0"/>
              </a:spcAft>
              <a:buClr>
                <a:schemeClr val="dk1"/>
              </a:buClr>
              <a:buSzPct val="85000"/>
              <a:buChar char="•"/>
            </a:pPr>
            <a:r>
              <a:rPr lang="en-US" sz="1800"/>
              <a:t>At public website ClinicalTrials.gov</a:t>
            </a:r>
            <a:endParaRPr/>
          </a:p>
          <a:p>
            <a:pPr marL="0" lvl="0" indent="0" algn="l" rtl="0">
              <a:lnSpc>
                <a:spcPct val="90000"/>
              </a:lnSpc>
              <a:spcBef>
                <a:spcPts val="333"/>
              </a:spcBef>
              <a:spcAft>
                <a:spcPts val="0"/>
              </a:spcAft>
              <a:buSzPct val="85000"/>
              <a:buNone/>
            </a:pPr>
            <a:endParaRPr sz="1800"/>
          </a:p>
          <a:p>
            <a:pPr marL="0" lvl="0" indent="0" algn="l" rtl="0">
              <a:lnSpc>
                <a:spcPct val="90000"/>
              </a:lnSpc>
              <a:spcBef>
                <a:spcPts val="333"/>
              </a:spcBef>
              <a:spcAft>
                <a:spcPts val="0"/>
              </a:spcAft>
              <a:buSzPct val="85000"/>
              <a:buNone/>
            </a:pPr>
            <a:r>
              <a:rPr lang="en-US" sz="1800" b="1"/>
              <a:t>2017 Expansion of the law (42 CFR 11)</a:t>
            </a:r>
            <a:endParaRPr/>
          </a:p>
          <a:p>
            <a:pPr marL="137160" lvl="0" indent="-137160" algn="l" rtl="0">
              <a:lnSpc>
                <a:spcPct val="90000"/>
              </a:lnSpc>
              <a:spcBef>
                <a:spcPts val="333"/>
              </a:spcBef>
              <a:spcAft>
                <a:spcPts val="0"/>
              </a:spcAft>
              <a:buClr>
                <a:schemeClr val="dk1"/>
              </a:buClr>
              <a:buSzPct val="85000"/>
              <a:buChar char="•"/>
            </a:pPr>
            <a:r>
              <a:rPr lang="en-US" sz="1800"/>
              <a:t>More clinical trials, including behavioral trials</a:t>
            </a:r>
            <a:endParaRPr/>
          </a:p>
          <a:p>
            <a:pPr marL="137160" lvl="0" indent="-137160" algn="l" rtl="0">
              <a:lnSpc>
                <a:spcPct val="90000"/>
              </a:lnSpc>
              <a:spcBef>
                <a:spcPts val="333"/>
              </a:spcBef>
              <a:spcAft>
                <a:spcPts val="0"/>
              </a:spcAft>
              <a:buClr>
                <a:schemeClr val="dk1"/>
              </a:buClr>
              <a:buSzPct val="85000"/>
              <a:buChar char="•"/>
            </a:pPr>
            <a:r>
              <a:rPr lang="en-US" sz="1800"/>
              <a:t>More study info &amp; results required</a:t>
            </a:r>
            <a:endParaRPr/>
          </a:p>
          <a:p>
            <a:pPr marL="137160" lvl="0" indent="-137160" algn="l" rtl="0">
              <a:lnSpc>
                <a:spcPct val="90000"/>
              </a:lnSpc>
              <a:spcBef>
                <a:spcPts val="333"/>
              </a:spcBef>
              <a:spcAft>
                <a:spcPts val="0"/>
              </a:spcAft>
              <a:buClr>
                <a:schemeClr val="dk1"/>
              </a:buClr>
              <a:buSzPct val="85000"/>
              <a:buChar char="•"/>
            </a:pPr>
            <a:r>
              <a:rPr lang="en-US" sz="1800"/>
              <a:t>Non-compliance penalties</a:t>
            </a:r>
            <a:endParaRPr/>
          </a:p>
          <a:p>
            <a:pPr marL="0" lvl="0" indent="0" algn="l" rtl="0">
              <a:lnSpc>
                <a:spcPct val="90000"/>
              </a:lnSpc>
              <a:spcBef>
                <a:spcPts val="333"/>
              </a:spcBef>
              <a:spcAft>
                <a:spcPts val="0"/>
              </a:spcAft>
              <a:buSzPct val="85000"/>
              <a:buNone/>
            </a:pPr>
            <a:endParaRPr sz="1800"/>
          </a:p>
          <a:p>
            <a:pPr marL="0" lvl="0" indent="0" algn="l" rtl="0">
              <a:lnSpc>
                <a:spcPct val="90000"/>
              </a:lnSpc>
              <a:spcBef>
                <a:spcPts val="333"/>
              </a:spcBef>
              <a:spcAft>
                <a:spcPts val="0"/>
              </a:spcAft>
              <a:buSzPct val="85000"/>
              <a:buNone/>
            </a:pPr>
            <a:r>
              <a:rPr lang="en-US" sz="1800" b="1"/>
              <a:t>2017 NIH Policy (NOT-OD-16-049)</a:t>
            </a:r>
            <a:endParaRPr/>
          </a:p>
          <a:p>
            <a:pPr marL="137160" lvl="0" indent="-137160" algn="l" rtl="0">
              <a:lnSpc>
                <a:spcPct val="90000"/>
              </a:lnSpc>
              <a:spcBef>
                <a:spcPts val="333"/>
              </a:spcBef>
              <a:spcAft>
                <a:spcPts val="0"/>
              </a:spcAft>
              <a:buClr>
                <a:schemeClr val="dk1"/>
              </a:buClr>
              <a:buSzPct val="85000"/>
              <a:buChar char="•"/>
            </a:pPr>
            <a:r>
              <a:rPr lang="en-US" sz="1800"/>
              <a:t>All clinical trials funded and initiated on or after 1/18/2017 must register and report results on ClinicalTrials.gov</a:t>
            </a:r>
            <a:endParaRPr/>
          </a:p>
          <a:p>
            <a:pPr marL="0" lvl="0" indent="0" algn="l" rtl="0">
              <a:lnSpc>
                <a:spcPct val="90000"/>
              </a:lnSpc>
              <a:spcBef>
                <a:spcPts val="333"/>
              </a:spcBef>
              <a:spcAft>
                <a:spcPts val="0"/>
              </a:spcAft>
              <a:buClr>
                <a:schemeClr val="dk1"/>
              </a:buClr>
              <a:buSzPct val="85000"/>
              <a:buNone/>
            </a:pPr>
            <a:endParaRPr sz="1800"/>
          </a:p>
        </p:txBody>
      </p:sp>
      <p:pic>
        <p:nvPicPr>
          <p:cNvPr id="105" name="Google Shape;105;p14"/>
          <p:cNvPicPr preferRelativeResize="0"/>
          <p:nvPr/>
        </p:nvPicPr>
        <p:blipFill rotWithShape="1">
          <a:blip r:embed="rId3">
            <a:alphaModFix/>
          </a:blip>
          <a:srcRect/>
          <a:stretch/>
        </p:blipFill>
        <p:spPr>
          <a:xfrm>
            <a:off x="5864503" y="2753443"/>
            <a:ext cx="3279497" cy="1992294"/>
          </a:xfrm>
          <a:prstGeom prst="rect">
            <a:avLst/>
          </a:prstGeom>
          <a:noFill/>
          <a:ln>
            <a:noFill/>
          </a:ln>
        </p:spPr>
      </p:pic>
      <p:sp>
        <p:nvSpPr>
          <p:cNvPr id="106" name="Google Shape;106;p14"/>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5"/>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 is a Clinical Trial?</a:t>
            </a:r>
            <a:endParaRPr/>
          </a:p>
        </p:txBody>
      </p:sp>
      <p:sp>
        <p:nvSpPr>
          <p:cNvPr id="113" name="Google Shape;113;p15"/>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530"/>
              <a:buNone/>
            </a:pPr>
            <a:r>
              <a:rPr lang="en-US"/>
              <a:t>HSD applies the NIH Definition:</a:t>
            </a:r>
            <a:endParaRPr/>
          </a:p>
          <a:p>
            <a:pPr marL="137160" lvl="0" indent="-137160" algn="l" rtl="0">
              <a:spcBef>
                <a:spcPts val="360"/>
              </a:spcBef>
              <a:spcAft>
                <a:spcPts val="0"/>
              </a:spcAft>
              <a:buSzPts val="1530"/>
              <a:buChar char="•"/>
            </a:pPr>
            <a:r>
              <a:rPr lang="en-US" i="1"/>
              <a:t>A research study in which one or more human subjects are prospectively assigned to one or more interventions (which may include placebo or other control) to evaluate the effects of those interventions on health-related biomedical or behavioral outcomes.</a:t>
            </a:r>
            <a:endParaRPr/>
          </a:p>
          <a:p>
            <a:pPr marL="0" lvl="0" indent="0" algn="l" rtl="0">
              <a:spcBef>
                <a:spcPts val="360"/>
              </a:spcBef>
              <a:spcAft>
                <a:spcPts val="0"/>
              </a:spcAft>
              <a:buSzPts val="1530"/>
              <a:buNone/>
            </a:pPr>
            <a:endParaRPr/>
          </a:p>
        </p:txBody>
      </p:sp>
      <p:pic>
        <p:nvPicPr>
          <p:cNvPr id="114" name="Google Shape;114;p15"/>
          <p:cNvPicPr preferRelativeResize="0"/>
          <p:nvPr/>
        </p:nvPicPr>
        <p:blipFill rotWithShape="1">
          <a:blip r:embed="rId3">
            <a:alphaModFix/>
          </a:blip>
          <a:srcRect/>
          <a:stretch/>
        </p:blipFill>
        <p:spPr>
          <a:xfrm>
            <a:off x="3543300" y="3886200"/>
            <a:ext cx="1885950" cy="18859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 is an Applicable Clinical Trial (ACT)?</a:t>
            </a:r>
            <a:endParaRPr/>
          </a:p>
        </p:txBody>
      </p:sp>
      <p:pic>
        <p:nvPicPr>
          <p:cNvPr id="121" name="Google Shape;121;p16" descr="https://uploads-ssl.webflow.com/5c643cb8d11115abed166c46/5c8bcb6d91b3ac1f00b4e0a9_Evaluating%20the%20Drug%20Release%20Elution%20from%20a%20Single%20Entity%20Combination%20Product.jpg"/>
          <p:cNvPicPr preferRelativeResize="0"/>
          <p:nvPr/>
        </p:nvPicPr>
        <p:blipFill rotWithShape="1">
          <a:blip r:embed="rId3">
            <a:alphaModFix/>
          </a:blip>
          <a:srcRect l="25246" b="1"/>
          <a:stretch/>
        </p:blipFill>
        <p:spPr>
          <a:xfrm>
            <a:off x="457200" y="2112264"/>
            <a:ext cx="4038600" cy="3538728"/>
          </a:xfrm>
          <a:prstGeom prst="rect">
            <a:avLst/>
          </a:prstGeom>
          <a:noFill/>
          <a:ln>
            <a:noFill/>
          </a:ln>
        </p:spPr>
      </p:pic>
      <p:sp>
        <p:nvSpPr>
          <p:cNvPr id="122" name="Google Shape;122;p16"/>
          <p:cNvSpPr txBox="1">
            <a:spLocks noGrp="1"/>
          </p:cNvSpPr>
          <p:nvPr>
            <p:ph type="body" idx="2"/>
          </p:nvPr>
        </p:nvSpPr>
        <p:spPr>
          <a:xfrm>
            <a:off x="4648200" y="2112264"/>
            <a:ext cx="4038600" cy="3538728"/>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SzPts val="1403"/>
              <a:buFont typeface="Arial"/>
              <a:buAutoNum type="arabicPeriod"/>
            </a:pPr>
            <a:r>
              <a:rPr lang="en-US" sz="1650"/>
              <a:t>Study is funded by NIH grant</a:t>
            </a:r>
            <a:endParaRPr/>
          </a:p>
          <a:p>
            <a:pPr marL="548640" lvl="2" indent="-137159" algn="l" rtl="0">
              <a:lnSpc>
                <a:spcPct val="90000"/>
              </a:lnSpc>
              <a:spcBef>
                <a:spcPts val="330"/>
              </a:spcBef>
              <a:spcAft>
                <a:spcPts val="0"/>
              </a:spcAft>
              <a:buSzPts val="1485"/>
              <a:buChar char="•"/>
            </a:pPr>
            <a:r>
              <a:rPr lang="en-US" sz="1650"/>
              <a:t>Includes pass through funding from another institution</a:t>
            </a:r>
            <a:endParaRPr/>
          </a:p>
          <a:p>
            <a:pPr marL="548640" lvl="2" indent="-137159" algn="l" rtl="0">
              <a:lnSpc>
                <a:spcPct val="90000"/>
              </a:lnSpc>
              <a:spcBef>
                <a:spcPts val="330"/>
              </a:spcBef>
              <a:spcAft>
                <a:spcPts val="0"/>
              </a:spcAft>
              <a:buSzPts val="1485"/>
              <a:buChar char="•"/>
            </a:pPr>
            <a:r>
              <a:rPr lang="en-US" sz="1650"/>
              <a:t>Includes smaller grants from a larger center grant (e.g., ITHS) </a:t>
            </a:r>
            <a:endParaRPr/>
          </a:p>
          <a:p>
            <a:pPr marL="342900" lvl="0" indent="-342900" algn="l" rtl="0">
              <a:lnSpc>
                <a:spcPct val="90000"/>
              </a:lnSpc>
              <a:spcBef>
                <a:spcPts val="1230"/>
              </a:spcBef>
              <a:spcAft>
                <a:spcPts val="0"/>
              </a:spcAft>
              <a:buSzPts val="1403"/>
              <a:buFont typeface="Arial"/>
              <a:buAutoNum type="arabicPeriod"/>
            </a:pPr>
            <a:r>
              <a:rPr lang="en-US" sz="1650"/>
              <a:t>The study is </a:t>
            </a:r>
            <a:r>
              <a:rPr lang="en-US" sz="1650" u="sng"/>
              <a:t>evaluating</a:t>
            </a:r>
            <a:r>
              <a:rPr lang="en-US" sz="1650"/>
              <a:t> at least one drug, biologic, or device product that is regulated by the FDA</a:t>
            </a:r>
            <a:endParaRPr/>
          </a:p>
          <a:p>
            <a:pPr marL="548640" lvl="2" indent="-137159" algn="l" rtl="0">
              <a:lnSpc>
                <a:spcPct val="90000"/>
              </a:lnSpc>
              <a:spcBef>
                <a:spcPts val="330"/>
              </a:spcBef>
              <a:spcAft>
                <a:spcPts val="0"/>
              </a:spcAft>
              <a:buSzPts val="1485"/>
              <a:buChar char="•"/>
            </a:pPr>
            <a:r>
              <a:rPr lang="en-US" sz="1650"/>
              <a:t>Different than study being subject to FDA regulations</a:t>
            </a:r>
            <a:endParaRPr/>
          </a:p>
          <a:p>
            <a:pPr marL="548640" lvl="2" indent="-137159" algn="l" rtl="0">
              <a:lnSpc>
                <a:spcPct val="90000"/>
              </a:lnSpc>
              <a:spcBef>
                <a:spcPts val="330"/>
              </a:spcBef>
              <a:spcAft>
                <a:spcPts val="0"/>
              </a:spcAft>
              <a:buSzPts val="1485"/>
              <a:buChar char="•"/>
            </a:pPr>
            <a:r>
              <a:rPr lang="en-US" sz="1650"/>
              <a:t>Some exceptions</a:t>
            </a:r>
            <a:endParaRPr/>
          </a:p>
          <a:p>
            <a:pPr marL="0" lvl="0" indent="0" algn="l" rtl="0">
              <a:lnSpc>
                <a:spcPct val="90000"/>
              </a:lnSpc>
              <a:spcBef>
                <a:spcPts val="1230"/>
              </a:spcBef>
              <a:spcAft>
                <a:spcPts val="0"/>
              </a:spcAft>
              <a:buSzPts val="1403"/>
              <a:buNone/>
            </a:pPr>
            <a:r>
              <a:rPr lang="en-US" sz="1650"/>
              <a:t>3. Pediatric postmarket surveillance</a:t>
            </a:r>
            <a:endParaRPr/>
          </a:p>
          <a:p>
            <a:pPr marL="137160" lvl="0" indent="-48101" algn="l" rtl="0">
              <a:lnSpc>
                <a:spcPct val="90000"/>
              </a:lnSpc>
              <a:spcBef>
                <a:spcPts val="330"/>
              </a:spcBef>
              <a:spcAft>
                <a:spcPts val="0"/>
              </a:spcAft>
              <a:buSzPts val="1403"/>
              <a:buNone/>
            </a:pPr>
            <a:endParaRPr sz="1650"/>
          </a:p>
        </p:txBody>
      </p:sp>
      <p:sp>
        <p:nvSpPr>
          <p:cNvPr id="123" name="Google Shape;123;p16"/>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What’s required?</a:t>
            </a:r>
            <a:endParaRPr/>
          </a:p>
        </p:txBody>
      </p:sp>
      <p:sp>
        <p:nvSpPr>
          <p:cNvPr id="130" name="Google Shape;130;p17"/>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785"/>
              <a:buNone/>
            </a:pPr>
            <a:r>
              <a:rPr lang="en-US" sz="2100"/>
              <a:t>Applicable Clinical Trials where the UW PI is the “responsible party” must:</a:t>
            </a:r>
            <a:endParaRPr/>
          </a:p>
          <a:p>
            <a:pPr marL="548640" lvl="1" indent="-342900" algn="l" rtl="0">
              <a:spcBef>
                <a:spcPts val="1260"/>
              </a:spcBef>
              <a:spcAft>
                <a:spcPts val="0"/>
              </a:spcAft>
              <a:buSzPts val="1530"/>
              <a:buFont typeface="Arial"/>
              <a:buAutoNum type="arabicPeriod"/>
            </a:pPr>
            <a:r>
              <a:rPr lang="en-US" sz="1800"/>
              <a:t>Register their study on ClinicalTrials.gov</a:t>
            </a:r>
            <a:endParaRPr/>
          </a:p>
          <a:p>
            <a:pPr marL="548640" lvl="2" indent="-137159" algn="l" rtl="0">
              <a:spcBef>
                <a:spcPts val="260"/>
              </a:spcBef>
              <a:spcAft>
                <a:spcPts val="0"/>
              </a:spcAft>
              <a:buSzPts val="1170"/>
              <a:buChar char="•"/>
            </a:pPr>
            <a:r>
              <a:rPr lang="en-US"/>
              <a:t>Within 21 days of first study participant enrollment or within 1 year of initial IRB approval or HSD authorization to use an external IRB (whichever occurs first)</a:t>
            </a:r>
            <a:endParaRPr/>
          </a:p>
          <a:p>
            <a:pPr marL="548640" lvl="1" indent="-342900" algn="l" rtl="0">
              <a:spcBef>
                <a:spcPts val="1260"/>
              </a:spcBef>
              <a:spcAft>
                <a:spcPts val="0"/>
              </a:spcAft>
              <a:buSzPts val="1530"/>
              <a:buFont typeface="Arial"/>
              <a:buAutoNum type="arabicPeriod"/>
            </a:pPr>
            <a:r>
              <a:rPr lang="en-US" sz="1800"/>
              <a:t>Make periodic updates </a:t>
            </a:r>
            <a:r>
              <a:rPr lang="en-US"/>
              <a:t>(e.g., recruitment status, site status, study modifications)</a:t>
            </a:r>
            <a:endParaRPr/>
          </a:p>
          <a:p>
            <a:pPr marL="548640" lvl="1" indent="-342900" algn="l" rtl="0">
              <a:spcBef>
                <a:spcPts val="1260"/>
              </a:spcBef>
              <a:spcAft>
                <a:spcPts val="0"/>
              </a:spcAft>
              <a:buSzPts val="1530"/>
              <a:buFont typeface="Arial"/>
              <a:buAutoNum type="arabicPeriod"/>
            </a:pPr>
            <a:r>
              <a:rPr lang="en-US" sz="1800"/>
              <a:t>Report study results</a:t>
            </a:r>
            <a:endParaRPr/>
          </a:p>
          <a:p>
            <a:pPr marL="548640" lvl="2" indent="-137159" algn="l" rtl="0">
              <a:spcBef>
                <a:spcPts val="260"/>
              </a:spcBef>
              <a:spcAft>
                <a:spcPts val="0"/>
              </a:spcAft>
              <a:buSzPts val="1170"/>
              <a:buChar char="•"/>
            </a:pPr>
            <a:r>
              <a:rPr lang="en-US"/>
              <a:t>Within 1 year of study primary completion date (as registered on ClinicalTrials.gov)</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8"/>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Who determines if a study is an ACT?</a:t>
            </a:r>
            <a:endParaRPr/>
          </a:p>
        </p:txBody>
      </p:sp>
      <p:sp>
        <p:nvSpPr>
          <p:cNvPr id="137" name="Google Shape;137;p18"/>
          <p:cNvSpPr txBox="1">
            <a:spLocks noGrp="1"/>
          </p:cNvSpPr>
          <p:nvPr>
            <p:ph type="body" idx="1"/>
          </p:nvPr>
        </p:nvSpPr>
        <p:spPr>
          <a:xfrm>
            <a:off x="457200" y="2112264"/>
            <a:ext cx="4038600" cy="3538728"/>
          </a:xfrm>
          <a:prstGeom prst="rect">
            <a:avLst/>
          </a:prstGeom>
          <a:noFill/>
          <a:ln>
            <a:noFill/>
          </a:ln>
        </p:spPr>
        <p:txBody>
          <a:bodyPr spcFirstLastPara="1" wrap="square" lIns="91425" tIns="45700" rIns="91425" bIns="45700" anchor="t" anchorCtr="0">
            <a:normAutofit/>
          </a:bodyPr>
          <a:lstStyle/>
          <a:p>
            <a:pPr marL="137160" lvl="0" indent="-137160" algn="l" rtl="0">
              <a:lnSpc>
                <a:spcPct val="90000"/>
              </a:lnSpc>
              <a:spcBef>
                <a:spcPts val="0"/>
              </a:spcBef>
              <a:spcAft>
                <a:spcPts val="0"/>
              </a:spcAft>
              <a:buSzPts val="1530"/>
              <a:buChar char="•"/>
            </a:pPr>
            <a:r>
              <a:rPr lang="en-US" sz="1800"/>
              <a:t>HSD assesses each study at time of initial submission (and certain modifications) to determine if a study is a clinical trial and applicable clinical trial. </a:t>
            </a:r>
            <a:endParaRPr/>
          </a:p>
          <a:p>
            <a:pPr marL="137160" lvl="0" indent="-137160" algn="l" rtl="0">
              <a:lnSpc>
                <a:spcPct val="90000"/>
              </a:lnSpc>
              <a:spcBef>
                <a:spcPts val="810"/>
              </a:spcBef>
              <a:spcAft>
                <a:spcPts val="0"/>
              </a:spcAft>
              <a:buSzPts val="1530"/>
              <a:buChar char="•"/>
            </a:pPr>
            <a:r>
              <a:rPr lang="en-US" sz="1800"/>
              <a:t>HSD also assesses and determines if the UW PI is the “responsible party” for registration and reporting results on ClinicalTrials.gov.</a:t>
            </a:r>
            <a:endParaRPr/>
          </a:p>
          <a:p>
            <a:pPr marL="137160" lvl="0" indent="-137160" algn="l" rtl="0">
              <a:lnSpc>
                <a:spcPct val="90000"/>
              </a:lnSpc>
              <a:spcBef>
                <a:spcPts val="810"/>
              </a:spcBef>
              <a:spcAft>
                <a:spcPts val="0"/>
              </a:spcAft>
              <a:buSzPts val="1530"/>
              <a:buChar char="•"/>
            </a:pPr>
            <a:r>
              <a:rPr lang="en-US" sz="1800"/>
              <a:t>HSD’s assessment is communicated to the researcher in Zipline</a:t>
            </a:r>
            <a:endParaRPr/>
          </a:p>
        </p:txBody>
      </p:sp>
      <p:pic>
        <p:nvPicPr>
          <p:cNvPr id="138" name="Google Shape;138;p18" descr="Maths — No Problem! Assessment Guides"/>
          <p:cNvPicPr preferRelativeResize="0"/>
          <p:nvPr/>
        </p:nvPicPr>
        <p:blipFill rotWithShape="1">
          <a:blip r:embed="rId3">
            <a:alphaModFix/>
          </a:blip>
          <a:srcRect/>
          <a:stretch/>
        </p:blipFill>
        <p:spPr>
          <a:xfrm>
            <a:off x="4838241" y="2570798"/>
            <a:ext cx="4038600" cy="1716404"/>
          </a:xfrm>
          <a:prstGeom prst="rect">
            <a:avLst/>
          </a:prstGeom>
          <a:solidFill>
            <a:srgbClr val="FFFFFF"/>
          </a:solidFill>
          <a:ln>
            <a:noFill/>
          </a:ln>
        </p:spPr>
      </p:pic>
      <p:sp>
        <p:nvSpPr>
          <p:cNvPr id="139" name="Google Shape;139;p18"/>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9"/>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 support is available?</a:t>
            </a:r>
            <a:endParaRPr/>
          </a:p>
        </p:txBody>
      </p:sp>
      <p:pic>
        <p:nvPicPr>
          <p:cNvPr id="146" name="Google Shape;146;p19" descr="Customer support Vectors &amp; Illustrations for Free Download | Freepik"/>
          <p:cNvPicPr preferRelativeResize="0"/>
          <p:nvPr/>
        </p:nvPicPr>
        <p:blipFill rotWithShape="1">
          <a:blip r:embed="rId3">
            <a:alphaModFix/>
          </a:blip>
          <a:srcRect/>
          <a:stretch/>
        </p:blipFill>
        <p:spPr>
          <a:xfrm>
            <a:off x="358049" y="2580107"/>
            <a:ext cx="3907533" cy="2598509"/>
          </a:xfrm>
          <a:prstGeom prst="rect">
            <a:avLst/>
          </a:prstGeom>
          <a:solidFill>
            <a:srgbClr val="FFFFFF"/>
          </a:solidFill>
          <a:ln>
            <a:noFill/>
          </a:ln>
        </p:spPr>
      </p:pic>
      <p:sp>
        <p:nvSpPr>
          <p:cNvPr id="147" name="Google Shape;147;p19"/>
          <p:cNvSpPr txBox="1">
            <a:spLocks noGrp="1"/>
          </p:cNvSpPr>
          <p:nvPr>
            <p:ph type="body" idx="2"/>
          </p:nvPr>
        </p:nvSpPr>
        <p:spPr>
          <a:xfrm>
            <a:off x="4040436" y="2112264"/>
            <a:ext cx="4646364" cy="3538728"/>
          </a:xfrm>
          <a:prstGeom prst="rect">
            <a:avLst/>
          </a:prstGeom>
          <a:noFill/>
          <a:ln>
            <a:noFill/>
          </a:ln>
        </p:spPr>
        <p:txBody>
          <a:bodyPr spcFirstLastPara="1" wrap="square" lIns="91425" tIns="45700" rIns="91425" bIns="45700" anchor="t" anchorCtr="0">
            <a:normAutofit/>
          </a:bodyPr>
          <a:lstStyle/>
          <a:p>
            <a:pPr marL="137160" lvl="0" indent="-137160" algn="l" rtl="0">
              <a:lnSpc>
                <a:spcPct val="90000"/>
              </a:lnSpc>
              <a:spcBef>
                <a:spcPts val="0"/>
              </a:spcBef>
              <a:spcAft>
                <a:spcPts val="0"/>
              </a:spcAft>
              <a:buSzPts val="1530"/>
              <a:buChar char="•"/>
            </a:pPr>
            <a:r>
              <a:rPr lang="en-US" sz="1800"/>
              <a:t>HSD has guidance on our website for how to register or update a study, and report results on Clinical Trials.gov</a:t>
            </a:r>
            <a:endParaRPr/>
          </a:p>
          <a:p>
            <a:pPr marL="205740" lvl="1" indent="0" algn="l" rtl="0">
              <a:lnSpc>
                <a:spcPct val="90000"/>
              </a:lnSpc>
              <a:spcBef>
                <a:spcPts val="330"/>
              </a:spcBef>
              <a:spcAft>
                <a:spcPts val="0"/>
              </a:spcAft>
              <a:buSzPts val="1403"/>
              <a:buNone/>
            </a:pPr>
            <a:r>
              <a:rPr lang="en-US" sz="1650" i="1" u="sng">
                <a:solidFill>
                  <a:schemeClr val="hlink"/>
                </a:solidFill>
                <a:hlinkClick r:id="rId4"/>
              </a:rPr>
              <a:t>https://www.washington.edu/research/hsd/clinical-trials/clinical-trials-registration-and-reporting/</a:t>
            </a:r>
            <a:r>
              <a:rPr lang="en-US" sz="1650" i="1"/>
              <a:t> </a:t>
            </a:r>
            <a:endParaRPr/>
          </a:p>
          <a:p>
            <a:pPr marL="137160" lvl="0" indent="-137160" algn="l" rtl="0">
              <a:lnSpc>
                <a:spcPct val="90000"/>
              </a:lnSpc>
              <a:spcBef>
                <a:spcPts val="810"/>
              </a:spcBef>
              <a:spcAft>
                <a:spcPts val="0"/>
              </a:spcAft>
              <a:buSzPts val="1530"/>
              <a:buChar char="•"/>
            </a:pPr>
            <a:r>
              <a:rPr lang="en-US" sz="1800"/>
              <a:t>HSD staff support including email reminders about registration and results reporting deadlines</a:t>
            </a:r>
            <a:endParaRPr/>
          </a:p>
          <a:p>
            <a:pPr marL="137160" lvl="0" indent="-137160" algn="l" rtl="0">
              <a:lnSpc>
                <a:spcPct val="90000"/>
              </a:lnSpc>
              <a:spcBef>
                <a:spcPts val="810"/>
              </a:spcBef>
              <a:spcAft>
                <a:spcPts val="0"/>
              </a:spcAft>
              <a:buSzPts val="1530"/>
              <a:buChar char="•"/>
            </a:pPr>
            <a:r>
              <a:rPr lang="en-US" sz="1800"/>
              <a:t>Other UW resources (e.g., ITHS Biostatistics, Research Coordination Support Services)</a:t>
            </a:r>
            <a:endParaRPr/>
          </a:p>
        </p:txBody>
      </p:sp>
      <p:sp>
        <p:nvSpPr>
          <p:cNvPr id="148" name="Google Shape;148;p19"/>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0"/>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Consequences for noncompliance: UW</a:t>
            </a:r>
            <a:endParaRPr/>
          </a:p>
        </p:txBody>
      </p:sp>
      <p:sp>
        <p:nvSpPr>
          <p:cNvPr id="155" name="Google Shape;155;p20"/>
          <p:cNvSpPr txBox="1">
            <a:spLocks noGrp="1"/>
          </p:cNvSpPr>
          <p:nvPr>
            <p:ph type="body" idx="1"/>
          </p:nvPr>
        </p:nvSpPr>
        <p:spPr>
          <a:xfrm>
            <a:off x="457200" y="2112264"/>
            <a:ext cx="4930049" cy="3538728"/>
          </a:xfrm>
          <a:prstGeom prst="rect">
            <a:avLst/>
          </a:prstGeom>
          <a:noFill/>
          <a:ln>
            <a:noFill/>
          </a:ln>
        </p:spPr>
        <p:txBody>
          <a:bodyPr spcFirstLastPara="1" wrap="square" lIns="91425" tIns="45700" rIns="91425" bIns="45700" anchor="t" anchorCtr="0">
            <a:normAutofit/>
          </a:bodyPr>
          <a:lstStyle/>
          <a:p>
            <a:pPr marL="137160" lvl="0" indent="-137160" algn="l" rtl="0">
              <a:spcBef>
                <a:spcPts val="0"/>
              </a:spcBef>
              <a:spcAft>
                <a:spcPts val="0"/>
              </a:spcAft>
              <a:buSzPts val="1785"/>
              <a:buChar char="•"/>
            </a:pPr>
            <a:r>
              <a:rPr lang="en-US"/>
              <a:t>Halt to all HSD reviews (e.g., new submissions, modifications)</a:t>
            </a:r>
            <a:endParaRPr/>
          </a:p>
          <a:p>
            <a:pPr marL="137160" lvl="0" indent="-137160" algn="l" rtl="0">
              <a:spcBef>
                <a:spcPts val="870"/>
              </a:spcBef>
              <a:spcAft>
                <a:spcPts val="0"/>
              </a:spcAft>
              <a:buSzPts val="1785"/>
              <a:buChar char="•"/>
            </a:pPr>
            <a:r>
              <a:rPr lang="en-US"/>
              <a:t>Notification to department chairperson</a:t>
            </a:r>
            <a:endParaRPr/>
          </a:p>
          <a:p>
            <a:pPr marL="137160" lvl="0" indent="-137160" algn="l" rtl="0">
              <a:spcBef>
                <a:spcPts val="870"/>
              </a:spcBef>
              <a:spcAft>
                <a:spcPts val="0"/>
              </a:spcAft>
              <a:buSzPts val="1785"/>
              <a:buChar char="•"/>
            </a:pPr>
            <a:r>
              <a:rPr lang="en-US"/>
              <a:t>Notification to school or college Vice Dean for Research, Compliance Officer</a:t>
            </a:r>
            <a:endParaRPr/>
          </a:p>
          <a:p>
            <a:pPr marL="137160" lvl="0" indent="-137160" algn="l" rtl="0">
              <a:spcBef>
                <a:spcPts val="870"/>
              </a:spcBef>
              <a:spcAft>
                <a:spcPts val="0"/>
              </a:spcAft>
              <a:buSzPts val="1785"/>
              <a:buChar char="•"/>
            </a:pPr>
            <a:r>
              <a:rPr lang="en-US"/>
              <a:t>Hold on study funding (revised GIM 39)</a:t>
            </a:r>
            <a:endParaRPr/>
          </a:p>
          <a:p>
            <a:pPr marL="342900" lvl="1" indent="-31908" algn="l" rtl="0">
              <a:spcBef>
                <a:spcPts val="840"/>
              </a:spcBef>
              <a:spcAft>
                <a:spcPts val="0"/>
              </a:spcAft>
              <a:buSzPts val="1658"/>
              <a:buNone/>
            </a:pPr>
            <a:endParaRPr sz="1950"/>
          </a:p>
        </p:txBody>
      </p:sp>
      <p:pic>
        <p:nvPicPr>
          <p:cNvPr id="156" name="Google Shape;156;p20"/>
          <p:cNvPicPr preferRelativeResize="0"/>
          <p:nvPr/>
        </p:nvPicPr>
        <p:blipFill rotWithShape="1">
          <a:blip r:embed="rId3">
            <a:alphaModFix/>
          </a:blip>
          <a:srcRect/>
          <a:stretch/>
        </p:blipFill>
        <p:spPr>
          <a:xfrm>
            <a:off x="5387249" y="2231254"/>
            <a:ext cx="3504504" cy="2514482"/>
          </a:xfrm>
          <a:prstGeom prst="rect">
            <a:avLst/>
          </a:prstGeom>
          <a:noFill/>
          <a:ln>
            <a:noFill/>
          </a:ln>
        </p:spPr>
      </p:pic>
      <p:sp>
        <p:nvSpPr>
          <p:cNvPr id="157" name="Google Shape;157;p20"/>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txBox="1">
            <a:spLocks noGrp="1"/>
          </p:cNvSpPr>
          <p:nvPr>
            <p:ph type="title"/>
          </p:nvPr>
        </p:nvSpPr>
        <p:spPr>
          <a:xfrm>
            <a:off x="457200" y="1257300"/>
            <a:ext cx="8229600" cy="7429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Consequences for noncompliance: external</a:t>
            </a:r>
            <a:endParaRPr/>
          </a:p>
        </p:txBody>
      </p:sp>
      <p:pic>
        <p:nvPicPr>
          <p:cNvPr id="164" name="Google Shape;164;p21" descr="Sad Tiny People Getting Punishment Notice Stock Illustration - Download  Image Now - Traffic Ticket, Punishment, Illustration - iStock"/>
          <p:cNvPicPr preferRelativeResize="0"/>
          <p:nvPr/>
        </p:nvPicPr>
        <p:blipFill rotWithShape="1">
          <a:blip r:embed="rId3">
            <a:alphaModFix/>
          </a:blip>
          <a:srcRect/>
          <a:stretch/>
        </p:blipFill>
        <p:spPr>
          <a:xfrm>
            <a:off x="284588" y="2269341"/>
            <a:ext cx="3912839" cy="2611820"/>
          </a:xfrm>
          <a:prstGeom prst="rect">
            <a:avLst/>
          </a:prstGeom>
          <a:solidFill>
            <a:srgbClr val="FFFFFF"/>
          </a:solidFill>
          <a:ln>
            <a:noFill/>
          </a:ln>
        </p:spPr>
      </p:pic>
      <p:sp>
        <p:nvSpPr>
          <p:cNvPr id="165" name="Google Shape;165;p21"/>
          <p:cNvSpPr txBox="1">
            <a:spLocks noGrp="1"/>
          </p:cNvSpPr>
          <p:nvPr>
            <p:ph type="body" idx="2"/>
          </p:nvPr>
        </p:nvSpPr>
        <p:spPr>
          <a:xfrm>
            <a:off x="3913743" y="2269340"/>
            <a:ext cx="5230257" cy="3538728"/>
          </a:xfrm>
          <a:prstGeom prst="rect">
            <a:avLst/>
          </a:prstGeom>
          <a:noFill/>
          <a:ln>
            <a:noFill/>
          </a:ln>
        </p:spPr>
        <p:txBody>
          <a:bodyPr spcFirstLastPara="1" wrap="square" lIns="91425" tIns="45700" rIns="91425" bIns="45700" anchor="t" anchorCtr="0">
            <a:normAutofit/>
          </a:bodyPr>
          <a:lstStyle/>
          <a:p>
            <a:pPr marL="137160" lvl="0" indent="-137160" algn="l" rtl="0">
              <a:spcBef>
                <a:spcPts val="0"/>
              </a:spcBef>
              <a:spcAft>
                <a:spcPts val="0"/>
              </a:spcAft>
              <a:buSzPts val="1785"/>
              <a:buChar char="•"/>
            </a:pPr>
            <a:r>
              <a:rPr lang="en-US"/>
              <a:t>Halt to study-specific funding (NIH)</a:t>
            </a:r>
            <a:endParaRPr/>
          </a:p>
          <a:p>
            <a:pPr marL="137160" lvl="0" indent="-137160" algn="l" rtl="0">
              <a:spcBef>
                <a:spcPts val="870"/>
              </a:spcBef>
              <a:spcAft>
                <a:spcPts val="0"/>
              </a:spcAft>
              <a:buSzPts val="1785"/>
              <a:buChar char="•"/>
            </a:pPr>
            <a:r>
              <a:rPr lang="en-US"/>
              <a:t>Halt to institutional funding (NIH)</a:t>
            </a:r>
            <a:endParaRPr/>
          </a:p>
          <a:p>
            <a:pPr marL="137160" lvl="0" indent="-137160" algn="l" rtl="0">
              <a:spcBef>
                <a:spcPts val="870"/>
              </a:spcBef>
              <a:spcAft>
                <a:spcPts val="0"/>
              </a:spcAft>
              <a:buSzPts val="1785"/>
              <a:buChar char="•"/>
            </a:pPr>
            <a:r>
              <a:rPr lang="en-US"/>
              <a:t>FDA-imposed fines (up to ~$13k per day)</a:t>
            </a:r>
            <a:endParaRPr/>
          </a:p>
          <a:p>
            <a:pPr marL="137160" lvl="0" indent="-137160" algn="l" rtl="0">
              <a:spcBef>
                <a:spcPts val="870"/>
              </a:spcBef>
              <a:spcAft>
                <a:spcPts val="0"/>
              </a:spcAft>
              <a:buSzPts val="1785"/>
              <a:buChar char="•"/>
            </a:pPr>
            <a:r>
              <a:rPr lang="en-US"/>
              <a:t>FDA injunction or criminal prosecution</a:t>
            </a:r>
            <a:endParaRPr/>
          </a:p>
          <a:p>
            <a:pPr marL="137160" lvl="0" indent="-137160" algn="l" rtl="0">
              <a:spcBef>
                <a:spcPts val="870"/>
              </a:spcBef>
              <a:spcAft>
                <a:spcPts val="0"/>
              </a:spcAft>
              <a:buSzPts val="1785"/>
              <a:buChar char="•"/>
            </a:pPr>
            <a:r>
              <a:rPr lang="en-US"/>
              <a:t>Inability to publish (ICMJE)</a:t>
            </a:r>
            <a:endParaRPr/>
          </a:p>
        </p:txBody>
      </p:sp>
      <p:sp>
        <p:nvSpPr>
          <p:cNvPr id="166" name="Google Shape;166;p21"/>
          <p:cNvSpPr txBox="1">
            <a:spLocks noGrp="1"/>
          </p:cNvSpPr>
          <p:nvPr>
            <p:ph type="ftr" idx="11"/>
          </p:nvPr>
        </p:nvSpPr>
        <p:spPr>
          <a:xfrm>
            <a:off x="3429000" y="870966"/>
            <a:ext cx="4114800" cy="2468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917</Words>
  <Application>Microsoft Office PowerPoint</Application>
  <PresentationFormat>On-screen Show (4:3)</PresentationFormat>
  <Paragraphs>86</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Clarity</vt:lpstr>
      <vt:lpstr>CLINICAL TRIALS REGISTRATION &amp; RESULTS REPORTING REQUIREMENTS</vt:lpstr>
      <vt:lpstr>Federal Law &amp; NIH Policy</vt:lpstr>
      <vt:lpstr>What is a Clinical Trial?</vt:lpstr>
      <vt:lpstr>What is an Applicable Clinical Trial (ACT)?</vt:lpstr>
      <vt:lpstr>What’s required?</vt:lpstr>
      <vt:lpstr>Who determines if a study is an ACT?</vt:lpstr>
      <vt:lpstr>What support is available?</vt:lpstr>
      <vt:lpstr>Consequences for noncompliance: UW</vt:lpstr>
      <vt:lpstr>Consequences for noncompliance: external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TRIALS REGISTRATION &amp; RESULTS REPORTING REQUIREMENTS</dc:title>
  <dc:creator>Azalea Vasquez</dc:creator>
  <cp:lastModifiedBy>Azalea Vasquez</cp:lastModifiedBy>
  <cp:revision>1</cp:revision>
  <dcterms:modified xsi:type="dcterms:W3CDTF">2023-05-12T15:09:43Z</dcterms:modified>
</cp:coreProperties>
</file>