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code Sans" panose="020B0604020202020204" charset="0"/>
      <p:regular r:id="rId19"/>
      <p:bold r:id="rId20"/>
    </p:embeddedFont>
    <p:embeddedFont>
      <p:font typeface="Encode Sans Black" panose="020B0604020202020204" charset="0"/>
      <p:bold r:id="rId21"/>
    </p:embeddedFont>
    <p:embeddedFont>
      <p:font typeface="Merriweather Sans" pitchFamily="2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676a8fcb6_6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have questions feel free to bring them up and there will also be time at the end.</a:t>
            </a:r>
            <a:endParaRPr/>
          </a:p>
        </p:txBody>
      </p:sp>
      <p:sp>
        <p:nvSpPr>
          <p:cNvPr id="92" name="Google Shape;92;g24676a8fcb6_6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676a8fcb6_6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676a8fcb6_6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676a8fcb6_6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have questions feel free to bring them up and there will also be time at the end.</a:t>
            </a:r>
            <a:endParaRPr/>
          </a:p>
        </p:txBody>
      </p:sp>
      <p:sp>
        <p:nvSpPr>
          <p:cNvPr id="172" name="Google Shape;172;g24676a8fcb6_6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676a8fcb6_6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676a8fcb6_6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Funding Status award data will be available in the new SAGE Award View to help centralize campus and central office views of information</a:t>
            </a:r>
            <a:endParaRPr sz="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676a8fcb6_6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676a8fcb6_6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676a8fcb6_6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676a8fcb6_6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676a8fcb6_6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2" name="Google Shape;132;g24676a8fcb6_6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676a8fcb6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676a8fcb6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676a8fcb6_6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676a8fcb6_6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676a8fcb6_6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676a8fcb6_6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676a8fcb6_6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676a8fcb6_6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Header + SubHeader + Content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ORIS-white-left-no-W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970" y="5889300"/>
            <a:ext cx="4464625" cy="5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87975" y="1004200"/>
            <a:ext cx="80937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445525" y="4342167"/>
            <a:ext cx="62799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4" descr="W-Logo_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700" y="5656100"/>
            <a:ext cx="1340424" cy="90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487975" y="4130983"/>
            <a:ext cx="1600200" cy="13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Text 2">
  <p:cSld name="1_Title Slide_2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71750" y="1035206"/>
            <a:ext cx="6972300" cy="4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subTitle" idx="2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Text 1 1">
  <p:cSld name="1_Title Slide_1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61575" y="2305435"/>
            <a:ext cx="69723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753150" y="1074933"/>
            <a:ext cx="4328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 1">
  <p:cSld name="Header + Graphic_1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6410" y="6130327"/>
            <a:ext cx="2926200" cy="4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2 Columns Text 1">
  <p:cSld name="Header + Subheader + Content_1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8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741525" y="1261633"/>
            <a:ext cx="3189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3"/>
          </p:nvPr>
        </p:nvSpPr>
        <p:spPr>
          <a:xfrm>
            <a:off x="4480275" y="1337533"/>
            <a:ext cx="3189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9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2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028700" cy="69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rpt@uw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ailman13.u.washington.edu/mailman/listinfo/mra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rpt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rpt@uw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460375" y="860000"/>
            <a:ext cx="86835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4500"/>
              <a:t>CHANGES COMING TO MYRESEARCH AND RAD </a:t>
            </a:r>
            <a:endParaRPr sz="4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2200">
                <a:solidFill>
                  <a:schemeClr val="lt1"/>
                </a:solidFill>
              </a:rPr>
              <a:t>May 19, 2023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95" name="Google Shape;95;p21"/>
          <p:cNvSpPr/>
          <p:nvPr/>
        </p:nvSpPr>
        <p:spPr>
          <a:xfrm>
            <a:off x="300250" y="5601633"/>
            <a:ext cx="3129000" cy="10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1"/>
          <p:cNvSpPr txBox="1"/>
          <p:nvPr/>
        </p:nvSpPr>
        <p:spPr>
          <a:xfrm>
            <a:off x="491725" y="4927600"/>
            <a:ext cx="585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Tom Watson </a:t>
            </a:r>
            <a:endParaRPr sz="18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8367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RESOURCES &amp; SUPPORT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708150" y="1888700"/>
            <a:ext cx="7749300" cy="3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82981"/>
              </a:buClr>
              <a:buSzPts val="1500"/>
              <a:buFont typeface="Open Sans"/>
              <a:buChar char="˃"/>
            </a:pPr>
            <a:r>
              <a:rPr lang="en" sz="15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Research (RAD) Data Requests: </a:t>
            </a:r>
            <a:r>
              <a:rPr lang="en" sz="15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Starting July 6,</a:t>
            </a:r>
            <a:r>
              <a:rPr lang="en" sz="15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>
                <a:solidFill>
                  <a:srgbClr val="4B2E83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" sz="15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equest data via </a:t>
            </a:r>
            <a:r>
              <a:rPr lang="en" sz="1500" u="sng">
                <a:solidFill>
                  <a:schemeClr val="dk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grantrpt@uw.edu</a:t>
            </a:r>
            <a:r>
              <a:rPr lang="en" sz="1500">
                <a:solidFill>
                  <a:schemeClr val="dk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until further notice</a:t>
            </a:r>
            <a:endParaRPr sz="15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500"/>
              <a:buFont typeface="Open Sans"/>
              <a:buChar char="˃"/>
            </a:pPr>
            <a:r>
              <a:rPr lang="en" sz="15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Reminders &amp; More Information: </a:t>
            </a:r>
            <a:endParaRPr sz="1500" b="1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500"/>
              <a:buFont typeface="Open Sans"/>
              <a:buChar char="○"/>
            </a:pPr>
            <a:r>
              <a:rPr lang="en" sz="15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Subscribe to the </a:t>
            </a:r>
            <a:r>
              <a:rPr lang="en" sz="1500" u="sng">
                <a:solidFill>
                  <a:schemeClr val="dk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MRAM mailing list</a:t>
            </a:r>
            <a:r>
              <a:rPr lang="en" sz="15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 where we will share the latest on MyResearch and RAD (keep a look out for our Research Community Guide to UWFT newsletter)</a:t>
            </a:r>
            <a:endParaRPr sz="15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500"/>
              <a:buFont typeface="Open Sans"/>
              <a:buChar char="○"/>
            </a:pPr>
            <a:r>
              <a:rPr lang="en" sz="15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System banners in MyResearch and the BI Portal this summer</a:t>
            </a:r>
            <a:endParaRPr sz="15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500"/>
              <a:buFont typeface="Open Sans"/>
              <a:buChar char="˃"/>
            </a:pPr>
            <a:r>
              <a:rPr lang="en" sz="15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Courses &amp; Training </a:t>
            </a:r>
            <a:endParaRPr sz="1500" b="1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500"/>
              <a:buFont typeface="Open Sans"/>
              <a:buChar char="○"/>
            </a:pPr>
            <a:r>
              <a:rPr lang="en" sz="15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Updates to MyResearch and RAD courses and training materials will be shared via MRAM as materials are developed</a:t>
            </a:r>
            <a:endParaRPr sz="15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660525" y="1317200"/>
            <a:ext cx="7865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ORIS is planning to support you during this transition! </a:t>
            </a:r>
            <a:endParaRPr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460375" y="860000"/>
            <a:ext cx="86835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4500"/>
              <a:t>THANK YOU!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75" name="Google Shape;175;p31"/>
          <p:cNvSpPr/>
          <p:nvPr/>
        </p:nvSpPr>
        <p:spPr>
          <a:xfrm>
            <a:off x="300250" y="5601633"/>
            <a:ext cx="3129000" cy="10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MYRESEARCH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KEY CHANGES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2" name="Google Shape;102;p22"/>
          <p:cNvSpPr txBox="1"/>
          <p:nvPr/>
        </p:nvSpPr>
        <p:spPr>
          <a:xfrm>
            <a:off x="731300" y="1382600"/>
            <a:ext cx="7776300" cy="3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Key Changes</a:t>
            </a:r>
            <a:endParaRPr sz="16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MyResearch is </a:t>
            </a: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not being retired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; however,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Funding Status - Award data will be stale as of finance freeze EOD 6/15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Any additional impacts will be identified in June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 status will be available in SAGE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Key Dates</a:t>
            </a:r>
            <a:endParaRPr sz="16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Now - EOD June 15: 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MyResearch functions as normal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Mid-June: 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MyResearch banner with stale data reminder 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Beginning EOD June 15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Funding Status data remains accessible but stale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July 5 at 5:35 p.m. - July 6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SAGE unavailable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July 7 at 6 a.m.: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SAGE back online with award status available in SAGE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200" y="1344267"/>
            <a:ext cx="6108649" cy="3779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23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MYRESEARCH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HOMEPAGE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86025" y="3169300"/>
            <a:ext cx="130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Stale award data as of EOD 6/15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23"/>
          <p:cNvSpPr/>
          <p:nvPr/>
        </p:nvSpPr>
        <p:spPr>
          <a:xfrm>
            <a:off x="2359775" y="2746100"/>
            <a:ext cx="2148300" cy="10383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3"/>
          <p:cNvSpPr/>
          <p:nvPr/>
        </p:nvSpPr>
        <p:spPr>
          <a:xfrm>
            <a:off x="2359775" y="3821375"/>
            <a:ext cx="4484400" cy="10728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23"/>
          <p:cNvCxnSpPr>
            <a:endCxn id="113" idx="1"/>
          </p:cNvCxnSpPr>
          <p:nvPr/>
        </p:nvCxnSpPr>
        <p:spPr>
          <a:xfrm rot="10800000" flipH="1">
            <a:off x="6844550" y="4370367"/>
            <a:ext cx="1084800" cy="56100"/>
          </a:xfrm>
          <a:prstGeom prst="straightConnector1">
            <a:avLst/>
          </a:prstGeom>
          <a:noFill/>
          <a:ln w="9525" cap="flat" cmpd="sng">
            <a:solidFill>
              <a:srgbClr val="4B2E8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4" name="Google Shape;114;p23"/>
          <p:cNvCxnSpPr/>
          <p:nvPr/>
        </p:nvCxnSpPr>
        <p:spPr>
          <a:xfrm rot="10800000" flipH="1">
            <a:off x="1134900" y="3403500"/>
            <a:ext cx="1224900" cy="9300"/>
          </a:xfrm>
          <a:prstGeom prst="straightConnector1">
            <a:avLst/>
          </a:prstGeom>
          <a:noFill/>
          <a:ln w="9525" cap="flat" cmpd="sng">
            <a:solidFill>
              <a:srgbClr val="4B2E83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3" name="Google Shape;113;p23"/>
          <p:cNvSpPr txBox="1"/>
          <p:nvPr/>
        </p:nvSpPr>
        <p:spPr>
          <a:xfrm>
            <a:off x="7929350" y="3723867"/>
            <a:ext cx="1140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Data remains up to date (pending more info coming in June)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5" name="Google Shape;115;p23"/>
          <p:cNvCxnSpPr/>
          <p:nvPr/>
        </p:nvCxnSpPr>
        <p:spPr>
          <a:xfrm>
            <a:off x="4607925" y="2048833"/>
            <a:ext cx="3215700" cy="0"/>
          </a:xfrm>
          <a:prstGeom prst="straightConnector1">
            <a:avLst/>
          </a:prstGeom>
          <a:noFill/>
          <a:ln w="9525" cap="flat" cmpd="sng">
            <a:solidFill>
              <a:srgbClr val="4B2E8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16" name="Google Shape;116;p23"/>
          <p:cNvSpPr txBox="1"/>
          <p:nvPr/>
        </p:nvSpPr>
        <p:spPr>
          <a:xfrm>
            <a:off x="7823750" y="1756300"/>
            <a:ext cx="135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Banner this summer with stale data reminder</a:t>
            </a:r>
            <a:endParaRPr sz="1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4695825" y="2746100"/>
            <a:ext cx="2148300" cy="10383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4689975" y="3759875"/>
            <a:ext cx="2148300" cy="119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" name="Google Shape;119;p23"/>
          <p:cNvCxnSpPr>
            <a:stCxn id="117" idx="3"/>
            <a:endCxn id="113" idx="1"/>
          </p:cNvCxnSpPr>
          <p:nvPr/>
        </p:nvCxnSpPr>
        <p:spPr>
          <a:xfrm>
            <a:off x="6844125" y="3265250"/>
            <a:ext cx="1085100" cy="1105200"/>
          </a:xfrm>
          <a:prstGeom prst="straightConnector1">
            <a:avLst/>
          </a:prstGeom>
          <a:noFill/>
          <a:ln w="9525" cap="flat" cmpd="sng">
            <a:solidFill>
              <a:srgbClr val="4B2E8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0" name="Google Shape;120;p23"/>
          <p:cNvSpPr/>
          <p:nvPr/>
        </p:nvSpPr>
        <p:spPr>
          <a:xfrm>
            <a:off x="4619625" y="4613267"/>
            <a:ext cx="76200" cy="66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/>
          <p:nvPr/>
        </p:nvSpPr>
        <p:spPr>
          <a:xfrm>
            <a:off x="6554250" y="1629600"/>
            <a:ext cx="695400" cy="2121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MYRESEARCH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FUNDING STATUS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272875" y="1855667"/>
            <a:ext cx="187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&gt; Stale award data</a:t>
            </a:r>
            <a:endParaRPr sz="15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as of EOD 6/15</a:t>
            </a:r>
            <a:endParaRPr sz="15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775" y="1433513"/>
            <a:ext cx="5943600" cy="3990975"/>
          </a:xfrm>
          <a:prstGeom prst="rect">
            <a:avLst/>
          </a:prstGeom>
          <a:noFill/>
          <a:ln w="12700" cap="flat" cmpd="sng">
            <a:solidFill>
              <a:srgbClr val="48298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9" name="Google Shape;129;p24"/>
          <p:cNvSpPr/>
          <p:nvPr/>
        </p:nvSpPr>
        <p:spPr>
          <a:xfrm>
            <a:off x="3410900" y="2568125"/>
            <a:ext cx="4132200" cy="11961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60375" y="860000"/>
            <a:ext cx="86835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4500"/>
              <a:t>RESEARCH (RAD) REPORTS &amp; DATA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300250" y="5601633"/>
            <a:ext cx="3129000" cy="10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00" y="1546717"/>
            <a:ext cx="7647452" cy="395069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26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MYRESEARCH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REQUEST STATUS IN SAGE AWARDS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8063000" y="3175725"/>
            <a:ext cx="1141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Provides award status information</a:t>
            </a: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5584550" y="2269575"/>
            <a:ext cx="984600" cy="28317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26"/>
          <p:cNvCxnSpPr>
            <a:stCxn id="143" idx="3"/>
            <a:endCxn id="142" idx="1"/>
          </p:cNvCxnSpPr>
          <p:nvPr/>
        </p:nvCxnSpPr>
        <p:spPr>
          <a:xfrm rot="10800000" flipH="1">
            <a:off x="6569150" y="3521925"/>
            <a:ext cx="1494000" cy="163500"/>
          </a:xfrm>
          <a:prstGeom prst="straightConnector1">
            <a:avLst/>
          </a:prstGeom>
          <a:noFill/>
          <a:ln w="9525" cap="flat" cmpd="sng">
            <a:solidFill>
              <a:srgbClr val="4B2E83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RESEARCH (RAD) REPORTS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KEY CHANGES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577675" y="1253400"/>
            <a:ext cx="8139300" cy="3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Key Changes</a:t>
            </a:r>
            <a:endParaRPr sz="16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Beginning EOD June 15, with the finance transaction freeze, award data will become stale in all RAD-based reporting solutions. This includes:</a:t>
            </a:r>
            <a:endParaRPr sz="1600">
              <a:solidFill>
                <a:srgbClr val="4B2E8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rgbClr val="4B2E8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BI Portal assets, RAD Cube, and various reports and visualizations </a:t>
            </a:r>
            <a:endParaRPr sz="1600">
              <a:solidFill>
                <a:srgbClr val="4B2E8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Following cutover on July 6, all existing RAD-based reporting solutions will be frozen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Data will remain available for historical reporting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Until new RAD 2.0-based reporting solutions are available, </a:t>
            </a: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we encourage you to request data from </a:t>
            </a:r>
            <a:r>
              <a:rPr lang="en" sz="1600" b="1" u="sng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grantrpt@uw.edu</a:t>
            </a: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until further notice. </a:t>
            </a:r>
            <a:endParaRPr sz="1600" b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ORIS is planning for your reporting needs!</a:t>
            </a:r>
            <a:endParaRPr sz="16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8298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RESEARCH (RAD) REPORTS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CHANGE BENEFITS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683850" y="1307850"/>
            <a:ext cx="77763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82981"/>
                </a:solidFill>
                <a:latin typeface="Open Sans"/>
                <a:ea typeface="Open Sans"/>
                <a:cs typeface="Open Sans"/>
                <a:sym typeface="Open Sans"/>
              </a:rPr>
              <a:t>Improved Self Service: </a:t>
            </a:r>
            <a:endParaRPr sz="1600" b="1">
              <a:solidFill>
                <a:srgbClr val="48298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8298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82981"/>
                </a:solidFill>
                <a:latin typeface="Open Sans"/>
                <a:ea typeface="Open Sans"/>
                <a:cs typeface="Open Sans"/>
                <a:sym typeface="Open Sans"/>
              </a:rPr>
              <a:t>New RAD 2.0 will include new Workday and SAGE Award data</a:t>
            </a:r>
            <a:endParaRPr sz="1600">
              <a:solidFill>
                <a:srgbClr val="48298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8298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82981"/>
                </a:solidFill>
                <a:latin typeface="Open Sans"/>
                <a:ea typeface="Open Sans"/>
                <a:cs typeface="Open Sans"/>
                <a:sym typeface="Open Sans"/>
              </a:rPr>
              <a:t>The Research Integration Platform (RIP) data store will be available, including SAGE proposal and award data</a:t>
            </a:r>
            <a:br>
              <a:rPr lang="en" sz="1600">
                <a:solidFill>
                  <a:srgbClr val="48298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>
              <a:solidFill>
                <a:srgbClr val="48298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rgbClr val="482981"/>
                </a:solidFill>
                <a:latin typeface="Open Sans"/>
                <a:ea typeface="Open Sans"/>
                <a:cs typeface="Open Sans"/>
                <a:sym typeface="Open Sans"/>
              </a:rPr>
              <a:t>Catalog of data will eventually be available through RIP data store</a:t>
            </a:r>
            <a:endParaRPr sz="1600" b="1">
              <a:solidFill>
                <a:srgbClr val="48298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ubTitle" idx="2"/>
          </p:nvPr>
        </p:nvSpPr>
        <p:spPr>
          <a:xfrm>
            <a:off x="577675" y="70400"/>
            <a:ext cx="79737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Encode Sans Black"/>
                <a:ea typeface="Encode Sans Black"/>
                <a:cs typeface="Encode Sans Black"/>
                <a:sym typeface="Encode Sans Black"/>
              </a:rPr>
              <a:t>RESEARCH (RAD) REPORTS </a:t>
            </a:r>
            <a:r>
              <a:rPr lang="en" b="0">
                <a:latin typeface="Encode Sans"/>
                <a:ea typeface="Encode Sans"/>
                <a:cs typeface="Encode Sans"/>
                <a:sym typeface="Encode Sans"/>
              </a:rPr>
              <a:t>| TIMELINE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775075" y="1269400"/>
            <a:ext cx="7776300" cy="2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8298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Now - EOD June 15</a:t>
            </a:r>
            <a:r>
              <a:rPr lang="en" sz="1600">
                <a:solidFill>
                  <a:srgbClr val="48298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: RAD-based reports accessible via BI Portal as usual </a:t>
            </a:r>
            <a:endParaRPr sz="1600">
              <a:solidFill>
                <a:srgbClr val="48298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8298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EOD June 15 - July 5</a:t>
            </a:r>
            <a:r>
              <a:rPr lang="en" sz="1600">
                <a:solidFill>
                  <a:srgbClr val="48298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: FIN (Award) data is frozen; existing RAD reports are accessible but historical</a:t>
            </a:r>
            <a:endParaRPr sz="1600">
              <a:solidFill>
                <a:srgbClr val="9E9E9E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8298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4B2E8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Data for NAAs, eGC1s, and Subawards will remain up-to-date, pending more information in June</a:t>
            </a:r>
            <a:endParaRPr sz="1600">
              <a:solidFill>
                <a:srgbClr val="482981"/>
              </a:solidFill>
              <a:highlight>
                <a:schemeClr val="lt2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82981"/>
              </a:buClr>
              <a:buSzPts val="1600"/>
              <a:buFont typeface="Open Sans"/>
              <a:buChar char="˃"/>
            </a:pPr>
            <a:r>
              <a:rPr lang="en" sz="1600" b="1">
                <a:solidFill>
                  <a:srgbClr val="48298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July 6 - TBD: </a:t>
            </a:r>
            <a:r>
              <a:rPr lang="en" sz="16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Until new RAD 2.0 based reporting solutions are available</a:t>
            </a:r>
            <a:r>
              <a:rPr lang="en" sz="1600">
                <a:solidFill>
                  <a:srgbClr val="48298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we encourage you to request data from </a:t>
            </a:r>
            <a:r>
              <a:rPr lang="en" sz="1600" b="1" u="sng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grantrpt@uw.edu</a:t>
            </a:r>
            <a:r>
              <a:rPr lang="en" sz="16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until further notice</a:t>
            </a:r>
            <a:endParaRPr sz="1600">
              <a:solidFill>
                <a:srgbClr val="48298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S-16x9-extended-powerpoint-Gold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On-screen Show (4:3)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Open Sans</vt:lpstr>
      <vt:lpstr>Encode Sans</vt:lpstr>
      <vt:lpstr>Encode Sans Black</vt:lpstr>
      <vt:lpstr>Verdana</vt:lpstr>
      <vt:lpstr>Arial</vt:lpstr>
      <vt:lpstr>Merriweather Sans</vt:lpstr>
      <vt:lpstr>Simple Light</vt:lpstr>
      <vt:lpstr>ORIS-16x9-extended-powerpoint-Gold</vt:lpstr>
      <vt:lpstr>CHANGES COMING TO MYRESEARCH AND RAD  May 19, 2023</vt:lpstr>
      <vt:lpstr>PowerPoint Presentation</vt:lpstr>
      <vt:lpstr>PowerPoint Presentation</vt:lpstr>
      <vt:lpstr>PowerPoint Presentation</vt:lpstr>
      <vt:lpstr>RESEARCH (RAD) REPORTS &amp;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COMING TO MYRESEARCH AND RAD  May 19, 2023</dc:title>
  <dc:creator>Azalea Vasquez</dc:creator>
  <cp:lastModifiedBy>Azalea Vasquez</cp:lastModifiedBy>
  <cp:revision>1</cp:revision>
  <dcterms:modified xsi:type="dcterms:W3CDTF">2023-05-22T14:19:11Z</dcterms:modified>
</cp:coreProperties>
</file>