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 id="2147483665"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Encode Sans" panose="020B0604020202020204" charset="0"/>
      <p:regular r:id="rId25"/>
      <p:bold r:id="rId26"/>
    </p:embeddedFont>
    <p:embeddedFont>
      <p:font typeface="Encode Sans Black" panose="020B0604020202020204" charset="0"/>
      <p:bold r:id="rId27"/>
    </p:embeddedFont>
    <p:embeddedFont>
      <p:font typeface="Merriweather Sans" pitchFamily="2" charset="0"/>
      <p:regular r:id="rId28"/>
    </p:embeddedFont>
    <p:embeddedFont>
      <p:font typeface="Open Sans" panose="020B0606030504020204" pitchFamily="34" charset="0"/>
      <p:regular r:id="rId29"/>
      <p:bold r:id="rId30"/>
      <p:italic r:id="rId31"/>
      <p:boldItalic r:id="rId32"/>
    </p:embeddedFont>
    <p:embeddedFont>
      <p:font typeface="Open Sans Light" panose="020B030603050402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488"/>
        <p:guide pos="4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viewProps" Target="viewProps.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4362017716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436201771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From the dropdown, users can select 1-10 periods, or custom (any amount)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4362017716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436201771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4362017716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436201771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4362017716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436201771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2ecae105c_2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22ecae105c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42a372989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42a37298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Clr>
                <a:schemeClr val="dk1"/>
              </a:buClr>
              <a:buSzPts val="1100"/>
              <a:buFont typeface="Arial"/>
              <a:buNone/>
            </a:pPr>
            <a:r>
              <a:rPr lang="en-US" sz="1900">
                <a:solidFill>
                  <a:srgbClr val="4B2E83"/>
                </a:solidFill>
                <a:latin typeface="Open Sans"/>
                <a:ea typeface="Open Sans"/>
                <a:cs typeface="Open Sans"/>
                <a:sym typeface="Open Sans"/>
              </a:rPr>
              <a:t>The OnCore billing system for Clinical Trials wil integrate with WD Finance with go-live.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22ecae105c_2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22ecae105c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42a3729893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42a372989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22ecae105c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22ecae105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22ecae105c_2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22ecae105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JC notes if helpful:</a:t>
            </a:r>
            <a:br>
              <a:rPr lang="en-US"/>
            </a:br>
            <a:r>
              <a:rPr lang="en-US"/>
              <a:t>It was originally conceived that CTO would be exempt from using SAGE Budget.  In order to collect all of the line and period setup necessary for basic Workday awards for CTO, and given time constraints as we approach go-live, it was determined that pivoting to a SAGE Budget requirement for all ASRs would be the most stable approach going into 1st release.  After go live, and with input from CTO budget preparers, we will re-asses whether an exemption would still be beneficial in the future or if data collection through SAGE Budget is acceptable.   (Note that the fields of information needed are the same, regardless of whether SAGE Budget is used or an alternate approach to collecting the data).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1ff36f743_2_4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41ff36f743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Naming conventions are in development.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41ff36f743_2_5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41ff36f743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Naming conventions are in development.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1ff36f743_2_7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41ff36f743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50">
                <a:solidFill>
                  <a:srgbClr val="444746"/>
                </a:solidFill>
                <a:highlight>
                  <a:srgbClr val="FFFFFF"/>
                </a:highlight>
                <a:latin typeface="Roboto"/>
                <a:ea typeface="Roboto"/>
                <a:cs typeface="Roboto"/>
                <a:sym typeface="Roboto"/>
              </a:rPr>
              <a:t>Each worksheet will need one row of personnel at minimum who is assigned as PI.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41ff36f743_17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41ff36f743_1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436201771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43620177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Often you may not know how many periods a clinical trial will last, so you can choose 5 years in order to prevent having to repeatedly request extensions.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6"/>
        <p:cNvGrpSpPr/>
        <p:nvPr/>
      </p:nvGrpSpPr>
      <p:grpSpPr>
        <a:xfrm>
          <a:off x="0" y="0"/>
          <a:ext cx="0" cy="0"/>
          <a:chOff x="0" y="0"/>
          <a:chExt cx="0" cy="0"/>
        </a:xfrm>
      </p:grpSpPr>
      <p:pic>
        <p:nvPicPr>
          <p:cNvPr id="7" name="Google Shape;7;p2"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8" name="Google Shape;8;p2"/>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9" name="Google Shape;9;p2"/>
          <p:cNvSpPr txBox="1">
            <a:spLocks noGrp="1"/>
          </p:cNvSpPr>
          <p:nvPr>
            <p:ph type="body" idx="1"/>
          </p:nvPr>
        </p:nvSpPr>
        <p:spPr>
          <a:xfrm>
            <a:off x="671757" y="1179824"/>
            <a:ext cx="6972300" cy="264175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0" name="Google Shape;10;p2"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 Text 2">
  <p:cSld name="1_Title Slide_2">
    <p:bg>
      <p:bgPr>
        <a:solidFill>
          <a:srgbClr val="FFFFFF"/>
        </a:solidFill>
        <a:effectLst/>
      </p:bgPr>
    </p:bg>
    <p:spTree>
      <p:nvGrpSpPr>
        <p:cNvPr id="1" name="Shape 56"/>
        <p:cNvGrpSpPr/>
        <p:nvPr/>
      </p:nvGrpSpPr>
      <p:grpSpPr>
        <a:xfrm>
          <a:off x="0" y="0"/>
          <a:ext cx="0" cy="0"/>
          <a:chOff x="0" y="0"/>
          <a:chExt cx="0" cy="0"/>
        </a:xfrm>
      </p:grpSpPr>
      <p:sp>
        <p:nvSpPr>
          <p:cNvPr id="57" name="Google Shape;57;p13"/>
          <p:cNvSpPr txBox="1">
            <a:spLocks noGrp="1"/>
          </p:cNvSpPr>
          <p:nvPr>
            <p:ph type="body" idx="1"/>
          </p:nvPr>
        </p:nvSpPr>
        <p:spPr>
          <a:xfrm>
            <a:off x="671750" y="1035206"/>
            <a:ext cx="6972300" cy="4664800"/>
          </a:xfrm>
          <a:prstGeom prst="rect">
            <a:avLst/>
          </a:prstGeom>
          <a:noFill/>
          <a:ln>
            <a:noFill/>
          </a:ln>
        </p:spPr>
        <p:txBody>
          <a:bodyPr spcFirstLastPara="1" wrap="square" lIns="91425" tIns="91425" rIns="91425" bIns="91425" anchor="t" anchorCtr="0">
            <a:noAutofit/>
          </a:bodyPr>
          <a:lstStyle>
            <a:lvl1pPr marL="457200" lvl="0" indent="-228600" rtl="0">
              <a:lnSpc>
                <a:spcPct val="100000"/>
              </a:lnSpc>
              <a:spcBef>
                <a:spcPts val="0"/>
              </a:spcBef>
              <a:spcAft>
                <a:spcPts val="0"/>
              </a:spcAft>
              <a:buClr>
                <a:schemeClr val="dk1"/>
              </a:buClr>
              <a:buSzPts val="1400"/>
              <a:buNone/>
              <a:defRPr>
                <a:solidFill>
                  <a:schemeClr val="dk1"/>
                </a:solidFill>
              </a:defRPr>
            </a:lvl1pPr>
            <a:lvl2pPr marL="914400" lvl="1" indent="-228600" rtl="0">
              <a:spcBef>
                <a:spcPts val="0"/>
              </a:spcBef>
              <a:spcAft>
                <a:spcPts val="0"/>
              </a:spcAft>
              <a:buClr>
                <a:schemeClr val="dk1"/>
              </a:buClr>
              <a:buSzPts val="1400"/>
              <a:buNone/>
              <a:defRPr>
                <a:solidFill>
                  <a:schemeClr val="dk1"/>
                </a:solidFill>
              </a:defRPr>
            </a:lvl2pPr>
            <a:lvl3pPr marL="1371600" lvl="2" indent="-228600" rtl="0">
              <a:spcBef>
                <a:spcPts val="0"/>
              </a:spcBef>
              <a:spcAft>
                <a:spcPts val="0"/>
              </a:spcAft>
              <a:buClr>
                <a:schemeClr val="dk1"/>
              </a:buClr>
              <a:buSzPts val="1400"/>
              <a:buNone/>
              <a:defRPr>
                <a:solidFill>
                  <a:schemeClr val="dk1"/>
                </a:solidFill>
              </a:defRPr>
            </a:lvl3pPr>
            <a:lvl4pPr marL="1828800" lvl="3" indent="-228600" rtl="0">
              <a:spcBef>
                <a:spcPts val="0"/>
              </a:spcBef>
              <a:spcAft>
                <a:spcPts val="0"/>
              </a:spcAft>
              <a:buClr>
                <a:schemeClr val="dk1"/>
              </a:buClr>
              <a:buSzPts val="1400"/>
              <a:buNone/>
              <a:defRPr>
                <a:solidFill>
                  <a:schemeClr val="dk1"/>
                </a:solidFill>
              </a:defRPr>
            </a:lvl4pPr>
            <a:lvl5pPr marL="2286000" lvl="4" indent="-228600" rtl="0">
              <a:spcBef>
                <a:spcPts val="0"/>
              </a:spcBef>
              <a:spcAft>
                <a:spcPts val="0"/>
              </a:spcAft>
              <a:buClr>
                <a:schemeClr val="dk1"/>
              </a:buClr>
              <a:buSzPts val="1400"/>
              <a:buNone/>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pic>
        <p:nvPicPr>
          <p:cNvPr id="58" name="Google Shape;58;p13"/>
          <p:cNvPicPr preferRelativeResize="0"/>
          <p:nvPr/>
        </p:nvPicPr>
        <p:blipFill rotWithShape="1">
          <a:blip r:embed="rId2">
            <a:alphaModFix/>
          </a:blip>
          <a:srcRect/>
          <a:stretch/>
        </p:blipFill>
        <p:spPr>
          <a:xfrm>
            <a:off x="761632" y="6148251"/>
            <a:ext cx="3149100" cy="518800"/>
          </a:xfrm>
          <a:prstGeom prst="rect">
            <a:avLst/>
          </a:prstGeom>
          <a:noFill/>
          <a:ln>
            <a:noFill/>
          </a:ln>
        </p:spPr>
      </p:pic>
      <p:pic>
        <p:nvPicPr>
          <p:cNvPr id="59" name="Google Shape;59;p13" descr="UW_W Logo_White.png"/>
          <p:cNvPicPr preferRelativeResize="0"/>
          <p:nvPr/>
        </p:nvPicPr>
        <p:blipFill rotWithShape="1">
          <a:blip r:embed="rId3">
            <a:alphaModFix/>
          </a:blip>
          <a:srcRect/>
          <a:stretch/>
        </p:blipFill>
        <p:spPr>
          <a:xfrm>
            <a:off x="7808025" y="5945855"/>
            <a:ext cx="1047600" cy="923600"/>
          </a:xfrm>
          <a:prstGeom prst="rect">
            <a:avLst/>
          </a:prstGeom>
          <a:noFill/>
          <a:ln>
            <a:noFill/>
          </a:ln>
        </p:spPr>
      </p:pic>
      <p:sp>
        <p:nvSpPr>
          <p:cNvPr id="60" name="Google Shape;60;p13"/>
          <p:cNvSpPr txBox="1">
            <a:spLocks noGrp="1"/>
          </p:cNvSpPr>
          <p:nvPr>
            <p:ph type="subTitle" idx="2"/>
          </p:nvPr>
        </p:nvSpPr>
        <p:spPr>
          <a:xfrm>
            <a:off x="625875" y="56567"/>
            <a:ext cx="7043700" cy="74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61" name="Google Shape;61;p13"/>
          <p:cNvSpPr/>
          <p:nvPr/>
        </p:nvSpPr>
        <p:spPr>
          <a:xfrm>
            <a:off x="671750" y="804150"/>
            <a:ext cx="1600200" cy="139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 Text 1 1">
  <p:cSld name="1_Title Slide_1_1">
    <p:bg>
      <p:bgPr>
        <a:solidFill>
          <a:srgbClr val="FFFFFF"/>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body" idx="1"/>
          </p:nvPr>
        </p:nvSpPr>
        <p:spPr>
          <a:xfrm>
            <a:off x="661575" y="2305435"/>
            <a:ext cx="6972300" cy="3522000"/>
          </a:xfrm>
          <a:prstGeom prst="rect">
            <a:avLst/>
          </a:prstGeom>
          <a:noFill/>
          <a:ln>
            <a:noFill/>
          </a:ln>
        </p:spPr>
        <p:txBody>
          <a:bodyPr spcFirstLastPara="1" wrap="square" lIns="91425" tIns="91425" rIns="91425" bIns="91425" anchor="t" anchorCtr="0">
            <a:noAutofit/>
          </a:bodyPr>
          <a:lstStyle>
            <a:lvl1pPr marL="457200" lvl="0" indent="-228600" rtl="0">
              <a:lnSpc>
                <a:spcPct val="100000"/>
              </a:lnSpc>
              <a:spcBef>
                <a:spcPts val="0"/>
              </a:spcBef>
              <a:spcAft>
                <a:spcPts val="0"/>
              </a:spcAft>
              <a:buClr>
                <a:schemeClr val="dk1"/>
              </a:buClr>
              <a:buSzPts val="1400"/>
              <a:buNone/>
              <a:defRPr>
                <a:solidFill>
                  <a:schemeClr val="dk1"/>
                </a:solidFill>
              </a:defRPr>
            </a:lvl1pPr>
            <a:lvl2pPr marL="914400" lvl="1" indent="-228600" rtl="0">
              <a:spcBef>
                <a:spcPts val="0"/>
              </a:spcBef>
              <a:spcAft>
                <a:spcPts val="0"/>
              </a:spcAft>
              <a:buClr>
                <a:schemeClr val="dk1"/>
              </a:buClr>
              <a:buSzPts val="1400"/>
              <a:buNone/>
              <a:defRPr>
                <a:solidFill>
                  <a:schemeClr val="dk1"/>
                </a:solidFill>
              </a:defRPr>
            </a:lvl2pPr>
            <a:lvl3pPr marL="1371600" lvl="2" indent="-228600" rtl="0">
              <a:spcBef>
                <a:spcPts val="0"/>
              </a:spcBef>
              <a:spcAft>
                <a:spcPts val="0"/>
              </a:spcAft>
              <a:buClr>
                <a:schemeClr val="dk1"/>
              </a:buClr>
              <a:buSzPts val="1400"/>
              <a:buNone/>
              <a:defRPr>
                <a:solidFill>
                  <a:schemeClr val="dk1"/>
                </a:solidFill>
              </a:defRPr>
            </a:lvl3pPr>
            <a:lvl4pPr marL="1828800" lvl="3" indent="-228600" rtl="0">
              <a:spcBef>
                <a:spcPts val="0"/>
              </a:spcBef>
              <a:spcAft>
                <a:spcPts val="0"/>
              </a:spcAft>
              <a:buClr>
                <a:schemeClr val="dk1"/>
              </a:buClr>
              <a:buSzPts val="1400"/>
              <a:buNone/>
              <a:defRPr>
                <a:solidFill>
                  <a:schemeClr val="dk1"/>
                </a:solidFill>
              </a:defRPr>
            </a:lvl4pPr>
            <a:lvl5pPr marL="2286000" lvl="4" indent="-228600" rtl="0">
              <a:spcBef>
                <a:spcPts val="0"/>
              </a:spcBef>
              <a:spcAft>
                <a:spcPts val="0"/>
              </a:spcAft>
              <a:buClr>
                <a:schemeClr val="dk1"/>
              </a:buClr>
              <a:buSzPts val="1400"/>
              <a:buNone/>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pic>
        <p:nvPicPr>
          <p:cNvPr id="64" name="Google Shape;64;p14"/>
          <p:cNvPicPr preferRelativeResize="0"/>
          <p:nvPr/>
        </p:nvPicPr>
        <p:blipFill rotWithShape="1">
          <a:blip r:embed="rId2">
            <a:alphaModFix/>
          </a:blip>
          <a:srcRect/>
          <a:stretch/>
        </p:blipFill>
        <p:spPr>
          <a:xfrm>
            <a:off x="761632" y="6148251"/>
            <a:ext cx="3149100" cy="518800"/>
          </a:xfrm>
          <a:prstGeom prst="rect">
            <a:avLst/>
          </a:prstGeom>
          <a:noFill/>
          <a:ln>
            <a:noFill/>
          </a:ln>
        </p:spPr>
      </p:pic>
      <p:pic>
        <p:nvPicPr>
          <p:cNvPr id="65" name="Google Shape;65;p14" descr="UW_W Logo_White.png"/>
          <p:cNvPicPr preferRelativeResize="0"/>
          <p:nvPr/>
        </p:nvPicPr>
        <p:blipFill rotWithShape="1">
          <a:blip r:embed="rId3">
            <a:alphaModFix/>
          </a:blip>
          <a:srcRect/>
          <a:stretch/>
        </p:blipFill>
        <p:spPr>
          <a:xfrm>
            <a:off x="7808025" y="5945855"/>
            <a:ext cx="1047600" cy="923600"/>
          </a:xfrm>
          <a:prstGeom prst="rect">
            <a:avLst/>
          </a:prstGeom>
          <a:noFill/>
          <a:ln>
            <a:noFill/>
          </a:ln>
        </p:spPr>
      </p:pic>
      <p:sp>
        <p:nvSpPr>
          <p:cNvPr id="66" name="Google Shape;66;p14"/>
          <p:cNvSpPr txBox="1">
            <a:spLocks noGrp="1"/>
          </p:cNvSpPr>
          <p:nvPr>
            <p:ph type="subTitle" idx="2"/>
          </p:nvPr>
        </p:nvSpPr>
        <p:spPr>
          <a:xfrm>
            <a:off x="625875" y="56567"/>
            <a:ext cx="7043700" cy="74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67" name="Google Shape;67;p14"/>
          <p:cNvSpPr txBox="1">
            <a:spLocks noGrp="1"/>
          </p:cNvSpPr>
          <p:nvPr>
            <p:ph type="subTitle" idx="3"/>
          </p:nvPr>
        </p:nvSpPr>
        <p:spPr>
          <a:xfrm>
            <a:off x="753150" y="1074933"/>
            <a:ext cx="4328100" cy="608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8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68" name="Google Shape;68;p14"/>
          <p:cNvSpPr/>
          <p:nvPr/>
        </p:nvSpPr>
        <p:spPr>
          <a:xfrm>
            <a:off x="671750" y="804150"/>
            <a:ext cx="1600200" cy="139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 Graphic 1">
  <p:cSld name="Header + Graphic_1">
    <p:bg>
      <p:bgPr>
        <a:solidFill>
          <a:srgbClr val="FFFFFF"/>
        </a:solidFill>
        <a:effectLst/>
      </p:bgPr>
    </p:bg>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2">
            <a:alphaModFix/>
          </a:blip>
          <a:srcRect/>
          <a:stretch/>
        </p:blipFill>
        <p:spPr>
          <a:xfrm>
            <a:off x="5866410" y="6130327"/>
            <a:ext cx="2926200" cy="482000"/>
          </a:xfrm>
          <a:prstGeom prst="rect">
            <a:avLst/>
          </a:prstGeom>
          <a:noFill/>
          <a:ln>
            <a:noFill/>
          </a:ln>
        </p:spPr>
      </p:pic>
      <p:sp>
        <p:nvSpPr>
          <p:cNvPr id="71" name="Google Shape;71;p15"/>
          <p:cNvSpPr txBox="1">
            <a:spLocks noGrp="1"/>
          </p:cNvSpPr>
          <p:nvPr>
            <p:ph type="subTitle" idx="1"/>
          </p:nvPr>
        </p:nvSpPr>
        <p:spPr>
          <a:xfrm>
            <a:off x="625875" y="56567"/>
            <a:ext cx="7043700" cy="74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2 Columns Text 1">
  <p:cSld name="Header + Subheader + Content_1">
    <p:bg>
      <p:bgPr>
        <a:solidFill>
          <a:srgbClr val="FFFFFF"/>
        </a:solidFill>
        <a:effectLst/>
      </p:bgPr>
    </p:bg>
    <p:spTree>
      <p:nvGrpSpPr>
        <p:cNvPr id="1" name="Shape 72"/>
        <p:cNvGrpSpPr/>
        <p:nvPr/>
      </p:nvGrpSpPr>
      <p:grpSpPr>
        <a:xfrm>
          <a:off x="0" y="0"/>
          <a:ext cx="0" cy="0"/>
          <a:chOff x="0" y="0"/>
          <a:chExt cx="0" cy="0"/>
        </a:xfrm>
      </p:grpSpPr>
      <p:pic>
        <p:nvPicPr>
          <p:cNvPr id="73" name="Google Shape;73;p16"/>
          <p:cNvPicPr preferRelativeResize="0"/>
          <p:nvPr/>
        </p:nvPicPr>
        <p:blipFill rotWithShape="1">
          <a:blip r:embed="rId2">
            <a:alphaModFix/>
          </a:blip>
          <a:srcRect/>
          <a:stretch/>
        </p:blipFill>
        <p:spPr>
          <a:xfrm>
            <a:off x="761632" y="6148251"/>
            <a:ext cx="3149100" cy="518800"/>
          </a:xfrm>
          <a:prstGeom prst="rect">
            <a:avLst/>
          </a:prstGeom>
          <a:noFill/>
          <a:ln>
            <a:noFill/>
          </a:ln>
        </p:spPr>
      </p:pic>
      <p:pic>
        <p:nvPicPr>
          <p:cNvPr id="74" name="Google Shape;74;p16" descr="UW_W Logo_White.png"/>
          <p:cNvPicPr preferRelativeResize="0"/>
          <p:nvPr/>
        </p:nvPicPr>
        <p:blipFill rotWithShape="1">
          <a:blip r:embed="rId3">
            <a:alphaModFix/>
          </a:blip>
          <a:srcRect/>
          <a:stretch/>
        </p:blipFill>
        <p:spPr>
          <a:xfrm>
            <a:off x="7808025" y="5945855"/>
            <a:ext cx="1047600" cy="923600"/>
          </a:xfrm>
          <a:prstGeom prst="rect">
            <a:avLst/>
          </a:prstGeom>
          <a:noFill/>
          <a:ln>
            <a:noFill/>
          </a:ln>
        </p:spPr>
      </p:pic>
      <p:sp>
        <p:nvSpPr>
          <p:cNvPr id="75" name="Google Shape;75;p16"/>
          <p:cNvSpPr txBox="1">
            <a:spLocks noGrp="1"/>
          </p:cNvSpPr>
          <p:nvPr>
            <p:ph type="subTitle" idx="1"/>
          </p:nvPr>
        </p:nvSpPr>
        <p:spPr>
          <a:xfrm>
            <a:off x="625875" y="56567"/>
            <a:ext cx="7043700" cy="74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76" name="Google Shape;76;p16"/>
          <p:cNvSpPr txBox="1">
            <a:spLocks noGrp="1"/>
          </p:cNvSpPr>
          <p:nvPr>
            <p:ph type="body" idx="2"/>
          </p:nvPr>
        </p:nvSpPr>
        <p:spPr>
          <a:xfrm>
            <a:off x="741525" y="1261633"/>
            <a:ext cx="3189300" cy="47240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77" name="Google Shape;77;p16"/>
          <p:cNvSpPr txBox="1">
            <a:spLocks noGrp="1"/>
          </p:cNvSpPr>
          <p:nvPr>
            <p:ph type="body" idx="3"/>
          </p:nvPr>
        </p:nvSpPr>
        <p:spPr>
          <a:xfrm>
            <a:off x="4480275" y="1337533"/>
            <a:ext cx="3189300" cy="47240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78" name="Google Shape;78;p16"/>
          <p:cNvSpPr/>
          <p:nvPr/>
        </p:nvSpPr>
        <p:spPr>
          <a:xfrm>
            <a:off x="671750" y="804150"/>
            <a:ext cx="1600200" cy="139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dk1"/>
        </a:solidFill>
        <a:effectLst/>
      </p:bgPr>
    </p:bg>
    <p:spTree>
      <p:nvGrpSpPr>
        <p:cNvPr id="1" name="Shape 79"/>
        <p:cNvGrpSpPr/>
        <p:nvPr/>
      </p:nvGrpSpPr>
      <p:grpSpPr>
        <a:xfrm>
          <a:off x="0" y="0"/>
          <a:ext cx="0" cy="0"/>
          <a:chOff x="0" y="0"/>
          <a:chExt cx="0" cy="0"/>
        </a:xfrm>
      </p:grpSpPr>
      <p:pic>
        <p:nvPicPr>
          <p:cNvPr id="80" name="Google Shape;80;p17" descr="UW_W Logo_White.png"/>
          <p:cNvPicPr preferRelativeResize="0"/>
          <p:nvPr/>
        </p:nvPicPr>
        <p:blipFill rotWithShape="1">
          <a:blip r:embed="rId2">
            <a:alphaModFix/>
          </a:blip>
          <a:srcRect/>
          <a:stretch/>
        </p:blipFill>
        <p:spPr>
          <a:xfrm>
            <a:off x="7483915" y="5626608"/>
            <a:ext cx="1371600" cy="923544"/>
          </a:xfrm>
          <a:prstGeom prst="rect">
            <a:avLst/>
          </a:prstGeom>
          <a:noFill/>
          <a:ln>
            <a:noFill/>
          </a:ln>
        </p:spPr>
      </p:pic>
      <p:pic>
        <p:nvPicPr>
          <p:cNvPr id="81" name="Google Shape;81;p17"/>
          <p:cNvPicPr preferRelativeResize="0"/>
          <p:nvPr/>
        </p:nvPicPr>
        <p:blipFill rotWithShape="1">
          <a:blip r:embed="rId3">
            <a:alphaModFix/>
          </a:blip>
          <a:srcRect/>
          <a:stretch/>
        </p:blipFill>
        <p:spPr>
          <a:xfrm>
            <a:off x="568081" y="6131476"/>
            <a:ext cx="2416272" cy="213486"/>
          </a:xfrm>
          <a:prstGeom prst="rect">
            <a:avLst/>
          </a:prstGeom>
          <a:noFill/>
          <a:ln>
            <a:noFill/>
          </a:ln>
        </p:spPr>
      </p:pic>
      <p:pic>
        <p:nvPicPr>
          <p:cNvPr id="82" name="Google Shape;82;p17"/>
          <p:cNvPicPr preferRelativeResize="0"/>
          <p:nvPr/>
        </p:nvPicPr>
        <p:blipFill rotWithShape="1">
          <a:blip r:embed="rId4">
            <a:alphaModFix/>
          </a:blip>
          <a:srcRect/>
          <a:stretch/>
        </p:blipFill>
        <p:spPr>
          <a:xfrm>
            <a:off x="568081" y="4568599"/>
            <a:ext cx="1600198" cy="139700"/>
          </a:xfrm>
          <a:prstGeom prst="rect">
            <a:avLst/>
          </a:prstGeom>
          <a:noFill/>
          <a:ln>
            <a:noFill/>
          </a:ln>
        </p:spPr>
      </p:pic>
      <p:sp>
        <p:nvSpPr>
          <p:cNvPr id="83" name="Google Shape;83;p17"/>
          <p:cNvSpPr txBox="1">
            <a:spLocks noGrp="1"/>
          </p:cNvSpPr>
          <p:nvPr>
            <p:ph type="title"/>
          </p:nvPr>
        </p:nvSpPr>
        <p:spPr>
          <a:xfrm>
            <a:off x="460375" y="859991"/>
            <a:ext cx="6972300" cy="35224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671757" y="371510"/>
            <a:ext cx="8184600" cy="9920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18"/>
          <p:cNvSpPr txBox="1">
            <a:spLocks noGrp="1"/>
          </p:cNvSpPr>
          <p:nvPr>
            <p:ph type="body" idx="2"/>
          </p:nvPr>
        </p:nvSpPr>
        <p:spPr>
          <a:xfrm>
            <a:off x="659305" y="1736725"/>
            <a:ext cx="8196300" cy="40156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7" name="Google Shape;87;p18" descr="W Logo_Purple_2685_HEX.png"/>
          <p:cNvPicPr preferRelativeResize="0"/>
          <p:nvPr/>
        </p:nvPicPr>
        <p:blipFill rotWithShape="1">
          <a:blip r:embed="rId2">
            <a:alphaModFix/>
          </a:blip>
          <a:srcRect/>
          <a:stretch/>
        </p:blipFill>
        <p:spPr>
          <a:xfrm>
            <a:off x="7448139" y="5949410"/>
            <a:ext cx="1028700" cy="692658"/>
          </a:xfrm>
          <a:prstGeom prst="rect">
            <a:avLst/>
          </a:prstGeom>
          <a:noFill/>
          <a:ln>
            <a:noFill/>
          </a:ln>
        </p:spPr>
      </p:pic>
      <p:pic>
        <p:nvPicPr>
          <p:cNvPr id="88" name="Google Shape;88;p1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5" name="Google Shape;15;p3"/>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16" name="Google Shape;16;p3"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7"/>
        <p:cNvGrpSpPr/>
        <p:nvPr/>
      </p:nvGrpSpPr>
      <p:grpSpPr>
        <a:xfrm>
          <a:off x="0" y="0"/>
          <a:ext cx="0" cy="0"/>
          <a:chOff x="0" y="0"/>
          <a:chExt cx="0" cy="0"/>
        </a:xfrm>
      </p:grpSpPr>
      <p:pic>
        <p:nvPicPr>
          <p:cNvPr id="18" name="Google Shape;18;p4"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19" name="Google Shape;19;p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 name="Google Shape;20;p4"/>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1" name="Google Shape;21;p4"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24" name="Google Shape;24;p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 name="Google Shape;25;p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6" name="Google Shape;26;p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8"/>
        <p:cNvGrpSpPr/>
        <p:nvPr/>
      </p:nvGrpSpPr>
      <p:grpSpPr>
        <a:xfrm>
          <a:off x="0" y="0"/>
          <a:ext cx="0" cy="0"/>
          <a:chOff x="0" y="0"/>
          <a:chExt cx="0" cy="0"/>
        </a:xfrm>
      </p:grpSpPr>
      <p:sp>
        <p:nvSpPr>
          <p:cNvPr id="29" name="Google Shape;29;p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7"/>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1" name="Google Shape;31;p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2" name="Google Shape;32;p7"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
        <p:cNvGrpSpPr/>
        <p:nvPr/>
      </p:nvGrpSpPr>
      <p:grpSpPr>
        <a:xfrm>
          <a:off x="0" y="0"/>
          <a:ext cx="0" cy="0"/>
          <a:chOff x="0" y="0"/>
          <a:chExt cx="0" cy="0"/>
        </a:xfrm>
      </p:grpSpPr>
      <p:sp>
        <p:nvSpPr>
          <p:cNvPr id="34" name="Google Shape;34;p8"/>
          <p:cNvSpPr txBox="1">
            <a:spLocks noGrp="1"/>
          </p:cNvSpPr>
          <p:nvPr>
            <p:ph type="body" idx="1"/>
          </p:nvPr>
        </p:nvSpPr>
        <p:spPr>
          <a:xfrm>
            <a:off x="671757" y="1167124"/>
            <a:ext cx="6972300" cy="264175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 name="Google Shape;35;p8"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6" name="Google Shape;36;p8"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37" name="Google Shape;37;p8"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9"/>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9"/>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2" name="Google Shape;42;p9"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43" name="Google Shape;43;p9"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4"/>
        <p:cNvGrpSpPr/>
        <p:nvPr/>
      </p:nvGrpSpPr>
      <p:grpSpPr>
        <a:xfrm>
          <a:off x="0" y="0"/>
          <a:ext cx="0" cy="0"/>
          <a:chOff x="0" y="0"/>
          <a:chExt cx="0" cy="0"/>
        </a:xfrm>
      </p:grpSpPr>
      <p:sp>
        <p:nvSpPr>
          <p:cNvPr id="45" name="Google Shape;45;p10"/>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1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7" name="Google Shape;47;p10"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48" name="Google Shape;48;p1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Page 1">
  <p:cSld name="Header + SubHeader + Content_1">
    <p:spTree>
      <p:nvGrpSpPr>
        <p:cNvPr id="1" name="Shape 50"/>
        <p:cNvGrpSpPr/>
        <p:nvPr/>
      </p:nvGrpSpPr>
      <p:grpSpPr>
        <a:xfrm>
          <a:off x="0" y="0"/>
          <a:ext cx="0" cy="0"/>
          <a:chOff x="0" y="0"/>
          <a:chExt cx="0" cy="0"/>
        </a:xfrm>
      </p:grpSpPr>
      <p:pic>
        <p:nvPicPr>
          <p:cNvPr id="51" name="Google Shape;51;p12" descr="ORIS-white-left-no-W.png"/>
          <p:cNvPicPr preferRelativeResize="0"/>
          <p:nvPr/>
        </p:nvPicPr>
        <p:blipFill>
          <a:blip r:embed="rId2">
            <a:alphaModFix/>
          </a:blip>
          <a:stretch>
            <a:fillRect/>
          </a:stretch>
        </p:blipFill>
        <p:spPr>
          <a:xfrm>
            <a:off x="416970" y="5889300"/>
            <a:ext cx="4464625" cy="551625"/>
          </a:xfrm>
          <a:prstGeom prst="rect">
            <a:avLst/>
          </a:prstGeom>
          <a:noFill/>
          <a:ln>
            <a:noFill/>
          </a:ln>
        </p:spPr>
      </p:pic>
      <p:sp>
        <p:nvSpPr>
          <p:cNvPr id="52" name="Google Shape;52;p12"/>
          <p:cNvSpPr txBox="1">
            <a:spLocks noGrp="1"/>
          </p:cNvSpPr>
          <p:nvPr>
            <p:ph type="title"/>
          </p:nvPr>
        </p:nvSpPr>
        <p:spPr>
          <a:xfrm>
            <a:off x="487975" y="1004200"/>
            <a:ext cx="8093700" cy="3055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600" b="1">
                <a:solidFill>
                  <a:schemeClr val="dk1"/>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3" name="Google Shape;53;p12"/>
          <p:cNvSpPr txBox="1">
            <a:spLocks noGrp="1"/>
          </p:cNvSpPr>
          <p:nvPr>
            <p:ph type="subTitle" idx="1"/>
          </p:nvPr>
        </p:nvSpPr>
        <p:spPr>
          <a:xfrm>
            <a:off x="445525" y="4342167"/>
            <a:ext cx="6279900" cy="848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pic>
        <p:nvPicPr>
          <p:cNvPr id="54" name="Google Shape;54;p12" descr="W-Logo_White_RGB.png"/>
          <p:cNvPicPr preferRelativeResize="0"/>
          <p:nvPr/>
        </p:nvPicPr>
        <p:blipFill>
          <a:blip r:embed="rId3">
            <a:alphaModFix/>
          </a:blip>
          <a:stretch>
            <a:fillRect/>
          </a:stretch>
        </p:blipFill>
        <p:spPr>
          <a:xfrm>
            <a:off x="7497700" y="5656100"/>
            <a:ext cx="1340424" cy="901424"/>
          </a:xfrm>
          <a:prstGeom prst="rect">
            <a:avLst/>
          </a:prstGeom>
          <a:noFill/>
          <a:ln>
            <a:noFill/>
          </a:ln>
        </p:spPr>
      </p:pic>
      <p:sp>
        <p:nvSpPr>
          <p:cNvPr id="55" name="Google Shape;55;p12"/>
          <p:cNvSpPr/>
          <p:nvPr/>
        </p:nvSpPr>
        <p:spPr>
          <a:xfrm>
            <a:off x="487975" y="4130983"/>
            <a:ext cx="1600200" cy="139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uwcto@uw.edu"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uwcto@uw.edu" TargetMode="External"/><Relationship Id="rId7" Type="http://schemas.openxmlformats.org/officeDocument/2006/relationships/hyperlink" Target="mailto:sagehelp@uw.edu"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washington.edu/research/uwft-for-the-research-community/" TargetMode="External"/><Relationship Id="rId5" Type="http://schemas.openxmlformats.org/officeDocument/2006/relationships/hyperlink" Target="https://uwresearch.gosignmeup.com/public/Course/browse?courseid=4290" TargetMode="External"/><Relationship Id="rId4" Type="http://schemas.openxmlformats.org/officeDocument/2006/relationships/hyperlink" Target="https://uwresearch.gosignmeup.com/public/Course/browse?courseid=428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692025" y="2327223"/>
            <a:ext cx="6972300" cy="1363200"/>
          </a:xfrm>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Clr>
                <a:schemeClr val="accent3"/>
              </a:buClr>
              <a:buSzPts val="4625"/>
              <a:buNone/>
            </a:pPr>
            <a:r>
              <a:rPr lang="en-US" sz="3329"/>
              <a:t>SAGE Budget - Clinical Trials </a:t>
            </a:r>
            <a:endParaRPr sz="3329"/>
          </a:p>
          <a:p>
            <a:pPr marL="0" lvl="0" indent="0" algn="l" rtl="0">
              <a:lnSpc>
                <a:spcPct val="150000"/>
              </a:lnSpc>
              <a:spcBef>
                <a:spcPts val="0"/>
              </a:spcBef>
              <a:spcAft>
                <a:spcPts val="0"/>
              </a:spcAft>
              <a:buClr>
                <a:schemeClr val="accent3"/>
              </a:buClr>
              <a:buSzPts val="4625"/>
              <a:buNone/>
            </a:pPr>
            <a:r>
              <a:rPr lang="en-US" sz="3329"/>
              <a:t>Do I Need a SAGE Budget?</a:t>
            </a:r>
            <a:endParaRPr sz="2525">
              <a:latin typeface="Arial"/>
              <a:ea typeface="Arial"/>
              <a:cs typeface="Arial"/>
              <a:sym typeface="Arial"/>
            </a:endParaRPr>
          </a:p>
        </p:txBody>
      </p:sp>
      <p:sp>
        <p:nvSpPr>
          <p:cNvPr id="94" name="Google Shape;94;p19"/>
          <p:cNvSpPr txBox="1"/>
          <p:nvPr/>
        </p:nvSpPr>
        <p:spPr>
          <a:xfrm>
            <a:off x="692029" y="4308049"/>
            <a:ext cx="6656731" cy="181260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US" sz="2000">
                <a:solidFill>
                  <a:schemeClr val="lt2"/>
                </a:solidFill>
              </a:rPr>
              <a:t>MRAM</a:t>
            </a:r>
            <a:endParaRPr/>
          </a:p>
          <a:p>
            <a:pPr marL="0" marR="0" lvl="0" indent="0" algn="l" rtl="0">
              <a:lnSpc>
                <a:spcPct val="150000"/>
              </a:lnSpc>
              <a:spcBef>
                <a:spcPts val="320"/>
              </a:spcBef>
              <a:spcAft>
                <a:spcPts val="0"/>
              </a:spcAft>
              <a:buClr>
                <a:schemeClr val="lt2"/>
              </a:buClr>
              <a:buSzPts val="1600"/>
              <a:buFont typeface="Arial"/>
              <a:buNone/>
            </a:pPr>
            <a:r>
              <a:rPr lang="en-US" sz="1600">
                <a:solidFill>
                  <a:schemeClr val="lt2"/>
                </a:solidFill>
              </a:rPr>
              <a:t>May 19, 2023</a:t>
            </a:r>
            <a:endParaRPr/>
          </a:p>
          <a:p>
            <a:pPr marL="0" marR="0" lvl="0" indent="0" algn="l" rtl="0">
              <a:lnSpc>
                <a:spcPct val="150000"/>
              </a:lnSpc>
              <a:spcBef>
                <a:spcPts val="320"/>
              </a:spcBef>
              <a:spcAft>
                <a:spcPts val="0"/>
              </a:spcAft>
              <a:buClr>
                <a:schemeClr val="lt2"/>
              </a:buClr>
              <a:buSzPts val="1600"/>
              <a:buFont typeface="Arial"/>
              <a:buNone/>
            </a:pPr>
            <a:r>
              <a:rPr lang="en-US" sz="1600">
                <a:solidFill>
                  <a:schemeClr val="lt2"/>
                </a:solidFill>
              </a:rPr>
              <a:t>Carol Rhodes, Office of Sponsored Programs </a:t>
            </a:r>
            <a:endParaRPr/>
          </a:p>
        </p:txBody>
      </p:sp>
      <p:pic>
        <p:nvPicPr>
          <p:cNvPr id="95" name="Google Shape;95;p19"/>
          <p:cNvPicPr preferRelativeResize="0"/>
          <p:nvPr/>
        </p:nvPicPr>
        <p:blipFill>
          <a:blip r:embed="rId3">
            <a:alphaModFix/>
          </a:blip>
          <a:stretch>
            <a:fillRect/>
          </a:stretch>
        </p:blipFill>
        <p:spPr>
          <a:xfrm>
            <a:off x="0" y="103625"/>
            <a:ext cx="9143957" cy="2144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8"/>
          <p:cNvPicPr preferRelativeResize="0"/>
          <p:nvPr/>
        </p:nvPicPr>
        <p:blipFill>
          <a:blip r:embed="rId3">
            <a:alphaModFix/>
          </a:blip>
          <a:stretch>
            <a:fillRect/>
          </a:stretch>
        </p:blipFill>
        <p:spPr>
          <a:xfrm>
            <a:off x="667800" y="1052750"/>
            <a:ext cx="7191373" cy="5677974"/>
          </a:xfrm>
          <a:prstGeom prst="rect">
            <a:avLst/>
          </a:prstGeom>
          <a:noFill/>
          <a:ln w="9525" cap="flat" cmpd="sng">
            <a:solidFill>
              <a:schemeClr val="dk2"/>
            </a:solidFill>
            <a:prstDash val="solid"/>
            <a:round/>
            <a:headEnd type="none" w="sm" len="sm"/>
            <a:tailEnd type="none" w="sm" len="sm"/>
          </a:ln>
        </p:spPr>
      </p:pic>
      <p:sp>
        <p:nvSpPr>
          <p:cNvPr id="182" name="Google Shape;182;p28"/>
          <p:cNvSpPr txBox="1">
            <a:spLocks noGrp="1"/>
          </p:cNvSpPr>
          <p:nvPr>
            <p:ph type="subTitle" idx="2"/>
          </p:nvPr>
        </p:nvSpPr>
        <p:spPr>
          <a:xfrm>
            <a:off x="625875" y="-19625"/>
            <a:ext cx="85182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a:latin typeface="Encode Sans"/>
                <a:ea typeface="Encode Sans"/>
                <a:cs typeface="Encode Sans"/>
                <a:sym typeface="Encode Sans"/>
              </a:rPr>
              <a:t>EXAMPLE 1:</a:t>
            </a:r>
            <a:endParaRPr sz="2300">
              <a:latin typeface="Encode Sans"/>
              <a:ea typeface="Encode Sans"/>
              <a:cs typeface="Encode Sans"/>
              <a:sym typeface="Encode Sans"/>
            </a:endParaRPr>
          </a:p>
          <a:p>
            <a:pPr marL="0" lvl="0" indent="0" algn="l" rtl="0">
              <a:spcBef>
                <a:spcPts val="0"/>
              </a:spcBef>
              <a:spcAft>
                <a:spcPts val="0"/>
              </a:spcAft>
              <a:buNone/>
            </a:pPr>
            <a:r>
              <a:rPr lang="en-US" sz="2300">
                <a:latin typeface="Encode Sans"/>
                <a:ea typeface="Encode Sans"/>
                <a:cs typeface="Encode Sans"/>
                <a:sym typeface="Encode Sans"/>
              </a:rPr>
              <a:t>MULTI-YEAR BUDGET | MULTIPLE PERIODS</a:t>
            </a:r>
            <a:endParaRPr sz="2300">
              <a:latin typeface="Encode Sans"/>
              <a:ea typeface="Encode Sans"/>
              <a:cs typeface="Encode Sans"/>
              <a:sym typeface="Encode Sans"/>
            </a:endParaRPr>
          </a:p>
        </p:txBody>
      </p:sp>
      <p:sp>
        <p:nvSpPr>
          <p:cNvPr id="183" name="Google Shape;183;p28"/>
          <p:cNvSpPr/>
          <p:nvPr/>
        </p:nvSpPr>
        <p:spPr>
          <a:xfrm>
            <a:off x="2868075" y="4539775"/>
            <a:ext cx="1953900" cy="4587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cxnSp>
        <p:nvCxnSpPr>
          <p:cNvPr id="184" name="Google Shape;184;p28"/>
          <p:cNvCxnSpPr/>
          <p:nvPr/>
        </p:nvCxnSpPr>
        <p:spPr>
          <a:xfrm>
            <a:off x="4821964" y="4747383"/>
            <a:ext cx="1084500" cy="0"/>
          </a:xfrm>
          <a:prstGeom prst="straightConnector1">
            <a:avLst/>
          </a:prstGeom>
          <a:noFill/>
          <a:ln w="9525" cap="flat" cmpd="sng">
            <a:solidFill>
              <a:schemeClr val="dk2"/>
            </a:solidFill>
            <a:prstDash val="solid"/>
            <a:round/>
            <a:headEnd type="none" w="med" len="med"/>
            <a:tailEnd type="oval" w="med" len="med"/>
          </a:ln>
        </p:spPr>
      </p:cxnSp>
      <p:sp>
        <p:nvSpPr>
          <p:cNvPr id="185" name="Google Shape;185;p28"/>
          <p:cNvSpPr txBox="1"/>
          <p:nvPr/>
        </p:nvSpPr>
        <p:spPr>
          <a:xfrm>
            <a:off x="6024300" y="4471725"/>
            <a:ext cx="177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B2E83"/>
                </a:solidFill>
                <a:latin typeface="Open Sans"/>
                <a:ea typeface="Open Sans"/>
                <a:cs typeface="Open Sans"/>
                <a:sym typeface="Open Sans"/>
              </a:rPr>
              <a:t>Select any number of periods</a:t>
            </a:r>
            <a:endParaRPr>
              <a:solidFill>
                <a:srgbClr val="4B2E83"/>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subTitle" idx="2"/>
          </p:nvPr>
        </p:nvSpPr>
        <p:spPr>
          <a:xfrm>
            <a:off x="625875" y="-19625"/>
            <a:ext cx="85182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a:latin typeface="Encode Sans"/>
                <a:ea typeface="Encode Sans"/>
                <a:cs typeface="Encode Sans"/>
                <a:sym typeface="Encode Sans"/>
              </a:rPr>
              <a:t>EXAMPLE 1: </a:t>
            </a:r>
            <a:endParaRPr sz="2300">
              <a:latin typeface="Encode Sans"/>
              <a:ea typeface="Encode Sans"/>
              <a:cs typeface="Encode Sans"/>
              <a:sym typeface="Encode Sans"/>
            </a:endParaRPr>
          </a:p>
          <a:p>
            <a:pPr marL="0" lvl="0" indent="0" algn="l" rtl="0">
              <a:spcBef>
                <a:spcPts val="0"/>
              </a:spcBef>
              <a:spcAft>
                <a:spcPts val="0"/>
              </a:spcAft>
              <a:buNone/>
            </a:pPr>
            <a:r>
              <a:rPr lang="en-US" sz="2300">
                <a:latin typeface="Encode Sans"/>
                <a:ea typeface="Encode Sans"/>
                <a:cs typeface="Encode Sans"/>
                <a:sym typeface="Encode Sans"/>
              </a:rPr>
              <a:t>MULTIPLE PERIODS | AWARD SETUP REQUEST</a:t>
            </a:r>
            <a:endParaRPr sz="2300">
              <a:latin typeface="Encode Sans"/>
              <a:ea typeface="Encode Sans"/>
              <a:cs typeface="Encode Sans"/>
              <a:sym typeface="Encode Sans"/>
            </a:endParaRPr>
          </a:p>
        </p:txBody>
      </p:sp>
      <p:pic>
        <p:nvPicPr>
          <p:cNvPr id="191" name="Google Shape;191;p29"/>
          <p:cNvPicPr preferRelativeResize="0"/>
          <p:nvPr/>
        </p:nvPicPr>
        <p:blipFill>
          <a:blip r:embed="rId3">
            <a:alphaModFix/>
          </a:blip>
          <a:stretch>
            <a:fillRect/>
          </a:stretch>
        </p:blipFill>
        <p:spPr>
          <a:xfrm>
            <a:off x="152400" y="1108975"/>
            <a:ext cx="8839204" cy="4937524"/>
          </a:xfrm>
          <a:prstGeom prst="rect">
            <a:avLst/>
          </a:prstGeom>
          <a:noFill/>
          <a:ln w="9525" cap="flat" cmpd="sng">
            <a:solidFill>
              <a:schemeClr val="dk2"/>
            </a:solidFill>
            <a:prstDash val="solid"/>
            <a:round/>
            <a:headEnd type="none" w="sm" len="sm"/>
            <a:tailEnd type="none" w="sm" len="sm"/>
          </a:ln>
        </p:spPr>
      </p:pic>
      <p:sp>
        <p:nvSpPr>
          <p:cNvPr id="192" name="Google Shape;192;p29"/>
          <p:cNvSpPr/>
          <p:nvPr/>
        </p:nvSpPr>
        <p:spPr>
          <a:xfrm>
            <a:off x="2172750" y="5631300"/>
            <a:ext cx="2085900" cy="4152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cxnSp>
        <p:nvCxnSpPr>
          <p:cNvPr id="193" name="Google Shape;193;p29"/>
          <p:cNvCxnSpPr/>
          <p:nvPr/>
        </p:nvCxnSpPr>
        <p:spPr>
          <a:xfrm>
            <a:off x="4258639" y="5838908"/>
            <a:ext cx="1084500" cy="0"/>
          </a:xfrm>
          <a:prstGeom prst="straightConnector1">
            <a:avLst/>
          </a:prstGeom>
          <a:noFill/>
          <a:ln w="9525" cap="flat" cmpd="sng">
            <a:solidFill>
              <a:schemeClr val="dk2"/>
            </a:solidFill>
            <a:prstDash val="solid"/>
            <a:round/>
            <a:headEnd type="none" w="med" len="med"/>
            <a:tailEnd type="oval" w="med" len="med"/>
          </a:ln>
        </p:spPr>
      </p:cxnSp>
      <p:sp>
        <p:nvSpPr>
          <p:cNvPr id="194" name="Google Shape;194;p29"/>
          <p:cNvSpPr txBox="1"/>
          <p:nvPr/>
        </p:nvSpPr>
        <p:spPr>
          <a:xfrm>
            <a:off x="5529000" y="5631300"/>
            <a:ext cx="3000000" cy="8313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B2E83"/>
                </a:solidFill>
                <a:latin typeface="Open Sans"/>
                <a:ea typeface="Open Sans"/>
                <a:cs typeface="Open Sans"/>
                <a:sym typeface="Open Sans"/>
              </a:rPr>
              <a:t>Start and end date will be used for the award line start and end date in Workday</a:t>
            </a:r>
            <a:endParaRPr>
              <a:solidFill>
                <a:srgbClr val="4B2E83"/>
              </a:solidFill>
              <a:latin typeface="Open Sans"/>
              <a:ea typeface="Open Sans"/>
              <a:cs typeface="Open Sans"/>
              <a:sym typeface="Open Sans"/>
            </a:endParaRPr>
          </a:p>
        </p:txBody>
      </p:sp>
      <p:sp>
        <p:nvSpPr>
          <p:cNvPr id="195" name="Google Shape;195;p29"/>
          <p:cNvSpPr/>
          <p:nvPr/>
        </p:nvSpPr>
        <p:spPr>
          <a:xfrm>
            <a:off x="2172675" y="3453825"/>
            <a:ext cx="2085900" cy="12558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cxnSp>
        <p:nvCxnSpPr>
          <p:cNvPr id="196" name="Google Shape;196;p29"/>
          <p:cNvCxnSpPr/>
          <p:nvPr/>
        </p:nvCxnSpPr>
        <p:spPr>
          <a:xfrm>
            <a:off x="4258639" y="4081733"/>
            <a:ext cx="1084500" cy="0"/>
          </a:xfrm>
          <a:prstGeom prst="straightConnector1">
            <a:avLst/>
          </a:prstGeom>
          <a:noFill/>
          <a:ln w="9525" cap="flat" cmpd="sng">
            <a:solidFill>
              <a:schemeClr val="dk2"/>
            </a:solidFill>
            <a:prstDash val="solid"/>
            <a:round/>
            <a:headEnd type="none" w="med" len="med"/>
            <a:tailEnd type="oval" w="med" len="med"/>
          </a:ln>
        </p:spPr>
      </p:cxnSp>
      <p:sp>
        <p:nvSpPr>
          <p:cNvPr id="197" name="Google Shape;197;p29"/>
          <p:cNvSpPr txBox="1"/>
          <p:nvPr/>
        </p:nvSpPr>
        <p:spPr>
          <a:xfrm>
            <a:off x="5529000" y="37973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B2E83"/>
                </a:solidFill>
                <a:latin typeface="Open Sans"/>
                <a:ea typeface="Open Sans"/>
                <a:cs typeface="Open Sans"/>
                <a:sym typeface="Open Sans"/>
              </a:rPr>
              <a:t>Selected periods become award schedule periods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0"/>
          <p:cNvPicPr preferRelativeResize="0"/>
          <p:nvPr/>
        </p:nvPicPr>
        <p:blipFill>
          <a:blip r:embed="rId3">
            <a:alphaModFix/>
          </a:blip>
          <a:stretch>
            <a:fillRect/>
          </a:stretch>
        </p:blipFill>
        <p:spPr>
          <a:xfrm>
            <a:off x="692138" y="1104875"/>
            <a:ext cx="5649375" cy="5689648"/>
          </a:xfrm>
          <a:prstGeom prst="rect">
            <a:avLst/>
          </a:prstGeom>
          <a:noFill/>
          <a:ln w="9525" cap="flat" cmpd="sng">
            <a:solidFill>
              <a:schemeClr val="dk2"/>
            </a:solidFill>
            <a:prstDash val="solid"/>
            <a:round/>
            <a:headEnd type="none" w="sm" len="sm"/>
            <a:tailEnd type="none" w="sm" len="sm"/>
          </a:ln>
        </p:spPr>
      </p:pic>
      <p:sp>
        <p:nvSpPr>
          <p:cNvPr id="203" name="Google Shape;203;p30"/>
          <p:cNvSpPr txBox="1">
            <a:spLocks noGrp="1"/>
          </p:cNvSpPr>
          <p:nvPr>
            <p:ph type="subTitle" idx="2"/>
          </p:nvPr>
        </p:nvSpPr>
        <p:spPr>
          <a:xfrm>
            <a:off x="625875" y="-19625"/>
            <a:ext cx="85182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Encode Sans"/>
                <a:ea typeface="Encode Sans"/>
                <a:cs typeface="Encode Sans"/>
                <a:sym typeface="Encode Sans"/>
              </a:rPr>
              <a:t>EXAMPLE 2: </a:t>
            </a:r>
            <a:endParaRPr>
              <a:latin typeface="Encode Sans"/>
              <a:ea typeface="Encode Sans"/>
              <a:cs typeface="Encode Sans"/>
              <a:sym typeface="Encode Sans"/>
            </a:endParaRPr>
          </a:p>
          <a:p>
            <a:pPr marL="0" lvl="0" indent="0" algn="l" rtl="0">
              <a:spcBef>
                <a:spcPts val="0"/>
              </a:spcBef>
              <a:spcAft>
                <a:spcPts val="0"/>
              </a:spcAft>
              <a:buNone/>
            </a:pPr>
            <a:r>
              <a:rPr lang="en-US">
                <a:latin typeface="Encode Sans"/>
                <a:ea typeface="Encode Sans"/>
                <a:cs typeface="Encode Sans"/>
                <a:sym typeface="Encode Sans"/>
              </a:rPr>
              <a:t>SINGLE PERIOD BUDGET | 60 MONTH (5 YRS)</a:t>
            </a:r>
            <a:endParaRPr>
              <a:latin typeface="Encode Sans"/>
              <a:ea typeface="Encode Sans"/>
              <a:cs typeface="Encode Sans"/>
              <a:sym typeface="Encode Sans"/>
            </a:endParaRPr>
          </a:p>
        </p:txBody>
      </p:sp>
      <p:sp>
        <p:nvSpPr>
          <p:cNvPr id="204" name="Google Shape;204;p30"/>
          <p:cNvSpPr/>
          <p:nvPr/>
        </p:nvSpPr>
        <p:spPr>
          <a:xfrm>
            <a:off x="2953800" y="3869275"/>
            <a:ext cx="2085900" cy="11037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cxnSp>
        <p:nvCxnSpPr>
          <p:cNvPr id="205" name="Google Shape;205;p30"/>
          <p:cNvCxnSpPr/>
          <p:nvPr/>
        </p:nvCxnSpPr>
        <p:spPr>
          <a:xfrm>
            <a:off x="5039689" y="4421133"/>
            <a:ext cx="1657500" cy="0"/>
          </a:xfrm>
          <a:prstGeom prst="straightConnector1">
            <a:avLst/>
          </a:prstGeom>
          <a:noFill/>
          <a:ln w="9525" cap="flat" cmpd="sng">
            <a:solidFill>
              <a:schemeClr val="dk2"/>
            </a:solidFill>
            <a:prstDash val="solid"/>
            <a:round/>
            <a:headEnd type="none" w="med" len="med"/>
            <a:tailEnd type="oval" w="med" len="med"/>
          </a:ln>
        </p:spPr>
      </p:cxnSp>
      <p:sp>
        <p:nvSpPr>
          <p:cNvPr id="206" name="Google Shape;206;p30"/>
          <p:cNvSpPr txBox="1"/>
          <p:nvPr/>
        </p:nvSpPr>
        <p:spPr>
          <a:xfrm>
            <a:off x="6833925" y="4005475"/>
            <a:ext cx="1777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B2E83"/>
                </a:solidFill>
                <a:latin typeface="Open Sans"/>
                <a:ea typeface="Open Sans"/>
                <a:cs typeface="Open Sans"/>
                <a:sym typeface="Open Sans"/>
              </a:rPr>
              <a:t>Select 1 period with any length (in months)</a:t>
            </a:r>
            <a:endParaRPr>
              <a:solidFill>
                <a:srgbClr val="4B2E83"/>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subTitle" idx="2"/>
          </p:nvPr>
        </p:nvSpPr>
        <p:spPr>
          <a:xfrm>
            <a:off x="625875" y="-19625"/>
            <a:ext cx="85182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a:latin typeface="Encode Sans"/>
                <a:ea typeface="Encode Sans"/>
                <a:cs typeface="Encode Sans"/>
                <a:sym typeface="Encode Sans"/>
              </a:rPr>
              <a:t>EXAMPLE 2: </a:t>
            </a:r>
            <a:endParaRPr sz="2300">
              <a:latin typeface="Encode Sans"/>
              <a:ea typeface="Encode Sans"/>
              <a:cs typeface="Encode Sans"/>
              <a:sym typeface="Encode Sans"/>
            </a:endParaRPr>
          </a:p>
          <a:p>
            <a:pPr marL="0" lvl="0" indent="0" algn="l" rtl="0">
              <a:spcBef>
                <a:spcPts val="0"/>
              </a:spcBef>
              <a:spcAft>
                <a:spcPts val="0"/>
              </a:spcAft>
              <a:buNone/>
            </a:pPr>
            <a:r>
              <a:rPr lang="en-US" sz="2300">
                <a:latin typeface="Encode Sans"/>
                <a:ea typeface="Encode Sans"/>
                <a:cs typeface="Encode Sans"/>
                <a:sym typeface="Encode Sans"/>
              </a:rPr>
              <a:t>60 MONTH PERIOD | AWARD SETUP REQUEST</a:t>
            </a:r>
            <a:endParaRPr sz="2300">
              <a:latin typeface="Encode Sans"/>
              <a:ea typeface="Encode Sans"/>
              <a:cs typeface="Encode Sans"/>
              <a:sym typeface="Encode Sans"/>
            </a:endParaRPr>
          </a:p>
        </p:txBody>
      </p:sp>
      <p:pic>
        <p:nvPicPr>
          <p:cNvPr id="212" name="Google Shape;212;p31"/>
          <p:cNvPicPr preferRelativeResize="0"/>
          <p:nvPr/>
        </p:nvPicPr>
        <p:blipFill>
          <a:blip r:embed="rId3">
            <a:alphaModFix/>
          </a:blip>
          <a:stretch>
            <a:fillRect/>
          </a:stretch>
        </p:blipFill>
        <p:spPr>
          <a:xfrm>
            <a:off x="152400" y="1108975"/>
            <a:ext cx="8906552" cy="5692824"/>
          </a:xfrm>
          <a:prstGeom prst="rect">
            <a:avLst/>
          </a:prstGeom>
          <a:noFill/>
          <a:ln w="9525" cap="flat" cmpd="sng">
            <a:solidFill>
              <a:schemeClr val="dk2"/>
            </a:solidFill>
            <a:prstDash val="solid"/>
            <a:round/>
            <a:headEnd type="none" w="sm" len="sm"/>
            <a:tailEnd type="none" w="sm" len="sm"/>
          </a:ln>
        </p:spPr>
      </p:pic>
      <p:sp>
        <p:nvSpPr>
          <p:cNvPr id="213" name="Google Shape;213;p31"/>
          <p:cNvSpPr/>
          <p:nvPr/>
        </p:nvSpPr>
        <p:spPr>
          <a:xfrm>
            <a:off x="2896650" y="6092350"/>
            <a:ext cx="2438400" cy="4152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214" name="Google Shape;214;p31"/>
          <p:cNvSpPr/>
          <p:nvPr/>
        </p:nvSpPr>
        <p:spPr>
          <a:xfrm>
            <a:off x="2896650" y="4213725"/>
            <a:ext cx="2438400" cy="6156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cxnSp>
        <p:nvCxnSpPr>
          <p:cNvPr id="215" name="Google Shape;215;p31"/>
          <p:cNvCxnSpPr/>
          <p:nvPr/>
        </p:nvCxnSpPr>
        <p:spPr>
          <a:xfrm>
            <a:off x="5335039" y="4521533"/>
            <a:ext cx="1084500" cy="0"/>
          </a:xfrm>
          <a:prstGeom prst="straightConnector1">
            <a:avLst/>
          </a:prstGeom>
          <a:noFill/>
          <a:ln w="9525" cap="flat" cmpd="sng">
            <a:solidFill>
              <a:schemeClr val="dk2"/>
            </a:solidFill>
            <a:prstDash val="solid"/>
            <a:round/>
            <a:headEnd type="none" w="med" len="med"/>
            <a:tailEnd type="oval" w="med" len="med"/>
          </a:ln>
        </p:spPr>
      </p:cxnSp>
      <p:sp>
        <p:nvSpPr>
          <p:cNvPr id="216" name="Google Shape;216;p31"/>
          <p:cNvSpPr txBox="1"/>
          <p:nvPr/>
        </p:nvSpPr>
        <p:spPr>
          <a:xfrm>
            <a:off x="6442825" y="4281550"/>
            <a:ext cx="2378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solidFill>
                  <a:srgbClr val="4B2E83"/>
                </a:solidFill>
                <a:latin typeface="Open Sans"/>
                <a:ea typeface="Open Sans"/>
                <a:cs typeface="Open Sans"/>
                <a:sym typeface="Open Sans"/>
              </a:rPr>
              <a:t>Selected periods become award schedule periods </a:t>
            </a:r>
            <a:endParaRPr sz="1300"/>
          </a:p>
        </p:txBody>
      </p:sp>
      <p:cxnSp>
        <p:nvCxnSpPr>
          <p:cNvPr id="217" name="Google Shape;217;p31"/>
          <p:cNvCxnSpPr/>
          <p:nvPr/>
        </p:nvCxnSpPr>
        <p:spPr>
          <a:xfrm>
            <a:off x="5335039" y="6299958"/>
            <a:ext cx="1084500" cy="0"/>
          </a:xfrm>
          <a:prstGeom prst="straightConnector1">
            <a:avLst/>
          </a:prstGeom>
          <a:noFill/>
          <a:ln w="9525" cap="flat" cmpd="sng">
            <a:solidFill>
              <a:schemeClr val="dk2"/>
            </a:solidFill>
            <a:prstDash val="solid"/>
            <a:round/>
            <a:headEnd type="none" w="med" len="med"/>
            <a:tailEnd type="oval" w="med" len="med"/>
          </a:ln>
        </p:spPr>
      </p:cxnSp>
      <p:sp>
        <p:nvSpPr>
          <p:cNvPr id="218" name="Google Shape;218;p31"/>
          <p:cNvSpPr txBox="1"/>
          <p:nvPr/>
        </p:nvSpPr>
        <p:spPr>
          <a:xfrm>
            <a:off x="6442825" y="5930500"/>
            <a:ext cx="2378100" cy="7851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solidFill>
                  <a:srgbClr val="4B2E83"/>
                </a:solidFill>
                <a:latin typeface="Open Sans"/>
                <a:ea typeface="Open Sans"/>
                <a:cs typeface="Open Sans"/>
                <a:sym typeface="Open Sans"/>
              </a:rPr>
              <a:t>Start and end date will be used for the award line start and end date in Workday</a:t>
            </a:r>
            <a:endParaRPr sz="1300">
              <a:solidFill>
                <a:srgbClr val="4B2E83"/>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Notes on SAGE Budget Requirement</a:t>
            </a:r>
            <a:endParaRPr/>
          </a:p>
        </p:txBody>
      </p:sp>
      <p:sp>
        <p:nvSpPr>
          <p:cNvPr id="224" name="Google Shape;224;p32"/>
          <p:cNvSpPr txBox="1">
            <a:spLocks noGrp="1"/>
          </p:cNvSpPr>
          <p:nvPr>
            <p:ph type="body" idx="2"/>
          </p:nvPr>
        </p:nvSpPr>
        <p:spPr>
          <a:xfrm>
            <a:off x="659305" y="1736725"/>
            <a:ext cx="8196300" cy="40155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b="0"/>
              <a:t>Allows necessary integration/mapping to Workday. </a:t>
            </a:r>
            <a:endParaRPr b="0"/>
          </a:p>
          <a:p>
            <a:pPr marL="0" lvl="0" indent="0" algn="l" rtl="0">
              <a:spcBef>
                <a:spcPts val="480"/>
              </a:spcBef>
              <a:spcAft>
                <a:spcPts val="0"/>
              </a:spcAft>
              <a:buNone/>
            </a:pPr>
            <a:endParaRPr b="0"/>
          </a:p>
          <a:p>
            <a:pPr marL="0" lvl="0" indent="0" algn="l" rtl="0">
              <a:spcBef>
                <a:spcPts val="480"/>
              </a:spcBef>
              <a:spcAft>
                <a:spcPts val="0"/>
              </a:spcAft>
              <a:buNone/>
            </a:pPr>
            <a:r>
              <a:rPr lang="en-US" b="0"/>
              <a:t>Setting up SAGE Budgets with basic information with $0 should take only a few minutes. </a:t>
            </a:r>
            <a:endParaRPr b="0"/>
          </a:p>
          <a:p>
            <a:pPr marL="0" lvl="0" indent="0" algn="l" rtl="0">
              <a:spcBef>
                <a:spcPts val="480"/>
              </a:spcBef>
              <a:spcAft>
                <a:spcPts val="0"/>
              </a:spcAft>
              <a:buNone/>
            </a:pPr>
            <a:endParaRPr b="0"/>
          </a:p>
          <a:p>
            <a:pPr marL="0" lvl="0" indent="0" algn="l" rtl="0">
              <a:spcBef>
                <a:spcPts val="480"/>
              </a:spcBef>
              <a:spcAft>
                <a:spcPts val="0"/>
              </a:spcAft>
              <a:buNone/>
            </a:pPr>
            <a:r>
              <a:rPr lang="en-US" b="0"/>
              <a:t>GCA will know budget detail is not needed &amp; they will </a:t>
            </a:r>
            <a:r>
              <a:rPr lang="en-US"/>
              <a:t>not</a:t>
            </a:r>
            <a:r>
              <a:rPr lang="en-US" b="0"/>
              <a:t> handle invoicing.</a:t>
            </a:r>
            <a:endParaRPr b="0"/>
          </a:p>
          <a:p>
            <a:pPr marL="0" lvl="0" indent="0" algn="l" rtl="0">
              <a:spcBef>
                <a:spcPts val="480"/>
              </a:spcBef>
              <a:spcAft>
                <a:spcPts val="0"/>
              </a:spcAft>
              <a:buNone/>
            </a:pPr>
            <a:endParaRPr b="0"/>
          </a:p>
          <a:p>
            <a:pPr marL="0" lvl="0" indent="0" algn="l" rtl="0">
              <a:spcBef>
                <a:spcPts val="480"/>
              </a:spcBef>
              <a:spcAft>
                <a:spcPts val="0"/>
              </a:spcAft>
              <a:buNone/>
            </a:pPr>
            <a:r>
              <a:rPr lang="en-US" b="0"/>
              <a:t>If there are other SAGE Budget requirements we will let you know as soon as possible. </a:t>
            </a:r>
            <a:endParaRPr b="0"/>
          </a:p>
          <a:p>
            <a:pPr marL="0" lvl="0" indent="0" algn="l" rtl="0">
              <a:spcBef>
                <a:spcPts val="480"/>
              </a:spcBef>
              <a:spcAft>
                <a:spcPts val="0"/>
              </a:spcAft>
              <a:buNone/>
            </a:pPr>
            <a:endParaRPr b="0"/>
          </a:p>
          <a:p>
            <a:pPr marL="0" lvl="0" indent="0" algn="l" rtl="0">
              <a:spcBef>
                <a:spcPts val="480"/>
              </a:spcBef>
              <a:spcAft>
                <a:spcPts val="0"/>
              </a:spcAft>
              <a:buNone/>
            </a:pPr>
            <a:endParaRPr/>
          </a:p>
          <a:p>
            <a:pPr marL="0" lvl="0" indent="0" algn="l" rtl="0">
              <a:spcBef>
                <a:spcPts val="480"/>
              </a:spcBef>
              <a:spcAft>
                <a:spcPts val="0"/>
              </a:spcAft>
              <a:buNone/>
            </a:pPr>
            <a:r>
              <a:rPr lang="en-US"/>
              <a:t> </a:t>
            </a:r>
            <a:endParaRPr/>
          </a:p>
          <a:p>
            <a:pPr marL="0" lvl="0" indent="0" algn="l" rtl="0">
              <a:spcBef>
                <a:spcPts val="48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lnSpc>
                <a:spcPct val="100000"/>
              </a:lnSpc>
              <a:spcBef>
                <a:spcPts val="480"/>
              </a:spcBef>
              <a:spcAft>
                <a:spcPts val="0"/>
              </a:spcAft>
              <a:buNone/>
            </a:pPr>
            <a:r>
              <a:rPr lang="en-US" sz="2400"/>
              <a:t>How will correct Award Worktag correspond with the study billing in Oncore? </a:t>
            </a:r>
            <a:endParaRPr sz="3264"/>
          </a:p>
        </p:txBody>
      </p:sp>
      <p:sp>
        <p:nvSpPr>
          <p:cNvPr id="230" name="Google Shape;230;p33"/>
          <p:cNvSpPr txBox="1">
            <a:spLocks noGrp="1"/>
          </p:cNvSpPr>
          <p:nvPr>
            <p:ph type="body" idx="2"/>
          </p:nvPr>
        </p:nvSpPr>
        <p:spPr>
          <a:xfrm>
            <a:off x="659300" y="1557600"/>
            <a:ext cx="7907400" cy="41946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sz="1900" b="0"/>
          </a:p>
          <a:p>
            <a:pPr marL="457200" lvl="0" indent="-349250" algn="l" rtl="0">
              <a:spcBef>
                <a:spcPts val="480"/>
              </a:spcBef>
              <a:spcAft>
                <a:spcPts val="0"/>
              </a:spcAft>
              <a:buSzPts val="1900"/>
              <a:buChar char="&gt;"/>
            </a:pPr>
            <a:r>
              <a:rPr lang="en-US" sz="1900" b="0"/>
              <a:t>Existing studies: </a:t>
            </a:r>
            <a:endParaRPr sz="1900" b="0"/>
          </a:p>
          <a:p>
            <a:pPr marL="457200" lvl="0" indent="0" algn="l" rtl="0">
              <a:spcBef>
                <a:spcPts val="480"/>
              </a:spcBef>
              <a:spcAft>
                <a:spcPts val="0"/>
              </a:spcAft>
              <a:buNone/>
            </a:pPr>
            <a:r>
              <a:rPr lang="en-US" sz="1900" b="0"/>
              <a:t>Clinical Trial Management System (CTMS) team will receive the new grant worktags for converted budget numbers and will update OnCore.</a:t>
            </a:r>
            <a:endParaRPr sz="1900" b="0"/>
          </a:p>
          <a:p>
            <a:pPr marL="0" lvl="0" indent="0" algn="l" rtl="0">
              <a:spcBef>
                <a:spcPts val="480"/>
              </a:spcBef>
              <a:spcAft>
                <a:spcPts val="0"/>
              </a:spcAft>
              <a:buNone/>
            </a:pPr>
            <a:endParaRPr sz="1900" b="0"/>
          </a:p>
          <a:p>
            <a:pPr marL="457200" lvl="0" indent="-349250" algn="l" rtl="0">
              <a:spcBef>
                <a:spcPts val="480"/>
              </a:spcBef>
              <a:spcAft>
                <a:spcPts val="0"/>
              </a:spcAft>
              <a:buSzPts val="1900"/>
              <a:buChar char="&gt;"/>
            </a:pPr>
            <a:r>
              <a:rPr lang="en-US" sz="1900" b="0"/>
              <a:t>New studies after go-live: </a:t>
            </a:r>
            <a:endParaRPr sz="1900" b="0"/>
          </a:p>
          <a:p>
            <a:pPr marL="457200" lvl="0" indent="0" algn="l" rtl="0">
              <a:spcBef>
                <a:spcPts val="480"/>
              </a:spcBef>
              <a:spcAft>
                <a:spcPts val="0"/>
              </a:spcAft>
              <a:buNone/>
            </a:pPr>
            <a:r>
              <a:rPr lang="en-US" sz="1900" b="0"/>
              <a:t>Study teams provide a worktag either with the study intake form or update directly in OnCore at any point during start-up. </a:t>
            </a:r>
            <a:endParaRPr sz="1900" b="0"/>
          </a:p>
          <a:p>
            <a:pPr marL="457200" lvl="0" indent="0" algn="l" rtl="0">
              <a:spcBef>
                <a:spcPts val="480"/>
              </a:spcBef>
              <a:spcAft>
                <a:spcPts val="0"/>
              </a:spcAft>
              <a:buNone/>
            </a:pPr>
            <a:r>
              <a:rPr lang="en-US" sz="1900" b="0"/>
              <a:t>CTO  will not open the study until the number is in OnCore.</a:t>
            </a:r>
            <a:endParaRPr sz="1900" b="0"/>
          </a:p>
          <a:p>
            <a:pPr marL="457200" lvl="0" indent="0" algn="l" rtl="0">
              <a:spcBef>
                <a:spcPts val="480"/>
              </a:spcBef>
              <a:spcAft>
                <a:spcPts val="0"/>
              </a:spcAft>
              <a:buNone/>
            </a:pPr>
            <a:endParaRPr sz="1900" b="0"/>
          </a:p>
          <a:p>
            <a:pPr marL="457200" lvl="0" indent="0" algn="l" rtl="0">
              <a:spcBef>
                <a:spcPts val="480"/>
              </a:spcBef>
              <a:spcAft>
                <a:spcPts val="0"/>
              </a:spcAft>
              <a:buNone/>
            </a:pPr>
            <a:endParaRPr sz="1900" b="0"/>
          </a:p>
          <a:p>
            <a:pPr marL="457200" lvl="0" indent="0" algn="l" rtl="0">
              <a:spcBef>
                <a:spcPts val="480"/>
              </a:spcBef>
              <a:spcAft>
                <a:spcPts val="0"/>
              </a:spcAft>
              <a:buNone/>
            </a:pPr>
            <a:r>
              <a:rPr lang="en-US" sz="1900" b="0"/>
              <a:t>Questions? contact </a:t>
            </a:r>
            <a:r>
              <a:rPr lang="en-US" sz="1900" b="0" u="sng">
                <a:solidFill>
                  <a:schemeClr val="hlink"/>
                </a:solidFill>
                <a:hlinkClick r:id="rId3"/>
              </a:rPr>
              <a:t>uwcto@uw.edu</a:t>
            </a:r>
            <a:r>
              <a:rPr lang="en-US" sz="1900" b="0"/>
              <a:t> </a:t>
            </a:r>
            <a:endParaRPr sz="1900"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Resources</a:t>
            </a:r>
            <a:endParaRPr/>
          </a:p>
        </p:txBody>
      </p:sp>
      <p:sp>
        <p:nvSpPr>
          <p:cNvPr id="236" name="Google Shape;236;p34"/>
          <p:cNvSpPr txBox="1"/>
          <p:nvPr/>
        </p:nvSpPr>
        <p:spPr>
          <a:xfrm>
            <a:off x="762000" y="1595750"/>
            <a:ext cx="8201400" cy="4894800"/>
          </a:xfrm>
          <a:prstGeom prst="rect">
            <a:avLst/>
          </a:prstGeom>
          <a:noFill/>
          <a:ln>
            <a:noFill/>
          </a:ln>
        </p:spPr>
        <p:txBody>
          <a:bodyPr spcFirstLastPara="1" wrap="square" lIns="91425" tIns="91425" rIns="91425" bIns="91425" anchor="ctr" anchorCtr="0">
            <a:spAutoFit/>
          </a:bodyPr>
          <a:lstStyle/>
          <a:p>
            <a:pPr marL="457200" lvl="0" indent="-355600" algn="l" rtl="0">
              <a:lnSpc>
                <a:spcPct val="150000"/>
              </a:lnSpc>
              <a:spcBef>
                <a:spcPts val="500"/>
              </a:spcBef>
              <a:spcAft>
                <a:spcPts val="0"/>
              </a:spcAft>
              <a:buClr>
                <a:srgbClr val="4B2E83"/>
              </a:buClr>
              <a:buSzPts val="2000"/>
              <a:buFont typeface="Open Sans"/>
              <a:buChar char="●"/>
            </a:pPr>
            <a:r>
              <a:rPr lang="en-US" sz="2000" b="1">
                <a:solidFill>
                  <a:srgbClr val="4B2E83"/>
                </a:solidFill>
                <a:latin typeface="Open Sans"/>
                <a:ea typeface="Open Sans"/>
                <a:cs typeface="Open Sans"/>
                <a:sym typeface="Open Sans"/>
              </a:rPr>
              <a:t>CTO questions? contact </a:t>
            </a:r>
            <a:r>
              <a:rPr lang="en-US" sz="2000" b="1" u="sng">
                <a:solidFill>
                  <a:schemeClr val="hlink"/>
                </a:solidFill>
                <a:latin typeface="Open Sans"/>
                <a:ea typeface="Open Sans"/>
                <a:cs typeface="Open Sans"/>
                <a:sym typeface="Open Sans"/>
                <a:hlinkClick r:id="rId3"/>
              </a:rPr>
              <a:t>uwcto@uw.edu</a:t>
            </a:r>
            <a:r>
              <a:rPr lang="en-US" sz="2000" b="1">
                <a:solidFill>
                  <a:srgbClr val="4B2E83"/>
                </a:solidFill>
                <a:latin typeface="Open Sans"/>
                <a:ea typeface="Open Sans"/>
                <a:cs typeface="Open Sans"/>
                <a:sym typeface="Open Sans"/>
              </a:rPr>
              <a:t> </a:t>
            </a:r>
            <a:endParaRPr sz="2000" b="1">
              <a:solidFill>
                <a:srgbClr val="4B2E83"/>
              </a:solidFill>
              <a:latin typeface="Open Sans"/>
              <a:ea typeface="Open Sans"/>
              <a:cs typeface="Open Sans"/>
              <a:sym typeface="Open Sans"/>
            </a:endParaRPr>
          </a:p>
          <a:p>
            <a:pPr marL="457200" lvl="0" indent="-355600" algn="l" rtl="0">
              <a:lnSpc>
                <a:spcPct val="150000"/>
              </a:lnSpc>
              <a:spcBef>
                <a:spcPts val="0"/>
              </a:spcBef>
              <a:spcAft>
                <a:spcPts val="0"/>
              </a:spcAft>
              <a:buClr>
                <a:srgbClr val="4B2E83"/>
              </a:buClr>
              <a:buSzPts val="2000"/>
              <a:buFont typeface="Open Sans"/>
              <a:buChar char="●"/>
            </a:pPr>
            <a:r>
              <a:rPr lang="en-US" sz="2000" b="1">
                <a:solidFill>
                  <a:srgbClr val="4B2E83"/>
                </a:solidFill>
                <a:latin typeface="Open Sans"/>
                <a:ea typeface="Open Sans"/>
                <a:cs typeface="Open Sans"/>
                <a:sym typeface="Open Sans"/>
              </a:rPr>
              <a:t>SAGE Budget Classes </a:t>
            </a:r>
            <a:endParaRPr sz="2000" b="1">
              <a:solidFill>
                <a:srgbClr val="4B2E83"/>
              </a:solidFill>
              <a:latin typeface="Open Sans"/>
              <a:ea typeface="Open Sans"/>
              <a:cs typeface="Open Sans"/>
              <a:sym typeface="Open Sans"/>
            </a:endParaRPr>
          </a:p>
          <a:p>
            <a:pPr marL="914400" lvl="1" indent="-342900" algn="l" rtl="0">
              <a:lnSpc>
                <a:spcPct val="150000"/>
              </a:lnSpc>
              <a:spcBef>
                <a:spcPts val="0"/>
              </a:spcBef>
              <a:spcAft>
                <a:spcPts val="0"/>
              </a:spcAft>
              <a:buClr>
                <a:srgbClr val="4B2E83"/>
              </a:buClr>
              <a:buSzPts val="1800"/>
              <a:buFont typeface="Open Sans"/>
              <a:buChar char="○"/>
            </a:pPr>
            <a:r>
              <a:rPr lang="en-US" sz="1800" u="sng">
                <a:solidFill>
                  <a:schemeClr val="hlink"/>
                </a:solidFill>
                <a:latin typeface="Open Sans"/>
                <a:ea typeface="Open Sans"/>
                <a:cs typeface="Open Sans"/>
                <a:sym typeface="Open Sans"/>
                <a:hlinkClick r:id="rId4"/>
              </a:rPr>
              <a:t>Thursday, May 18, 1-3 p.m.</a:t>
            </a:r>
            <a:endParaRPr sz="1800">
              <a:solidFill>
                <a:srgbClr val="4B2E83"/>
              </a:solidFill>
              <a:latin typeface="Open Sans"/>
              <a:ea typeface="Open Sans"/>
              <a:cs typeface="Open Sans"/>
              <a:sym typeface="Open Sans"/>
            </a:endParaRPr>
          </a:p>
          <a:p>
            <a:pPr marL="914400" lvl="1" indent="-342900" algn="l" rtl="0">
              <a:lnSpc>
                <a:spcPct val="150000"/>
              </a:lnSpc>
              <a:spcBef>
                <a:spcPts val="0"/>
              </a:spcBef>
              <a:spcAft>
                <a:spcPts val="0"/>
              </a:spcAft>
              <a:buClr>
                <a:srgbClr val="4B2E83"/>
              </a:buClr>
              <a:buSzPts val="1800"/>
              <a:buFont typeface="Open Sans"/>
              <a:buChar char="○"/>
            </a:pPr>
            <a:r>
              <a:rPr lang="en-US" sz="1800" u="sng">
                <a:solidFill>
                  <a:schemeClr val="hlink"/>
                </a:solidFill>
                <a:latin typeface="Open Sans"/>
                <a:ea typeface="Open Sans"/>
                <a:cs typeface="Open Sans"/>
                <a:sym typeface="Open Sans"/>
                <a:hlinkClick r:id="rId5"/>
              </a:rPr>
              <a:t>Thursday, June 13, 1-3 p.m.</a:t>
            </a:r>
            <a:endParaRPr sz="1800">
              <a:solidFill>
                <a:srgbClr val="4B2E83"/>
              </a:solidFill>
              <a:latin typeface="Open Sans"/>
              <a:ea typeface="Open Sans"/>
              <a:cs typeface="Open Sans"/>
              <a:sym typeface="Open Sans"/>
            </a:endParaRPr>
          </a:p>
          <a:p>
            <a:pPr marL="457200" lvl="0" indent="-355600" algn="l" rtl="0">
              <a:lnSpc>
                <a:spcPct val="150000"/>
              </a:lnSpc>
              <a:spcBef>
                <a:spcPts val="0"/>
              </a:spcBef>
              <a:spcAft>
                <a:spcPts val="0"/>
              </a:spcAft>
              <a:buClr>
                <a:srgbClr val="4B2E83"/>
              </a:buClr>
              <a:buSzPts val="2000"/>
              <a:buFont typeface="Open Sans"/>
              <a:buChar char="●"/>
            </a:pPr>
            <a:r>
              <a:rPr lang="en-US" sz="2000" b="1">
                <a:solidFill>
                  <a:srgbClr val="4B2E83"/>
                </a:solidFill>
                <a:latin typeface="Open Sans"/>
                <a:ea typeface="Open Sans"/>
                <a:cs typeface="Open Sans"/>
                <a:sym typeface="Open Sans"/>
              </a:rPr>
              <a:t>Drop-in SAGE Office Hours </a:t>
            </a:r>
            <a:endParaRPr sz="2000" b="1">
              <a:solidFill>
                <a:srgbClr val="4B2E83"/>
              </a:solidFill>
              <a:latin typeface="Open Sans"/>
              <a:ea typeface="Open Sans"/>
              <a:cs typeface="Open Sans"/>
              <a:sym typeface="Open Sans"/>
            </a:endParaRPr>
          </a:p>
          <a:p>
            <a:pPr marL="914400" lvl="1" indent="-342900" algn="l" rtl="0">
              <a:lnSpc>
                <a:spcPct val="150000"/>
              </a:lnSpc>
              <a:spcBef>
                <a:spcPts val="0"/>
              </a:spcBef>
              <a:spcAft>
                <a:spcPts val="0"/>
              </a:spcAft>
              <a:buClr>
                <a:srgbClr val="4B2E83"/>
              </a:buClr>
              <a:buSzPts val="1800"/>
              <a:buFont typeface="Open Sans"/>
              <a:buChar char="○"/>
            </a:pPr>
            <a:r>
              <a:rPr lang="en-US" sz="1800">
                <a:solidFill>
                  <a:srgbClr val="4B2E83"/>
                </a:solidFill>
                <a:latin typeface="Open Sans"/>
                <a:ea typeface="Open Sans"/>
                <a:cs typeface="Open Sans"/>
                <a:sym typeface="Open Sans"/>
              </a:rPr>
              <a:t>Twice a month, every other Thursday. All dates/Zoom links on </a:t>
            </a:r>
            <a:r>
              <a:rPr lang="en-US" sz="1800" u="sng">
                <a:solidFill>
                  <a:schemeClr val="hlink"/>
                </a:solidFill>
                <a:latin typeface="Open Sans"/>
                <a:ea typeface="Open Sans"/>
                <a:cs typeface="Open Sans"/>
                <a:sym typeface="Open Sans"/>
                <a:hlinkClick r:id="rId6"/>
              </a:rPr>
              <a:t>UWFT for the Research Community webpage</a:t>
            </a:r>
            <a:endParaRPr sz="2000">
              <a:solidFill>
                <a:srgbClr val="4B2E83"/>
              </a:solidFill>
              <a:latin typeface="Open Sans"/>
              <a:ea typeface="Open Sans"/>
              <a:cs typeface="Open Sans"/>
              <a:sym typeface="Open Sans"/>
            </a:endParaRPr>
          </a:p>
          <a:p>
            <a:pPr marL="457200" lvl="0" indent="-355600" algn="l" rtl="0">
              <a:lnSpc>
                <a:spcPct val="150000"/>
              </a:lnSpc>
              <a:spcBef>
                <a:spcPts val="0"/>
              </a:spcBef>
              <a:spcAft>
                <a:spcPts val="0"/>
              </a:spcAft>
              <a:buClr>
                <a:srgbClr val="4B2E83"/>
              </a:buClr>
              <a:buSzPts val="2000"/>
              <a:buFont typeface="Open Sans"/>
              <a:buChar char="●"/>
            </a:pPr>
            <a:r>
              <a:rPr lang="en-US" sz="2000" b="1" u="sng">
                <a:solidFill>
                  <a:schemeClr val="hlink"/>
                </a:solidFill>
                <a:latin typeface="Open Sans"/>
                <a:ea typeface="Open Sans"/>
                <a:cs typeface="Open Sans"/>
                <a:sym typeface="Open Sans"/>
                <a:hlinkClick r:id="rId6"/>
              </a:rPr>
              <a:t>UWFT for the Research Community Webpage </a:t>
            </a:r>
            <a:endParaRPr sz="2000" b="1">
              <a:solidFill>
                <a:srgbClr val="4B2E83"/>
              </a:solidFill>
              <a:latin typeface="Open Sans"/>
              <a:ea typeface="Open Sans"/>
              <a:cs typeface="Open Sans"/>
              <a:sym typeface="Open Sans"/>
            </a:endParaRPr>
          </a:p>
          <a:p>
            <a:pPr marL="914400" lvl="1" indent="-342900" algn="l" rtl="0">
              <a:lnSpc>
                <a:spcPct val="150000"/>
              </a:lnSpc>
              <a:spcBef>
                <a:spcPts val="0"/>
              </a:spcBef>
              <a:spcAft>
                <a:spcPts val="0"/>
              </a:spcAft>
              <a:buClr>
                <a:srgbClr val="4B2E83"/>
              </a:buClr>
              <a:buSzPts val="1800"/>
              <a:buFont typeface="Open Sans"/>
              <a:buChar char="○"/>
            </a:pPr>
            <a:r>
              <a:rPr lang="en-US" sz="1800">
                <a:solidFill>
                  <a:srgbClr val="4B2E83"/>
                </a:solidFill>
                <a:latin typeface="Open Sans"/>
                <a:ea typeface="Open Sans"/>
                <a:cs typeface="Open Sans"/>
                <a:sym typeface="Open Sans"/>
              </a:rPr>
              <a:t>Important dates, information, and training resources! </a:t>
            </a:r>
            <a:endParaRPr sz="1800">
              <a:solidFill>
                <a:srgbClr val="4B2E83"/>
              </a:solidFill>
              <a:latin typeface="Open Sans"/>
              <a:ea typeface="Open Sans"/>
              <a:cs typeface="Open Sans"/>
              <a:sym typeface="Open Sans"/>
            </a:endParaRPr>
          </a:p>
          <a:p>
            <a:pPr marL="457200" lvl="0" indent="-368300" algn="l" rtl="0">
              <a:lnSpc>
                <a:spcPct val="150000"/>
              </a:lnSpc>
              <a:spcBef>
                <a:spcPts val="0"/>
              </a:spcBef>
              <a:spcAft>
                <a:spcPts val="0"/>
              </a:spcAft>
              <a:buClr>
                <a:srgbClr val="4B2E83"/>
              </a:buClr>
              <a:buSzPts val="2200"/>
              <a:buFont typeface="Open Sans"/>
              <a:buChar char="●"/>
            </a:pPr>
            <a:r>
              <a:rPr lang="en-US" sz="2000" b="1">
                <a:solidFill>
                  <a:srgbClr val="4B2E83"/>
                </a:solidFill>
                <a:latin typeface="Open Sans"/>
                <a:ea typeface="Open Sans"/>
                <a:cs typeface="Open Sans"/>
                <a:sym typeface="Open Sans"/>
              </a:rPr>
              <a:t>Questions about SAGE Budget?</a:t>
            </a:r>
            <a:endParaRPr sz="2000" b="1">
              <a:solidFill>
                <a:srgbClr val="4B2E83"/>
              </a:solidFill>
              <a:latin typeface="Open Sans"/>
              <a:ea typeface="Open Sans"/>
              <a:cs typeface="Open Sans"/>
              <a:sym typeface="Open Sans"/>
            </a:endParaRPr>
          </a:p>
          <a:p>
            <a:pPr marL="914400" lvl="1" indent="-330200" algn="l" rtl="0">
              <a:lnSpc>
                <a:spcPct val="150000"/>
              </a:lnSpc>
              <a:spcBef>
                <a:spcPts val="0"/>
              </a:spcBef>
              <a:spcAft>
                <a:spcPts val="0"/>
              </a:spcAft>
              <a:buClr>
                <a:srgbClr val="4B2E83"/>
              </a:buClr>
              <a:buSzPts val="1600"/>
              <a:buFont typeface="Open Sans"/>
              <a:buChar char="○"/>
            </a:pPr>
            <a:r>
              <a:rPr lang="en-US" sz="1800">
                <a:solidFill>
                  <a:srgbClr val="4B2E83"/>
                </a:solidFill>
                <a:latin typeface="Open Sans"/>
                <a:ea typeface="Open Sans"/>
                <a:cs typeface="Open Sans"/>
                <a:sym typeface="Open Sans"/>
              </a:rPr>
              <a:t>Contact </a:t>
            </a:r>
            <a:r>
              <a:rPr lang="en-US" sz="1800" u="sng">
                <a:solidFill>
                  <a:schemeClr val="hlink"/>
                </a:solidFill>
                <a:latin typeface="Open Sans"/>
                <a:ea typeface="Open Sans"/>
                <a:cs typeface="Open Sans"/>
                <a:sym typeface="Open Sans"/>
                <a:hlinkClick r:id="rId7"/>
              </a:rPr>
              <a:t>sagehelp@uw.edu</a:t>
            </a:r>
            <a:r>
              <a:rPr lang="en-US" sz="1800">
                <a:solidFill>
                  <a:srgbClr val="4B2E83"/>
                </a:solidFill>
                <a:latin typeface="Open Sans"/>
                <a:ea typeface="Open Sans"/>
                <a:cs typeface="Open Sans"/>
                <a:sym typeface="Open Sans"/>
              </a:rPr>
              <a:t> </a:t>
            </a:r>
            <a:endParaRPr sz="1800">
              <a:solidFill>
                <a:srgbClr val="4B2E83"/>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CTO Budget Approval Scope</a:t>
            </a:r>
            <a:endParaRPr/>
          </a:p>
        </p:txBody>
      </p:sp>
      <p:sp>
        <p:nvSpPr>
          <p:cNvPr id="101" name="Google Shape;101;p20"/>
          <p:cNvSpPr txBox="1">
            <a:spLocks noGrp="1"/>
          </p:cNvSpPr>
          <p:nvPr>
            <p:ph type="body" idx="2"/>
          </p:nvPr>
        </p:nvSpPr>
        <p:spPr>
          <a:xfrm>
            <a:off x="659305" y="1508125"/>
            <a:ext cx="8196300" cy="40155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gt;"/>
            </a:pPr>
            <a:r>
              <a:rPr lang="en-US" b="0"/>
              <a:t>Interventional trials or observational studies, where:</a:t>
            </a:r>
            <a:endParaRPr b="0"/>
          </a:p>
          <a:p>
            <a:pPr marL="914400" lvl="1" indent="-355600" algn="l" rtl="0">
              <a:spcBef>
                <a:spcPts val="0"/>
              </a:spcBef>
              <a:spcAft>
                <a:spcPts val="0"/>
              </a:spcAft>
              <a:buSzPts val="2000"/>
              <a:buChar char="–"/>
            </a:pPr>
            <a:r>
              <a:rPr lang="en-US" b="0"/>
              <a:t>Services, items, or tests are provided by a hospital facility (UWMC, HMC, or FHCC) that bills through Epic; OR</a:t>
            </a:r>
            <a:endParaRPr b="0"/>
          </a:p>
          <a:p>
            <a:pPr marL="914400" lvl="1" indent="-355600" algn="l" rtl="0">
              <a:spcBef>
                <a:spcPts val="0"/>
              </a:spcBef>
              <a:spcAft>
                <a:spcPts val="0"/>
              </a:spcAft>
              <a:buSzPts val="2000"/>
              <a:buChar char="–"/>
            </a:pPr>
            <a:r>
              <a:rPr lang="en-US" b="0"/>
              <a:t>Services, items, or tests are furnished by a provider who bills through UW Physicians regardless of the site of practice; AND</a:t>
            </a:r>
            <a:endParaRPr b="0"/>
          </a:p>
          <a:p>
            <a:pPr marL="914400" lvl="1" indent="-355600" algn="l" rtl="0">
              <a:spcBef>
                <a:spcPts val="0"/>
              </a:spcBef>
              <a:spcAft>
                <a:spcPts val="0"/>
              </a:spcAft>
              <a:buSzPts val="2000"/>
              <a:buChar char="–"/>
            </a:pPr>
            <a:r>
              <a:rPr lang="en-US" b="0"/>
              <a:t>Funding is provided to UW via fixed-price contract</a:t>
            </a:r>
            <a:endParaRPr b="0"/>
          </a:p>
          <a:p>
            <a:pPr marL="0" lvl="0" indent="0" algn="l" rtl="0">
              <a:spcBef>
                <a:spcPts val="480"/>
              </a:spcBef>
              <a:spcAft>
                <a:spcPts val="0"/>
              </a:spcAft>
              <a:buNone/>
            </a:pPr>
            <a:endParaRPr b="0"/>
          </a:p>
          <a:p>
            <a:pPr marL="457200" lvl="0" indent="-381000" algn="l" rtl="0">
              <a:spcBef>
                <a:spcPts val="480"/>
              </a:spcBef>
              <a:spcAft>
                <a:spcPts val="0"/>
              </a:spcAft>
              <a:buSzPts val="2400"/>
              <a:buChar char="&gt;"/>
            </a:pPr>
            <a:r>
              <a:rPr lang="en-US" b="0"/>
              <a:t>Additionally:</a:t>
            </a:r>
            <a:endParaRPr b="0"/>
          </a:p>
          <a:p>
            <a:pPr marL="914400" lvl="1" indent="-355600" algn="l" rtl="0">
              <a:spcBef>
                <a:spcPts val="0"/>
              </a:spcBef>
              <a:spcAft>
                <a:spcPts val="0"/>
              </a:spcAft>
              <a:buSzPts val="2000"/>
              <a:buChar char="–"/>
            </a:pPr>
            <a:r>
              <a:rPr lang="en-US" b="0"/>
              <a:t>After 31 May 2023, all of these studies will generate sponsor invoices directly in OnCore CTMS</a:t>
            </a:r>
            <a:endParaRPr b="0"/>
          </a:p>
          <a:p>
            <a:pPr marL="914400" lvl="1" indent="-355600" algn="l" rtl="0">
              <a:spcBef>
                <a:spcPts val="0"/>
              </a:spcBef>
              <a:spcAft>
                <a:spcPts val="0"/>
              </a:spcAft>
              <a:buSzPts val="2000"/>
              <a:buChar char="–"/>
            </a:pPr>
            <a:r>
              <a:rPr lang="en-US" b="0"/>
              <a:t>OnCore will integrate with Workday starting 6 July 2023</a:t>
            </a:r>
            <a:endParaRPr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fontScale="92500"/>
          </a:bodyPr>
          <a:lstStyle/>
          <a:p>
            <a:pPr marL="0" lvl="0" indent="0" algn="l" rtl="0">
              <a:spcBef>
                <a:spcPts val="600"/>
              </a:spcBef>
              <a:spcAft>
                <a:spcPts val="0"/>
              </a:spcAft>
              <a:buNone/>
            </a:pPr>
            <a:r>
              <a:rPr lang="en-US" sz="3235"/>
              <a:t>Future State - Workday Finance Go-Live</a:t>
            </a:r>
            <a:endParaRPr sz="3235"/>
          </a:p>
          <a:p>
            <a:pPr marL="0" lvl="0" indent="0" algn="l" rtl="0">
              <a:spcBef>
                <a:spcPts val="600"/>
              </a:spcBef>
              <a:spcAft>
                <a:spcPts val="0"/>
              </a:spcAft>
              <a:buNone/>
            </a:pPr>
            <a:r>
              <a:rPr lang="en-US" sz="2764">
                <a:latin typeface="Encode Sans"/>
                <a:ea typeface="Encode Sans"/>
                <a:cs typeface="Encode Sans"/>
                <a:sym typeface="Encode Sans"/>
              </a:rPr>
              <a:t>SAGE Budget required on all Award Setup Requests</a:t>
            </a:r>
            <a:endParaRPr sz="2764">
              <a:latin typeface="Encode Sans"/>
              <a:ea typeface="Encode Sans"/>
              <a:cs typeface="Encode Sans"/>
              <a:sym typeface="Encode Sans"/>
            </a:endParaRPr>
          </a:p>
        </p:txBody>
      </p:sp>
      <p:sp>
        <p:nvSpPr>
          <p:cNvPr id="107" name="Google Shape;107;p21"/>
          <p:cNvSpPr txBox="1">
            <a:spLocks noGrp="1"/>
          </p:cNvSpPr>
          <p:nvPr>
            <p:ph type="body" idx="2"/>
          </p:nvPr>
        </p:nvSpPr>
        <p:spPr>
          <a:xfrm>
            <a:off x="659305" y="1736725"/>
            <a:ext cx="8196300" cy="40155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gt;"/>
            </a:pPr>
            <a:r>
              <a:rPr lang="en-US" b="0"/>
              <a:t>Use SAGE Budget for </a:t>
            </a:r>
            <a:r>
              <a:rPr lang="en-US"/>
              <a:t>all</a:t>
            </a:r>
            <a:r>
              <a:rPr lang="en-US" b="0"/>
              <a:t> Award Setup Requests, including budgets reviewed by CTO</a:t>
            </a:r>
            <a:endParaRPr b="0"/>
          </a:p>
          <a:p>
            <a:pPr marL="457200" lvl="0" indent="0" algn="l" rtl="0">
              <a:spcBef>
                <a:spcPts val="480"/>
              </a:spcBef>
              <a:spcAft>
                <a:spcPts val="0"/>
              </a:spcAft>
              <a:buNone/>
            </a:pPr>
            <a:endParaRPr b="0"/>
          </a:p>
          <a:p>
            <a:pPr marL="457200" lvl="0" indent="-381000" algn="l" rtl="0">
              <a:spcBef>
                <a:spcPts val="480"/>
              </a:spcBef>
              <a:spcAft>
                <a:spcPts val="0"/>
              </a:spcAft>
              <a:buSzPts val="2400"/>
              <a:buChar char="&gt;"/>
            </a:pPr>
            <a:r>
              <a:rPr lang="en-US" b="0"/>
              <a:t>For study budgets that will run through CTO review and Oncore billing</a:t>
            </a:r>
            <a:endParaRPr b="0"/>
          </a:p>
          <a:p>
            <a:pPr marL="914400" lvl="1" indent="-355600" algn="l" rtl="0">
              <a:spcBef>
                <a:spcPts val="0"/>
              </a:spcBef>
              <a:spcAft>
                <a:spcPts val="0"/>
              </a:spcAft>
              <a:buSzPts val="2000"/>
              <a:buChar char="–"/>
            </a:pPr>
            <a:r>
              <a:rPr lang="en-US" b="0"/>
              <a:t>Enter minimum information only in a single SAGE budget worksheet with $0 amount</a:t>
            </a:r>
            <a:br>
              <a:rPr lang="en-US" b="0"/>
            </a:br>
            <a:endParaRPr b="0"/>
          </a:p>
          <a:p>
            <a:pPr marL="457200" lvl="0" indent="-381000" algn="l" rtl="0">
              <a:spcBef>
                <a:spcPts val="0"/>
              </a:spcBef>
              <a:spcAft>
                <a:spcPts val="0"/>
              </a:spcAft>
              <a:buSzPts val="2400"/>
              <a:buChar char="&gt;"/>
            </a:pPr>
            <a:r>
              <a:rPr lang="en-US" b="0"/>
              <a:t>This will help with Award Line and Award period setup in Workday Finance</a:t>
            </a:r>
            <a:endParaRPr b="0"/>
          </a:p>
          <a:p>
            <a:pPr marL="914400" lvl="0" indent="0" algn="l" rtl="0">
              <a:spcBef>
                <a:spcPts val="480"/>
              </a:spcBef>
              <a:spcAft>
                <a:spcPts val="0"/>
              </a:spcAft>
              <a:buNone/>
            </a:pPr>
            <a:endParaRPr b="0"/>
          </a:p>
          <a:p>
            <a:pPr marL="0" lvl="0" indent="0" algn="l" rtl="0">
              <a:spcBef>
                <a:spcPts val="48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SAGE Budget Entry for CTO Budgets</a:t>
            </a:r>
            <a:endParaRPr/>
          </a:p>
          <a:p>
            <a:pPr marL="0" lvl="0" indent="0" algn="l" rtl="0">
              <a:spcBef>
                <a:spcPts val="600"/>
              </a:spcBef>
              <a:spcAft>
                <a:spcPts val="0"/>
              </a:spcAft>
              <a:buNone/>
            </a:pPr>
            <a:r>
              <a:rPr lang="en-US" sz="2500">
                <a:latin typeface="Encode Sans"/>
                <a:ea typeface="Encode Sans"/>
                <a:cs typeface="Encode Sans"/>
                <a:sym typeface="Encode Sans"/>
              </a:rPr>
              <a:t>What is the minimum information? </a:t>
            </a:r>
            <a:endParaRPr sz="2500">
              <a:latin typeface="Encode Sans"/>
              <a:ea typeface="Encode Sans"/>
              <a:cs typeface="Encode Sans"/>
              <a:sym typeface="Encode Sans"/>
            </a:endParaRPr>
          </a:p>
        </p:txBody>
      </p:sp>
      <p:sp>
        <p:nvSpPr>
          <p:cNvPr id="113" name="Google Shape;113;p22"/>
          <p:cNvSpPr txBox="1">
            <a:spLocks noGrp="1"/>
          </p:cNvSpPr>
          <p:nvPr>
            <p:ph type="body" idx="2"/>
          </p:nvPr>
        </p:nvSpPr>
        <p:spPr>
          <a:xfrm>
            <a:off x="659305" y="1508125"/>
            <a:ext cx="8196300" cy="40155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1800" i="1"/>
              <a:t>Budget Settings</a:t>
            </a:r>
            <a:endParaRPr sz="1800" i="1"/>
          </a:p>
          <a:p>
            <a:pPr marL="914400" lvl="0" indent="-342900" algn="l" rtl="0">
              <a:spcBef>
                <a:spcPts val="480"/>
              </a:spcBef>
              <a:spcAft>
                <a:spcPts val="0"/>
              </a:spcAft>
              <a:buSzPts val="1800"/>
              <a:buChar char="&gt;"/>
            </a:pPr>
            <a:r>
              <a:rPr lang="en-US" sz="1800" b="0"/>
              <a:t>Budget Title  </a:t>
            </a:r>
            <a:endParaRPr sz="1800" b="0"/>
          </a:p>
          <a:p>
            <a:pPr marL="914400" lvl="0" indent="-342900" algn="l" rtl="0">
              <a:spcBef>
                <a:spcPts val="0"/>
              </a:spcBef>
              <a:spcAft>
                <a:spcPts val="0"/>
              </a:spcAft>
              <a:buSzPts val="1800"/>
              <a:buChar char="&gt;"/>
            </a:pPr>
            <a:r>
              <a:rPr lang="en-US" sz="1800" b="0"/>
              <a:t>Budget Start Date</a:t>
            </a:r>
            <a:endParaRPr sz="1800" b="0"/>
          </a:p>
          <a:p>
            <a:pPr marL="914400" lvl="0" indent="-342900" algn="l" rtl="0">
              <a:spcBef>
                <a:spcPts val="0"/>
              </a:spcBef>
              <a:spcAft>
                <a:spcPts val="0"/>
              </a:spcAft>
              <a:buSzPts val="1800"/>
              <a:buChar char="&gt;"/>
            </a:pPr>
            <a:r>
              <a:rPr lang="en-US" sz="1800" b="0"/>
              <a:t>Total number of periods (defaults to 1)</a:t>
            </a:r>
            <a:endParaRPr sz="1800" b="0"/>
          </a:p>
          <a:p>
            <a:pPr marL="0" lvl="0" indent="0" algn="l" rtl="0">
              <a:spcBef>
                <a:spcPts val="480"/>
              </a:spcBef>
              <a:spcAft>
                <a:spcPts val="0"/>
              </a:spcAft>
              <a:buNone/>
            </a:pPr>
            <a:r>
              <a:rPr lang="en-US" sz="1800" i="1"/>
              <a:t>Worksheet Settings</a:t>
            </a:r>
            <a:endParaRPr sz="1800" i="1"/>
          </a:p>
          <a:p>
            <a:pPr marL="914400" lvl="0" indent="-342900" algn="l" rtl="0">
              <a:spcBef>
                <a:spcPts val="480"/>
              </a:spcBef>
              <a:spcAft>
                <a:spcPts val="0"/>
              </a:spcAft>
              <a:buSzPts val="1800"/>
              <a:buChar char="&gt;"/>
            </a:pPr>
            <a:r>
              <a:rPr lang="en-US" sz="1800" b="0"/>
              <a:t>Create a single SAGE budget worksheet</a:t>
            </a:r>
            <a:endParaRPr sz="1800" b="0"/>
          </a:p>
          <a:p>
            <a:pPr marL="914400" lvl="0" indent="-342900" algn="l" rtl="0">
              <a:spcBef>
                <a:spcPts val="0"/>
              </a:spcBef>
              <a:spcAft>
                <a:spcPts val="0"/>
              </a:spcAft>
              <a:buSzPts val="1800"/>
              <a:buChar char="&gt;"/>
            </a:pPr>
            <a:r>
              <a:rPr lang="en-US" sz="1800" b="0"/>
              <a:t>Primary Worksheet Title  </a:t>
            </a:r>
            <a:endParaRPr sz="1800" b="0"/>
          </a:p>
          <a:p>
            <a:pPr marL="914400" lvl="0" indent="-342900" algn="l" rtl="0">
              <a:spcBef>
                <a:spcPts val="0"/>
              </a:spcBef>
              <a:spcAft>
                <a:spcPts val="0"/>
              </a:spcAft>
              <a:buSzPts val="1800"/>
              <a:buChar char="&gt;"/>
            </a:pPr>
            <a:r>
              <a:rPr lang="en-US" sz="1800" b="0"/>
              <a:t>Cost Center</a:t>
            </a:r>
            <a:endParaRPr sz="1800" b="0"/>
          </a:p>
          <a:p>
            <a:pPr marL="914400" lvl="0" indent="-342900" algn="l" rtl="0">
              <a:spcBef>
                <a:spcPts val="0"/>
              </a:spcBef>
              <a:spcAft>
                <a:spcPts val="0"/>
              </a:spcAft>
              <a:buSzPts val="1800"/>
              <a:buChar char="&gt;"/>
            </a:pPr>
            <a:r>
              <a:rPr lang="en-US" sz="1800" b="0"/>
              <a:t>Activity Location</a:t>
            </a:r>
            <a:endParaRPr sz="1800" b="0"/>
          </a:p>
          <a:p>
            <a:pPr marL="914400" lvl="0" indent="-342900" algn="l" rtl="0">
              <a:spcBef>
                <a:spcPts val="0"/>
              </a:spcBef>
              <a:spcAft>
                <a:spcPts val="0"/>
              </a:spcAft>
              <a:buSzPts val="1800"/>
              <a:buChar char="&gt;"/>
            </a:pPr>
            <a:r>
              <a:rPr lang="en-US" sz="1800" b="0"/>
              <a:t>Sponsored Program Activity Category</a:t>
            </a:r>
            <a:endParaRPr sz="1800" b="0"/>
          </a:p>
          <a:p>
            <a:pPr marL="914400" lvl="0" indent="-342900" algn="l" rtl="0">
              <a:spcBef>
                <a:spcPts val="0"/>
              </a:spcBef>
              <a:spcAft>
                <a:spcPts val="0"/>
              </a:spcAft>
              <a:buSzPts val="1800"/>
              <a:buChar char="&gt;"/>
            </a:pPr>
            <a:r>
              <a:rPr lang="en-US" sz="1800" b="0"/>
              <a:t>Sponsored Program Activity Type</a:t>
            </a:r>
            <a:endParaRPr sz="1800" b="0"/>
          </a:p>
          <a:p>
            <a:pPr marL="914400" lvl="0" indent="-342900" algn="l" rtl="0">
              <a:spcBef>
                <a:spcPts val="0"/>
              </a:spcBef>
              <a:spcAft>
                <a:spcPts val="0"/>
              </a:spcAft>
              <a:buSzPts val="1800"/>
              <a:buChar char="&gt;"/>
            </a:pPr>
            <a:r>
              <a:rPr lang="en-US" sz="1800" b="0"/>
              <a:t>Base Type</a:t>
            </a:r>
            <a:endParaRPr sz="1800" b="0"/>
          </a:p>
          <a:p>
            <a:pPr marL="0" lvl="0" indent="0" algn="l" rtl="0">
              <a:spcBef>
                <a:spcPts val="480"/>
              </a:spcBef>
              <a:spcAft>
                <a:spcPts val="0"/>
              </a:spcAft>
              <a:buNone/>
            </a:pPr>
            <a:r>
              <a:rPr lang="en-US" sz="1800" i="1"/>
              <a:t>Budget Entry</a:t>
            </a:r>
            <a:endParaRPr sz="1800" i="1"/>
          </a:p>
          <a:p>
            <a:pPr marL="914400" lvl="0" indent="-342900" algn="l" rtl="0">
              <a:spcBef>
                <a:spcPts val="480"/>
              </a:spcBef>
              <a:spcAft>
                <a:spcPts val="0"/>
              </a:spcAft>
              <a:buSzPts val="1800"/>
              <a:buChar char="&gt;"/>
            </a:pPr>
            <a:r>
              <a:rPr lang="en-US" sz="1800" b="0"/>
              <a:t>Add a Principal Investigator in personnel section for each worksheet, PI salary=$0</a:t>
            </a:r>
            <a:endParaRPr sz="1800" b="0"/>
          </a:p>
          <a:p>
            <a:pPr marL="1371600" lvl="1" indent="-342900" algn="l" rtl="0">
              <a:spcBef>
                <a:spcPts val="0"/>
              </a:spcBef>
              <a:spcAft>
                <a:spcPts val="0"/>
              </a:spcAft>
              <a:buSzPts val="1800"/>
              <a:buChar char="–"/>
            </a:pPr>
            <a:r>
              <a:rPr lang="en-US" sz="1800" b="0"/>
              <a:t>only one worksheet is needed for CTO budgets</a:t>
            </a:r>
            <a:endParaRPr sz="1800" b="0"/>
          </a:p>
          <a:p>
            <a:pPr marL="914400" lvl="0" indent="-342900" algn="l" rtl="0">
              <a:spcBef>
                <a:spcPts val="0"/>
              </a:spcBef>
              <a:spcAft>
                <a:spcPts val="0"/>
              </a:spcAft>
              <a:buSzPts val="1800"/>
              <a:buChar char="&gt;"/>
            </a:pPr>
            <a:r>
              <a:rPr lang="en-US" sz="1800" b="0"/>
              <a:t>No other line item entry required in the budget </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subTitle" idx="2"/>
          </p:nvPr>
        </p:nvSpPr>
        <p:spPr>
          <a:xfrm>
            <a:off x="625875" y="56567"/>
            <a:ext cx="85182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b="0">
                <a:latin typeface="Encode Sans Black"/>
                <a:ea typeface="Encode Sans Black"/>
                <a:cs typeface="Encode Sans Black"/>
                <a:sym typeface="Encode Sans Black"/>
              </a:rPr>
              <a:t>CLINICAL TRIALS </a:t>
            </a:r>
            <a:r>
              <a:rPr lang="en-US" sz="2300" b="0">
                <a:latin typeface="Encode Sans"/>
                <a:ea typeface="Encode Sans"/>
                <a:cs typeface="Encode Sans"/>
                <a:sym typeface="Encode Sans"/>
              </a:rPr>
              <a:t>|</a:t>
            </a:r>
            <a:r>
              <a:rPr lang="en-US" sz="2300" b="0">
                <a:latin typeface="Encode Sans Black"/>
                <a:ea typeface="Encode Sans Black"/>
                <a:cs typeface="Encode Sans Black"/>
                <a:sym typeface="Encode Sans Black"/>
              </a:rPr>
              <a:t> </a:t>
            </a:r>
            <a:r>
              <a:rPr lang="en-US" sz="2300" b="0">
                <a:latin typeface="Encode Sans"/>
                <a:ea typeface="Encode Sans"/>
                <a:cs typeface="Encode Sans"/>
                <a:sym typeface="Encode Sans"/>
              </a:rPr>
              <a:t>BUDGET SETTINGS</a:t>
            </a:r>
            <a:endParaRPr sz="2300" b="0">
              <a:latin typeface="Encode Sans"/>
              <a:ea typeface="Encode Sans"/>
              <a:cs typeface="Encode Sans"/>
              <a:sym typeface="Encode Sans"/>
            </a:endParaRPr>
          </a:p>
          <a:p>
            <a:pPr marL="0" lvl="0" indent="0" algn="l" rtl="0">
              <a:spcBef>
                <a:spcPts val="0"/>
              </a:spcBef>
              <a:spcAft>
                <a:spcPts val="0"/>
              </a:spcAft>
              <a:buNone/>
            </a:pPr>
            <a:endParaRPr/>
          </a:p>
        </p:txBody>
      </p:sp>
      <p:pic>
        <p:nvPicPr>
          <p:cNvPr id="119" name="Google Shape;119;p23"/>
          <p:cNvPicPr preferRelativeResize="0"/>
          <p:nvPr/>
        </p:nvPicPr>
        <p:blipFill>
          <a:blip r:embed="rId3">
            <a:alphaModFix/>
          </a:blip>
          <a:stretch>
            <a:fillRect/>
          </a:stretch>
        </p:blipFill>
        <p:spPr>
          <a:xfrm>
            <a:off x="289675" y="1216050"/>
            <a:ext cx="8579456" cy="4859850"/>
          </a:xfrm>
          <a:prstGeom prst="rect">
            <a:avLst/>
          </a:prstGeom>
          <a:noFill/>
          <a:ln w="9525" cap="flat" cmpd="sng">
            <a:solidFill>
              <a:schemeClr val="dk2"/>
            </a:solidFill>
            <a:prstDash val="solid"/>
            <a:round/>
            <a:headEnd type="none" w="sm" len="sm"/>
            <a:tailEnd type="none" w="sm" len="sm"/>
          </a:ln>
        </p:spPr>
      </p:pic>
      <p:sp>
        <p:nvSpPr>
          <p:cNvPr id="120" name="Google Shape;120;p23"/>
          <p:cNvSpPr/>
          <p:nvPr/>
        </p:nvSpPr>
        <p:spPr>
          <a:xfrm>
            <a:off x="2165324" y="2689249"/>
            <a:ext cx="2689200" cy="3975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21" name="Google Shape;121;p23"/>
          <p:cNvSpPr txBox="1"/>
          <p:nvPr/>
        </p:nvSpPr>
        <p:spPr>
          <a:xfrm>
            <a:off x="3309354" y="2617330"/>
            <a:ext cx="132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82981"/>
                </a:solidFill>
                <a:latin typeface="Open Sans"/>
                <a:ea typeface="Open Sans"/>
                <a:cs typeface="Open Sans"/>
                <a:sym typeface="Open Sans"/>
              </a:rPr>
              <a:t>Budget Title</a:t>
            </a:r>
            <a:endParaRPr>
              <a:solidFill>
                <a:srgbClr val="482981"/>
              </a:solidFill>
              <a:latin typeface="Open Sans"/>
              <a:ea typeface="Open Sans"/>
              <a:cs typeface="Open Sans"/>
              <a:sym typeface="Open Sans"/>
            </a:endParaRPr>
          </a:p>
        </p:txBody>
      </p:sp>
      <p:sp>
        <p:nvSpPr>
          <p:cNvPr id="122" name="Google Shape;122;p23"/>
          <p:cNvSpPr/>
          <p:nvPr/>
        </p:nvSpPr>
        <p:spPr>
          <a:xfrm>
            <a:off x="2165324" y="3598005"/>
            <a:ext cx="3286200" cy="4578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23" name="Google Shape;123;p23"/>
          <p:cNvSpPr txBox="1"/>
          <p:nvPr/>
        </p:nvSpPr>
        <p:spPr>
          <a:xfrm>
            <a:off x="3718037" y="3562046"/>
            <a:ext cx="189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82981"/>
                </a:solidFill>
                <a:latin typeface="Open Sans"/>
                <a:ea typeface="Open Sans"/>
                <a:cs typeface="Open Sans"/>
                <a:sym typeface="Open Sans"/>
              </a:rPr>
              <a:t>Budget Start Date</a:t>
            </a:r>
            <a:endParaRPr>
              <a:solidFill>
                <a:srgbClr val="482981"/>
              </a:solidFill>
              <a:latin typeface="Open Sans"/>
              <a:ea typeface="Open Sans"/>
              <a:cs typeface="Open Sans"/>
              <a:sym typeface="Open Sans"/>
            </a:endParaRPr>
          </a:p>
        </p:txBody>
      </p:sp>
      <p:sp>
        <p:nvSpPr>
          <p:cNvPr id="124" name="Google Shape;124;p23"/>
          <p:cNvSpPr/>
          <p:nvPr/>
        </p:nvSpPr>
        <p:spPr>
          <a:xfrm>
            <a:off x="2165324" y="4430836"/>
            <a:ext cx="3920400" cy="4578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25" name="Google Shape;125;p23"/>
          <p:cNvSpPr txBox="1"/>
          <p:nvPr/>
        </p:nvSpPr>
        <p:spPr>
          <a:xfrm>
            <a:off x="3718037" y="4394876"/>
            <a:ext cx="246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82981"/>
                </a:solidFill>
                <a:latin typeface="Open Sans"/>
                <a:ea typeface="Open Sans"/>
                <a:cs typeface="Open Sans"/>
                <a:sym typeface="Open Sans"/>
              </a:rPr>
              <a:t>Total Number of Periods</a:t>
            </a:r>
            <a:endParaRPr>
              <a:solidFill>
                <a:srgbClr val="482981"/>
              </a:solidFill>
              <a:latin typeface="Open Sans"/>
              <a:ea typeface="Open Sans"/>
              <a:cs typeface="Open Sans"/>
              <a:sym typeface="Open Sans"/>
            </a:endParaRPr>
          </a:p>
        </p:txBody>
      </p:sp>
      <p:sp>
        <p:nvSpPr>
          <p:cNvPr id="126" name="Google Shape;126;p23"/>
          <p:cNvSpPr txBox="1"/>
          <p:nvPr/>
        </p:nvSpPr>
        <p:spPr>
          <a:xfrm>
            <a:off x="6078133" y="2814735"/>
            <a:ext cx="2791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4B2E83"/>
                </a:solidFill>
                <a:latin typeface="Open Sans"/>
                <a:ea typeface="Open Sans"/>
                <a:cs typeface="Open Sans"/>
                <a:sym typeface="Open Sans"/>
              </a:rPr>
              <a:t>&gt; Dotted fields are required for a Clinical Trials SAGE Budget</a:t>
            </a:r>
            <a:endParaRPr sz="1800">
              <a:solidFill>
                <a:srgbClr val="4B2E83"/>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subTitle" idx="2"/>
          </p:nvPr>
        </p:nvSpPr>
        <p:spPr>
          <a:xfrm>
            <a:off x="625875" y="56567"/>
            <a:ext cx="85182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b="0">
                <a:latin typeface="Encode Sans Black"/>
                <a:ea typeface="Encode Sans Black"/>
                <a:cs typeface="Encode Sans Black"/>
                <a:sym typeface="Encode Sans Black"/>
              </a:rPr>
              <a:t>CLINICAL TRIALS </a:t>
            </a:r>
            <a:r>
              <a:rPr lang="en-US" sz="2300" b="0">
                <a:latin typeface="Encode Sans"/>
                <a:ea typeface="Encode Sans"/>
                <a:cs typeface="Encode Sans"/>
                <a:sym typeface="Encode Sans"/>
              </a:rPr>
              <a:t>|</a:t>
            </a:r>
            <a:r>
              <a:rPr lang="en-US" sz="2300" b="0">
                <a:latin typeface="Encode Sans Black"/>
                <a:ea typeface="Encode Sans Black"/>
                <a:cs typeface="Encode Sans Black"/>
                <a:sym typeface="Encode Sans Black"/>
              </a:rPr>
              <a:t> </a:t>
            </a:r>
            <a:r>
              <a:rPr lang="en-US" sz="2300" b="0">
                <a:latin typeface="Encode Sans"/>
                <a:ea typeface="Encode Sans"/>
                <a:cs typeface="Encode Sans"/>
                <a:sym typeface="Encode Sans"/>
              </a:rPr>
              <a:t>WORKSHEET SETTINGS</a:t>
            </a:r>
            <a:endParaRPr sz="2300" b="0">
              <a:latin typeface="Encode Sans"/>
              <a:ea typeface="Encode Sans"/>
              <a:cs typeface="Encode Sans"/>
              <a:sym typeface="Encode Sans"/>
            </a:endParaRPr>
          </a:p>
          <a:p>
            <a:pPr marL="0" lvl="0" indent="0" algn="l" rtl="0">
              <a:spcBef>
                <a:spcPts val="0"/>
              </a:spcBef>
              <a:spcAft>
                <a:spcPts val="0"/>
              </a:spcAft>
              <a:buNone/>
            </a:pPr>
            <a:endParaRPr/>
          </a:p>
        </p:txBody>
      </p:sp>
      <p:pic>
        <p:nvPicPr>
          <p:cNvPr id="132" name="Google Shape;132;p24"/>
          <p:cNvPicPr preferRelativeResize="0"/>
          <p:nvPr/>
        </p:nvPicPr>
        <p:blipFill>
          <a:blip r:embed="rId3">
            <a:alphaModFix/>
          </a:blip>
          <a:stretch>
            <a:fillRect/>
          </a:stretch>
        </p:blipFill>
        <p:spPr>
          <a:xfrm>
            <a:off x="69075" y="1118775"/>
            <a:ext cx="9075000" cy="4834401"/>
          </a:xfrm>
          <a:prstGeom prst="rect">
            <a:avLst/>
          </a:prstGeom>
          <a:noFill/>
          <a:ln w="9525" cap="flat" cmpd="sng">
            <a:solidFill>
              <a:schemeClr val="dk2"/>
            </a:solidFill>
            <a:prstDash val="solid"/>
            <a:round/>
            <a:headEnd type="none" w="sm" len="sm"/>
            <a:tailEnd type="none" w="sm" len="sm"/>
          </a:ln>
        </p:spPr>
      </p:pic>
      <p:sp>
        <p:nvSpPr>
          <p:cNvPr id="133" name="Google Shape;133;p24"/>
          <p:cNvSpPr/>
          <p:nvPr/>
        </p:nvSpPr>
        <p:spPr>
          <a:xfrm>
            <a:off x="188663" y="2214000"/>
            <a:ext cx="1143600" cy="6372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34" name="Google Shape;134;p24"/>
          <p:cNvSpPr/>
          <p:nvPr/>
        </p:nvSpPr>
        <p:spPr>
          <a:xfrm>
            <a:off x="1763388" y="3378633"/>
            <a:ext cx="29943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35" name="Google Shape;135;p24"/>
          <p:cNvSpPr/>
          <p:nvPr/>
        </p:nvSpPr>
        <p:spPr>
          <a:xfrm>
            <a:off x="1763488" y="3850200"/>
            <a:ext cx="29943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36" name="Google Shape;136;p24"/>
          <p:cNvSpPr/>
          <p:nvPr/>
        </p:nvSpPr>
        <p:spPr>
          <a:xfrm>
            <a:off x="5309188" y="2933600"/>
            <a:ext cx="28131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37" name="Google Shape;137;p24"/>
          <p:cNvSpPr/>
          <p:nvPr/>
        </p:nvSpPr>
        <p:spPr>
          <a:xfrm>
            <a:off x="5327188" y="3386533"/>
            <a:ext cx="28131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38" name="Google Shape;138;p24"/>
          <p:cNvSpPr/>
          <p:nvPr/>
        </p:nvSpPr>
        <p:spPr>
          <a:xfrm>
            <a:off x="5327288" y="3839467"/>
            <a:ext cx="28131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39" name="Google Shape;139;p24"/>
          <p:cNvSpPr/>
          <p:nvPr/>
        </p:nvSpPr>
        <p:spPr>
          <a:xfrm>
            <a:off x="5309188" y="4665167"/>
            <a:ext cx="28131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40" name="Google Shape;140;p24"/>
          <p:cNvSpPr txBox="1"/>
          <p:nvPr/>
        </p:nvSpPr>
        <p:spPr>
          <a:xfrm>
            <a:off x="2592688" y="3337033"/>
            <a:ext cx="225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82981"/>
                </a:solidFill>
                <a:latin typeface="Open Sans"/>
                <a:ea typeface="Open Sans"/>
                <a:cs typeface="Open Sans"/>
                <a:sym typeface="Open Sans"/>
              </a:rPr>
              <a:t>Primary Worksheet Title</a:t>
            </a:r>
            <a:endParaRPr>
              <a:solidFill>
                <a:srgbClr val="482981"/>
              </a:solidFill>
              <a:latin typeface="Open Sans"/>
              <a:ea typeface="Open Sans"/>
              <a:cs typeface="Open Sans"/>
              <a:sym typeface="Open Sans"/>
            </a:endParaRPr>
          </a:p>
        </p:txBody>
      </p:sp>
      <p:sp>
        <p:nvSpPr>
          <p:cNvPr id="141" name="Google Shape;141;p24"/>
          <p:cNvSpPr txBox="1"/>
          <p:nvPr/>
        </p:nvSpPr>
        <p:spPr>
          <a:xfrm>
            <a:off x="3214713" y="3813400"/>
            <a:ext cx="1554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482981"/>
                </a:solidFill>
                <a:latin typeface="Open Sans"/>
                <a:ea typeface="Open Sans"/>
                <a:cs typeface="Open Sans"/>
                <a:sym typeface="Open Sans"/>
              </a:rPr>
              <a:t>Cost Center</a:t>
            </a:r>
            <a:endParaRPr>
              <a:solidFill>
                <a:srgbClr val="482981"/>
              </a:solidFill>
              <a:latin typeface="Open Sans"/>
              <a:ea typeface="Open Sans"/>
              <a:cs typeface="Open Sans"/>
              <a:sym typeface="Open Sans"/>
            </a:endParaRPr>
          </a:p>
        </p:txBody>
      </p:sp>
      <p:sp>
        <p:nvSpPr>
          <p:cNvPr id="142" name="Google Shape;142;p24"/>
          <p:cNvSpPr txBox="1"/>
          <p:nvPr/>
        </p:nvSpPr>
        <p:spPr>
          <a:xfrm>
            <a:off x="6484838" y="4621583"/>
            <a:ext cx="1713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482981"/>
                </a:solidFill>
                <a:latin typeface="Open Sans"/>
                <a:ea typeface="Open Sans"/>
                <a:cs typeface="Open Sans"/>
                <a:sym typeface="Open Sans"/>
              </a:rPr>
              <a:t>Base Type</a:t>
            </a:r>
            <a:endParaRPr>
              <a:solidFill>
                <a:srgbClr val="482981"/>
              </a:solidFill>
              <a:latin typeface="Open Sans"/>
              <a:ea typeface="Open Sans"/>
              <a:cs typeface="Open Sans"/>
              <a:sym typeface="Open Sans"/>
            </a:endParaRPr>
          </a:p>
        </p:txBody>
      </p:sp>
      <p:sp>
        <p:nvSpPr>
          <p:cNvPr id="143" name="Google Shape;143;p24"/>
          <p:cNvSpPr txBox="1"/>
          <p:nvPr/>
        </p:nvSpPr>
        <p:spPr>
          <a:xfrm>
            <a:off x="6567938" y="2927467"/>
            <a:ext cx="1554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482981"/>
                </a:solidFill>
                <a:latin typeface="Open Sans"/>
                <a:ea typeface="Open Sans"/>
                <a:cs typeface="Open Sans"/>
                <a:sym typeface="Open Sans"/>
              </a:rPr>
              <a:t>Activity Location</a:t>
            </a:r>
            <a:endParaRPr>
              <a:solidFill>
                <a:srgbClr val="482981"/>
              </a:solidFill>
              <a:latin typeface="Open Sans"/>
              <a:ea typeface="Open Sans"/>
              <a:cs typeface="Open Sans"/>
              <a:sym typeface="Open Sans"/>
            </a:endParaRPr>
          </a:p>
        </p:txBody>
      </p:sp>
      <p:sp>
        <p:nvSpPr>
          <p:cNvPr id="144" name="Google Shape;144;p24"/>
          <p:cNvSpPr txBox="1"/>
          <p:nvPr/>
        </p:nvSpPr>
        <p:spPr>
          <a:xfrm>
            <a:off x="124013" y="2481825"/>
            <a:ext cx="126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82981"/>
                </a:solidFill>
                <a:latin typeface="Open Sans"/>
                <a:ea typeface="Open Sans"/>
                <a:cs typeface="Open Sans"/>
                <a:sym typeface="Open Sans"/>
              </a:rPr>
              <a:t>1 Worksheet</a:t>
            </a:r>
            <a:endParaRPr>
              <a:solidFill>
                <a:srgbClr val="482981"/>
              </a:solidFill>
              <a:latin typeface="Open Sans"/>
              <a:ea typeface="Open Sans"/>
              <a:cs typeface="Open Sans"/>
              <a:sym typeface="Open Sans"/>
            </a:endParaRPr>
          </a:p>
        </p:txBody>
      </p:sp>
      <p:sp>
        <p:nvSpPr>
          <p:cNvPr id="145" name="Google Shape;145;p24"/>
          <p:cNvSpPr txBox="1"/>
          <p:nvPr/>
        </p:nvSpPr>
        <p:spPr>
          <a:xfrm>
            <a:off x="5943838" y="3344933"/>
            <a:ext cx="2209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482981"/>
                </a:solidFill>
                <a:latin typeface="Open Sans"/>
                <a:ea typeface="Open Sans"/>
                <a:cs typeface="Open Sans"/>
                <a:sym typeface="Open Sans"/>
              </a:rPr>
              <a:t>SPA  Activity Category</a:t>
            </a:r>
            <a:endParaRPr>
              <a:solidFill>
                <a:srgbClr val="482981"/>
              </a:solidFill>
              <a:latin typeface="Open Sans"/>
              <a:ea typeface="Open Sans"/>
              <a:cs typeface="Open Sans"/>
              <a:sym typeface="Open Sans"/>
            </a:endParaRPr>
          </a:p>
        </p:txBody>
      </p:sp>
      <p:sp>
        <p:nvSpPr>
          <p:cNvPr id="146" name="Google Shape;146;p24"/>
          <p:cNvSpPr txBox="1"/>
          <p:nvPr/>
        </p:nvSpPr>
        <p:spPr>
          <a:xfrm>
            <a:off x="5930588" y="3797867"/>
            <a:ext cx="2209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482981"/>
                </a:solidFill>
                <a:latin typeface="Open Sans"/>
                <a:ea typeface="Open Sans"/>
                <a:cs typeface="Open Sans"/>
                <a:sym typeface="Open Sans"/>
              </a:rPr>
              <a:t>SPA  Activity Type</a:t>
            </a:r>
            <a:endParaRPr>
              <a:solidFill>
                <a:srgbClr val="48298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subTitle" idx="2"/>
          </p:nvPr>
        </p:nvSpPr>
        <p:spPr>
          <a:xfrm>
            <a:off x="625875" y="56567"/>
            <a:ext cx="85182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b="0">
                <a:latin typeface="Encode Sans Black"/>
                <a:ea typeface="Encode Sans Black"/>
                <a:cs typeface="Encode Sans Black"/>
                <a:sym typeface="Encode Sans Black"/>
              </a:rPr>
              <a:t>CLINICAL TRIALS </a:t>
            </a:r>
            <a:r>
              <a:rPr lang="en-US" sz="2300" b="0">
                <a:latin typeface="Encode Sans"/>
                <a:ea typeface="Encode Sans"/>
                <a:cs typeface="Encode Sans"/>
                <a:sym typeface="Encode Sans"/>
              </a:rPr>
              <a:t>|</a:t>
            </a:r>
            <a:r>
              <a:rPr lang="en-US" sz="2300" b="0">
                <a:latin typeface="Encode Sans Black"/>
                <a:ea typeface="Encode Sans Black"/>
                <a:cs typeface="Encode Sans Black"/>
                <a:sym typeface="Encode Sans Black"/>
              </a:rPr>
              <a:t> </a:t>
            </a:r>
            <a:r>
              <a:rPr lang="en-US" sz="2300" b="0">
                <a:latin typeface="Encode Sans"/>
                <a:ea typeface="Encode Sans"/>
                <a:cs typeface="Encode Sans"/>
                <a:sym typeface="Encode Sans"/>
              </a:rPr>
              <a:t>BUDGET ENTRY</a:t>
            </a:r>
            <a:endParaRPr sz="2300" b="0">
              <a:latin typeface="Encode Sans"/>
              <a:ea typeface="Encode Sans"/>
              <a:cs typeface="Encode Sans"/>
              <a:sym typeface="Encode Sans"/>
            </a:endParaRPr>
          </a:p>
          <a:p>
            <a:pPr marL="0" lvl="0" indent="0" algn="l" rtl="0">
              <a:spcBef>
                <a:spcPts val="0"/>
              </a:spcBef>
              <a:spcAft>
                <a:spcPts val="0"/>
              </a:spcAft>
              <a:buNone/>
            </a:pPr>
            <a:endParaRPr/>
          </a:p>
        </p:txBody>
      </p:sp>
      <p:pic>
        <p:nvPicPr>
          <p:cNvPr id="152" name="Google Shape;152;p25"/>
          <p:cNvPicPr preferRelativeResize="0"/>
          <p:nvPr/>
        </p:nvPicPr>
        <p:blipFill>
          <a:blip r:embed="rId3">
            <a:alphaModFix/>
          </a:blip>
          <a:stretch>
            <a:fillRect/>
          </a:stretch>
        </p:blipFill>
        <p:spPr>
          <a:xfrm>
            <a:off x="126775" y="1086200"/>
            <a:ext cx="8920151" cy="4751900"/>
          </a:xfrm>
          <a:prstGeom prst="rect">
            <a:avLst/>
          </a:prstGeom>
          <a:noFill/>
          <a:ln w="9525" cap="flat" cmpd="sng">
            <a:solidFill>
              <a:schemeClr val="dk2"/>
            </a:solidFill>
            <a:prstDash val="solid"/>
            <a:round/>
            <a:headEnd type="none" w="sm" len="sm"/>
            <a:tailEnd type="none" w="sm" len="sm"/>
          </a:ln>
        </p:spPr>
      </p:pic>
      <p:sp>
        <p:nvSpPr>
          <p:cNvPr id="153" name="Google Shape;153;p25"/>
          <p:cNvSpPr/>
          <p:nvPr/>
        </p:nvSpPr>
        <p:spPr>
          <a:xfrm>
            <a:off x="1566350" y="2587500"/>
            <a:ext cx="7223100" cy="32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54" name="Google Shape;154;p25"/>
          <p:cNvSpPr txBox="1"/>
          <p:nvPr/>
        </p:nvSpPr>
        <p:spPr>
          <a:xfrm>
            <a:off x="3234650" y="2560900"/>
            <a:ext cx="2209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482981"/>
                </a:solidFill>
                <a:latin typeface="Open Sans"/>
                <a:ea typeface="Open Sans"/>
                <a:cs typeface="Open Sans"/>
                <a:sym typeface="Open Sans"/>
              </a:rPr>
              <a:t>1 PI per Worksheet</a:t>
            </a:r>
            <a:endParaRPr>
              <a:solidFill>
                <a:srgbClr val="482981"/>
              </a:solidFill>
              <a:latin typeface="Open Sans"/>
              <a:ea typeface="Open Sans"/>
              <a:cs typeface="Open Sans"/>
              <a:sym typeface="Open Sans"/>
            </a:endParaRPr>
          </a:p>
        </p:txBody>
      </p:sp>
      <p:sp>
        <p:nvSpPr>
          <p:cNvPr id="155" name="Google Shape;155;p25"/>
          <p:cNvSpPr txBox="1"/>
          <p:nvPr/>
        </p:nvSpPr>
        <p:spPr>
          <a:xfrm>
            <a:off x="5410775" y="3261308"/>
            <a:ext cx="3117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a:solidFill>
                  <a:srgbClr val="482981"/>
                </a:solidFill>
                <a:latin typeface="Open Sans"/>
                <a:ea typeface="Open Sans"/>
                <a:cs typeface="Open Sans"/>
                <a:sym typeface="Open Sans"/>
              </a:rPr>
              <a:t>Leave default of $0 amount salary</a:t>
            </a:r>
            <a:endParaRPr sz="1300">
              <a:solidFill>
                <a:srgbClr val="482981"/>
              </a:solidFill>
              <a:latin typeface="Open Sans"/>
              <a:ea typeface="Open Sans"/>
              <a:cs typeface="Open Sans"/>
              <a:sym typeface="Open Sans"/>
            </a:endParaRPr>
          </a:p>
          <a:p>
            <a:pPr marL="0" lvl="0" indent="0" algn="ctr" rtl="0">
              <a:spcBef>
                <a:spcPts val="0"/>
              </a:spcBef>
              <a:spcAft>
                <a:spcPts val="0"/>
              </a:spcAft>
              <a:buNone/>
            </a:pPr>
            <a:r>
              <a:rPr lang="en-US" sz="1300">
                <a:solidFill>
                  <a:srgbClr val="482981"/>
                </a:solidFill>
                <a:latin typeface="Open Sans"/>
                <a:ea typeface="Open Sans"/>
                <a:cs typeface="Open Sans"/>
                <a:sym typeface="Open Sans"/>
              </a:rPr>
              <a:t>No other line item entry required</a:t>
            </a:r>
            <a:endParaRPr sz="1300">
              <a:solidFill>
                <a:srgbClr val="48298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subTitle" idx="2"/>
          </p:nvPr>
        </p:nvSpPr>
        <p:spPr>
          <a:xfrm>
            <a:off x="625875" y="56567"/>
            <a:ext cx="85182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b="0">
                <a:latin typeface="Encode Sans Black"/>
                <a:ea typeface="Encode Sans Black"/>
                <a:cs typeface="Encode Sans Black"/>
                <a:sym typeface="Encode Sans Black"/>
              </a:rPr>
              <a:t>CLINICAL TRIALS AWARD SETUP </a:t>
            </a:r>
            <a:r>
              <a:rPr lang="en-US" sz="2300" b="0">
                <a:latin typeface="Encode Sans"/>
                <a:ea typeface="Encode Sans"/>
                <a:cs typeface="Encode Sans"/>
                <a:sym typeface="Encode Sans"/>
              </a:rPr>
              <a:t>|</a:t>
            </a:r>
            <a:r>
              <a:rPr lang="en-US" sz="2300" b="0">
                <a:latin typeface="Encode Sans Black"/>
                <a:ea typeface="Encode Sans Black"/>
                <a:cs typeface="Encode Sans Black"/>
                <a:sym typeface="Encode Sans Black"/>
              </a:rPr>
              <a:t> </a:t>
            </a:r>
            <a:r>
              <a:rPr lang="en-US" sz="2300" b="0">
                <a:latin typeface="Encode Sans"/>
                <a:ea typeface="Encode Sans"/>
                <a:cs typeface="Encode Sans"/>
                <a:sym typeface="Encode Sans"/>
              </a:rPr>
              <a:t>CREATE &amp; LINK BUDGET</a:t>
            </a:r>
            <a:endParaRPr sz="2300" b="0">
              <a:latin typeface="Encode Sans"/>
              <a:ea typeface="Encode Sans"/>
              <a:cs typeface="Encode Sans"/>
              <a:sym typeface="Encode Sans"/>
            </a:endParaRPr>
          </a:p>
          <a:p>
            <a:pPr marL="0" lvl="0" indent="0" algn="l" rtl="0">
              <a:spcBef>
                <a:spcPts val="0"/>
              </a:spcBef>
              <a:spcAft>
                <a:spcPts val="0"/>
              </a:spcAft>
              <a:buNone/>
            </a:pPr>
            <a:endParaRPr/>
          </a:p>
        </p:txBody>
      </p:sp>
      <p:pic>
        <p:nvPicPr>
          <p:cNvPr id="161" name="Google Shape;161;p26"/>
          <p:cNvPicPr preferRelativeResize="0"/>
          <p:nvPr/>
        </p:nvPicPr>
        <p:blipFill>
          <a:blip r:embed="rId3">
            <a:alphaModFix/>
          </a:blip>
          <a:stretch>
            <a:fillRect/>
          </a:stretch>
        </p:blipFill>
        <p:spPr>
          <a:xfrm>
            <a:off x="131549" y="1143775"/>
            <a:ext cx="7387877" cy="4962824"/>
          </a:xfrm>
          <a:prstGeom prst="rect">
            <a:avLst/>
          </a:prstGeom>
          <a:noFill/>
          <a:ln w="9525" cap="flat" cmpd="sng">
            <a:solidFill>
              <a:srgbClr val="33006F"/>
            </a:solidFill>
            <a:prstDash val="solid"/>
            <a:round/>
            <a:headEnd type="none" w="sm" len="sm"/>
            <a:tailEnd type="none" w="sm" len="sm"/>
          </a:ln>
        </p:spPr>
      </p:pic>
      <p:sp>
        <p:nvSpPr>
          <p:cNvPr id="162" name="Google Shape;162;p26"/>
          <p:cNvSpPr/>
          <p:nvPr/>
        </p:nvSpPr>
        <p:spPr>
          <a:xfrm>
            <a:off x="1901775" y="3210825"/>
            <a:ext cx="5430000" cy="2504400"/>
          </a:xfrm>
          <a:prstGeom prst="rect">
            <a:avLst/>
          </a:prstGeom>
          <a:noFill/>
          <a:ln w="19050"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63" name="Google Shape;163;p26"/>
          <p:cNvSpPr txBox="1"/>
          <p:nvPr/>
        </p:nvSpPr>
        <p:spPr>
          <a:xfrm>
            <a:off x="7782775" y="3864033"/>
            <a:ext cx="1423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B2E83"/>
                </a:solidFill>
                <a:latin typeface="Open Sans"/>
                <a:ea typeface="Open Sans"/>
                <a:cs typeface="Open Sans"/>
                <a:sym typeface="Open Sans"/>
              </a:rPr>
              <a:t>Automatic display of budget setup flowing to the award request</a:t>
            </a:r>
            <a:endParaRPr>
              <a:solidFill>
                <a:srgbClr val="4B2E83"/>
              </a:solidFill>
              <a:latin typeface="Open Sans"/>
              <a:ea typeface="Open Sans"/>
              <a:cs typeface="Open Sans"/>
              <a:sym typeface="Open Sans"/>
            </a:endParaRPr>
          </a:p>
        </p:txBody>
      </p:sp>
      <p:sp>
        <p:nvSpPr>
          <p:cNvPr id="164" name="Google Shape;164;p26"/>
          <p:cNvSpPr txBox="1"/>
          <p:nvPr/>
        </p:nvSpPr>
        <p:spPr>
          <a:xfrm>
            <a:off x="7672125" y="2661983"/>
            <a:ext cx="142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B2E83"/>
                </a:solidFill>
                <a:latin typeface="Open Sans"/>
                <a:ea typeface="Open Sans"/>
                <a:cs typeface="Open Sans"/>
                <a:sym typeface="Open Sans"/>
              </a:rPr>
              <a:t>Select Period 1</a:t>
            </a:r>
            <a:endParaRPr>
              <a:solidFill>
                <a:srgbClr val="4B2E83"/>
              </a:solidFill>
              <a:latin typeface="Open Sans"/>
              <a:ea typeface="Open Sans"/>
              <a:cs typeface="Open Sans"/>
              <a:sym typeface="Open Sans"/>
            </a:endParaRPr>
          </a:p>
        </p:txBody>
      </p:sp>
      <p:cxnSp>
        <p:nvCxnSpPr>
          <p:cNvPr id="165" name="Google Shape;165;p26"/>
          <p:cNvCxnSpPr/>
          <p:nvPr/>
        </p:nvCxnSpPr>
        <p:spPr>
          <a:xfrm>
            <a:off x="3202539" y="2917433"/>
            <a:ext cx="4508700" cy="0"/>
          </a:xfrm>
          <a:prstGeom prst="straightConnector1">
            <a:avLst/>
          </a:prstGeom>
          <a:noFill/>
          <a:ln w="9525" cap="flat" cmpd="sng">
            <a:solidFill>
              <a:schemeClr val="dk2"/>
            </a:solidFill>
            <a:prstDash val="solid"/>
            <a:round/>
            <a:headEnd type="none" w="med" len="med"/>
            <a:tailEnd type="oval" w="med" len="med"/>
          </a:ln>
        </p:spPr>
      </p:cxnSp>
      <p:sp>
        <p:nvSpPr>
          <p:cNvPr id="166" name="Google Shape;166;p26"/>
          <p:cNvSpPr/>
          <p:nvPr/>
        </p:nvSpPr>
        <p:spPr>
          <a:xfrm>
            <a:off x="7555725" y="3247426"/>
            <a:ext cx="209700" cy="2544000"/>
          </a:xfrm>
          <a:prstGeom prst="rightBrace">
            <a:avLst>
              <a:gd name="adj1" fmla="val 50000"/>
              <a:gd name="adj2" fmla="val 50000"/>
            </a:avLst>
          </a:prstGeom>
          <a:noFill/>
          <a:ln w="19050" cap="flat" cmpd="sng">
            <a:solidFill>
              <a:srgbClr val="4B2E8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167;p26"/>
          <p:cNvPicPr preferRelativeResize="0"/>
          <p:nvPr/>
        </p:nvPicPr>
        <p:blipFill rotWithShape="1">
          <a:blip r:embed="rId4">
            <a:alphaModFix/>
          </a:blip>
          <a:srcRect b="94011"/>
          <a:stretch/>
        </p:blipFill>
        <p:spPr>
          <a:xfrm>
            <a:off x="131549" y="1143775"/>
            <a:ext cx="7387873" cy="339020"/>
          </a:xfrm>
          <a:prstGeom prst="rect">
            <a:avLst/>
          </a:prstGeom>
          <a:noFill/>
          <a:ln w="9525" cap="flat" cmpd="sng">
            <a:solidFill>
              <a:schemeClr val="dk2"/>
            </a:solidFill>
            <a:prstDash val="solid"/>
            <a:round/>
            <a:headEnd type="none" w="sm" len="sm"/>
            <a:tailEnd type="none" w="sm" len="sm"/>
          </a:ln>
        </p:spPr>
      </p:pic>
      <p:sp>
        <p:nvSpPr>
          <p:cNvPr id="168" name="Google Shape;168;p26"/>
          <p:cNvSpPr/>
          <p:nvPr/>
        </p:nvSpPr>
        <p:spPr>
          <a:xfrm>
            <a:off x="6163950" y="1194479"/>
            <a:ext cx="570000" cy="237600"/>
          </a:xfrm>
          <a:prstGeom prst="rect">
            <a:avLst/>
          </a:prstGeom>
          <a:solidFill>
            <a:srgbClr val="5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26"/>
          <p:cNvPicPr preferRelativeResize="0"/>
          <p:nvPr/>
        </p:nvPicPr>
        <p:blipFill rotWithShape="1">
          <a:blip r:embed="rId3">
            <a:alphaModFix/>
          </a:blip>
          <a:srcRect t="27208" r="79050" b="45005"/>
          <a:stretch/>
        </p:blipFill>
        <p:spPr>
          <a:xfrm>
            <a:off x="130125" y="2488879"/>
            <a:ext cx="1547706" cy="1838694"/>
          </a:xfrm>
          <a:prstGeom prst="rect">
            <a:avLst/>
          </a:prstGeom>
          <a:noFill/>
          <a:ln>
            <a:noFill/>
          </a:ln>
        </p:spPr>
      </p:pic>
      <p:sp>
        <p:nvSpPr>
          <p:cNvPr id="170" name="Google Shape;170;p26"/>
          <p:cNvSpPr txBox="1"/>
          <p:nvPr/>
        </p:nvSpPr>
        <p:spPr>
          <a:xfrm>
            <a:off x="251375" y="3678080"/>
            <a:ext cx="786900" cy="4002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body" idx="1"/>
          </p:nvPr>
        </p:nvSpPr>
        <p:spPr>
          <a:xfrm>
            <a:off x="671750" y="1187604"/>
            <a:ext cx="7981500" cy="416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b="1">
                <a:latin typeface="Open Sans"/>
                <a:ea typeface="Open Sans"/>
                <a:cs typeface="Open Sans"/>
                <a:sym typeface="Open Sans"/>
              </a:rPr>
              <a:t>Functionality:</a:t>
            </a:r>
            <a:endParaRPr sz="2100" b="1">
              <a:latin typeface="Open Sans"/>
              <a:ea typeface="Open Sans"/>
              <a:cs typeface="Open Sans"/>
              <a:sym typeface="Open Sans"/>
            </a:endParaRPr>
          </a:p>
          <a:p>
            <a:pPr marL="0" lvl="0" indent="0" algn="l" rtl="0">
              <a:spcBef>
                <a:spcPts val="0"/>
              </a:spcBef>
              <a:spcAft>
                <a:spcPts val="0"/>
              </a:spcAft>
              <a:buNone/>
            </a:pPr>
            <a:endParaRPr sz="2100" b="1">
              <a:latin typeface="Open Sans"/>
              <a:ea typeface="Open Sans"/>
              <a:cs typeface="Open Sans"/>
              <a:sym typeface="Open Sans"/>
            </a:endParaRPr>
          </a:p>
          <a:p>
            <a:pPr marL="0" lvl="0" indent="0" algn="l" rtl="0">
              <a:spcBef>
                <a:spcPts val="0"/>
              </a:spcBef>
              <a:spcAft>
                <a:spcPts val="0"/>
              </a:spcAft>
              <a:buNone/>
            </a:pPr>
            <a:r>
              <a:rPr lang="en-US" sz="2100">
                <a:latin typeface="Open Sans"/>
                <a:ea typeface="Open Sans"/>
                <a:cs typeface="Open Sans"/>
                <a:sym typeface="Open Sans"/>
              </a:rPr>
              <a:t>In the Award Setup Request, the periods selected will be used to create the award schedule periods in Workday. </a:t>
            </a:r>
            <a:endParaRPr sz="2100">
              <a:latin typeface="Open Sans"/>
              <a:ea typeface="Open Sans"/>
              <a:cs typeface="Open Sans"/>
              <a:sym typeface="Open Sans"/>
            </a:endParaRPr>
          </a:p>
          <a:p>
            <a:pPr marL="0" lvl="0" indent="0" algn="l" rtl="0">
              <a:spcBef>
                <a:spcPts val="0"/>
              </a:spcBef>
              <a:spcAft>
                <a:spcPts val="0"/>
              </a:spcAft>
              <a:buNone/>
            </a:pPr>
            <a:endParaRPr sz="2100">
              <a:latin typeface="Open Sans"/>
              <a:ea typeface="Open Sans"/>
              <a:cs typeface="Open Sans"/>
              <a:sym typeface="Open Sans"/>
            </a:endParaRPr>
          </a:p>
          <a:p>
            <a:pPr marL="0" lvl="0" indent="0" algn="l" rtl="0">
              <a:spcBef>
                <a:spcPts val="0"/>
              </a:spcBef>
              <a:spcAft>
                <a:spcPts val="0"/>
              </a:spcAft>
              <a:buNone/>
            </a:pPr>
            <a:r>
              <a:rPr lang="en-US" sz="2100">
                <a:latin typeface="Open Sans"/>
                <a:ea typeface="Open Sans"/>
                <a:cs typeface="Open Sans"/>
                <a:sym typeface="Open Sans"/>
              </a:rPr>
              <a:t>SAGE will send the first start date and last end date of the selected periods as the Workday Award Line Start and End dates.</a:t>
            </a:r>
            <a:endParaRPr sz="2100">
              <a:latin typeface="Open Sans"/>
              <a:ea typeface="Open Sans"/>
              <a:cs typeface="Open Sans"/>
              <a:sym typeface="Open Sans"/>
            </a:endParaRPr>
          </a:p>
          <a:p>
            <a:pPr marL="0" lvl="0" indent="0" algn="l" rtl="0">
              <a:spcBef>
                <a:spcPts val="0"/>
              </a:spcBef>
              <a:spcAft>
                <a:spcPts val="0"/>
              </a:spcAft>
              <a:buNone/>
            </a:pPr>
            <a:endParaRPr sz="2100">
              <a:latin typeface="Open Sans"/>
              <a:ea typeface="Open Sans"/>
              <a:cs typeface="Open Sans"/>
              <a:sym typeface="Open Sans"/>
            </a:endParaRPr>
          </a:p>
          <a:p>
            <a:pPr marL="0" lvl="0" indent="0" algn="l" rtl="0">
              <a:spcBef>
                <a:spcPts val="0"/>
              </a:spcBef>
              <a:spcAft>
                <a:spcPts val="0"/>
              </a:spcAft>
              <a:buNone/>
            </a:pPr>
            <a:r>
              <a:rPr lang="en-US" sz="2100">
                <a:latin typeface="Open Sans"/>
                <a:ea typeface="Open Sans"/>
                <a:cs typeface="Open Sans"/>
                <a:sym typeface="Open Sans"/>
              </a:rPr>
              <a:t>SAGE will be able to handle Campus units entering </a:t>
            </a:r>
            <a:r>
              <a:rPr lang="en-US" sz="2100" b="1">
                <a:latin typeface="Open Sans"/>
                <a:ea typeface="Open Sans"/>
                <a:cs typeface="Open Sans"/>
                <a:sym typeface="Open Sans"/>
              </a:rPr>
              <a:t>multiple periods</a:t>
            </a:r>
            <a:r>
              <a:rPr lang="en-US" sz="2100">
                <a:latin typeface="Open Sans"/>
                <a:ea typeface="Open Sans"/>
                <a:cs typeface="Open Sans"/>
                <a:sym typeface="Open Sans"/>
              </a:rPr>
              <a:t>, or </a:t>
            </a:r>
            <a:r>
              <a:rPr lang="en-US" sz="2100" b="1">
                <a:latin typeface="Open Sans"/>
                <a:ea typeface="Open Sans"/>
                <a:cs typeface="Open Sans"/>
                <a:sym typeface="Open Sans"/>
              </a:rPr>
              <a:t>one long period</a:t>
            </a:r>
            <a:r>
              <a:rPr lang="en-US" sz="2100">
                <a:latin typeface="Open Sans"/>
                <a:ea typeface="Open Sans"/>
                <a:cs typeface="Open Sans"/>
                <a:sym typeface="Open Sans"/>
              </a:rPr>
              <a:t> in SAGE Budget for all scenarios.</a:t>
            </a:r>
            <a:endParaRPr sz="2100">
              <a:latin typeface="Open Sans"/>
              <a:ea typeface="Open Sans"/>
              <a:cs typeface="Open Sans"/>
              <a:sym typeface="Open Sans"/>
            </a:endParaRPr>
          </a:p>
          <a:p>
            <a:pPr marL="0" lvl="0" indent="0" algn="l" rtl="0">
              <a:spcBef>
                <a:spcPts val="0"/>
              </a:spcBef>
              <a:spcAft>
                <a:spcPts val="0"/>
              </a:spcAft>
              <a:buNone/>
            </a:pPr>
            <a:endParaRPr sz="2100">
              <a:latin typeface="Open Sans"/>
              <a:ea typeface="Open Sans"/>
              <a:cs typeface="Open Sans"/>
              <a:sym typeface="Open Sans"/>
            </a:endParaRPr>
          </a:p>
        </p:txBody>
      </p:sp>
      <p:sp>
        <p:nvSpPr>
          <p:cNvPr id="176" name="Google Shape;176;p27"/>
          <p:cNvSpPr txBox="1">
            <a:spLocks noGrp="1"/>
          </p:cNvSpPr>
          <p:nvPr>
            <p:ph type="subTitle" idx="2"/>
          </p:nvPr>
        </p:nvSpPr>
        <p:spPr>
          <a:xfrm>
            <a:off x="625875" y="56567"/>
            <a:ext cx="70437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Encode Sans"/>
                <a:ea typeface="Encode Sans"/>
                <a:cs typeface="Encode Sans"/>
                <a:sym typeface="Encode Sans"/>
              </a:rPr>
              <a:t>SETTING UP MULTI-YEAR BUDGETS</a:t>
            </a:r>
            <a:endParaRPr>
              <a:latin typeface="Encode Sans"/>
              <a:ea typeface="Encode Sans"/>
              <a:cs typeface="Encode Sans"/>
              <a:sym typeface="Encode Sans"/>
            </a:endParaRPr>
          </a:p>
        </p:txBody>
      </p:sp>
    </p:spTree>
  </p:cSld>
  <p:clrMapOvr>
    <a:masterClrMapping/>
  </p:clrMapOvr>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S-16x9-extended-powerpoint-Gold">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1001</Words>
  <Application>Microsoft Office PowerPoint</Application>
  <PresentationFormat>On-screen Show (4:3)</PresentationFormat>
  <Paragraphs>121</Paragraphs>
  <Slides>16</Slides>
  <Notes>16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Calibri</vt:lpstr>
      <vt:lpstr>Encode Sans Black</vt:lpstr>
      <vt:lpstr>Open Sans</vt:lpstr>
      <vt:lpstr>Merriweather Sans</vt:lpstr>
      <vt:lpstr>Roboto</vt:lpstr>
      <vt:lpstr>Encode Sans</vt:lpstr>
      <vt:lpstr>Verdana</vt:lpstr>
      <vt:lpstr>Arial</vt:lpstr>
      <vt:lpstr>Open Sans Light</vt:lpstr>
      <vt:lpstr>Custom Design</vt:lpstr>
      <vt:lpstr>1_Custom Design</vt:lpstr>
      <vt:lpstr>ORIS-16x9-extended-powerpoint-Gold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Azalea Vasquez</dc:creator>
  <cp:lastModifiedBy>Azalea Vasquez</cp:lastModifiedBy>
  <cp:revision>1</cp:revision>
  <dcterms:modified xsi:type="dcterms:W3CDTF">2023-05-22T14:19:41Z</dcterms:modified>
</cp:coreProperties>
</file>