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  <p:sldMasterId id="2147483672" r:id="rId3"/>
  </p:sldMasterIdLst>
  <p:notesMasterIdLst>
    <p:notesMasterId r:id="rId8"/>
  </p:notesMasterIdLst>
  <p:sldIdLst>
    <p:sldId id="256" r:id="rId4"/>
    <p:sldId id="257" r:id="rId5"/>
    <p:sldId id="258" r:id="rId6"/>
    <p:sldId id="259" r:id="rId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Encode Sans Black" panose="020B0604020202020204" charset="0"/>
      <p:bold r:id="rId13"/>
    </p:embeddedFont>
    <p:embeddedFont>
      <p:font typeface="Merriweather Sans" pitchFamily="2" charset="0"/>
      <p:regular r:id="rId14"/>
    </p:embeddedFont>
    <p:embeddedFont>
      <p:font typeface="Open Sans" panose="020B0606030504020204" pitchFamily="34" charset="0"/>
      <p:regular r:id="rId15"/>
      <p:bold r:id="rId16"/>
      <p:italic r:id="rId17"/>
      <p:boldItalic r:id="rId18"/>
    </p:embeddedFont>
    <p:embeddedFont>
      <p:font typeface="Verdana" panose="020B0604030504040204" pitchFamily="3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13.fntdata"/><Relationship Id="rId7" Type="http://schemas.openxmlformats.org/officeDocument/2006/relationships/slide" Target="slides/slide4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font" Target="fonts/font3.fntdata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font" Target="fonts/font7.fntdata"/><Relationship Id="rId23" Type="http://schemas.openxmlformats.org/officeDocument/2006/relationships/presProps" Target="presProp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1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466b67b993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115" name="Google Shape;115;g2466b67b993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763" y="685800"/>
            <a:ext cx="3429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466b67b993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763" y="685800"/>
            <a:ext cx="3429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2466b67b993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466b67b993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763" y="685800"/>
            <a:ext cx="3429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2466b67b993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466b67b993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763" y="685800"/>
            <a:ext cx="3429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2466b67b993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Page 1">
  <p:cSld name="Header + SubHeader + Content_1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14" descr="ORIS-white-left-no-W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16970" y="5889300"/>
            <a:ext cx="4464625" cy="551625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4"/>
          <p:cNvSpPr txBox="1">
            <a:spLocks noGrp="1"/>
          </p:cNvSpPr>
          <p:nvPr>
            <p:ph type="title"/>
          </p:nvPr>
        </p:nvSpPr>
        <p:spPr>
          <a:xfrm>
            <a:off x="487975" y="1004200"/>
            <a:ext cx="8093700" cy="30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4"/>
          <p:cNvSpPr txBox="1">
            <a:spLocks noGrp="1"/>
          </p:cNvSpPr>
          <p:nvPr>
            <p:ph type="subTitle" idx="1"/>
          </p:nvPr>
        </p:nvSpPr>
        <p:spPr>
          <a:xfrm>
            <a:off x="445525" y="4342167"/>
            <a:ext cx="6279900" cy="8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55" name="Google Shape;55;p14" descr="W-Logo_White_RG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97700" y="5656100"/>
            <a:ext cx="1340424" cy="901424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4"/>
          <p:cNvSpPr/>
          <p:nvPr/>
        </p:nvSpPr>
        <p:spPr>
          <a:xfrm>
            <a:off x="487975" y="4130983"/>
            <a:ext cx="1600200" cy="1395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Text 2">
  <p:cSld name="1_Title Slide_2">
    <p:bg>
      <p:bgPr>
        <a:solidFill>
          <a:srgbClr val="FFFFFF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 txBox="1">
            <a:spLocks noGrp="1"/>
          </p:cNvSpPr>
          <p:nvPr>
            <p:ph type="body" idx="1"/>
          </p:nvPr>
        </p:nvSpPr>
        <p:spPr>
          <a:xfrm>
            <a:off x="671750" y="1035206"/>
            <a:ext cx="6972300" cy="46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marL="914400" lvl="1" indent="-228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marL="1371600" lvl="2" indent="-228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marL="1828800" lvl="3" indent="-228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marL="2286000" lvl="4" indent="-228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59" name="Google Shape;59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1632" y="6148251"/>
            <a:ext cx="3149100" cy="51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5" descr="UW_W Logo_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08025" y="5945855"/>
            <a:ext cx="1047600" cy="9237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5"/>
          <p:cNvSpPr txBox="1">
            <a:spLocks noGrp="1"/>
          </p:cNvSpPr>
          <p:nvPr>
            <p:ph type="subTitle" idx="2"/>
          </p:nvPr>
        </p:nvSpPr>
        <p:spPr>
          <a:xfrm>
            <a:off x="625875" y="56567"/>
            <a:ext cx="7043700" cy="7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15"/>
          <p:cNvSpPr/>
          <p:nvPr/>
        </p:nvSpPr>
        <p:spPr>
          <a:xfrm>
            <a:off x="671750" y="804150"/>
            <a:ext cx="1600200" cy="139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Text 1 1">
  <p:cSld name="1_Title Slide_1_1">
    <p:bg>
      <p:bgPr>
        <a:solidFill>
          <a:srgbClr val="FFFFFF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6"/>
          <p:cNvSpPr txBox="1">
            <a:spLocks noGrp="1"/>
          </p:cNvSpPr>
          <p:nvPr>
            <p:ph type="body" idx="1"/>
          </p:nvPr>
        </p:nvSpPr>
        <p:spPr>
          <a:xfrm>
            <a:off x="661575" y="2305435"/>
            <a:ext cx="6972300" cy="35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marL="914400" lvl="1" indent="-228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marL="1371600" lvl="2" indent="-228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marL="1828800" lvl="3" indent="-228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marL="2286000" lvl="4" indent="-228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65" name="Google Shape;65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1632" y="6148251"/>
            <a:ext cx="3149100" cy="51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6" descr="UW_W Logo_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08025" y="5945855"/>
            <a:ext cx="1047600" cy="9237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6"/>
          <p:cNvSpPr txBox="1">
            <a:spLocks noGrp="1"/>
          </p:cNvSpPr>
          <p:nvPr>
            <p:ph type="subTitle" idx="2"/>
          </p:nvPr>
        </p:nvSpPr>
        <p:spPr>
          <a:xfrm>
            <a:off x="625875" y="56567"/>
            <a:ext cx="7043700" cy="7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subTitle" idx="3"/>
          </p:nvPr>
        </p:nvSpPr>
        <p:spPr>
          <a:xfrm>
            <a:off x="753150" y="1074933"/>
            <a:ext cx="4328100" cy="6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6"/>
          <p:cNvSpPr/>
          <p:nvPr/>
        </p:nvSpPr>
        <p:spPr>
          <a:xfrm>
            <a:off x="671750" y="804150"/>
            <a:ext cx="1600200" cy="139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 1">
  <p:cSld name="Header + Graphic_1">
    <p:bg>
      <p:bgPr>
        <a:solidFill>
          <a:srgbClr val="FFFFFF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866410" y="6130327"/>
            <a:ext cx="2926200" cy="4821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7"/>
          <p:cNvSpPr txBox="1">
            <a:spLocks noGrp="1"/>
          </p:cNvSpPr>
          <p:nvPr>
            <p:ph type="subTitle" idx="1"/>
          </p:nvPr>
        </p:nvSpPr>
        <p:spPr>
          <a:xfrm>
            <a:off x="625875" y="56567"/>
            <a:ext cx="7043700" cy="7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2 Columns Text 1">
  <p:cSld name="Header + Subheader + Content_1">
    <p:bg>
      <p:bgPr>
        <a:solidFill>
          <a:srgbClr val="FFFFFF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1632" y="6148251"/>
            <a:ext cx="3149100" cy="51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8" descr="UW_W Logo_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08025" y="5945855"/>
            <a:ext cx="1047600" cy="9237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8"/>
          <p:cNvSpPr txBox="1">
            <a:spLocks noGrp="1"/>
          </p:cNvSpPr>
          <p:nvPr>
            <p:ph type="subTitle" idx="1"/>
          </p:nvPr>
        </p:nvSpPr>
        <p:spPr>
          <a:xfrm>
            <a:off x="625875" y="56567"/>
            <a:ext cx="7043700" cy="7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body" idx="2"/>
          </p:nvPr>
        </p:nvSpPr>
        <p:spPr>
          <a:xfrm>
            <a:off x="741525" y="1261633"/>
            <a:ext cx="3189300" cy="47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body" idx="3"/>
          </p:nvPr>
        </p:nvSpPr>
        <p:spPr>
          <a:xfrm>
            <a:off x="4480275" y="1337533"/>
            <a:ext cx="3189300" cy="47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8"/>
          <p:cNvSpPr/>
          <p:nvPr/>
        </p:nvSpPr>
        <p:spPr>
          <a:xfrm>
            <a:off x="671750" y="804150"/>
            <a:ext cx="1600200" cy="139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bg>
      <p:bgPr>
        <a:solidFill>
          <a:schemeClr val="dk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9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83915" y="5626608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8081" y="6131476"/>
            <a:ext cx="2416272" cy="213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8081" y="4568599"/>
            <a:ext cx="1600198" cy="13970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9"/>
          <p:cNvSpPr txBox="1">
            <a:spLocks noGrp="1"/>
          </p:cNvSpPr>
          <p:nvPr>
            <p:ph type="title"/>
          </p:nvPr>
        </p:nvSpPr>
        <p:spPr>
          <a:xfrm>
            <a:off x="460375" y="859991"/>
            <a:ext cx="6972300" cy="35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Font typeface="Encode Sans Black"/>
              <a:buNone/>
              <a:defRPr sz="5000" b="1" i="0" u="none" strike="noStrike" cap="none">
                <a:solidFill>
                  <a:schemeClr val="lt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0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20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88" name="Google Shape;88;p20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028700" cy="692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20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55381" y="1819204"/>
            <a:ext cx="1103785" cy="96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9031" y="1818011"/>
            <a:ext cx="1103785" cy="96362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22"/>
          <p:cNvSpPr txBox="1">
            <a:spLocks noGrp="1"/>
          </p:cNvSpPr>
          <p:nvPr>
            <p:ph type="body" idx="1"/>
          </p:nvPr>
        </p:nvSpPr>
        <p:spPr>
          <a:xfrm>
            <a:off x="447923" y="3093652"/>
            <a:ext cx="8197200" cy="30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Google Shape;95;p22"/>
          <p:cNvSpPr txBox="1">
            <a:spLocks noGrp="1"/>
          </p:cNvSpPr>
          <p:nvPr>
            <p:ph type="body" idx="2"/>
          </p:nvPr>
        </p:nvSpPr>
        <p:spPr>
          <a:xfrm>
            <a:off x="460375" y="2307556"/>
            <a:ext cx="8184600" cy="5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None/>
              <a:defRPr sz="24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Open Sans"/>
              <a:buNone/>
              <a:defRPr sz="2800" i="0" u="none" strike="noStrike" cap="none">
                <a:solidFill>
                  <a:srgbClr val="E8D3A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Open Sans"/>
              <a:buNone/>
              <a:defRPr sz="2400" i="0" u="none" strike="noStrike" cap="none">
                <a:solidFill>
                  <a:srgbClr val="E8D3A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Open Sans"/>
              <a:buNone/>
              <a:defRPr sz="2000" i="0" u="none" strike="noStrike" cap="none">
                <a:solidFill>
                  <a:srgbClr val="E8D3A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Open Sans"/>
              <a:buNone/>
              <a:defRPr sz="2000" i="0" u="none" strike="noStrike" cap="none">
                <a:solidFill>
                  <a:srgbClr val="E8D3A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Char char="•"/>
              <a:defRPr sz="20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Char char="•"/>
              <a:defRPr sz="20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Char char="•"/>
              <a:defRPr sz="20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Char char="•"/>
              <a:defRPr sz="20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pic>
        <p:nvPicPr>
          <p:cNvPr id="96" name="Google Shape;96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05041" y="6234040"/>
            <a:ext cx="2539991" cy="172311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2"/>
          <p:cNvSpPr txBox="1">
            <a:spLocks noGrp="1"/>
          </p:cNvSpPr>
          <p:nvPr>
            <p:ph type="title"/>
          </p:nvPr>
        </p:nvSpPr>
        <p:spPr>
          <a:xfrm>
            <a:off x="447922" y="492380"/>
            <a:ext cx="8197200" cy="1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  <a:defRPr sz="3000" b="1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Boundless">
  <p:cSld name="1_Title Slide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8081" y="4568598"/>
            <a:ext cx="1600198" cy="13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8081" y="6132012"/>
            <a:ext cx="2425226" cy="213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3" descr="W Logo_Purple_2685_HEX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83915" y="5626608"/>
            <a:ext cx="1371600" cy="9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3"/>
          <p:cNvSpPr txBox="1">
            <a:spLocks noGrp="1"/>
          </p:cNvSpPr>
          <p:nvPr>
            <p:ph type="title"/>
          </p:nvPr>
        </p:nvSpPr>
        <p:spPr>
          <a:xfrm>
            <a:off x="460375" y="859991"/>
            <a:ext cx="7023600" cy="35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Encode Sans Black"/>
              <a:buNone/>
              <a:defRPr sz="5000" b="1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UW">
  <p:cSld name="Title Slide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8081" y="4568598"/>
            <a:ext cx="1600198" cy="13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4" descr="W Logo_Purple_2685_HE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83915" y="5626608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8085" y="6234040"/>
            <a:ext cx="2539991" cy="172311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4"/>
          <p:cNvSpPr txBox="1">
            <a:spLocks noGrp="1"/>
          </p:cNvSpPr>
          <p:nvPr>
            <p:ph type="title"/>
          </p:nvPr>
        </p:nvSpPr>
        <p:spPr>
          <a:xfrm>
            <a:off x="460376" y="859991"/>
            <a:ext cx="7023600" cy="35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Encode Sans Black"/>
              <a:buNone/>
              <a:defRPr sz="5000" b="1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9031" y="1818011"/>
            <a:ext cx="1103785" cy="96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5" descr="W Logo_Purple_2685_HE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83915" y="5626608"/>
            <a:ext cx="1371600" cy="9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5"/>
          <p:cNvSpPr txBox="1">
            <a:spLocks noGrp="1"/>
          </p:cNvSpPr>
          <p:nvPr>
            <p:ph type="body" idx="1"/>
          </p:nvPr>
        </p:nvSpPr>
        <p:spPr>
          <a:xfrm>
            <a:off x="447923" y="2307556"/>
            <a:ext cx="8197200" cy="31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" name="Google Shape;112;p25"/>
          <p:cNvSpPr txBox="1">
            <a:spLocks noGrp="1"/>
          </p:cNvSpPr>
          <p:nvPr>
            <p:ph type="title"/>
          </p:nvPr>
        </p:nvSpPr>
        <p:spPr>
          <a:xfrm>
            <a:off x="460375" y="494163"/>
            <a:ext cx="8184600" cy="1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  <a:defRPr sz="3000" b="1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shington.edu/research/learning/online/index.php/lessons/award-setup-and-tracking-in-sage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uwresearch.gosignmeup.com/public/Course/browse?courseid=4290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5.png"/><Relationship Id="rId4" Type="http://schemas.openxmlformats.org/officeDocument/2006/relationships/hyperlink" Target="https://www.washington.edu/research/learning/online/index.php/lessons/sage-budget-elearning/?mkt_tok=MTMxLUFRTy0yMjUAAAGJIkct83dWbMbvSrUBEgb9BFWBKDH_vIE1araW8MMtgGE-tEJHjegjTaoAOuJwkIrT-BcZiijCC0FpD8Rmi2-bX1Cd6Q-Xd_RdYf7t1SqZgg-_-DA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shington.edu/research/learning/online/index.php/lessons/whats-changing-in-sage-video/" TargetMode="External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6" Type="http://schemas.openxmlformats.org/officeDocument/2006/relationships/hyperlink" Target="https://www.washington.edu/research/learning/online/index.php/lessons/sage-award-setup-workflow-video/" TargetMode="External"/><Relationship Id="rId5" Type="http://schemas.openxmlformats.org/officeDocument/2006/relationships/hyperlink" Target="https://www.washington.edu/research/learning/online/index.php/lessons/whats-changing-in-sage-job-aid/" TargetMode="Externa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6"/>
          <p:cNvSpPr txBox="1">
            <a:spLocks noGrp="1"/>
          </p:cNvSpPr>
          <p:nvPr>
            <p:ph type="title"/>
          </p:nvPr>
        </p:nvSpPr>
        <p:spPr>
          <a:xfrm>
            <a:off x="460500" y="847133"/>
            <a:ext cx="8683500" cy="35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Font typeface="Encode Sans Black"/>
              <a:buNone/>
            </a:pPr>
            <a:r>
              <a:rPr lang="en" sz="4500"/>
              <a:t>SAGE TRAINING </a:t>
            </a:r>
            <a:endParaRPr sz="45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Font typeface="Encode Sans Black"/>
              <a:buNone/>
            </a:pPr>
            <a:r>
              <a:rPr lang="en" sz="2200">
                <a:solidFill>
                  <a:schemeClr val="lt1"/>
                </a:solidFill>
              </a:rPr>
              <a:t>May 19, 2023</a:t>
            </a:r>
            <a:endParaRPr sz="3200">
              <a:solidFill>
                <a:schemeClr val="lt1"/>
              </a:solidFill>
            </a:endParaRPr>
          </a:p>
        </p:txBody>
      </p:sp>
      <p:sp>
        <p:nvSpPr>
          <p:cNvPr id="118" name="Google Shape;118;p26"/>
          <p:cNvSpPr/>
          <p:nvPr/>
        </p:nvSpPr>
        <p:spPr>
          <a:xfrm>
            <a:off x="300250" y="5601633"/>
            <a:ext cx="3129000" cy="1086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26"/>
          <p:cNvSpPr txBox="1"/>
          <p:nvPr/>
        </p:nvSpPr>
        <p:spPr>
          <a:xfrm>
            <a:off x="491725" y="4927600"/>
            <a:ext cx="58509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Breona Gutschmidt</a:t>
            </a:r>
            <a:endParaRPr sz="1800" b="1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Office of Research Information Services</a:t>
            </a:r>
            <a:endParaRPr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7"/>
          <p:cNvSpPr txBox="1">
            <a:spLocks noGrp="1"/>
          </p:cNvSpPr>
          <p:nvPr>
            <p:ph type="title"/>
          </p:nvPr>
        </p:nvSpPr>
        <p:spPr>
          <a:xfrm>
            <a:off x="447922" y="492380"/>
            <a:ext cx="8197200" cy="1325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AWARD SETUP &amp; TRACKING IN SAGE ELEARNING</a:t>
            </a:r>
            <a:endParaRPr/>
          </a:p>
        </p:txBody>
      </p:sp>
      <p:sp>
        <p:nvSpPr>
          <p:cNvPr id="125" name="Google Shape;125;p27"/>
          <p:cNvSpPr txBox="1">
            <a:spLocks noGrp="1"/>
          </p:cNvSpPr>
          <p:nvPr>
            <p:ph type="body" idx="2"/>
          </p:nvPr>
        </p:nvSpPr>
        <p:spPr>
          <a:xfrm>
            <a:off x="536600" y="2453033"/>
            <a:ext cx="2956500" cy="3587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" sz="1600" b="1"/>
              <a:t>New!</a:t>
            </a:r>
            <a:endParaRPr sz="1600" b="1"/>
          </a:p>
          <a:p>
            <a:pPr marL="457200" lvl="0" indent="-3302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1600"/>
              <a:buChar char="˃"/>
            </a:pPr>
            <a:r>
              <a:rPr lang="en" sz="1600">
                <a:solidFill>
                  <a:srgbClr val="4B2E83"/>
                </a:solidFill>
              </a:rPr>
              <a:t>Provides in depth instruction on SAGE Awards usage, including:</a:t>
            </a:r>
            <a:endParaRPr sz="1600">
              <a:solidFill>
                <a:srgbClr val="4B2E83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600"/>
              <a:buChar char="○"/>
            </a:pPr>
            <a:r>
              <a:rPr lang="en" sz="1600">
                <a:solidFill>
                  <a:srgbClr val="4B2E83"/>
                </a:solidFill>
              </a:rPr>
              <a:t>Creating Award Setup Requests</a:t>
            </a:r>
            <a:endParaRPr sz="1600">
              <a:solidFill>
                <a:srgbClr val="4B2E83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600"/>
              <a:buChar char="○"/>
            </a:pPr>
            <a:r>
              <a:rPr lang="en" sz="1600">
                <a:solidFill>
                  <a:srgbClr val="4B2E83"/>
                </a:solidFill>
              </a:rPr>
              <a:t>Monitoring Award </a:t>
            </a:r>
            <a:r>
              <a:rPr lang="en" sz="1600">
                <a:solidFill>
                  <a:schemeClr val="dk1"/>
                </a:solidFill>
              </a:rPr>
              <a:t>Requests</a:t>
            </a:r>
            <a:endParaRPr sz="1600">
              <a:solidFill>
                <a:schemeClr val="dk1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" sz="1600" u="sng">
                <a:solidFill>
                  <a:schemeClr val="dk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Access the eLearning</a:t>
            </a: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sz="1600"/>
          </a:p>
        </p:txBody>
      </p:sp>
      <p:pic>
        <p:nvPicPr>
          <p:cNvPr id="126" name="Google Shape;126;p27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83026" y="2453017"/>
            <a:ext cx="5591001" cy="287055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8"/>
          <p:cNvSpPr txBox="1">
            <a:spLocks noGrp="1"/>
          </p:cNvSpPr>
          <p:nvPr>
            <p:ph type="title"/>
          </p:nvPr>
        </p:nvSpPr>
        <p:spPr>
          <a:xfrm>
            <a:off x="447922" y="492380"/>
            <a:ext cx="8197200" cy="1325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SAGE BUDGET TRAINING</a:t>
            </a:r>
            <a:endParaRPr/>
          </a:p>
        </p:txBody>
      </p:sp>
      <p:sp>
        <p:nvSpPr>
          <p:cNvPr id="132" name="Google Shape;132;p28"/>
          <p:cNvSpPr txBox="1">
            <a:spLocks noGrp="1"/>
          </p:cNvSpPr>
          <p:nvPr>
            <p:ph type="body" idx="2"/>
          </p:nvPr>
        </p:nvSpPr>
        <p:spPr>
          <a:xfrm>
            <a:off x="382200" y="2221400"/>
            <a:ext cx="4095600" cy="3587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" sz="1600" b="1"/>
              <a:t>Virtual Instructor-led Class</a:t>
            </a:r>
            <a:endParaRPr sz="1600" b="1"/>
          </a:p>
          <a:p>
            <a:pPr marL="457200" lvl="0" indent="-330200" algn="l" rtl="0">
              <a:spcBef>
                <a:spcPts val="480"/>
              </a:spcBef>
              <a:spcAft>
                <a:spcPts val="0"/>
              </a:spcAft>
              <a:buSzPts val="1600"/>
              <a:buChar char="˃"/>
            </a:pPr>
            <a:r>
              <a:rPr lang="en" sz="1600"/>
              <a:t> Live class with SAGE experts to walk you through each step in the Budget p</a:t>
            </a:r>
            <a:r>
              <a:rPr lang="en" sz="1600">
                <a:solidFill>
                  <a:schemeClr val="dk1"/>
                </a:solidFill>
              </a:rPr>
              <a:t>rocess</a:t>
            </a:r>
            <a:br>
              <a:rPr lang="en" sz="1600">
                <a:solidFill>
                  <a:schemeClr val="dk1"/>
                </a:solidFill>
              </a:rPr>
            </a:br>
            <a:endParaRPr sz="1600">
              <a:solidFill>
                <a:schemeClr val="dk1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˃"/>
            </a:pPr>
            <a:r>
              <a:rPr lang="en" sz="1600">
                <a:solidFill>
                  <a:schemeClr val="dk1"/>
                </a:solidFill>
              </a:rPr>
              <a:t>Upcoming classes:</a:t>
            </a:r>
            <a:endParaRPr sz="1600">
              <a:solidFill>
                <a:schemeClr val="dk1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˃"/>
            </a:pPr>
            <a:r>
              <a:rPr lang="en" sz="1600">
                <a:solidFill>
                  <a:schemeClr val="dk1"/>
                </a:solidFill>
              </a:rPr>
              <a:t> </a:t>
            </a:r>
            <a:r>
              <a:rPr lang="en" sz="1600" u="sng">
                <a:solidFill>
                  <a:schemeClr val="dk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6/13, 1 - 3 </a:t>
            </a:r>
            <a:r>
              <a:rPr lang="en" sz="1600" u="sng">
                <a:solidFill>
                  <a:srgbClr val="4B2E83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p.m.</a:t>
            </a:r>
            <a:endParaRPr sz="1600">
              <a:solidFill>
                <a:srgbClr val="4B2E83"/>
              </a:solidFill>
            </a:endParaRPr>
          </a:p>
        </p:txBody>
      </p:sp>
      <p:sp>
        <p:nvSpPr>
          <p:cNvPr id="133" name="Google Shape;133;p28"/>
          <p:cNvSpPr txBox="1">
            <a:spLocks noGrp="1"/>
          </p:cNvSpPr>
          <p:nvPr>
            <p:ph type="body" idx="2"/>
          </p:nvPr>
        </p:nvSpPr>
        <p:spPr>
          <a:xfrm>
            <a:off x="4732400" y="2221400"/>
            <a:ext cx="4095600" cy="3587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" sz="1600" b="1" u="sng">
                <a:solidFill>
                  <a:srgbClr val="4B2E83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SAGE Budget eLearning</a:t>
            </a:r>
            <a:endParaRPr sz="1600" b="1">
              <a:solidFill>
                <a:srgbClr val="4B2E83"/>
              </a:solidFill>
            </a:endParaRPr>
          </a:p>
          <a:p>
            <a:pPr marL="457200" lvl="0" indent="-330200" algn="l" rtl="0">
              <a:spcBef>
                <a:spcPts val="480"/>
              </a:spcBef>
              <a:spcAft>
                <a:spcPts val="0"/>
              </a:spcAft>
              <a:buSzPts val="1600"/>
              <a:buChar char="˃"/>
            </a:pPr>
            <a:r>
              <a:rPr lang="en" sz="1600"/>
              <a:t>Provides on-demand instruction in </a:t>
            </a:r>
            <a:r>
              <a:rPr lang="en" sz="1600">
                <a:solidFill>
                  <a:srgbClr val="4B2E83"/>
                </a:solidFill>
              </a:rPr>
              <a:t>SAGE Budget when you need it</a:t>
            </a:r>
            <a:endParaRPr sz="1600">
              <a:solidFill>
                <a:srgbClr val="4B2E83"/>
              </a:solidFill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sz="1600">
              <a:solidFill>
                <a:srgbClr val="4B2E83"/>
              </a:solidFill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sz="1600"/>
          </a:p>
        </p:txBody>
      </p:sp>
      <p:pic>
        <p:nvPicPr>
          <p:cNvPr id="134" name="Google Shape;134;p28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82950" y="3673295"/>
            <a:ext cx="3945051" cy="2071779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9"/>
          <p:cNvSpPr txBox="1">
            <a:spLocks noGrp="1"/>
          </p:cNvSpPr>
          <p:nvPr>
            <p:ph type="title"/>
          </p:nvPr>
        </p:nvSpPr>
        <p:spPr>
          <a:xfrm>
            <a:off x="447922" y="492380"/>
            <a:ext cx="8197200" cy="1325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ADDITIONAL SAGE TRAINING</a:t>
            </a:r>
            <a:endParaRPr/>
          </a:p>
        </p:txBody>
      </p:sp>
      <p:pic>
        <p:nvPicPr>
          <p:cNvPr id="140" name="Google Shape;140;p29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2200" y="3609629"/>
            <a:ext cx="3722900" cy="209855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41" name="Google Shape;141;p29"/>
          <p:cNvSpPr txBox="1">
            <a:spLocks noGrp="1"/>
          </p:cNvSpPr>
          <p:nvPr>
            <p:ph type="body" idx="2"/>
          </p:nvPr>
        </p:nvSpPr>
        <p:spPr>
          <a:xfrm>
            <a:off x="362050" y="2103800"/>
            <a:ext cx="3763200" cy="1325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" sz="1600" b="1" u="sng">
                <a:hlinkClick r:id="rId3"/>
              </a:rPr>
              <a:t>What’s Changing in SAGE? Video</a:t>
            </a:r>
            <a:endParaRPr sz="1600" b="1"/>
          </a:p>
          <a:p>
            <a:pPr marL="457200" lvl="0" indent="-330200" algn="l" rtl="0">
              <a:spcBef>
                <a:spcPts val="480"/>
              </a:spcBef>
              <a:spcAft>
                <a:spcPts val="0"/>
              </a:spcAft>
              <a:buSzPts val="1600"/>
              <a:buChar char="˃"/>
            </a:pPr>
            <a:r>
              <a:rPr lang="en" sz="1600"/>
              <a:t>Provides a high-level overview of changes coming to SAGE with UWFT</a:t>
            </a:r>
            <a:r>
              <a:rPr lang="en" sz="1600">
                <a:solidFill>
                  <a:srgbClr val="4B2E83"/>
                </a:solidFill>
              </a:rPr>
              <a:t> (j</a:t>
            </a:r>
            <a:r>
              <a:rPr lang="en" sz="1600" u="sng">
                <a:solidFill>
                  <a:srgbClr val="4B2E83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ob aid version</a:t>
            </a:r>
            <a:r>
              <a:rPr lang="en" sz="1600">
                <a:solidFill>
                  <a:srgbClr val="4B2E83"/>
                </a:solidFill>
              </a:rPr>
              <a:t>)</a:t>
            </a:r>
            <a:endParaRPr sz="1600">
              <a:solidFill>
                <a:srgbClr val="4B2E83"/>
              </a:solidFill>
            </a:endParaRPr>
          </a:p>
        </p:txBody>
      </p:sp>
      <p:sp>
        <p:nvSpPr>
          <p:cNvPr id="142" name="Google Shape;142;p29"/>
          <p:cNvSpPr txBox="1">
            <a:spLocks noGrp="1"/>
          </p:cNvSpPr>
          <p:nvPr>
            <p:ph type="body" idx="2"/>
          </p:nvPr>
        </p:nvSpPr>
        <p:spPr>
          <a:xfrm>
            <a:off x="4813875" y="2100600"/>
            <a:ext cx="3763500" cy="1207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" sz="1600" b="1" u="sng">
                <a:solidFill>
                  <a:srgbClr val="4B2E83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SAGE Award Setup Workflow Video</a:t>
            </a:r>
            <a:endParaRPr sz="1600" b="1">
              <a:solidFill>
                <a:srgbClr val="4B2E83"/>
              </a:solidFill>
            </a:endParaRPr>
          </a:p>
          <a:p>
            <a:pPr marL="457200" lvl="0" indent="-330200" algn="l" rtl="0">
              <a:spcBef>
                <a:spcPts val="480"/>
              </a:spcBef>
              <a:spcAft>
                <a:spcPts val="0"/>
              </a:spcAft>
              <a:buSzPts val="1600"/>
              <a:buChar char="˃"/>
            </a:pPr>
            <a:r>
              <a:rPr lang="en" sz="1600"/>
              <a:t>Provides an in-depth overview of the Award Setup workflow in SAGE</a:t>
            </a:r>
            <a:endParaRPr sz="160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sz="1600"/>
          </a:p>
        </p:txBody>
      </p:sp>
      <p:pic>
        <p:nvPicPr>
          <p:cNvPr id="143" name="Google Shape;143;p29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13948" y="3591250"/>
            <a:ext cx="3763353" cy="2126125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IS-16x9-extended-powerpoint-Gold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UW White">
  <a:themeElements>
    <a:clrScheme name="Custom 2">
      <a:dk1>
        <a:srgbClr val="4B2E83"/>
      </a:dk1>
      <a:lt1>
        <a:srgbClr val="E8D3A2"/>
      </a:lt1>
      <a:dk2>
        <a:srgbClr val="4B2E83"/>
      </a:dk2>
      <a:lt2>
        <a:srgbClr val="FFFFFF"/>
      </a:lt2>
      <a:accent1>
        <a:srgbClr val="4B2E83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133</Words>
  <Application>Microsoft Office PowerPoint</Application>
  <PresentationFormat>On-screen Show (4:3)</PresentationFormat>
  <Paragraphs>22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</vt:i4>
      </vt:variant>
    </vt:vector>
  </HeadingPairs>
  <TitlesOfParts>
    <vt:vector size="13" baseType="lpstr">
      <vt:lpstr>Calibri</vt:lpstr>
      <vt:lpstr>Merriweather Sans</vt:lpstr>
      <vt:lpstr>Open Sans</vt:lpstr>
      <vt:lpstr>Encode Sans Black</vt:lpstr>
      <vt:lpstr>Verdana</vt:lpstr>
      <vt:lpstr>Arial</vt:lpstr>
      <vt:lpstr>Simple Light</vt:lpstr>
      <vt:lpstr>ORIS-16x9-extended-powerpoint-Gold</vt:lpstr>
      <vt:lpstr>UW White</vt:lpstr>
      <vt:lpstr>SAGE TRAINING  May 19, 2023</vt:lpstr>
      <vt:lpstr>AWARD SETUP &amp; TRACKING IN SAGE ELEARNING</vt:lpstr>
      <vt:lpstr>SAGE BUDGET TRAINING</vt:lpstr>
      <vt:lpstr>ADDITIONAL SAGE TRAINING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SAGE TRAINING  May 19, 2023</dc:title>
  <dc:creator>Azalea Vasquez</dc:creator>
  <cp:lastModifiedBy>Azalea Vasquez</cp:lastModifiedBy>
  <cp:revision>1</cp:revision>
  <dcterms:modified xsi:type="dcterms:W3CDTF">2023-05-22T14:23:33Z</dcterms:modified>
</cp:coreProperties>
</file>