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Encode Sans Black" panose="020B0604020202020204" charset="0"/>
      <p:bold r:id="rId20"/>
    </p:embeddedFont>
    <p:embeddedFont>
      <p:font typeface="Merriweather Sans" pitchFamily="2" charset="0"/>
      <p:regular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Open Sans Light" panose="020B0306030504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bede33c4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g2bede33c4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2611761a8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2611761a8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Matt</a:t>
            </a:r>
            <a:endParaRPr sz="1100"/>
          </a:p>
        </p:txBody>
      </p:sp>
      <p:sp>
        <p:nvSpPr>
          <p:cNvPr id="96" name="Google Shape;96;g22611761a8c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2611761a8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2611761a8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Carol</a:t>
            </a:r>
            <a:endParaRPr sz="1100"/>
          </a:p>
        </p:txBody>
      </p:sp>
      <p:sp>
        <p:nvSpPr>
          <p:cNvPr id="103" name="Google Shape;103;g22611761a8c_0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4a50d308a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4a50d308a3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Carol</a:t>
            </a:r>
            <a:endParaRPr/>
          </a:p>
        </p:txBody>
      </p:sp>
      <p:sp>
        <p:nvSpPr>
          <p:cNvPr id="110" name="Google Shape;110;g24a50d308a3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bede33c40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2bede33c40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418b5b412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418b5b412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Carol</a:t>
            </a:r>
            <a:endParaRPr/>
          </a:p>
        </p:txBody>
      </p:sp>
      <p:sp>
        <p:nvSpPr>
          <p:cNvPr id="40" name="Google Shape;40;g418b5b4128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2611761a8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22611761a8c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Carol</a:t>
            </a:r>
            <a:endParaRPr/>
          </a:p>
        </p:txBody>
      </p:sp>
      <p:sp>
        <p:nvSpPr>
          <p:cNvPr id="47" name="Google Shape;47;g22611761a8c_0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4a50d308a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4a50d308a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Carol</a:t>
            </a:r>
            <a:endParaRPr/>
          </a:p>
        </p:txBody>
      </p:sp>
      <p:sp>
        <p:nvSpPr>
          <p:cNvPr id="54" name="Google Shape;54;g24a50d308a3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e2c45460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e2c45460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Carol</a:t>
            </a:r>
            <a:endParaRPr sz="1100"/>
          </a:p>
        </p:txBody>
      </p:sp>
      <p:sp>
        <p:nvSpPr>
          <p:cNvPr id="61" name="Google Shape;61;g5e2c454602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2611761a8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2611761a8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Carol</a:t>
            </a:r>
            <a:endParaRPr sz="1100"/>
          </a:p>
        </p:txBody>
      </p:sp>
      <p:sp>
        <p:nvSpPr>
          <p:cNvPr id="68" name="Google Shape;68;g22611761a8c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2611761a8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2611761a8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Matt</a:t>
            </a:r>
            <a:endParaRPr sz="1100"/>
          </a:p>
        </p:txBody>
      </p:sp>
      <p:sp>
        <p:nvSpPr>
          <p:cNvPr id="75" name="Google Shape;75;g22611761a8c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2611761a8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2611761a8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Matt</a:t>
            </a:r>
            <a:endParaRPr sz="1100"/>
          </a:p>
        </p:txBody>
      </p:sp>
      <p:sp>
        <p:nvSpPr>
          <p:cNvPr id="82" name="Google Shape;82;g22611761a8c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2611761a8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2611761a8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Matt</a:t>
            </a:r>
            <a:endParaRPr sz="1100"/>
          </a:p>
        </p:txBody>
      </p:sp>
      <p:sp>
        <p:nvSpPr>
          <p:cNvPr id="89" name="Google Shape;89;g22611761a8c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pafc/cost-allocatio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fr/fringe-benefit-load-rate/seperation-of-leave-payment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-US" sz="4200"/>
              <a:t>GIM Updates</a:t>
            </a:r>
            <a:endParaRPr sz="4200"/>
          </a:p>
        </p:txBody>
      </p:sp>
      <p:sp>
        <p:nvSpPr>
          <p:cNvPr id="36" name="Google Shape;36;p6"/>
          <p:cNvSpPr txBox="1"/>
          <p:nvPr/>
        </p:nvSpPr>
        <p:spPr>
          <a:xfrm>
            <a:off x="692029" y="48128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5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June,  2023 </a:t>
            </a:r>
            <a:r>
              <a:rPr lang="en-US" sz="15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 sz="1300"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5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Carol Rhodes &amp; Matt Gardner </a:t>
            </a:r>
            <a:endParaRPr sz="150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5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r>
              <a:rPr lang="en-US" sz="15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5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Post Award Fiscal Compliance</a:t>
            </a:r>
            <a:endParaRPr sz="13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GIM 23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2"/>
          </p:nvPr>
        </p:nvSpPr>
        <p:spPr>
          <a:xfrm>
            <a:off x="567800" y="1421250"/>
            <a:ext cx="77880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&gt;"/>
            </a:pPr>
            <a:r>
              <a:rPr lang="en-US" sz="1900">
                <a:solidFill>
                  <a:schemeClr val="dk2"/>
                </a:solidFill>
              </a:rPr>
              <a:t>Removed procedural guidance hosted on central unit web pages</a:t>
            </a:r>
            <a:endParaRPr sz="1900">
              <a:solidFill>
                <a:schemeClr val="dk2"/>
              </a:solidFill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–"/>
            </a:pPr>
            <a:r>
              <a:rPr lang="en-US" sz="1900">
                <a:solidFill>
                  <a:schemeClr val="dk2"/>
                </a:solidFill>
              </a:rPr>
              <a:t>Added links to them within the GIM Resources section</a:t>
            </a:r>
            <a:endParaRPr sz="1900">
              <a:solidFill>
                <a:schemeClr val="dk2"/>
              </a:solidFill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–"/>
            </a:pPr>
            <a:r>
              <a:rPr lang="en-US" sz="1900">
                <a:solidFill>
                  <a:schemeClr val="dk2"/>
                </a:solidFill>
              </a:rPr>
              <a:t>Example: Distribution of Costs Across Two or More Sponsored Programs - Links to this </a:t>
            </a:r>
            <a:r>
              <a:rPr lang="en-US" sz="1900" u="sng">
                <a:solidFill>
                  <a:schemeClr val="dk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PAFC web content</a:t>
            </a:r>
            <a:endParaRPr sz="1900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2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&gt;"/>
            </a:pPr>
            <a:r>
              <a:rPr lang="en-US" sz="1900">
                <a:solidFill>
                  <a:schemeClr val="dk2"/>
                </a:solidFill>
              </a:rPr>
              <a:t>Removed section on costs requiring prior approval</a:t>
            </a:r>
            <a:endParaRPr sz="1900">
              <a:solidFill>
                <a:schemeClr val="dk2"/>
              </a:solidFill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–"/>
            </a:pPr>
            <a:r>
              <a:rPr lang="en-US" sz="1900">
                <a:solidFill>
                  <a:schemeClr val="dk2"/>
                </a:solidFill>
              </a:rPr>
              <a:t>This can be dependent on the award and isn’t standard across the board for all sponsors</a:t>
            </a:r>
            <a:endParaRPr sz="1900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2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&gt;"/>
            </a:pPr>
            <a:r>
              <a:rPr lang="en-US" sz="1900">
                <a:solidFill>
                  <a:schemeClr val="dk2"/>
                </a:solidFill>
              </a:rPr>
              <a:t>Responsibilities section  </a:t>
            </a:r>
            <a:endParaRPr sz="1900">
              <a:solidFill>
                <a:schemeClr val="dk2"/>
              </a:solidFill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–"/>
            </a:pPr>
            <a:r>
              <a:rPr lang="en-US" sz="1900">
                <a:solidFill>
                  <a:schemeClr val="dk2"/>
                </a:solidFill>
              </a:rPr>
              <a:t>Removed some general overall roles which did not seem relevant in this GIM</a:t>
            </a:r>
            <a:endParaRPr sz="1900">
              <a:solidFill>
                <a:schemeClr val="dk2"/>
              </a:solidFill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–"/>
            </a:pPr>
            <a:r>
              <a:rPr lang="en-US" sz="1900">
                <a:solidFill>
                  <a:schemeClr val="dk2"/>
                </a:solidFill>
              </a:rPr>
              <a:t>Changed order of responsibilities so PI appears first </a:t>
            </a:r>
            <a:endParaRPr sz="1900">
              <a:solidFill>
                <a:schemeClr val="dk2"/>
              </a:solidFill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–"/>
            </a:pPr>
            <a:r>
              <a:rPr lang="en-US" sz="1900">
                <a:solidFill>
                  <a:schemeClr val="dk2"/>
                </a:solidFill>
              </a:rPr>
              <a:t>Removed OSP role around budget review at proposal stage, given OSP role is limited, as reflected in GIM 1 </a:t>
            </a:r>
            <a:endParaRPr sz="1900">
              <a:solidFill>
                <a:schemeClr val="dk2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GIM 39</a:t>
            </a:r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2"/>
          </p:nvPr>
        </p:nvSpPr>
        <p:spPr>
          <a:xfrm>
            <a:off x="720200" y="1497450"/>
            <a:ext cx="77880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&gt;"/>
            </a:pPr>
            <a:r>
              <a:rPr lang="en-US" sz="1900">
                <a:solidFill>
                  <a:schemeClr val="dk1"/>
                </a:solidFill>
              </a:rPr>
              <a:t>Being covered in the next presentation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When will this happen? </a:t>
            </a:r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2"/>
          </p:nvPr>
        </p:nvSpPr>
        <p:spPr>
          <a:xfrm>
            <a:off x="750350" y="1632225"/>
            <a:ext cx="8027400" cy="22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Most of these GIM updates will be published around the first week of July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Those still under final review will happen later this year - stay tuned for more updates on those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Questions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Which GIMs will be updated soon? </a:t>
            </a:r>
            <a:endParaRPr/>
          </a:p>
        </p:txBody>
      </p:sp>
      <p:sp>
        <p:nvSpPr>
          <p:cNvPr id="43" name="Google Shape;43;p7"/>
          <p:cNvSpPr txBox="1"/>
          <p:nvPr/>
        </p:nvSpPr>
        <p:spPr>
          <a:xfrm>
            <a:off x="671750" y="1840925"/>
            <a:ext cx="81846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3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GIM 2 - Sponsored Awards: Acceptance and Fiscal Compliance</a:t>
            </a:r>
            <a:endParaRPr sz="23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3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GIM 3 - Fringe Benefit Rates and Sponsored Programs</a:t>
            </a:r>
            <a:endParaRPr sz="23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3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GIM 9 - Advance Spending on Sponsored Awards</a:t>
            </a:r>
            <a:endParaRPr sz="23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3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GIM  15 - Accounting Adjustments on Sponsored Awards</a:t>
            </a:r>
            <a:endParaRPr sz="23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3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GIM 21 - Cost Share on Sponsored Awards</a:t>
            </a:r>
            <a:endParaRPr sz="23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3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GIM 23 - Sponsored Award Costing Policy</a:t>
            </a:r>
            <a:endParaRPr sz="23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3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GIM 39 - Closeout</a:t>
            </a:r>
            <a:endParaRPr sz="23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Which GIMs will be updated next?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/>
              <a:t>GIMs still under review…</a:t>
            </a:r>
            <a:endParaRPr sz="2600"/>
          </a:p>
        </p:txBody>
      </p:sp>
      <p:sp>
        <p:nvSpPr>
          <p:cNvPr id="50" name="Google Shape;50;p8"/>
          <p:cNvSpPr txBox="1"/>
          <p:nvPr/>
        </p:nvSpPr>
        <p:spPr>
          <a:xfrm>
            <a:off x="779375" y="1956250"/>
            <a:ext cx="7623000" cy="24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3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GIM 7 - Subaward Administration </a:t>
            </a:r>
            <a:endParaRPr sz="23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3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GIM 8 - Subrecipient Monitoring</a:t>
            </a:r>
            <a:endParaRPr sz="23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3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GIM 13 - Facilities and Administrative (F&amp;A) Rates</a:t>
            </a:r>
            <a:endParaRPr sz="23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3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GIM 35 - Effort Reporting </a:t>
            </a:r>
            <a:endParaRPr sz="23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3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GIM 38 - Reduced Responsibility</a:t>
            </a:r>
            <a:endParaRPr sz="23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3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What’s changing &amp; what can we expect? </a:t>
            </a:r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750350" y="1632225"/>
            <a:ext cx="8027400" cy="22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Terminology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Process change alignment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Improved readability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Provide more clarity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GIM 2</a:t>
            </a:r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644000" y="1497450"/>
            <a:ext cx="77880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500"/>
              <a:buChar char="&gt;"/>
            </a:pPr>
            <a:r>
              <a:rPr lang="en-US" sz="1500">
                <a:solidFill>
                  <a:srgbClr val="351C75"/>
                </a:solidFill>
              </a:rPr>
              <a:t>Updated Responsibilities section: </a:t>
            </a:r>
            <a:endParaRPr sz="1500">
              <a:solidFill>
                <a:srgbClr val="351C75"/>
              </a:solidFill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500"/>
              <a:buChar char="–"/>
            </a:pPr>
            <a:r>
              <a:rPr lang="en-US" sz="1500">
                <a:solidFill>
                  <a:srgbClr val="351C75"/>
                </a:solidFill>
              </a:rPr>
              <a:t>Removed signature delegation requirement for effort reporting form this GIM and added it to GIM 35 - Effort Reporting </a:t>
            </a:r>
            <a:endParaRPr sz="1500">
              <a:solidFill>
                <a:srgbClr val="351C75"/>
              </a:solidFill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500"/>
              <a:buFont typeface="Open Sans"/>
              <a:buChar char="–"/>
            </a:pPr>
            <a:r>
              <a:rPr lang="en-US" sz="1500">
                <a:solidFill>
                  <a:srgbClr val="351C75"/>
                </a:solidFill>
              </a:rPr>
              <a:t>Clarified Dean/Dept Chair are responsible for ensuring internal controls </a:t>
            </a:r>
            <a:endParaRPr sz="1500">
              <a:solidFill>
                <a:srgbClr val="351C75"/>
              </a:solidFill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500"/>
              <a:buFont typeface="Open Sans"/>
              <a:buChar char="–"/>
            </a:pPr>
            <a:r>
              <a:rPr lang="en-US" sz="1500">
                <a:solidFill>
                  <a:srgbClr val="351C75"/>
                </a:solidFill>
              </a:rPr>
              <a:t>Added bullet to clarify both OSP &amp; GCA can take administrative actions needed to keep an award in compliance with sponsor &amp; other regulatory needs</a:t>
            </a:r>
            <a:endParaRPr sz="1500">
              <a:solidFill>
                <a:srgbClr val="351C75"/>
              </a:solidFill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500"/>
              <a:buFont typeface="Open Sans"/>
              <a:buChar char="–"/>
            </a:pPr>
            <a:r>
              <a:rPr lang="en-US" sz="1500">
                <a:solidFill>
                  <a:srgbClr val="351C75"/>
                </a:solidFill>
              </a:rPr>
              <a:t>PI: Responsible for adhering to internal controls that are established by their unit for each award. </a:t>
            </a:r>
            <a:endParaRPr sz="1500">
              <a:solidFill>
                <a:srgbClr val="351C75"/>
              </a:solidFill>
            </a:endParaRPr>
          </a:p>
          <a:p>
            <a:pPr marL="137160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500"/>
              <a:buChar char="&gt;"/>
            </a:pPr>
            <a:r>
              <a:rPr lang="en-US" sz="1500">
                <a:solidFill>
                  <a:srgbClr val="351C75"/>
                </a:solidFill>
              </a:rPr>
              <a:t>Added detailed actions that might result from non-compliance</a:t>
            </a:r>
            <a:endParaRPr sz="1500">
              <a:solidFill>
                <a:srgbClr val="351C75"/>
              </a:solidFill>
            </a:endParaRPr>
          </a:p>
          <a:p>
            <a:pPr marL="137160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500"/>
              <a:buChar char="&gt;"/>
            </a:pPr>
            <a:r>
              <a:rPr lang="en-US" sz="1500">
                <a:solidFill>
                  <a:srgbClr val="351C75"/>
                </a:solidFill>
              </a:rPr>
              <a:t>Added line for deficit resolution responsibilities</a:t>
            </a:r>
            <a:endParaRPr sz="1500">
              <a:solidFill>
                <a:srgbClr val="351C7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51C75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500"/>
              <a:buFont typeface="Open Sans"/>
              <a:buChar char="&gt;"/>
            </a:pPr>
            <a:r>
              <a:rPr lang="en-US" sz="1500">
                <a:solidFill>
                  <a:srgbClr val="351C75"/>
                </a:solidFill>
              </a:rPr>
              <a:t>Moved list of “other fiscal GIMs” to resource section and include a link from the purpose of the GIM </a:t>
            </a:r>
            <a:endParaRPr sz="1500">
              <a:solidFill>
                <a:srgbClr val="351C7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51C7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351C75"/>
                </a:solidFill>
              </a:rPr>
              <a:t>Subaward invoice delegation policy has not changed.</a:t>
            </a:r>
            <a:r>
              <a:rPr lang="en-US" sz="1500">
                <a:solidFill>
                  <a:srgbClr val="351C75"/>
                </a:solidFill>
              </a:rPr>
              <a:t> </a:t>
            </a:r>
            <a:endParaRPr sz="1500">
              <a:solidFill>
                <a:srgbClr val="351C7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51C75"/>
                </a:solidFill>
              </a:rPr>
              <a:t>WD Finance handles a little different &amp; PI’s are required to approve </a:t>
            </a:r>
            <a:endParaRPr sz="1500">
              <a:solidFill>
                <a:srgbClr val="351C7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51C75"/>
                </a:solidFill>
              </a:rPr>
              <a:t>subaward invoices within WD Finance.</a:t>
            </a:r>
            <a:endParaRPr sz="1500">
              <a:solidFill>
                <a:srgbClr val="351C75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GIM 3</a:t>
            </a:r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2"/>
          </p:nvPr>
        </p:nvSpPr>
        <p:spPr>
          <a:xfrm>
            <a:off x="720200" y="1497450"/>
            <a:ext cx="77880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&gt;"/>
            </a:pPr>
            <a:r>
              <a:rPr lang="en-US" sz="2000">
                <a:solidFill>
                  <a:schemeClr val="dk2"/>
                </a:solidFill>
              </a:rPr>
              <a:t>Updated policy statement to encompass not just proposals, but rates used on awards </a:t>
            </a:r>
            <a:endParaRPr sz="2000">
              <a:solidFill>
                <a:schemeClr val="dk2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&gt;"/>
            </a:pPr>
            <a:r>
              <a:rPr lang="en-US" sz="2000">
                <a:solidFill>
                  <a:schemeClr val="dk2"/>
                </a:solidFill>
              </a:rPr>
              <a:t>Added a statement that benefit rates are automatically calculated based on payroll classification assigned to individual within payroll system</a:t>
            </a:r>
            <a:endParaRPr sz="2000">
              <a:solidFill>
                <a:schemeClr val="dk2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&gt;"/>
            </a:pPr>
            <a:r>
              <a:rPr lang="en-US" sz="2000">
                <a:solidFill>
                  <a:schemeClr val="dk2"/>
                </a:solidFill>
              </a:rPr>
              <a:t>Moved specific explanation of elements of fringe benefits (e.g. separation leave) out of GIM since this is already covered by the </a:t>
            </a:r>
            <a:r>
              <a:rPr lang="en-US" sz="2000" u="sng">
                <a:solidFill>
                  <a:schemeClr val="dk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Financial Accounting site</a:t>
            </a:r>
            <a:endParaRPr sz="2000">
              <a:solidFill>
                <a:schemeClr val="dk2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&gt;"/>
            </a:pPr>
            <a:r>
              <a:rPr lang="en-US" sz="2000">
                <a:solidFill>
                  <a:schemeClr val="dk2"/>
                </a:solidFill>
              </a:rPr>
              <a:t>Responsibilities section  </a:t>
            </a:r>
            <a:endParaRPr sz="2000">
              <a:solidFill>
                <a:schemeClr val="dk2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-US">
                <a:solidFill>
                  <a:schemeClr val="dk2"/>
                </a:solidFill>
              </a:rPr>
              <a:t>Added GCA responsibilities </a:t>
            </a:r>
            <a:endParaRPr>
              <a:solidFill>
                <a:schemeClr val="dk2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-US">
                <a:solidFill>
                  <a:schemeClr val="dk2"/>
                </a:solidFill>
              </a:rPr>
              <a:t>OSP: Removed bullet on reviewing benefit rates</a:t>
            </a:r>
            <a:endParaRPr>
              <a:solidFill>
                <a:schemeClr val="dk2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51C75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GIM 9</a:t>
            </a:r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2"/>
          </p:nvPr>
        </p:nvSpPr>
        <p:spPr>
          <a:xfrm>
            <a:off x="720200" y="1497450"/>
            <a:ext cx="77880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&gt;"/>
            </a:pPr>
            <a:r>
              <a:rPr lang="en-US">
                <a:solidFill>
                  <a:schemeClr val="dk2"/>
                </a:solidFill>
              </a:rPr>
              <a:t>Title changed from Advance Budget Numbers to Advance Spending on Sponsored Awards</a:t>
            </a:r>
            <a:endParaRPr>
              <a:solidFill>
                <a:schemeClr val="dk2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&gt;"/>
            </a:pPr>
            <a:r>
              <a:rPr lang="en-US">
                <a:solidFill>
                  <a:schemeClr val="dk2"/>
                </a:solidFill>
              </a:rPr>
              <a:t>Removed references to budget number 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GIM 15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2"/>
          </p:nvPr>
        </p:nvSpPr>
        <p:spPr>
          <a:xfrm>
            <a:off x="720200" y="1421250"/>
            <a:ext cx="77880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&gt;"/>
            </a:pPr>
            <a:r>
              <a:rPr lang="en-US" sz="2100">
                <a:solidFill>
                  <a:schemeClr val="dk2"/>
                </a:solidFill>
              </a:rPr>
              <a:t>Updated effort reporting references to reflect future state process &amp; better align GIM 35 (Effort Reporting) and this GIM</a:t>
            </a:r>
            <a:endParaRPr sz="2100">
              <a:solidFill>
                <a:schemeClr val="dk2"/>
              </a:solidFill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&gt;"/>
            </a:pPr>
            <a:r>
              <a:rPr lang="en-US" sz="2100">
                <a:solidFill>
                  <a:schemeClr val="dk2"/>
                </a:solidFill>
              </a:rPr>
              <a:t>Updated responsibilities sections to explain more clearly what the responsibilities are</a:t>
            </a:r>
            <a:endParaRPr sz="2100">
              <a:solidFill>
                <a:schemeClr val="dk2"/>
              </a:solidFill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&gt;"/>
            </a:pPr>
            <a:r>
              <a:rPr lang="en-US" sz="2100">
                <a:solidFill>
                  <a:schemeClr val="dk2"/>
                </a:solidFill>
              </a:rPr>
              <a:t>Removed “A single cost is not to be transferred more than once.” </a:t>
            </a:r>
            <a:endParaRPr sz="2100">
              <a:solidFill>
                <a:schemeClr val="dk2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–"/>
            </a:pPr>
            <a:r>
              <a:rPr lang="en-US" sz="2100">
                <a:solidFill>
                  <a:schemeClr val="dk2"/>
                </a:solidFill>
              </a:rPr>
              <a:t>If </a:t>
            </a:r>
            <a:r>
              <a:rPr lang="en-US" sz="2050">
                <a:solidFill>
                  <a:schemeClr val="dk2"/>
                </a:solidFill>
                <a:highlight>
                  <a:srgbClr val="FFFFFF"/>
                </a:highlight>
              </a:rPr>
              <a:t>the cost is really not charged to the right budget, it needs to be corrected regardless of how many times a transfer has already taken place. </a:t>
            </a:r>
            <a:endParaRPr sz="2100">
              <a:solidFill>
                <a:schemeClr val="dk2"/>
              </a:solidFill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&gt;"/>
            </a:pPr>
            <a:r>
              <a:rPr lang="en-US" sz="2100">
                <a:solidFill>
                  <a:schemeClr val="dk2"/>
                </a:solidFill>
              </a:rPr>
              <a:t>Removed procedures and guidance around minimum threshold cost transfers</a:t>
            </a:r>
            <a:endParaRPr sz="210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GIM 21</a:t>
            </a:r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2"/>
          </p:nvPr>
        </p:nvSpPr>
        <p:spPr>
          <a:xfrm>
            <a:off x="720200" y="1497450"/>
            <a:ext cx="77880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Font typeface="Open Sans"/>
              <a:buChar char="&gt;"/>
            </a:pPr>
            <a:r>
              <a:rPr lang="en-US" sz="1800">
                <a:solidFill>
                  <a:srgbClr val="351C75"/>
                </a:solidFill>
              </a:rPr>
              <a:t>Provide clarity that sponsors must indicate voluntary cost share is an element of merit review </a:t>
            </a:r>
            <a:endParaRPr sz="1800">
              <a:solidFill>
                <a:srgbClr val="351C75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Font typeface="Open Sans"/>
              <a:buChar char="&gt;"/>
            </a:pPr>
            <a:r>
              <a:rPr lang="en-US" sz="1800">
                <a:solidFill>
                  <a:srgbClr val="351C75"/>
                </a:solidFill>
              </a:rPr>
              <a:t>When costs incurred on one award will be used as cost share on a different award - both benefiting and contributing sponsors must approve </a:t>
            </a:r>
            <a:endParaRPr sz="1800">
              <a:solidFill>
                <a:srgbClr val="351C75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Font typeface="Open Sans"/>
              <a:buChar char="–"/>
            </a:pPr>
            <a:r>
              <a:rPr lang="en-US" sz="1800">
                <a:solidFill>
                  <a:srgbClr val="351C75"/>
                </a:solidFill>
              </a:rPr>
              <a:t>previously referred to only federal sponsors for approval on both sides</a:t>
            </a:r>
            <a:endParaRPr sz="1800">
              <a:solidFill>
                <a:srgbClr val="351C75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Font typeface="Open Sans"/>
              <a:buChar char="&gt;"/>
            </a:pPr>
            <a:r>
              <a:rPr lang="en-US" sz="1800">
                <a:solidFill>
                  <a:srgbClr val="351C75"/>
                </a:solidFill>
              </a:rPr>
              <a:t>PI responsibility now includes: </a:t>
            </a:r>
            <a:endParaRPr sz="1800">
              <a:solidFill>
                <a:srgbClr val="351C75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Char char="–"/>
            </a:pPr>
            <a:r>
              <a:rPr lang="en-US" sz="1800">
                <a:solidFill>
                  <a:srgbClr val="351C75"/>
                </a:solidFill>
              </a:rPr>
              <a:t>Ensure all cost share commitments are met and documented in UW systems</a:t>
            </a:r>
            <a:endParaRPr sz="1800">
              <a:solidFill>
                <a:srgbClr val="351C75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Char char="–"/>
            </a:pPr>
            <a:r>
              <a:rPr lang="en-US" sz="1800">
                <a:solidFill>
                  <a:srgbClr val="351C75"/>
                </a:solidFill>
              </a:rPr>
              <a:t>Assume responsibility for unmet cost share commitments</a:t>
            </a:r>
            <a:endParaRPr sz="1800">
              <a:solidFill>
                <a:srgbClr val="351C75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Font typeface="Open Sans"/>
              <a:buChar char="&gt;"/>
            </a:pPr>
            <a:r>
              <a:rPr lang="en-US" sz="1800">
                <a:solidFill>
                  <a:srgbClr val="351C75"/>
                </a:solidFill>
              </a:rPr>
              <a:t>GCA responsibility now includes:</a:t>
            </a:r>
            <a:endParaRPr sz="1800">
              <a:solidFill>
                <a:srgbClr val="351C75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Font typeface="Open Sans"/>
              <a:buChar char="–"/>
            </a:pPr>
            <a:r>
              <a:rPr lang="en-US" sz="1800">
                <a:solidFill>
                  <a:srgbClr val="351C75"/>
                </a:solidFill>
              </a:rPr>
              <a:t> Take actions to resolve unmet cost share at award close out, which may include deobligation of award funding to cover the required cost share contributions.</a:t>
            </a:r>
            <a:endParaRPr sz="2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746</Words>
  <Application>Microsoft Office PowerPoint</Application>
  <PresentationFormat>On-screen Show (4:3)</PresentationFormat>
  <Paragraphs>111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Merriweather Sans</vt:lpstr>
      <vt:lpstr>Calibri</vt:lpstr>
      <vt:lpstr>Encode Sans Black</vt:lpstr>
      <vt:lpstr>Open Sans</vt:lpstr>
      <vt:lpstr>Open Sans Light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Azalea Vasquez</dc:creator>
  <cp:lastModifiedBy>Azalea Vasquez</cp:lastModifiedBy>
  <cp:revision>1</cp:revision>
  <dcterms:modified xsi:type="dcterms:W3CDTF">2023-06-09T17:24:43Z</dcterms:modified>
</cp:coreProperties>
</file>