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8" r:id="rId2"/>
    <p:sldId id="259" r:id="rId3"/>
    <p:sldId id="260" r:id="rId4"/>
    <p:sldId id="261" r:id="rId5"/>
  </p:sldIdLst>
  <p:sldSz cx="9144000" cy="6858000" type="screen4x3"/>
  <p:notesSz cx="6858000" cy="9144000"/>
  <p:custDataLst>
    <p:tags r:id="rId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0F0F0"/>
    <a:srgbClr val="917B4C"/>
    <a:srgbClr val="33000B"/>
    <a:srgbClr val="C6C6C6"/>
    <a:srgbClr val="FFCC00"/>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108" d="100"/>
          <a:sy n="108" d="100"/>
        </p:scale>
        <p:origin x="170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tags" Target="tags/tag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C0DCEA-6358-43F6-8E6C-6467D7143792}" type="datetimeFigureOut">
              <a:rPr lang="en-US" smtClean="0"/>
              <a:t>6/9/2023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DF3C13-79C5-4EAE-A8E1-D8B75F57EDEF}" type="slidenum">
              <a:rPr lang="en-US" smtClean="0"/>
              <a:t>‹#›</a:t>
            </a:fld>
            <a:endParaRPr lang="en-US"/>
          </a:p>
        </p:txBody>
      </p:sp>
    </p:spTree>
    <p:extLst>
      <p:ext uri="{BB962C8B-B14F-4D97-AF65-F5344CB8AC3E}">
        <p14:creationId xmlns:p14="http://schemas.microsoft.com/office/powerpoint/2010/main" val="643976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are continuing to take courses up to this point which is not a waste of time for learning concepts and compliance, but understand that any systems information you are learning will be outdated. Allowing this leeway because there is still so much valuable information in them, but they do need to be updated once systems information becomes obvious.</a:t>
            </a:r>
          </a:p>
        </p:txBody>
      </p:sp>
      <p:sp>
        <p:nvSpPr>
          <p:cNvPr id="4" name="Slide Number Placeholder 3"/>
          <p:cNvSpPr>
            <a:spLocks noGrp="1"/>
          </p:cNvSpPr>
          <p:nvPr>
            <p:ph type="sldNum" sz="quarter" idx="10"/>
          </p:nvPr>
        </p:nvSpPr>
        <p:spPr/>
        <p:txBody>
          <a:bodyPr/>
          <a:lstStyle/>
          <a:p>
            <a:fld id="{43DF3C13-79C5-4EAE-A8E1-D8B75F57EDEF}" type="slidenum">
              <a:rPr lang="en-US" smtClean="0"/>
              <a:t>1</a:t>
            </a:fld>
            <a:endParaRPr lang="en-US"/>
          </a:p>
        </p:txBody>
      </p:sp>
    </p:spTree>
    <p:extLst>
      <p:ext uri="{BB962C8B-B14F-4D97-AF65-F5344CB8AC3E}">
        <p14:creationId xmlns:p14="http://schemas.microsoft.com/office/powerpoint/2010/main" val="216491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after July 6 several courses will become inaccessible.  Some courses may not return and this will impact the required coursework.  All of this is in flux right now so please stay tuned.  Check this page for updates.  Updates will also be sent to the MRAM email list.</a:t>
            </a:r>
          </a:p>
        </p:txBody>
      </p:sp>
      <p:sp>
        <p:nvSpPr>
          <p:cNvPr id="4" name="Slide Number Placeholder 3"/>
          <p:cNvSpPr>
            <a:spLocks noGrp="1"/>
          </p:cNvSpPr>
          <p:nvPr>
            <p:ph type="sldNum" sz="quarter" idx="10"/>
          </p:nvPr>
        </p:nvSpPr>
        <p:spPr/>
        <p:txBody>
          <a:bodyPr/>
          <a:lstStyle/>
          <a:p>
            <a:fld id="{43DF3C13-79C5-4EAE-A8E1-D8B75F57EDEF}" type="slidenum">
              <a:rPr lang="en-US" smtClean="0"/>
              <a:t>2</a:t>
            </a:fld>
            <a:endParaRPr lang="en-US"/>
          </a:p>
        </p:txBody>
      </p:sp>
    </p:spTree>
    <p:extLst>
      <p:ext uri="{BB962C8B-B14F-4D97-AF65-F5344CB8AC3E}">
        <p14:creationId xmlns:p14="http://schemas.microsoft.com/office/powerpoint/2010/main" val="263250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hold with target release date are courses we increasingly know what the updates are and can make them relatively quickly once transparency is reach with go-live.  The courses with no change status indicate course where any changes required are minor and should be able to be completed by fall quarter. These course should be republished and ready to take in the fall, or will be offered live, depending on instructor availability.  Course with significant changes, on hold indicate courses that may be replaced or totally retired, depending on what systems remediation brings to light in the next year.</a:t>
            </a:r>
          </a:p>
        </p:txBody>
      </p:sp>
      <p:sp>
        <p:nvSpPr>
          <p:cNvPr id="4" name="Slide Number Placeholder 3"/>
          <p:cNvSpPr>
            <a:spLocks noGrp="1"/>
          </p:cNvSpPr>
          <p:nvPr>
            <p:ph type="sldNum" sz="quarter" idx="10"/>
          </p:nvPr>
        </p:nvSpPr>
        <p:spPr/>
        <p:txBody>
          <a:bodyPr/>
          <a:lstStyle/>
          <a:p>
            <a:fld id="{43DF3C13-79C5-4EAE-A8E1-D8B75F57EDEF}" type="slidenum">
              <a:rPr lang="en-US" smtClean="0"/>
              <a:t>3</a:t>
            </a:fld>
            <a:endParaRPr lang="en-US"/>
          </a:p>
        </p:txBody>
      </p:sp>
    </p:spTree>
    <p:extLst>
      <p:ext uri="{BB962C8B-B14F-4D97-AF65-F5344CB8AC3E}">
        <p14:creationId xmlns:p14="http://schemas.microsoft.com/office/powerpoint/2010/main" val="714061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notes have been made to the process for completing the certificate.  We will be finalizing certificate changes </a:t>
            </a:r>
            <a:r>
              <a:rPr lang="en-US"/>
              <a:t>in early 2024.</a:t>
            </a:r>
            <a:endParaRPr lang="en-US" dirty="0"/>
          </a:p>
        </p:txBody>
      </p:sp>
      <p:sp>
        <p:nvSpPr>
          <p:cNvPr id="4" name="Slide Number Placeholder 3"/>
          <p:cNvSpPr>
            <a:spLocks noGrp="1"/>
          </p:cNvSpPr>
          <p:nvPr>
            <p:ph type="sldNum" sz="quarter" idx="10"/>
          </p:nvPr>
        </p:nvSpPr>
        <p:spPr/>
        <p:txBody>
          <a:bodyPr/>
          <a:lstStyle/>
          <a:p>
            <a:fld id="{43DF3C13-79C5-4EAE-A8E1-D8B75F57EDEF}" type="slidenum">
              <a:rPr lang="en-US" smtClean="0"/>
              <a:t>4</a:t>
            </a:fld>
            <a:endParaRPr lang="en-US"/>
          </a:p>
        </p:txBody>
      </p:sp>
    </p:spTree>
    <p:extLst>
      <p:ext uri="{BB962C8B-B14F-4D97-AF65-F5344CB8AC3E}">
        <p14:creationId xmlns:p14="http://schemas.microsoft.com/office/powerpoint/2010/main" val="3362319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814598-278E-4750-85DC-58B0D39D8658}"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EB955-44C2-45AE-8A77-3E803F6F3A94}" type="slidenum">
              <a:rPr lang="en-US" smtClean="0"/>
              <a:t>‹#›</a:t>
            </a:fld>
            <a:endParaRPr lang="en-US"/>
          </a:p>
        </p:txBody>
      </p:sp>
    </p:spTree>
    <p:extLst>
      <p:ext uri="{BB962C8B-B14F-4D97-AF65-F5344CB8AC3E}">
        <p14:creationId xmlns:p14="http://schemas.microsoft.com/office/powerpoint/2010/main" val="407988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14598-278E-4750-85DC-58B0D39D8658}"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EB955-44C2-45AE-8A77-3E803F6F3A94}" type="slidenum">
              <a:rPr lang="en-US" smtClean="0"/>
              <a:t>‹#›</a:t>
            </a:fld>
            <a:endParaRPr lang="en-US"/>
          </a:p>
        </p:txBody>
      </p:sp>
    </p:spTree>
    <p:extLst>
      <p:ext uri="{BB962C8B-B14F-4D97-AF65-F5344CB8AC3E}">
        <p14:creationId xmlns:p14="http://schemas.microsoft.com/office/powerpoint/2010/main" val="40834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14598-278E-4750-85DC-58B0D39D8658}"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EB955-44C2-45AE-8A77-3E803F6F3A94}" type="slidenum">
              <a:rPr lang="en-US" smtClean="0"/>
              <a:t>‹#›</a:t>
            </a:fld>
            <a:endParaRPr lang="en-US"/>
          </a:p>
        </p:txBody>
      </p:sp>
    </p:spTree>
    <p:extLst>
      <p:ext uri="{BB962C8B-B14F-4D97-AF65-F5344CB8AC3E}">
        <p14:creationId xmlns:p14="http://schemas.microsoft.com/office/powerpoint/2010/main" val="1366798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14598-278E-4750-85DC-58B0D39D8658}"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EB955-44C2-45AE-8A77-3E803F6F3A94}" type="slidenum">
              <a:rPr lang="en-US" smtClean="0"/>
              <a:t>‹#›</a:t>
            </a:fld>
            <a:endParaRPr lang="en-US"/>
          </a:p>
        </p:txBody>
      </p:sp>
    </p:spTree>
    <p:extLst>
      <p:ext uri="{BB962C8B-B14F-4D97-AF65-F5344CB8AC3E}">
        <p14:creationId xmlns:p14="http://schemas.microsoft.com/office/powerpoint/2010/main" val="370882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814598-278E-4750-85DC-58B0D39D8658}"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EB955-44C2-45AE-8A77-3E803F6F3A94}" type="slidenum">
              <a:rPr lang="en-US" smtClean="0"/>
              <a:t>‹#›</a:t>
            </a:fld>
            <a:endParaRPr lang="en-US"/>
          </a:p>
        </p:txBody>
      </p:sp>
    </p:spTree>
    <p:extLst>
      <p:ext uri="{BB962C8B-B14F-4D97-AF65-F5344CB8AC3E}">
        <p14:creationId xmlns:p14="http://schemas.microsoft.com/office/powerpoint/2010/main" val="142745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14598-278E-4750-85DC-58B0D39D8658}" type="datetimeFigureOut">
              <a:rPr lang="en-US" smtClean="0"/>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EB955-44C2-45AE-8A77-3E803F6F3A94}" type="slidenum">
              <a:rPr lang="en-US" smtClean="0"/>
              <a:t>‹#›</a:t>
            </a:fld>
            <a:endParaRPr lang="en-US"/>
          </a:p>
        </p:txBody>
      </p:sp>
    </p:spTree>
    <p:extLst>
      <p:ext uri="{BB962C8B-B14F-4D97-AF65-F5344CB8AC3E}">
        <p14:creationId xmlns:p14="http://schemas.microsoft.com/office/powerpoint/2010/main" val="3726457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814598-278E-4750-85DC-58B0D39D8658}" type="datetimeFigureOut">
              <a:rPr lang="en-US" smtClean="0"/>
              <a:t>6/9/2023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EB955-44C2-45AE-8A77-3E803F6F3A94}" type="slidenum">
              <a:rPr lang="en-US" smtClean="0"/>
              <a:t>‹#›</a:t>
            </a:fld>
            <a:endParaRPr lang="en-US"/>
          </a:p>
        </p:txBody>
      </p:sp>
    </p:spTree>
    <p:extLst>
      <p:ext uri="{BB962C8B-B14F-4D97-AF65-F5344CB8AC3E}">
        <p14:creationId xmlns:p14="http://schemas.microsoft.com/office/powerpoint/2010/main" val="84024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814598-278E-4750-85DC-58B0D39D8658}" type="datetimeFigureOut">
              <a:rPr lang="en-US" smtClean="0"/>
              <a:t>6/9/2023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EB955-44C2-45AE-8A77-3E803F6F3A94}" type="slidenum">
              <a:rPr lang="en-US" smtClean="0"/>
              <a:t>‹#›</a:t>
            </a:fld>
            <a:endParaRPr lang="en-US"/>
          </a:p>
        </p:txBody>
      </p:sp>
    </p:spTree>
    <p:extLst>
      <p:ext uri="{BB962C8B-B14F-4D97-AF65-F5344CB8AC3E}">
        <p14:creationId xmlns:p14="http://schemas.microsoft.com/office/powerpoint/2010/main" val="543750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14598-278E-4750-85DC-58B0D39D8658}" type="datetimeFigureOut">
              <a:rPr lang="en-US" smtClean="0"/>
              <a:t>6/9/2023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EB955-44C2-45AE-8A77-3E803F6F3A94}" type="slidenum">
              <a:rPr lang="en-US" smtClean="0"/>
              <a:t>‹#›</a:t>
            </a:fld>
            <a:endParaRPr lang="en-US"/>
          </a:p>
        </p:txBody>
      </p:sp>
    </p:spTree>
    <p:extLst>
      <p:ext uri="{BB962C8B-B14F-4D97-AF65-F5344CB8AC3E}">
        <p14:creationId xmlns:p14="http://schemas.microsoft.com/office/powerpoint/2010/main" val="3551047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814598-278E-4750-85DC-58B0D39D8658}" type="datetimeFigureOut">
              <a:rPr lang="en-US" smtClean="0"/>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EB955-44C2-45AE-8A77-3E803F6F3A94}" type="slidenum">
              <a:rPr lang="en-US" smtClean="0"/>
              <a:t>‹#›</a:t>
            </a:fld>
            <a:endParaRPr lang="en-US"/>
          </a:p>
        </p:txBody>
      </p:sp>
    </p:spTree>
    <p:extLst>
      <p:ext uri="{BB962C8B-B14F-4D97-AF65-F5344CB8AC3E}">
        <p14:creationId xmlns:p14="http://schemas.microsoft.com/office/powerpoint/2010/main" val="604700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814598-278E-4750-85DC-58B0D39D8658}" type="datetimeFigureOut">
              <a:rPr lang="en-US" smtClean="0"/>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EB955-44C2-45AE-8A77-3E803F6F3A94}" type="slidenum">
              <a:rPr lang="en-US" smtClean="0"/>
              <a:t>‹#›</a:t>
            </a:fld>
            <a:endParaRPr lang="en-US"/>
          </a:p>
        </p:txBody>
      </p:sp>
    </p:spTree>
    <p:extLst>
      <p:ext uri="{BB962C8B-B14F-4D97-AF65-F5344CB8AC3E}">
        <p14:creationId xmlns:p14="http://schemas.microsoft.com/office/powerpoint/2010/main" val="428707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14598-278E-4750-85DC-58B0D39D8658}" type="datetimeFigureOut">
              <a:rPr lang="en-US" smtClean="0"/>
              <a:t>6/9/2023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EB955-44C2-45AE-8A77-3E803F6F3A94}" type="slidenum">
              <a:rPr lang="en-US" smtClean="0"/>
              <a:t>‹#›</a:t>
            </a:fld>
            <a:endParaRPr lang="en-US"/>
          </a:p>
        </p:txBody>
      </p:sp>
    </p:spTree>
    <p:extLst>
      <p:ext uri="{BB962C8B-B14F-4D97-AF65-F5344CB8AC3E}">
        <p14:creationId xmlns:p14="http://schemas.microsoft.com/office/powerpoint/2010/main" val="2430308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hyperlink" Target="https://uwresearch.gosignmeup.com/public/course/browse"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s://www.washington.edu/research/training/core/" TargetMode="Externa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xml"/><Relationship Id="rId7" Type="http://schemas.openxmlformats.org/officeDocument/2006/relationships/hyperlink" Target="https://uwresearch.gosignmeup.com/public/course/browse" TargetMode="Externa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hyperlink" Target="https://www.washington.edu/research/training/core/" TargetMode="External"/><Relationship Id="rId4" Type="http://schemas.openxmlformats.org/officeDocument/2006/relationships/image" Target="../media/image1.jpe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3.xml"/><Relationship Id="rId7" Type="http://schemas.openxmlformats.org/officeDocument/2006/relationships/hyperlink" Target="https://uwresearch.gosignmeup.com/public/course/browse" TargetMode="Externa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hyperlink" Target="https://www.washington.edu/research/training/core/" TargetMode="External"/><Relationship Id="rId4" Type="http://schemas.openxmlformats.org/officeDocument/2006/relationships/image" Target="../media/image1.jpe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4.xml"/><Relationship Id="rId7" Type="http://schemas.openxmlformats.org/officeDocument/2006/relationships/hyperlink" Target="https://uwresearch.gosignmeup.com/public/course/browse" TargetMode="Externa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hyperlink" Target="https://www.washington.edu/research/training/core/" TargetMode="External"/><Relationship Id="rId4" Type="http://schemas.openxmlformats.org/officeDocument/2006/relationships/image" Target="../media/image1.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t="29927" b="29927"/>
          <a:stretch/>
        </p:blipFill>
        <p:spPr>
          <a:xfrm>
            <a:off x="0" y="5562600"/>
            <a:ext cx="9144000" cy="1290934"/>
          </a:xfrm>
          <a:prstGeom prst="rect">
            <a:avLst/>
          </a:prstGeom>
        </p:spPr>
      </p:pic>
      <p:sp>
        <p:nvSpPr>
          <p:cNvPr id="9" name="Rectangle 8"/>
          <p:cNvSpPr/>
          <p:nvPr/>
        </p:nvSpPr>
        <p:spPr>
          <a:xfrm>
            <a:off x="0" y="1066800"/>
            <a:ext cx="9144000" cy="487233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968587" y="1122786"/>
            <a:ext cx="2170858" cy="479315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76200"/>
            <a:ext cx="9153525" cy="1174554"/>
          </a:xfrm>
          <a:prstGeom prst="rect">
            <a:avLst/>
          </a:prstGeom>
          <a:solidFill>
            <a:srgbClr val="917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1140" y="1219200"/>
            <a:ext cx="6777447" cy="4708981"/>
          </a:xfrm>
          <a:prstGeom prst="rect">
            <a:avLst/>
          </a:prstGeom>
          <a:noFill/>
        </p:spPr>
        <p:txBody>
          <a:bodyPr wrap="square" lIns="0" tIns="0" rIns="0" bIns="0" rtlCol="0">
            <a:spAutoFit/>
          </a:bodyPr>
          <a:lstStyle/>
          <a:p>
            <a:pPr>
              <a:lnSpc>
                <a:spcPct val="200000"/>
              </a:lnSpc>
            </a:pPr>
            <a:r>
              <a:rPr lang="en-US" sz="2800" dirty="0">
                <a:solidFill>
                  <a:schemeClr val="bg1"/>
                </a:solidFill>
                <a:latin typeface="Open Sans" pitchFamily="2" charset="0"/>
                <a:ea typeface="Open Sans" pitchFamily="2" charset="0"/>
                <a:cs typeface="Open Sans" pitchFamily="2" charset="0"/>
              </a:rPr>
              <a:t>FT and the CORE certificate</a:t>
            </a:r>
          </a:p>
          <a:p>
            <a:pPr lvl="2" indent="-342900">
              <a:spcAft>
                <a:spcPts val="600"/>
              </a:spcAft>
              <a:buFont typeface="Arial" panose="020B0604020202020204" pitchFamily="34" charset="0"/>
              <a:buChar char="•"/>
            </a:pPr>
            <a:r>
              <a:rPr lang="en-US" sz="2000" dirty="0">
                <a:solidFill>
                  <a:schemeClr val="bg1"/>
                </a:solidFill>
              </a:rPr>
              <a:t>Some required classes on hold for a few months until updates clarified</a:t>
            </a:r>
          </a:p>
          <a:p>
            <a:pPr lvl="2" indent="-342900">
              <a:spcAft>
                <a:spcPts val="600"/>
              </a:spcAft>
              <a:buFont typeface="Arial" panose="020B0604020202020204" pitchFamily="34" charset="0"/>
              <a:buChar char="•"/>
            </a:pPr>
            <a:r>
              <a:rPr lang="en-US" sz="2000" dirty="0">
                <a:solidFill>
                  <a:schemeClr val="bg1"/>
                </a:solidFill>
              </a:rPr>
              <a:t>Some required and elective classes may be retired</a:t>
            </a:r>
          </a:p>
          <a:p>
            <a:pPr lvl="2" indent="-342900">
              <a:spcAft>
                <a:spcPts val="600"/>
              </a:spcAft>
              <a:buFont typeface="Arial" panose="020B0604020202020204" pitchFamily="34" charset="0"/>
              <a:buChar char="•"/>
            </a:pPr>
            <a:r>
              <a:rPr lang="en-US" sz="2000" dirty="0">
                <a:solidFill>
                  <a:schemeClr val="bg1"/>
                </a:solidFill>
              </a:rPr>
              <a:t>Courses will be pulled effective July 6, registration no longer available</a:t>
            </a:r>
          </a:p>
          <a:p>
            <a:pPr lvl="2" indent="-342900">
              <a:spcAft>
                <a:spcPts val="600"/>
              </a:spcAft>
              <a:buFont typeface="Arial" panose="020B0604020202020204" pitchFamily="34" charset="0"/>
              <a:buChar char="•"/>
            </a:pPr>
            <a:r>
              <a:rPr lang="en-US" sz="2000" dirty="0">
                <a:solidFill>
                  <a:schemeClr val="bg1"/>
                </a:solidFill>
              </a:rPr>
              <a:t>Completing courses prior to July 6 still encouraged</a:t>
            </a:r>
          </a:p>
          <a:p>
            <a:pPr lvl="2" indent="-342900">
              <a:spcAft>
                <a:spcPts val="1200"/>
              </a:spcAft>
              <a:buFont typeface="Arial" panose="020B0604020202020204" pitchFamily="34" charset="0"/>
              <a:buChar char="•"/>
            </a:pPr>
            <a:r>
              <a:rPr lang="en-US" sz="2000" dirty="0">
                <a:solidFill>
                  <a:schemeClr val="bg1"/>
                </a:solidFill>
              </a:rPr>
              <a:t>Go to the Curriculum Guide webpage to get most up-to-date information about course status</a:t>
            </a:r>
          </a:p>
          <a:p>
            <a:pPr lvl="2" indent="-342900">
              <a:spcAft>
                <a:spcPts val="1200"/>
              </a:spcAft>
              <a:buFont typeface="Arial" panose="020B0604020202020204" pitchFamily="34" charset="0"/>
              <a:buChar char="•"/>
            </a:pPr>
            <a:r>
              <a:rPr lang="en-US" sz="2000" dirty="0">
                <a:solidFill>
                  <a:schemeClr val="bg1"/>
                </a:solidFill>
              </a:rPr>
              <a:t>ALL on-demand courses will be republished in the fall and will require learners to restart if have not completed prior to July 6</a:t>
            </a:r>
          </a:p>
        </p:txBody>
      </p:sp>
      <p:sp>
        <p:nvSpPr>
          <p:cNvPr id="3" name="TextBox 2"/>
          <p:cNvSpPr txBox="1"/>
          <p:nvPr/>
        </p:nvSpPr>
        <p:spPr>
          <a:xfrm>
            <a:off x="6968587" y="2819400"/>
            <a:ext cx="2023013" cy="738664"/>
          </a:xfrm>
          <a:prstGeom prst="rect">
            <a:avLst/>
          </a:prstGeom>
          <a:noFill/>
        </p:spPr>
        <p:txBody>
          <a:bodyPr wrap="square" lIns="0" rtlCol="0">
            <a:spAutoFit/>
          </a:bodyPr>
          <a:lstStyle/>
          <a:p>
            <a:pPr marL="112713"/>
            <a:r>
              <a:rPr lang="en-US" b="1" dirty="0">
                <a:solidFill>
                  <a:srgbClr val="595959"/>
                </a:solidFill>
              </a:rPr>
              <a:t>CORE Home </a:t>
            </a:r>
            <a:r>
              <a:rPr lang="en-US" sz="1200" dirty="0">
                <a:solidFill>
                  <a:schemeClr val="accent1">
                    <a:lumMod val="75000"/>
                  </a:schemeClr>
                </a:solidFill>
                <a:hlinkClick r:id="rId5">
                  <a:extLst>
                    <a:ext uri="{A12FA001-AC4F-418D-AE19-62706E023703}">
                      <ahyp:hlinkClr xmlns:ahyp="http://schemas.microsoft.com/office/drawing/2018/hyperlinkcolor" val="tx"/>
                    </a:ext>
                  </a:extLst>
                </a:hlinkClick>
              </a:rPr>
              <a:t>https://www.washington.edu/research/training/core/</a:t>
            </a:r>
            <a:endParaRPr lang="en-US" sz="1200" dirty="0">
              <a:solidFill>
                <a:schemeClr val="accent1">
                  <a:lumMod val="75000"/>
                </a:schemeClr>
              </a:solidFill>
            </a:endParaRPr>
          </a:p>
        </p:txBody>
      </p:sp>
      <p:sp>
        <p:nvSpPr>
          <p:cNvPr id="55" name="TextBox 54"/>
          <p:cNvSpPr txBox="1"/>
          <p:nvPr/>
        </p:nvSpPr>
        <p:spPr>
          <a:xfrm>
            <a:off x="152400" y="3555529"/>
            <a:ext cx="737616" cy="307777"/>
          </a:xfrm>
          <a:prstGeom prst="rect">
            <a:avLst/>
          </a:prstGeom>
          <a:noFill/>
        </p:spPr>
        <p:txBody>
          <a:bodyPr wrap="square" lIns="0" rIns="0" rtlCol="0">
            <a:spAutoFit/>
          </a:bodyPr>
          <a:lstStyle>
            <a:defPPr>
              <a:defRPr lang="en-US"/>
            </a:defPPr>
            <a:lvl1pPr algn="r">
              <a:defRPr sz="1400" b="1">
                <a:solidFill>
                  <a:schemeClr val="accent4"/>
                </a:solidFill>
              </a:defRPr>
            </a:lvl1pPr>
          </a:lstStyle>
          <a:p>
            <a:endParaRPr lang="en-US" dirty="0">
              <a:solidFill>
                <a:schemeClr val="tx1">
                  <a:lumMod val="65000"/>
                  <a:lumOff val="35000"/>
                </a:schemeClr>
              </a:solidFill>
            </a:endParaRPr>
          </a:p>
        </p:txBody>
      </p:sp>
      <p:pic>
        <p:nvPicPr>
          <p:cNvPr id="1026" name="Picture 2" descr="C:\Users\hient2\Desktop\Untitled-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52400"/>
            <a:ext cx="2768927" cy="10061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59062" y="1600200"/>
            <a:ext cx="2223678" cy="738664"/>
          </a:xfrm>
          <a:prstGeom prst="rect">
            <a:avLst/>
          </a:prstGeom>
          <a:noFill/>
        </p:spPr>
        <p:txBody>
          <a:bodyPr wrap="square" rtlCol="0">
            <a:spAutoFit/>
          </a:bodyPr>
          <a:lstStyle/>
          <a:p>
            <a:r>
              <a:rPr lang="en-US" b="1" dirty="0">
                <a:solidFill>
                  <a:srgbClr val="595959"/>
                </a:solidFill>
              </a:rPr>
              <a:t>CORE Registration</a:t>
            </a:r>
          </a:p>
          <a:p>
            <a:r>
              <a:rPr lang="en-US" sz="1200" dirty="0">
                <a:solidFill>
                  <a:schemeClr val="accent1">
                    <a:lumMod val="75000"/>
                  </a:schemeClr>
                </a:solidFill>
                <a:hlinkClick r:id="rId7">
                  <a:extLst>
                    <a:ext uri="{A12FA001-AC4F-418D-AE19-62706E023703}">
                      <ahyp:hlinkClr xmlns:ahyp="http://schemas.microsoft.com/office/drawing/2018/hyperlinkcolor" val="tx"/>
                    </a:ext>
                  </a:extLst>
                </a:hlinkClick>
              </a:rPr>
              <a:t>https://uwresearch.gosignmeup.com/public/course/browse</a:t>
            </a:r>
            <a:endParaRPr lang="en-US" sz="1200" u="sng" dirty="0">
              <a:solidFill>
                <a:schemeClr val="accent1">
                  <a:lumMod val="75000"/>
                </a:schemeClr>
              </a:solidFill>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57188" y="6000690"/>
            <a:ext cx="1273231" cy="857309"/>
          </a:xfrm>
          <a:prstGeom prst="rect">
            <a:avLst/>
          </a:prstGeom>
        </p:spPr>
      </p:pic>
      <p:sp>
        <p:nvSpPr>
          <p:cNvPr id="4" name="TextBox 3"/>
          <p:cNvSpPr txBox="1"/>
          <p:nvPr/>
        </p:nvSpPr>
        <p:spPr>
          <a:xfrm>
            <a:off x="17663" y="206514"/>
            <a:ext cx="6886205" cy="707886"/>
          </a:xfrm>
          <a:prstGeom prst="rect">
            <a:avLst/>
          </a:prstGeom>
          <a:noFill/>
        </p:spPr>
        <p:txBody>
          <a:bodyPr wrap="square" rtlCol="0">
            <a:spAutoFit/>
          </a:bodyPr>
          <a:lstStyle/>
          <a:p>
            <a:pPr marL="182880"/>
            <a:r>
              <a:rPr lang="en-US" sz="4000" b="1" dirty="0">
                <a:solidFill>
                  <a:schemeClr val="bg1"/>
                </a:solidFill>
                <a:latin typeface="+mj-lt"/>
              </a:rPr>
              <a:t>Updates</a:t>
            </a:r>
          </a:p>
        </p:txBody>
      </p:sp>
    </p:spTree>
    <p:custDataLst>
      <p:tags r:id="rId1"/>
    </p:custDataLst>
    <p:extLst>
      <p:ext uri="{BB962C8B-B14F-4D97-AF65-F5344CB8AC3E}">
        <p14:creationId xmlns:p14="http://schemas.microsoft.com/office/powerpoint/2010/main" val="294986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t="29927" b="29927"/>
          <a:stretch/>
        </p:blipFill>
        <p:spPr>
          <a:xfrm>
            <a:off x="0" y="5562600"/>
            <a:ext cx="9144000" cy="1290934"/>
          </a:xfrm>
          <a:prstGeom prst="rect">
            <a:avLst/>
          </a:prstGeom>
        </p:spPr>
      </p:pic>
      <p:sp>
        <p:nvSpPr>
          <p:cNvPr id="9" name="Rectangle 8"/>
          <p:cNvSpPr/>
          <p:nvPr/>
        </p:nvSpPr>
        <p:spPr>
          <a:xfrm>
            <a:off x="0" y="1066800"/>
            <a:ext cx="9144000" cy="487233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968587" y="1122786"/>
            <a:ext cx="2170858" cy="479315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76200"/>
            <a:ext cx="9153525" cy="1174554"/>
          </a:xfrm>
          <a:prstGeom prst="rect">
            <a:avLst/>
          </a:prstGeom>
          <a:solidFill>
            <a:srgbClr val="917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968587" y="2819400"/>
            <a:ext cx="2023013" cy="738664"/>
          </a:xfrm>
          <a:prstGeom prst="rect">
            <a:avLst/>
          </a:prstGeom>
          <a:noFill/>
        </p:spPr>
        <p:txBody>
          <a:bodyPr wrap="square" lIns="0" rtlCol="0">
            <a:spAutoFit/>
          </a:bodyPr>
          <a:lstStyle/>
          <a:p>
            <a:pPr marL="112713"/>
            <a:r>
              <a:rPr lang="en-US" b="1" dirty="0">
                <a:solidFill>
                  <a:srgbClr val="595959"/>
                </a:solidFill>
              </a:rPr>
              <a:t>CORE Home </a:t>
            </a:r>
            <a:r>
              <a:rPr lang="en-US" sz="1200" dirty="0">
                <a:solidFill>
                  <a:schemeClr val="accent1">
                    <a:lumMod val="75000"/>
                  </a:schemeClr>
                </a:solidFill>
                <a:hlinkClick r:id="rId5">
                  <a:extLst>
                    <a:ext uri="{A12FA001-AC4F-418D-AE19-62706E023703}">
                      <ahyp:hlinkClr xmlns:ahyp="http://schemas.microsoft.com/office/drawing/2018/hyperlinkcolor" val="tx"/>
                    </a:ext>
                  </a:extLst>
                </a:hlinkClick>
              </a:rPr>
              <a:t>https://www.washington.edu/research/training/core/</a:t>
            </a:r>
            <a:endParaRPr lang="en-US" sz="1200" dirty="0">
              <a:solidFill>
                <a:schemeClr val="accent1">
                  <a:lumMod val="75000"/>
                </a:schemeClr>
              </a:solidFill>
            </a:endParaRPr>
          </a:p>
        </p:txBody>
      </p:sp>
      <p:sp>
        <p:nvSpPr>
          <p:cNvPr id="55" name="TextBox 54"/>
          <p:cNvSpPr txBox="1"/>
          <p:nvPr/>
        </p:nvSpPr>
        <p:spPr>
          <a:xfrm>
            <a:off x="152400" y="3555529"/>
            <a:ext cx="737616" cy="307777"/>
          </a:xfrm>
          <a:prstGeom prst="rect">
            <a:avLst/>
          </a:prstGeom>
          <a:noFill/>
        </p:spPr>
        <p:txBody>
          <a:bodyPr wrap="square" lIns="0" rIns="0" rtlCol="0">
            <a:spAutoFit/>
          </a:bodyPr>
          <a:lstStyle>
            <a:defPPr>
              <a:defRPr lang="en-US"/>
            </a:defPPr>
            <a:lvl1pPr algn="r">
              <a:defRPr sz="1400" b="1">
                <a:solidFill>
                  <a:schemeClr val="accent4"/>
                </a:solidFill>
              </a:defRPr>
            </a:lvl1pPr>
          </a:lstStyle>
          <a:p>
            <a:endParaRPr lang="en-US" dirty="0">
              <a:solidFill>
                <a:schemeClr val="tx1">
                  <a:lumMod val="65000"/>
                  <a:lumOff val="35000"/>
                </a:schemeClr>
              </a:solidFill>
            </a:endParaRPr>
          </a:p>
        </p:txBody>
      </p:sp>
      <p:pic>
        <p:nvPicPr>
          <p:cNvPr id="1026" name="Picture 2" descr="C:\Users\hient2\Desktop\Untitled-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52400"/>
            <a:ext cx="2768927" cy="10061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59062" y="1600200"/>
            <a:ext cx="2223678" cy="738664"/>
          </a:xfrm>
          <a:prstGeom prst="rect">
            <a:avLst/>
          </a:prstGeom>
          <a:noFill/>
        </p:spPr>
        <p:txBody>
          <a:bodyPr wrap="square" rtlCol="0">
            <a:spAutoFit/>
          </a:bodyPr>
          <a:lstStyle/>
          <a:p>
            <a:r>
              <a:rPr lang="en-US" b="1" dirty="0">
                <a:solidFill>
                  <a:srgbClr val="595959"/>
                </a:solidFill>
              </a:rPr>
              <a:t>CORE Registration</a:t>
            </a:r>
          </a:p>
          <a:p>
            <a:r>
              <a:rPr lang="en-US" sz="1200" dirty="0">
                <a:solidFill>
                  <a:schemeClr val="accent1">
                    <a:lumMod val="75000"/>
                  </a:schemeClr>
                </a:solidFill>
                <a:hlinkClick r:id="rId7">
                  <a:extLst>
                    <a:ext uri="{A12FA001-AC4F-418D-AE19-62706E023703}">
                      <ahyp:hlinkClr xmlns:ahyp="http://schemas.microsoft.com/office/drawing/2018/hyperlinkcolor" val="tx"/>
                    </a:ext>
                  </a:extLst>
                </a:hlinkClick>
              </a:rPr>
              <a:t>https://uwresearch.gosignmeup.com/public/course/browse</a:t>
            </a:r>
            <a:endParaRPr lang="en-US" sz="1200" u="sng" dirty="0">
              <a:solidFill>
                <a:schemeClr val="accent1">
                  <a:lumMod val="75000"/>
                </a:schemeClr>
              </a:solidFill>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57188" y="6000690"/>
            <a:ext cx="1273231" cy="857309"/>
          </a:xfrm>
          <a:prstGeom prst="rect">
            <a:avLst/>
          </a:prstGeom>
        </p:spPr>
      </p:pic>
      <p:sp>
        <p:nvSpPr>
          <p:cNvPr id="4" name="TextBox 3"/>
          <p:cNvSpPr txBox="1"/>
          <p:nvPr/>
        </p:nvSpPr>
        <p:spPr>
          <a:xfrm>
            <a:off x="17663" y="206514"/>
            <a:ext cx="6886205" cy="1077218"/>
          </a:xfrm>
          <a:prstGeom prst="rect">
            <a:avLst/>
          </a:prstGeom>
          <a:noFill/>
        </p:spPr>
        <p:txBody>
          <a:bodyPr wrap="square" rtlCol="0">
            <a:spAutoFit/>
          </a:bodyPr>
          <a:lstStyle/>
          <a:p>
            <a:pPr marL="182880"/>
            <a:r>
              <a:rPr lang="en-US" sz="3200" dirty="0">
                <a:solidFill>
                  <a:schemeClr val="bg1"/>
                </a:solidFill>
                <a:latin typeface="+mj-lt"/>
              </a:rPr>
              <a:t>Changes coming to the certificate</a:t>
            </a:r>
          </a:p>
          <a:p>
            <a:pPr marL="182880"/>
            <a:endParaRPr lang="en-US" sz="3200" b="1" dirty="0">
              <a:solidFill>
                <a:schemeClr val="bg1"/>
              </a:solidFill>
              <a:latin typeface="+mj-lt"/>
            </a:endParaRPr>
          </a:p>
        </p:txBody>
      </p:sp>
      <p:pic>
        <p:nvPicPr>
          <p:cNvPr id="14" name="Picture 13">
            <a:extLst>
              <a:ext uri="{FF2B5EF4-FFF2-40B4-BE49-F238E27FC236}">
                <a16:creationId xmlns:a16="http://schemas.microsoft.com/office/drawing/2014/main" id="{AB4F0531-9667-93A7-63EC-9B44AE52CE8C}"/>
              </a:ext>
            </a:extLst>
          </p:cNvPr>
          <p:cNvPicPr>
            <a:picLocks noChangeAspect="1"/>
          </p:cNvPicPr>
          <p:nvPr/>
        </p:nvPicPr>
        <p:blipFill>
          <a:blip r:embed="rId9"/>
          <a:stretch>
            <a:fillRect/>
          </a:stretch>
        </p:blipFill>
        <p:spPr>
          <a:xfrm>
            <a:off x="236971" y="1143000"/>
            <a:ext cx="6277489" cy="5644874"/>
          </a:xfrm>
          <a:prstGeom prst="rect">
            <a:avLst/>
          </a:prstGeom>
        </p:spPr>
      </p:pic>
    </p:spTree>
    <p:custDataLst>
      <p:tags r:id="rId1"/>
    </p:custDataLst>
    <p:extLst>
      <p:ext uri="{BB962C8B-B14F-4D97-AF65-F5344CB8AC3E}">
        <p14:creationId xmlns:p14="http://schemas.microsoft.com/office/powerpoint/2010/main" val="137343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t="29927" b="29927"/>
          <a:stretch/>
        </p:blipFill>
        <p:spPr>
          <a:xfrm>
            <a:off x="0" y="5562600"/>
            <a:ext cx="9144000" cy="1290934"/>
          </a:xfrm>
          <a:prstGeom prst="rect">
            <a:avLst/>
          </a:prstGeom>
        </p:spPr>
      </p:pic>
      <p:sp>
        <p:nvSpPr>
          <p:cNvPr id="9" name="Rectangle 8"/>
          <p:cNvSpPr/>
          <p:nvPr/>
        </p:nvSpPr>
        <p:spPr>
          <a:xfrm>
            <a:off x="0" y="1066800"/>
            <a:ext cx="9144000" cy="487233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968587" y="1122786"/>
            <a:ext cx="2170858" cy="479315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76200"/>
            <a:ext cx="9153525" cy="1174554"/>
          </a:xfrm>
          <a:prstGeom prst="rect">
            <a:avLst/>
          </a:prstGeom>
          <a:solidFill>
            <a:srgbClr val="917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968587" y="2819400"/>
            <a:ext cx="2023013" cy="738664"/>
          </a:xfrm>
          <a:prstGeom prst="rect">
            <a:avLst/>
          </a:prstGeom>
          <a:noFill/>
        </p:spPr>
        <p:txBody>
          <a:bodyPr wrap="square" lIns="0" rtlCol="0">
            <a:spAutoFit/>
          </a:bodyPr>
          <a:lstStyle/>
          <a:p>
            <a:pPr marL="112713"/>
            <a:r>
              <a:rPr lang="en-US" b="1" dirty="0">
                <a:solidFill>
                  <a:srgbClr val="595959"/>
                </a:solidFill>
              </a:rPr>
              <a:t>CORE Home </a:t>
            </a:r>
            <a:r>
              <a:rPr lang="en-US" sz="1200" dirty="0">
                <a:solidFill>
                  <a:schemeClr val="accent1">
                    <a:lumMod val="75000"/>
                  </a:schemeClr>
                </a:solidFill>
                <a:hlinkClick r:id="rId5">
                  <a:extLst>
                    <a:ext uri="{A12FA001-AC4F-418D-AE19-62706E023703}">
                      <ahyp:hlinkClr xmlns:ahyp="http://schemas.microsoft.com/office/drawing/2018/hyperlinkcolor" val="tx"/>
                    </a:ext>
                  </a:extLst>
                </a:hlinkClick>
              </a:rPr>
              <a:t>https://www.washington.edu/research/training/core/</a:t>
            </a:r>
            <a:endParaRPr lang="en-US" sz="1200" dirty="0">
              <a:solidFill>
                <a:schemeClr val="accent1">
                  <a:lumMod val="75000"/>
                </a:schemeClr>
              </a:solidFill>
            </a:endParaRPr>
          </a:p>
        </p:txBody>
      </p:sp>
      <p:sp>
        <p:nvSpPr>
          <p:cNvPr id="55" name="TextBox 54"/>
          <p:cNvSpPr txBox="1"/>
          <p:nvPr/>
        </p:nvSpPr>
        <p:spPr>
          <a:xfrm>
            <a:off x="152400" y="3555529"/>
            <a:ext cx="737616" cy="307777"/>
          </a:xfrm>
          <a:prstGeom prst="rect">
            <a:avLst/>
          </a:prstGeom>
          <a:noFill/>
        </p:spPr>
        <p:txBody>
          <a:bodyPr wrap="square" lIns="0" rIns="0" rtlCol="0">
            <a:spAutoFit/>
          </a:bodyPr>
          <a:lstStyle>
            <a:defPPr>
              <a:defRPr lang="en-US"/>
            </a:defPPr>
            <a:lvl1pPr algn="r">
              <a:defRPr sz="1400" b="1">
                <a:solidFill>
                  <a:schemeClr val="accent4"/>
                </a:solidFill>
              </a:defRPr>
            </a:lvl1pPr>
          </a:lstStyle>
          <a:p>
            <a:endParaRPr lang="en-US" dirty="0">
              <a:solidFill>
                <a:schemeClr val="tx1">
                  <a:lumMod val="65000"/>
                  <a:lumOff val="35000"/>
                </a:schemeClr>
              </a:solidFill>
            </a:endParaRPr>
          </a:p>
        </p:txBody>
      </p:sp>
      <p:pic>
        <p:nvPicPr>
          <p:cNvPr id="1026" name="Picture 2" descr="C:\Users\hient2\Desktop\Untitled-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52400"/>
            <a:ext cx="2768927" cy="10061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59062" y="1600200"/>
            <a:ext cx="2223678" cy="738664"/>
          </a:xfrm>
          <a:prstGeom prst="rect">
            <a:avLst/>
          </a:prstGeom>
          <a:noFill/>
        </p:spPr>
        <p:txBody>
          <a:bodyPr wrap="square" rtlCol="0">
            <a:spAutoFit/>
          </a:bodyPr>
          <a:lstStyle/>
          <a:p>
            <a:r>
              <a:rPr lang="en-US" b="1" dirty="0">
                <a:solidFill>
                  <a:srgbClr val="595959"/>
                </a:solidFill>
              </a:rPr>
              <a:t>CORE Registration</a:t>
            </a:r>
          </a:p>
          <a:p>
            <a:r>
              <a:rPr lang="en-US" sz="1200" dirty="0">
                <a:solidFill>
                  <a:schemeClr val="accent1">
                    <a:lumMod val="75000"/>
                  </a:schemeClr>
                </a:solidFill>
                <a:hlinkClick r:id="rId7">
                  <a:extLst>
                    <a:ext uri="{A12FA001-AC4F-418D-AE19-62706E023703}">
                      <ahyp:hlinkClr xmlns:ahyp="http://schemas.microsoft.com/office/drawing/2018/hyperlinkcolor" val="tx"/>
                    </a:ext>
                  </a:extLst>
                </a:hlinkClick>
              </a:rPr>
              <a:t>https://uwresearch.gosignmeup.com/public/course/browse</a:t>
            </a:r>
            <a:endParaRPr lang="en-US" sz="1200" u="sng" dirty="0">
              <a:solidFill>
                <a:schemeClr val="accent1">
                  <a:lumMod val="75000"/>
                </a:schemeClr>
              </a:solidFill>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57188" y="6000690"/>
            <a:ext cx="1273231" cy="857309"/>
          </a:xfrm>
          <a:prstGeom prst="rect">
            <a:avLst/>
          </a:prstGeom>
        </p:spPr>
      </p:pic>
      <p:pic>
        <p:nvPicPr>
          <p:cNvPr id="16" name="Picture 15">
            <a:extLst>
              <a:ext uri="{FF2B5EF4-FFF2-40B4-BE49-F238E27FC236}">
                <a16:creationId xmlns:a16="http://schemas.microsoft.com/office/drawing/2014/main" id="{BE7A45EB-A7DA-3939-48B9-1ABFE92A8ECC}"/>
              </a:ext>
            </a:extLst>
          </p:cNvPr>
          <p:cNvPicPr>
            <a:picLocks noChangeAspect="1"/>
          </p:cNvPicPr>
          <p:nvPr/>
        </p:nvPicPr>
        <p:blipFill>
          <a:blip r:embed="rId9"/>
          <a:stretch>
            <a:fillRect/>
          </a:stretch>
        </p:blipFill>
        <p:spPr>
          <a:xfrm>
            <a:off x="304800" y="1122786"/>
            <a:ext cx="6116971" cy="5667430"/>
          </a:xfrm>
          <a:prstGeom prst="rect">
            <a:avLst/>
          </a:prstGeom>
        </p:spPr>
      </p:pic>
      <p:sp>
        <p:nvSpPr>
          <p:cNvPr id="10" name="TextBox 9">
            <a:extLst>
              <a:ext uri="{FF2B5EF4-FFF2-40B4-BE49-F238E27FC236}">
                <a16:creationId xmlns:a16="http://schemas.microsoft.com/office/drawing/2014/main" id="{9C332EB5-9D2D-571A-DA4E-2DF854294AC3}"/>
              </a:ext>
            </a:extLst>
          </p:cNvPr>
          <p:cNvSpPr txBox="1"/>
          <p:nvPr/>
        </p:nvSpPr>
        <p:spPr>
          <a:xfrm>
            <a:off x="-9525" y="370582"/>
            <a:ext cx="6886205" cy="1077218"/>
          </a:xfrm>
          <a:prstGeom prst="rect">
            <a:avLst/>
          </a:prstGeom>
          <a:noFill/>
        </p:spPr>
        <p:txBody>
          <a:bodyPr wrap="square" rtlCol="0">
            <a:spAutoFit/>
          </a:bodyPr>
          <a:lstStyle/>
          <a:p>
            <a:pPr marL="182880"/>
            <a:r>
              <a:rPr lang="en-US" sz="3200" dirty="0">
                <a:solidFill>
                  <a:schemeClr val="bg1"/>
                </a:solidFill>
                <a:latin typeface="+mj-lt"/>
              </a:rPr>
              <a:t>Changes coming to the certificate</a:t>
            </a:r>
          </a:p>
          <a:p>
            <a:pPr marL="182880"/>
            <a:endParaRPr lang="en-US" sz="3200" b="1" dirty="0">
              <a:solidFill>
                <a:schemeClr val="bg1"/>
              </a:solidFill>
              <a:latin typeface="+mj-lt"/>
            </a:endParaRPr>
          </a:p>
        </p:txBody>
      </p:sp>
    </p:spTree>
    <p:custDataLst>
      <p:tags r:id="rId1"/>
    </p:custDataLst>
    <p:extLst>
      <p:ext uri="{BB962C8B-B14F-4D97-AF65-F5344CB8AC3E}">
        <p14:creationId xmlns:p14="http://schemas.microsoft.com/office/powerpoint/2010/main" val="72182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t="29927" b="29927"/>
          <a:stretch/>
        </p:blipFill>
        <p:spPr>
          <a:xfrm>
            <a:off x="0" y="5562600"/>
            <a:ext cx="9144000" cy="1290934"/>
          </a:xfrm>
          <a:prstGeom prst="rect">
            <a:avLst/>
          </a:prstGeom>
        </p:spPr>
      </p:pic>
      <p:sp>
        <p:nvSpPr>
          <p:cNvPr id="9" name="Rectangle 8"/>
          <p:cNvSpPr/>
          <p:nvPr/>
        </p:nvSpPr>
        <p:spPr>
          <a:xfrm>
            <a:off x="0" y="1066800"/>
            <a:ext cx="9144000" cy="487233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968587" y="1122786"/>
            <a:ext cx="2170858" cy="479315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76200"/>
            <a:ext cx="9153525" cy="1174554"/>
          </a:xfrm>
          <a:prstGeom prst="rect">
            <a:avLst/>
          </a:prstGeom>
          <a:solidFill>
            <a:srgbClr val="917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968587" y="2819400"/>
            <a:ext cx="2023013" cy="738664"/>
          </a:xfrm>
          <a:prstGeom prst="rect">
            <a:avLst/>
          </a:prstGeom>
          <a:noFill/>
        </p:spPr>
        <p:txBody>
          <a:bodyPr wrap="square" lIns="0" rtlCol="0">
            <a:spAutoFit/>
          </a:bodyPr>
          <a:lstStyle/>
          <a:p>
            <a:pPr marL="112713"/>
            <a:r>
              <a:rPr lang="en-US" b="1" dirty="0">
                <a:solidFill>
                  <a:srgbClr val="595959"/>
                </a:solidFill>
              </a:rPr>
              <a:t>CORE Home </a:t>
            </a:r>
            <a:r>
              <a:rPr lang="en-US" sz="1200" dirty="0">
                <a:solidFill>
                  <a:schemeClr val="accent1">
                    <a:lumMod val="75000"/>
                  </a:schemeClr>
                </a:solidFill>
                <a:hlinkClick r:id="rId5">
                  <a:extLst>
                    <a:ext uri="{A12FA001-AC4F-418D-AE19-62706E023703}">
                      <ahyp:hlinkClr xmlns:ahyp="http://schemas.microsoft.com/office/drawing/2018/hyperlinkcolor" val="tx"/>
                    </a:ext>
                  </a:extLst>
                </a:hlinkClick>
              </a:rPr>
              <a:t>https://www.washington.edu/research/training/core/</a:t>
            </a:r>
            <a:endParaRPr lang="en-US" sz="1200" dirty="0">
              <a:solidFill>
                <a:schemeClr val="accent1">
                  <a:lumMod val="75000"/>
                </a:schemeClr>
              </a:solidFill>
            </a:endParaRPr>
          </a:p>
        </p:txBody>
      </p:sp>
      <p:sp>
        <p:nvSpPr>
          <p:cNvPr id="55" name="TextBox 54"/>
          <p:cNvSpPr txBox="1"/>
          <p:nvPr/>
        </p:nvSpPr>
        <p:spPr>
          <a:xfrm>
            <a:off x="152400" y="3555529"/>
            <a:ext cx="737616" cy="307777"/>
          </a:xfrm>
          <a:prstGeom prst="rect">
            <a:avLst/>
          </a:prstGeom>
          <a:noFill/>
        </p:spPr>
        <p:txBody>
          <a:bodyPr wrap="square" lIns="0" rIns="0" rtlCol="0">
            <a:spAutoFit/>
          </a:bodyPr>
          <a:lstStyle>
            <a:defPPr>
              <a:defRPr lang="en-US"/>
            </a:defPPr>
            <a:lvl1pPr algn="r">
              <a:defRPr sz="1400" b="1">
                <a:solidFill>
                  <a:schemeClr val="accent4"/>
                </a:solidFill>
              </a:defRPr>
            </a:lvl1pPr>
          </a:lstStyle>
          <a:p>
            <a:endParaRPr lang="en-US" dirty="0">
              <a:solidFill>
                <a:schemeClr val="tx1">
                  <a:lumMod val="65000"/>
                  <a:lumOff val="35000"/>
                </a:schemeClr>
              </a:solidFill>
            </a:endParaRPr>
          </a:p>
        </p:txBody>
      </p:sp>
      <p:pic>
        <p:nvPicPr>
          <p:cNvPr id="1026" name="Picture 2" descr="C:\Users\hient2\Desktop\Untitled-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52400"/>
            <a:ext cx="2768927" cy="10061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59062" y="1600200"/>
            <a:ext cx="2223678" cy="738664"/>
          </a:xfrm>
          <a:prstGeom prst="rect">
            <a:avLst/>
          </a:prstGeom>
          <a:noFill/>
        </p:spPr>
        <p:txBody>
          <a:bodyPr wrap="square" rtlCol="0">
            <a:spAutoFit/>
          </a:bodyPr>
          <a:lstStyle/>
          <a:p>
            <a:r>
              <a:rPr lang="en-US" b="1" dirty="0">
                <a:solidFill>
                  <a:srgbClr val="595959"/>
                </a:solidFill>
              </a:rPr>
              <a:t>CORE Registration</a:t>
            </a:r>
          </a:p>
          <a:p>
            <a:r>
              <a:rPr lang="en-US" sz="1200" dirty="0">
                <a:solidFill>
                  <a:schemeClr val="accent1">
                    <a:lumMod val="75000"/>
                  </a:schemeClr>
                </a:solidFill>
                <a:hlinkClick r:id="rId7">
                  <a:extLst>
                    <a:ext uri="{A12FA001-AC4F-418D-AE19-62706E023703}">
                      <ahyp:hlinkClr xmlns:ahyp="http://schemas.microsoft.com/office/drawing/2018/hyperlinkcolor" val="tx"/>
                    </a:ext>
                  </a:extLst>
                </a:hlinkClick>
              </a:rPr>
              <a:t>https://uwresearch.gosignmeup.com/public/course/browse</a:t>
            </a:r>
            <a:endParaRPr lang="en-US" sz="1200" u="sng" dirty="0">
              <a:solidFill>
                <a:schemeClr val="accent1">
                  <a:lumMod val="75000"/>
                </a:schemeClr>
              </a:solidFill>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57188" y="6000690"/>
            <a:ext cx="1273231" cy="857309"/>
          </a:xfrm>
          <a:prstGeom prst="rect">
            <a:avLst/>
          </a:prstGeom>
        </p:spPr>
      </p:pic>
      <p:sp>
        <p:nvSpPr>
          <p:cNvPr id="10" name="TextBox 9">
            <a:extLst>
              <a:ext uri="{FF2B5EF4-FFF2-40B4-BE49-F238E27FC236}">
                <a16:creationId xmlns:a16="http://schemas.microsoft.com/office/drawing/2014/main" id="{9C332EB5-9D2D-571A-DA4E-2DF854294AC3}"/>
              </a:ext>
            </a:extLst>
          </p:cNvPr>
          <p:cNvSpPr txBox="1"/>
          <p:nvPr/>
        </p:nvSpPr>
        <p:spPr>
          <a:xfrm>
            <a:off x="-9525" y="370582"/>
            <a:ext cx="6886205" cy="1077218"/>
          </a:xfrm>
          <a:prstGeom prst="rect">
            <a:avLst/>
          </a:prstGeom>
          <a:noFill/>
        </p:spPr>
        <p:txBody>
          <a:bodyPr wrap="square" rtlCol="0">
            <a:spAutoFit/>
          </a:bodyPr>
          <a:lstStyle/>
          <a:p>
            <a:pPr marL="182880"/>
            <a:r>
              <a:rPr lang="en-US" sz="3200" dirty="0">
                <a:solidFill>
                  <a:schemeClr val="bg1"/>
                </a:solidFill>
                <a:latin typeface="+mj-lt"/>
              </a:rPr>
              <a:t>Changes coming to the certificate</a:t>
            </a:r>
          </a:p>
          <a:p>
            <a:pPr marL="182880"/>
            <a:endParaRPr lang="en-US" sz="3200" b="1" dirty="0">
              <a:solidFill>
                <a:schemeClr val="bg1"/>
              </a:solidFill>
              <a:latin typeface="+mj-lt"/>
            </a:endParaRPr>
          </a:p>
        </p:txBody>
      </p:sp>
      <p:pic>
        <p:nvPicPr>
          <p:cNvPr id="6" name="Picture 5">
            <a:extLst>
              <a:ext uri="{FF2B5EF4-FFF2-40B4-BE49-F238E27FC236}">
                <a16:creationId xmlns:a16="http://schemas.microsoft.com/office/drawing/2014/main" id="{E841F6C1-550D-63E6-C825-9BF756CD8D10}"/>
              </a:ext>
            </a:extLst>
          </p:cNvPr>
          <p:cNvPicPr>
            <a:picLocks noChangeAspect="1"/>
          </p:cNvPicPr>
          <p:nvPr/>
        </p:nvPicPr>
        <p:blipFill>
          <a:blip r:embed="rId9"/>
          <a:stretch>
            <a:fillRect/>
          </a:stretch>
        </p:blipFill>
        <p:spPr>
          <a:xfrm>
            <a:off x="76201" y="1371600"/>
            <a:ext cx="6699314" cy="4189235"/>
          </a:xfrm>
          <a:prstGeom prst="rect">
            <a:avLst/>
          </a:prstGeom>
        </p:spPr>
      </p:pic>
    </p:spTree>
    <p:custDataLst>
      <p:tags r:id="rId1"/>
    </p:custDataLst>
    <p:extLst>
      <p:ext uri="{BB962C8B-B14F-4D97-AF65-F5344CB8AC3E}">
        <p14:creationId xmlns:p14="http://schemas.microsoft.com/office/powerpoint/2010/main" val="245395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GO AWAY BLUE L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DADE7"/>
      </a:hlink>
      <a:folHlink>
        <a:srgbClr val="6DAD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2337</TotalTime>
  <Words>473</Words>
  <Application>Microsoft Office PowerPoint</Application>
  <PresentationFormat>On-screen Show (4:3)</PresentationFormat>
  <Paragraphs>31</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Open Sans</vt:lpstr>
      <vt:lpstr>Office Theme</vt:lpstr>
      <vt:lpstr>PowerPoint Presentation</vt:lpstr>
      <vt:lpstr>PowerPoint Presentation</vt:lpstr>
      <vt:lpstr>PowerPoint Presentation</vt:lpstr>
      <vt:lpstr>PowerPoint Presentation</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makerin</dc:creator>
  <cp:lastModifiedBy>Azalea Vasquez</cp:lastModifiedBy>
  <cp:revision>141</cp:revision>
  <dcterms:created xsi:type="dcterms:W3CDTF">2015-06-08T16:00:48Z</dcterms:created>
  <dcterms:modified xsi:type="dcterms:W3CDTF">2023-06-09T17:27:25Z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9A3EC9CE-471E-4D99-A499-AECCCDD018AB</vt:lpwstr>
  </property>
  <property fmtid="{D5CDD505-2E9C-101B-9397-08002B2CF9AE}" pid="3" name="ArticulatePath">
    <vt:lpwstr>CORE Dec MRAM</vt:lpwstr>
  </property>
</Properties>
</file>