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Encode Sans Black" panose="020B0604020202020204" charset="0"/>
      <p:bold r:id="rId16"/>
    </p:embeddedFont>
    <p:embeddedFont>
      <p:font typeface="Merriweather Sans" pitchFamily="2" charset="0"/>
      <p:regular r:id="rId17"/>
    </p:embeddedFont>
    <p:embeddedFont>
      <p:font typeface="Open Sans" panose="020B0606030504020204" pitchFamily="34" charset="0"/>
      <p:regular r:id="rId18"/>
      <p:bold r:id="rId19"/>
      <p:italic r:id="rId20"/>
      <p:boldItalic r:id="rId21"/>
    </p:embeddedFont>
    <p:embeddedFont>
      <p:font typeface="Open Sans Light" panose="020B03060305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wYm70uH69NQ+lhdkJVZ7BZQlU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AF159F-8332-4762-92DC-1D946274B53C}">
  <a:tblStyle styleId="{9BAF159F-8332-4762-92DC-1D946274B53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6EB"/>
          </a:solidFill>
        </a:fill>
      </a:tcStyle>
    </a:wholeTbl>
    <a:band1H>
      <a:tcTxStyle/>
      <a:tcStyle>
        <a:tcBdr/>
        <a:fill>
          <a:solidFill>
            <a:srgbClr val="CCCAD4"/>
          </a:solidFill>
        </a:fill>
      </a:tcStyle>
    </a:band1H>
    <a:band2H>
      <a:tcTxStyle/>
      <a:tcStyle>
        <a:tcBdr/>
      </a:tcStyle>
    </a:band2H>
    <a:band1V>
      <a:tcTxStyle/>
      <a:tcStyle>
        <a:tcBdr/>
        <a:fill>
          <a:solidFill>
            <a:srgbClr val="CCCAD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 name="Google Shape;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
              <a:t>Amanda</a:t>
            </a: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
              <a:t>Amanda</a:t>
            </a:r>
            <a:endParaRPr/>
          </a:p>
        </p:txBody>
      </p:sp>
      <p:sp>
        <p:nvSpPr>
          <p:cNvPr id="47" name="Google Shape;4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Calibri"/>
              <a:buNone/>
            </a:pPr>
            <a:endParaRPr sz="1100"/>
          </a:p>
        </p:txBody>
      </p:sp>
      <p:sp>
        <p:nvSpPr>
          <p:cNvPr id="54" name="Google Shape;54;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Calibri"/>
              <a:buNone/>
            </a:pPr>
            <a:endParaRPr sz="1100"/>
          </a:p>
        </p:txBody>
      </p:sp>
      <p:sp>
        <p:nvSpPr>
          <p:cNvPr id="61" name="Google Shape;6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Calibri"/>
              <a:buNone/>
            </a:pPr>
            <a:endParaRPr sz="1100"/>
          </a:p>
        </p:txBody>
      </p:sp>
      <p:sp>
        <p:nvSpPr>
          <p:cNvPr id="81" name="Google Shape;81;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Calibri"/>
              <a:buNone/>
            </a:pPr>
            <a:endParaRPr sz="1100"/>
          </a:p>
        </p:txBody>
      </p:sp>
      <p:sp>
        <p:nvSpPr>
          <p:cNvPr id="89" name="Google Shape;89;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11"/>
          <p:cNvSpPr txBox="1">
            <a:spLocks noGrp="1"/>
          </p:cNvSpPr>
          <p:nvPr>
            <p:ph type="body" idx="1"/>
          </p:nvPr>
        </p:nvSpPr>
        <p:spPr>
          <a:xfrm>
            <a:off x="671757" y="1167124"/>
            <a:ext cx="6972300" cy="2641800"/>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1"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11"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11" descr="Bar_RtAngle_7502_RGB.png"/>
          <p:cNvPicPr preferRelativeResize="0"/>
          <p:nvPr/>
        </p:nvPicPr>
        <p:blipFill rotWithShape="1">
          <a:blip r:embed="rId4">
            <a:alphaModFix/>
          </a:blip>
          <a:srcRect/>
          <a:stretch/>
        </p:blipFill>
        <p:spPr>
          <a:xfrm>
            <a:off x="813587" y="4006085"/>
            <a:ext cx="2264489"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1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12"/>
          <p:cNvSpPr txBox="1">
            <a:spLocks noGrp="1"/>
          </p:cNvSpPr>
          <p:nvPr>
            <p:ph type="body" idx="2"/>
          </p:nvPr>
        </p:nvSpPr>
        <p:spPr>
          <a:xfrm>
            <a:off x="659305" y="1736725"/>
            <a:ext cx="8196300" cy="4015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1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12"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1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3"/>
          <p:cNvSpPr txBox="1">
            <a:spLocks noGrp="1"/>
          </p:cNvSpPr>
          <p:nvPr>
            <p:ph type="body" idx="2"/>
          </p:nvPr>
        </p:nvSpPr>
        <p:spPr>
          <a:xfrm>
            <a:off x="659305" y="2320239"/>
            <a:ext cx="8197200" cy="381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13"/>
          <p:cNvSpPr txBox="1">
            <a:spLocks noGrp="1"/>
          </p:cNvSpPr>
          <p:nvPr>
            <p:ph type="body" idx="3"/>
          </p:nvPr>
        </p:nvSpPr>
        <p:spPr>
          <a:xfrm>
            <a:off x="671757" y="1730667"/>
            <a:ext cx="8184600" cy="411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13"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1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14"/>
          <p:cNvSpPr>
            <a:spLocks noGrp="1"/>
          </p:cNvSpPr>
          <p:nvPr>
            <p:ph type="chart" idx="2"/>
          </p:nvPr>
        </p:nvSpPr>
        <p:spPr>
          <a:xfrm>
            <a:off x="766763" y="1736725"/>
            <a:ext cx="8021700" cy="4432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1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14"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1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sc.uw.edu/admin-corner/security-roles/#request" TargetMode="External"/><Relationship Id="rId7" Type="http://schemas.openxmlformats.org/officeDocument/2006/relationships/hyperlink" Target="mailto:ECCHelp@uw.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gcahelp@uw.ed" TargetMode="External"/><Relationship Id="rId5" Type="http://schemas.openxmlformats.org/officeDocument/2006/relationships/hyperlink" Target="mailto:osp@uw.edu" TargetMode="External"/><Relationship Id="rId4" Type="http://schemas.openxmlformats.org/officeDocument/2006/relationships/hyperlink" Target="mailto:sagehelp@uw.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wnetid.sharepoint.com/sites/UWFTChangeNetwork/SitePages/UW-Connect-Overview.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uwnetid.sharepoint.com/sites/UWFTChangeNetwork/Change%20Network%20Documents/Forms/AllItems.aspx?id=%2Fsites%2FUWFTChangeNetwork%2FChange%20Network%20Documents%2FOperating%20Model%2FUWCF%20Request%20Forms%2Epdf&amp;parent=%2Fsites%2FUWFTChangeNetwork%2FChange%20Network%20Documents%2FOperating%20Mode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body" idx="1"/>
          </p:nvPr>
        </p:nvSpPr>
        <p:spPr>
          <a:xfrm>
            <a:off x="683187" y="1167124"/>
            <a:ext cx="7589520" cy="2641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5000"/>
              <a:buNone/>
            </a:pPr>
            <a:r>
              <a:rPr lang="en" sz="4200">
                <a:latin typeface="Encode Sans Black"/>
                <a:ea typeface="Encode Sans Black"/>
                <a:cs typeface="Encode Sans Black"/>
                <a:sym typeface="Encode Sans Black"/>
              </a:rPr>
              <a:t>HYPERCARE &amp;  THE CUSTOMER SUPPORT MODEL FOR WORKDAY FINANCE</a:t>
            </a:r>
            <a:r>
              <a:rPr lang="en" sz="4200"/>
              <a:t> </a:t>
            </a:r>
            <a:endParaRPr sz="4200"/>
          </a:p>
        </p:txBody>
      </p:sp>
      <p:sp>
        <p:nvSpPr>
          <p:cNvPr id="36" name="Google Shape;36;p1"/>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 sz="1600" b="0" i="0" u="none" strike="noStrike" cap="none">
                <a:solidFill>
                  <a:srgbClr val="33006F"/>
                </a:solidFill>
                <a:latin typeface="Open Sans"/>
                <a:ea typeface="Open Sans"/>
                <a:cs typeface="Open Sans"/>
                <a:sym typeface="Open Sans"/>
              </a:rPr>
              <a:t>June 2023 MRAM</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320"/>
              </a:spcBef>
              <a:spcAft>
                <a:spcPts val="0"/>
              </a:spcAft>
              <a:buNone/>
            </a:pPr>
            <a:r>
              <a:rPr lang="en" sz="1600" b="0" i="0" u="none" strike="noStrike" cap="none">
                <a:solidFill>
                  <a:srgbClr val="33006F"/>
                </a:solidFill>
                <a:latin typeface="Open Sans"/>
                <a:ea typeface="Open Sans"/>
                <a:cs typeface="Open Sans"/>
                <a:sym typeface="Open Sans"/>
              </a:rPr>
              <a:t>Sarah Thomas</a:t>
            </a:r>
            <a:endParaRPr sz="1600" b="0" i="0" u="none" strike="noStrike" cap="none">
              <a:solidFill>
                <a:srgbClr val="33006F"/>
              </a:solidFill>
              <a:latin typeface="Open Sans"/>
              <a:ea typeface="Open Sans"/>
              <a:cs typeface="Open Sans"/>
              <a:sym typeface="Open Sans"/>
            </a:endParaRPr>
          </a:p>
          <a:p>
            <a:pPr marL="0" marR="0" lvl="0" indent="0" algn="l" rtl="0">
              <a:lnSpc>
                <a:spcPct val="150000"/>
              </a:lnSpc>
              <a:spcBef>
                <a:spcPts val="320"/>
              </a:spcBef>
              <a:spcAft>
                <a:spcPts val="0"/>
              </a:spcAft>
              <a:buNone/>
            </a:pPr>
            <a:r>
              <a:rPr lang="en" sz="1600" b="0" i="0" u="none" strike="noStrike" cap="none">
                <a:solidFill>
                  <a:schemeClr val="dk1"/>
                </a:solidFill>
                <a:latin typeface="Open Sans"/>
                <a:ea typeface="Open Sans"/>
                <a:cs typeface="Open Sans"/>
                <a:sym typeface="Open Sans"/>
              </a:rPr>
              <a:t>UWFT Operating Model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WHAT IS HYPERCARE?</a:t>
            </a:r>
            <a:endParaRPr/>
          </a:p>
        </p:txBody>
      </p:sp>
      <p:sp>
        <p:nvSpPr>
          <p:cNvPr id="43" name="Google Shape;43;p2"/>
          <p:cNvSpPr txBox="1">
            <a:spLocks noGrp="1"/>
          </p:cNvSpPr>
          <p:nvPr>
            <p:ph type="body" idx="2"/>
          </p:nvPr>
        </p:nvSpPr>
        <p:spPr>
          <a:xfrm>
            <a:off x="593678" y="2152361"/>
            <a:ext cx="8196300" cy="3195166"/>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Clr>
                <a:srgbClr val="4B2E83"/>
              </a:buClr>
              <a:buSzPts val="2400"/>
              <a:buFont typeface="Merriweather Sans"/>
              <a:buChar char="&gt;"/>
            </a:pPr>
            <a:r>
              <a:rPr lang="en"/>
              <a:t>Dedicated support period immediately after go-live that includes:</a:t>
            </a:r>
            <a:endParaRPr/>
          </a:p>
          <a:p>
            <a:pPr marL="914400" lvl="1" indent="-203200" algn="l" rtl="0">
              <a:lnSpc>
                <a:spcPct val="100000"/>
              </a:lnSpc>
              <a:spcBef>
                <a:spcPts val="400"/>
              </a:spcBef>
              <a:spcAft>
                <a:spcPts val="0"/>
              </a:spcAft>
              <a:buSzPts val="2400"/>
              <a:buNone/>
            </a:pPr>
            <a:endParaRPr/>
          </a:p>
          <a:p>
            <a:pPr marL="914400" lvl="1" indent="-355600" algn="l" rtl="0">
              <a:lnSpc>
                <a:spcPct val="100000"/>
              </a:lnSpc>
              <a:spcBef>
                <a:spcPts val="400"/>
              </a:spcBef>
              <a:spcAft>
                <a:spcPts val="0"/>
              </a:spcAft>
              <a:buSzPts val="2400"/>
              <a:buChar char="–"/>
            </a:pPr>
            <a:r>
              <a:rPr lang="en"/>
              <a:t>Additional layers of support for our customer support teams</a:t>
            </a:r>
            <a:endParaRPr/>
          </a:p>
          <a:p>
            <a:pPr marL="914400" lvl="1" indent="-355600" algn="l" rtl="0">
              <a:lnSpc>
                <a:spcPct val="100000"/>
              </a:lnSpc>
              <a:spcBef>
                <a:spcPts val="400"/>
              </a:spcBef>
              <a:spcAft>
                <a:spcPts val="0"/>
              </a:spcAft>
              <a:buSzPts val="2400"/>
              <a:buChar char="–"/>
            </a:pPr>
            <a:r>
              <a:rPr lang="en"/>
              <a:t>Special escalation paths and teams to troubleshoot and resolve issues</a:t>
            </a:r>
            <a:endParaRPr/>
          </a:p>
          <a:p>
            <a:pPr marL="914400" lvl="1" indent="-355600" algn="l" rtl="0">
              <a:lnSpc>
                <a:spcPct val="100000"/>
              </a:lnSpc>
              <a:spcBef>
                <a:spcPts val="400"/>
              </a:spcBef>
              <a:spcAft>
                <a:spcPts val="0"/>
              </a:spcAft>
              <a:buSzPts val="2400"/>
              <a:buChar char="–"/>
            </a:pPr>
            <a:r>
              <a:rPr lang="en"/>
              <a:t>UWFT program team there to support stabilization and minimize business disruption</a:t>
            </a:r>
            <a:endParaRPr/>
          </a:p>
          <a:p>
            <a:pPr marL="914400" lvl="1" indent="-203200" algn="l" rtl="0">
              <a:lnSpc>
                <a:spcPct val="100000"/>
              </a:lnSpc>
              <a:spcBef>
                <a:spcPts val="400"/>
              </a:spcBef>
              <a:spcAft>
                <a:spcPts val="0"/>
              </a:spcAft>
              <a:buSzPts val="2400"/>
              <a:buNone/>
            </a:pPr>
            <a:endParaRPr/>
          </a:p>
          <a:p>
            <a:pPr marL="914400" lvl="1" indent="-203200" algn="l" rtl="0">
              <a:lnSpc>
                <a:spcPct val="100000"/>
              </a:lnSpc>
              <a:spcBef>
                <a:spcPts val="400"/>
              </a:spcBef>
              <a:spcAft>
                <a:spcPts val="0"/>
              </a:spcAft>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a:spLocks noGrp="1"/>
          </p:cNvSpPr>
          <p:nvPr>
            <p:ph type="body" idx="1"/>
          </p:nvPr>
        </p:nvSpPr>
        <p:spPr>
          <a:xfrm>
            <a:off x="468725" y="566339"/>
            <a:ext cx="8447106" cy="762407"/>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sz="2800">
                <a:latin typeface="Encode Sans Black"/>
                <a:ea typeface="Encode Sans Black"/>
                <a:cs typeface="Encode Sans Black"/>
                <a:sym typeface="Encode Sans Black"/>
              </a:rPr>
              <a:t>WHAT IS THE CUSTOMER SUPPORT MODEL?</a:t>
            </a:r>
            <a:endParaRPr sz="2800"/>
          </a:p>
        </p:txBody>
      </p:sp>
      <p:sp>
        <p:nvSpPr>
          <p:cNvPr id="50" name="Google Shape;50;p3"/>
          <p:cNvSpPr txBox="1">
            <a:spLocks noGrp="1"/>
          </p:cNvSpPr>
          <p:nvPr>
            <p:ph type="body" idx="2"/>
          </p:nvPr>
        </p:nvSpPr>
        <p:spPr>
          <a:xfrm>
            <a:off x="473362" y="1911730"/>
            <a:ext cx="8185363" cy="4103002"/>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480"/>
              </a:spcBef>
              <a:spcAft>
                <a:spcPts val="0"/>
              </a:spcAft>
              <a:buClr>
                <a:srgbClr val="4B2E83"/>
              </a:buClr>
              <a:buSzPts val="2400"/>
              <a:buFont typeface="Merriweather Sans"/>
              <a:buChar char="&gt;"/>
            </a:pPr>
            <a:r>
              <a:rPr lang="en" sz="2000"/>
              <a:t>Customer support refers to the infrastructure and tools to support Workday Finance end users including where and how to get help.</a:t>
            </a:r>
            <a:br>
              <a:rPr lang="en" sz="2000"/>
            </a:br>
            <a:endParaRPr sz="2000"/>
          </a:p>
          <a:p>
            <a:pPr marL="457200" marR="0" lvl="0" indent="-381000" algn="l" rtl="0">
              <a:lnSpc>
                <a:spcPct val="100000"/>
              </a:lnSpc>
              <a:spcBef>
                <a:spcPts val="480"/>
              </a:spcBef>
              <a:spcAft>
                <a:spcPts val="0"/>
              </a:spcAft>
              <a:buClr>
                <a:srgbClr val="4B2E83"/>
              </a:buClr>
              <a:buSzPts val="2400"/>
              <a:buFont typeface="Merriweather Sans"/>
              <a:buChar char="&gt;"/>
            </a:pPr>
            <a:r>
              <a:rPr lang="en" sz="2000"/>
              <a:t>UW Connect Finance (UW-branded ServiceNow) will be the common tool for submitting help requests to central offices.</a:t>
            </a:r>
            <a:endParaRPr/>
          </a:p>
          <a:p>
            <a:pPr marL="457200" marR="0" lvl="0" indent="-228600" algn="l" rtl="0">
              <a:lnSpc>
                <a:spcPct val="100000"/>
              </a:lnSpc>
              <a:spcBef>
                <a:spcPts val="480"/>
              </a:spcBef>
              <a:spcAft>
                <a:spcPts val="0"/>
              </a:spcAft>
              <a:buClr>
                <a:srgbClr val="4B2E83"/>
              </a:buClr>
              <a:buSzPts val="2400"/>
              <a:buFont typeface="Merriweather Sans"/>
              <a:buNone/>
            </a:pPr>
            <a:endParaRPr sz="2000"/>
          </a:p>
          <a:p>
            <a:pPr marL="457200" marR="0" lvl="0" indent="-381000" algn="l" rtl="0">
              <a:lnSpc>
                <a:spcPct val="100000"/>
              </a:lnSpc>
              <a:spcBef>
                <a:spcPts val="480"/>
              </a:spcBef>
              <a:spcAft>
                <a:spcPts val="0"/>
              </a:spcAft>
              <a:buClr>
                <a:srgbClr val="4B2E83"/>
              </a:buClr>
              <a:buSzPts val="2400"/>
              <a:buFont typeface="Merriweather Sans"/>
              <a:buChar char="&gt;"/>
            </a:pPr>
            <a:r>
              <a:rPr lang="en" sz="2000"/>
              <a:t>Shared Environments are the first point of support for Workday Finance within each unit/department.</a:t>
            </a:r>
            <a:endParaRPr/>
          </a:p>
          <a:p>
            <a:pPr marL="457200" marR="0" lvl="0" indent="-228600" algn="l" rtl="0">
              <a:lnSpc>
                <a:spcPct val="100000"/>
              </a:lnSpc>
              <a:spcBef>
                <a:spcPts val="480"/>
              </a:spcBef>
              <a:spcAft>
                <a:spcPts val="0"/>
              </a:spcAft>
              <a:buClr>
                <a:srgbClr val="4B2E83"/>
              </a:buClr>
              <a:buSzPts val="2400"/>
              <a:buFont typeface="Merriweather Sans"/>
              <a:buNone/>
            </a:pPr>
            <a:endParaRPr sz="2000"/>
          </a:p>
          <a:p>
            <a:pPr marL="457200" marR="0" lvl="0" indent="-381000" algn="l" rtl="0">
              <a:lnSpc>
                <a:spcPct val="100000"/>
              </a:lnSpc>
              <a:spcBef>
                <a:spcPts val="480"/>
              </a:spcBef>
              <a:spcAft>
                <a:spcPts val="0"/>
              </a:spcAft>
              <a:buClr>
                <a:srgbClr val="4B2E83"/>
              </a:buClr>
              <a:buSzPts val="2400"/>
              <a:buFont typeface="Merriweather Sans"/>
              <a:buChar char="&gt;"/>
            </a:pPr>
            <a:r>
              <a:rPr lang="en" sz="2000"/>
              <a:t>We will be here to help!</a:t>
            </a:r>
            <a:endParaRPr/>
          </a:p>
          <a:p>
            <a:pPr marL="914400" lvl="1" indent="-203200" algn="l" rtl="0">
              <a:lnSpc>
                <a:spcPct val="100000"/>
              </a:lnSpc>
              <a:spcBef>
                <a:spcPts val="400"/>
              </a:spcBef>
              <a:spcAft>
                <a:spcPts val="0"/>
              </a:spcAft>
              <a:buSzPts val="2400"/>
              <a:buNone/>
            </a:pPr>
            <a:endParaRPr/>
          </a:p>
          <a:p>
            <a:pPr marL="914400" lvl="1" indent="-203200" algn="l" rtl="0">
              <a:lnSpc>
                <a:spcPct val="100000"/>
              </a:lnSpc>
              <a:spcBef>
                <a:spcPts val="400"/>
              </a:spcBef>
              <a:spcAft>
                <a:spcPts val="0"/>
              </a:spcAft>
              <a:buSzPts val="24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WHERE TO GET HELP </a:t>
            </a:r>
            <a:endParaRPr/>
          </a:p>
        </p:txBody>
      </p:sp>
      <p:sp>
        <p:nvSpPr>
          <p:cNvPr id="57" name="Google Shape;57;p4"/>
          <p:cNvSpPr txBox="1">
            <a:spLocks noGrp="1"/>
          </p:cNvSpPr>
          <p:nvPr>
            <p:ph type="body" idx="2"/>
          </p:nvPr>
        </p:nvSpPr>
        <p:spPr>
          <a:xfrm>
            <a:off x="468631" y="1858033"/>
            <a:ext cx="8280200" cy="4092065"/>
          </a:xfrm>
          <a:prstGeom prst="rect">
            <a:avLst/>
          </a:prstGeom>
          <a:noFill/>
          <a:ln>
            <a:noFill/>
          </a:ln>
        </p:spPr>
        <p:txBody>
          <a:bodyPr spcFirstLastPara="1" wrap="square" lIns="91425" tIns="91425" rIns="91425" bIns="91425" anchor="t" anchorCtr="0">
            <a:noAutofit/>
          </a:bodyPr>
          <a:lstStyle/>
          <a:p>
            <a:pPr marL="457200" lvl="0" indent="-387350" algn="l" rtl="0">
              <a:lnSpc>
                <a:spcPct val="114999"/>
              </a:lnSpc>
              <a:spcBef>
                <a:spcPts val="0"/>
              </a:spcBef>
              <a:spcAft>
                <a:spcPts val="0"/>
              </a:spcAft>
              <a:buSzPts val="2500"/>
              <a:buChar char="&gt;"/>
            </a:pPr>
            <a:r>
              <a:rPr lang="en" sz="2000" b="1">
                <a:solidFill>
                  <a:schemeClr val="dk1"/>
                </a:solidFill>
              </a:rPr>
              <a:t>Workday Finance</a:t>
            </a:r>
            <a:r>
              <a:rPr lang="en" sz="2000">
                <a:solidFill>
                  <a:schemeClr val="dk1"/>
                </a:solidFill>
              </a:rPr>
              <a:t>: Reach out to your unit's Shared Environment via UW Connect or their defined methods </a:t>
            </a:r>
            <a:endParaRPr>
              <a:solidFill>
                <a:schemeClr val="dk1"/>
              </a:solidFill>
            </a:endParaRPr>
          </a:p>
          <a:p>
            <a:pPr marL="914400" lvl="1" indent="-355600" algn="l" rtl="0">
              <a:lnSpc>
                <a:spcPct val="114999"/>
              </a:lnSpc>
              <a:spcBef>
                <a:spcPts val="0"/>
              </a:spcBef>
              <a:spcAft>
                <a:spcPts val="0"/>
              </a:spcAft>
              <a:buSzPts val="2500"/>
              <a:buChar char="–"/>
            </a:pPr>
            <a:r>
              <a:rPr lang="en" sz="1800">
                <a:solidFill>
                  <a:schemeClr val="dk1"/>
                </a:solidFill>
              </a:rPr>
              <a:t>Security Role Questions: </a:t>
            </a:r>
            <a:r>
              <a:rPr lang="en" sz="1800" u="sng">
                <a:solidFill>
                  <a:schemeClr val="dk1"/>
                </a:solidFill>
                <a:hlinkClick r:id="rId3">
                  <a:extLst>
                    <a:ext uri="{A12FA001-AC4F-418D-AE19-62706E023703}">
                      <ahyp:hlinkClr xmlns:ahyp="http://schemas.microsoft.com/office/drawing/2018/hyperlinkcolor" val="tx"/>
                    </a:ext>
                  </a:extLst>
                </a:hlinkClick>
              </a:rPr>
              <a:t>Contact the Integrated Service Center (ISC)</a:t>
            </a:r>
            <a:endParaRPr/>
          </a:p>
          <a:p>
            <a:pPr marL="457200" lvl="0" indent="-228600" algn="l" rtl="0">
              <a:lnSpc>
                <a:spcPct val="114999"/>
              </a:lnSpc>
              <a:spcBef>
                <a:spcPts val="0"/>
              </a:spcBef>
              <a:spcAft>
                <a:spcPts val="0"/>
              </a:spcAft>
              <a:buSzPts val="2500"/>
              <a:buNone/>
            </a:pPr>
            <a:endParaRPr sz="2000" b="1">
              <a:solidFill>
                <a:schemeClr val="dk1"/>
              </a:solidFill>
            </a:endParaRPr>
          </a:p>
          <a:p>
            <a:pPr marL="457200" lvl="0" indent="-387350" algn="l" rtl="0">
              <a:lnSpc>
                <a:spcPct val="114999"/>
              </a:lnSpc>
              <a:spcBef>
                <a:spcPts val="0"/>
              </a:spcBef>
              <a:spcAft>
                <a:spcPts val="0"/>
              </a:spcAft>
              <a:buSzPts val="2500"/>
              <a:buChar char="&gt;"/>
            </a:pPr>
            <a:r>
              <a:rPr lang="en" sz="2000" b="1">
                <a:solidFill>
                  <a:schemeClr val="dk1"/>
                </a:solidFill>
              </a:rPr>
              <a:t>SAGE</a:t>
            </a:r>
            <a:r>
              <a:rPr lang="en" sz="2000">
                <a:solidFill>
                  <a:schemeClr val="dk1"/>
                </a:solidFill>
              </a:rPr>
              <a:t>: Contact </a:t>
            </a:r>
            <a:r>
              <a:rPr lang="en" sz="2000" u="sng">
                <a:solidFill>
                  <a:schemeClr val="dk1"/>
                </a:solidFill>
                <a:hlinkClick r:id="rId4">
                  <a:extLst>
                    <a:ext uri="{A12FA001-AC4F-418D-AE19-62706E023703}">
                      <ahyp:hlinkClr xmlns:ahyp="http://schemas.microsoft.com/office/drawing/2018/hyperlinkcolor" val="tx"/>
                    </a:ext>
                  </a:extLst>
                </a:hlinkClick>
              </a:rPr>
              <a:t>sagehelp@uw.edu</a:t>
            </a:r>
            <a:endParaRPr/>
          </a:p>
          <a:p>
            <a:pPr marL="457200" lvl="0" indent="-228600" algn="l" rtl="0">
              <a:lnSpc>
                <a:spcPct val="114999"/>
              </a:lnSpc>
              <a:spcBef>
                <a:spcPts val="0"/>
              </a:spcBef>
              <a:spcAft>
                <a:spcPts val="0"/>
              </a:spcAft>
              <a:buSzPts val="2500"/>
              <a:buNone/>
            </a:pPr>
            <a:endParaRPr sz="2000" b="1">
              <a:solidFill>
                <a:schemeClr val="dk1"/>
              </a:solidFill>
            </a:endParaRPr>
          </a:p>
          <a:p>
            <a:pPr marL="457200" lvl="0" indent="-387350" algn="l" rtl="0">
              <a:lnSpc>
                <a:spcPct val="114999"/>
              </a:lnSpc>
              <a:spcBef>
                <a:spcPts val="0"/>
              </a:spcBef>
              <a:spcAft>
                <a:spcPts val="0"/>
              </a:spcAft>
              <a:buSzPts val="2500"/>
              <a:buChar char="&gt;"/>
            </a:pPr>
            <a:r>
              <a:rPr lang="en" sz="2000" b="1">
                <a:solidFill>
                  <a:schemeClr val="dk1"/>
                </a:solidFill>
              </a:rPr>
              <a:t>OSP</a:t>
            </a:r>
            <a:r>
              <a:rPr lang="en" sz="2000">
                <a:solidFill>
                  <a:schemeClr val="dk1"/>
                </a:solidFill>
              </a:rPr>
              <a:t>:</a:t>
            </a:r>
            <a:r>
              <a:rPr lang="en" sz="2000" b="1">
                <a:solidFill>
                  <a:schemeClr val="dk1"/>
                </a:solidFill>
              </a:rPr>
              <a:t> </a:t>
            </a:r>
            <a:r>
              <a:rPr lang="en" sz="2000">
                <a:solidFill>
                  <a:schemeClr val="dk1"/>
                </a:solidFill>
              </a:rPr>
              <a:t>Contact </a:t>
            </a:r>
            <a:r>
              <a:rPr lang="en" sz="2000" u="sng">
                <a:solidFill>
                  <a:schemeClr val="dk1"/>
                </a:solidFill>
                <a:hlinkClick r:id="rId5">
                  <a:extLst>
                    <a:ext uri="{A12FA001-AC4F-418D-AE19-62706E023703}">
                      <ahyp:hlinkClr xmlns:ahyp="http://schemas.microsoft.com/office/drawing/2018/hyperlinkcolor" val="tx"/>
                    </a:ext>
                  </a:extLst>
                </a:hlinkClick>
              </a:rPr>
              <a:t>osp@uw.edu</a:t>
            </a:r>
            <a:endParaRPr/>
          </a:p>
          <a:p>
            <a:pPr marL="457200" lvl="0" indent="-228600" algn="l" rtl="0">
              <a:lnSpc>
                <a:spcPct val="114999"/>
              </a:lnSpc>
              <a:spcBef>
                <a:spcPts val="0"/>
              </a:spcBef>
              <a:spcAft>
                <a:spcPts val="0"/>
              </a:spcAft>
              <a:buSzPts val="2500"/>
              <a:buNone/>
            </a:pPr>
            <a:endParaRPr sz="2000" b="1">
              <a:solidFill>
                <a:schemeClr val="dk1"/>
              </a:solidFill>
            </a:endParaRPr>
          </a:p>
          <a:p>
            <a:pPr marL="457200" lvl="0" indent="-387350" algn="l" rtl="0">
              <a:lnSpc>
                <a:spcPct val="114999"/>
              </a:lnSpc>
              <a:spcBef>
                <a:spcPts val="0"/>
              </a:spcBef>
              <a:spcAft>
                <a:spcPts val="0"/>
              </a:spcAft>
              <a:buSzPts val="2500"/>
              <a:buChar char="&gt;"/>
            </a:pPr>
            <a:r>
              <a:rPr lang="en" sz="2000" b="1">
                <a:solidFill>
                  <a:schemeClr val="dk1"/>
                </a:solidFill>
              </a:rPr>
              <a:t>GCA &amp; Award Portal</a:t>
            </a:r>
            <a:r>
              <a:rPr lang="en" sz="2000">
                <a:solidFill>
                  <a:schemeClr val="dk1"/>
                </a:solidFill>
              </a:rPr>
              <a:t>: Contact </a:t>
            </a:r>
            <a:r>
              <a:rPr lang="en" sz="2000" u="sng">
                <a:solidFill>
                  <a:schemeClr val="dk1"/>
                </a:solidFill>
                <a:hlinkClick r:id="rId6">
                  <a:extLst>
                    <a:ext uri="{A12FA001-AC4F-418D-AE19-62706E023703}">
                      <ahyp:hlinkClr xmlns:ahyp="http://schemas.microsoft.com/office/drawing/2018/hyperlinkcolor" val="tx"/>
                    </a:ext>
                  </a:extLst>
                </a:hlinkClick>
              </a:rPr>
              <a:t>gcahelp@uw.edu</a:t>
            </a:r>
            <a:endParaRPr/>
          </a:p>
          <a:p>
            <a:pPr marL="457200" lvl="0" indent="-228600" algn="l" rtl="0">
              <a:lnSpc>
                <a:spcPct val="114999"/>
              </a:lnSpc>
              <a:spcBef>
                <a:spcPts val="0"/>
              </a:spcBef>
              <a:spcAft>
                <a:spcPts val="0"/>
              </a:spcAft>
              <a:buSzPts val="2500"/>
              <a:buNone/>
            </a:pPr>
            <a:endParaRPr sz="2000" b="1">
              <a:solidFill>
                <a:schemeClr val="dk1"/>
              </a:solidFill>
            </a:endParaRPr>
          </a:p>
          <a:p>
            <a:pPr marL="457200" lvl="0" indent="-387350" algn="l" rtl="0">
              <a:lnSpc>
                <a:spcPct val="114999"/>
              </a:lnSpc>
              <a:spcBef>
                <a:spcPts val="0"/>
              </a:spcBef>
              <a:spcAft>
                <a:spcPts val="0"/>
              </a:spcAft>
              <a:buSzPts val="2500"/>
              <a:buChar char="&gt;"/>
            </a:pPr>
            <a:r>
              <a:rPr lang="en" sz="2000" b="1">
                <a:solidFill>
                  <a:schemeClr val="dk1"/>
                </a:solidFill>
              </a:rPr>
              <a:t>ECC</a:t>
            </a:r>
            <a:r>
              <a:rPr lang="en" sz="2000">
                <a:solidFill>
                  <a:schemeClr val="dk1"/>
                </a:solidFill>
              </a:rPr>
              <a:t>: Contact </a:t>
            </a:r>
            <a:r>
              <a:rPr lang="en" sz="2000" u="sng">
                <a:solidFill>
                  <a:schemeClr val="dk1"/>
                </a:solidFill>
                <a:hlinkClick r:id="rId7">
                  <a:extLst>
                    <a:ext uri="{A12FA001-AC4F-418D-AE19-62706E023703}">
                      <ahyp:hlinkClr xmlns:ahyp="http://schemas.microsoft.com/office/drawing/2018/hyperlinkcolor" val="tx"/>
                    </a:ext>
                  </a:extLst>
                </a:hlinkClick>
              </a:rPr>
              <a:t>ECCHelp@uw.edu</a:t>
            </a:r>
            <a:endParaRPr u="sng">
              <a:solidFill>
                <a:schemeClr val="dk1"/>
              </a:solidFill>
              <a:hlinkClick r:id="rId7">
                <a:extLst>
                  <a:ext uri="{A12FA001-AC4F-418D-AE19-62706E023703}">
                    <ahyp:hlinkClr xmlns:ahyp="http://schemas.microsoft.com/office/drawing/2018/hyperlinkcolor" val="tx"/>
                  </a:ext>
                </a:extLst>
              </a:hlinkClick>
            </a:endParaRPr>
          </a:p>
          <a:p>
            <a:pPr marL="457200" lvl="0" indent="-228600" algn="l" rtl="0">
              <a:lnSpc>
                <a:spcPct val="115000"/>
              </a:lnSpc>
              <a:spcBef>
                <a:spcPts val="0"/>
              </a:spcBef>
              <a:spcAft>
                <a:spcPts val="0"/>
              </a:spcAft>
              <a:buSzPts val="2500"/>
              <a:buNone/>
            </a:pP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5"/>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WHAT IS UW CONNECT?</a:t>
            </a:r>
            <a:endParaRPr/>
          </a:p>
        </p:txBody>
      </p:sp>
      <p:sp>
        <p:nvSpPr>
          <p:cNvPr id="64" name="Google Shape;64;p5"/>
          <p:cNvSpPr txBox="1">
            <a:spLocks noGrp="1"/>
          </p:cNvSpPr>
          <p:nvPr>
            <p:ph type="body" idx="2"/>
          </p:nvPr>
        </p:nvSpPr>
        <p:spPr>
          <a:xfrm>
            <a:off x="424880" y="1661152"/>
            <a:ext cx="8192698" cy="3873309"/>
          </a:xfrm>
          <a:prstGeom prst="rect">
            <a:avLst/>
          </a:prstGeom>
          <a:noFill/>
          <a:ln>
            <a:noFill/>
          </a:ln>
        </p:spPr>
        <p:txBody>
          <a:bodyPr spcFirstLastPara="1" wrap="square" lIns="91425" tIns="91425" rIns="91425" bIns="91425" anchor="t" anchorCtr="0">
            <a:noAutofit/>
          </a:bodyPr>
          <a:lstStyle/>
          <a:p>
            <a:pPr marL="457200" lvl="0" indent="-387350" algn="l" rtl="0">
              <a:lnSpc>
                <a:spcPct val="114999"/>
              </a:lnSpc>
              <a:spcBef>
                <a:spcPts val="0"/>
              </a:spcBef>
              <a:spcAft>
                <a:spcPts val="0"/>
              </a:spcAft>
              <a:buSzPts val="2500"/>
              <a:buChar char="&gt;"/>
            </a:pPr>
            <a:r>
              <a:rPr lang="en" sz="2000"/>
              <a:t>UW Connect (the UW-branded ServiceNow) is a customer support platform, already used across the University. </a:t>
            </a:r>
            <a:br>
              <a:rPr lang="en" sz="2000"/>
            </a:br>
            <a:endParaRPr sz="2000"/>
          </a:p>
          <a:p>
            <a:pPr marL="457200" lvl="0" indent="-387350" algn="l" rtl="0">
              <a:lnSpc>
                <a:spcPct val="114999"/>
              </a:lnSpc>
              <a:spcBef>
                <a:spcPts val="0"/>
              </a:spcBef>
              <a:spcAft>
                <a:spcPts val="0"/>
              </a:spcAft>
              <a:buSzPts val="2500"/>
              <a:buChar char="&gt;"/>
            </a:pPr>
            <a:r>
              <a:rPr lang="en" sz="2000"/>
              <a:t>A new module, UW Connect Finance, will be the primary support system used for Workday finance and procurement.</a:t>
            </a:r>
            <a:br>
              <a:rPr lang="en" sz="2000"/>
            </a:br>
            <a:endParaRPr sz="2000"/>
          </a:p>
          <a:p>
            <a:pPr marL="457200" lvl="0" indent="-387350" algn="l" rtl="0">
              <a:lnSpc>
                <a:spcPct val="114999"/>
              </a:lnSpc>
              <a:spcBef>
                <a:spcPts val="0"/>
              </a:spcBef>
              <a:spcAft>
                <a:spcPts val="0"/>
              </a:spcAft>
              <a:buSzPts val="2500"/>
              <a:buChar char="&gt;"/>
            </a:pPr>
            <a:r>
              <a:rPr lang="en" sz="2000"/>
              <a:t>UW Connect Finance includes a self-help portal with knowledge articles and training links and will allow campus users to submit help tickets.</a:t>
            </a:r>
            <a:endParaRPr/>
          </a:p>
          <a:p>
            <a:pPr marL="69850" lvl="0" indent="0" algn="l" rtl="0">
              <a:lnSpc>
                <a:spcPct val="114999"/>
              </a:lnSpc>
              <a:spcBef>
                <a:spcPts val="0"/>
              </a:spcBef>
              <a:spcAft>
                <a:spcPts val="0"/>
              </a:spcAft>
              <a:buSzPts val="2500"/>
              <a:buNone/>
            </a:pPr>
            <a:endParaRPr sz="2000"/>
          </a:p>
          <a:p>
            <a:pPr marL="457200" lvl="0" indent="-387350" algn="l" rtl="0">
              <a:lnSpc>
                <a:spcPct val="114999"/>
              </a:lnSpc>
              <a:spcBef>
                <a:spcPts val="0"/>
              </a:spcBef>
              <a:spcAft>
                <a:spcPts val="0"/>
              </a:spcAft>
              <a:buSzPts val="2500"/>
              <a:buChar char="&gt;"/>
            </a:pPr>
            <a:r>
              <a:rPr lang="en" sz="2000"/>
              <a:t>You can find more information here: </a:t>
            </a:r>
            <a:r>
              <a:rPr lang="en" sz="2000" u="sng">
                <a:solidFill>
                  <a:schemeClr val="hlink"/>
                </a:solidFill>
                <a:hlinkClick r:id="rId3"/>
              </a:rPr>
              <a:t>UW Connect Finance Overview (sharepoint.com)</a:t>
            </a:r>
            <a:endParaRPr/>
          </a:p>
          <a:p>
            <a:pPr marL="457200" lvl="0" indent="-228600" algn="l" rtl="0">
              <a:lnSpc>
                <a:spcPct val="115000"/>
              </a:lnSpc>
              <a:spcBef>
                <a:spcPts val="0"/>
              </a:spcBef>
              <a:spcAft>
                <a:spcPts val="0"/>
              </a:spcAft>
              <a:buSzPts val="2500"/>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6"/>
          <p:cNvSpPr txBox="1">
            <a:spLocks noGrp="1"/>
          </p:cNvSpPr>
          <p:nvPr>
            <p:ph type="body" idx="1"/>
          </p:nvPr>
        </p:nvSpPr>
        <p:spPr>
          <a:xfrm>
            <a:off x="671757" y="590265"/>
            <a:ext cx="8184600" cy="663967"/>
          </a:xfrm>
          <a:prstGeom prst="rect">
            <a:avLst/>
          </a:prstGeom>
          <a:noFill/>
          <a:ln>
            <a:noFill/>
          </a:ln>
        </p:spPr>
        <p:txBody>
          <a:bodyPr spcFirstLastPara="1" wrap="square" lIns="91425" tIns="91425" rIns="91425" bIns="91425" anchor="b" anchorCtr="0">
            <a:noAutofit/>
          </a:bodyPr>
          <a:lstStyle/>
          <a:p>
            <a:pPr marL="3810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UW CONNECT FINANCE PORTAL</a:t>
            </a:r>
            <a:endParaRPr/>
          </a:p>
        </p:txBody>
      </p:sp>
      <p:pic>
        <p:nvPicPr>
          <p:cNvPr id="70" name="Google Shape;70;p6" descr="Graphical user interface, website&#10;&#10;Description automatically generated"/>
          <p:cNvPicPr preferRelativeResize="0"/>
          <p:nvPr/>
        </p:nvPicPr>
        <p:blipFill rotWithShape="1">
          <a:blip r:embed="rId3">
            <a:alphaModFix/>
          </a:blip>
          <a:srcRect/>
          <a:stretch/>
        </p:blipFill>
        <p:spPr>
          <a:xfrm>
            <a:off x="1259117" y="1549512"/>
            <a:ext cx="5718625" cy="511969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7"/>
          <p:cNvSpPr txBox="1">
            <a:spLocks noGrp="1"/>
          </p:cNvSpPr>
          <p:nvPr>
            <p:ph type="body" idx="1"/>
          </p:nvPr>
        </p:nvSpPr>
        <p:spPr>
          <a:xfrm>
            <a:off x="638944" y="601203"/>
            <a:ext cx="8184600" cy="663967"/>
          </a:xfrm>
          <a:prstGeom prst="rect">
            <a:avLst/>
          </a:prstGeom>
          <a:noFill/>
          <a:ln>
            <a:noFill/>
          </a:ln>
        </p:spPr>
        <p:txBody>
          <a:bodyPr spcFirstLastPara="1" wrap="square" lIns="91425" tIns="91425" rIns="91425" bIns="91425" anchor="b" anchorCtr="0">
            <a:noAutofit/>
          </a:bodyPr>
          <a:lstStyle/>
          <a:p>
            <a:pPr marL="3810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WHEN TO SUBMIT A UW CONNECT TICKET</a:t>
            </a:r>
            <a:endParaRPr/>
          </a:p>
        </p:txBody>
      </p:sp>
      <p:pic>
        <p:nvPicPr>
          <p:cNvPr id="76" name="Google Shape;76;p7" descr="Table&#10;&#10;Description automatically generated"/>
          <p:cNvPicPr preferRelativeResize="0"/>
          <p:nvPr/>
        </p:nvPicPr>
        <p:blipFill rotWithShape="1">
          <a:blip r:embed="rId3">
            <a:alphaModFix/>
          </a:blip>
          <a:srcRect/>
          <a:stretch/>
        </p:blipFill>
        <p:spPr>
          <a:xfrm>
            <a:off x="6563" y="1675357"/>
            <a:ext cx="9043371" cy="3999487"/>
          </a:xfrm>
          <a:prstGeom prst="rect">
            <a:avLst/>
          </a:prstGeom>
          <a:noFill/>
          <a:ln>
            <a:noFill/>
          </a:ln>
        </p:spPr>
      </p:pic>
      <p:sp>
        <p:nvSpPr>
          <p:cNvPr id="77" name="Google Shape;77;p7"/>
          <p:cNvSpPr txBox="1"/>
          <p:nvPr/>
        </p:nvSpPr>
        <p:spPr>
          <a:xfrm>
            <a:off x="301884" y="5989539"/>
            <a:ext cx="681206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600" b="0" i="0" u="none" strike="noStrike" cap="none">
                <a:solidFill>
                  <a:schemeClr val="dk1"/>
                </a:solidFill>
                <a:latin typeface="Open Sans"/>
                <a:ea typeface="Open Sans"/>
                <a:cs typeface="Open Sans"/>
                <a:sym typeface="Open Sans"/>
              </a:rPr>
              <a:t>More details here: </a:t>
            </a:r>
            <a:r>
              <a:rPr lang="en" sz="1600" b="0" i="0" u="sng" strike="noStrike" cap="none">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UWFT Change Network - UWCF Request Forms</a:t>
            </a:r>
            <a:endParaRPr sz="16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body" idx="1"/>
          </p:nvPr>
        </p:nvSpPr>
        <p:spPr>
          <a:xfrm>
            <a:off x="535425" y="786104"/>
            <a:ext cx="8184600" cy="631153"/>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sz="2600">
                <a:latin typeface="Encode Sans Black"/>
                <a:ea typeface="Encode Sans Black"/>
                <a:cs typeface="Encode Sans Black"/>
                <a:sym typeface="Encode Sans Black"/>
              </a:rPr>
              <a:t>WHERE TO GET HELP – SHARED ENVIRONMENTS</a:t>
            </a:r>
            <a:endParaRPr sz="2600"/>
          </a:p>
        </p:txBody>
      </p:sp>
      <p:sp>
        <p:nvSpPr>
          <p:cNvPr id="84" name="Google Shape;84;p8"/>
          <p:cNvSpPr txBox="1">
            <a:spLocks noGrp="1"/>
          </p:cNvSpPr>
          <p:nvPr>
            <p:ph type="body" idx="2"/>
          </p:nvPr>
        </p:nvSpPr>
        <p:spPr>
          <a:xfrm>
            <a:off x="315502" y="1573649"/>
            <a:ext cx="8503772" cy="5032716"/>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480"/>
              </a:spcBef>
              <a:spcAft>
                <a:spcPts val="0"/>
              </a:spcAft>
              <a:buSzPts val="2500"/>
              <a:buChar char="&gt;"/>
            </a:pPr>
            <a:r>
              <a:rPr lang="en" sz="1600"/>
              <a:t>A Shared Environment is a pooled group of staff, conducting finance and procurement activities on behalf of one or more local units. </a:t>
            </a:r>
            <a:endParaRPr sz="1600"/>
          </a:p>
          <a:p>
            <a:pPr marL="457200" lvl="0" indent="-381000" algn="l" rtl="0">
              <a:lnSpc>
                <a:spcPct val="100000"/>
              </a:lnSpc>
              <a:spcBef>
                <a:spcPts val="480"/>
              </a:spcBef>
              <a:spcAft>
                <a:spcPts val="0"/>
              </a:spcAft>
              <a:buSzPts val="2500"/>
              <a:buChar char="&gt;"/>
            </a:pPr>
            <a:r>
              <a:rPr lang="en" sz="1600"/>
              <a:t>Shared Environments enhance efficiency and compliance by pooling specific transactions that had previously been performed separately by local entities. By serving one or more units, Shared Environment specialists with Workday expertise will ensure standardization and ease the administrative burden of local staff who were previously tasked with transactional work that was not core to their job functions.</a:t>
            </a:r>
            <a:endParaRPr sz="1600"/>
          </a:p>
          <a:p>
            <a:pPr marL="457200" lvl="0" indent="-381000" algn="l" rtl="0">
              <a:lnSpc>
                <a:spcPct val="100000"/>
              </a:lnSpc>
              <a:spcBef>
                <a:spcPts val="480"/>
              </a:spcBef>
              <a:spcAft>
                <a:spcPts val="0"/>
              </a:spcAft>
              <a:buSzPts val="2500"/>
              <a:buChar char="&gt;"/>
            </a:pPr>
            <a:r>
              <a:rPr lang="en" sz="1600"/>
              <a:t>Shared Environments are specific to UW Academy and live at the Dean or VP-equivalent level office of each unit.</a:t>
            </a:r>
            <a:endParaRPr/>
          </a:p>
          <a:p>
            <a:pPr marL="457200" lvl="0" indent="-381000" algn="l" rtl="0">
              <a:lnSpc>
                <a:spcPct val="100000"/>
              </a:lnSpc>
              <a:spcBef>
                <a:spcPts val="480"/>
              </a:spcBef>
              <a:spcAft>
                <a:spcPts val="0"/>
              </a:spcAft>
              <a:buSzPts val="2500"/>
              <a:buChar char="&gt;"/>
            </a:pPr>
            <a:r>
              <a:rPr lang="en" sz="1600"/>
              <a:t>Shared Environments complete tasks within four defined business process areas: </a:t>
            </a:r>
            <a:endParaRPr/>
          </a:p>
          <a:p>
            <a:pPr marL="457200" lvl="0" indent="-228600" algn="l" rtl="0">
              <a:lnSpc>
                <a:spcPct val="114999"/>
              </a:lnSpc>
              <a:spcBef>
                <a:spcPts val="0"/>
              </a:spcBef>
              <a:spcAft>
                <a:spcPts val="0"/>
              </a:spcAft>
              <a:buSzPts val="2500"/>
              <a:buNone/>
            </a:pPr>
            <a:endParaRPr sz="1600"/>
          </a:p>
          <a:p>
            <a:pPr marL="457200" lvl="0" indent="-228600" algn="l" rtl="0">
              <a:lnSpc>
                <a:spcPct val="114999"/>
              </a:lnSpc>
              <a:spcBef>
                <a:spcPts val="0"/>
              </a:spcBef>
              <a:spcAft>
                <a:spcPts val="0"/>
              </a:spcAft>
              <a:buSzPts val="2500"/>
              <a:buNone/>
            </a:pPr>
            <a:endParaRPr sz="1600"/>
          </a:p>
          <a:p>
            <a:pPr marL="457200" lvl="0" indent="-228600" algn="l" rtl="0">
              <a:lnSpc>
                <a:spcPct val="114999"/>
              </a:lnSpc>
              <a:spcBef>
                <a:spcPts val="0"/>
              </a:spcBef>
              <a:spcAft>
                <a:spcPts val="0"/>
              </a:spcAft>
              <a:buSzPts val="2500"/>
              <a:buNone/>
            </a:pPr>
            <a:endParaRPr sz="1600"/>
          </a:p>
          <a:p>
            <a:pPr marL="457200" lvl="0" indent="-228600" algn="l" rtl="0">
              <a:lnSpc>
                <a:spcPct val="114999"/>
              </a:lnSpc>
              <a:spcBef>
                <a:spcPts val="0"/>
              </a:spcBef>
              <a:spcAft>
                <a:spcPts val="0"/>
              </a:spcAft>
              <a:buSzPts val="2500"/>
              <a:buNone/>
            </a:pPr>
            <a:endParaRPr sz="1600"/>
          </a:p>
          <a:p>
            <a:pPr marL="457200" lvl="0" indent="-387350" algn="l" rtl="0">
              <a:lnSpc>
                <a:spcPct val="114999"/>
              </a:lnSpc>
              <a:spcBef>
                <a:spcPts val="0"/>
              </a:spcBef>
              <a:spcAft>
                <a:spcPts val="0"/>
              </a:spcAft>
              <a:buSzPts val="2500"/>
              <a:buChar char="&gt;"/>
            </a:pPr>
            <a:r>
              <a:rPr lang="en" sz="1600"/>
              <a:t>Shared Environments are the first point of contact for units for all </a:t>
            </a:r>
            <a:endParaRPr/>
          </a:p>
          <a:p>
            <a:pPr marL="457200" lvl="0" indent="0" algn="l" rtl="0">
              <a:lnSpc>
                <a:spcPct val="114999"/>
              </a:lnSpc>
              <a:spcBef>
                <a:spcPts val="0"/>
              </a:spcBef>
              <a:spcAft>
                <a:spcPts val="0"/>
              </a:spcAft>
              <a:buSzPts val="2500"/>
              <a:buNone/>
            </a:pPr>
            <a:r>
              <a:rPr lang="en" sz="1600"/>
              <a:t>support questions.</a:t>
            </a:r>
            <a:endParaRPr/>
          </a:p>
          <a:p>
            <a:pPr marL="69850" lvl="0" indent="0" algn="l" rtl="0">
              <a:lnSpc>
                <a:spcPct val="114999"/>
              </a:lnSpc>
              <a:spcBef>
                <a:spcPts val="0"/>
              </a:spcBef>
              <a:spcAft>
                <a:spcPts val="0"/>
              </a:spcAft>
              <a:buSzPts val="2500"/>
              <a:buNone/>
            </a:pPr>
            <a:endParaRPr sz="1600"/>
          </a:p>
          <a:p>
            <a:pPr marL="457200" lvl="0" indent="-228600" algn="l" rtl="0">
              <a:lnSpc>
                <a:spcPct val="114999"/>
              </a:lnSpc>
              <a:spcBef>
                <a:spcPts val="0"/>
              </a:spcBef>
              <a:spcAft>
                <a:spcPts val="0"/>
              </a:spcAft>
              <a:buSzPts val="2500"/>
              <a:buNone/>
            </a:pPr>
            <a:endParaRPr sz="1600"/>
          </a:p>
          <a:p>
            <a:pPr marL="69850" lvl="0" indent="0" algn="l" rtl="0">
              <a:lnSpc>
                <a:spcPct val="114999"/>
              </a:lnSpc>
              <a:spcBef>
                <a:spcPts val="0"/>
              </a:spcBef>
              <a:spcAft>
                <a:spcPts val="0"/>
              </a:spcAft>
              <a:buSzPts val="2500"/>
              <a:buNone/>
            </a:pPr>
            <a:endParaRPr sz="2500"/>
          </a:p>
          <a:p>
            <a:pPr marL="457200" lvl="0" indent="-228600" algn="l" rtl="0">
              <a:lnSpc>
                <a:spcPct val="115000"/>
              </a:lnSpc>
              <a:spcBef>
                <a:spcPts val="0"/>
              </a:spcBef>
              <a:spcAft>
                <a:spcPts val="0"/>
              </a:spcAft>
              <a:buSzPts val="2500"/>
              <a:buNone/>
            </a:pPr>
            <a:endParaRPr sz="2500"/>
          </a:p>
        </p:txBody>
      </p:sp>
      <p:graphicFrame>
        <p:nvGraphicFramePr>
          <p:cNvPr id="85" name="Google Shape;85;p8"/>
          <p:cNvGraphicFramePr/>
          <p:nvPr/>
        </p:nvGraphicFramePr>
        <p:xfrm>
          <a:off x="1232089" y="5220913"/>
          <a:ext cx="3000000" cy="3000000"/>
        </p:xfrm>
        <a:graphic>
          <a:graphicData uri="http://schemas.openxmlformats.org/drawingml/2006/table">
            <a:tbl>
              <a:tblPr firstRow="1" bandRow="1">
                <a:noFill/>
                <a:tableStyleId>{9BAF159F-8332-4762-92DC-1D946274B53C}</a:tableStyleId>
              </a:tblPr>
              <a:tblGrid>
                <a:gridCol w="2418850">
                  <a:extLst>
                    <a:ext uri="{9D8B030D-6E8A-4147-A177-3AD203B41FA5}">
                      <a16:colId xmlns:a16="http://schemas.microsoft.com/office/drawing/2014/main" val="20000"/>
                    </a:ext>
                  </a:extLst>
                </a:gridCol>
                <a:gridCol w="3184075">
                  <a:extLst>
                    <a:ext uri="{9D8B030D-6E8A-4147-A177-3AD203B41FA5}">
                      <a16:colId xmlns:a16="http://schemas.microsoft.com/office/drawing/2014/main" val="20001"/>
                    </a:ext>
                  </a:extLst>
                </a:gridCol>
              </a:tblGrid>
              <a:tr h="459375">
                <a:tc>
                  <a:txBody>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latin typeface="Arial"/>
                          <a:ea typeface="Arial"/>
                          <a:cs typeface="Arial"/>
                          <a:sym typeface="Arial"/>
                        </a:rPr>
                        <a:t>Misc. Accounts Receivables</a:t>
                      </a:r>
                      <a:endParaRPr sz="1400" b="0" i="0"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latin typeface="Arial"/>
                          <a:ea typeface="Arial"/>
                          <a:cs typeface="Arial"/>
                          <a:sym typeface="Arial"/>
                        </a:rPr>
                        <a:t>Procurement</a:t>
                      </a:r>
                      <a:endParaRPr sz="1400" u="none" strike="noStrike" cap="none"/>
                    </a:p>
                  </a:txBody>
                  <a:tcPr marL="91450" marR="91450" marT="45725" marB="45725" anchor="ctr"/>
                </a:tc>
                <a:extLst>
                  <a:ext uri="{0D108BD9-81ED-4DB2-BD59-A6C34878D82A}">
                    <a16:rowId xmlns:a16="http://schemas.microsoft.com/office/drawing/2014/main" val="10000"/>
                  </a:ext>
                </a:extLst>
              </a:tr>
              <a:tr h="447450">
                <a:tc>
                  <a:txBody>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rgbClr val="4B2E83"/>
                          </a:solidFill>
                          <a:latin typeface="Arial"/>
                          <a:ea typeface="Arial"/>
                          <a:cs typeface="Arial"/>
                          <a:sym typeface="Arial"/>
                        </a:rPr>
                        <a:t>General Accounting</a:t>
                      </a:r>
                      <a:endParaRPr sz="1400" b="0" i="0" u="none" strike="noStrike" cap="none">
                        <a:solidFill>
                          <a:srgbClr val="4B2E83"/>
                        </a:solidFill>
                        <a:latin typeface="Arial"/>
                        <a:ea typeface="Arial"/>
                        <a:cs typeface="Arial"/>
                        <a:sym typeface="Arial"/>
                      </a:endParaRPr>
                    </a:p>
                  </a:txBody>
                  <a:tcPr marL="91450" marR="91450" marT="45725" marB="45725" anchor="ctr"/>
                </a:tc>
                <a:tc>
                  <a:txBody>
                    <a:bodyPr/>
                    <a:lstStyle/>
                    <a:p>
                      <a:pPr marL="0" marR="0" lvl="1" indent="0" algn="l" rtl="0">
                        <a:lnSpc>
                          <a:spcPct val="100000"/>
                        </a:lnSpc>
                        <a:spcBef>
                          <a:spcPts val="0"/>
                        </a:spcBef>
                        <a:spcAft>
                          <a:spcPts val="0"/>
                        </a:spcAft>
                        <a:buClr>
                          <a:srgbClr val="000000"/>
                        </a:buClr>
                        <a:buSzPts val="1400"/>
                        <a:buFont typeface="Arial"/>
                        <a:buNone/>
                      </a:pPr>
                      <a:r>
                        <a:rPr lang="en" sz="1400" b="0" i="0" u="none" strike="noStrike" cap="none">
                          <a:solidFill>
                            <a:srgbClr val="4B2E83"/>
                          </a:solidFill>
                          <a:latin typeface="Arial"/>
                          <a:ea typeface="Arial"/>
                          <a:cs typeface="Arial"/>
                          <a:sym typeface="Arial"/>
                        </a:rPr>
                        <a:t>Post-Award Research Administration</a:t>
                      </a:r>
                      <a:endParaRPr sz="1400" b="0" i="0" u="none" strike="noStrike" cap="none">
                        <a:solidFill>
                          <a:srgbClr val="4B2E83"/>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671757" y="732457"/>
            <a:ext cx="8184600" cy="631153"/>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600"/>
              </a:spcBef>
              <a:spcAft>
                <a:spcPts val="0"/>
              </a:spcAft>
              <a:buSzPts val="3000"/>
              <a:buNone/>
            </a:pPr>
            <a:r>
              <a:rPr lang="en">
                <a:latin typeface="Encode Sans Black"/>
                <a:ea typeface="Encode Sans Black"/>
                <a:cs typeface="Encode Sans Black"/>
                <a:sym typeface="Encode Sans Black"/>
              </a:rPr>
              <a:t>SHARED ENVIRONMENTS</a:t>
            </a:r>
            <a:endParaRPr/>
          </a:p>
        </p:txBody>
      </p:sp>
      <p:sp>
        <p:nvSpPr>
          <p:cNvPr id="92" name="Google Shape;92;p9"/>
          <p:cNvSpPr txBox="1"/>
          <p:nvPr/>
        </p:nvSpPr>
        <p:spPr>
          <a:xfrm>
            <a:off x="453918" y="1810204"/>
            <a:ext cx="8458802" cy="107721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Arial"/>
              <a:buChar char="•"/>
            </a:pPr>
            <a:r>
              <a:rPr lang="en" sz="1600">
                <a:solidFill>
                  <a:schemeClr val="dk1"/>
                </a:solidFill>
                <a:latin typeface="Open Sans"/>
                <a:ea typeface="Open Sans"/>
                <a:cs typeface="Open Sans"/>
                <a:sym typeface="Open Sans"/>
              </a:rPr>
              <a:t>34 Shared Environments, including the Central Shared Environment</a:t>
            </a:r>
            <a:endParaRPr/>
          </a:p>
          <a:p>
            <a:pPr marL="285750" marR="0" lvl="0" indent="-285750" algn="l" rtl="0">
              <a:spcBef>
                <a:spcPts val="0"/>
              </a:spcBef>
              <a:spcAft>
                <a:spcPts val="0"/>
              </a:spcAft>
              <a:buClr>
                <a:schemeClr val="dk1"/>
              </a:buClr>
              <a:buSzPts val="1600"/>
              <a:buFont typeface="Arial"/>
              <a:buChar char="•"/>
            </a:pPr>
            <a:r>
              <a:rPr lang="en" sz="1600">
                <a:solidFill>
                  <a:schemeClr val="dk1"/>
                </a:solidFill>
                <a:latin typeface="Open Sans"/>
                <a:ea typeface="Open Sans"/>
                <a:cs typeface="Open Sans"/>
                <a:sym typeface="Open Sans"/>
              </a:rPr>
              <a:t>Located in Dean, or VP-equivalent level, office of each unit</a:t>
            </a:r>
            <a:endParaRPr/>
          </a:p>
          <a:p>
            <a:pPr marL="285750" marR="0" lvl="0" indent="-285750" algn="l" rtl="0">
              <a:spcBef>
                <a:spcPts val="0"/>
              </a:spcBef>
              <a:spcAft>
                <a:spcPts val="0"/>
              </a:spcAft>
              <a:buClr>
                <a:schemeClr val="dk1"/>
              </a:buClr>
              <a:buSzPts val="1600"/>
              <a:buFont typeface="Arial"/>
              <a:buChar char="•"/>
            </a:pPr>
            <a:r>
              <a:rPr lang="en" sz="1600">
                <a:solidFill>
                  <a:schemeClr val="dk1"/>
                </a:solidFill>
                <a:latin typeface="Open Sans"/>
                <a:ea typeface="Open Sans"/>
                <a:cs typeface="Open Sans"/>
                <a:sym typeface="Open Sans"/>
              </a:rPr>
              <a:t>Some smaller units are serviced by the Shared Environment in a larger unit</a:t>
            </a:r>
            <a:endParaRPr/>
          </a:p>
          <a:p>
            <a:pPr marL="285750" marR="0" lvl="0" indent="-285750" algn="l" rtl="0">
              <a:spcBef>
                <a:spcPts val="0"/>
              </a:spcBef>
              <a:spcAft>
                <a:spcPts val="0"/>
              </a:spcAft>
              <a:buClr>
                <a:schemeClr val="dk1"/>
              </a:buClr>
              <a:buSzPts val="1600"/>
              <a:buFont typeface="Arial"/>
              <a:buChar char="•"/>
            </a:pPr>
            <a:r>
              <a:rPr lang="en" sz="1600">
                <a:solidFill>
                  <a:schemeClr val="dk1"/>
                </a:solidFill>
                <a:latin typeface="Open Sans"/>
                <a:ea typeface="Open Sans"/>
                <a:cs typeface="Open Sans"/>
                <a:sym typeface="Open Sans"/>
              </a:rPr>
              <a:t>UW Connect help tickets will auto-route to submitter's assigned Shared Environment</a:t>
            </a:r>
            <a:endParaRPr/>
          </a:p>
        </p:txBody>
      </p:sp>
      <p:pic>
        <p:nvPicPr>
          <p:cNvPr id="93" name="Google Shape;93;p9" descr="Table&#10;&#10;Description automatically generated"/>
          <p:cNvPicPr preferRelativeResize="0"/>
          <p:nvPr/>
        </p:nvPicPr>
        <p:blipFill rotWithShape="1">
          <a:blip r:embed="rId3">
            <a:alphaModFix/>
          </a:blip>
          <a:srcRect/>
          <a:stretch/>
        </p:blipFill>
        <p:spPr>
          <a:xfrm>
            <a:off x="105004" y="3011263"/>
            <a:ext cx="8944930" cy="2268325"/>
          </a:xfrm>
          <a:prstGeom prst="rect">
            <a:avLst/>
          </a:prstGeom>
          <a:noFill/>
          <a:ln w="9525" cap="flat" cmpd="sng">
            <a:solidFill>
              <a:schemeClr val="dk1"/>
            </a:solidFill>
            <a:prstDash val="solid"/>
            <a:round/>
            <a:headEnd type="none" w="sm" len="sm"/>
            <a:tailEnd type="none" w="sm" len="sm"/>
          </a:ln>
        </p:spPr>
      </p:pic>
      <p:pic>
        <p:nvPicPr>
          <p:cNvPr id="94" name="Google Shape;94;p9" descr="Diagram&#10;&#10;Description automatically generated"/>
          <p:cNvPicPr preferRelativeResize="0"/>
          <p:nvPr/>
        </p:nvPicPr>
        <p:blipFill rotWithShape="1">
          <a:blip r:embed="rId4">
            <a:alphaModFix/>
          </a:blip>
          <a:srcRect/>
          <a:stretch/>
        </p:blipFill>
        <p:spPr>
          <a:xfrm>
            <a:off x="3255089" y="5423029"/>
            <a:ext cx="2743200" cy="1305838"/>
          </a:xfrm>
          <a:prstGeom prst="rect">
            <a:avLst/>
          </a:prstGeom>
          <a:noFill/>
          <a:ln>
            <a:noFill/>
          </a:ln>
        </p:spPr>
      </p:pic>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512</Words>
  <Application>Microsoft Office PowerPoint</Application>
  <PresentationFormat>On-screen Show (4:3)</PresentationFormat>
  <Paragraphs>67</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Open Sans</vt:lpstr>
      <vt:lpstr>Open Sans Light</vt:lpstr>
      <vt:lpstr>Arial</vt:lpstr>
      <vt:lpstr>Encode Sans Black</vt:lpstr>
      <vt:lpstr>Calibri</vt:lpstr>
      <vt:lpstr>Merriweather Sans</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Azalea Vasquez</dc:creator>
  <cp:lastModifiedBy>Azalea Vasquez</cp:lastModifiedBy>
  <cp:revision>1</cp:revision>
  <dcterms:created xsi:type="dcterms:W3CDTF">2023-06-07T18:18:02Z</dcterms:created>
  <dcterms:modified xsi:type="dcterms:W3CDTF">2023-06-16T17:46:07Z</dcterms:modified>
</cp:coreProperties>
</file>