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ncode Sans Black" panose="020B0604020202020204" charset="0"/>
      <p:bold r:id="rId31"/>
    </p:embeddedFont>
    <p:embeddedFont>
      <p:font typeface="Merriweather Sans" pitchFamily="2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Light" panose="020B03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hD/e5I/7LDVMn3DYKTjNDGxe/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295ff3d9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5295ff3d9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5295ff3d9d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295ff3d9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295ff3d9d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5295ff3d9d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5295ff3d9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5295ff3d9d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5295ff3d9d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295ff3d9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295ff3d9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5295ff3d9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need this slide?</a:t>
            </a: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295ff3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295ff3d9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5295ff3d9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need this slide?</a:t>
            </a: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Title Slide 1">
  <p:cSld name="Gold_Title Slide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/>
          <p:nvPr/>
        </p:nvSpPr>
        <p:spPr>
          <a:xfrm>
            <a:off x="0" y="0"/>
            <a:ext cx="9156900" cy="6858000"/>
          </a:xfrm>
          <a:prstGeom prst="rect">
            <a:avLst/>
          </a:prstGeom>
          <a:solidFill>
            <a:srgbClr val="E2CA91">
              <a:alpha val="7568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460375" y="859990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Encode Sans Black"/>
              <a:buNone/>
              <a:defRPr sz="6667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62" y="4568599"/>
            <a:ext cx="159743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2008" y="5859009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sldNum" idx="12"/>
          </p:nvPr>
        </p:nvSpPr>
        <p:spPr>
          <a:xfrm>
            <a:off x="0" y="6491819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Gradient Bottom">
  <p:cSld name="Content_Blue Gradient Bot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>
            <a:spLocks noGrp="1"/>
          </p:cNvSpPr>
          <p:nvPr>
            <p:ph type="title"/>
          </p:nvPr>
        </p:nvSpPr>
        <p:spPr>
          <a:xfrm>
            <a:off x="0" y="-5017"/>
            <a:ext cx="9144000" cy="115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Arial"/>
              <a:buNone/>
              <a:defRPr sz="5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117334" y="6300550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">
  <p:cSld name="1_Title and Content 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>
            <a:off x="476250" y="1365253"/>
            <a:ext cx="8191500" cy="4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04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3"/>
              <a:buFont typeface="Arial"/>
              <a:buChar char="‒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15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67"/>
              <a:buFont typeface="Merriweather Sans"/>
              <a:buChar char="◆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0" y="-5017"/>
            <a:ext cx="9144000" cy="115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Arial"/>
              <a:buNone/>
              <a:defRPr sz="5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117334" y="6300550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155494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5"/>
          <p:cNvSpPr txBox="1">
            <a:spLocks noGrp="1"/>
          </p:cNvSpPr>
          <p:nvPr>
            <p:ph type="title"/>
          </p:nvPr>
        </p:nvSpPr>
        <p:spPr>
          <a:xfrm>
            <a:off x="460375" y="492979"/>
            <a:ext cx="8172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sz="4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45"/>
          <p:cNvSpPr>
            <a:spLocks noGrp="1"/>
          </p:cNvSpPr>
          <p:nvPr>
            <p:ph type="chart" idx="2"/>
          </p:nvPr>
        </p:nvSpPr>
        <p:spPr>
          <a:xfrm>
            <a:off x="447923" y="1818012"/>
            <a:ext cx="8184600" cy="4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4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019" y="6316986"/>
            <a:ext cx="1642021" cy="21351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/>
        </p:nvSpPr>
        <p:spPr>
          <a:xfrm>
            <a:off x="184105" y="6307211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502920" y="110606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5" name="Google Shape;9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736261"/>
            <a:ext cx="827835" cy="722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Content Slide 3">
  <p:cSld name="White_Content Slide 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15549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442856" y="609812"/>
            <a:ext cx="81723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sz="4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447922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1" name="Google Shape;101;p2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018" y="6316985"/>
            <a:ext cx="1642021" cy="21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2"/>
          </p:nvPr>
        </p:nvSpPr>
        <p:spPr>
          <a:xfrm>
            <a:off x="435470" y="2434980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Char char="&gt;"/>
              <a:defRPr sz="3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4108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ts val="2134"/>
              <a:buFont typeface="Arial"/>
              <a:buChar char="–"/>
              <a:defRPr sz="2134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Merriweather Sans"/>
              <a:buChar char="&gt;"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7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/>
          <p:nvPr/>
        </p:nvSpPr>
        <p:spPr>
          <a:xfrm>
            <a:off x="-12790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568599"/>
            <a:ext cx="1600198" cy="1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7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2008" y="5859009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7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460375" y="859990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Encode Sans Black"/>
              <a:buNone/>
              <a:defRPr sz="6667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Content Slide 2">
  <p:cSld name="White_Content Slide 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8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8"/>
          <p:cNvSpPr/>
          <p:nvPr/>
        </p:nvSpPr>
        <p:spPr>
          <a:xfrm>
            <a:off x="0" y="1"/>
            <a:ext cx="91569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2" y="115549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442856" y="609812"/>
            <a:ext cx="81723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sz="4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447922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2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018" y="6316985"/>
            <a:ext cx="1642021" cy="21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body" idx="2"/>
          </p:nvPr>
        </p:nvSpPr>
        <p:spPr>
          <a:xfrm>
            <a:off x="435470" y="2434980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Char char="&gt;"/>
              <a:defRPr sz="3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4108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ts val="2134"/>
              <a:buFont typeface="Arial"/>
              <a:buChar char="–"/>
              <a:defRPr sz="2134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Merriweather Sans"/>
              <a:buChar char="&gt;"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Graphics Slide">
  <p:cSld name="White_Graphics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15549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42856" y="609812"/>
            <a:ext cx="81723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sz="4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3" name="Google Shape;123;p2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018" y="6316985"/>
            <a:ext cx="1642021" cy="21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9"/>
          <p:cNvSpPr>
            <a:spLocks noGrp="1"/>
          </p:cNvSpPr>
          <p:nvPr>
            <p:ph type="chart" idx="2"/>
          </p:nvPr>
        </p:nvSpPr>
        <p:spPr>
          <a:xfrm>
            <a:off x="460375" y="1450425"/>
            <a:ext cx="81846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315686" y="1422863"/>
            <a:ext cx="8551800" cy="50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97891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108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34"/>
              <a:buFont typeface="Arial"/>
              <a:buChar char="‒"/>
              <a:defRPr sz="21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7154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rgbClr val="5D87A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400"/>
              </a:spcBef>
              <a:spcAft>
                <a:spcPts val="0"/>
              </a:spcAft>
              <a:buClr>
                <a:srgbClr val="5D87A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0" y="-5016"/>
            <a:ext cx="91440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ftr" idx="11"/>
          </p:nvPr>
        </p:nvSpPr>
        <p:spPr>
          <a:xfrm>
            <a:off x="0" y="6491822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067"/>
              <a:buFont typeface="Arial"/>
              <a:buNone/>
              <a:defRPr sz="1067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Title Slide 1">
  <p:cSld name="White_Title Slide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/>
          <p:nvPr/>
        </p:nvSpPr>
        <p:spPr>
          <a:xfrm>
            <a:off x="-12790" y="0"/>
            <a:ext cx="91695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568599"/>
            <a:ext cx="1600198" cy="1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2008" y="5859009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460375" y="859990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Encode Sans Black"/>
              <a:buNone/>
              <a:defRPr sz="6667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Left">
  <p:cSld name="2_Title and Content Lef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0" y="-5017"/>
            <a:ext cx="91440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1"/>
          </p:nvPr>
        </p:nvSpPr>
        <p:spPr>
          <a:xfrm>
            <a:off x="320042" y="1422860"/>
            <a:ext cx="4051800" cy="4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89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10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‒"/>
              <a:defRPr sz="2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1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0" y="6491819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1"/>
          <p:cNvSpPr>
            <a:spLocks noGrp="1"/>
          </p:cNvSpPr>
          <p:nvPr>
            <p:ph type="pic" idx="2"/>
          </p:nvPr>
        </p:nvSpPr>
        <p:spPr>
          <a:xfrm>
            <a:off x="4962525" y="1536702"/>
            <a:ext cx="3994200" cy="46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w Logo">
  <p:cSld name="Header Only w Log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/>
          <p:nvPr/>
        </p:nvSpPr>
        <p:spPr>
          <a:xfrm>
            <a:off x="184106" y="6307213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0" name="Google Shape;1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9" y="6174378"/>
            <a:ext cx="2377438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1" y="736262"/>
            <a:ext cx="827835" cy="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sldNum" idx="12"/>
          </p:nvPr>
        </p:nvSpPr>
        <p:spPr>
          <a:xfrm>
            <a:off x="0" y="6491819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Gradient Bottom">
  <p:cSld name="Content_Blue Gradient Bottom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>
            <a:spLocks noGrp="1"/>
          </p:cNvSpPr>
          <p:nvPr>
            <p:ph type="title"/>
          </p:nvPr>
        </p:nvSpPr>
        <p:spPr>
          <a:xfrm>
            <a:off x="0" y="-5017"/>
            <a:ext cx="9144000" cy="115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Arial"/>
              <a:buNone/>
              <a:defRPr sz="5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ftr" idx="11"/>
          </p:nvPr>
        </p:nvSpPr>
        <p:spPr>
          <a:xfrm>
            <a:off x="117334" y="6300550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">
  <p:cSld name="1_Title and Content 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body" idx="1"/>
          </p:nvPr>
        </p:nvSpPr>
        <p:spPr>
          <a:xfrm>
            <a:off x="476250" y="1365253"/>
            <a:ext cx="8191500" cy="4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04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3"/>
              <a:buFont typeface="Arial"/>
              <a:buChar char="‒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15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67"/>
              <a:buFont typeface="Merriweather Sans"/>
              <a:buChar char="◆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title"/>
          </p:nvPr>
        </p:nvSpPr>
        <p:spPr>
          <a:xfrm>
            <a:off x="0" y="-5017"/>
            <a:ext cx="9144000" cy="115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Arial"/>
              <a:buNone/>
              <a:defRPr sz="5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ftr" idx="11"/>
          </p:nvPr>
        </p:nvSpPr>
        <p:spPr>
          <a:xfrm>
            <a:off x="117334" y="6300550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/>
        </p:nvSpPr>
        <p:spPr>
          <a:xfrm>
            <a:off x="184105" y="6307211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502920" y="110606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" name="Google Shape;2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736261"/>
            <a:ext cx="827835" cy="722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Content Slide 2">
  <p:cSld name="White_Content Slide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6" descr="A black and white photo of a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5743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6"/>
          <p:cNvSpPr/>
          <p:nvPr/>
        </p:nvSpPr>
        <p:spPr>
          <a:xfrm>
            <a:off x="0" y="1"/>
            <a:ext cx="9156900" cy="6858000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2" y="115549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442856" y="609812"/>
            <a:ext cx="81723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sz="4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447922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3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018" y="6316985"/>
            <a:ext cx="1642021" cy="2135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435470" y="2434980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Char char="&gt;"/>
              <a:defRPr sz="3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4108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ts val="2134"/>
              <a:buFont typeface="Arial"/>
              <a:buChar char="–"/>
              <a:defRPr sz="2134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Merriweather Sans"/>
              <a:buChar char="&gt;"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Content Slide 3">
  <p:cSld name="White_Content Slide 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15549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442856" y="609812"/>
            <a:ext cx="81723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sz="4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447922" y="1662369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7"/>
              </a:spcBef>
              <a:spcAft>
                <a:spcPts val="0"/>
              </a:spcAft>
              <a:buClr>
                <a:srgbClr val="E8D3A2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533"/>
              </a:spcBef>
              <a:spcAft>
                <a:spcPts val="0"/>
              </a:spcAft>
              <a:buClr>
                <a:srgbClr val="E8D3A2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3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018" y="6316985"/>
            <a:ext cx="1642021" cy="2135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2"/>
          </p:nvPr>
        </p:nvSpPr>
        <p:spPr>
          <a:xfrm>
            <a:off x="435470" y="2434980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Char char="&gt;"/>
              <a:defRPr sz="3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4108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ts val="2134"/>
              <a:buFont typeface="Arial"/>
              <a:buChar char="–"/>
              <a:defRPr sz="2134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Merriweather Sans"/>
              <a:buChar char="&gt;"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Graphics Slide">
  <p:cSld name="White_Graphics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15549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8"/>
          <p:cNvSpPr txBox="1">
            <a:spLocks noGrp="1"/>
          </p:cNvSpPr>
          <p:nvPr>
            <p:ph type="title"/>
          </p:nvPr>
        </p:nvSpPr>
        <p:spPr>
          <a:xfrm>
            <a:off x="442856" y="609812"/>
            <a:ext cx="81723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sz="4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9" name="Google Shape;49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018" y="6316985"/>
            <a:ext cx="1642021" cy="21350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8"/>
          <p:cNvSpPr>
            <a:spLocks noGrp="1"/>
          </p:cNvSpPr>
          <p:nvPr>
            <p:ph type="chart" idx="2"/>
          </p:nvPr>
        </p:nvSpPr>
        <p:spPr>
          <a:xfrm>
            <a:off x="460375" y="1450425"/>
            <a:ext cx="81846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sldNum" idx="12"/>
          </p:nvPr>
        </p:nvSpPr>
        <p:spPr>
          <a:xfrm>
            <a:off x="1" y="6491819"/>
            <a:ext cx="6669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>
            <a:spLocks noGrp="1"/>
          </p:cNvSpPr>
          <p:nvPr>
            <p:ph type="body" idx="1"/>
          </p:nvPr>
        </p:nvSpPr>
        <p:spPr>
          <a:xfrm>
            <a:off x="315686" y="1422863"/>
            <a:ext cx="8551800" cy="50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97891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108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34"/>
              <a:buFont typeface="Arial"/>
              <a:buChar char="‒"/>
              <a:defRPr sz="21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7154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rgbClr val="5D87A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400"/>
              </a:spcBef>
              <a:spcAft>
                <a:spcPts val="0"/>
              </a:spcAft>
              <a:buClr>
                <a:srgbClr val="5D87A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title"/>
          </p:nvPr>
        </p:nvSpPr>
        <p:spPr>
          <a:xfrm>
            <a:off x="0" y="-5016"/>
            <a:ext cx="91440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ftr" idx="11"/>
          </p:nvPr>
        </p:nvSpPr>
        <p:spPr>
          <a:xfrm>
            <a:off x="0" y="6491822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067"/>
              <a:buFont typeface="Arial"/>
              <a:buNone/>
              <a:defRPr sz="1067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Left">
  <p:cSld name="2_Title and Content Lef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>
            <a:spLocks noGrp="1"/>
          </p:cNvSpPr>
          <p:nvPr>
            <p:ph type="title"/>
          </p:nvPr>
        </p:nvSpPr>
        <p:spPr>
          <a:xfrm>
            <a:off x="0" y="-5017"/>
            <a:ext cx="91440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1"/>
          </p:nvPr>
        </p:nvSpPr>
        <p:spPr>
          <a:xfrm>
            <a:off x="320042" y="1422860"/>
            <a:ext cx="4051800" cy="4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89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10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4"/>
              <a:buFont typeface="Arial"/>
              <a:buChar char="‒"/>
              <a:defRPr sz="2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1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ftr" idx="11"/>
          </p:nvPr>
        </p:nvSpPr>
        <p:spPr>
          <a:xfrm>
            <a:off x="0" y="6491819"/>
            <a:ext cx="308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0"/>
          <p:cNvSpPr>
            <a:spLocks noGrp="1"/>
          </p:cNvSpPr>
          <p:nvPr>
            <p:ph type="pic" idx="2"/>
          </p:nvPr>
        </p:nvSpPr>
        <p:spPr>
          <a:xfrm>
            <a:off x="4962525" y="1536702"/>
            <a:ext cx="3994200" cy="46800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w Logo">
  <p:cSld name="Header Only w Log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/>
          <p:nvPr/>
        </p:nvSpPr>
        <p:spPr>
          <a:xfrm>
            <a:off x="184106" y="6307213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1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6" name="Google Shape;6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9" y="6174378"/>
            <a:ext cx="2377438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1" y="736262"/>
            <a:ext cx="827835" cy="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algn="r">
              <a:buNone/>
              <a:defRPr sz="13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0" y="6491819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0" y="6491819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title"/>
          </p:nvPr>
        </p:nvSpPr>
        <p:spPr>
          <a:xfrm>
            <a:off x="500479" y="619677"/>
            <a:ext cx="8475600" cy="3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ncode Sans Black"/>
              <a:buNone/>
            </a:pPr>
            <a:r>
              <a:rPr lang="en-US" sz="6000">
                <a:latin typeface="Encode Sans Black"/>
                <a:ea typeface="Encode Sans Black"/>
                <a:cs typeface="Encode Sans Black"/>
                <a:sym typeface="Encode Sans Black"/>
              </a:rPr>
              <a:t>COSTING ALLOCATIONS: SALARY OVER THE CAP AND EFFORT COST SHARE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57962" y="5016617"/>
            <a:ext cx="3793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Stepanka Sirotek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Analyst, UW Finance Transformation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16, 2023 MRAM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700"/>
              <a:buFont typeface="Encode Sans Black"/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WORKDAY Costing Allocations – Current State</a:t>
            </a:r>
            <a:endParaRPr sz="2600"/>
          </a:p>
        </p:txBody>
      </p:sp>
      <p:sp>
        <p:nvSpPr>
          <p:cNvPr id="219" name="Google Shape;219;p16"/>
          <p:cNvSpPr/>
          <p:nvPr/>
        </p:nvSpPr>
        <p:spPr>
          <a:xfrm>
            <a:off x="5014463" y="4015891"/>
            <a:ext cx="2251800" cy="7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2018776"/>
            <a:ext cx="6983726" cy="253427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Effort Report - Current State</a:t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42863" y="2058080"/>
            <a:ext cx="1312200" cy="1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1645475"/>
            <a:ext cx="8072701" cy="370487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17"/>
          <p:cNvSpPr/>
          <p:nvPr/>
        </p:nvSpPr>
        <p:spPr>
          <a:xfrm>
            <a:off x="560575" y="4344200"/>
            <a:ext cx="7980900" cy="384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700"/>
              <a:buFont typeface="Encode Sans Black"/>
              <a:buNone/>
            </a:pPr>
            <a:r>
              <a:rPr lang="en-US" sz="2300">
                <a:latin typeface="Encode Sans Black"/>
                <a:ea typeface="Encode Sans Black"/>
                <a:cs typeface="Encode Sans Black"/>
                <a:sym typeface="Encode Sans Black"/>
              </a:rPr>
              <a:t>WORKDAY Costing Allocations – Future State (now)</a:t>
            </a:r>
            <a:endParaRPr sz="2300"/>
          </a:p>
        </p:txBody>
      </p:sp>
      <p:sp>
        <p:nvSpPr>
          <p:cNvPr id="234" name="Google Shape;234;p18"/>
          <p:cNvSpPr/>
          <p:nvPr/>
        </p:nvSpPr>
        <p:spPr>
          <a:xfrm>
            <a:off x="4123584" y="6395893"/>
            <a:ext cx="943500" cy="24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1572152"/>
            <a:ext cx="6983725" cy="33368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18"/>
          <p:cNvSpPr/>
          <p:nvPr/>
        </p:nvSpPr>
        <p:spPr>
          <a:xfrm>
            <a:off x="1635400" y="4239925"/>
            <a:ext cx="1211100" cy="481200"/>
          </a:xfrm>
          <a:prstGeom prst="wedgeRectCallout">
            <a:avLst>
              <a:gd name="adj1" fmla="val 112924"/>
              <a:gd name="adj2" fmla="val 3001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grant</a:t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1258425" y="2499375"/>
            <a:ext cx="1588200" cy="657600"/>
          </a:xfrm>
          <a:prstGeom prst="wedgeRectCallout">
            <a:avLst>
              <a:gd name="adj1" fmla="val 95956"/>
              <a:gd name="adj2" fmla="val 3416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Non-sponsored funding resource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700"/>
              <a:buFont typeface="Encode Sans Black"/>
              <a:buNone/>
            </a:pPr>
            <a:r>
              <a:rPr lang="en-US" sz="2200">
                <a:latin typeface="Encode Sans Black"/>
                <a:ea typeface="Encode Sans Black"/>
                <a:cs typeface="Encode Sans Black"/>
                <a:sym typeface="Encode Sans Black"/>
              </a:rPr>
              <a:t>WORKDAY Costing Allocations – Future State (desired)</a:t>
            </a:r>
            <a:endParaRPr sz="2200"/>
          </a:p>
        </p:txBody>
      </p:sp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8" y="136525"/>
            <a:ext cx="7144" cy="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 rotWithShape="1">
          <a:blip r:embed="rId4">
            <a:alphaModFix/>
          </a:blip>
          <a:srcRect t="1885"/>
          <a:stretch/>
        </p:blipFill>
        <p:spPr>
          <a:xfrm>
            <a:off x="502925" y="1593898"/>
            <a:ext cx="6983725" cy="33623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Google Shape;245;p19"/>
          <p:cNvSpPr/>
          <p:nvPr/>
        </p:nvSpPr>
        <p:spPr>
          <a:xfrm>
            <a:off x="1635400" y="4239925"/>
            <a:ext cx="1211100" cy="481200"/>
          </a:xfrm>
          <a:prstGeom prst="wedgeRectCallout">
            <a:avLst>
              <a:gd name="adj1" fmla="val 112924"/>
              <a:gd name="adj2" fmla="val 3001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grant</a:t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1258425" y="2499375"/>
            <a:ext cx="1588200" cy="657600"/>
          </a:xfrm>
          <a:prstGeom prst="wedgeRectCallout">
            <a:avLst>
              <a:gd name="adj1" fmla="val 95956"/>
              <a:gd name="adj2" fmla="val 3416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Non-sponsored funding resource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295ff3d9d_0_53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RETROACTIVE ADJUSTMENTS</a:t>
            </a:r>
            <a:endParaRPr/>
          </a:p>
        </p:txBody>
      </p:sp>
      <p:sp>
        <p:nvSpPr>
          <p:cNvPr id="253" name="Google Shape;253;g25295ff3d9d_0_53"/>
          <p:cNvSpPr txBox="1"/>
          <p:nvPr/>
        </p:nvSpPr>
        <p:spPr>
          <a:xfrm>
            <a:off x="717100" y="1477125"/>
            <a:ext cx="79803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 adjustments will not calculate SOC accurately and will require additional corrections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PAAs will not calculate the SOC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Corrections will require supplemental documentation (inclusion of a salary cap calculator)</a:t>
            </a: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295ff3d9d_0_93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HANDLING SPECIAL CASES</a:t>
            </a:r>
            <a:endParaRPr/>
          </a:p>
        </p:txBody>
      </p:sp>
      <p:sp>
        <p:nvSpPr>
          <p:cNvPr id="260" name="Google Shape;260;g25295ff3d9d_0_93"/>
          <p:cNvSpPr txBox="1"/>
          <p:nvPr/>
        </p:nvSpPr>
        <p:spPr>
          <a:xfrm>
            <a:off x="549125" y="979825"/>
            <a:ext cx="79803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X/Y Salary Components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lnSpc>
                <a:spcPct val="106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adjust manually at time of entry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 will be handled by ECC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ECC will calculate and display how much over the cap has not been covered yet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999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9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Allocations on awards with salary limitations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lnSpc>
                <a:spcPct val="1069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adjust manually at time of entry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“Co-funding” of effort (e.g., use of non-federal grant to offset salary limitations of K award) will require a salary allocation in the Workday payroll module and manual adjustments in ECC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295ff3d9d_0_59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THINGS TO KEEP IN MIND</a:t>
            </a:r>
            <a:endParaRPr/>
          </a:p>
        </p:txBody>
      </p:sp>
      <p:sp>
        <p:nvSpPr>
          <p:cNvPr id="267" name="Google Shape;267;g25295ff3d9d_0_59"/>
          <p:cNvSpPr txBox="1">
            <a:spLocks noGrp="1"/>
          </p:cNvSpPr>
          <p:nvPr>
            <p:ph type="body" idx="1"/>
          </p:nvPr>
        </p:nvSpPr>
        <p:spPr>
          <a:xfrm>
            <a:off x="435475" y="1368398"/>
            <a:ext cx="81972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prorate costing allocations in Workday Finance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costing allocations for committed cost share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 designated cost centers will need to be proactively added or the charges will end up on the individual’s default cost center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updated costing allocation user guide is being developed to address new process requirements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Accrued charges can be reviewed after each pay period in the Employee Compensation Compliance (ECC) system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973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out for outreach from UWFT HRP Remediation Team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295ff3d9d_0_13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274" name="Google Shape;274;g25295ff3d9d_0_13"/>
          <p:cNvSpPr txBox="1"/>
          <p:nvPr/>
        </p:nvSpPr>
        <p:spPr>
          <a:xfrm>
            <a:off x="688925" y="1472675"/>
            <a:ext cx="7491600" cy="3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email Stepanka Sirotek with questions at sr8@uw.edu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"/>
          <p:cNvSpPr txBox="1">
            <a:spLocks noGrp="1"/>
          </p:cNvSpPr>
          <p:nvPr>
            <p:ph type="title"/>
          </p:nvPr>
        </p:nvSpPr>
        <p:spPr>
          <a:xfrm>
            <a:off x="460375" y="489696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ncode Sans Black"/>
              <a:buNone/>
            </a:pPr>
            <a:r>
              <a:rPr lang="en-US"/>
              <a:t>ADDENDUM: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ncode Sans Black"/>
              <a:buNone/>
            </a:pPr>
            <a:r>
              <a:rPr lang="en-US"/>
              <a:t>SALARY CAP - CURRENT STATE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Salary Cap – Current State</a:t>
            </a:r>
            <a:endParaRPr/>
          </a:p>
        </p:txBody>
      </p:sp>
      <p:sp>
        <p:nvSpPr>
          <p:cNvPr id="285" name="Google Shape;285;p3"/>
          <p:cNvSpPr txBox="1"/>
          <p:nvPr/>
        </p:nvSpPr>
        <p:spPr>
          <a:xfrm>
            <a:off x="400150" y="1133675"/>
            <a:ext cx="7779000" cy="4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marR="0" lvl="0" indent="-4267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Capped award is set up by GCA with grant flag 08</a:t>
            </a:r>
            <a:endParaRPr/>
          </a:p>
          <a:p>
            <a:pPr marL="457200" marR="0" lvl="0" indent="-42671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calculates cap using the Salary Cap Calculators</a:t>
            </a:r>
            <a:endParaRPr/>
          </a:p>
          <a:p>
            <a:pPr marL="457200" marR="0" lvl="0" indent="-42671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enters costing allocation into WD (adjusted for the cap)</a:t>
            </a:r>
            <a:endParaRPr/>
          </a:p>
          <a:p>
            <a:pPr marL="914400" marR="0" lvl="1" indent="-42671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the cap amount goes to a non-grant salary source</a:t>
            </a:r>
            <a:endParaRPr/>
          </a:p>
          <a:p>
            <a:pPr marL="914400" marR="0" lvl="1" indent="-42671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to specify salary source for over the cap</a:t>
            </a:r>
            <a:endParaRPr/>
          </a:p>
          <a:p>
            <a:pPr marL="914400" marR="0" lvl="1" indent="-42671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have enough Other Salary Sources to cover all salary over the cap obligations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Salary Cap – Current State Example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387850" y="1133675"/>
            <a:ext cx="8521200" cy="4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– 12.6% effort on grant 61-0000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Base Pay: $21,825/monthly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Salary cap = $17,325/monthly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will enter costing allocations into WD:</a:t>
            </a:r>
            <a:endParaRPr/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to the grant</a:t>
            </a:r>
            <a:endParaRPr b="1"/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2.6% to a non-grant salary source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/>
              <a:t>WORKDAY</a:t>
            </a:r>
            <a:endParaRPr/>
          </a:p>
        </p:txBody>
      </p:sp>
      <p:pic>
        <p:nvPicPr>
          <p:cNvPr id="291" name="Google Shape;291;p5"/>
          <p:cNvPicPr preferRelativeResize="0"/>
          <p:nvPr/>
        </p:nvPicPr>
        <p:blipFill rotWithShape="1">
          <a:blip r:embed="rId3">
            <a:alphaModFix/>
          </a:blip>
          <a:srcRect l="712" t="1016" r="-2558"/>
          <a:stretch/>
        </p:blipFill>
        <p:spPr>
          <a:xfrm>
            <a:off x="688925" y="1274625"/>
            <a:ext cx="7363324" cy="46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5295ff3d9d_0_7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</p:spPr>
        <p:txBody>
          <a:bodyPr spcFirstLastPara="1" wrap="square" lIns="0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WORKDAY Costing Allocations – Current State</a:t>
            </a:r>
            <a:endParaRPr/>
          </a:p>
        </p:txBody>
      </p:sp>
      <p:pic>
        <p:nvPicPr>
          <p:cNvPr id="298" name="Google Shape;298;g25295ff3d9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2255650"/>
            <a:ext cx="8072699" cy="243736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5295ff3d9d_0_7"/>
          <p:cNvSpPr/>
          <p:nvPr/>
        </p:nvSpPr>
        <p:spPr>
          <a:xfrm>
            <a:off x="3770100" y="3733175"/>
            <a:ext cx="4759200" cy="729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WORKDAY Pay Result – Current State</a:t>
            </a:r>
            <a:endParaRPr/>
          </a:p>
        </p:txBody>
      </p:sp>
      <p:sp>
        <p:nvSpPr>
          <p:cNvPr id="305" name="Google Shape;305;p7"/>
          <p:cNvSpPr/>
          <p:nvPr/>
        </p:nvSpPr>
        <p:spPr>
          <a:xfrm>
            <a:off x="161437" y="3520581"/>
            <a:ext cx="1552200" cy="66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1568875"/>
            <a:ext cx="8072699" cy="38640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7" name="Google Shape;307;p7"/>
          <p:cNvCxnSpPr/>
          <p:nvPr/>
        </p:nvCxnSpPr>
        <p:spPr>
          <a:xfrm>
            <a:off x="4836400" y="2116900"/>
            <a:ext cx="2952000" cy="104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08" name="Google Shape;308;p7"/>
          <p:cNvCxnSpPr/>
          <p:nvPr/>
        </p:nvCxnSpPr>
        <p:spPr>
          <a:xfrm flipH="1">
            <a:off x="1424225" y="2330150"/>
            <a:ext cx="976500" cy="7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Effort Report - Current State</a:t>
            </a:r>
            <a:endParaRPr/>
          </a:p>
        </p:txBody>
      </p:sp>
      <p:sp>
        <p:nvSpPr>
          <p:cNvPr id="314" name="Google Shape;314;p8"/>
          <p:cNvSpPr/>
          <p:nvPr/>
        </p:nvSpPr>
        <p:spPr>
          <a:xfrm>
            <a:off x="13317" y="1720826"/>
            <a:ext cx="1502400" cy="1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1598475"/>
            <a:ext cx="8072701" cy="38025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6" name="Google Shape;316;p8"/>
          <p:cNvSpPr/>
          <p:nvPr/>
        </p:nvSpPr>
        <p:spPr>
          <a:xfrm>
            <a:off x="785175" y="4376300"/>
            <a:ext cx="7740300" cy="208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460375" y="859990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ncode Sans Black"/>
              <a:buNone/>
            </a:pPr>
            <a:r>
              <a:rPr lang="en-US"/>
              <a:t>FUTURE STATE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WORKDAY</a:t>
            </a:r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1186523"/>
            <a:ext cx="6983727" cy="40298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WORKDAY Costing Allocations – </a:t>
            </a:r>
            <a:r>
              <a:rPr lang="en-US"/>
              <a:t>F</a:t>
            </a: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uture </a:t>
            </a:r>
            <a:r>
              <a:rPr lang="en-US"/>
              <a:t>S</a:t>
            </a: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tate</a:t>
            </a:r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1423300"/>
            <a:ext cx="8072702" cy="416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502925" y="1889775"/>
            <a:ext cx="7990500" cy="1251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WORKDAY Pay Result – Future State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 t="1792"/>
          <a:stretch/>
        </p:blipFill>
        <p:spPr>
          <a:xfrm>
            <a:off x="502925" y="1476450"/>
            <a:ext cx="8072702" cy="41136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Effort Report - Future state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13317" y="1720826"/>
            <a:ext cx="1502400" cy="1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5" y="1537025"/>
            <a:ext cx="8072700" cy="39301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2" name="Google Shape;202;p13"/>
          <p:cNvSpPr/>
          <p:nvPr/>
        </p:nvSpPr>
        <p:spPr>
          <a:xfrm>
            <a:off x="504425" y="4280050"/>
            <a:ext cx="8029200" cy="401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460375" y="859990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ncode Sans Black"/>
              <a:buNone/>
            </a:pPr>
            <a:r>
              <a:rPr lang="en-US"/>
              <a:t>COMMITTED COST SHARE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Cost Share – Current State Example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387842" y="1133667"/>
            <a:ext cx="8707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– 100% effort on grant 62-0000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is directly charged to the grant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is cost shared, paid from 06-1030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Costing allocation current state: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costed to 62-0000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costed to 06-1030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Share is recorded outside of WD, in the eFECS Cost Share Summary application and eFECS Effort Reporting application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hite_Custom Design UWFT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_Custom Design UWFT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On-screen Show (4:3)</PresentationFormat>
  <Paragraphs>79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Open Sans</vt:lpstr>
      <vt:lpstr>Courier New</vt:lpstr>
      <vt:lpstr>Open Sans Light</vt:lpstr>
      <vt:lpstr>Arial</vt:lpstr>
      <vt:lpstr>Calibri</vt:lpstr>
      <vt:lpstr>Merriweather Sans</vt:lpstr>
      <vt:lpstr>Encode Sans Black</vt:lpstr>
      <vt:lpstr>Noto Sans Symbols</vt:lpstr>
      <vt:lpstr>1_White_Custom Design UWFT</vt:lpstr>
      <vt:lpstr>White_Custom Design UWFT</vt:lpstr>
      <vt:lpstr>COSTING ALLOCATIONS: SALARY OVER THE CAP AND EFFORT COST SHARE</vt:lpstr>
      <vt:lpstr>Salary Cap – Current State Example</vt:lpstr>
      <vt:lpstr>FUTURE STATE</vt:lpstr>
      <vt:lpstr>WORKDAY</vt:lpstr>
      <vt:lpstr>WORKDAY Costing Allocations – Future State</vt:lpstr>
      <vt:lpstr>WORKDAY Pay Result – Future State</vt:lpstr>
      <vt:lpstr>Effort Report - Future state</vt:lpstr>
      <vt:lpstr>COMMITTED COST SHARE</vt:lpstr>
      <vt:lpstr>Cost Share – Current State Example</vt:lpstr>
      <vt:lpstr>WORKDAY Costing Allocations – Current State</vt:lpstr>
      <vt:lpstr>Effort Report - Current State</vt:lpstr>
      <vt:lpstr>WORKDAY Costing Allocations – Future State (now)</vt:lpstr>
      <vt:lpstr>WORKDAY Costing Allocations – Future State (desired)</vt:lpstr>
      <vt:lpstr>RETROACTIVE ADJUSTMENTS</vt:lpstr>
      <vt:lpstr>HANDLING SPECIAL CASES</vt:lpstr>
      <vt:lpstr>THINGS TO KEEP IN MIND</vt:lpstr>
      <vt:lpstr>Questions</vt:lpstr>
      <vt:lpstr>ADDENDUM: SALARY CAP - CURRENT STATE</vt:lpstr>
      <vt:lpstr>Salary Cap – Current State</vt:lpstr>
      <vt:lpstr>WORKDAY</vt:lpstr>
      <vt:lpstr>WORKDAY Costing Allocations – Current State</vt:lpstr>
      <vt:lpstr>WORKDAY Pay Result – Current State</vt:lpstr>
      <vt:lpstr>Effort Report - Current State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COSTING ALLOCATIONS: SALARY OVER THE CAP AND EFFORT COST SHARE</dc:title>
  <dc:creator>Stephen Johnson</dc:creator>
  <cp:lastModifiedBy>Azalea Vasquez</cp:lastModifiedBy>
  <cp:revision>1</cp:revision>
  <dcterms:created xsi:type="dcterms:W3CDTF">2021-06-08T15:59:33Z</dcterms:created>
  <dcterms:modified xsi:type="dcterms:W3CDTF">2023-06-16T17:46:46Z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0x010100227780E44AB828419613A26648B5BFF900447A67803E449A419537A24D539592AA</vt:lpwstr>
  </property>
  <property fmtid="{D5CDD505-2E9C-101B-9397-08002B2CF9AE}" pid="3" name="Type_x0020_of_x0020_Document">
    <vt:lpwstr/>
  </property>
  <property fmtid="{D5CDD505-2E9C-101B-9397-08002B2CF9AE}" pid="4" name="Effort">
    <vt:lpwstr/>
  </property>
  <property fmtid="{D5CDD505-2E9C-101B-9397-08002B2CF9AE}" pid="5" name="m20dcd23bfb146678cfadc0f8b530117">
    <vt:lpwstr/>
  </property>
  <property fmtid="{D5CDD505-2E9C-101B-9397-08002B2CF9AE}" pid="6" name="IT Pillars">
    <vt:lpwstr/>
  </property>
  <property fmtid="{D5CDD505-2E9C-101B-9397-08002B2CF9AE}" pid="7" name="Process Areas">
    <vt:lpwstr/>
  </property>
  <property fmtid="{D5CDD505-2E9C-101B-9397-08002B2CF9AE}" pid="8" name="OCM_x0020_PIllars">
    <vt:lpwstr/>
  </property>
  <property fmtid="{D5CDD505-2E9C-101B-9397-08002B2CF9AE}" pid="9" name="e6e320f5c2ab4532bc0affd47f90b31c">
    <vt:lpwstr/>
  </property>
  <property fmtid="{D5CDD505-2E9C-101B-9397-08002B2CF9AE}" pid="10" name="cfda4c2e6eaa4b919c52782db5a3950d">
    <vt:lpwstr/>
  </property>
  <property fmtid="{D5CDD505-2E9C-101B-9397-08002B2CF9AE}" pid="11" name="n259a89570034573aee561765ba8e8fd">
    <vt:lpwstr/>
  </property>
  <property fmtid="{D5CDD505-2E9C-101B-9397-08002B2CF9AE}" pid="12" name="SB Deliverables">
    <vt:lpwstr>583;#TBD Effort|ac059e7d-4f3a-4f3a-aae6-1959af6dadf3</vt:lpwstr>
  </property>
  <property fmtid="{D5CDD505-2E9C-101B-9397-08002B2CF9AE}" pid="13" name="h9d20ee9cd914b71a0d5343b7a0aee19">
    <vt:lpwstr/>
  </property>
  <property fmtid="{D5CDD505-2E9C-101B-9397-08002B2CF9AE}" pid="14" name="k9c4bf066cb5458da15ef6f4eaf30b30">
    <vt:lpwstr/>
  </property>
  <property fmtid="{D5CDD505-2E9C-101B-9397-08002B2CF9AE}" pid="15" name="Doc Type">
    <vt:lpwstr/>
  </property>
  <property fmtid="{D5CDD505-2E9C-101B-9397-08002B2CF9AE}" pid="16" name="a8521ba342074cdb909d922726f92453">
    <vt:lpwstr/>
  </property>
  <property fmtid="{D5CDD505-2E9C-101B-9397-08002B2CF9AE}" pid="17" name="caa3166a4ef44d52a884ec95dadc7085">
    <vt:lpwstr/>
  </property>
  <property fmtid="{D5CDD505-2E9C-101B-9397-08002B2CF9AE}" pid="18" name="PM_x0020_Topics">
    <vt:lpwstr/>
  </property>
  <property fmtid="{D5CDD505-2E9C-101B-9397-08002B2CF9AE}" pid="19" name="IT_x0020_Pillars">
    <vt:lpwstr/>
  </property>
  <property fmtid="{D5CDD505-2E9C-101B-9397-08002B2CF9AE}" pid="20" name="Type SB">
    <vt:lpwstr>627;#_TBD Type|81f31b21-3e0f-4e81-bd21-3459148e0219</vt:lpwstr>
  </property>
  <property fmtid="{D5CDD505-2E9C-101B-9397-08002B2CF9AE}" pid="21" name="End_x0020_to_x0020_End_x0020_Process">
    <vt:lpwstr/>
  </property>
  <property fmtid="{D5CDD505-2E9C-101B-9397-08002B2CF9AE}" pid="22" name="FT_x0020_Help_x0020_Flag">
    <vt:lpwstr/>
  </property>
  <property fmtid="{D5CDD505-2E9C-101B-9397-08002B2CF9AE}" pid="23" name="FT Help Flag">
    <vt:lpwstr/>
  </property>
  <property fmtid="{D5CDD505-2E9C-101B-9397-08002B2CF9AE}" pid="24" name="End to End Process">
    <vt:lpwstr/>
  </property>
  <property fmtid="{D5CDD505-2E9C-101B-9397-08002B2CF9AE}" pid="25" name="OCM PIllars">
    <vt:lpwstr/>
  </property>
  <property fmtid="{D5CDD505-2E9C-101B-9397-08002B2CF9AE}" pid="26" name="PM Topics">
    <vt:lpwstr/>
  </property>
  <property fmtid="{D5CDD505-2E9C-101B-9397-08002B2CF9AE}" pid="27" name="d81b5cf1e51943db95f66400bc834c31">
    <vt:lpwstr/>
  </property>
  <property fmtid="{D5CDD505-2E9C-101B-9397-08002B2CF9AE}" pid="28" name="Doc_x0020_Type">
    <vt:lpwstr/>
  </property>
  <property fmtid="{D5CDD505-2E9C-101B-9397-08002B2CF9AE}" pid="29" name="Process_x0020_Areas">
    <vt:lpwstr/>
  </property>
  <property fmtid="{D5CDD505-2E9C-101B-9397-08002B2CF9AE}" pid="30" name="c1c28741c3ce488a89a9527edba98201">
    <vt:lpwstr/>
  </property>
  <property fmtid="{D5CDD505-2E9C-101B-9397-08002B2CF9AE}" pid="31" name="MSIP_Label_ea60d57e-af5b-4752-ac57-3e4f28ca11dc_Enabled">
    <vt:lpwstr>true</vt:lpwstr>
  </property>
  <property fmtid="{D5CDD505-2E9C-101B-9397-08002B2CF9AE}" pid="32" name="MSIP_Label_ea60d57e-af5b-4752-ac57-3e4f28ca11dc_SetDate">
    <vt:lpwstr>2022-02-10T22:10:57Z</vt:lpwstr>
  </property>
  <property fmtid="{D5CDD505-2E9C-101B-9397-08002B2CF9AE}" pid="33" name="MSIP_Label_ea60d57e-af5b-4752-ac57-3e4f28ca11dc_Method">
    <vt:lpwstr>Standard</vt:lpwstr>
  </property>
  <property fmtid="{D5CDD505-2E9C-101B-9397-08002B2CF9AE}" pid="34" name="MSIP_Label_ea60d57e-af5b-4752-ac57-3e4f28ca11dc_Name">
    <vt:lpwstr>ea60d57e-af5b-4752-ac57-3e4f28ca11dc</vt:lpwstr>
  </property>
  <property fmtid="{D5CDD505-2E9C-101B-9397-08002B2CF9AE}" pid="35" name="MSIP_Label_ea60d57e-af5b-4752-ac57-3e4f28ca11dc_SiteId">
    <vt:lpwstr>36da45f1-dd2c-4d1f-af13-5abe46b99921</vt:lpwstr>
  </property>
  <property fmtid="{D5CDD505-2E9C-101B-9397-08002B2CF9AE}" pid="36" name="MSIP_Label_ea60d57e-af5b-4752-ac57-3e4f28ca11dc_ActionId">
    <vt:lpwstr>746d3588-a8ef-4b76-8670-e0ef27cc5d91</vt:lpwstr>
  </property>
  <property fmtid="{D5CDD505-2E9C-101B-9397-08002B2CF9AE}" pid="37" name="MSIP_Label_ea60d57e-af5b-4752-ac57-3e4f28ca11dc_ContentBits">
    <vt:lpwstr>0</vt:lpwstr>
  </property>
  <property fmtid="{D5CDD505-2E9C-101B-9397-08002B2CF9AE}" pid="38" name="MediaServiceImageTags">
    <vt:lpwstr/>
  </property>
  <property fmtid="{D5CDD505-2E9C-101B-9397-08002B2CF9AE}" pid="39" name="Topic_x0020__x002d__x0020_UWFT">
    <vt:lpwstr/>
  </property>
  <property fmtid="{D5CDD505-2E9C-101B-9397-08002B2CF9AE}" pid="40" name="Process Areas - UWFT">
    <vt:lpwstr/>
  </property>
  <property fmtid="{D5CDD505-2E9C-101B-9397-08002B2CF9AE}" pid="41" name="h8618d58416d42168e7ab0429ee6aab7">
    <vt:lpwstr/>
  </property>
  <property fmtid="{D5CDD505-2E9C-101B-9397-08002B2CF9AE}" pid="42" name="Doc_x0020_Type_x0020__x002d__x0020_UWFT">
    <vt:lpwstr/>
  </property>
  <property fmtid="{D5CDD505-2E9C-101B-9397-08002B2CF9AE}" pid="43" name="Process_x0020_Areas_x0020__x002d__x0020_UWFT">
    <vt:lpwstr/>
  </property>
  <property fmtid="{D5CDD505-2E9C-101B-9397-08002B2CF9AE}" pid="44" name="f1d40a61100d4fd78c055bcbbc959a60">
    <vt:lpwstr/>
  </property>
  <property fmtid="{D5CDD505-2E9C-101B-9397-08002B2CF9AE}" pid="45" name="e0554abe769746e69c042ffe99e604b4">
    <vt:lpwstr/>
  </property>
  <property fmtid="{D5CDD505-2E9C-101B-9397-08002B2CF9AE}" pid="46" name="Doc Type - UWFT">
    <vt:lpwstr>598;#Organizing/Monitoring Work in Progress|c40c95eb-337c-4daa-8d2e-8e12d1a00b16</vt:lpwstr>
  </property>
  <property fmtid="{D5CDD505-2E9C-101B-9397-08002B2CF9AE}" pid="47" name="Topic - UWFT">
    <vt:lpwstr>535;#FDM Effort|667df356-6372-4ed3-8b95-593d28b034ae</vt:lpwstr>
  </property>
  <property fmtid="{D5CDD505-2E9C-101B-9397-08002B2CF9AE}" pid="48" name="Deliverables">
    <vt:lpwstr>583;#TBD Effort|ac059e7d-4f3a-4f3a-aae6-1959af6dadf3</vt:lpwstr>
  </property>
  <property fmtid="{D5CDD505-2E9C-101B-9397-08002B2CF9AE}" pid="49" name="Type of Document">
    <vt:lpwstr/>
  </property>
  <property fmtid="{D5CDD505-2E9C-101B-9397-08002B2CF9AE}" pid="50" name="Process Areas L2">
    <vt:lpwstr/>
  </property>
  <property fmtid="{D5CDD505-2E9C-101B-9397-08002B2CF9AE}" pid="51" name="h5e7189ca4ac4979a0394616daf355b0">
    <vt:lpwstr>TBD Effort|ac059e7d-4f3a-4f3a-aae6-1959af6dadf3</vt:lpwstr>
  </property>
  <property fmtid="{D5CDD505-2E9C-101B-9397-08002B2CF9AE}" pid="52" name="g8ecfd6069cd4448a46f82c4ec933d65">
    <vt:lpwstr>_TBD Type|81f31b21-3e0f-4e81-bd21-3459148e0219</vt:lpwstr>
  </property>
  <property fmtid="{D5CDD505-2E9C-101B-9397-08002B2CF9AE}" pid="53" name="_dlc_DocIdItemGuid">
    <vt:lpwstr>f1d5bf91-e569-4ff2-8657-9668d474fda1</vt:lpwstr>
  </property>
  <property fmtid="{D5CDD505-2E9C-101B-9397-08002B2CF9AE}" pid="54" name="lcf76f155ced4ddcb4097134ff3c332f">
    <vt:lpwstr/>
  </property>
  <property fmtid="{D5CDD505-2E9C-101B-9397-08002B2CF9AE}" pid="55" name="DocumentLink">
    <vt:lpwstr>https://uwnetid.sharepoint.com/sites/UWFTTeam//sites/UWFTTeam/Sandbox Documents/BP Design/FDM R2R/FDM Blueprint 5.0.pptx</vt:lpwstr>
  </property>
  <property fmtid="{D5CDD505-2E9C-101B-9397-08002B2CF9AE}" pid="56" name="SandBoxDocumentsUrl">
    <vt:lpwstr>https://uwnetid.sharepoint.com/sites/UWFTTeam/_layouts/15/wrkstat.aspx?List=9a6372f2-1c1b-4a2c-afb2-3bd48b102e88&amp;WorkflowInstanceName=f561c6a3-488a-44bb-ab7a-b7f181156368, Set URL</vt:lpwstr>
  </property>
  <property fmtid="{D5CDD505-2E9C-101B-9397-08002B2CF9AE}" pid="57" name="jfa7385944014aa794a01674ea6d4a75">
    <vt:lpwstr/>
  </property>
</Properties>
</file>