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  <p:sldMasterId id="2147483668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embeddedFontLst>
    <p:embeddedFont>
      <p:font typeface="Encode Sans" panose="020B0604020202020204" charset="0"/>
      <p:regular r:id="rId9"/>
      <p:bold r:id="rId10"/>
    </p:embeddedFont>
    <p:embeddedFont>
      <p:font typeface="Encode Sans Black" panose="020B0604020202020204" charset="0"/>
      <p:bold r:id="rId11"/>
    </p:embeddedFont>
    <p:embeddedFont>
      <p:font typeface="Open Sans" panose="020B0606030504020204" pitchFamily="34" charset="0"/>
      <p:regular r:id="rId12"/>
      <p:bold r:id="rId13"/>
      <p:italic r:id="rId14"/>
      <p:boldItalic r:id="rId15"/>
    </p:embeddedFont>
    <p:embeddedFont>
      <p:font typeface="Verdana" panose="020B060403050404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8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font" Target="fonts/font7.fntdata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4189275b3b_0_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97" name="Google Shape;97;g24189275b3b_0_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763" y="685800"/>
            <a:ext cx="34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4189275b3b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763" y="685800"/>
            <a:ext cx="34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4189275b3b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are continuing to make updates to training.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5217f484a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763" y="685800"/>
            <a:ext cx="34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5217f484a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SAGE Office Hours are available for your SAGE questions – questions on Awards, SAGE budget, and other SAGE functionality are welcome.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5217f484ad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763" y="685800"/>
            <a:ext cx="34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5217f484ad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5217f484a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5217f484a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Additional message to admins with guidance on high-priority training going out soon.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Page 1">
  <p:cSld name="Header + SubHeader + Content_1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4" descr="ORIS-white-left-no-W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6970" y="5889300"/>
            <a:ext cx="4464625" cy="551625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4"/>
          <p:cNvSpPr txBox="1">
            <a:spLocks noGrp="1"/>
          </p:cNvSpPr>
          <p:nvPr>
            <p:ph type="title"/>
          </p:nvPr>
        </p:nvSpPr>
        <p:spPr>
          <a:xfrm>
            <a:off x="487975" y="1004200"/>
            <a:ext cx="8093700" cy="30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subTitle" idx="1"/>
          </p:nvPr>
        </p:nvSpPr>
        <p:spPr>
          <a:xfrm>
            <a:off x="445525" y="4342167"/>
            <a:ext cx="6279900" cy="8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14" descr="W-Logo_White_RGB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7700" y="5656100"/>
            <a:ext cx="1340424" cy="90142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4"/>
          <p:cNvSpPr/>
          <p:nvPr/>
        </p:nvSpPr>
        <p:spPr>
          <a:xfrm>
            <a:off x="487975" y="4130983"/>
            <a:ext cx="1600200" cy="139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Text 2">
  <p:cSld name="1_Title Slide_2">
    <p:bg>
      <p:bgPr>
        <a:solidFill>
          <a:srgbClr val="FFFFFF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671750" y="1035206"/>
            <a:ext cx="6972300" cy="4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1632" y="6148251"/>
            <a:ext cx="3149100" cy="51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5" descr="UW_W Logo_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8025" y="5945855"/>
            <a:ext cx="1047600" cy="9237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5"/>
          <p:cNvSpPr txBox="1">
            <a:spLocks noGrp="1"/>
          </p:cNvSpPr>
          <p:nvPr>
            <p:ph type="subTitle" idx="2"/>
          </p:nvPr>
        </p:nvSpPr>
        <p:spPr>
          <a:xfrm>
            <a:off x="625875" y="56567"/>
            <a:ext cx="7043700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  <a:latin typeface="Encode Sans"/>
                <a:ea typeface="Encode Sans"/>
                <a:cs typeface="Encode Sans"/>
                <a:sym typeface="Encode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15"/>
          <p:cNvSpPr/>
          <p:nvPr/>
        </p:nvSpPr>
        <p:spPr>
          <a:xfrm>
            <a:off x="671750" y="804150"/>
            <a:ext cx="1600200" cy="139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Text 1 1">
  <p:cSld name="1_Title Slide_1_1">
    <p:bg>
      <p:bgPr>
        <a:solidFill>
          <a:srgbClr val="FFFFFF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661575" y="2305435"/>
            <a:ext cx="6972300" cy="3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1632" y="6148251"/>
            <a:ext cx="3149100" cy="51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6" descr="UW_W Logo_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8025" y="5945855"/>
            <a:ext cx="1047600" cy="9237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6"/>
          <p:cNvSpPr txBox="1">
            <a:spLocks noGrp="1"/>
          </p:cNvSpPr>
          <p:nvPr>
            <p:ph type="subTitle" idx="2"/>
          </p:nvPr>
        </p:nvSpPr>
        <p:spPr>
          <a:xfrm>
            <a:off x="625875" y="56567"/>
            <a:ext cx="7043700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ubTitle" idx="3"/>
          </p:nvPr>
        </p:nvSpPr>
        <p:spPr>
          <a:xfrm>
            <a:off x="753150" y="1074933"/>
            <a:ext cx="43281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6"/>
          <p:cNvSpPr/>
          <p:nvPr/>
        </p:nvSpPr>
        <p:spPr>
          <a:xfrm>
            <a:off x="671750" y="804150"/>
            <a:ext cx="1600200" cy="139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 1">
  <p:cSld name="Header + Graphic_1">
    <p:bg>
      <p:bgPr>
        <a:solidFill>
          <a:srgbClr val="FFFFFF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66410" y="6130327"/>
            <a:ext cx="2926200" cy="4821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7"/>
          <p:cNvSpPr txBox="1">
            <a:spLocks noGrp="1"/>
          </p:cNvSpPr>
          <p:nvPr>
            <p:ph type="subTitle" idx="1"/>
          </p:nvPr>
        </p:nvSpPr>
        <p:spPr>
          <a:xfrm>
            <a:off x="625875" y="56567"/>
            <a:ext cx="7043700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2 Columns Text 1">
  <p:cSld name="Header + Subheader + Content_1">
    <p:bg>
      <p:bgPr>
        <a:solidFill>
          <a:srgbClr val="FFFFFF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1632" y="6148251"/>
            <a:ext cx="3149100" cy="51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8" descr="UW_W Logo_Whit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8025" y="5945855"/>
            <a:ext cx="1047600" cy="9237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8"/>
          <p:cNvSpPr txBox="1">
            <a:spLocks noGrp="1"/>
          </p:cNvSpPr>
          <p:nvPr>
            <p:ph type="subTitle" idx="1"/>
          </p:nvPr>
        </p:nvSpPr>
        <p:spPr>
          <a:xfrm>
            <a:off x="625875" y="56567"/>
            <a:ext cx="7043700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body" idx="2"/>
          </p:nvPr>
        </p:nvSpPr>
        <p:spPr>
          <a:xfrm>
            <a:off x="741525" y="1261633"/>
            <a:ext cx="3189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3"/>
          </p:nvPr>
        </p:nvSpPr>
        <p:spPr>
          <a:xfrm>
            <a:off x="4480275" y="1337533"/>
            <a:ext cx="3189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8"/>
          <p:cNvSpPr/>
          <p:nvPr/>
        </p:nvSpPr>
        <p:spPr>
          <a:xfrm>
            <a:off x="671750" y="804150"/>
            <a:ext cx="1600200" cy="1395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chemeClr val="dk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9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83915" y="5626608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8081" y="6131476"/>
            <a:ext cx="2416272" cy="21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8081" y="4568599"/>
            <a:ext cx="1600198" cy="1397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9"/>
          <p:cNvSpPr txBox="1">
            <a:spLocks noGrp="1"/>
          </p:cNvSpPr>
          <p:nvPr>
            <p:ph type="title"/>
          </p:nvPr>
        </p:nvSpPr>
        <p:spPr>
          <a:xfrm>
            <a:off x="460375" y="859991"/>
            <a:ext cx="6972300" cy="35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  <a:defRPr sz="5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9pPr>
          </a:lstStyle>
          <a:p>
            <a:endParaRPr/>
          </a:p>
        </p:txBody>
      </p:sp>
      <p:sp>
        <p:nvSpPr>
          <p:cNvPr id="88" name="Google Shape;88;p2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100"/>
            </a:lvl1pPr>
            <a:lvl2pPr marL="0" lvl="1" indent="0" algn="r" rtl="0">
              <a:spcBef>
                <a:spcPts val="0"/>
              </a:spcBef>
              <a:buNone/>
              <a:defRPr sz="1100"/>
            </a:lvl2pPr>
            <a:lvl3pPr marL="0" lvl="2" indent="0" algn="r" rtl="0">
              <a:spcBef>
                <a:spcPts val="0"/>
              </a:spcBef>
              <a:buNone/>
              <a:defRPr sz="1100"/>
            </a:lvl3pPr>
            <a:lvl4pPr marL="0" lvl="3" indent="0" algn="r" rtl="0">
              <a:spcBef>
                <a:spcPts val="0"/>
              </a:spcBef>
              <a:buNone/>
              <a:defRPr sz="1100"/>
            </a:lvl4pPr>
            <a:lvl5pPr marL="0" lvl="4" indent="0" algn="r" rtl="0">
              <a:spcBef>
                <a:spcPts val="0"/>
              </a:spcBef>
              <a:buNone/>
              <a:defRPr sz="1100"/>
            </a:lvl5pPr>
            <a:lvl6pPr marL="0" lvl="5" indent="0" algn="r" rtl="0">
              <a:spcBef>
                <a:spcPts val="0"/>
              </a:spcBef>
              <a:buNone/>
              <a:defRPr sz="1100"/>
            </a:lvl6pPr>
            <a:lvl7pPr marL="0" lvl="6" indent="0" algn="r" rtl="0">
              <a:spcBef>
                <a:spcPts val="0"/>
              </a:spcBef>
              <a:buNone/>
              <a:defRPr sz="1100"/>
            </a:lvl7pPr>
            <a:lvl8pPr marL="0" lvl="7" indent="0" algn="r" rtl="0">
              <a:spcBef>
                <a:spcPts val="0"/>
              </a:spcBef>
              <a:buNone/>
              <a:defRPr sz="1100"/>
            </a:lvl8pPr>
            <a:lvl9pPr marL="0" lvl="8" indent="0" algn="r" rtl="0">
              <a:spcBef>
                <a:spcPts val="0"/>
              </a:spcBef>
              <a:buNone/>
              <a:defRPr sz="11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93" name="Google Shape;93;p2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94" name="Google Shape;94;p2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100"/>
            </a:lvl1pPr>
            <a:lvl2pPr marL="0" lvl="1" indent="0" algn="r" rtl="0">
              <a:spcBef>
                <a:spcPts val="0"/>
              </a:spcBef>
              <a:buNone/>
              <a:defRPr sz="1100"/>
            </a:lvl2pPr>
            <a:lvl3pPr marL="0" lvl="2" indent="0" algn="r" rtl="0">
              <a:spcBef>
                <a:spcPts val="0"/>
              </a:spcBef>
              <a:buNone/>
              <a:defRPr sz="1100"/>
            </a:lvl3pPr>
            <a:lvl4pPr marL="0" lvl="3" indent="0" algn="r" rtl="0">
              <a:spcBef>
                <a:spcPts val="0"/>
              </a:spcBef>
              <a:buNone/>
              <a:defRPr sz="1100"/>
            </a:lvl4pPr>
            <a:lvl5pPr marL="0" lvl="4" indent="0" algn="r" rtl="0">
              <a:spcBef>
                <a:spcPts val="0"/>
              </a:spcBef>
              <a:buNone/>
              <a:defRPr sz="1100"/>
            </a:lvl5pPr>
            <a:lvl6pPr marL="0" lvl="5" indent="0" algn="r" rtl="0">
              <a:spcBef>
                <a:spcPts val="0"/>
              </a:spcBef>
              <a:buNone/>
              <a:defRPr sz="1100"/>
            </a:lvl6pPr>
            <a:lvl7pPr marL="0" lvl="6" indent="0" algn="r" rtl="0">
              <a:spcBef>
                <a:spcPts val="0"/>
              </a:spcBef>
              <a:buNone/>
              <a:defRPr sz="1100"/>
            </a:lvl7pPr>
            <a:lvl8pPr marL="0" lvl="7" indent="0" algn="r" rtl="0">
              <a:spcBef>
                <a:spcPts val="0"/>
              </a:spcBef>
              <a:buNone/>
              <a:defRPr sz="1100"/>
            </a:lvl8pPr>
            <a:lvl9pPr marL="0" lvl="8" indent="0" algn="r" rtl="0">
              <a:spcBef>
                <a:spcPts val="0"/>
              </a:spcBef>
              <a:buNone/>
              <a:defRPr sz="11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uwft-for-the-research-community/" TargetMode="External"/><Relationship Id="rId7" Type="http://schemas.openxmlformats.org/officeDocument/2006/relationships/hyperlink" Target="https://www.washington.edu/research/learning/online/index.php/lessons/whats-changing-in-sage-vide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washington.edu/research/learning/online/index.php/lessons/sage-award-setup-workflow-video/" TargetMode="External"/><Relationship Id="rId5" Type="http://schemas.openxmlformats.org/officeDocument/2006/relationships/hyperlink" Target="https://www.washington.edu/research/learning/online/index.php/lessons/award-setup-and-tracking-in-sage/" TargetMode="External"/><Relationship Id="rId4" Type="http://schemas.openxmlformats.org/officeDocument/2006/relationships/hyperlink" Target="https://www.washington.edu/research/uwft-for-the-research-community/uwft-for-principal-investigator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learning/online/index.php/lessons/sage-budget-elearning/" TargetMode="External"/><Relationship Id="rId7" Type="http://schemas.openxmlformats.org/officeDocument/2006/relationships/hyperlink" Target="https://washington.zoom.us/j/9969909546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ashington.zoom.us/j/99354670368" TargetMode="External"/><Relationship Id="rId5" Type="http://schemas.openxmlformats.org/officeDocument/2006/relationships/hyperlink" Target="https://www.washington.edu/research/tools/sage/guide/sage-budget/" TargetMode="External"/><Relationship Id="rId4" Type="http://schemas.openxmlformats.org/officeDocument/2006/relationships/hyperlink" Target="http://www.washington.edu/research/learning/online/wp-content/uploads/2022/01/SAGE-Budget-Job-Aid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w.bridgeapp.com/learner/cours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washington.edu/research/uwft-for-the-research-community/uwft-for-principal-investigators/pi-training-resource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>
            <a:spLocks noGrp="1"/>
          </p:cNvSpPr>
          <p:nvPr>
            <p:ph type="title"/>
          </p:nvPr>
        </p:nvSpPr>
        <p:spPr>
          <a:xfrm>
            <a:off x="460375" y="860000"/>
            <a:ext cx="8683500" cy="35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</a:pPr>
            <a:r>
              <a:rPr lang="en" sz="4500"/>
              <a:t>TRAINING RESOURCES</a:t>
            </a:r>
            <a:endParaRPr sz="4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</a:pPr>
            <a:r>
              <a:rPr lang="en" sz="2200">
                <a:solidFill>
                  <a:schemeClr val="lt1"/>
                </a:solidFill>
              </a:rPr>
              <a:t>June 16, 2023</a:t>
            </a:r>
            <a:endParaRPr sz="3200">
              <a:solidFill>
                <a:schemeClr val="lt1"/>
              </a:solidFill>
            </a:endParaRPr>
          </a:p>
        </p:txBody>
      </p:sp>
      <p:sp>
        <p:nvSpPr>
          <p:cNvPr id="100" name="Google Shape;100;p22"/>
          <p:cNvSpPr/>
          <p:nvPr/>
        </p:nvSpPr>
        <p:spPr>
          <a:xfrm>
            <a:off x="300250" y="5601633"/>
            <a:ext cx="3129000" cy="1086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2"/>
          <p:cNvSpPr txBox="1"/>
          <p:nvPr/>
        </p:nvSpPr>
        <p:spPr>
          <a:xfrm>
            <a:off x="491725" y="4927600"/>
            <a:ext cx="58509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Kim Halstead &amp; Breona Gutschmidt</a:t>
            </a:r>
            <a:endParaRPr sz="1800" b="1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Office of Research Information Services</a:t>
            </a:r>
            <a:endParaRPr sz="1800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 txBox="1">
            <a:spLocks noGrp="1"/>
          </p:cNvSpPr>
          <p:nvPr>
            <p:ph type="subTitle" idx="2"/>
          </p:nvPr>
        </p:nvSpPr>
        <p:spPr>
          <a:xfrm>
            <a:off x="611675" y="304667"/>
            <a:ext cx="8385600" cy="7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>
                <a:latin typeface="Encode Sans Black"/>
                <a:ea typeface="Encode Sans Black"/>
                <a:cs typeface="Encode Sans Black"/>
                <a:sym typeface="Encode Sans Black"/>
              </a:rPr>
              <a:t>SAGE TRAINING RESOURCES</a:t>
            </a:r>
            <a:endParaRPr b="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07" name="Google Shape;107;p23"/>
          <p:cNvSpPr txBox="1"/>
          <p:nvPr/>
        </p:nvSpPr>
        <p:spPr>
          <a:xfrm>
            <a:off x="510375" y="1340800"/>
            <a:ext cx="8385600" cy="38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000"/>
              <a:buFont typeface="Open Sans"/>
              <a:buChar char="˃"/>
            </a:pPr>
            <a:r>
              <a:rPr lang="en" sz="2000" b="1" u="sng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UWFT for the Research Community webpage </a:t>
            </a:r>
            <a:endParaRPr sz="2000" b="1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Char char="○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A frequently updated hub for research resources related to the Workday Finance transformation.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All SAGE-related resources are linked.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○"/>
            </a:pPr>
            <a:r>
              <a:rPr lang="en" sz="2000" b="1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For PIs:</a:t>
            </a: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2000" u="sng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UWFT for Principal Investigators</a:t>
            </a:r>
            <a:br>
              <a:rPr lang="en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˃"/>
            </a:pPr>
            <a:r>
              <a:rPr lang="en" sz="2000" b="1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SAGE Awards Training</a:t>
            </a:r>
            <a:endParaRPr sz="2000" b="1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000"/>
              <a:buFont typeface="Open Sans"/>
              <a:buChar char="○"/>
            </a:pPr>
            <a:r>
              <a:rPr lang="en" sz="2000" u="sng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Award Setup &amp; Tracking in SAGE eLearning</a:t>
            </a:r>
            <a:r>
              <a:rPr lang="en" sz="20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 (40 mins)</a:t>
            </a:r>
            <a:endParaRPr sz="2000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○"/>
            </a:pPr>
            <a:r>
              <a:rPr lang="en" sz="2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Award Setup Workflow Video</a:t>
            </a: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 (8 mins)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○"/>
            </a:pPr>
            <a:r>
              <a:rPr lang="en" sz="2000" u="sng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What’s Changing in SAGE? Video</a:t>
            </a: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 (9 mins)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SAGE Awards user guides are in development and will be available after SAGE release.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>
            <a:spLocks noGrp="1"/>
          </p:cNvSpPr>
          <p:nvPr>
            <p:ph type="subTitle" idx="2"/>
          </p:nvPr>
        </p:nvSpPr>
        <p:spPr>
          <a:xfrm>
            <a:off x="611675" y="304667"/>
            <a:ext cx="8385600" cy="7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>
                <a:latin typeface="Encode Sans Black"/>
                <a:ea typeface="Encode Sans Black"/>
                <a:cs typeface="Encode Sans Black"/>
                <a:sym typeface="Encode Sans Black"/>
              </a:rPr>
              <a:t>SAGE TRAINING RESOURCES</a:t>
            </a:r>
            <a:endParaRPr b="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13" name="Google Shape;113;p24"/>
          <p:cNvSpPr txBox="1"/>
          <p:nvPr/>
        </p:nvSpPr>
        <p:spPr>
          <a:xfrm>
            <a:off x="510375" y="1052275"/>
            <a:ext cx="8385600" cy="41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˃"/>
            </a:pPr>
            <a:r>
              <a:rPr lang="en" sz="2000" b="1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SAGE Budget</a:t>
            </a:r>
            <a:endParaRPr sz="2000" b="1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SAGE Budget Instructor-led Class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●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July 20, 1 - 3 p.m.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●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August 31, 1 - 3 p.m.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○"/>
            </a:pPr>
            <a:r>
              <a:rPr lang="en" sz="2000" u="sng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Budget eLearning</a:t>
            </a: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 (60 mins)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SAGE Bud</a:t>
            </a:r>
            <a:r>
              <a:rPr lang="en" sz="20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get </a:t>
            </a:r>
            <a:r>
              <a:rPr lang="en" sz="2000" u="sng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Job Aid</a:t>
            </a:r>
            <a:r>
              <a:rPr lang="en" sz="20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 and </a:t>
            </a:r>
            <a:r>
              <a:rPr lang="en" sz="2000" u="sng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User Guides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˃"/>
            </a:pPr>
            <a:r>
              <a:rPr lang="en" sz="2000" b="1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SAGE Office Hours:</a:t>
            </a: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 SAGE Office Hours are scheduled twice monthly throughout 2023 to assist with questions on SAGE Budget, SAGE Awards, and general SAGE assistance.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Thursday, </a:t>
            </a:r>
            <a:r>
              <a:rPr lang="en" sz="2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June 29</a:t>
            </a:r>
            <a:r>
              <a:rPr lang="en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1 - 2 p.m.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Thursday, </a:t>
            </a:r>
            <a:r>
              <a:rPr lang="en" sz="2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July 13</a:t>
            </a:r>
            <a:r>
              <a:rPr lang="en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11 a.m. - noon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>
            <a:spLocks noGrp="1"/>
          </p:cNvSpPr>
          <p:nvPr>
            <p:ph type="subTitle" idx="2"/>
          </p:nvPr>
        </p:nvSpPr>
        <p:spPr>
          <a:xfrm>
            <a:off x="611675" y="304667"/>
            <a:ext cx="8385600" cy="7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>
                <a:latin typeface="Encode Sans Black"/>
                <a:ea typeface="Encode Sans Black"/>
                <a:cs typeface="Encode Sans Black"/>
                <a:sym typeface="Encode Sans Black"/>
              </a:rPr>
              <a:t>ADDITIONAL UWFT TRAINING RESOURCES</a:t>
            </a:r>
            <a:endParaRPr b="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19" name="Google Shape;119;p25"/>
          <p:cNvSpPr txBox="1"/>
          <p:nvPr/>
        </p:nvSpPr>
        <p:spPr>
          <a:xfrm>
            <a:off x="510375" y="1052275"/>
            <a:ext cx="8385600" cy="56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˃"/>
            </a:pPr>
            <a:r>
              <a:rPr lang="en" sz="2000" b="1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Workday Finance</a:t>
            </a:r>
            <a:endParaRPr sz="2000" b="1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Access </a:t>
            </a:r>
            <a:r>
              <a:rPr lang="en" sz="2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Bridge LMS</a:t>
            </a: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 for training for your Workday security role.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Information on optional foundational Workday training, PI Workday training, and Grant Manager training available on the </a:t>
            </a:r>
            <a:r>
              <a:rPr lang="en" sz="2000" u="sng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 Training Resources</a:t>
            </a: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 page.</a:t>
            </a:r>
            <a:br>
              <a:rPr lang="en" sz="2000" b="1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b="1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˃"/>
            </a:pPr>
            <a:r>
              <a:rPr lang="en" sz="2000" b="1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Award Portal</a:t>
            </a:r>
            <a:endParaRPr sz="2000" b="1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Award Portal training will available at Award Portal go-live on July 11. </a:t>
            </a:r>
            <a:br>
              <a:rPr lang="en" sz="2000" b="1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000" b="1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482981"/>
              </a:buClr>
              <a:buSzPts val="2000"/>
              <a:buFont typeface="Open Sans"/>
              <a:buChar char="˃"/>
            </a:pPr>
            <a:r>
              <a:rPr lang="en" sz="2000" b="1">
                <a:solidFill>
                  <a:srgbClr val="482981"/>
                </a:solidFill>
                <a:latin typeface="Open Sans"/>
                <a:ea typeface="Open Sans"/>
                <a:cs typeface="Open Sans"/>
                <a:sym typeface="Open Sans"/>
              </a:rPr>
              <a:t>ECC</a:t>
            </a:r>
            <a:endParaRPr sz="2000" b="1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33006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ECC training will consist of instructor-led training with supplemental video training.</a:t>
            </a:r>
            <a:endParaRPr sz="2000">
              <a:solidFill>
                <a:srgbClr val="33006F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33006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Training will begin in August, with first sessions focusing on Project Statements.</a:t>
            </a:r>
            <a:endParaRPr sz="2000">
              <a:solidFill>
                <a:srgbClr val="33006F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2000"/>
              <a:buFont typeface="Open Sans"/>
              <a:buChar char="○"/>
            </a:pPr>
            <a:r>
              <a:rPr lang="en" sz="2000">
                <a:solidFill>
                  <a:srgbClr val="33006F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More instructions for course sign-up to come.</a:t>
            </a:r>
            <a:r>
              <a:rPr lang="en" sz="2000">
                <a:solidFill>
                  <a:srgbClr val="242424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000">
              <a:solidFill>
                <a:srgbClr val="48298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6"/>
          <p:cNvSpPr/>
          <p:nvPr/>
        </p:nvSpPr>
        <p:spPr>
          <a:xfrm>
            <a:off x="-31900" y="3795825"/>
            <a:ext cx="9175800" cy="14952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6"/>
          <p:cNvSpPr txBox="1">
            <a:spLocks noGrp="1"/>
          </p:cNvSpPr>
          <p:nvPr>
            <p:ph type="body" idx="1"/>
          </p:nvPr>
        </p:nvSpPr>
        <p:spPr>
          <a:xfrm>
            <a:off x="649800" y="1483250"/>
            <a:ext cx="7844400" cy="170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AutoNum type="arabicPeriod"/>
            </a:pPr>
            <a:r>
              <a:rPr lang="en" sz="2000">
                <a:latin typeface="Open Sans"/>
                <a:ea typeface="Open Sans"/>
                <a:cs typeface="Open Sans"/>
                <a:sym typeface="Open Sans"/>
              </a:rPr>
              <a:t>Live trainings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AutoNum type="arabicPeriod"/>
            </a:pPr>
            <a:r>
              <a:rPr lang="en" sz="2000">
                <a:latin typeface="Open Sans"/>
                <a:ea typeface="Open Sans"/>
                <a:cs typeface="Open Sans"/>
                <a:sym typeface="Open Sans"/>
              </a:rPr>
              <a:t>Courses in high-frequency process areas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AutoNum type="arabicPeriod"/>
            </a:pPr>
            <a:r>
              <a:rPr lang="en" sz="2000">
                <a:latin typeface="Open Sans"/>
                <a:ea typeface="Open Sans"/>
                <a:cs typeface="Open Sans"/>
                <a:sym typeface="Open Sans"/>
              </a:rPr>
              <a:t>eLearning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AutoNum type="arabicPeriod"/>
            </a:pPr>
            <a:r>
              <a:rPr lang="en" sz="2000">
                <a:latin typeface="Open Sans"/>
                <a:ea typeface="Open Sans"/>
                <a:cs typeface="Open Sans"/>
                <a:sym typeface="Open Sans"/>
              </a:rPr>
              <a:t>Recorded Demo courses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Open Sans"/>
              <a:buAutoNum type="arabicPeriod"/>
            </a:pPr>
            <a:r>
              <a:rPr lang="en" sz="2000">
                <a:latin typeface="Open Sans"/>
                <a:ea typeface="Open Sans"/>
                <a:cs typeface="Open Sans"/>
                <a:sym typeface="Open Sans"/>
              </a:rPr>
              <a:t>Nano-Learning courses</a:t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6"/>
          <p:cNvSpPr txBox="1">
            <a:spLocks noGrp="1"/>
          </p:cNvSpPr>
          <p:nvPr>
            <p:ph type="subTitle" idx="2"/>
          </p:nvPr>
        </p:nvSpPr>
        <p:spPr>
          <a:xfrm>
            <a:off x="625875" y="279842"/>
            <a:ext cx="7043700" cy="7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>
                <a:latin typeface="Encode Sans Black"/>
                <a:ea typeface="Encode Sans Black"/>
                <a:cs typeface="Encode Sans Black"/>
                <a:sym typeface="Encode Sans Black"/>
              </a:rPr>
              <a:t>UWFT TRAINING PRIORITIES</a:t>
            </a:r>
            <a:endParaRPr b="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27" name="Google Shape;127;p26"/>
          <p:cNvSpPr txBox="1"/>
          <p:nvPr/>
        </p:nvSpPr>
        <p:spPr>
          <a:xfrm>
            <a:off x="191375" y="4143225"/>
            <a:ext cx="85806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rPr>
              <a:t>Work with your peers to develop unit-specific recommendations to prioritize Finance Transformation trainings.</a:t>
            </a:r>
            <a:endParaRPr sz="2000" b="1">
              <a:solidFill>
                <a:schemeClr val="lt1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S-16x9-extended-powerpoint-Gold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On-screen Show (4:3)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Encode Sans Black</vt:lpstr>
      <vt:lpstr>Verdana</vt:lpstr>
      <vt:lpstr>Arial</vt:lpstr>
      <vt:lpstr>Open Sans</vt:lpstr>
      <vt:lpstr>Encode Sans</vt:lpstr>
      <vt:lpstr>Simple Light</vt:lpstr>
      <vt:lpstr>ORIS-16x9-extended-powerpoint-Gold</vt:lpstr>
      <vt:lpstr>TRAINING RESOURCES June 16, 2023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RESOURCES June 16, 2023</dc:title>
  <dc:creator>Azalea Vasquez</dc:creator>
  <cp:lastModifiedBy>Azalea Vasquez</cp:lastModifiedBy>
  <cp:revision>1</cp:revision>
  <dcterms:modified xsi:type="dcterms:W3CDTF">2023-06-16T17:47:21Z</dcterms:modified>
</cp:coreProperties>
</file>