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 id="2147483689" r:id="rId2"/>
    <p:sldMasterId id="2147483690" r:id="rId3"/>
    <p:sldMasterId id="2147483691" r:id="rId4"/>
    <p:sldMasterId id="2147483692" r:id="rId5"/>
    <p:sldMasterId id="2147483693" r:id="rId6"/>
    <p:sldMasterId id="2147483694" r:id="rId7"/>
    <p:sldMasterId id="2147483695" r:id="rId8"/>
  </p:sldMasterIdLst>
  <p:notesMasterIdLst>
    <p:notesMasterId r:id="rId66"/>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Lst>
  <p:sldSz cx="9144000" cy="6858000" type="screen4x3"/>
  <p:notesSz cx="6858000" cy="9144000"/>
  <p:embeddedFontLst>
    <p:embeddedFont>
      <p:font typeface="Calibri" panose="020F0502020204030204" pitchFamily="34" charset="0"/>
      <p:regular r:id="rId67"/>
      <p:bold r:id="rId68"/>
      <p:italic r:id="rId69"/>
      <p:boldItalic r:id="rId70"/>
    </p:embeddedFont>
    <p:embeddedFont>
      <p:font typeface="Century Gothic" panose="020B0502020202020204" pitchFamily="34" charset="0"/>
      <p:regular r:id="rId71"/>
      <p:bold r:id="rId72"/>
      <p:italic r:id="rId73"/>
      <p:boldItalic r:id="rId74"/>
    </p:embeddedFont>
    <p:embeddedFont>
      <p:font typeface="Encode Sans" panose="020B0604020202020204" charset="0"/>
      <p:regular r:id="rId75"/>
      <p:bold r:id="rId76"/>
    </p:embeddedFont>
    <p:embeddedFont>
      <p:font typeface="Encode Sans Black" panose="020B0604020202020204" charset="0"/>
      <p:bold r:id="rId77"/>
    </p:embeddedFont>
    <p:embeddedFont>
      <p:font typeface="Merriweather Sans" pitchFamily="2" charset="0"/>
      <p:regular r:id="rId78"/>
    </p:embeddedFont>
    <p:embeddedFont>
      <p:font typeface="Open Sans" panose="020B0606030504020204" pitchFamily="34" charset="0"/>
      <p:regular r:id="rId79"/>
      <p:bold r:id="rId80"/>
      <p:italic r:id="rId81"/>
      <p:boldItalic r:id="rId82"/>
    </p:embeddedFont>
    <p:embeddedFont>
      <p:font typeface="Open Sans Light" panose="020B0306030504020204" pitchFamily="34"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5861FC-FCF5-43AC-97E7-0E2BF64EC622}">
  <a:tblStyle styleId="{B15861FC-FCF5-43AC-97E7-0E2BF64EC62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0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font" Target="fonts/font2.fntdata"/><Relationship Id="rId84" Type="http://schemas.openxmlformats.org/officeDocument/2006/relationships/font" Target="fonts/font18.fntdata"/><Relationship Id="rId89" Type="http://schemas.openxmlformats.org/officeDocument/2006/relationships/theme" Target="theme/theme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font" Target="fonts/font1.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font" Target="fonts/font10.fntdata"/><Relationship Id="rId7" Type="http://schemas.openxmlformats.org/officeDocument/2006/relationships/slideMaster" Target="slideMasters/slideMaster7.xml"/><Relationship Id="rId71"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notesMaster" Target="notesMasters/notesMaster1.xml"/><Relationship Id="rId87" Type="http://schemas.openxmlformats.org/officeDocument/2006/relationships/presProps" Target="presProps.xml"/><Relationship Id="rId61" Type="http://schemas.openxmlformats.org/officeDocument/2006/relationships/slide" Target="slides/slide53.xml"/><Relationship Id="rId82" Type="http://schemas.openxmlformats.org/officeDocument/2006/relationships/font" Target="fonts/font16.fntdata"/><Relationship Id="rId1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wnetid.sharepoint.com/sites/UWFTChangeNetwork/Change%20Network%20Documents/Forms/AllItems.aspx?id=%2Fsites%2FUWFTChangeNetwork%2FChange%20Network%20Documents%2FUWFT%20Transformation%20Goals%2Epdf&amp;parent=%2Fsites%2FUWFTChangeNetwork%2FChange%20Network%20Documen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5a2f686f49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5a2f686f49_0_50:notes"/>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lvl="0" indent="0" algn="l" rtl="0">
              <a:spcBef>
                <a:spcPts val="0"/>
              </a:spcBef>
              <a:spcAft>
                <a:spcPts val="0"/>
              </a:spcAft>
              <a:buClr>
                <a:schemeClr val="dk1"/>
              </a:buClr>
              <a:buFont typeface="Arial"/>
              <a:buNone/>
            </a:pPr>
            <a:r>
              <a:rPr lang="en" sz="1100">
                <a:solidFill>
                  <a:schemeClr val="dk1"/>
                </a:solidFill>
                <a:latin typeface="Calibri"/>
                <a:ea typeface="Calibri"/>
                <a:cs typeface="Calibri"/>
                <a:sym typeface="Calibri"/>
              </a:rPr>
              <a:t>Current length: 107 minutes!</a:t>
            </a:r>
            <a:endParaRPr sz="1100" b="0" i="0" u="none" strike="noStrike" cap="none">
              <a:solidFill>
                <a:schemeClr val="dk1"/>
              </a:solidFill>
              <a:latin typeface="Calibri"/>
              <a:ea typeface="Calibri"/>
              <a:cs typeface="Calibri"/>
              <a:sym typeface="Calibri"/>
            </a:endParaRPr>
          </a:p>
        </p:txBody>
      </p:sp>
      <p:sp>
        <p:nvSpPr>
          <p:cNvPr id="215" name="Google Shape;215;g25a2f686f49_0_50:notes"/>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37a5b050d0_2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“why”: delayed release of SAGE Modifications and to support campus meeting payroll deadlines. Bullet 3: Mention that the normal process would result in an automated SAGE notification not an Award Portal ticket.</a:t>
            </a:r>
            <a:endParaRPr/>
          </a:p>
        </p:txBody>
      </p:sp>
      <p:sp>
        <p:nvSpPr>
          <p:cNvPr id="283" name="Google Shape;283;g237a5b050d0_2_315: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37a5b050d0_2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237a5b050d0_2_320: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37a5b050d0_2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37a5b050d0_2_325: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37a5b050d0_2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237a5b050d0_2_330: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37a5b050d0_2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237a5b050d0_2_460: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37a5b050d0_2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237a5b050d0_2_465: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37a5b050d0_2_470: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37a5b050d0_2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UW Finance Transformation goal:  “consolidated visibility into receivables” (</a:t>
            </a:r>
            <a:r>
              <a:rPr lang="en" u="sng">
                <a:solidFill>
                  <a:schemeClr val="hlink"/>
                </a:solidFill>
                <a:hlinkClick r:id="rId3"/>
              </a:rPr>
              <a:t>source</a:t>
            </a:r>
            <a:r>
              <a:rPr lang="en"/>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37a5b050d0_2_475: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37a5b050d0_2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37a5b050d0_2_480: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37a5b050d0_2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37a5b050d0_2_485: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37a5b050d0_2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37a5b050d0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237a5b050d0_2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37a5b050d0_2_6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343" name="Google Shape;343;g237a5b050d0_2_6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37a5b050d0_2_7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37a5b050d0_2_7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350" name="Google Shape;350;g237a5b050d0_2_7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37a5b050d0_2_7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37a5b050d0_2_7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Carol</a:t>
            </a:r>
            <a:endParaRPr/>
          </a:p>
          <a:p>
            <a:pPr marL="0" lvl="0" indent="0" algn="l" rtl="0">
              <a:lnSpc>
                <a:spcPct val="115000"/>
              </a:lnSpc>
              <a:spcBef>
                <a:spcPts val="1200"/>
              </a:spcBef>
              <a:spcAft>
                <a:spcPts val="0"/>
              </a:spcAft>
              <a:buClr>
                <a:schemeClr val="dk1"/>
              </a:buClr>
              <a:buSzPts val="1100"/>
              <a:buFont typeface="Arial"/>
              <a:buNone/>
            </a:pPr>
            <a:r>
              <a:rPr lang="en"/>
              <a:t>Submitting Modification Requests in SAGE require you to select either a Modification Request to OSP/GCA or a Modification Request to GCA only. So how do you know which request to select?</a:t>
            </a:r>
            <a:endParaRPr/>
          </a:p>
          <a:p>
            <a:pPr marL="0" lvl="0" indent="0" algn="l" rtl="0">
              <a:lnSpc>
                <a:spcPct val="115000"/>
              </a:lnSpc>
              <a:spcBef>
                <a:spcPts val="1200"/>
              </a:spcBef>
              <a:spcAft>
                <a:spcPts val="0"/>
              </a:spcAft>
              <a:buClr>
                <a:schemeClr val="dk1"/>
              </a:buClr>
              <a:buSzPts val="1100"/>
              <a:buFont typeface="Arial"/>
              <a:buNone/>
            </a:pPr>
            <a:r>
              <a:rPr lang="en"/>
              <a:t>All changes that require sponsor approval, an authorized official signature, or review from the Office of Sponsored Programs (OSP), must be requested via a Modification Request (OSP/GCA) in SAGE Awards. Modification requests that do not need OSP handling and can be submitted via a Modification Request (GCA only).</a:t>
            </a:r>
            <a:endParaRPr/>
          </a:p>
          <a:p>
            <a:pPr marL="0" lvl="0" indent="0" algn="l" rtl="0">
              <a:spcBef>
                <a:spcPts val="1200"/>
              </a:spcBef>
              <a:spcAft>
                <a:spcPts val="0"/>
              </a:spcAft>
              <a:buNone/>
            </a:pPr>
            <a:endParaRPr/>
          </a:p>
        </p:txBody>
      </p:sp>
      <p:sp>
        <p:nvSpPr>
          <p:cNvPr id="358" name="Google Shape;358;g237a5b050d0_2_7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37a5b050d0_2_7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37a5b050d0_2_7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g237a5b050d0_2_7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37a5b050d0_2_7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37a5b050d0_2_7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Carol</a:t>
            </a:r>
            <a:endParaRPr/>
          </a:p>
          <a:p>
            <a:pPr marL="0" lvl="0" indent="0" algn="l" rtl="0">
              <a:spcBef>
                <a:spcPts val="480"/>
              </a:spcBef>
              <a:spcAft>
                <a:spcPts val="0"/>
              </a:spcAft>
              <a:buNone/>
            </a:pPr>
            <a:r>
              <a:rPr lang="en"/>
              <a:t>Use SAGE Modifications to route award changes to OSP &amp; GCA</a:t>
            </a:r>
            <a:endParaRPr/>
          </a:p>
        </p:txBody>
      </p:sp>
      <p:sp>
        <p:nvSpPr>
          <p:cNvPr id="380" name="Google Shape;380;g237a5b050d0_2_7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37a5b050d0_2_7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37a5b050d0_2_7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Carol</a:t>
            </a:r>
            <a:endParaRPr/>
          </a:p>
        </p:txBody>
      </p:sp>
      <p:sp>
        <p:nvSpPr>
          <p:cNvPr id="388" name="Google Shape;388;g237a5b050d0_2_7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37a5b050d0_2_7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37a5b050d0_2_7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Carol</a:t>
            </a:r>
            <a:endParaRPr/>
          </a:p>
        </p:txBody>
      </p:sp>
      <p:sp>
        <p:nvSpPr>
          <p:cNvPr id="396" name="Google Shape;396;g237a5b050d0_2_7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37a5b050d0_2_7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37a5b050d0_2_7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Carol</a:t>
            </a:r>
            <a:endParaRPr/>
          </a:p>
          <a:p>
            <a:pPr marL="0" lvl="0" indent="0" algn="l" rtl="0">
              <a:spcBef>
                <a:spcPts val="480"/>
              </a:spcBef>
              <a:spcAft>
                <a:spcPts val="0"/>
              </a:spcAft>
              <a:buNone/>
            </a:pPr>
            <a:r>
              <a:rPr lang="en"/>
              <a:t>Extension form similar to other forms has other fields and reminders not yet included in SAGE and can help make sure you provide all of the required information needed to process your request. </a:t>
            </a:r>
            <a:endParaRPr/>
          </a:p>
        </p:txBody>
      </p:sp>
      <p:sp>
        <p:nvSpPr>
          <p:cNvPr id="404" name="Google Shape;404;g237a5b050d0_2_7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37a5b050d0_2_7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37a5b050d0_2_7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Carol</a:t>
            </a:r>
            <a:endParaRPr/>
          </a:p>
        </p:txBody>
      </p:sp>
      <p:sp>
        <p:nvSpPr>
          <p:cNvPr id="412" name="Google Shape;412;g237a5b050d0_2_7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37a5b050d0_2_7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37a5b050d0_2_7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Vince</a:t>
            </a:r>
            <a:endParaRPr/>
          </a:p>
        </p:txBody>
      </p:sp>
      <p:sp>
        <p:nvSpPr>
          <p:cNvPr id="420" name="Google Shape;420;g237a5b050d0_2_7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37a5b050d0_2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26" name="Google Shape;226;g237a5b050d0_2_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37a5b050d0_2_7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37a5b050d0_2_7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g237a5b050d0_2_7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37a5b050d0_2_7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37a5b050d0_2_7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g237a5b050d0_2_7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37a5b050d0_2_7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37a5b050d0_2_7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Vince</a:t>
            </a:r>
            <a:endParaRPr/>
          </a:p>
        </p:txBody>
      </p:sp>
      <p:sp>
        <p:nvSpPr>
          <p:cNvPr id="448" name="Google Shape;448;g237a5b050d0_2_7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37a5b050d0_2_7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
              <a:t>Vince</a:t>
            </a:r>
            <a:endParaRPr sz="1200" b="0" i="0" u="none" strike="noStrike" cap="none">
              <a:solidFill>
                <a:schemeClr val="dk1"/>
              </a:solidFill>
              <a:latin typeface="Calibri"/>
              <a:ea typeface="Calibri"/>
              <a:cs typeface="Calibri"/>
              <a:sym typeface="Calibri"/>
            </a:endParaRPr>
          </a:p>
        </p:txBody>
      </p:sp>
      <p:sp>
        <p:nvSpPr>
          <p:cNvPr id="454" name="Google Shape;454;g237a5b050d0_2_7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37a5b050d0_2_9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460" name="Google Shape;460;g237a5b050d0_2_9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37a5b050d0_2_9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37a5b050d0_2_9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Carol </a:t>
            </a:r>
            <a:endParaRPr/>
          </a:p>
          <a:p>
            <a:pPr marL="0" lvl="0" indent="0" algn="l" rtl="0">
              <a:spcBef>
                <a:spcPts val="0"/>
              </a:spcBef>
              <a:spcAft>
                <a:spcPts val="0"/>
              </a:spcAft>
              <a:buClr>
                <a:schemeClr val="dk1"/>
              </a:buClr>
              <a:buSzPts val="1100"/>
              <a:buFont typeface="Arial"/>
              <a:buNone/>
            </a:pPr>
            <a:r>
              <a:rPr lang="en"/>
              <a:t>Note: Amanda &amp; Josy will be presenting on Subawards after this presentation</a:t>
            </a:r>
            <a:endParaRPr/>
          </a:p>
          <a:p>
            <a:pPr marL="0" lvl="0" indent="0" algn="l" rtl="0">
              <a:spcBef>
                <a:spcPts val="480"/>
              </a:spcBef>
              <a:spcAft>
                <a:spcPts val="0"/>
              </a:spcAft>
              <a:buNone/>
            </a:pPr>
            <a:endParaRPr/>
          </a:p>
        </p:txBody>
      </p:sp>
      <p:sp>
        <p:nvSpPr>
          <p:cNvPr id="467" name="Google Shape;467;g237a5b050d0_2_9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37a5b050d0_2_9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37a5b050d0_2_9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Carol- </a:t>
            </a:r>
            <a:endParaRPr/>
          </a:p>
          <a:p>
            <a:pPr marL="0" lvl="0" indent="0" algn="l" rtl="0">
              <a:spcBef>
                <a:spcPts val="0"/>
              </a:spcBef>
              <a:spcAft>
                <a:spcPts val="0"/>
              </a:spcAft>
              <a:buNone/>
            </a:pPr>
            <a:endParaRPr/>
          </a:p>
        </p:txBody>
      </p:sp>
      <p:sp>
        <p:nvSpPr>
          <p:cNvPr id="475" name="Google Shape;475;g237a5b050d0_2_9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37a5b050d0_2_9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37a5b050d0_2_9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Carol- </a:t>
            </a:r>
            <a:endParaRPr/>
          </a:p>
          <a:p>
            <a:pPr marL="0" lvl="0" indent="0" algn="l" rtl="0">
              <a:spcBef>
                <a:spcPts val="0"/>
              </a:spcBef>
              <a:spcAft>
                <a:spcPts val="0"/>
              </a:spcAft>
              <a:buNone/>
            </a:pPr>
            <a:endParaRPr/>
          </a:p>
        </p:txBody>
      </p:sp>
      <p:sp>
        <p:nvSpPr>
          <p:cNvPr id="482" name="Google Shape;482;g237a5b050d0_2_9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37a5b050d0_2_9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37a5b050d0_2_9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Carol- </a:t>
            </a:r>
            <a:endParaRPr/>
          </a:p>
          <a:p>
            <a:pPr marL="0" lvl="0" indent="0" algn="l" rtl="0">
              <a:spcBef>
                <a:spcPts val="0"/>
              </a:spcBef>
              <a:spcAft>
                <a:spcPts val="0"/>
              </a:spcAft>
              <a:buNone/>
            </a:pPr>
            <a:endParaRPr/>
          </a:p>
        </p:txBody>
      </p:sp>
      <p:sp>
        <p:nvSpPr>
          <p:cNvPr id="493" name="Google Shape;493;g237a5b050d0_2_9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37a5b050d0_2_9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37a5b050d0_2_9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Carol-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03" name="Google Shape;503;g237a5b050d0_2_9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37a5b050d0_2_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37a5b050d0_2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237a5b050d0_2_1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37a5b050d0_2_10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
              <a:t>Vince - Clarify that the SAGE Budget number in the 3rd bullet is not the FAS budget number.</a:t>
            </a:r>
            <a:endParaRPr sz="1200" b="0" i="0" u="none" strike="noStrike" cap="none">
              <a:solidFill>
                <a:schemeClr val="dk1"/>
              </a:solidFill>
              <a:latin typeface="Calibri"/>
              <a:ea typeface="Calibri"/>
              <a:cs typeface="Calibri"/>
              <a:sym typeface="Calibri"/>
            </a:endParaRPr>
          </a:p>
        </p:txBody>
      </p:sp>
      <p:sp>
        <p:nvSpPr>
          <p:cNvPr id="511" name="Google Shape;511;g237a5b050d0_2_10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37a5b050d0_2_10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17" name="Google Shape;517;g237a5b050d0_2_10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37a5b050d0_2_1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22" name="Google Shape;522;g237a5b050d0_2_1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37a5b050d0_2_1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37a5b050d0_2_1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g237a5b050d0_2_11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37a5b050d0_2_1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237a5b050d0_2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36" name="Google Shape;536;g237a5b050d0_2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37a5b050d0_2_1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237a5b050d0_2_1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47" name="Google Shape;547;g237a5b050d0_2_11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37a5b050d0_2_1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237a5b050d0_2_1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Amanda to walk through where POs are listed if they’ve been converted. NOTE: You can find this report on your Grant Manager Dashboard. </a:t>
            </a:r>
            <a:endParaRPr/>
          </a:p>
          <a:p>
            <a:pPr marL="0" lvl="0" indent="0" algn="l" rtl="0">
              <a:spcBef>
                <a:spcPts val="0"/>
              </a:spcBef>
              <a:spcAft>
                <a:spcPts val="0"/>
              </a:spcAft>
              <a:buNone/>
            </a:pPr>
            <a:endParaRPr/>
          </a:p>
        </p:txBody>
      </p:sp>
      <p:sp>
        <p:nvSpPr>
          <p:cNvPr id="556" name="Google Shape;556;g237a5b050d0_2_11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37a5b050d0_2_1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37a5b050d0_2_1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Amanda to walk through where POs are listed if they’ve been converted</a:t>
            </a:r>
            <a:endParaRPr/>
          </a:p>
          <a:p>
            <a:pPr marL="0" lvl="0" indent="0" algn="l" rtl="0">
              <a:spcBef>
                <a:spcPts val="0"/>
              </a:spcBef>
              <a:spcAft>
                <a:spcPts val="0"/>
              </a:spcAft>
              <a:buNone/>
            </a:pPr>
            <a:endParaRPr/>
          </a:p>
        </p:txBody>
      </p:sp>
      <p:sp>
        <p:nvSpPr>
          <p:cNvPr id="567" name="Google Shape;567;g237a5b050d0_2_11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37a5b050d0_2_1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37a5b050d0_2_1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Amanda to walk through where POs are listed if they’ve been converted</a:t>
            </a:r>
            <a:endParaRPr/>
          </a:p>
          <a:p>
            <a:pPr marL="0" lvl="0" indent="0" algn="l" rtl="0">
              <a:spcBef>
                <a:spcPts val="0"/>
              </a:spcBef>
              <a:spcAft>
                <a:spcPts val="0"/>
              </a:spcAft>
              <a:buNone/>
            </a:pPr>
            <a:endParaRPr/>
          </a:p>
        </p:txBody>
      </p:sp>
      <p:sp>
        <p:nvSpPr>
          <p:cNvPr id="577" name="Google Shape;577;g237a5b050d0_2_1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37a5b050d0_2_1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85" name="Google Shape;585;g237a5b050d0_2_1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37a5b050d0_2_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37a5b050d0_2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237a5b050d0_2_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37a5b050d0_2_1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g237a5b050d0_2_13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37a5b050d0_2_1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g237a5b050d0_2_13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37a5b050d0_2_1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4" name="Google Shape;604;g237a5b050d0_2_13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37a5b050d0_2_1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1" name="Google Shape;611;g237a5b050d0_2_13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37a5b050d0_2_1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237a5b050d0_2_13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37a5b050d0_2_1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g237a5b050d0_2_13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37a5b050d0_2_1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2" name="Google Shape;632;g237a5b050d0_2_13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37a5b050d0_2_1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g237a5b050d0_2_13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37a5b050d0_2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37a5b050d0_2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g237a5b050d0_2_1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37a5b050d0_2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37a5b050d0_2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g237a5b050d0_2_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37a5b050d0_2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
              <a:t>Speaker: Juan</a:t>
            </a:r>
            <a:endParaRPr sz="1200" b="0" i="0" u="none" strike="noStrike" cap="none">
              <a:solidFill>
                <a:schemeClr val="dk1"/>
              </a:solidFill>
              <a:latin typeface="Calibri"/>
              <a:ea typeface="Calibri"/>
              <a:cs typeface="Calibri"/>
              <a:sym typeface="Calibri"/>
            </a:endParaRPr>
          </a:p>
        </p:txBody>
      </p:sp>
      <p:sp>
        <p:nvSpPr>
          <p:cNvPr id="271" name="Google Shape;271;g237a5b050d0_2_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37a5b050d0_2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237a5b050d0_2_309: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Boundless">
  <p:cSld name="2_Title Slide">
    <p:bg>
      <p:bgPr>
        <a:solidFill>
          <a:schemeClr val="dk1"/>
        </a:solidFill>
        <a:effectLst/>
      </p:bgPr>
    </p:bg>
    <p:spTree>
      <p:nvGrpSpPr>
        <p:cNvPr id="1" name="Shape 51"/>
        <p:cNvGrpSpPr/>
        <p:nvPr/>
      </p:nvGrpSpPr>
      <p:grpSpPr>
        <a:xfrm>
          <a:off x="0" y="0"/>
          <a:ext cx="0" cy="0"/>
          <a:chOff x="0" y="0"/>
          <a:chExt cx="0" cy="0"/>
        </a:xfrm>
      </p:grpSpPr>
      <p:pic>
        <p:nvPicPr>
          <p:cNvPr id="52" name="Google Shape;52;p14" descr="UW_W Logo_White.png"/>
          <p:cNvPicPr preferRelativeResize="0"/>
          <p:nvPr/>
        </p:nvPicPr>
        <p:blipFill rotWithShape="1">
          <a:blip r:embed="rId2">
            <a:alphaModFix/>
          </a:blip>
          <a:srcRect/>
          <a:stretch/>
        </p:blipFill>
        <p:spPr>
          <a:xfrm>
            <a:off x="7483915" y="5626608"/>
            <a:ext cx="1371600" cy="923544"/>
          </a:xfrm>
          <a:prstGeom prst="rect">
            <a:avLst/>
          </a:prstGeom>
          <a:noFill/>
          <a:ln>
            <a:noFill/>
          </a:ln>
        </p:spPr>
      </p:pic>
      <p:pic>
        <p:nvPicPr>
          <p:cNvPr id="53" name="Google Shape;53;p14"/>
          <p:cNvPicPr preferRelativeResize="0"/>
          <p:nvPr/>
        </p:nvPicPr>
        <p:blipFill rotWithShape="1">
          <a:blip r:embed="rId3">
            <a:alphaModFix/>
          </a:blip>
          <a:srcRect/>
          <a:stretch/>
        </p:blipFill>
        <p:spPr>
          <a:xfrm>
            <a:off x="568081" y="6131476"/>
            <a:ext cx="2416272" cy="213486"/>
          </a:xfrm>
          <a:prstGeom prst="rect">
            <a:avLst/>
          </a:prstGeom>
          <a:noFill/>
          <a:ln>
            <a:noFill/>
          </a:ln>
        </p:spPr>
      </p:pic>
      <p:pic>
        <p:nvPicPr>
          <p:cNvPr id="54" name="Google Shape;54;p14"/>
          <p:cNvPicPr preferRelativeResize="0"/>
          <p:nvPr/>
        </p:nvPicPr>
        <p:blipFill rotWithShape="1">
          <a:blip r:embed="rId4">
            <a:alphaModFix/>
          </a:blip>
          <a:srcRect/>
          <a:stretch/>
        </p:blipFill>
        <p:spPr>
          <a:xfrm>
            <a:off x="568081" y="4568598"/>
            <a:ext cx="1600198" cy="139700"/>
          </a:xfrm>
          <a:prstGeom prst="rect">
            <a:avLst/>
          </a:prstGeom>
          <a:noFill/>
          <a:ln>
            <a:noFill/>
          </a:ln>
        </p:spPr>
      </p:pic>
      <p:sp>
        <p:nvSpPr>
          <p:cNvPr id="55" name="Google Shape;55;p14"/>
          <p:cNvSpPr txBox="1">
            <a:spLocks noGrp="1"/>
          </p:cNvSpPr>
          <p:nvPr>
            <p:ph type="title"/>
          </p:nvPr>
        </p:nvSpPr>
        <p:spPr>
          <a:xfrm>
            <a:off x="460375" y="859991"/>
            <a:ext cx="69723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56"/>
        <p:cNvGrpSpPr/>
        <p:nvPr/>
      </p:nvGrpSpPr>
      <p:grpSpPr>
        <a:xfrm>
          <a:off x="0" y="0"/>
          <a:ext cx="0" cy="0"/>
          <a:chOff x="0" y="0"/>
          <a:chExt cx="0" cy="0"/>
        </a:xfrm>
      </p:grpSpPr>
      <p:sp>
        <p:nvSpPr>
          <p:cNvPr id="57" name="Google Shape;57;p15"/>
          <p:cNvSpPr txBox="1">
            <a:spLocks noGrp="1"/>
          </p:cNvSpPr>
          <p:nvPr>
            <p:ph type="body" idx="1"/>
          </p:nvPr>
        </p:nvSpPr>
        <p:spPr>
          <a:xfrm>
            <a:off x="447923" y="3093652"/>
            <a:ext cx="8197200" cy="30024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17500" algn="l" rtl="0">
              <a:spcBef>
                <a:spcPts val="280"/>
              </a:spcBef>
              <a:spcAft>
                <a:spcPts val="0"/>
              </a:spcAft>
              <a:buClr>
                <a:schemeClr val="lt2"/>
              </a:buClr>
              <a:buSzPts val="1400"/>
              <a:buFont typeface="Merriweather Sans"/>
              <a:buChar char="&gt;"/>
              <a:defRPr sz="14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8" name="Google Shape;58;p15"/>
          <p:cNvSpPr txBox="1">
            <a:spLocks noGrp="1"/>
          </p:cNvSpPr>
          <p:nvPr>
            <p:ph type="body" idx="2"/>
          </p:nvPr>
        </p:nvSpPr>
        <p:spPr>
          <a:xfrm>
            <a:off x="460375" y="2307556"/>
            <a:ext cx="8184600" cy="548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lt2"/>
              </a:buClr>
              <a:buSzPts val="2400"/>
              <a:buFont typeface="Open Sans"/>
              <a:buNone/>
              <a:defRPr sz="2400" i="0" u="none" strike="noStrike" cap="none">
                <a:solidFill>
                  <a:schemeClr val="lt2"/>
                </a:solidFill>
                <a:latin typeface="Open Sans"/>
                <a:ea typeface="Open Sans"/>
                <a:cs typeface="Open Sans"/>
                <a:sym typeface="Open Sans"/>
              </a:defRPr>
            </a:lvl1pPr>
            <a:lvl2pPr marL="914400" marR="0" lvl="1" indent="-228600" algn="l" rtl="0">
              <a:spcBef>
                <a:spcPts val="560"/>
              </a:spcBef>
              <a:spcAft>
                <a:spcPts val="0"/>
              </a:spcAft>
              <a:buClr>
                <a:srgbClr val="E8D3A2"/>
              </a:buClr>
              <a:buSzPts val="2800"/>
              <a:buFont typeface="Open Sans"/>
              <a:buNone/>
              <a:defRPr sz="2800" i="0" u="none" strike="noStrike" cap="none">
                <a:solidFill>
                  <a:srgbClr val="E8D3A2"/>
                </a:solidFill>
                <a:latin typeface="Open Sans"/>
                <a:ea typeface="Open Sans"/>
                <a:cs typeface="Open Sans"/>
                <a:sym typeface="Open Sans"/>
              </a:defRPr>
            </a:lvl2pPr>
            <a:lvl3pPr marL="1371600" marR="0" lvl="2" indent="-228600" algn="l" rtl="0">
              <a:spcBef>
                <a:spcPts val="480"/>
              </a:spcBef>
              <a:spcAft>
                <a:spcPts val="0"/>
              </a:spcAft>
              <a:buClr>
                <a:srgbClr val="E8D3A2"/>
              </a:buClr>
              <a:buSzPts val="2400"/>
              <a:buFont typeface="Open Sans"/>
              <a:buNone/>
              <a:defRPr sz="2400" i="0" u="none" strike="noStrike" cap="none">
                <a:solidFill>
                  <a:srgbClr val="E8D3A2"/>
                </a:solidFill>
                <a:latin typeface="Open Sans"/>
                <a:ea typeface="Open Sans"/>
                <a:cs typeface="Open Sans"/>
                <a:sym typeface="Open Sans"/>
              </a:defRPr>
            </a:lvl3pPr>
            <a:lvl4pPr marL="1828800" marR="0" lvl="3" indent="-228600" algn="l" rtl="0">
              <a:spcBef>
                <a:spcPts val="400"/>
              </a:spcBef>
              <a:spcAft>
                <a:spcPts val="0"/>
              </a:spcAft>
              <a:buClr>
                <a:srgbClr val="E8D3A2"/>
              </a:buClr>
              <a:buSzPts val="2000"/>
              <a:buFont typeface="Open Sans"/>
              <a:buNone/>
              <a:defRPr sz="2000" i="0" u="none" strike="noStrike" cap="none">
                <a:solidFill>
                  <a:srgbClr val="E8D3A2"/>
                </a:solidFill>
                <a:latin typeface="Open Sans"/>
                <a:ea typeface="Open Sans"/>
                <a:cs typeface="Open Sans"/>
                <a:sym typeface="Open Sans"/>
              </a:defRPr>
            </a:lvl4pPr>
            <a:lvl5pPr marL="2286000" marR="0" lvl="4" indent="-228600" algn="l" rtl="0">
              <a:spcBef>
                <a:spcPts val="400"/>
              </a:spcBef>
              <a:spcAft>
                <a:spcPts val="0"/>
              </a:spcAft>
              <a:buClr>
                <a:srgbClr val="E8D3A2"/>
              </a:buClr>
              <a:buSzPts val="2000"/>
              <a:buFont typeface="Open Sans"/>
              <a:buNone/>
              <a:defRPr sz="2000" i="0" u="none" strike="noStrike" cap="none">
                <a:solidFill>
                  <a:srgbClr val="E8D3A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Open Sans"/>
              <a:buChar char="•"/>
              <a:defRPr sz="2000" i="0" u="none" strike="noStrike" cap="none">
                <a:solidFill>
                  <a:schemeClr val="lt1"/>
                </a:solidFill>
                <a:latin typeface="Open Sans"/>
                <a:ea typeface="Open Sans"/>
                <a:cs typeface="Open Sans"/>
                <a:sym typeface="Open Sans"/>
              </a:defRPr>
            </a:lvl6pPr>
            <a:lvl7pPr marL="3200400" marR="0" lvl="6" indent="-355600" algn="l" rtl="0">
              <a:spcBef>
                <a:spcPts val="400"/>
              </a:spcBef>
              <a:spcAft>
                <a:spcPts val="0"/>
              </a:spcAft>
              <a:buClr>
                <a:schemeClr val="lt1"/>
              </a:buClr>
              <a:buSzPts val="2000"/>
              <a:buFont typeface="Open Sans"/>
              <a:buChar char="•"/>
              <a:defRPr sz="2000" i="0" u="none" strike="noStrike" cap="none">
                <a:solidFill>
                  <a:schemeClr val="lt1"/>
                </a:solidFill>
                <a:latin typeface="Open Sans"/>
                <a:ea typeface="Open Sans"/>
                <a:cs typeface="Open Sans"/>
                <a:sym typeface="Open Sans"/>
              </a:defRPr>
            </a:lvl7pPr>
            <a:lvl8pPr marL="3657600" marR="0" lvl="7" indent="-355600" algn="l" rtl="0">
              <a:spcBef>
                <a:spcPts val="400"/>
              </a:spcBef>
              <a:spcAft>
                <a:spcPts val="0"/>
              </a:spcAft>
              <a:buClr>
                <a:schemeClr val="lt1"/>
              </a:buClr>
              <a:buSzPts val="2000"/>
              <a:buFont typeface="Open Sans"/>
              <a:buChar char="•"/>
              <a:defRPr sz="2000" i="0" u="none" strike="noStrike" cap="none">
                <a:solidFill>
                  <a:schemeClr val="lt1"/>
                </a:solidFill>
                <a:latin typeface="Open Sans"/>
                <a:ea typeface="Open Sans"/>
                <a:cs typeface="Open Sans"/>
                <a:sym typeface="Open Sans"/>
              </a:defRPr>
            </a:lvl8pPr>
            <a:lvl9pPr marL="4114800" marR="0" lvl="8" indent="-355600" algn="l" rtl="0">
              <a:spcBef>
                <a:spcPts val="400"/>
              </a:spcBef>
              <a:spcAft>
                <a:spcPts val="0"/>
              </a:spcAft>
              <a:buClr>
                <a:schemeClr val="lt1"/>
              </a:buClr>
              <a:buSzPts val="2000"/>
              <a:buFont typeface="Open Sans"/>
              <a:buChar char="•"/>
              <a:defRPr sz="2000" i="0" u="none" strike="noStrike" cap="none">
                <a:solidFill>
                  <a:schemeClr val="lt1"/>
                </a:solidFill>
                <a:latin typeface="Open Sans"/>
                <a:ea typeface="Open Sans"/>
                <a:cs typeface="Open Sans"/>
                <a:sym typeface="Open Sans"/>
              </a:defRPr>
            </a:lvl9pPr>
          </a:lstStyle>
          <a:p>
            <a:endParaRPr/>
          </a:p>
        </p:txBody>
      </p:sp>
      <p:pic>
        <p:nvPicPr>
          <p:cNvPr id="59" name="Google Shape;59;p15"/>
          <p:cNvPicPr preferRelativeResize="0"/>
          <p:nvPr/>
        </p:nvPicPr>
        <p:blipFill rotWithShape="1">
          <a:blip r:embed="rId2">
            <a:alphaModFix/>
          </a:blip>
          <a:srcRect/>
          <a:stretch/>
        </p:blipFill>
        <p:spPr>
          <a:xfrm>
            <a:off x="549031" y="1818011"/>
            <a:ext cx="1103785" cy="96362"/>
          </a:xfrm>
          <a:prstGeom prst="rect">
            <a:avLst/>
          </a:prstGeom>
          <a:noFill/>
          <a:ln>
            <a:noFill/>
          </a:ln>
        </p:spPr>
      </p:pic>
      <p:pic>
        <p:nvPicPr>
          <p:cNvPr id="60" name="Google Shape;60;p15"/>
          <p:cNvPicPr preferRelativeResize="0"/>
          <p:nvPr/>
        </p:nvPicPr>
        <p:blipFill rotWithShape="1">
          <a:blip r:embed="rId3">
            <a:alphaModFix/>
          </a:blip>
          <a:srcRect/>
          <a:stretch/>
        </p:blipFill>
        <p:spPr>
          <a:xfrm>
            <a:off x="6105037" y="6234040"/>
            <a:ext cx="2540000" cy="172311"/>
          </a:xfrm>
          <a:prstGeom prst="rect">
            <a:avLst/>
          </a:prstGeom>
          <a:noFill/>
          <a:ln>
            <a:noFill/>
          </a:ln>
        </p:spPr>
      </p:pic>
      <p:sp>
        <p:nvSpPr>
          <p:cNvPr id="61" name="Google Shape;61;p15"/>
          <p:cNvSpPr txBox="1">
            <a:spLocks noGrp="1"/>
          </p:cNvSpPr>
          <p:nvPr>
            <p:ph type="title"/>
          </p:nvPr>
        </p:nvSpPr>
        <p:spPr>
          <a:xfrm>
            <a:off x="447923" y="495347"/>
            <a:ext cx="81972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UW">
  <p:cSld name="1_Title Slide">
    <p:bg>
      <p:bgPr>
        <a:solidFill>
          <a:schemeClr val="dk1"/>
        </a:solidFill>
        <a:effectLst/>
      </p:bgPr>
    </p:bg>
    <p:spTree>
      <p:nvGrpSpPr>
        <p:cNvPr id="1" name="Shape 62"/>
        <p:cNvGrpSpPr/>
        <p:nvPr/>
      </p:nvGrpSpPr>
      <p:grpSpPr>
        <a:xfrm>
          <a:off x="0" y="0"/>
          <a:ext cx="0" cy="0"/>
          <a:chOff x="0" y="0"/>
          <a:chExt cx="0" cy="0"/>
        </a:xfrm>
      </p:grpSpPr>
      <p:pic>
        <p:nvPicPr>
          <p:cNvPr id="63" name="Google Shape;63;p16" descr="UW_W Logo_White.png"/>
          <p:cNvPicPr preferRelativeResize="0"/>
          <p:nvPr/>
        </p:nvPicPr>
        <p:blipFill rotWithShape="1">
          <a:blip r:embed="rId2">
            <a:alphaModFix/>
          </a:blip>
          <a:srcRect/>
          <a:stretch/>
        </p:blipFill>
        <p:spPr>
          <a:xfrm>
            <a:off x="7483915" y="5626608"/>
            <a:ext cx="1371600" cy="923544"/>
          </a:xfrm>
          <a:prstGeom prst="rect">
            <a:avLst/>
          </a:prstGeom>
          <a:noFill/>
          <a:ln>
            <a:noFill/>
          </a:ln>
        </p:spPr>
      </p:pic>
      <p:pic>
        <p:nvPicPr>
          <p:cNvPr id="64" name="Google Shape;64;p16"/>
          <p:cNvPicPr preferRelativeResize="0"/>
          <p:nvPr/>
        </p:nvPicPr>
        <p:blipFill rotWithShape="1">
          <a:blip r:embed="rId3">
            <a:alphaModFix/>
          </a:blip>
          <a:srcRect/>
          <a:stretch/>
        </p:blipFill>
        <p:spPr>
          <a:xfrm>
            <a:off x="568081" y="6234040"/>
            <a:ext cx="2540000" cy="172311"/>
          </a:xfrm>
          <a:prstGeom prst="rect">
            <a:avLst/>
          </a:prstGeom>
          <a:noFill/>
          <a:ln>
            <a:noFill/>
          </a:ln>
        </p:spPr>
      </p:pic>
      <p:pic>
        <p:nvPicPr>
          <p:cNvPr id="65" name="Google Shape;65;p16"/>
          <p:cNvPicPr preferRelativeResize="0"/>
          <p:nvPr/>
        </p:nvPicPr>
        <p:blipFill rotWithShape="1">
          <a:blip r:embed="rId4">
            <a:alphaModFix/>
          </a:blip>
          <a:srcRect/>
          <a:stretch/>
        </p:blipFill>
        <p:spPr>
          <a:xfrm>
            <a:off x="568081" y="4568598"/>
            <a:ext cx="1600198" cy="139700"/>
          </a:xfrm>
          <a:prstGeom prst="rect">
            <a:avLst/>
          </a:prstGeom>
          <a:noFill/>
          <a:ln>
            <a:noFill/>
          </a:ln>
        </p:spPr>
      </p:pic>
      <p:sp>
        <p:nvSpPr>
          <p:cNvPr id="66" name="Google Shape;66;p16"/>
          <p:cNvSpPr txBox="1">
            <a:spLocks noGrp="1"/>
          </p:cNvSpPr>
          <p:nvPr>
            <p:ph type="title"/>
          </p:nvPr>
        </p:nvSpPr>
        <p:spPr>
          <a:xfrm>
            <a:off x="460375" y="859991"/>
            <a:ext cx="70236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chemeClr val="dk1"/>
        </a:soli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17500" algn="l" rtl="0">
              <a:spcBef>
                <a:spcPts val="280"/>
              </a:spcBef>
              <a:spcAft>
                <a:spcPts val="0"/>
              </a:spcAft>
              <a:buClr>
                <a:schemeClr val="lt2"/>
              </a:buClr>
              <a:buSzPts val="1400"/>
              <a:buFont typeface="Merriweather Sans"/>
              <a:buChar char="&gt;"/>
              <a:defRPr sz="14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9" name="Google Shape;69;p17"/>
          <p:cNvPicPr preferRelativeResize="0"/>
          <p:nvPr/>
        </p:nvPicPr>
        <p:blipFill rotWithShape="1">
          <a:blip r:embed="rId2">
            <a:alphaModFix/>
          </a:blip>
          <a:srcRect/>
          <a:stretch/>
        </p:blipFill>
        <p:spPr>
          <a:xfrm>
            <a:off x="549031" y="1818011"/>
            <a:ext cx="1103785" cy="96362"/>
          </a:xfrm>
          <a:prstGeom prst="rect">
            <a:avLst/>
          </a:prstGeom>
          <a:noFill/>
          <a:ln>
            <a:noFill/>
          </a:ln>
        </p:spPr>
      </p:pic>
      <p:pic>
        <p:nvPicPr>
          <p:cNvPr id="70" name="Google Shape;70;p17" descr="UW_W Logo_White.png"/>
          <p:cNvPicPr preferRelativeResize="0"/>
          <p:nvPr/>
        </p:nvPicPr>
        <p:blipFill rotWithShape="1">
          <a:blip r:embed="rId3">
            <a:alphaModFix/>
          </a:blip>
          <a:srcRect/>
          <a:stretch/>
        </p:blipFill>
        <p:spPr>
          <a:xfrm>
            <a:off x="7483915" y="5626608"/>
            <a:ext cx="1371600" cy="923544"/>
          </a:xfrm>
          <a:prstGeom prst="rect">
            <a:avLst/>
          </a:prstGeom>
          <a:noFill/>
          <a:ln>
            <a:noFill/>
          </a:ln>
        </p:spPr>
      </p:pic>
      <p:sp>
        <p:nvSpPr>
          <p:cNvPr id="71" name="Google Shape;71;p17"/>
          <p:cNvSpPr txBox="1">
            <a:spLocks noGrp="1"/>
          </p:cNvSpPr>
          <p:nvPr>
            <p:ph type="title"/>
          </p:nvPr>
        </p:nvSpPr>
        <p:spPr>
          <a:xfrm>
            <a:off x="447923" y="492977"/>
            <a:ext cx="81972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73"/>
        <p:cNvGrpSpPr/>
        <p:nvPr/>
      </p:nvGrpSpPr>
      <p:grpSpPr>
        <a:xfrm>
          <a:off x="0" y="0"/>
          <a:ext cx="0" cy="0"/>
          <a:chOff x="0" y="0"/>
          <a:chExt cx="0" cy="0"/>
        </a:xfrm>
      </p:grpSpPr>
      <p:pic>
        <p:nvPicPr>
          <p:cNvPr id="74" name="Google Shape;74;p19" descr="UW_W Logo_White.png"/>
          <p:cNvPicPr preferRelativeResize="0"/>
          <p:nvPr/>
        </p:nvPicPr>
        <p:blipFill rotWithShape="1">
          <a:blip r:embed="rId2">
            <a:alphaModFix/>
          </a:blip>
          <a:srcRect/>
          <a:stretch/>
        </p:blipFill>
        <p:spPr>
          <a:xfrm>
            <a:off x="7445814" y="5945853"/>
            <a:ext cx="1368169" cy="923452"/>
          </a:xfrm>
          <a:prstGeom prst="rect">
            <a:avLst/>
          </a:prstGeom>
          <a:noFill/>
          <a:ln>
            <a:noFill/>
          </a:ln>
        </p:spPr>
      </p:pic>
      <p:pic>
        <p:nvPicPr>
          <p:cNvPr id="75" name="Google Shape;75;p19"/>
          <p:cNvPicPr preferRelativeResize="0"/>
          <p:nvPr/>
        </p:nvPicPr>
        <p:blipFill rotWithShape="1">
          <a:blip r:embed="rId3">
            <a:alphaModFix/>
          </a:blip>
          <a:srcRect/>
          <a:stretch/>
        </p:blipFill>
        <p:spPr>
          <a:xfrm>
            <a:off x="677333" y="6354232"/>
            <a:ext cx="2540000" cy="266689"/>
          </a:xfrm>
          <a:prstGeom prst="rect">
            <a:avLst/>
          </a:prstGeom>
          <a:noFill/>
          <a:ln>
            <a:noFill/>
          </a:ln>
        </p:spPr>
      </p:pic>
      <p:sp>
        <p:nvSpPr>
          <p:cNvPr id="76" name="Google Shape;76;p19"/>
          <p:cNvSpPr txBox="1">
            <a:spLocks noGrp="1"/>
          </p:cNvSpPr>
          <p:nvPr>
            <p:ph type="body" idx="1"/>
          </p:nvPr>
        </p:nvSpPr>
        <p:spPr>
          <a:xfrm>
            <a:off x="671756" y="11798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77" name="Google Shape;77;p19" descr="Bar_RtAngle_7502_RGB.png"/>
          <p:cNvPicPr preferRelativeResize="0"/>
          <p:nvPr/>
        </p:nvPicPr>
        <p:blipFill rotWithShape="1">
          <a:blip r:embed="rId4">
            <a:alphaModFix/>
          </a:blip>
          <a:srcRect/>
          <a:stretch/>
        </p:blipFill>
        <p:spPr>
          <a:xfrm>
            <a:off x="813587" y="4006085"/>
            <a:ext cx="2264484" cy="11276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0" name="Google Shape;80;p20"/>
          <p:cNvSpPr txBox="1">
            <a:spLocks noGrp="1"/>
          </p:cNvSpPr>
          <p:nvPr>
            <p:ph type="dt" idx="10"/>
          </p:nvPr>
        </p:nvSpPr>
        <p:spPr>
          <a:xfrm>
            <a:off x="4554447" y="6355844"/>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1" name="Google Shape;81;p20"/>
          <p:cNvSpPr txBox="1">
            <a:spLocks noGrp="1"/>
          </p:cNvSpPr>
          <p:nvPr>
            <p:ph type="ftr" idx="11"/>
          </p:nvPr>
        </p:nvSpPr>
        <p:spPr>
          <a:xfrm>
            <a:off x="514350" y="6355845"/>
            <a:ext cx="38208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2" name="Google Shape;82;p20"/>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83"/>
        <p:cNvGrpSpPr/>
        <p:nvPr/>
      </p:nvGrpSpPr>
      <p:grpSpPr>
        <a:xfrm>
          <a:off x="0" y="0"/>
          <a:ext cx="0" cy="0"/>
          <a:chOff x="0" y="0"/>
          <a:chExt cx="0" cy="0"/>
        </a:xfrm>
      </p:grpSpPr>
      <p:sp>
        <p:nvSpPr>
          <p:cNvPr id="84" name="Google Shape;84;p21"/>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5" name="Google Shape;85;p21"/>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6" name="Google Shape;86;p21"/>
          <p:cNvSpPr txBox="1">
            <a:spLocks noGrp="1"/>
          </p:cNvSpPr>
          <p:nvPr>
            <p:ph type="body" idx="3"/>
          </p:nvPr>
        </p:nvSpPr>
        <p:spPr>
          <a:xfrm>
            <a:off x="671756" y="1730666"/>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FFFFFF"/>
              </a:buClr>
              <a:buSzPts val="2400"/>
              <a:buFont typeface="Arial"/>
              <a:buChar char="●"/>
              <a:defRPr sz="2400" b="0" i="0" u="none" strike="noStrike" cap="none">
                <a:solidFill>
                  <a:srgbClr val="FFFFFF"/>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87" name="Google Shape;87;p21"/>
          <p:cNvPicPr preferRelativeResize="0"/>
          <p:nvPr/>
        </p:nvPicPr>
        <p:blipFill rotWithShape="1">
          <a:blip r:embed="rId2">
            <a:alphaModFix/>
          </a:blip>
          <a:srcRect/>
          <a:stretch/>
        </p:blipFill>
        <p:spPr>
          <a:xfrm>
            <a:off x="6248401" y="6354232"/>
            <a:ext cx="2540000" cy="266689"/>
          </a:xfrm>
          <a:prstGeom prst="rect">
            <a:avLst/>
          </a:prstGeom>
          <a:noFill/>
          <a:ln>
            <a:noFill/>
          </a:ln>
        </p:spPr>
      </p:pic>
      <p:pic>
        <p:nvPicPr>
          <p:cNvPr id="88" name="Google Shape;88;p21"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89"/>
        <p:cNvGrpSpPr/>
        <p:nvPr/>
      </p:nvGrpSpPr>
      <p:grpSpPr>
        <a:xfrm>
          <a:off x="0" y="0"/>
          <a:ext cx="0" cy="0"/>
          <a:chOff x="0" y="0"/>
          <a:chExt cx="0" cy="0"/>
        </a:xfrm>
      </p:grpSpPr>
      <p:pic>
        <p:nvPicPr>
          <p:cNvPr id="90" name="Google Shape;90;p22"/>
          <p:cNvPicPr preferRelativeResize="0"/>
          <p:nvPr/>
        </p:nvPicPr>
        <p:blipFill rotWithShape="1">
          <a:blip r:embed="rId2">
            <a:alphaModFix/>
          </a:blip>
          <a:srcRect/>
          <a:stretch/>
        </p:blipFill>
        <p:spPr>
          <a:xfrm>
            <a:off x="6248401" y="6354232"/>
            <a:ext cx="2540000" cy="266689"/>
          </a:xfrm>
          <a:prstGeom prst="rect">
            <a:avLst/>
          </a:prstGeom>
          <a:noFill/>
          <a:ln>
            <a:noFill/>
          </a:ln>
        </p:spPr>
      </p:pic>
      <p:sp>
        <p:nvSpPr>
          <p:cNvPr id="91" name="Google Shape;91;p22"/>
          <p:cNvSpPr>
            <a:spLocks noGrp="1"/>
          </p:cNvSpPr>
          <p:nvPr>
            <p:ph type="chart" idx="2"/>
          </p:nvPr>
        </p:nvSpPr>
        <p:spPr>
          <a:xfrm>
            <a:off x="766762"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FFFFFF"/>
              </a:buClr>
              <a:buSzPts val="1400"/>
              <a:buFont typeface="Arial"/>
              <a:buNone/>
              <a:defRPr sz="2400" b="0" i="1" u="none" strike="noStrike" cap="none">
                <a:solidFill>
                  <a:srgbClr val="FFFFFF"/>
                </a:solidFill>
                <a:latin typeface="Open Sans Light"/>
                <a:ea typeface="Open Sans Light"/>
                <a:cs typeface="Open Sans Light"/>
                <a:sym typeface="Open Sans Light"/>
              </a:defRPr>
            </a:lvl1pPr>
            <a:lvl2pPr marL="990600" marR="0" lvl="1" indent="-762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762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752600" marR="0" lvl="3"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09800" marR="0" lvl="4"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667000" marR="0" lvl="5"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124200" marR="0" lvl="6"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581400" marR="0" lvl="7"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038600" marR="0" lvl="8"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92" name="Google Shape;92;p22"/>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93" name="Google Shape;93;p22"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96" name="Google Shape;96;p23"/>
          <p:cNvSpPr txBox="1">
            <a:spLocks noGrp="1"/>
          </p:cNvSpPr>
          <p:nvPr>
            <p:ph type="body" idx="1"/>
          </p:nvPr>
        </p:nvSpPr>
        <p:spPr>
          <a:xfrm>
            <a:off x="514350" y="2194560"/>
            <a:ext cx="8115300" cy="4024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rgbClr val="2264C8"/>
              </a:buClr>
              <a:buSzPts val="2000"/>
              <a:buFont typeface="Arial"/>
              <a:buChar char="•"/>
              <a:defRPr sz="2000" b="0" i="0" u="none" strike="noStrike" cap="none">
                <a:solidFill>
                  <a:srgbClr val="2264C8"/>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5F196F"/>
              </a:buClr>
              <a:buSzPts val="1800"/>
              <a:buFont typeface="Arial"/>
              <a:buChar char="•"/>
              <a:defRPr sz="1800" b="0" i="0" u="none" strike="noStrike" cap="none">
                <a:solidFill>
                  <a:srgbClr val="5F196F"/>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97" name="Google Shape;97;p23"/>
          <p:cNvSpPr txBox="1">
            <a:spLocks noGrp="1"/>
          </p:cNvSpPr>
          <p:nvPr>
            <p:ph type="dt" idx="10"/>
          </p:nvPr>
        </p:nvSpPr>
        <p:spPr>
          <a:xfrm>
            <a:off x="3905386" y="6355845"/>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Google Shape;98;p23"/>
          <p:cNvSpPr txBox="1">
            <a:spLocks noGrp="1"/>
          </p:cNvSpPr>
          <p:nvPr>
            <p:ph type="ftr" idx="11"/>
          </p:nvPr>
        </p:nvSpPr>
        <p:spPr>
          <a:xfrm>
            <a:off x="514350" y="6355845"/>
            <a:ext cx="33003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9" name="Google Shape;99;p23"/>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01"/>
        <p:cNvGrpSpPr/>
        <p:nvPr/>
      </p:nvGrpSpPr>
      <p:grpSpPr>
        <a:xfrm>
          <a:off x="0" y="0"/>
          <a:ext cx="0" cy="0"/>
          <a:chOff x="0" y="0"/>
          <a:chExt cx="0" cy="0"/>
        </a:xfrm>
      </p:grpSpPr>
      <p:pic>
        <p:nvPicPr>
          <p:cNvPr id="102" name="Google Shape;102;p25"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103" name="Google Shape;103;p25"/>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104" name="Google Shape;104;p25"/>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05" name="Google Shape;105;p25"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06"/>
        <p:cNvGrpSpPr/>
        <p:nvPr/>
      </p:nvGrpSpPr>
      <p:grpSpPr>
        <a:xfrm>
          <a:off x="0" y="0"/>
          <a:ext cx="0" cy="0"/>
          <a:chOff x="0" y="0"/>
          <a:chExt cx="0" cy="0"/>
        </a:xfrm>
      </p:grpSpPr>
      <p:sp>
        <p:nvSpPr>
          <p:cNvPr id="107" name="Google Shape;107;p2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08" name="Google Shape;108;p26"/>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09" name="Google Shape;109;p26"/>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10" name="Google Shape;110;p26"/>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111" name="Google Shape;111;p26"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12"/>
        <p:cNvGrpSpPr/>
        <p:nvPr/>
      </p:nvGrpSpPr>
      <p:grpSpPr>
        <a:xfrm>
          <a:off x="0" y="0"/>
          <a:ext cx="0" cy="0"/>
          <a:chOff x="0" y="0"/>
          <a:chExt cx="0" cy="0"/>
        </a:xfrm>
      </p:grpSpPr>
      <p:pic>
        <p:nvPicPr>
          <p:cNvPr id="113" name="Google Shape;113;p27"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114" name="Google Shape;114;p2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15" name="Google Shape;115;p27"/>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16" name="Google Shape;116;p27"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117"/>
        <p:cNvGrpSpPr/>
        <p:nvPr/>
      </p:nvGrpSpPr>
      <p:grpSpPr>
        <a:xfrm>
          <a:off x="0" y="0"/>
          <a:ext cx="0" cy="0"/>
          <a:chOff x="0" y="0"/>
          <a:chExt cx="0" cy="0"/>
        </a:xfrm>
      </p:grpSpPr>
      <p:pic>
        <p:nvPicPr>
          <p:cNvPr id="118" name="Google Shape;118;p28"/>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119" name="Google Shape;119;p28"/>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0" name="Google Shape;120;p2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21" name="Google Shape;121;p2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23"/>
        <p:cNvGrpSpPr/>
        <p:nvPr/>
      </p:nvGrpSpPr>
      <p:grpSpPr>
        <a:xfrm>
          <a:off x="0" y="0"/>
          <a:ext cx="0" cy="0"/>
          <a:chOff x="0" y="0"/>
          <a:chExt cx="0" cy="0"/>
        </a:xfrm>
      </p:grpSpPr>
      <p:pic>
        <p:nvPicPr>
          <p:cNvPr id="124" name="Google Shape;124;p30"/>
          <p:cNvPicPr preferRelativeResize="0"/>
          <p:nvPr/>
        </p:nvPicPr>
        <p:blipFill rotWithShape="1">
          <a:blip r:embed="rId2">
            <a:alphaModFix/>
          </a:blip>
          <a:srcRect/>
          <a:stretch/>
        </p:blipFill>
        <p:spPr>
          <a:xfrm>
            <a:off x="555381" y="1819204"/>
            <a:ext cx="1103785" cy="96361"/>
          </a:xfrm>
          <a:prstGeom prst="rect">
            <a:avLst/>
          </a:prstGeom>
          <a:noFill/>
          <a:ln>
            <a:noFill/>
          </a:ln>
        </p:spPr>
      </p:pic>
      <p:pic>
        <p:nvPicPr>
          <p:cNvPr id="125" name="Google Shape;125;p30"/>
          <p:cNvPicPr preferRelativeResize="0"/>
          <p:nvPr/>
        </p:nvPicPr>
        <p:blipFill rotWithShape="1">
          <a:blip r:embed="rId3">
            <a:alphaModFix/>
          </a:blip>
          <a:srcRect/>
          <a:stretch/>
        </p:blipFill>
        <p:spPr>
          <a:xfrm>
            <a:off x="549031" y="1818011"/>
            <a:ext cx="1103785" cy="96362"/>
          </a:xfrm>
          <a:prstGeom prst="rect">
            <a:avLst/>
          </a:prstGeom>
          <a:noFill/>
          <a:ln>
            <a:noFill/>
          </a:ln>
        </p:spPr>
      </p:pic>
      <p:sp>
        <p:nvSpPr>
          <p:cNvPr id="126" name="Google Shape;126;p30"/>
          <p:cNvSpPr txBox="1">
            <a:spLocks noGrp="1"/>
          </p:cNvSpPr>
          <p:nvPr>
            <p:ph type="body" idx="1"/>
          </p:nvPr>
        </p:nvSpPr>
        <p:spPr>
          <a:xfrm>
            <a:off x="447923" y="3093652"/>
            <a:ext cx="8197200" cy="30024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Google Shape;127;p30"/>
          <p:cNvSpPr txBox="1">
            <a:spLocks noGrp="1"/>
          </p:cNvSpPr>
          <p:nvPr>
            <p:ph type="body" idx="2"/>
          </p:nvPr>
        </p:nvSpPr>
        <p:spPr>
          <a:xfrm>
            <a:off x="460375" y="2307556"/>
            <a:ext cx="8184600" cy="548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Open Sans"/>
              <a:buNone/>
              <a:defRPr sz="2400" i="0" u="none" strike="noStrike" cap="none">
                <a:solidFill>
                  <a:schemeClr val="dk2"/>
                </a:solidFill>
                <a:latin typeface="Open Sans"/>
                <a:ea typeface="Open Sans"/>
                <a:cs typeface="Open Sans"/>
                <a:sym typeface="Open Sans"/>
              </a:defRPr>
            </a:lvl1pPr>
            <a:lvl2pPr marL="914400" marR="0" lvl="1" indent="-228600" algn="l" rtl="0">
              <a:spcBef>
                <a:spcPts val="560"/>
              </a:spcBef>
              <a:spcAft>
                <a:spcPts val="0"/>
              </a:spcAft>
              <a:buClr>
                <a:srgbClr val="E8D3A2"/>
              </a:buClr>
              <a:buSzPts val="2800"/>
              <a:buFont typeface="Open Sans"/>
              <a:buNone/>
              <a:defRPr sz="2800" i="0" u="none" strike="noStrike" cap="none">
                <a:solidFill>
                  <a:srgbClr val="E8D3A2"/>
                </a:solidFill>
                <a:latin typeface="Open Sans"/>
                <a:ea typeface="Open Sans"/>
                <a:cs typeface="Open Sans"/>
                <a:sym typeface="Open Sans"/>
              </a:defRPr>
            </a:lvl2pPr>
            <a:lvl3pPr marL="1371600" marR="0" lvl="2" indent="-228600" algn="l" rtl="0">
              <a:spcBef>
                <a:spcPts val="480"/>
              </a:spcBef>
              <a:spcAft>
                <a:spcPts val="0"/>
              </a:spcAft>
              <a:buClr>
                <a:srgbClr val="E8D3A2"/>
              </a:buClr>
              <a:buSzPts val="2400"/>
              <a:buFont typeface="Open Sans"/>
              <a:buNone/>
              <a:defRPr sz="2400" i="0" u="none" strike="noStrike" cap="none">
                <a:solidFill>
                  <a:srgbClr val="E8D3A2"/>
                </a:solidFill>
                <a:latin typeface="Open Sans"/>
                <a:ea typeface="Open Sans"/>
                <a:cs typeface="Open Sans"/>
                <a:sym typeface="Open Sans"/>
              </a:defRPr>
            </a:lvl3pPr>
            <a:lvl4pPr marL="1828800" marR="0" lvl="3" indent="-228600" algn="l" rtl="0">
              <a:spcBef>
                <a:spcPts val="400"/>
              </a:spcBef>
              <a:spcAft>
                <a:spcPts val="0"/>
              </a:spcAft>
              <a:buClr>
                <a:srgbClr val="E8D3A2"/>
              </a:buClr>
              <a:buSzPts val="2000"/>
              <a:buFont typeface="Open Sans"/>
              <a:buNone/>
              <a:defRPr sz="2000" i="0" u="none" strike="noStrike" cap="none">
                <a:solidFill>
                  <a:srgbClr val="E8D3A2"/>
                </a:solidFill>
                <a:latin typeface="Open Sans"/>
                <a:ea typeface="Open Sans"/>
                <a:cs typeface="Open Sans"/>
                <a:sym typeface="Open Sans"/>
              </a:defRPr>
            </a:lvl4pPr>
            <a:lvl5pPr marL="2286000" marR="0" lvl="4" indent="-228600" algn="l" rtl="0">
              <a:spcBef>
                <a:spcPts val="400"/>
              </a:spcBef>
              <a:spcAft>
                <a:spcPts val="0"/>
              </a:spcAft>
              <a:buClr>
                <a:srgbClr val="E8D3A2"/>
              </a:buClr>
              <a:buSzPts val="2000"/>
              <a:buFont typeface="Open Sans"/>
              <a:buNone/>
              <a:defRPr sz="2000" i="0" u="none" strike="noStrike" cap="none">
                <a:solidFill>
                  <a:srgbClr val="E8D3A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6pPr>
            <a:lvl7pPr marL="3200400" marR="0" lvl="6"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7pPr>
            <a:lvl8pPr marL="3657600" marR="0" lvl="7"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8pPr>
            <a:lvl9pPr marL="4114800" marR="0" lvl="8"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9pPr>
          </a:lstStyle>
          <a:p>
            <a:endParaRPr/>
          </a:p>
        </p:txBody>
      </p:sp>
      <p:pic>
        <p:nvPicPr>
          <p:cNvPr id="128" name="Google Shape;128;p30"/>
          <p:cNvPicPr preferRelativeResize="0"/>
          <p:nvPr/>
        </p:nvPicPr>
        <p:blipFill rotWithShape="1">
          <a:blip r:embed="rId4">
            <a:alphaModFix/>
          </a:blip>
          <a:srcRect/>
          <a:stretch/>
        </p:blipFill>
        <p:spPr>
          <a:xfrm>
            <a:off x="6105041" y="6234040"/>
            <a:ext cx="2539991" cy="172311"/>
          </a:xfrm>
          <a:prstGeom prst="rect">
            <a:avLst/>
          </a:prstGeom>
          <a:noFill/>
          <a:ln>
            <a:noFill/>
          </a:ln>
        </p:spPr>
      </p:pic>
      <p:sp>
        <p:nvSpPr>
          <p:cNvPr id="129" name="Google Shape;129;p30"/>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Boundless">
  <p:cSld name="1_Title Slide">
    <p:spTree>
      <p:nvGrpSpPr>
        <p:cNvPr id="1" name="Shape 130"/>
        <p:cNvGrpSpPr/>
        <p:nvPr/>
      </p:nvGrpSpPr>
      <p:grpSpPr>
        <a:xfrm>
          <a:off x="0" y="0"/>
          <a:ext cx="0" cy="0"/>
          <a:chOff x="0" y="0"/>
          <a:chExt cx="0" cy="0"/>
        </a:xfrm>
      </p:grpSpPr>
      <p:pic>
        <p:nvPicPr>
          <p:cNvPr id="131" name="Google Shape;131;p31"/>
          <p:cNvPicPr preferRelativeResize="0"/>
          <p:nvPr/>
        </p:nvPicPr>
        <p:blipFill rotWithShape="1">
          <a:blip r:embed="rId2">
            <a:alphaModFix/>
          </a:blip>
          <a:srcRect/>
          <a:stretch/>
        </p:blipFill>
        <p:spPr>
          <a:xfrm>
            <a:off x="568081" y="4568598"/>
            <a:ext cx="1600198" cy="139700"/>
          </a:xfrm>
          <a:prstGeom prst="rect">
            <a:avLst/>
          </a:prstGeom>
          <a:noFill/>
          <a:ln>
            <a:noFill/>
          </a:ln>
        </p:spPr>
      </p:pic>
      <p:pic>
        <p:nvPicPr>
          <p:cNvPr id="132" name="Google Shape;132;p31"/>
          <p:cNvPicPr preferRelativeResize="0"/>
          <p:nvPr/>
        </p:nvPicPr>
        <p:blipFill rotWithShape="1">
          <a:blip r:embed="rId3">
            <a:alphaModFix/>
          </a:blip>
          <a:srcRect/>
          <a:stretch/>
        </p:blipFill>
        <p:spPr>
          <a:xfrm>
            <a:off x="568081" y="6132012"/>
            <a:ext cx="2425226" cy="213273"/>
          </a:xfrm>
          <a:prstGeom prst="rect">
            <a:avLst/>
          </a:prstGeom>
          <a:noFill/>
          <a:ln>
            <a:noFill/>
          </a:ln>
        </p:spPr>
      </p:pic>
      <p:pic>
        <p:nvPicPr>
          <p:cNvPr id="133" name="Google Shape;133;p31" descr="W Logo_Purple_2685_HEX.png"/>
          <p:cNvPicPr preferRelativeResize="0"/>
          <p:nvPr/>
        </p:nvPicPr>
        <p:blipFill rotWithShape="1">
          <a:blip r:embed="rId4">
            <a:alphaModFix/>
          </a:blip>
          <a:srcRect/>
          <a:stretch/>
        </p:blipFill>
        <p:spPr>
          <a:xfrm>
            <a:off x="7483915" y="5626608"/>
            <a:ext cx="1371600" cy="923544"/>
          </a:xfrm>
          <a:prstGeom prst="rect">
            <a:avLst/>
          </a:prstGeom>
          <a:noFill/>
          <a:ln>
            <a:noFill/>
          </a:ln>
        </p:spPr>
      </p:pic>
      <p:sp>
        <p:nvSpPr>
          <p:cNvPr id="134" name="Google Shape;134;p31"/>
          <p:cNvSpPr txBox="1">
            <a:spLocks noGrp="1"/>
          </p:cNvSpPr>
          <p:nvPr>
            <p:ph type="title"/>
          </p:nvPr>
        </p:nvSpPr>
        <p:spPr>
          <a:xfrm>
            <a:off x="460375" y="859991"/>
            <a:ext cx="70236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UW">
  <p:cSld name="Title Slide">
    <p:spTree>
      <p:nvGrpSpPr>
        <p:cNvPr id="1" name="Shape 135"/>
        <p:cNvGrpSpPr/>
        <p:nvPr/>
      </p:nvGrpSpPr>
      <p:grpSpPr>
        <a:xfrm>
          <a:off x="0" y="0"/>
          <a:ext cx="0" cy="0"/>
          <a:chOff x="0" y="0"/>
          <a:chExt cx="0" cy="0"/>
        </a:xfrm>
      </p:grpSpPr>
      <p:pic>
        <p:nvPicPr>
          <p:cNvPr id="136" name="Google Shape;136;p32"/>
          <p:cNvPicPr preferRelativeResize="0"/>
          <p:nvPr/>
        </p:nvPicPr>
        <p:blipFill rotWithShape="1">
          <a:blip r:embed="rId2">
            <a:alphaModFix/>
          </a:blip>
          <a:srcRect/>
          <a:stretch/>
        </p:blipFill>
        <p:spPr>
          <a:xfrm>
            <a:off x="568081" y="4568598"/>
            <a:ext cx="1600198" cy="139700"/>
          </a:xfrm>
          <a:prstGeom prst="rect">
            <a:avLst/>
          </a:prstGeom>
          <a:noFill/>
          <a:ln>
            <a:noFill/>
          </a:ln>
        </p:spPr>
      </p:pic>
      <p:pic>
        <p:nvPicPr>
          <p:cNvPr id="137" name="Google Shape;137;p32" descr="W Logo_Purple_2685_HEX.png"/>
          <p:cNvPicPr preferRelativeResize="0"/>
          <p:nvPr/>
        </p:nvPicPr>
        <p:blipFill rotWithShape="1">
          <a:blip r:embed="rId3">
            <a:alphaModFix/>
          </a:blip>
          <a:srcRect/>
          <a:stretch/>
        </p:blipFill>
        <p:spPr>
          <a:xfrm>
            <a:off x="7483915" y="5626608"/>
            <a:ext cx="1371600" cy="923544"/>
          </a:xfrm>
          <a:prstGeom prst="rect">
            <a:avLst/>
          </a:prstGeom>
          <a:noFill/>
          <a:ln>
            <a:noFill/>
          </a:ln>
        </p:spPr>
      </p:pic>
      <p:pic>
        <p:nvPicPr>
          <p:cNvPr id="138" name="Google Shape;138;p32"/>
          <p:cNvPicPr preferRelativeResize="0"/>
          <p:nvPr/>
        </p:nvPicPr>
        <p:blipFill rotWithShape="1">
          <a:blip r:embed="rId4">
            <a:alphaModFix/>
          </a:blip>
          <a:srcRect/>
          <a:stretch/>
        </p:blipFill>
        <p:spPr>
          <a:xfrm>
            <a:off x="568085" y="6234040"/>
            <a:ext cx="2539991" cy="172311"/>
          </a:xfrm>
          <a:prstGeom prst="rect">
            <a:avLst/>
          </a:prstGeom>
          <a:noFill/>
          <a:ln>
            <a:noFill/>
          </a:ln>
        </p:spPr>
      </p:pic>
      <p:sp>
        <p:nvSpPr>
          <p:cNvPr id="139" name="Google Shape;139;p32"/>
          <p:cNvSpPr txBox="1">
            <a:spLocks noGrp="1"/>
          </p:cNvSpPr>
          <p:nvPr>
            <p:ph type="title"/>
          </p:nvPr>
        </p:nvSpPr>
        <p:spPr>
          <a:xfrm>
            <a:off x="460376" y="859991"/>
            <a:ext cx="70236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40"/>
        <p:cNvGrpSpPr/>
        <p:nvPr/>
      </p:nvGrpSpPr>
      <p:grpSpPr>
        <a:xfrm>
          <a:off x="0" y="0"/>
          <a:ext cx="0" cy="0"/>
          <a:chOff x="0" y="0"/>
          <a:chExt cx="0" cy="0"/>
        </a:xfrm>
      </p:grpSpPr>
      <p:pic>
        <p:nvPicPr>
          <p:cNvPr id="141" name="Google Shape;141;p33"/>
          <p:cNvPicPr preferRelativeResize="0"/>
          <p:nvPr/>
        </p:nvPicPr>
        <p:blipFill rotWithShape="1">
          <a:blip r:embed="rId2">
            <a:alphaModFix/>
          </a:blip>
          <a:srcRect/>
          <a:stretch/>
        </p:blipFill>
        <p:spPr>
          <a:xfrm>
            <a:off x="549031" y="1818011"/>
            <a:ext cx="1103785" cy="96362"/>
          </a:xfrm>
          <a:prstGeom prst="rect">
            <a:avLst/>
          </a:prstGeom>
          <a:noFill/>
          <a:ln>
            <a:noFill/>
          </a:ln>
        </p:spPr>
      </p:pic>
      <p:pic>
        <p:nvPicPr>
          <p:cNvPr id="142" name="Google Shape;142;p33" descr="W Logo_Purple_2685_HEX.png"/>
          <p:cNvPicPr preferRelativeResize="0"/>
          <p:nvPr/>
        </p:nvPicPr>
        <p:blipFill rotWithShape="1">
          <a:blip r:embed="rId3">
            <a:alphaModFix/>
          </a:blip>
          <a:srcRect/>
          <a:stretch/>
        </p:blipFill>
        <p:spPr>
          <a:xfrm>
            <a:off x="7483915" y="5626608"/>
            <a:ext cx="1371600" cy="923544"/>
          </a:xfrm>
          <a:prstGeom prst="rect">
            <a:avLst/>
          </a:prstGeom>
          <a:noFill/>
          <a:ln>
            <a:noFill/>
          </a:ln>
        </p:spPr>
      </p:pic>
      <p:sp>
        <p:nvSpPr>
          <p:cNvPr id="143" name="Google Shape;143;p33"/>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Google Shape;144;p33"/>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46"/>
        <p:cNvGrpSpPr/>
        <p:nvPr/>
      </p:nvGrpSpPr>
      <p:grpSpPr>
        <a:xfrm>
          <a:off x="0" y="0"/>
          <a:ext cx="0" cy="0"/>
          <a:chOff x="0" y="0"/>
          <a:chExt cx="0" cy="0"/>
        </a:xfrm>
      </p:grpSpPr>
      <p:sp>
        <p:nvSpPr>
          <p:cNvPr id="147" name="Google Shape;147;p3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Google Shape;148;p3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9" name="Google Shape;149;p35"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50" name="Google Shape;150;p35"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1"/>
        <p:cNvGrpSpPr/>
        <p:nvPr/>
      </p:nvGrpSpPr>
      <p:grpSpPr>
        <a:xfrm>
          <a:off x="0" y="0"/>
          <a:ext cx="0" cy="0"/>
          <a:chOff x="0" y="0"/>
          <a:chExt cx="0" cy="0"/>
        </a:xfrm>
      </p:grpSpPr>
      <p:sp>
        <p:nvSpPr>
          <p:cNvPr id="152" name="Google Shape;152;p36"/>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3" name="Google Shape;153;p36"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154" name="Google Shape;154;p36"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155" name="Google Shape;155;p36"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56"/>
        <p:cNvGrpSpPr/>
        <p:nvPr/>
      </p:nvGrpSpPr>
      <p:grpSpPr>
        <a:xfrm>
          <a:off x="0" y="0"/>
          <a:ext cx="0" cy="0"/>
          <a:chOff x="0" y="0"/>
          <a:chExt cx="0" cy="0"/>
        </a:xfrm>
      </p:grpSpPr>
      <p:sp>
        <p:nvSpPr>
          <p:cNvPr id="157" name="Google Shape;157;p3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37"/>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9" name="Google Shape;159;p37"/>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0" name="Google Shape;160;p37"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161" name="Google Shape;161;p37"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62"/>
        <p:cNvGrpSpPr/>
        <p:nvPr/>
      </p:nvGrpSpPr>
      <p:grpSpPr>
        <a:xfrm>
          <a:off x="0" y="0"/>
          <a:ext cx="0" cy="0"/>
          <a:chOff x="0" y="0"/>
          <a:chExt cx="0" cy="0"/>
        </a:xfrm>
      </p:grpSpPr>
      <p:sp>
        <p:nvSpPr>
          <p:cNvPr id="163" name="Google Shape;163;p38"/>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Google Shape;164;p3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5" name="Google Shape;165;p38"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166" name="Google Shape;166;p3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8"/>
        <p:cNvGrpSpPr/>
        <p:nvPr/>
      </p:nvGrpSpPr>
      <p:grpSpPr>
        <a:xfrm>
          <a:off x="0" y="0"/>
          <a:ext cx="0" cy="0"/>
          <a:chOff x="0" y="0"/>
          <a:chExt cx="0" cy="0"/>
        </a:xfrm>
      </p:grpSpPr>
      <p:sp>
        <p:nvSpPr>
          <p:cNvPr id="169" name="Google Shape;169;p40"/>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0" name="Google Shape;170;p40"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71" name="Google Shape;171;p40"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72" name="Google Shape;172;p40" descr="Bar_RtAngle_7502_RGB.png"/>
          <p:cNvPicPr preferRelativeResize="0"/>
          <p:nvPr/>
        </p:nvPicPr>
        <p:blipFill rotWithShape="1">
          <a:blip r:embed="rId4">
            <a:alphaModFix/>
          </a:blip>
          <a:srcRect/>
          <a:stretch/>
        </p:blipFill>
        <p:spPr>
          <a:xfrm>
            <a:off x="813587" y="4006085"/>
            <a:ext cx="2264489" cy="11276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73"/>
        <p:cNvGrpSpPr/>
        <p:nvPr/>
      </p:nvGrpSpPr>
      <p:grpSpPr>
        <a:xfrm>
          <a:off x="0" y="0"/>
          <a:ext cx="0" cy="0"/>
          <a:chOff x="0" y="0"/>
          <a:chExt cx="0" cy="0"/>
        </a:xfrm>
      </p:grpSpPr>
      <p:sp>
        <p:nvSpPr>
          <p:cNvPr id="174" name="Google Shape;174;p4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Google Shape;175;p41"/>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76" name="Google Shape;176;p41"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77" name="Google Shape;177;p41"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78"/>
        <p:cNvGrpSpPr/>
        <p:nvPr/>
      </p:nvGrpSpPr>
      <p:grpSpPr>
        <a:xfrm>
          <a:off x="0" y="0"/>
          <a:ext cx="0" cy="0"/>
          <a:chOff x="0" y="0"/>
          <a:chExt cx="0" cy="0"/>
        </a:xfrm>
      </p:grpSpPr>
      <p:sp>
        <p:nvSpPr>
          <p:cNvPr id="179" name="Google Shape;179;p4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0" name="Google Shape;180;p42"/>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1" name="Google Shape;181;p42"/>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2" name="Google Shape;182;p42"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183" name="Google Shape;183;p42"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84"/>
        <p:cNvGrpSpPr/>
        <p:nvPr/>
      </p:nvGrpSpPr>
      <p:grpSpPr>
        <a:xfrm>
          <a:off x="0" y="0"/>
          <a:ext cx="0" cy="0"/>
          <a:chOff x="0" y="0"/>
          <a:chExt cx="0" cy="0"/>
        </a:xfrm>
      </p:grpSpPr>
      <p:sp>
        <p:nvSpPr>
          <p:cNvPr id="185" name="Google Shape;185;p43"/>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6" name="Google Shape;186;p4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7" name="Google Shape;187;p43"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188" name="Google Shape;188;p4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90"/>
        <p:cNvGrpSpPr/>
        <p:nvPr/>
      </p:nvGrpSpPr>
      <p:grpSpPr>
        <a:xfrm>
          <a:off x="0" y="0"/>
          <a:ext cx="0" cy="0"/>
          <a:chOff x="0" y="0"/>
          <a:chExt cx="0" cy="0"/>
        </a:xfrm>
      </p:grpSpPr>
      <p:pic>
        <p:nvPicPr>
          <p:cNvPr id="191" name="Google Shape;191;p45"/>
          <p:cNvPicPr preferRelativeResize="0"/>
          <p:nvPr/>
        </p:nvPicPr>
        <p:blipFill rotWithShape="1">
          <a:blip r:embed="rId2">
            <a:alphaModFix/>
          </a:blip>
          <a:srcRect/>
          <a:stretch/>
        </p:blipFill>
        <p:spPr>
          <a:xfrm>
            <a:off x="555381" y="1819204"/>
            <a:ext cx="1103785" cy="96361"/>
          </a:xfrm>
          <a:prstGeom prst="rect">
            <a:avLst/>
          </a:prstGeom>
          <a:noFill/>
          <a:ln>
            <a:noFill/>
          </a:ln>
        </p:spPr>
      </p:pic>
      <p:pic>
        <p:nvPicPr>
          <p:cNvPr id="192" name="Google Shape;192;p45"/>
          <p:cNvPicPr preferRelativeResize="0"/>
          <p:nvPr/>
        </p:nvPicPr>
        <p:blipFill rotWithShape="1">
          <a:blip r:embed="rId3">
            <a:alphaModFix/>
          </a:blip>
          <a:srcRect/>
          <a:stretch/>
        </p:blipFill>
        <p:spPr>
          <a:xfrm>
            <a:off x="549031" y="1818011"/>
            <a:ext cx="1103785" cy="96362"/>
          </a:xfrm>
          <a:prstGeom prst="rect">
            <a:avLst/>
          </a:prstGeom>
          <a:noFill/>
          <a:ln>
            <a:noFill/>
          </a:ln>
        </p:spPr>
      </p:pic>
      <p:sp>
        <p:nvSpPr>
          <p:cNvPr id="193" name="Google Shape;193;p45"/>
          <p:cNvSpPr txBox="1">
            <a:spLocks noGrp="1"/>
          </p:cNvSpPr>
          <p:nvPr>
            <p:ph type="body" idx="1"/>
          </p:nvPr>
        </p:nvSpPr>
        <p:spPr>
          <a:xfrm>
            <a:off x="447923" y="3093652"/>
            <a:ext cx="8197200" cy="30024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4" name="Google Shape;194;p45"/>
          <p:cNvSpPr txBox="1">
            <a:spLocks noGrp="1"/>
          </p:cNvSpPr>
          <p:nvPr>
            <p:ph type="body" idx="2"/>
          </p:nvPr>
        </p:nvSpPr>
        <p:spPr>
          <a:xfrm>
            <a:off x="460375" y="2307556"/>
            <a:ext cx="8184600" cy="548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Open Sans"/>
              <a:buNone/>
              <a:defRPr sz="2400" i="0" u="none" strike="noStrike" cap="none">
                <a:solidFill>
                  <a:schemeClr val="dk2"/>
                </a:solidFill>
                <a:latin typeface="Open Sans"/>
                <a:ea typeface="Open Sans"/>
                <a:cs typeface="Open Sans"/>
                <a:sym typeface="Open Sans"/>
              </a:defRPr>
            </a:lvl1pPr>
            <a:lvl2pPr marL="914400" marR="0" lvl="1" indent="-228600" algn="l" rtl="0">
              <a:spcBef>
                <a:spcPts val="560"/>
              </a:spcBef>
              <a:spcAft>
                <a:spcPts val="0"/>
              </a:spcAft>
              <a:buClr>
                <a:srgbClr val="E8D3A2"/>
              </a:buClr>
              <a:buSzPts val="2800"/>
              <a:buFont typeface="Open Sans"/>
              <a:buNone/>
              <a:defRPr sz="2800" i="0" u="none" strike="noStrike" cap="none">
                <a:solidFill>
                  <a:srgbClr val="E8D3A2"/>
                </a:solidFill>
                <a:latin typeface="Open Sans"/>
                <a:ea typeface="Open Sans"/>
                <a:cs typeface="Open Sans"/>
                <a:sym typeface="Open Sans"/>
              </a:defRPr>
            </a:lvl2pPr>
            <a:lvl3pPr marL="1371600" marR="0" lvl="2" indent="-228600" algn="l" rtl="0">
              <a:spcBef>
                <a:spcPts val="480"/>
              </a:spcBef>
              <a:spcAft>
                <a:spcPts val="0"/>
              </a:spcAft>
              <a:buClr>
                <a:srgbClr val="E8D3A2"/>
              </a:buClr>
              <a:buSzPts val="2400"/>
              <a:buFont typeface="Open Sans"/>
              <a:buNone/>
              <a:defRPr sz="2400" i="0" u="none" strike="noStrike" cap="none">
                <a:solidFill>
                  <a:srgbClr val="E8D3A2"/>
                </a:solidFill>
                <a:latin typeface="Open Sans"/>
                <a:ea typeface="Open Sans"/>
                <a:cs typeface="Open Sans"/>
                <a:sym typeface="Open Sans"/>
              </a:defRPr>
            </a:lvl3pPr>
            <a:lvl4pPr marL="1828800" marR="0" lvl="3" indent="-228600" algn="l" rtl="0">
              <a:spcBef>
                <a:spcPts val="400"/>
              </a:spcBef>
              <a:spcAft>
                <a:spcPts val="0"/>
              </a:spcAft>
              <a:buClr>
                <a:srgbClr val="E8D3A2"/>
              </a:buClr>
              <a:buSzPts val="2000"/>
              <a:buFont typeface="Open Sans"/>
              <a:buNone/>
              <a:defRPr sz="2000" i="0" u="none" strike="noStrike" cap="none">
                <a:solidFill>
                  <a:srgbClr val="E8D3A2"/>
                </a:solidFill>
                <a:latin typeface="Open Sans"/>
                <a:ea typeface="Open Sans"/>
                <a:cs typeface="Open Sans"/>
                <a:sym typeface="Open Sans"/>
              </a:defRPr>
            </a:lvl4pPr>
            <a:lvl5pPr marL="2286000" marR="0" lvl="4" indent="-228600" algn="l" rtl="0">
              <a:spcBef>
                <a:spcPts val="400"/>
              </a:spcBef>
              <a:spcAft>
                <a:spcPts val="0"/>
              </a:spcAft>
              <a:buClr>
                <a:srgbClr val="E8D3A2"/>
              </a:buClr>
              <a:buSzPts val="2000"/>
              <a:buFont typeface="Open Sans"/>
              <a:buNone/>
              <a:defRPr sz="2000" i="0" u="none" strike="noStrike" cap="none">
                <a:solidFill>
                  <a:srgbClr val="E8D3A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6pPr>
            <a:lvl7pPr marL="3200400" marR="0" lvl="6"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7pPr>
            <a:lvl8pPr marL="3657600" marR="0" lvl="7"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8pPr>
            <a:lvl9pPr marL="4114800" marR="0" lvl="8"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9pPr>
          </a:lstStyle>
          <a:p>
            <a:endParaRPr/>
          </a:p>
        </p:txBody>
      </p:sp>
      <p:pic>
        <p:nvPicPr>
          <p:cNvPr id="195" name="Google Shape;195;p45"/>
          <p:cNvPicPr preferRelativeResize="0"/>
          <p:nvPr/>
        </p:nvPicPr>
        <p:blipFill rotWithShape="1">
          <a:blip r:embed="rId4">
            <a:alphaModFix/>
          </a:blip>
          <a:srcRect/>
          <a:stretch/>
        </p:blipFill>
        <p:spPr>
          <a:xfrm>
            <a:off x="6105041" y="6234040"/>
            <a:ext cx="2539991" cy="172311"/>
          </a:xfrm>
          <a:prstGeom prst="rect">
            <a:avLst/>
          </a:prstGeom>
          <a:noFill/>
          <a:ln>
            <a:noFill/>
          </a:ln>
        </p:spPr>
      </p:pic>
      <p:sp>
        <p:nvSpPr>
          <p:cNvPr id="196" name="Google Shape;196;p45"/>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Boundless">
  <p:cSld name="1_Title Slide">
    <p:spTree>
      <p:nvGrpSpPr>
        <p:cNvPr id="1" name="Shape 197"/>
        <p:cNvGrpSpPr/>
        <p:nvPr/>
      </p:nvGrpSpPr>
      <p:grpSpPr>
        <a:xfrm>
          <a:off x="0" y="0"/>
          <a:ext cx="0" cy="0"/>
          <a:chOff x="0" y="0"/>
          <a:chExt cx="0" cy="0"/>
        </a:xfrm>
      </p:grpSpPr>
      <p:pic>
        <p:nvPicPr>
          <p:cNvPr id="198" name="Google Shape;198;p46"/>
          <p:cNvPicPr preferRelativeResize="0"/>
          <p:nvPr/>
        </p:nvPicPr>
        <p:blipFill rotWithShape="1">
          <a:blip r:embed="rId2">
            <a:alphaModFix/>
          </a:blip>
          <a:srcRect/>
          <a:stretch/>
        </p:blipFill>
        <p:spPr>
          <a:xfrm>
            <a:off x="568081" y="4568598"/>
            <a:ext cx="1600198" cy="139700"/>
          </a:xfrm>
          <a:prstGeom prst="rect">
            <a:avLst/>
          </a:prstGeom>
          <a:noFill/>
          <a:ln>
            <a:noFill/>
          </a:ln>
        </p:spPr>
      </p:pic>
      <p:pic>
        <p:nvPicPr>
          <p:cNvPr id="199" name="Google Shape;199;p46"/>
          <p:cNvPicPr preferRelativeResize="0"/>
          <p:nvPr/>
        </p:nvPicPr>
        <p:blipFill rotWithShape="1">
          <a:blip r:embed="rId3">
            <a:alphaModFix/>
          </a:blip>
          <a:srcRect/>
          <a:stretch/>
        </p:blipFill>
        <p:spPr>
          <a:xfrm>
            <a:off x="568081" y="6132012"/>
            <a:ext cx="2425226" cy="213273"/>
          </a:xfrm>
          <a:prstGeom prst="rect">
            <a:avLst/>
          </a:prstGeom>
          <a:noFill/>
          <a:ln>
            <a:noFill/>
          </a:ln>
        </p:spPr>
      </p:pic>
      <p:pic>
        <p:nvPicPr>
          <p:cNvPr id="200" name="Google Shape;200;p46" descr="W Logo_Purple_2685_HEX.png"/>
          <p:cNvPicPr preferRelativeResize="0"/>
          <p:nvPr/>
        </p:nvPicPr>
        <p:blipFill rotWithShape="1">
          <a:blip r:embed="rId4">
            <a:alphaModFix/>
          </a:blip>
          <a:srcRect/>
          <a:stretch/>
        </p:blipFill>
        <p:spPr>
          <a:xfrm>
            <a:off x="7483915" y="5626608"/>
            <a:ext cx="1371600" cy="923544"/>
          </a:xfrm>
          <a:prstGeom prst="rect">
            <a:avLst/>
          </a:prstGeom>
          <a:noFill/>
          <a:ln>
            <a:noFill/>
          </a:ln>
        </p:spPr>
      </p:pic>
      <p:sp>
        <p:nvSpPr>
          <p:cNvPr id="201" name="Google Shape;201;p46"/>
          <p:cNvSpPr txBox="1">
            <a:spLocks noGrp="1"/>
          </p:cNvSpPr>
          <p:nvPr>
            <p:ph type="title"/>
          </p:nvPr>
        </p:nvSpPr>
        <p:spPr>
          <a:xfrm>
            <a:off x="460375" y="859991"/>
            <a:ext cx="70236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UW">
  <p:cSld name="Title Slide">
    <p:spTree>
      <p:nvGrpSpPr>
        <p:cNvPr id="1" name="Shape 202"/>
        <p:cNvGrpSpPr/>
        <p:nvPr/>
      </p:nvGrpSpPr>
      <p:grpSpPr>
        <a:xfrm>
          <a:off x="0" y="0"/>
          <a:ext cx="0" cy="0"/>
          <a:chOff x="0" y="0"/>
          <a:chExt cx="0" cy="0"/>
        </a:xfrm>
      </p:grpSpPr>
      <p:pic>
        <p:nvPicPr>
          <p:cNvPr id="203" name="Google Shape;203;p47"/>
          <p:cNvPicPr preferRelativeResize="0"/>
          <p:nvPr/>
        </p:nvPicPr>
        <p:blipFill rotWithShape="1">
          <a:blip r:embed="rId2">
            <a:alphaModFix/>
          </a:blip>
          <a:srcRect/>
          <a:stretch/>
        </p:blipFill>
        <p:spPr>
          <a:xfrm>
            <a:off x="568081" y="4568598"/>
            <a:ext cx="1600198" cy="139700"/>
          </a:xfrm>
          <a:prstGeom prst="rect">
            <a:avLst/>
          </a:prstGeom>
          <a:noFill/>
          <a:ln>
            <a:noFill/>
          </a:ln>
        </p:spPr>
      </p:pic>
      <p:pic>
        <p:nvPicPr>
          <p:cNvPr id="204" name="Google Shape;204;p47" descr="W Logo_Purple_2685_HEX.png"/>
          <p:cNvPicPr preferRelativeResize="0"/>
          <p:nvPr/>
        </p:nvPicPr>
        <p:blipFill rotWithShape="1">
          <a:blip r:embed="rId3">
            <a:alphaModFix/>
          </a:blip>
          <a:srcRect/>
          <a:stretch/>
        </p:blipFill>
        <p:spPr>
          <a:xfrm>
            <a:off x="7483915" y="5626608"/>
            <a:ext cx="1371600" cy="923544"/>
          </a:xfrm>
          <a:prstGeom prst="rect">
            <a:avLst/>
          </a:prstGeom>
          <a:noFill/>
          <a:ln>
            <a:noFill/>
          </a:ln>
        </p:spPr>
      </p:pic>
      <p:pic>
        <p:nvPicPr>
          <p:cNvPr id="205" name="Google Shape;205;p47"/>
          <p:cNvPicPr preferRelativeResize="0"/>
          <p:nvPr/>
        </p:nvPicPr>
        <p:blipFill rotWithShape="1">
          <a:blip r:embed="rId4">
            <a:alphaModFix/>
          </a:blip>
          <a:srcRect/>
          <a:stretch/>
        </p:blipFill>
        <p:spPr>
          <a:xfrm>
            <a:off x="568085" y="6234040"/>
            <a:ext cx="2539991" cy="172311"/>
          </a:xfrm>
          <a:prstGeom prst="rect">
            <a:avLst/>
          </a:prstGeom>
          <a:noFill/>
          <a:ln>
            <a:noFill/>
          </a:ln>
        </p:spPr>
      </p:pic>
      <p:sp>
        <p:nvSpPr>
          <p:cNvPr id="206" name="Google Shape;206;p47"/>
          <p:cNvSpPr txBox="1">
            <a:spLocks noGrp="1"/>
          </p:cNvSpPr>
          <p:nvPr>
            <p:ph type="title"/>
          </p:nvPr>
        </p:nvSpPr>
        <p:spPr>
          <a:xfrm>
            <a:off x="460376" y="859991"/>
            <a:ext cx="70236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07"/>
        <p:cNvGrpSpPr/>
        <p:nvPr/>
      </p:nvGrpSpPr>
      <p:grpSpPr>
        <a:xfrm>
          <a:off x="0" y="0"/>
          <a:ext cx="0" cy="0"/>
          <a:chOff x="0" y="0"/>
          <a:chExt cx="0" cy="0"/>
        </a:xfrm>
      </p:grpSpPr>
      <p:pic>
        <p:nvPicPr>
          <p:cNvPr id="208" name="Google Shape;208;p48"/>
          <p:cNvPicPr preferRelativeResize="0"/>
          <p:nvPr/>
        </p:nvPicPr>
        <p:blipFill rotWithShape="1">
          <a:blip r:embed="rId2">
            <a:alphaModFix/>
          </a:blip>
          <a:srcRect/>
          <a:stretch/>
        </p:blipFill>
        <p:spPr>
          <a:xfrm>
            <a:off x="549031" y="1818011"/>
            <a:ext cx="1103785" cy="96362"/>
          </a:xfrm>
          <a:prstGeom prst="rect">
            <a:avLst/>
          </a:prstGeom>
          <a:noFill/>
          <a:ln>
            <a:noFill/>
          </a:ln>
        </p:spPr>
      </p:pic>
      <p:pic>
        <p:nvPicPr>
          <p:cNvPr id="209" name="Google Shape;209;p48" descr="W Logo_Purple_2685_HEX.png"/>
          <p:cNvPicPr preferRelativeResize="0"/>
          <p:nvPr/>
        </p:nvPicPr>
        <p:blipFill rotWithShape="1">
          <a:blip r:embed="rId3">
            <a:alphaModFix/>
          </a:blip>
          <a:srcRect/>
          <a:stretch/>
        </p:blipFill>
        <p:spPr>
          <a:xfrm>
            <a:off x="7483915" y="5626608"/>
            <a:ext cx="1371600" cy="923544"/>
          </a:xfrm>
          <a:prstGeom prst="rect">
            <a:avLst/>
          </a:prstGeom>
          <a:noFill/>
          <a:ln>
            <a:noFill/>
          </a:ln>
        </p:spPr>
      </p:pic>
      <p:sp>
        <p:nvSpPr>
          <p:cNvPr id="210" name="Google Shape;210;p48"/>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1" name="Google Shape;211;p48"/>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5.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6.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7.xml"/><Relationship Id="rId4"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8.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0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hyperlink" Target="https://isc.uw.edu/workday-payroll-calendar/?_gl=1*140k252*_ga*MTEwMDY2NzE5OS4xNjQ1NDg0NjM2*_ga_3T65WK0BM8*MTY4OTcwMzk2NS4yMTIuMS4xNjg5NzAzOTc0LjAuMC4w*_ga_JLHM9WH4JV*MTY4OTcwMzk2NS4yMTIuMS4xNjg5NzAzOTc0LjAuMC4w"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hyperlink" Target="https://finance.uw.edu/gca/award-porta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washington.edu/research/myresearch-lifecycle/manage/award-changes/" TargetMode="External"/><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hyperlink" Target="https://www.washington.edu/research/learning/online/index.php/lessons/award-modifications-in-sage-job-aid/" TargetMode="External"/><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hyperlink" Target="https://www.washington.edu/research/myresearch-lifecycle/manage/award-changes/" TargetMode="External"/><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hyperlink" Target="https://www.washington.edu/research/myresearch-lifecycle/manage/award-changes/" TargetMode="External"/><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hyperlink" Target="https://www.washington.edu/research/forms-and-templates/request-a-change-of-pi/" TargetMode="External"/><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hyperlink" Target="https://www.washington.edu/research/myresearch-lifecycle/manage/award-chang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forms.office.com/r/jKXi9gFpq2" TargetMode="External"/><Relationship Id="rId2" Type="http://schemas.openxmlformats.org/officeDocument/2006/relationships/notesSlide" Target="../notesSlides/notesSlide27.xml"/><Relationship Id="rId1" Type="http://schemas.openxmlformats.org/officeDocument/2006/relationships/slideLayout" Target="../slideLayouts/slideLayout34.xml"/><Relationship Id="rId4" Type="http://schemas.openxmlformats.org/officeDocument/2006/relationships/hyperlink" Target="https://www.washington.edu/research/myresearch-lifecycle/manage/award-chang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washington.edu/research/forms-and-templates/end-of-award-form/" TargetMode="External"/><Relationship Id="rId2" Type="http://schemas.openxmlformats.org/officeDocument/2006/relationships/notesSlide" Target="../notesSlides/notesSlide28.xml"/><Relationship Id="rId1" Type="http://schemas.openxmlformats.org/officeDocument/2006/relationships/slideLayout" Target="../slideLayouts/slideLayout34.xml"/><Relationship Id="rId4" Type="http://schemas.openxmlformats.org/officeDocument/2006/relationships/hyperlink" Target="https://www.washington.edu/research/myresearch-lifecycle/manage/award-chang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8" Type="http://schemas.openxmlformats.org/officeDocument/2006/relationships/hyperlink" Target="https://www.washington.edu/research/faq/when-will-i-need-an-egc1-vs-create-a-modification-request/" TargetMode="External"/><Relationship Id="rId3" Type="http://schemas.openxmlformats.org/officeDocument/2006/relationships/hyperlink" Target="https://www.washington.edu/research/learning/online/index.php/lessons/award-modifications-in-sage-job-aid/" TargetMode="External"/><Relationship Id="rId7" Type="http://schemas.openxmlformats.org/officeDocument/2006/relationships/hyperlink" Target="https://finance.uw.edu/gca/award-lifecycle/award-setup/modifications" TargetMode="External"/><Relationship Id="rId2" Type="http://schemas.openxmlformats.org/officeDocument/2006/relationships/notesSlide" Target="../notesSlides/notesSlide33.xml"/><Relationship Id="rId1" Type="http://schemas.openxmlformats.org/officeDocument/2006/relationships/slideLayout" Target="../slideLayouts/slideLayout34.xml"/><Relationship Id="rId6" Type="http://schemas.openxmlformats.org/officeDocument/2006/relationships/hyperlink" Target="https://finance.uw.edu/gca/award-lifecycle/award-setup" TargetMode="External"/><Relationship Id="rId5" Type="http://schemas.openxmlformats.org/officeDocument/2006/relationships/hyperlink" Target="https://www.washington.edu/research/myresearch-lifecycle/manage/award-changes/" TargetMode="External"/><Relationship Id="rId4" Type="http://schemas.openxmlformats.org/officeDocument/2006/relationships/hyperlink" Target="https://www.washington.edu/research/tools/sage/guide/awards/modification-request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www.washington.edu/research/faq/when-will-i-need-an-egc1-vs-create-a-modification-request/" TargetMode="External"/><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hyperlink" Target="https://finance.uw.edu/ps/suppliers" TargetMode="External"/><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hyperlink" Target="http://www.washington.edu/research/tools/sage/guide/sage-budget/budget-list/" TargetMode="External"/><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hyperlink" Target="http://www.washington.edu/research/tools/sage/guide/sage-budget/budget-copy-and-delet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hyperlink" Target="mailto:effortreporting@uw.edu" TargetMode="External"/><Relationship Id="rId7" Type="http://schemas.openxmlformats.org/officeDocument/2006/relationships/hyperlink" Target="mailto:mgard4@uw.eud" TargetMode="External"/><Relationship Id="rId2" Type="http://schemas.openxmlformats.org/officeDocument/2006/relationships/notesSlide" Target="../notesSlides/notesSlide57.xml"/><Relationship Id="rId1" Type="http://schemas.openxmlformats.org/officeDocument/2006/relationships/slideLayout" Target="../slideLayouts/slideLayout29.xml"/><Relationship Id="rId6" Type="http://schemas.openxmlformats.org/officeDocument/2006/relationships/hyperlink" Target="https://finance.uw.edu/pafc/" TargetMode="External"/><Relationship Id="rId5" Type="http://schemas.openxmlformats.org/officeDocument/2006/relationships/hyperlink" Target="mailto:gcafco@uw.edu" TargetMode="External"/><Relationship Id="rId4" Type="http://schemas.openxmlformats.org/officeDocument/2006/relationships/hyperlink" Target="mailto:efecs@uw.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hyperlink" Target="https://www.washington.edu/research/announcements/sage-prioritized-issues-new-features/"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aphicFrame>
        <p:nvGraphicFramePr>
          <p:cNvPr id="217" name="Google Shape;217;p49"/>
          <p:cNvGraphicFramePr/>
          <p:nvPr/>
        </p:nvGraphicFramePr>
        <p:xfrm>
          <a:off x="120700" y="228600"/>
          <a:ext cx="9023325" cy="6134385"/>
        </p:xfrm>
        <a:graphic>
          <a:graphicData uri="http://schemas.openxmlformats.org/drawingml/2006/table">
            <a:tbl>
              <a:tblPr firstRow="1" firstCol="1" bandRow="1">
                <a:noFill/>
                <a:tableStyleId>{B15861FC-FCF5-43AC-97E7-0E2BF64EC622}</a:tableStyleId>
              </a:tblPr>
              <a:tblGrid>
                <a:gridCol w="4021650">
                  <a:extLst>
                    <a:ext uri="{9D8B030D-6E8A-4147-A177-3AD203B41FA5}">
                      <a16:colId xmlns:a16="http://schemas.microsoft.com/office/drawing/2014/main" val="20000"/>
                    </a:ext>
                  </a:extLst>
                </a:gridCol>
                <a:gridCol w="3362475">
                  <a:extLst>
                    <a:ext uri="{9D8B030D-6E8A-4147-A177-3AD203B41FA5}">
                      <a16:colId xmlns:a16="http://schemas.microsoft.com/office/drawing/2014/main" val="20001"/>
                    </a:ext>
                  </a:extLst>
                </a:gridCol>
                <a:gridCol w="951850">
                  <a:extLst>
                    <a:ext uri="{9D8B030D-6E8A-4147-A177-3AD203B41FA5}">
                      <a16:colId xmlns:a16="http://schemas.microsoft.com/office/drawing/2014/main" val="20002"/>
                    </a:ext>
                  </a:extLst>
                </a:gridCol>
                <a:gridCol w="687350">
                  <a:extLst>
                    <a:ext uri="{9D8B030D-6E8A-4147-A177-3AD203B41FA5}">
                      <a16:colId xmlns:a16="http://schemas.microsoft.com/office/drawing/2014/main" val="20003"/>
                    </a:ext>
                  </a:extLst>
                </a:gridCol>
              </a:tblGrid>
              <a:tr h="856000">
                <a:tc gridSpan="4">
                  <a:txBody>
                    <a:bodyPr/>
                    <a:lstStyle/>
                    <a:p>
                      <a:pPr marL="0" marR="0" lvl="0" indent="0" algn="ctr" rtl="0">
                        <a:lnSpc>
                          <a:spcPct val="100000"/>
                        </a:lnSpc>
                        <a:spcBef>
                          <a:spcPts val="0"/>
                        </a:spcBef>
                        <a:spcAft>
                          <a:spcPts val="0"/>
                        </a:spcAft>
                        <a:buClr>
                          <a:srgbClr val="5F497A"/>
                        </a:buClr>
                        <a:buSzPts val="3100"/>
                        <a:buFont typeface="Calibri"/>
                        <a:buNone/>
                      </a:pPr>
                      <a:r>
                        <a:rPr lang="en" sz="3000" b="0">
                          <a:solidFill>
                            <a:srgbClr val="5F497A"/>
                          </a:solidFill>
                        </a:rPr>
                        <a:t>BONUS SESSION </a:t>
                      </a:r>
                      <a:endParaRPr sz="30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3100"/>
                        <a:buFont typeface="Calibri"/>
                        <a:buNone/>
                      </a:pPr>
                      <a:r>
                        <a:rPr lang="en" sz="3000" b="0" u="none" strike="noStrike" cap="none">
                          <a:solidFill>
                            <a:srgbClr val="5F497A"/>
                          </a:solidFill>
                          <a:latin typeface="Calibri"/>
                          <a:ea typeface="Calibri"/>
                          <a:cs typeface="Calibri"/>
                          <a:sym typeface="Calibri"/>
                        </a:rPr>
                        <a:t>Monthly Research Administration Meeting - MRAM</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0675">
                <a:tc gridSpan="4">
                  <a:txBody>
                    <a:bodyPr/>
                    <a:lstStyle/>
                    <a:p>
                      <a:pPr marL="0" lvl="8" indent="0" algn="ctr" rtl="0">
                        <a:spcBef>
                          <a:spcPts val="0"/>
                        </a:spcBef>
                        <a:spcAft>
                          <a:spcPts val="0"/>
                        </a:spcAft>
                        <a:buClr>
                          <a:srgbClr val="5F497A"/>
                        </a:buClr>
                        <a:buSzPts val="1500"/>
                        <a:buFont typeface="Calibri"/>
                        <a:buNone/>
                      </a:pPr>
                      <a:r>
                        <a:rPr lang="en" sz="1500" b="0">
                          <a:solidFill>
                            <a:srgbClr val="5F497A"/>
                          </a:solidFill>
                        </a:rPr>
                        <a:t>July 21, 2023, </a:t>
                      </a:r>
                      <a:r>
                        <a:rPr lang="en" sz="1500" b="0" u="none" strike="noStrike" cap="none">
                          <a:solidFill>
                            <a:srgbClr val="5F497A"/>
                          </a:solidFill>
                          <a:latin typeface="Calibri"/>
                          <a:ea typeface="Calibri"/>
                          <a:cs typeface="Calibri"/>
                          <a:sym typeface="Calibri"/>
                        </a:rPr>
                        <a:t>9:00 </a:t>
                      </a:r>
                      <a:r>
                        <a:rPr lang="en" sz="1500" b="0">
                          <a:solidFill>
                            <a:srgbClr val="5F497A"/>
                          </a:solidFill>
                        </a:rPr>
                        <a:t>AM </a:t>
                      </a:r>
                      <a:r>
                        <a:rPr lang="en" sz="1500" b="0" u="none" strike="noStrike" cap="none">
                          <a:solidFill>
                            <a:srgbClr val="5F497A"/>
                          </a:solidFill>
                          <a:latin typeface="Calibri"/>
                          <a:ea typeface="Calibri"/>
                          <a:cs typeface="Calibri"/>
                          <a:sym typeface="Calibri"/>
                        </a:rPr>
                        <a:t>– 10:</a:t>
                      </a:r>
                      <a:r>
                        <a:rPr lang="en" sz="1500" b="0">
                          <a:solidFill>
                            <a:srgbClr val="5F497A"/>
                          </a:solidFill>
                        </a:rPr>
                        <a:t>30</a:t>
                      </a:r>
                      <a:r>
                        <a:rPr lang="en" sz="1500" b="0" u="none" strike="noStrike" cap="none">
                          <a:solidFill>
                            <a:srgbClr val="5F497A"/>
                          </a:solidFill>
                          <a:latin typeface="Calibri"/>
                          <a:ea typeface="Calibri"/>
                          <a:cs typeface="Calibri"/>
                          <a:sym typeface="Calibri"/>
                        </a:rPr>
                        <a:t> AM</a:t>
                      </a:r>
                      <a:endParaRPr sz="1500" b="0" u="none" strike="noStrike" cap="none">
                        <a:solidFill>
                          <a:srgbClr val="5F497A"/>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 sz="1300" b="0">
                          <a:solidFill>
                            <a:srgbClr val="5F497A"/>
                          </a:solidFill>
                        </a:rPr>
                        <a:t>Click “CC” to Show Captions in your Zoom Controls</a:t>
                      </a:r>
                      <a:endParaRPr sz="15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1825">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a:solidFill>
                            <a:schemeClr val="lt1"/>
                          </a:solidFill>
                        </a:rPr>
                        <a:t> </a:t>
                      </a:r>
                      <a:r>
                        <a:rPr lang="en"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281275">
                <a:tc>
                  <a:txBody>
                    <a:bodyPr/>
                    <a:lstStyle/>
                    <a:p>
                      <a:pPr marL="0" marR="0" lvl="0" indent="0" algn="l" rtl="0">
                        <a:lnSpc>
                          <a:spcPct val="100000"/>
                        </a:lnSpc>
                        <a:spcBef>
                          <a:spcPts val="0"/>
                        </a:spcBef>
                        <a:spcAft>
                          <a:spcPts val="0"/>
                        </a:spcAft>
                        <a:buClr>
                          <a:srgbClr val="3F3F3F"/>
                        </a:buClr>
                        <a:buSzPts val="1500"/>
                        <a:buFont typeface="Calibri"/>
                        <a:buNone/>
                      </a:pPr>
                      <a:r>
                        <a:rPr lang="en"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8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u="none" strike="noStrike" cap="none">
                          <a:solidFill>
                            <a:srgbClr val="3F3F3F"/>
                          </a:solidFill>
                          <a:latin typeface="Calibri"/>
                          <a:ea typeface="Calibri"/>
                          <a:cs typeface="Calibri"/>
                          <a:sym typeface="Calibri"/>
                        </a:rPr>
                        <a:t>2</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92325">
                <a:tc>
                  <a:txBody>
                    <a:bodyPr/>
                    <a:lstStyle/>
                    <a:p>
                      <a:pPr marL="0" marR="0" lvl="0" indent="0" algn="l" rtl="0">
                        <a:lnSpc>
                          <a:spcPct val="100000"/>
                        </a:lnSpc>
                        <a:spcBef>
                          <a:spcPts val="0"/>
                        </a:spcBef>
                        <a:spcAft>
                          <a:spcPts val="0"/>
                        </a:spcAft>
                        <a:buNone/>
                      </a:pPr>
                      <a:r>
                        <a:rPr lang="en" b="0">
                          <a:solidFill>
                            <a:srgbClr val="3F3F3F"/>
                          </a:solidFill>
                        </a:rPr>
                        <a:t>Workday Finance Demo: Grant Security Hierarchies and Security Roles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Jesse Rice </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UW Finance Transformation</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sz="800" u="sng">
                          <a:solidFill>
                            <a:srgbClr val="0000FF"/>
                          </a:solidFill>
                        </a:rPr>
                        <a:t>jrice19@uw.edu</a:t>
                      </a:r>
                      <a:endParaRPr sz="8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10-15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92325">
                <a:tc>
                  <a:txBody>
                    <a:bodyPr/>
                    <a:lstStyle/>
                    <a:p>
                      <a:pPr marL="0" marR="0" lvl="0" indent="0" algn="l" rtl="0">
                        <a:lnSpc>
                          <a:spcPct val="100000"/>
                        </a:lnSpc>
                        <a:spcBef>
                          <a:spcPts val="0"/>
                        </a:spcBef>
                        <a:spcAft>
                          <a:spcPts val="0"/>
                        </a:spcAft>
                        <a:buNone/>
                      </a:pPr>
                      <a:r>
                        <a:rPr lang="en" b="0">
                          <a:solidFill>
                            <a:srgbClr val="3F3F3F"/>
                          </a:solidFill>
                        </a:rPr>
                        <a:t>SAGE Budgets &amp; Award Setup Requests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Kim Halstead</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Research Information Services</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800" u="sng">
                          <a:solidFill>
                            <a:srgbClr val="0000FF"/>
                          </a:solidFill>
                        </a:rPr>
                        <a:t>sagehelp@uw.edu </a:t>
                      </a:r>
                      <a:endParaRPr sz="8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2325">
                <a:tc>
                  <a:txBody>
                    <a:bodyPr/>
                    <a:lstStyle/>
                    <a:p>
                      <a:pPr marL="0" marR="0" lvl="0" indent="0" algn="l" rtl="0">
                        <a:lnSpc>
                          <a:spcPct val="100000"/>
                        </a:lnSpc>
                        <a:spcBef>
                          <a:spcPts val="0"/>
                        </a:spcBef>
                        <a:spcAft>
                          <a:spcPts val="0"/>
                        </a:spcAft>
                        <a:buNone/>
                      </a:pPr>
                      <a:r>
                        <a:rPr lang="en" b="0">
                          <a:solidFill>
                            <a:srgbClr val="3F3F3F"/>
                          </a:solidFill>
                        </a:rPr>
                        <a:t>Priority Processing for Extensions</a:t>
                      </a:r>
                      <a:endParaRPr sz="1000"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000" b="1">
                          <a:solidFill>
                            <a:srgbClr val="3F3F3F"/>
                          </a:solidFill>
                        </a:rPr>
                        <a:t>Vince Gonzalez</a:t>
                      </a:r>
                      <a:endParaRPr sz="1000" b="1">
                        <a:solidFill>
                          <a:srgbClr val="3F3F3F"/>
                        </a:solidFill>
                      </a:endParaRPr>
                    </a:p>
                    <a:p>
                      <a:pPr marL="0" lvl="0" indent="0" algn="l" rtl="0">
                        <a:spcBef>
                          <a:spcPts val="0"/>
                        </a:spcBef>
                        <a:spcAft>
                          <a:spcPts val="0"/>
                        </a:spcAft>
                        <a:buNone/>
                      </a:pPr>
                      <a:r>
                        <a:rPr lang="en" sz="1000">
                          <a:solidFill>
                            <a:srgbClr val="3F3F3F"/>
                          </a:solidFill>
                        </a:rPr>
                        <a:t>Grant and Contract Accounting</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800" u="sng">
                          <a:solidFill>
                            <a:srgbClr val="0000FF"/>
                          </a:solidFill>
                        </a:rPr>
                        <a:t>vinceg@uw.edu</a:t>
                      </a:r>
                      <a:endParaRPr sz="8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92325">
                <a:tc>
                  <a:txBody>
                    <a:bodyPr/>
                    <a:lstStyle/>
                    <a:p>
                      <a:pPr marL="0" marR="0" lvl="0" indent="0" algn="l" rtl="0">
                        <a:lnSpc>
                          <a:spcPct val="100000"/>
                        </a:lnSpc>
                        <a:spcBef>
                          <a:spcPts val="0"/>
                        </a:spcBef>
                        <a:spcAft>
                          <a:spcPts val="0"/>
                        </a:spcAft>
                        <a:buNone/>
                      </a:pPr>
                      <a:r>
                        <a:rPr lang="en" b="0">
                          <a:solidFill>
                            <a:srgbClr val="3F3F3F"/>
                          </a:solidFill>
                        </a:rPr>
                        <a:t>Campus to Sponsor Invoicing </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Lily Gebrenegus</a:t>
                      </a:r>
                      <a:endParaRPr sz="1000" b="1">
                        <a:solidFill>
                          <a:srgbClr val="3F3F3F"/>
                        </a:solidFill>
                      </a:endParaRPr>
                    </a:p>
                    <a:p>
                      <a:pPr marL="0" lvl="0" indent="0" algn="l" rtl="0">
                        <a:spcBef>
                          <a:spcPts val="0"/>
                        </a:spcBef>
                        <a:spcAft>
                          <a:spcPts val="0"/>
                        </a:spcAft>
                        <a:buClr>
                          <a:schemeClr val="dk1"/>
                        </a:buClr>
                        <a:buSzPts val="1100"/>
                        <a:buFont typeface="Arial"/>
                        <a:buNone/>
                      </a:pPr>
                      <a:r>
                        <a:rPr lang="en" sz="1000">
                          <a:solidFill>
                            <a:srgbClr val="3F3F3F"/>
                          </a:solidFill>
                        </a:rPr>
                        <a:t>Grant and Contract Accounting</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800" u="sng">
                          <a:solidFill>
                            <a:srgbClr val="0000FF"/>
                          </a:solidFill>
                        </a:rPr>
                        <a:t>lgebren@uw.edu</a:t>
                      </a:r>
                      <a:endParaRPr sz="8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92325">
                <a:tc>
                  <a:txBody>
                    <a:bodyPr/>
                    <a:lstStyle/>
                    <a:p>
                      <a:pPr marL="0" marR="0" lvl="0" indent="0" algn="l" rtl="0">
                        <a:lnSpc>
                          <a:spcPct val="100000"/>
                        </a:lnSpc>
                        <a:spcBef>
                          <a:spcPts val="0"/>
                        </a:spcBef>
                        <a:spcAft>
                          <a:spcPts val="0"/>
                        </a:spcAft>
                        <a:buNone/>
                      </a:pPr>
                      <a:r>
                        <a:rPr lang="en" b="0">
                          <a:solidFill>
                            <a:srgbClr val="3F3F3F"/>
                          </a:solidFill>
                        </a:rPr>
                        <a:t>Award Change &amp; Modifications in SAGE </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 sz="1000" b="1">
                          <a:solidFill>
                            <a:srgbClr val="3F3F3F"/>
                          </a:solidFill>
                        </a:rPr>
                        <a:t>Carol Rhodes &amp; Vince Gonzalez</a:t>
                      </a:r>
                      <a:endParaRPr sz="1000" b="1">
                        <a:solidFill>
                          <a:srgbClr val="3F3F3F"/>
                        </a:solidFill>
                      </a:endParaRPr>
                    </a:p>
                    <a:p>
                      <a:pPr marL="0" lvl="0" indent="0" algn="l" rtl="0">
                        <a:spcBef>
                          <a:spcPts val="0"/>
                        </a:spcBef>
                        <a:spcAft>
                          <a:spcPts val="0"/>
                        </a:spcAft>
                        <a:buClr>
                          <a:schemeClr val="dk1"/>
                        </a:buClr>
                        <a:buSzPts val="1100"/>
                        <a:buFont typeface="Arial"/>
                        <a:buNone/>
                      </a:pPr>
                      <a:r>
                        <a:rPr lang="en" sz="1000">
                          <a:solidFill>
                            <a:srgbClr val="3F3F3F"/>
                          </a:solidFill>
                        </a:rPr>
                        <a:t>Office of Sponsored Programs </a:t>
                      </a:r>
                      <a:endParaRPr sz="1000">
                        <a:solidFill>
                          <a:srgbClr val="3F3F3F"/>
                        </a:solidFill>
                      </a:endParaRPr>
                    </a:p>
                    <a:p>
                      <a:pPr marL="0" lvl="0" indent="0" algn="l" rtl="0">
                        <a:spcBef>
                          <a:spcPts val="0"/>
                        </a:spcBef>
                        <a:spcAft>
                          <a:spcPts val="0"/>
                        </a:spcAft>
                        <a:buClr>
                          <a:schemeClr val="dk1"/>
                        </a:buClr>
                        <a:buSzPts val="1100"/>
                        <a:buFont typeface="Arial"/>
                        <a:buNone/>
                      </a:pPr>
                      <a:r>
                        <a:rPr lang="en" sz="1000">
                          <a:solidFill>
                            <a:srgbClr val="3F3F3F"/>
                          </a:solidFill>
                        </a:rPr>
                        <a:t>Grant and Contract Accounting</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800" u="sng">
                          <a:solidFill>
                            <a:srgbClr val="0000FF"/>
                          </a:solidFill>
                        </a:rPr>
                        <a:t>carhodes@uw.edu</a:t>
                      </a:r>
                      <a:endParaRPr sz="800" u="sng">
                        <a:solidFill>
                          <a:srgbClr val="0000FF"/>
                        </a:solidFill>
                      </a:endParaRPr>
                    </a:p>
                    <a:p>
                      <a:pPr marL="0" lvl="0" indent="0" algn="ctr" rtl="0">
                        <a:spcBef>
                          <a:spcPts val="0"/>
                        </a:spcBef>
                        <a:spcAft>
                          <a:spcPts val="0"/>
                        </a:spcAft>
                        <a:buClr>
                          <a:schemeClr val="dk1"/>
                        </a:buClr>
                        <a:buSzPts val="1100"/>
                        <a:buFont typeface="Arial"/>
                        <a:buNone/>
                      </a:pPr>
                      <a:r>
                        <a:rPr lang="en" sz="800" u="sng">
                          <a:solidFill>
                            <a:srgbClr val="0000FF"/>
                          </a:solidFill>
                        </a:rPr>
                        <a:t>vinceg@uw.edu</a:t>
                      </a:r>
                      <a:endParaRPr sz="8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10-15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92325">
                <a:tc>
                  <a:txBody>
                    <a:bodyPr/>
                    <a:lstStyle/>
                    <a:p>
                      <a:pPr marL="0" marR="0" lvl="0" indent="0" algn="l" rtl="0">
                        <a:lnSpc>
                          <a:spcPct val="100000"/>
                        </a:lnSpc>
                        <a:spcBef>
                          <a:spcPts val="0"/>
                        </a:spcBef>
                        <a:spcAft>
                          <a:spcPts val="0"/>
                        </a:spcAft>
                        <a:buNone/>
                      </a:pPr>
                      <a:r>
                        <a:rPr lang="en" b="0">
                          <a:solidFill>
                            <a:srgbClr val="3F3F3F"/>
                          </a:solidFill>
                        </a:rPr>
                        <a:t>OSP &amp; GCA - Update</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Carol Rhodes &amp; Vince Gonzalez</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Sponsored Programs </a:t>
                      </a:r>
                      <a:endParaRPr sz="1000">
                        <a:solidFill>
                          <a:srgbClr val="3F3F3F"/>
                        </a:solidFill>
                      </a:endParaRPr>
                    </a:p>
                    <a:p>
                      <a:pPr marL="0" marR="0" lvl="0" indent="0" algn="l" rtl="0">
                        <a:lnSpc>
                          <a:spcPct val="100000"/>
                        </a:lnSpc>
                        <a:spcBef>
                          <a:spcPts val="0"/>
                        </a:spcBef>
                        <a:spcAft>
                          <a:spcPts val="0"/>
                        </a:spcAft>
                        <a:buNone/>
                      </a:pPr>
                      <a:r>
                        <a:rPr lang="en" sz="1000">
                          <a:solidFill>
                            <a:srgbClr val="3F3F3F"/>
                          </a:solidFill>
                        </a:rPr>
                        <a:t>Grant and Contract Accounting</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800" u="sng">
                          <a:solidFill>
                            <a:srgbClr val="0000FF"/>
                          </a:solidFill>
                        </a:rPr>
                        <a:t>carhodes@uw.edu</a:t>
                      </a:r>
                      <a:endParaRPr sz="800" u="sng">
                        <a:solidFill>
                          <a:srgbClr val="0000FF"/>
                        </a:solidFill>
                      </a:endParaRPr>
                    </a:p>
                    <a:p>
                      <a:pPr marL="0" marR="0" lvl="0" indent="0" algn="ctr" rtl="0">
                        <a:lnSpc>
                          <a:spcPct val="100000"/>
                        </a:lnSpc>
                        <a:spcBef>
                          <a:spcPts val="0"/>
                        </a:spcBef>
                        <a:spcAft>
                          <a:spcPts val="0"/>
                        </a:spcAft>
                        <a:buNone/>
                      </a:pPr>
                      <a:r>
                        <a:rPr lang="en" sz="800" u="sng">
                          <a:solidFill>
                            <a:srgbClr val="0000FF"/>
                          </a:solidFill>
                        </a:rPr>
                        <a:t>vinceg@uw.edu</a:t>
                      </a:r>
                      <a:endParaRPr sz="8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92325">
                <a:tc>
                  <a:txBody>
                    <a:bodyPr/>
                    <a:lstStyle/>
                    <a:p>
                      <a:pPr marL="0" marR="0" lvl="0" indent="0" algn="l" rtl="0">
                        <a:lnSpc>
                          <a:spcPct val="100000"/>
                        </a:lnSpc>
                        <a:spcBef>
                          <a:spcPts val="0"/>
                        </a:spcBef>
                        <a:spcAft>
                          <a:spcPts val="0"/>
                        </a:spcAft>
                        <a:buNone/>
                      </a:pPr>
                      <a:r>
                        <a:rPr lang="en" b="0">
                          <a:solidFill>
                            <a:srgbClr val="3F3F3F"/>
                          </a:solidFill>
                        </a:rPr>
                        <a:t>Subaward Update</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Amanda Snyder &amp; Josy Combs</a:t>
                      </a:r>
                      <a:endParaRPr sz="1000" b="1">
                        <a:solidFill>
                          <a:srgbClr val="3F3F3F"/>
                        </a:solidFill>
                      </a:endParaRPr>
                    </a:p>
                    <a:p>
                      <a:pPr marL="0" lvl="0" indent="0" algn="l" rtl="0">
                        <a:spcBef>
                          <a:spcPts val="0"/>
                        </a:spcBef>
                        <a:spcAft>
                          <a:spcPts val="0"/>
                        </a:spcAft>
                        <a:buNone/>
                      </a:pPr>
                      <a:r>
                        <a:rPr lang="en" sz="1000">
                          <a:solidFill>
                            <a:srgbClr val="3F3F3F"/>
                          </a:solidFill>
                        </a:rPr>
                        <a:t>Office of Sponsored Programs</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800" u="sng">
                          <a:solidFill>
                            <a:srgbClr val="0000FF"/>
                          </a:solidFill>
                        </a:rPr>
                        <a:t>acs229@uw.edu</a:t>
                      </a:r>
                      <a:endParaRPr sz="8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392325">
                <a:tc>
                  <a:txBody>
                    <a:bodyPr/>
                    <a:lstStyle/>
                    <a:p>
                      <a:pPr marL="0" marR="0" lvl="0" indent="0" algn="l" rtl="0">
                        <a:lnSpc>
                          <a:spcPct val="100000"/>
                        </a:lnSpc>
                        <a:spcBef>
                          <a:spcPts val="0"/>
                        </a:spcBef>
                        <a:spcAft>
                          <a:spcPts val="0"/>
                        </a:spcAft>
                        <a:buNone/>
                      </a:pPr>
                      <a:r>
                        <a:rPr lang="en" b="0">
                          <a:solidFill>
                            <a:srgbClr val="3F3F3F"/>
                          </a:solidFill>
                        </a:rPr>
                        <a:t>ECC: Effort Statements and Project Statements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Matt Gardner</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Post Award Fiscal Compliance</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sz="800" u="sng">
                          <a:solidFill>
                            <a:srgbClr val="0000FF"/>
                          </a:solidFill>
                        </a:rPr>
                        <a:t>gcafco@uw.edu</a:t>
                      </a:r>
                      <a:endParaRPr sz="8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871450">
                <a:tc gridSpan="4">
                  <a:txBody>
                    <a:bodyPr/>
                    <a:lstStyle/>
                    <a:p>
                      <a:pPr marL="0" marR="0" lvl="8" indent="0" algn="ctr" rtl="0">
                        <a:lnSpc>
                          <a:spcPct val="100000"/>
                        </a:lnSpc>
                        <a:spcBef>
                          <a:spcPts val="0"/>
                        </a:spcBef>
                        <a:spcAft>
                          <a:spcPts val="0"/>
                        </a:spcAft>
                        <a:buClr>
                          <a:srgbClr val="A5A5A5"/>
                        </a:buClr>
                        <a:buSzPts val="1900"/>
                        <a:buFont typeface="Calibri"/>
                        <a:buNone/>
                      </a:pPr>
                      <a:r>
                        <a:rPr lang="en" sz="1900" b="1" u="none" strike="noStrike" cap="none">
                          <a:solidFill>
                            <a:srgbClr val="A5A5A5"/>
                          </a:solidFill>
                          <a:latin typeface="Calibri"/>
                          <a:ea typeface="Calibri"/>
                          <a:cs typeface="Calibri"/>
                          <a:sym typeface="Calibri"/>
                        </a:rPr>
                        <a:t>NEXT </a:t>
                      </a:r>
                      <a:r>
                        <a:rPr lang="en" sz="1900">
                          <a:solidFill>
                            <a:srgbClr val="A5A5A5"/>
                          </a:solidFill>
                        </a:rPr>
                        <a:t>MRAM</a:t>
                      </a:r>
                      <a:endParaRPr sz="1900">
                        <a:solidFill>
                          <a:srgbClr val="A5A5A5"/>
                        </a:solidFill>
                      </a:endParaRPr>
                    </a:p>
                    <a:p>
                      <a:pPr marL="0" lvl="8" indent="0" algn="ctr" rtl="0">
                        <a:spcBef>
                          <a:spcPts val="0"/>
                        </a:spcBef>
                        <a:spcAft>
                          <a:spcPts val="0"/>
                        </a:spcAft>
                        <a:buClr>
                          <a:srgbClr val="5F497A"/>
                        </a:buClr>
                        <a:buSzPts val="1400"/>
                        <a:buFont typeface="Calibri"/>
                        <a:buNone/>
                      </a:pPr>
                      <a:r>
                        <a:rPr lang="en" b="0">
                          <a:solidFill>
                            <a:srgbClr val="5F497A"/>
                          </a:solidFill>
                        </a:rPr>
                        <a:t>August 10, 2023, 9:00 AM - 10:00 AM</a:t>
                      </a:r>
                      <a:endParaRPr b="0">
                        <a:solidFill>
                          <a:srgbClr val="5F497A"/>
                        </a:solidFill>
                      </a:endParaRPr>
                    </a:p>
                    <a:p>
                      <a:pPr marL="0" marR="0" lvl="8" indent="0" algn="l" rtl="0">
                        <a:lnSpc>
                          <a:spcPct val="100000"/>
                        </a:lnSpc>
                        <a:spcBef>
                          <a:spcPts val="0"/>
                        </a:spcBef>
                        <a:spcAft>
                          <a:spcPts val="0"/>
                        </a:spcAft>
                        <a:buClr>
                          <a:srgbClr val="5F497A"/>
                        </a:buClr>
                        <a:buSzPts val="1100"/>
                        <a:buFont typeface="Calibri"/>
                        <a:buNone/>
                      </a:pPr>
                      <a:endParaRPr sz="1500"/>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8"/>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2000"/>
              <a:buChar char="&gt;"/>
            </a:pPr>
            <a:r>
              <a:rPr lang="en" sz="2000"/>
              <a:t>GCA is prioritizing extensions for awards ending in June and July</a:t>
            </a:r>
            <a:endParaRPr sz="2000"/>
          </a:p>
          <a:p>
            <a:pPr marL="342900" lvl="0" indent="-342900" algn="l" rtl="0">
              <a:spcBef>
                <a:spcPts val="1000"/>
              </a:spcBef>
              <a:spcAft>
                <a:spcPts val="0"/>
              </a:spcAft>
              <a:buSzPts val="2000"/>
              <a:buChar char="&gt;"/>
            </a:pPr>
            <a:r>
              <a:rPr lang="en" sz="2000"/>
              <a:t>Processing the following outside of SAGE: Extensions, Temporary Internal Extensions, and the Extension portion of Supplement/Extensions that have been in the SAGE status of “In OSP” since 6/15/23</a:t>
            </a:r>
            <a:endParaRPr sz="2000"/>
          </a:p>
          <a:p>
            <a:pPr marL="342900" lvl="0" indent="-317500" algn="l" rtl="0">
              <a:spcBef>
                <a:spcPts val="1000"/>
              </a:spcBef>
              <a:spcAft>
                <a:spcPts val="0"/>
              </a:spcAft>
              <a:buClr>
                <a:schemeClr val="dk1"/>
              </a:buClr>
              <a:buSzPts val="2000"/>
              <a:buChar char="&gt;"/>
            </a:pPr>
            <a:r>
              <a:rPr lang="en" sz="2000">
                <a:solidFill>
                  <a:schemeClr val="dk1"/>
                </a:solidFill>
              </a:rPr>
              <a:t>GCA notifies campus contacts via Award Portal ticket</a:t>
            </a:r>
            <a:endParaRPr sz="2000"/>
          </a:p>
          <a:p>
            <a:pPr marL="342900" lvl="0" indent="-342900" algn="l" rtl="0">
              <a:spcBef>
                <a:spcPts val="1000"/>
              </a:spcBef>
              <a:spcAft>
                <a:spcPts val="1000"/>
              </a:spcAft>
              <a:buSzPts val="2000"/>
              <a:buChar char="&gt;"/>
            </a:pPr>
            <a:r>
              <a:rPr lang="en" sz="2000"/>
              <a:t>Goal is to update awards by COB the day </a:t>
            </a:r>
            <a:r>
              <a:rPr lang="en" sz="2000" i="1"/>
              <a:t>before</a:t>
            </a:r>
            <a:r>
              <a:rPr lang="en" sz="2000"/>
              <a:t> payroll cutoff</a:t>
            </a:r>
            <a:endParaRPr/>
          </a:p>
        </p:txBody>
      </p:sp>
      <p:sp>
        <p:nvSpPr>
          <p:cNvPr id="286" name="Google Shape;286;p58"/>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TEMPORARY PROCESS FOR EXTENSIONS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9"/>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Char char="&gt;"/>
            </a:pPr>
            <a:r>
              <a:rPr lang="en" sz="2000"/>
              <a:t>New expiration date will be immediately visible in Workday and one day later in other systems (e.g. Award Portal)</a:t>
            </a:r>
            <a:endParaRPr sz="2000"/>
          </a:p>
          <a:p>
            <a:pPr marL="342900" lvl="0" indent="-342900" algn="l" rtl="0">
              <a:spcBef>
                <a:spcPts val="1000"/>
              </a:spcBef>
              <a:spcAft>
                <a:spcPts val="1000"/>
              </a:spcAft>
              <a:buSzPts val="2000"/>
              <a:buChar char="&gt;"/>
            </a:pPr>
            <a:r>
              <a:rPr lang="en" sz="2000"/>
              <a:t>Please check that the updates in Workday are accurate</a:t>
            </a:r>
            <a:endParaRPr sz="2000"/>
          </a:p>
        </p:txBody>
      </p:sp>
      <p:sp>
        <p:nvSpPr>
          <p:cNvPr id="292" name="Google Shape;292;p59"/>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TEMPORARY PROCESS FOR EXTENSIONS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60"/>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Char char="&gt;"/>
            </a:pPr>
            <a:r>
              <a:rPr lang="en" sz="2000"/>
              <a:t>Release notification will be sent to SAGE users when Award Modifications are available</a:t>
            </a:r>
            <a:endParaRPr sz="2000"/>
          </a:p>
          <a:p>
            <a:pPr marL="342900" lvl="0" indent="-342900" algn="l" rtl="0">
              <a:spcBef>
                <a:spcPts val="1000"/>
              </a:spcBef>
              <a:spcAft>
                <a:spcPts val="0"/>
              </a:spcAft>
              <a:buSzPts val="2000"/>
              <a:buChar char="&gt;"/>
            </a:pPr>
            <a:r>
              <a:rPr lang="en" sz="2000"/>
              <a:t>Once available, OSP will forward the Modifications to GCA to complete the processing in SAGE and make other updates to Workday</a:t>
            </a:r>
            <a:endParaRPr sz="2000"/>
          </a:p>
          <a:p>
            <a:pPr marL="342900" lvl="0" indent="-342900" algn="l" rtl="0">
              <a:spcBef>
                <a:spcPts val="1000"/>
              </a:spcBef>
              <a:spcAft>
                <a:spcPts val="1000"/>
              </a:spcAft>
              <a:buSzPts val="2000"/>
              <a:buChar char="&gt;"/>
            </a:pPr>
            <a:r>
              <a:rPr lang="en" sz="2000"/>
              <a:t>Campus will receive another notification when the modification is officially processed in SAGE</a:t>
            </a:r>
            <a:endParaRPr sz="2000"/>
          </a:p>
        </p:txBody>
      </p:sp>
      <p:sp>
        <p:nvSpPr>
          <p:cNvPr id="298" name="Google Shape;298;p60"/>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NORMAL PROCESS FOR EXTENSIONS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61"/>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000"/>
              <a:t>For reference: </a:t>
            </a:r>
            <a:r>
              <a:rPr lang="en" sz="2000" u="sng">
                <a:solidFill>
                  <a:schemeClr val="accent6"/>
                </a:solidFill>
                <a:hlinkClick r:id="rId3">
                  <a:extLst>
                    <a:ext uri="{A12FA001-AC4F-418D-AE19-62706E023703}">
                      <ahyp:hlinkClr xmlns:ahyp="http://schemas.microsoft.com/office/drawing/2018/hyperlinkcolor" val="tx"/>
                    </a:ext>
                  </a:extLst>
                </a:hlinkClick>
              </a:rPr>
              <a:t>2023 Payroll Cutoff Calendar</a:t>
            </a:r>
            <a:endParaRPr sz="2000">
              <a:solidFill>
                <a:schemeClr val="accent6"/>
              </a:solidFill>
            </a:endParaRPr>
          </a:p>
          <a:p>
            <a:pPr marL="0" lvl="0" indent="0" algn="l" rtl="0">
              <a:spcBef>
                <a:spcPts val="0"/>
              </a:spcBef>
              <a:spcAft>
                <a:spcPts val="0"/>
              </a:spcAft>
              <a:buNone/>
            </a:pPr>
            <a:endParaRPr sz="2000"/>
          </a:p>
          <a:p>
            <a:pPr marL="0" lvl="0" indent="0" algn="l" rtl="0">
              <a:spcBef>
                <a:spcPts val="0"/>
              </a:spcBef>
              <a:spcAft>
                <a:spcPts val="0"/>
              </a:spcAft>
              <a:buNone/>
            </a:pPr>
            <a:r>
              <a:rPr lang="en" sz="2000"/>
              <a:t>Please use </a:t>
            </a:r>
            <a:r>
              <a:rPr lang="en" sz="2000" u="sng">
                <a:solidFill>
                  <a:schemeClr val="accent6"/>
                </a:solidFill>
                <a:hlinkClick r:id="rId4">
                  <a:extLst>
                    <a:ext uri="{A12FA001-AC4F-418D-AE19-62706E023703}">
                      <ahyp:hlinkClr xmlns:ahyp="http://schemas.microsoft.com/office/drawing/2018/hyperlinkcolor" val="tx"/>
                    </a:ext>
                  </a:extLst>
                </a:hlinkClick>
              </a:rPr>
              <a:t>Award Portal</a:t>
            </a:r>
            <a:r>
              <a:rPr lang="en" sz="2000"/>
              <a:t> to let GCA know if corrections or further updates are required in Workday</a:t>
            </a:r>
            <a:endParaRPr sz="2000"/>
          </a:p>
          <a:p>
            <a:pPr marL="0" lvl="0" indent="0" algn="l" rtl="0">
              <a:spcBef>
                <a:spcPts val="0"/>
              </a:spcBef>
              <a:spcAft>
                <a:spcPts val="0"/>
              </a:spcAft>
              <a:buNone/>
            </a:pPr>
            <a:endParaRPr sz="2000"/>
          </a:p>
        </p:txBody>
      </p:sp>
      <p:sp>
        <p:nvSpPr>
          <p:cNvPr id="304" name="Google Shape;304;p61"/>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WRAP UP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62"/>
          <p:cNvSpPr txBox="1">
            <a:spLocks noGrp="1"/>
          </p:cNvSpPr>
          <p:nvPr>
            <p:ph type="title"/>
          </p:nvPr>
        </p:nvSpPr>
        <p:spPr>
          <a:xfrm>
            <a:off x="460375" y="859991"/>
            <a:ext cx="6972300" cy="3522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000"/>
              <a:buFont typeface="Encode Sans Black"/>
              <a:buNone/>
            </a:pPr>
            <a:r>
              <a:rPr lang="en"/>
              <a:t>Campus→Sponsor Invoicing for Sponsored Program Awards</a:t>
            </a:r>
            <a:endParaRPr/>
          </a:p>
        </p:txBody>
      </p:sp>
      <p:sp>
        <p:nvSpPr>
          <p:cNvPr id="310" name="Google Shape;310;p62"/>
          <p:cNvSpPr txBox="1"/>
          <p:nvPr/>
        </p:nvSpPr>
        <p:spPr>
          <a:xfrm>
            <a:off x="627475" y="4955567"/>
            <a:ext cx="5007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2"/>
                </a:solidFill>
                <a:latin typeface="Encode Sans"/>
                <a:ea typeface="Encode Sans"/>
                <a:cs typeface="Encode Sans"/>
                <a:sym typeface="Encode Sans"/>
              </a:rPr>
              <a:t>Lily Gebrenegus</a:t>
            </a:r>
            <a:endParaRPr b="1">
              <a:solidFill>
                <a:schemeClr val="lt2"/>
              </a:solidFill>
              <a:latin typeface="Encode Sans"/>
              <a:ea typeface="Encode Sans"/>
              <a:cs typeface="Encode Sans"/>
              <a:sym typeface="Encode Sans"/>
            </a:endParaRPr>
          </a:p>
          <a:p>
            <a:pPr marL="0" lvl="0" indent="0" algn="l" rtl="0">
              <a:spcBef>
                <a:spcPts val="0"/>
              </a:spcBef>
              <a:spcAft>
                <a:spcPts val="0"/>
              </a:spcAft>
              <a:buNone/>
            </a:pPr>
            <a:r>
              <a:rPr lang="en" b="1">
                <a:solidFill>
                  <a:schemeClr val="lt2"/>
                </a:solidFill>
                <a:latin typeface="Encode Sans"/>
                <a:ea typeface="Encode Sans"/>
                <a:cs typeface="Encode Sans"/>
                <a:sym typeface="Encode Sans"/>
              </a:rPr>
              <a:t>Grant &amp; Contract Accounting</a:t>
            </a:r>
            <a:endParaRPr b="1">
              <a:solidFill>
                <a:schemeClr val="lt2"/>
              </a:solidFill>
              <a:latin typeface="Encode Sans"/>
              <a:ea typeface="Encode Sans"/>
              <a:cs typeface="Encode Sans"/>
              <a:sym typeface="Encode Sans"/>
            </a:endParaRPr>
          </a:p>
          <a:p>
            <a:pPr marL="0" lvl="0" indent="0" algn="l" rtl="0">
              <a:spcBef>
                <a:spcPts val="0"/>
              </a:spcBef>
              <a:spcAft>
                <a:spcPts val="0"/>
              </a:spcAft>
              <a:buNone/>
            </a:pPr>
            <a:r>
              <a:rPr lang="en" b="1">
                <a:solidFill>
                  <a:schemeClr val="lt2"/>
                </a:solidFill>
                <a:latin typeface="Encode Sans"/>
                <a:ea typeface="Encode Sans"/>
                <a:cs typeface="Encode Sans"/>
                <a:sym typeface="Encode Sans"/>
              </a:rPr>
              <a:t>July 21, 2023 MRAM</a:t>
            </a:r>
            <a:endParaRPr b="1">
              <a:solidFill>
                <a:schemeClr val="lt2"/>
              </a:solidFill>
              <a:latin typeface="Encode Sans"/>
              <a:ea typeface="Encode Sans"/>
              <a:cs typeface="Encode Sans"/>
              <a:sym typeface="Encode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63"/>
          <p:cNvSpPr txBox="1">
            <a:spLocks noGrp="1"/>
          </p:cNvSpPr>
          <p:nvPr>
            <p:ph type="body" idx="1"/>
          </p:nvPr>
        </p:nvSpPr>
        <p:spPr>
          <a:xfrm>
            <a:off x="473448" y="2156585"/>
            <a:ext cx="8197200" cy="3002400"/>
          </a:xfrm>
          <a:prstGeom prst="rect">
            <a:avLst/>
          </a:prstGeom>
          <a:noFill/>
          <a:ln>
            <a:noFill/>
          </a:ln>
        </p:spPr>
        <p:txBody>
          <a:bodyPr spcFirstLastPara="1" wrap="square" lIns="91425" tIns="45700" rIns="91425" bIns="45700" anchor="t" anchorCtr="0">
            <a:noAutofit/>
          </a:bodyPr>
          <a:lstStyle/>
          <a:p>
            <a:pPr marL="342900" lvl="0" indent="-368300" algn="l" rtl="0">
              <a:spcBef>
                <a:spcPts val="400"/>
              </a:spcBef>
              <a:spcAft>
                <a:spcPts val="0"/>
              </a:spcAft>
              <a:buClr>
                <a:schemeClr val="dk2"/>
              </a:buClr>
              <a:buSzPts val="2400"/>
              <a:buFont typeface="Merriweather Sans"/>
              <a:buChar char="&gt;"/>
            </a:pPr>
            <a:r>
              <a:rPr lang="en">
                <a:solidFill>
                  <a:schemeClr val="dk1"/>
                </a:solidFill>
              </a:rPr>
              <a:t>Campus could bill the sponsor directly w</a:t>
            </a:r>
            <a:r>
              <a:rPr lang="en"/>
              <a:t>hen an award required information that GCA does not have access to (</a:t>
            </a:r>
            <a:r>
              <a:rPr lang="en" sz="2000">
                <a:solidFill>
                  <a:schemeClr val="dk1"/>
                </a:solidFill>
              </a:rPr>
              <a:t>e.g. clinical studies)</a:t>
            </a:r>
            <a:endParaRPr/>
          </a:p>
          <a:p>
            <a:pPr marL="342900" lvl="0" indent="-368300" algn="l" rtl="0">
              <a:spcBef>
                <a:spcPts val="1000"/>
              </a:spcBef>
              <a:spcAft>
                <a:spcPts val="1000"/>
              </a:spcAft>
              <a:buClr>
                <a:schemeClr val="dk2"/>
              </a:buClr>
              <a:buSzPts val="2400"/>
              <a:buFont typeface="Merriweather Sans"/>
              <a:buChar char="&gt;"/>
            </a:pPr>
            <a:r>
              <a:rPr lang="en"/>
              <a:t>No GCA involvement needed</a:t>
            </a:r>
            <a:endParaRPr/>
          </a:p>
        </p:txBody>
      </p:sp>
      <p:sp>
        <p:nvSpPr>
          <p:cNvPr id="316" name="Google Shape;316;p63"/>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BEFORE WORKDAY FINANCE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4"/>
          <p:cNvSpPr txBox="1">
            <a:spLocks noGrp="1"/>
          </p:cNvSpPr>
          <p:nvPr>
            <p:ph type="body" idx="1"/>
          </p:nvPr>
        </p:nvSpPr>
        <p:spPr>
          <a:xfrm>
            <a:off x="473400" y="2307571"/>
            <a:ext cx="8197200" cy="3800700"/>
          </a:xfrm>
          <a:prstGeom prst="rect">
            <a:avLst/>
          </a:prstGeom>
        </p:spPr>
        <p:txBody>
          <a:bodyPr spcFirstLastPara="1" wrap="square" lIns="91425" tIns="45700" rIns="91425" bIns="45700" anchor="t" anchorCtr="0">
            <a:normAutofit/>
          </a:bodyPr>
          <a:lstStyle/>
          <a:p>
            <a:pPr marL="457200" lvl="0" indent="-381000" algn="l" rtl="0">
              <a:spcBef>
                <a:spcPts val="480"/>
              </a:spcBef>
              <a:spcAft>
                <a:spcPts val="0"/>
              </a:spcAft>
              <a:buSzPts val="2400"/>
              <a:buChar char="&gt;"/>
            </a:pPr>
            <a:r>
              <a:rPr lang="en" u="sng"/>
              <a:t>All</a:t>
            </a:r>
            <a:r>
              <a:rPr lang="en"/>
              <a:t> invoices for sponsored program awards will need a Workday invoice number</a:t>
            </a:r>
            <a:endParaRPr/>
          </a:p>
          <a:p>
            <a:pPr marL="457200" lvl="0" indent="-381000" algn="l" rtl="0">
              <a:spcBef>
                <a:spcPts val="1000"/>
              </a:spcBef>
              <a:spcAft>
                <a:spcPts val="0"/>
              </a:spcAft>
              <a:buSzPts val="2400"/>
              <a:buChar char="&gt;"/>
            </a:pPr>
            <a:r>
              <a:rPr lang="en"/>
              <a:t>Starting in early August, campus will need to contact GCA to get a Workday invoice number </a:t>
            </a:r>
            <a:r>
              <a:rPr lang="en" i="1"/>
              <a:t>before</a:t>
            </a:r>
            <a:r>
              <a:rPr lang="en"/>
              <a:t> sending it to the sponsor</a:t>
            </a:r>
            <a:endParaRPr/>
          </a:p>
          <a:p>
            <a:pPr marL="0" lvl="0" indent="0" algn="l" rtl="0">
              <a:spcBef>
                <a:spcPts val="1000"/>
              </a:spcBef>
              <a:spcAft>
                <a:spcPts val="0"/>
              </a:spcAft>
              <a:buNone/>
            </a:pPr>
            <a:endParaRPr/>
          </a:p>
          <a:p>
            <a:pPr marL="0" lvl="0" indent="0" algn="l" rtl="0">
              <a:spcBef>
                <a:spcPts val="480"/>
              </a:spcBef>
              <a:spcAft>
                <a:spcPts val="0"/>
              </a:spcAft>
              <a:buNone/>
            </a:pPr>
            <a:endParaRPr/>
          </a:p>
        </p:txBody>
      </p:sp>
      <p:sp>
        <p:nvSpPr>
          <p:cNvPr id="322" name="Google Shape;322;p64"/>
          <p:cNvSpPr txBox="1">
            <a:spLocks noGrp="1"/>
          </p:cNvSpPr>
          <p:nvPr>
            <p:ph type="title"/>
          </p:nvPr>
        </p:nvSpPr>
        <p:spPr>
          <a:xfrm>
            <a:off x="447922" y="492380"/>
            <a:ext cx="81972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AFTER WORKDAY FINANCE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5"/>
          <p:cNvSpPr txBox="1">
            <a:spLocks noGrp="1"/>
          </p:cNvSpPr>
          <p:nvPr>
            <p:ph type="body" idx="1"/>
          </p:nvPr>
        </p:nvSpPr>
        <p:spPr>
          <a:xfrm>
            <a:off x="473398" y="2214619"/>
            <a:ext cx="8197200" cy="30024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gt;"/>
            </a:pPr>
            <a:r>
              <a:rPr lang="en">
                <a:solidFill>
                  <a:schemeClr val="dk1"/>
                </a:solidFill>
              </a:rPr>
              <a:t>Send an Award Portal ticket to GCA under “Sponsor Billing” topic</a:t>
            </a:r>
            <a:endParaRPr>
              <a:solidFill>
                <a:schemeClr val="dk1"/>
              </a:solidFill>
            </a:endParaRPr>
          </a:p>
          <a:p>
            <a:pPr marL="457200" lvl="0" indent="-381000" algn="l" rtl="0">
              <a:spcBef>
                <a:spcPts val="1000"/>
              </a:spcBef>
              <a:spcAft>
                <a:spcPts val="1000"/>
              </a:spcAft>
              <a:buClr>
                <a:schemeClr val="dk1"/>
              </a:buClr>
              <a:buSzPts val="2400"/>
              <a:buChar char="&gt;"/>
            </a:pPr>
            <a:r>
              <a:rPr lang="en">
                <a:solidFill>
                  <a:schemeClr val="dk1"/>
                </a:solidFill>
              </a:rPr>
              <a:t>Provide dollar amount and brief description of what is being billed</a:t>
            </a:r>
            <a:endParaRPr u="sng"/>
          </a:p>
        </p:txBody>
      </p:sp>
      <p:sp>
        <p:nvSpPr>
          <p:cNvPr id="328" name="Google Shape;328;p65"/>
          <p:cNvSpPr txBox="1">
            <a:spLocks noGrp="1"/>
          </p:cNvSpPr>
          <p:nvPr>
            <p:ph type="title"/>
          </p:nvPr>
        </p:nvSpPr>
        <p:spPr>
          <a:xfrm>
            <a:off x="447922" y="492380"/>
            <a:ext cx="81972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GETTING A WORKDAY INVOICE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66"/>
          <p:cNvSpPr txBox="1">
            <a:spLocks noGrp="1"/>
          </p:cNvSpPr>
          <p:nvPr>
            <p:ph type="body" idx="1"/>
          </p:nvPr>
        </p:nvSpPr>
        <p:spPr>
          <a:xfrm>
            <a:off x="473398" y="2307552"/>
            <a:ext cx="8197200" cy="30024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1000"/>
              </a:spcAft>
              <a:buSzPts val="2400"/>
              <a:buChar char="&gt;"/>
            </a:pPr>
            <a:r>
              <a:rPr lang="en"/>
              <a:t>Invoices generated using OnCore will generate a Workday invoice automatically via integration</a:t>
            </a:r>
            <a:endParaRPr/>
          </a:p>
        </p:txBody>
      </p:sp>
      <p:sp>
        <p:nvSpPr>
          <p:cNvPr id="334" name="Google Shape;334;p66"/>
          <p:cNvSpPr txBox="1">
            <a:spLocks noGrp="1"/>
          </p:cNvSpPr>
          <p:nvPr>
            <p:ph type="title"/>
          </p:nvPr>
        </p:nvSpPr>
        <p:spPr>
          <a:xfrm>
            <a:off x="447922" y="492380"/>
            <a:ext cx="81972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EXCEPTION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7"/>
          <p:cNvSpPr txBox="1">
            <a:spLocks noGrp="1"/>
          </p:cNvSpPr>
          <p:nvPr>
            <p:ph type="body" idx="1"/>
          </p:nvPr>
        </p:nvSpPr>
        <p:spPr>
          <a:xfrm>
            <a:off x="454073" y="2307552"/>
            <a:ext cx="8197200" cy="30024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a:t>Please contact GCA at gcahelp@uw.edu</a:t>
            </a:r>
            <a:endParaRPr/>
          </a:p>
        </p:txBody>
      </p:sp>
      <p:sp>
        <p:nvSpPr>
          <p:cNvPr id="340" name="Google Shape;340;p67"/>
          <p:cNvSpPr txBox="1">
            <a:spLocks noGrp="1"/>
          </p:cNvSpPr>
          <p:nvPr>
            <p:ph type="title"/>
          </p:nvPr>
        </p:nvSpPr>
        <p:spPr>
          <a:xfrm>
            <a:off x="447922" y="492380"/>
            <a:ext cx="81972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50"/>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rmAutofit fontScale="77500" lnSpcReduction="20000"/>
          </a:bodyPr>
          <a:lstStyle/>
          <a:p>
            <a:pPr marL="0" lvl="0" indent="0" algn="l" rtl="0">
              <a:lnSpc>
                <a:spcPct val="100000"/>
              </a:lnSpc>
              <a:spcBef>
                <a:spcPts val="0"/>
              </a:spcBef>
              <a:spcAft>
                <a:spcPts val="0"/>
              </a:spcAft>
              <a:buClr>
                <a:schemeClr val="accent3"/>
              </a:buClr>
              <a:buSzPct val="100000"/>
              <a:buNone/>
            </a:pPr>
            <a:r>
              <a:rPr lang="en">
                <a:latin typeface="Arial"/>
                <a:ea typeface="Arial"/>
                <a:cs typeface="Arial"/>
                <a:sym typeface="Arial"/>
              </a:rPr>
              <a:t>Workday Finance Demo: Grant Security Hierarchies and Security Roles</a:t>
            </a:r>
            <a:endParaRPr/>
          </a:p>
        </p:txBody>
      </p:sp>
      <p:sp>
        <p:nvSpPr>
          <p:cNvPr id="223" name="Google Shape;223;p50"/>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July 2023</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Jesse Rice</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UW Finance Transformation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8"/>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 sz="4250">
                <a:latin typeface="Encode Sans Black"/>
                <a:ea typeface="Encode Sans Black"/>
                <a:cs typeface="Encode Sans Black"/>
                <a:sym typeface="Encode Sans Black"/>
              </a:rPr>
              <a:t>Award Change &amp; Modifications in SAGE </a:t>
            </a:r>
            <a:endParaRPr sz="4250">
              <a:latin typeface="Encode Sans Black"/>
              <a:ea typeface="Encode Sans Black"/>
              <a:cs typeface="Encode Sans Black"/>
              <a:sym typeface="Encode Sans Black"/>
            </a:endParaRPr>
          </a:p>
        </p:txBody>
      </p:sp>
      <p:sp>
        <p:nvSpPr>
          <p:cNvPr id="346" name="Google Shape;346;p68"/>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July 21, 2023 </a:t>
            </a:r>
            <a:r>
              <a:rPr lang="en" sz="2000" b="0" i="0" u="none" strike="noStrike" cap="none">
                <a:solidFill>
                  <a:srgbClr val="FFFFFF"/>
                </a:solidFill>
                <a:latin typeface="Open Sans"/>
                <a:ea typeface="Open Sans"/>
                <a:cs typeface="Open Sans"/>
                <a:sym typeface="Open Sans"/>
              </a:rPr>
              <a:t>MRAM</a:t>
            </a:r>
            <a:endParaRPr/>
          </a:p>
          <a:p>
            <a:pPr marL="0" marR="0" lvl="0" indent="0" algn="l" rtl="0">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Carol Rhodes,</a:t>
            </a:r>
            <a:r>
              <a:rPr lang="en"/>
              <a:t> </a:t>
            </a:r>
            <a:r>
              <a:rPr lang="en" sz="2000" b="0" i="0" u="none" strike="noStrike" cap="none">
                <a:solidFill>
                  <a:srgbClr val="FFFFFF"/>
                </a:solidFill>
                <a:latin typeface="Open Sans"/>
                <a:ea typeface="Open Sans"/>
                <a:cs typeface="Open Sans"/>
                <a:sym typeface="Open Sans"/>
              </a:rPr>
              <a:t>Office of Sponsored Programs</a:t>
            </a:r>
            <a:endParaRPr sz="2000" b="0" i="0" u="none" strike="noStrike" cap="none">
              <a:solidFill>
                <a:srgbClr val="FFFFFF"/>
              </a:solidFill>
              <a:latin typeface="Open Sans"/>
              <a:ea typeface="Open Sans"/>
              <a:cs typeface="Open Sans"/>
              <a:sym typeface="Open Sans"/>
            </a:endParaRPr>
          </a:p>
          <a:p>
            <a:pPr marL="0" marR="0" lvl="0" indent="0" algn="l" rtl="0">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Vince Gonzalez, Grant &amp; Contract Accounting</a:t>
            </a:r>
            <a:endParaRPr sz="2000">
              <a:solidFill>
                <a:srgbClr val="FFFFFF"/>
              </a:solidFill>
              <a:latin typeface="Open Sans"/>
              <a:ea typeface="Open Sans"/>
              <a:cs typeface="Open Sans"/>
              <a:sym typeface="Open Sans"/>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SAGE Modifications</a:t>
            </a:r>
            <a:endParaRPr>
              <a:latin typeface="Encode Sans Black"/>
              <a:ea typeface="Encode Sans Black"/>
              <a:cs typeface="Encode Sans Black"/>
              <a:sym typeface="Encode Sans Black"/>
            </a:endParaRPr>
          </a:p>
        </p:txBody>
      </p:sp>
      <p:sp>
        <p:nvSpPr>
          <p:cNvPr id="353" name="Google Shape;353;p69"/>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Two choices for creating a Modification (MOD) in SAGE</a:t>
            </a:r>
            <a:endParaRPr/>
          </a:p>
          <a:p>
            <a:pPr marL="914400" lvl="1" indent="-355600" algn="l" rtl="0">
              <a:spcBef>
                <a:spcPts val="0"/>
              </a:spcBef>
              <a:spcAft>
                <a:spcPts val="0"/>
              </a:spcAft>
              <a:buSzPts val="2000"/>
              <a:buChar char="–"/>
            </a:pPr>
            <a:r>
              <a:rPr lang="en"/>
              <a:t>Modification Request (OSP/GCA)</a:t>
            </a:r>
            <a:endParaRPr/>
          </a:p>
          <a:p>
            <a:pPr marL="914400" lvl="1" indent="-355600" algn="l" rtl="0">
              <a:spcBef>
                <a:spcPts val="0"/>
              </a:spcBef>
              <a:spcAft>
                <a:spcPts val="0"/>
              </a:spcAft>
              <a:buSzPts val="2000"/>
              <a:buChar char="–"/>
            </a:pPr>
            <a:r>
              <a:rPr lang="en"/>
              <a:t>Modification Request (GCA)</a:t>
            </a:r>
            <a:endParaRPr/>
          </a:p>
          <a:p>
            <a:pPr marL="457200" lvl="0" indent="-381000" algn="l" rtl="0">
              <a:spcBef>
                <a:spcPts val="0"/>
              </a:spcBef>
              <a:spcAft>
                <a:spcPts val="0"/>
              </a:spcAft>
              <a:buSzPts val="2400"/>
              <a:buChar char="&gt;"/>
            </a:pPr>
            <a:r>
              <a:rPr lang="en"/>
              <a:t>Select the Associated Award </a:t>
            </a:r>
            <a:endParaRPr/>
          </a:p>
          <a:p>
            <a:pPr marL="457200" lvl="0" indent="-381000" algn="l" rtl="0">
              <a:spcBef>
                <a:spcPts val="0"/>
              </a:spcBef>
              <a:spcAft>
                <a:spcPts val="0"/>
              </a:spcAft>
              <a:buSzPts val="2400"/>
              <a:buChar char="&gt;"/>
            </a:pPr>
            <a:r>
              <a:rPr lang="en"/>
              <a:t>Select appropriate MOD categories that apply</a:t>
            </a:r>
            <a:endParaRPr/>
          </a:p>
          <a:p>
            <a:pPr marL="914400" lvl="1" indent="-355600" algn="l" rtl="0">
              <a:spcBef>
                <a:spcPts val="0"/>
              </a:spcBef>
              <a:spcAft>
                <a:spcPts val="0"/>
              </a:spcAft>
              <a:buSzPts val="2000"/>
              <a:buChar char="–"/>
            </a:pPr>
            <a:r>
              <a:rPr lang="en"/>
              <a:t>Funding &amp; Budgeting Change</a:t>
            </a:r>
            <a:endParaRPr/>
          </a:p>
          <a:p>
            <a:pPr marL="914400" lvl="1" indent="-355600" algn="l" rtl="0">
              <a:spcBef>
                <a:spcPts val="0"/>
              </a:spcBef>
              <a:spcAft>
                <a:spcPts val="0"/>
              </a:spcAft>
              <a:buSzPts val="2000"/>
              <a:buChar char="–"/>
            </a:pPr>
            <a:r>
              <a:rPr lang="en"/>
              <a:t>Other Changes</a:t>
            </a:r>
            <a:endParaRPr/>
          </a:p>
          <a:p>
            <a:pPr marL="914400" lvl="1" indent="-355600" algn="l" rtl="0">
              <a:spcBef>
                <a:spcPts val="0"/>
              </a:spcBef>
              <a:spcAft>
                <a:spcPts val="0"/>
              </a:spcAft>
              <a:buSzPts val="2000"/>
              <a:buChar char="–"/>
            </a:pPr>
            <a:r>
              <a:rPr lang="en"/>
              <a:t>Programmatic Changes</a:t>
            </a:r>
            <a:endParaRPr/>
          </a:p>
          <a:p>
            <a:pPr marL="914400" lvl="1" indent="-355600" algn="l" rtl="0">
              <a:spcBef>
                <a:spcPts val="0"/>
              </a:spcBef>
              <a:spcAft>
                <a:spcPts val="0"/>
              </a:spcAft>
              <a:buSzPts val="2000"/>
              <a:buChar char="–"/>
            </a:pPr>
            <a:r>
              <a:rPr lang="en"/>
              <a:t>Schedule Changes</a:t>
            </a:r>
            <a:endParaRPr/>
          </a:p>
          <a:p>
            <a:pPr marL="914400" lvl="1" indent="-355600" algn="l" rtl="0">
              <a:spcBef>
                <a:spcPts val="0"/>
              </a:spcBef>
              <a:spcAft>
                <a:spcPts val="0"/>
              </a:spcAft>
              <a:buSzPts val="2000"/>
              <a:buChar char="–"/>
            </a:pPr>
            <a:r>
              <a:rPr lang="en"/>
              <a:t>End of Award Changes</a:t>
            </a:r>
            <a:endParaRPr/>
          </a:p>
        </p:txBody>
      </p:sp>
      <p:sp>
        <p:nvSpPr>
          <p:cNvPr id="354" name="Google Shape;354;p69"/>
          <p:cNvSpPr txBox="1">
            <a:spLocks noGrp="1"/>
          </p:cNvSpPr>
          <p:nvPr>
            <p:ph type="body" idx="2"/>
          </p:nvPr>
        </p:nvSpPr>
        <p:spPr>
          <a:xfrm>
            <a:off x="168150" y="605605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 sz="1900" b="1"/>
              <a:t>Review</a:t>
            </a:r>
            <a:r>
              <a:rPr lang="en" sz="1900"/>
              <a:t>: </a:t>
            </a:r>
            <a:r>
              <a:rPr lang="en" sz="1900" u="sng">
                <a:solidFill>
                  <a:schemeClr val="hlink"/>
                </a:solidFill>
                <a:hlinkClick r:id="rId3"/>
              </a:rPr>
              <a:t>Award Changes</a:t>
            </a:r>
            <a:r>
              <a:rPr lang="en" sz="1900"/>
              <a:t> for additional instructions including any required attachments</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7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SAGE Modifications </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Create the Modification - Navigate from Awards</a:t>
            </a:r>
            <a:endParaRPr>
              <a:latin typeface="Encode Sans Black"/>
              <a:ea typeface="Encode Sans Black"/>
              <a:cs typeface="Encode Sans Black"/>
              <a:sym typeface="Encode Sans Black"/>
            </a:endParaRPr>
          </a:p>
        </p:txBody>
      </p:sp>
      <p:sp>
        <p:nvSpPr>
          <p:cNvPr id="361" name="Google Shape;361;p70"/>
          <p:cNvSpPr txBox="1">
            <a:spLocks noGrp="1"/>
          </p:cNvSpPr>
          <p:nvPr>
            <p:ph type="body" idx="2"/>
          </p:nvPr>
        </p:nvSpPr>
        <p:spPr>
          <a:xfrm>
            <a:off x="168150" y="590365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 sz="1900" b="1"/>
              <a:t>Review</a:t>
            </a:r>
            <a:r>
              <a:rPr lang="en" sz="1900"/>
              <a:t>: </a:t>
            </a:r>
            <a:r>
              <a:rPr lang="en" sz="1900" u="sng">
                <a:solidFill>
                  <a:schemeClr val="hlink"/>
                </a:solidFill>
                <a:hlinkClick r:id="rId3"/>
              </a:rPr>
              <a:t>Award Modifications Job Aid</a:t>
            </a:r>
            <a:endParaRPr/>
          </a:p>
          <a:p>
            <a:pPr marL="0" marR="0" lvl="0" indent="0" algn="l" rtl="0">
              <a:lnSpc>
                <a:spcPct val="100000"/>
              </a:lnSpc>
              <a:spcBef>
                <a:spcPts val="480"/>
              </a:spcBef>
              <a:spcAft>
                <a:spcPts val="0"/>
              </a:spcAft>
              <a:buNone/>
            </a:pPr>
            <a:r>
              <a:rPr lang="en" sz="1800" u="sng">
                <a:solidFill>
                  <a:schemeClr val="hlink"/>
                </a:solidFill>
                <a:hlinkClick r:id="rId3"/>
              </a:rPr>
              <a:t> </a:t>
            </a:r>
            <a:endParaRPr sz="1800"/>
          </a:p>
          <a:p>
            <a:pPr marL="0" marR="0" lvl="0" indent="0" algn="l" rtl="0">
              <a:lnSpc>
                <a:spcPct val="100000"/>
              </a:lnSpc>
              <a:spcBef>
                <a:spcPts val="480"/>
              </a:spcBef>
              <a:spcAft>
                <a:spcPts val="0"/>
              </a:spcAft>
              <a:buNone/>
            </a:pPr>
            <a:endParaRPr sz="1900"/>
          </a:p>
        </p:txBody>
      </p:sp>
      <p:pic>
        <p:nvPicPr>
          <p:cNvPr id="362" name="Google Shape;362;p70"/>
          <p:cNvPicPr preferRelativeResize="0"/>
          <p:nvPr/>
        </p:nvPicPr>
        <p:blipFill rotWithShape="1">
          <a:blip r:embed="rId4">
            <a:alphaModFix/>
          </a:blip>
          <a:srcRect b="58200"/>
          <a:stretch/>
        </p:blipFill>
        <p:spPr>
          <a:xfrm>
            <a:off x="575700" y="1677924"/>
            <a:ext cx="7992602" cy="2154878"/>
          </a:xfrm>
          <a:prstGeom prst="rect">
            <a:avLst/>
          </a:prstGeom>
          <a:noFill/>
          <a:ln w="9525" cap="flat" cmpd="sng">
            <a:solidFill>
              <a:schemeClr val="dk2"/>
            </a:solidFill>
            <a:prstDash val="solid"/>
            <a:round/>
            <a:headEnd type="none" w="sm" len="sm"/>
            <a:tailEnd type="none" w="sm" len="sm"/>
          </a:ln>
        </p:spPr>
      </p:pic>
      <p:sp>
        <p:nvSpPr>
          <p:cNvPr id="363" name="Google Shape;363;p70"/>
          <p:cNvSpPr/>
          <p:nvPr/>
        </p:nvSpPr>
        <p:spPr>
          <a:xfrm>
            <a:off x="3968000" y="1708200"/>
            <a:ext cx="671400" cy="2523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0"/>
          <p:cNvSpPr/>
          <p:nvPr/>
        </p:nvSpPr>
        <p:spPr>
          <a:xfrm>
            <a:off x="7600975" y="2113025"/>
            <a:ext cx="890700" cy="1857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5" name="Google Shape;365;p70"/>
          <p:cNvPicPr preferRelativeResize="0"/>
          <p:nvPr/>
        </p:nvPicPr>
        <p:blipFill rotWithShape="1">
          <a:blip r:embed="rId5">
            <a:alphaModFix/>
          </a:blip>
          <a:srcRect t="7080"/>
          <a:stretch/>
        </p:blipFill>
        <p:spPr>
          <a:xfrm>
            <a:off x="5756775" y="3976825"/>
            <a:ext cx="2794776" cy="1641075"/>
          </a:xfrm>
          <a:prstGeom prst="rect">
            <a:avLst/>
          </a:prstGeom>
          <a:noFill/>
          <a:ln w="9525" cap="flat" cmpd="sng">
            <a:solidFill>
              <a:schemeClr val="dk2"/>
            </a:solidFill>
            <a:prstDash val="solid"/>
            <a:round/>
            <a:headEnd type="none" w="sm" len="sm"/>
            <a:tailEnd type="none" w="sm" len="sm"/>
          </a:ln>
        </p:spPr>
      </p:pic>
      <p:cxnSp>
        <p:nvCxnSpPr>
          <p:cNvPr id="366" name="Google Shape;366;p70"/>
          <p:cNvCxnSpPr>
            <a:endCxn id="365" idx="0"/>
          </p:cNvCxnSpPr>
          <p:nvPr/>
        </p:nvCxnSpPr>
        <p:spPr>
          <a:xfrm flipH="1">
            <a:off x="7154163" y="3121825"/>
            <a:ext cx="633300" cy="855000"/>
          </a:xfrm>
          <a:prstGeom prst="straightConnector1">
            <a:avLst/>
          </a:prstGeom>
          <a:noFill/>
          <a:ln w="9525" cap="flat" cmpd="sng">
            <a:solidFill>
              <a:schemeClr val="dk2"/>
            </a:solidFill>
            <a:prstDash val="solid"/>
            <a:round/>
            <a:headEnd type="none" w="med" len="med"/>
            <a:tailEnd type="none" w="med" len="med"/>
          </a:ln>
        </p:spPr>
      </p:cxnSp>
      <p:pic>
        <p:nvPicPr>
          <p:cNvPr id="367" name="Google Shape;367;p70"/>
          <p:cNvPicPr preferRelativeResize="0"/>
          <p:nvPr/>
        </p:nvPicPr>
        <p:blipFill rotWithShape="1">
          <a:blip r:embed="rId6">
            <a:alphaModFix/>
          </a:blip>
          <a:srcRect l="1172" t="3382" r="1123" b="4195"/>
          <a:stretch/>
        </p:blipFill>
        <p:spPr>
          <a:xfrm>
            <a:off x="1071000" y="4102038"/>
            <a:ext cx="4133850" cy="1390650"/>
          </a:xfrm>
          <a:prstGeom prst="rect">
            <a:avLst/>
          </a:prstGeom>
          <a:noFill/>
          <a:ln w="9525" cap="flat" cmpd="sng">
            <a:solidFill>
              <a:schemeClr val="dk2"/>
            </a:solidFill>
            <a:prstDash val="solid"/>
            <a:round/>
            <a:headEnd type="none" w="sm" len="sm"/>
            <a:tailEnd type="none" w="sm" len="sm"/>
          </a:ln>
        </p:spPr>
      </p:pic>
      <p:sp>
        <p:nvSpPr>
          <p:cNvPr id="368" name="Google Shape;368;p70"/>
          <p:cNvSpPr/>
          <p:nvPr/>
        </p:nvSpPr>
        <p:spPr>
          <a:xfrm>
            <a:off x="1239925" y="4818200"/>
            <a:ext cx="3810000" cy="4572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7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
                <a:latin typeface="Encode Sans Black"/>
                <a:ea typeface="Encode Sans Black"/>
                <a:cs typeface="Encode Sans Black"/>
                <a:sym typeface="Encode Sans Black"/>
              </a:rPr>
              <a:t>Modification Request - SAGE </a:t>
            </a:r>
            <a:endParaRPr b="1"/>
          </a:p>
        </p:txBody>
      </p:sp>
      <p:pic>
        <p:nvPicPr>
          <p:cNvPr id="375" name="Google Shape;375;p71"/>
          <p:cNvPicPr preferRelativeResize="0"/>
          <p:nvPr/>
        </p:nvPicPr>
        <p:blipFill>
          <a:blip r:embed="rId3">
            <a:alphaModFix/>
          </a:blip>
          <a:stretch>
            <a:fillRect/>
          </a:stretch>
        </p:blipFill>
        <p:spPr>
          <a:xfrm>
            <a:off x="2923325" y="1853763"/>
            <a:ext cx="5143500" cy="3781425"/>
          </a:xfrm>
          <a:prstGeom prst="rect">
            <a:avLst/>
          </a:prstGeom>
          <a:noFill/>
          <a:ln>
            <a:noFill/>
          </a:ln>
          <a:effectLst>
            <a:outerShdw blurRad="57150" dist="19050" dir="5400000" algn="bl" rotWithShape="0">
              <a:srgbClr val="000000">
                <a:alpha val="50000"/>
              </a:srgbClr>
            </a:outerShdw>
          </a:effectLst>
        </p:spPr>
      </p:pic>
      <p:sp>
        <p:nvSpPr>
          <p:cNvPr id="376" name="Google Shape;376;p71"/>
          <p:cNvSpPr/>
          <p:nvPr/>
        </p:nvSpPr>
        <p:spPr>
          <a:xfrm>
            <a:off x="633025" y="3036675"/>
            <a:ext cx="2173500" cy="1399500"/>
          </a:xfrm>
          <a:prstGeom prst="rightArrow">
            <a:avLst>
              <a:gd name="adj1" fmla="val 50000"/>
              <a:gd name="adj2" fmla="val 50000"/>
            </a:avLst>
          </a:prstGeom>
          <a:solidFill>
            <a:schemeClr val="dk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7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Modification Request (OSP/GCA)</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Funding &amp; Budgeting Changes</a:t>
            </a:r>
            <a:endParaRPr>
              <a:latin typeface="Encode Sans Black"/>
              <a:ea typeface="Encode Sans Black"/>
              <a:cs typeface="Encode Sans Black"/>
              <a:sym typeface="Encode Sans Black"/>
            </a:endParaRPr>
          </a:p>
        </p:txBody>
      </p:sp>
      <p:sp>
        <p:nvSpPr>
          <p:cNvPr id="383" name="Google Shape;383;p72"/>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Carryover </a:t>
            </a:r>
            <a:endParaRPr/>
          </a:p>
          <a:p>
            <a:pPr marL="457200" lvl="0" indent="-381000" algn="l" rtl="0">
              <a:spcBef>
                <a:spcPts val="0"/>
              </a:spcBef>
              <a:spcAft>
                <a:spcPts val="0"/>
              </a:spcAft>
              <a:buSzPts val="2400"/>
              <a:buChar char="&gt;"/>
            </a:pPr>
            <a:r>
              <a:rPr lang="en"/>
              <a:t>Addition of Equipment - Sponsor Approval Required</a:t>
            </a:r>
            <a:endParaRPr/>
          </a:p>
          <a:p>
            <a:pPr marL="457200" lvl="0" indent="-381000" algn="l" rtl="0">
              <a:spcBef>
                <a:spcPts val="0"/>
              </a:spcBef>
              <a:spcAft>
                <a:spcPts val="0"/>
              </a:spcAft>
              <a:buSzPts val="2400"/>
              <a:buChar char="&gt;"/>
            </a:pPr>
            <a:r>
              <a:rPr lang="en"/>
              <a:t>Deobligations</a:t>
            </a:r>
            <a:endParaRPr/>
          </a:p>
          <a:p>
            <a:pPr marL="457200" lvl="0" indent="-381000" algn="l" rtl="0">
              <a:spcBef>
                <a:spcPts val="0"/>
              </a:spcBef>
              <a:spcAft>
                <a:spcPts val="0"/>
              </a:spcAft>
              <a:buSzPts val="2400"/>
              <a:buChar char="&gt;"/>
            </a:pPr>
            <a:r>
              <a:rPr lang="en"/>
              <a:t>Other Funding and Budgeting Changes </a:t>
            </a:r>
            <a:endParaRPr/>
          </a:p>
          <a:p>
            <a:pPr marL="457200" lvl="0" indent="-381000" algn="l" rtl="0">
              <a:spcBef>
                <a:spcPts val="0"/>
              </a:spcBef>
              <a:spcAft>
                <a:spcPts val="0"/>
              </a:spcAft>
              <a:buSzPts val="2400"/>
              <a:buChar char="&gt;"/>
            </a:pPr>
            <a:r>
              <a:rPr lang="en"/>
              <a:t>Payment Schedule Change</a:t>
            </a:r>
            <a:endParaRPr/>
          </a:p>
          <a:p>
            <a:pPr marL="457200" lvl="0" indent="-381000" algn="l" rtl="0">
              <a:spcBef>
                <a:spcPts val="0"/>
              </a:spcBef>
              <a:spcAft>
                <a:spcPts val="0"/>
              </a:spcAft>
              <a:buSzPts val="2400"/>
              <a:buChar char="&gt;"/>
            </a:pPr>
            <a:r>
              <a:rPr lang="en"/>
              <a:t>Rebudgeting - Sponsor Approval Required</a:t>
            </a:r>
            <a:endParaRPr/>
          </a:p>
          <a:p>
            <a:pPr marL="457200" lvl="0" indent="-381000" algn="l" rtl="0">
              <a:spcBef>
                <a:spcPts val="0"/>
              </a:spcBef>
              <a:spcAft>
                <a:spcPts val="0"/>
              </a:spcAft>
              <a:buSzPts val="2400"/>
              <a:buChar char="&gt;"/>
            </a:pPr>
            <a:r>
              <a:rPr lang="en"/>
              <a:t>Subaward Addition</a:t>
            </a:r>
            <a:endParaRPr/>
          </a:p>
          <a:p>
            <a:pPr marL="457200" lvl="0" indent="-381000" algn="l" rtl="0">
              <a:spcBef>
                <a:spcPts val="0"/>
              </a:spcBef>
              <a:spcAft>
                <a:spcPts val="0"/>
              </a:spcAft>
              <a:buSzPts val="2400"/>
              <a:buChar char="&gt;"/>
            </a:pPr>
            <a:r>
              <a:rPr lang="en"/>
              <a:t>Supplement</a:t>
            </a:r>
            <a:endParaRPr/>
          </a:p>
          <a:p>
            <a:pPr marL="0" lvl="0" indent="0" algn="l" rtl="0">
              <a:spcBef>
                <a:spcPts val="480"/>
              </a:spcBef>
              <a:spcAft>
                <a:spcPts val="0"/>
              </a:spcAft>
              <a:buNone/>
            </a:pPr>
            <a:endParaRPr/>
          </a:p>
        </p:txBody>
      </p:sp>
      <p:sp>
        <p:nvSpPr>
          <p:cNvPr id="384" name="Google Shape;384;p72"/>
          <p:cNvSpPr txBox="1">
            <a:spLocks noGrp="1"/>
          </p:cNvSpPr>
          <p:nvPr>
            <p:ph type="body" idx="2"/>
          </p:nvPr>
        </p:nvSpPr>
        <p:spPr>
          <a:xfrm>
            <a:off x="148700" y="586150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 sz="1900" b="1"/>
              <a:t>Review</a:t>
            </a:r>
            <a:r>
              <a:rPr lang="en" sz="1900"/>
              <a:t>: </a:t>
            </a:r>
            <a:r>
              <a:rPr lang="en" sz="1900" u="sng">
                <a:solidFill>
                  <a:schemeClr val="hlink"/>
                </a:solidFill>
                <a:hlinkClick r:id="rId3"/>
              </a:rPr>
              <a:t>Award Changes</a:t>
            </a:r>
            <a:r>
              <a:rPr lang="en" sz="1900"/>
              <a:t> for additional instructions including any required attachments</a:t>
            </a: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Modification Request (OSP/GCA)</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Other Changes</a:t>
            </a:r>
            <a:endParaRPr>
              <a:latin typeface="Encode Sans Black"/>
              <a:ea typeface="Encode Sans Black"/>
              <a:cs typeface="Encode Sans Black"/>
              <a:sym typeface="Encode Sans Black"/>
            </a:endParaRPr>
          </a:p>
        </p:txBody>
      </p:sp>
      <p:sp>
        <p:nvSpPr>
          <p:cNvPr id="391" name="Google Shape;391;p73"/>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Progress Report - RPPR - Submission</a:t>
            </a:r>
            <a:endParaRPr/>
          </a:p>
          <a:p>
            <a:pPr marL="457200" lvl="0" indent="-381000" algn="l" rtl="0">
              <a:spcBef>
                <a:spcPts val="0"/>
              </a:spcBef>
              <a:spcAft>
                <a:spcPts val="0"/>
              </a:spcAft>
              <a:buSzPts val="2400"/>
              <a:buChar char="&gt;"/>
            </a:pPr>
            <a:r>
              <a:rPr lang="en"/>
              <a:t>Restriction Release </a:t>
            </a:r>
            <a:endParaRPr/>
          </a:p>
          <a:p>
            <a:pPr marL="0" lvl="0" indent="0" algn="l" rtl="0">
              <a:spcBef>
                <a:spcPts val="480"/>
              </a:spcBef>
              <a:spcAft>
                <a:spcPts val="0"/>
              </a:spcAft>
              <a:buNone/>
            </a:pPr>
            <a:endParaRPr/>
          </a:p>
        </p:txBody>
      </p:sp>
      <p:sp>
        <p:nvSpPr>
          <p:cNvPr id="392" name="Google Shape;392;p73"/>
          <p:cNvSpPr txBox="1">
            <a:spLocks noGrp="1"/>
          </p:cNvSpPr>
          <p:nvPr>
            <p:ph type="body" idx="2"/>
          </p:nvPr>
        </p:nvSpPr>
        <p:spPr>
          <a:xfrm>
            <a:off x="168150" y="605605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 sz="1900" b="1"/>
              <a:t>Review</a:t>
            </a:r>
            <a:r>
              <a:rPr lang="en" sz="1900"/>
              <a:t>: </a:t>
            </a:r>
            <a:r>
              <a:rPr lang="en" sz="1900" u="sng">
                <a:solidFill>
                  <a:schemeClr val="hlink"/>
                </a:solidFill>
                <a:hlinkClick r:id="rId3"/>
              </a:rPr>
              <a:t>Award Changes</a:t>
            </a:r>
            <a:r>
              <a:rPr lang="en" sz="1900"/>
              <a:t> for additional instructions including any required attachments</a:t>
            </a:r>
            <a:endParaRPr sz="19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7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Modification Request (OSP/GCA)</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Programmatic Changes</a:t>
            </a:r>
            <a:endParaRPr>
              <a:latin typeface="Encode Sans Black"/>
              <a:ea typeface="Encode Sans Black"/>
              <a:cs typeface="Encode Sans Black"/>
              <a:sym typeface="Encode Sans Black"/>
            </a:endParaRPr>
          </a:p>
        </p:txBody>
      </p:sp>
      <p:sp>
        <p:nvSpPr>
          <p:cNvPr id="399" name="Google Shape;399;p74"/>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Key Personnel Changes - Includes PI </a:t>
            </a:r>
            <a:endParaRPr/>
          </a:p>
          <a:p>
            <a:pPr marL="914400" lvl="1" indent="-355600" algn="l" rtl="0">
              <a:spcBef>
                <a:spcPts val="0"/>
              </a:spcBef>
              <a:spcAft>
                <a:spcPts val="0"/>
              </a:spcAft>
              <a:buSzPts val="2000"/>
              <a:buChar char="–"/>
            </a:pPr>
            <a:r>
              <a:rPr lang="en"/>
              <a:t>Change of PI requests require </a:t>
            </a:r>
            <a:r>
              <a:rPr lang="en" u="sng">
                <a:solidFill>
                  <a:schemeClr val="hlink"/>
                </a:solidFill>
                <a:hlinkClick r:id="rId3"/>
              </a:rPr>
              <a:t>Change of PI form</a:t>
            </a:r>
            <a:r>
              <a:rPr lang="en"/>
              <a:t> attached to SAGE MOD.</a:t>
            </a:r>
            <a:endParaRPr/>
          </a:p>
          <a:p>
            <a:pPr marL="457200" lvl="0" indent="-381000" algn="l" rtl="0">
              <a:spcBef>
                <a:spcPts val="0"/>
              </a:spcBef>
              <a:spcAft>
                <a:spcPts val="0"/>
              </a:spcAft>
              <a:buSzPts val="2400"/>
              <a:buChar char="&gt;"/>
            </a:pPr>
            <a:r>
              <a:rPr lang="en"/>
              <a:t>Key Personnel Effort Changes - Includes PI</a:t>
            </a:r>
            <a:endParaRPr/>
          </a:p>
          <a:p>
            <a:pPr marL="457200" lvl="0" indent="-381000" algn="l" rtl="0">
              <a:spcBef>
                <a:spcPts val="0"/>
              </a:spcBef>
              <a:spcAft>
                <a:spcPts val="0"/>
              </a:spcAft>
              <a:buSzPts val="2400"/>
              <a:buChar char="&gt;"/>
            </a:pPr>
            <a:r>
              <a:rPr lang="en"/>
              <a:t>Addition of Sponsor Property</a:t>
            </a:r>
            <a:endParaRPr/>
          </a:p>
          <a:p>
            <a:pPr marL="457200" lvl="0" indent="-381000" algn="l" rtl="0">
              <a:spcBef>
                <a:spcPts val="0"/>
              </a:spcBef>
              <a:spcAft>
                <a:spcPts val="0"/>
              </a:spcAft>
              <a:buSzPts val="2400"/>
              <a:buChar char="&gt;"/>
            </a:pPr>
            <a:r>
              <a:rPr lang="en"/>
              <a:t>Work Scope Change</a:t>
            </a:r>
            <a:endParaRPr/>
          </a:p>
          <a:p>
            <a:pPr marL="0" lvl="0" indent="0" algn="l" rtl="0">
              <a:spcBef>
                <a:spcPts val="480"/>
              </a:spcBef>
              <a:spcAft>
                <a:spcPts val="0"/>
              </a:spcAft>
              <a:buNone/>
            </a:pPr>
            <a:endParaRPr/>
          </a:p>
        </p:txBody>
      </p:sp>
      <p:sp>
        <p:nvSpPr>
          <p:cNvPr id="400" name="Google Shape;400;p74"/>
          <p:cNvSpPr txBox="1">
            <a:spLocks noGrp="1"/>
          </p:cNvSpPr>
          <p:nvPr>
            <p:ph type="body" idx="2"/>
          </p:nvPr>
        </p:nvSpPr>
        <p:spPr>
          <a:xfrm>
            <a:off x="168150" y="605605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 sz="1900" b="1"/>
              <a:t>Review</a:t>
            </a:r>
            <a:r>
              <a:rPr lang="en" sz="1900"/>
              <a:t>: </a:t>
            </a:r>
            <a:r>
              <a:rPr lang="en" sz="1900" u="sng">
                <a:solidFill>
                  <a:schemeClr val="hlink"/>
                </a:solidFill>
                <a:hlinkClick r:id="rId4"/>
              </a:rPr>
              <a:t>Award Changes</a:t>
            </a:r>
            <a:r>
              <a:rPr lang="en" sz="1900"/>
              <a:t> for additional instructions including any required attachments</a:t>
            </a:r>
            <a:endParaRPr sz="19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7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Modification Request (OSP/GCA)</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Schedule Change</a:t>
            </a:r>
            <a:endParaRPr>
              <a:latin typeface="Encode Sans Black"/>
              <a:ea typeface="Encode Sans Black"/>
              <a:cs typeface="Encode Sans Black"/>
              <a:sym typeface="Encode Sans Black"/>
            </a:endParaRPr>
          </a:p>
        </p:txBody>
      </p:sp>
      <p:sp>
        <p:nvSpPr>
          <p:cNvPr id="407" name="Google Shape;407;p75"/>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Award Schedule Change - Start Date Change - requiring sponsor approval</a:t>
            </a:r>
            <a:endParaRPr/>
          </a:p>
          <a:p>
            <a:pPr marL="457200" lvl="0" indent="-381000" algn="l" rtl="0">
              <a:spcBef>
                <a:spcPts val="0"/>
              </a:spcBef>
              <a:spcAft>
                <a:spcPts val="0"/>
              </a:spcAft>
              <a:buSzPts val="2400"/>
              <a:buChar char="&gt;"/>
            </a:pPr>
            <a:r>
              <a:rPr lang="en"/>
              <a:t>Extension</a:t>
            </a:r>
            <a:endParaRPr/>
          </a:p>
          <a:p>
            <a:pPr marL="457200" lvl="0" indent="-381000" algn="l" rtl="0">
              <a:spcBef>
                <a:spcPts val="0"/>
              </a:spcBef>
              <a:spcAft>
                <a:spcPts val="0"/>
              </a:spcAft>
              <a:buSzPts val="2400"/>
              <a:buChar char="&gt;"/>
            </a:pPr>
            <a:r>
              <a:rPr lang="en"/>
              <a:t>Temporary Internal Extension </a:t>
            </a:r>
            <a:endParaRPr/>
          </a:p>
          <a:p>
            <a:pPr marL="0" lvl="0" indent="0" algn="l" rtl="0">
              <a:spcBef>
                <a:spcPts val="480"/>
              </a:spcBef>
              <a:spcAft>
                <a:spcPts val="0"/>
              </a:spcAft>
              <a:buNone/>
            </a:pPr>
            <a:endParaRPr/>
          </a:p>
          <a:p>
            <a:pPr marL="0" lvl="0" indent="0" algn="l" rtl="0">
              <a:spcBef>
                <a:spcPts val="480"/>
              </a:spcBef>
              <a:spcAft>
                <a:spcPts val="0"/>
              </a:spcAft>
              <a:buNone/>
            </a:pPr>
            <a:r>
              <a:rPr lang="en"/>
              <a:t>Complete an </a:t>
            </a:r>
            <a:r>
              <a:rPr lang="en" u="sng">
                <a:solidFill>
                  <a:schemeClr val="hlink"/>
                </a:solidFill>
                <a:hlinkClick r:id="rId3"/>
              </a:rPr>
              <a:t>Extension form</a:t>
            </a:r>
            <a:r>
              <a:rPr lang="en"/>
              <a:t> &amp; attach to MOD in SAGE. </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r>
              <a:rPr lang="en"/>
              <a:t>	</a:t>
            </a:r>
            <a:endParaRPr/>
          </a:p>
        </p:txBody>
      </p:sp>
      <p:sp>
        <p:nvSpPr>
          <p:cNvPr id="408" name="Google Shape;408;p75"/>
          <p:cNvSpPr txBox="1">
            <a:spLocks noGrp="1"/>
          </p:cNvSpPr>
          <p:nvPr>
            <p:ph type="body" idx="2"/>
          </p:nvPr>
        </p:nvSpPr>
        <p:spPr>
          <a:xfrm>
            <a:off x="168150" y="605605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 sz="1900" b="1"/>
              <a:t>Review</a:t>
            </a:r>
            <a:r>
              <a:rPr lang="en" sz="1900"/>
              <a:t>: </a:t>
            </a:r>
            <a:r>
              <a:rPr lang="en" sz="1900" u="sng">
                <a:solidFill>
                  <a:schemeClr val="hlink"/>
                </a:solidFill>
                <a:hlinkClick r:id="rId4"/>
              </a:rPr>
              <a:t>Award Changes</a:t>
            </a:r>
            <a:r>
              <a:rPr lang="en" sz="1900"/>
              <a:t> for additional instructions including any required attachments</a:t>
            </a:r>
            <a:endParaRPr sz="1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7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Modification Request (OSP/GCA)</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End of Award Changes</a:t>
            </a:r>
            <a:endParaRPr>
              <a:latin typeface="Encode Sans Black"/>
              <a:ea typeface="Encode Sans Black"/>
              <a:cs typeface="Encode Sans Black"/>
              <a:sym typeface="Encode Sans Black"/>
            </a:endParaRPr>
          </a:p>
        </p:txBody>
      </p:sp>
      <p:sp>
        <p:nvSpPr>
          <p:cNvPr id="415" name="Google Shape;415;p76"/>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Early Terminations</a:t>
            </a:r>
            <a:endParaRPr/>
          </a:p>
          <a:p>
            <a:pPr marL="457200" lvl="0" indent="-381000" algn="l" rtl="0">
              <a:spcBef>
                <a:spcPts val="0"/>
              </a:spcBef>
              <a:spcAft>
                <a:spcPts val="0"/>
              </a:spcAft>
              <a:buSzPts val="2400"/>
              <a:buChar char="&gt;"/>
            </a:pPr>
            <a:r>
              <a:rPr lang="en"/>
              <a:t>Relinquishments</a:t>
            </a:r>
            <a:endParaRPr/>
          </a:p>
          <a:p>
            <a:pPr marL="457200" lvl="0" indent="-381000" algn="l" rtl="0">
              <a:spcBef>
                <a:spcPts val="0"/>
              </a:spcBef>
              <a:spcAft>
                <a:spcPts val="0"/>
              </a:spcAft>
              <a:buSzPts val="2400"/>
              <a:buChar char="&gt;"/>
            </a:pPr>
            <a:r>
              <a:rPr lang="en"/>
              <a:t>Award Transfers</a:t>
            </a:r>
            <a:endParaRPr/>
          </a:p>
          <a:p>
            <a:pPr marL="0" lvl="0" indent="0" algn="l" rtl="0">
              <a:spcBef>
                <a:spcPts val="480"/>
              </a:spcBef>
              <a:spcAft>
                <a:spcPts val="0"/>
              </a:spcAft>
              <a:buNone/>
            </a:pPr>
            <a:endParaRPr/>
          </a:p>
          <a:p>
            <a:pPr marL="0" lvl="0" indent="0" algn="l" rtl="0">
              <a:spcBef>
                <a:spcPts val="480"/>
              </a:spcBef>
              <a:spcAft>
                <a:spcPts val="0"/>
              </a:spcAft>
              <a:buNone/>
            </a:pPr>
            <a:r>
              <a:rPr lang="en"/>
              <a:t>Relinquishments &amp; Early Terminations also need an </a:t>
            </a:r>
            <a:r>
              <a:rPr lang="en" u="sng">
                <a:solidFill>
                  <a:schemeClr val="accent5"/>
                </a:solidFill>
                <a:hlinkClick r:id="rId3">
                  <a:extLst>
                    <a:ext uri="{A12FA001-AC4F-418D-AE19-62706E023703}">
                      <ahyp:hlinkClr xmlns:ahyp="http://schemas.microsoft.com/office/drawing/2018/hyperlinkcolor" val="tx"/>
                    </a:ext>
                  </a:extLst>
                </a:hlinkClick>
              </a:rPr>
              <a:t>End of Award</a:t>
            </a:r>
            <a:r>
              <a:rPr lang="en"/>
              <a:t> form attached. </a:t>
            </a:r>
            <a:endParaRPr/>
          </a:p>
          <a:p>
            <a:pPr marL="0" lvl="0" indent="0" algn="l" rtl="0">
              <a:spcBef>
                <a:spcPts val="480"/>
              </a:spcBef>
              <a:spcAft>
                <a:spcPts val="0"/>
              </a:spcAft>
              <a:buNone/>
            </a:pPr>
            <a:r>
              <a:rPr lang="en"/>
              <a:t>	</a:t>
            </a:r>
            <a:endParaRPr/>
          </a:p>
        </p:txBody>
      </p:sp>
      <p:sp>
        <p:nvSpPr>
          <p:cNvPr id="416" name="Google Shape;416;p76"/>
          <p:cNvSpPr txBox="1">
            <a:spLocks noGrp="1"/>
          </p:cNvSpPr>
          <p:nvPr>
            <p:ph type="body" idx="2"/>
          </p:nvPr>
        </p:nvSpPr>
        <p:spPr>
          <a:xfrm>
            <a:off x="168150" y="605605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 sz="1900" b="1"/>
              <a:t>Review</a:t>
            </a:r>
            <a:r>
              <a:rPr lang="en" sz="1900"/>
              <a:t>: </a:t>
            </a:r>
            <a:r>
              <a:rPr lang="en" sz="1900" u="sng">
                <a:solidFill>
                  <a:schemeClr val="hlink"/>
                </a:solidFill>
                <a:hlinkClick r:id="rId4"/>
              </a:rPr>
              <a:t>Award Changes</a:t>
            </a:r>
            <a:r>
              <a:rPr lang="en" sz="1900"/>
              <a:t> for additional instructions including any required attachments</a:t>
            </a:r>
            <a:endParaRPr sz="19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7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Modification Request (GCA only)</a:t>
            </a:r>
            <a:endParaRPr>
              <a:latin typeface="Encode Sans Black"/>
              <a:ea typeface="Encode Sans Black"/>
              <a:cs typeface="Encode Sans Black"/>
              <a:sym typeface="Encode Sans Black"/>
            </a:endParaRPr>
          </a:p>
        </p:txBody>
      </p:sp>
      <p:sp>
        <p:nvSpPr>
          <p:cNvPr id="423" name="Google Shape;423;p77"/>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In addition to MODs that are routed first to OSP and then GCA, there will also be MODs that are routed from Campus to GCA Only</a:t>
            </a:r>
            <a:endParaRPr/>
          </a:p>
          <a:p>
            <a:pPr marL="0" lvl="0" indent="0" algn="l" rtl="0">
              <a:spcBef>
                <a:spcPts val="480"/>
              </a:spcBef>
              <a:spcAft>
                <a:spcPts val="0"/>
              </a:spcAft>
              <a:buNone/>
            </a:pPr>
            <a:endParaRPr sz="1200"/>
          </a:p>
          <a:p>
            <a:pPr marL="457200" lvl="0" indent="-381000" algn="l" rtl="0">
              <a:spcBef>
                <a:spcPts val="480"/>
              </a:spcBef>
              <a:spcAft>
                <a:spcPts val="0"/>
              </a:spcAft>
              <a:buSzPts val="2400"/>
              <a:buChar char="&gt;"/>
            </a:pPr>
            <a:r>
              <a:rPr lang="en"/>
              <a:t>These MODs will transform adjustments to Workday that do not require sponsor approval by:</a:t>
            </a:r>
            <a:endParaRPr/>
          </a:p>
          <a:p>
            <a:pPr marL="914400" lvl="1" indent="-355600" algn="l" rtl="0">
              <a:spcBef>
                <a:spcPts val="0"/>
              </a:spcBef>
              <a:spcAft>
                <a:spcPts val="0"/>
              </a:spcAft>
              <a:buSzPts val="2000"/>
              <a:buChar char="–"/>
            </a:pPr>
            <a:r>
              <a:rPr lang="en"/>
              <a:t>Minimizing the need to send tickets and related attachments to GCA via Award Portal</a:t>
            </a:r>
            <a:endParaRPr/>
          </a:p>
          <a:p>
            <a:pPr marL="914400" lvl="1" indent="-355600" algn="l" rtl="0">
              <a:spcBef>
                <a:spcPts val="0"/>
              </a:spcBef>
              <a:spcAft>
                <a:spcPts val="0"/>
              </a:spcAft>
              <a:buSzPts val="2000"/>
              <a:buChar char="–"/>
            </a:pPr>
            <a:r>
              <a:rPr lang="en"/>
              <a:t>Ensuring MOD requests are made in SAGE</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1"/>
          <p:cNvSpPr txBox="1">
            <a:spLocks noGrp="1"/>
          </p:cNvSpPr>
          <p:nvPr>
            <p:ph type="body" idx="1"/>
          </p:nvPr>
        </p:nvSpPr>
        <p:spPr>
          <a:xfrm>
            <a:off x="671749" y="1167125"/>
            <a:ext cx="77067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 sz="4200">
                <a:latin typeface="Encode Sans Black"/>
                <a:ea typeface="Encode Sans Black"/>
                <a:cs typeface="Encode Sans Black"/>
                <a:sym typeface="Encode Sans Black"/>
              </a:rPr>
              <a:t>SAGE BUDGETS &amp; AWARD SETUP REQUESTS</a:t>
            </a:r>
            <a:endParaRPr sz="4200">
              <a:latin typeface="Encode Sans Black"/>
              <a:ea typeface="Encode Sans Black"/>
              <a:cs typeface="Encode Sans Black"/>
              <a:sym typeface="Encode Sans Black"/>
            </a:endParaRPr>
          </a:p>
        </p:txBody>
      </p:sp>
      <p:sp>
        <p:nvSpPr>
          <p:cNvPr id="229" name="Google Shape;229;p51"/>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 sz="1600" b="1">
                <a:solidFill>
                  <a:srgbClr val="33006F"/>
                </a:solidFill>
                <a:latin typeface="Open Sans"/>
                <a:ea typeface="Open Sans"/>
                <a:cs typeface="Open Sans"/>
                <a:sym typeface="Open Sans"/>
              </a:rPr>
              <a:t>Kim Halstead, Office of Research Information Services</a:t>
            </a:r>
            <a:endParaRPr sz="1600" b="1">
              <a:solidFill>
                <a:srgbClr val="33006F"/>
              </a:solidFill>
              <a:latin typeface="Open Sans"/>
              <a:ea typeface="Open Sans"/>
              <a:cs typeface="Open Sans"/>
              <a:sym typeface="Open Sans"/>
            </a:endParaRPr>
          </a:p>
          <a:p>
            <a:pPr marL="0" marR="0" lvl="0" indent="0" algn="l" rtl="0">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July 21, 2023 </a:t>
            </a:r>
            <a:r>
              <a:rPr lang="en"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
                <a:latin typeface="Encode Sans Black"/>
                <a:ea typeface="Encode Sans Black"/>
                <a:cs typeface="Encode Sans Black"/>
                <a:sym typeface="Encode Sans Black"/>
              </a:rPr>
              <a:t>Modification Request (GCA only) - SAGE </a:t>
            </a:r>
            <a:endParaRPr b="1"/>
          </a:p>
        </p:txBody>
      </p:sp>
      <p:pic>
        <p:nvPicPr>
          <p:cNvPr id="430" name="Google Shape;430;p78"/>
          <p:cNvPicPr preferRelativeResize="0"/>
          <p:nvPr/>
        </p:nvPicPr>
        <p:blipFill>
          <a:blip r:embed="rId3">
            <a:alphaModFix/>
          </a:blip>
          <a:stretch>
            <a:fillRect/>
          </a:stretch>
        </p:blipFill>
        <p:spPr>
          <a:xfrm>
            <a:off x="2923325" y="1853763"/>
            <a:ext cx="5143500" cy="3781425"/>
          </a:xfrm>
          <a:prstGeom prst="rect">
            <a:avLst/>
          </a:prstGeom>
          <a:noFill/>
          <a:ln>
            <a:noFill/>
          </a:ln>
          <a:effectLst>
            <a:outerShdw blurRad="57150" dist="19050" dir="5400000" algn="bl" rotWithShape="0">
              <a:srgbClr val="000000">
                <a:alpha val="50000"/>
              </a:srgbClr>
            </a:outerShdw>
          </a:effectLst>
        </p:spPr>
      </p:pic>
      <p:sp>
        <p:nvSpPr>
          <p:cNvPr id="431" name="Google Shape;431;p78"/>
          <p:cNvSpPr/>
          <p:nvPr/>
        </p:nvSpPr>
        <p:spPr>
          <a:xfrm>
            <a:off x="633025" y="3036675"/>
            <a:ext cx="2173500" cy="1399500"/>
          </a:xfrm>
          <a:prstGeom prst="rightArrow">
            <a:avLst>
              <a:gd name="adj1" fmla="val 50000"/>
              <a:gd name="adj2" fmla="val 50000"/>
            </a:avLst>
          </a:prstGeom>
          <a:solidFill>
            <a:schemeClr val="dk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rPr>
              <a:t>Modification Details</a:t>
            </a:r>
            <a:endParaRPr>
              <a:solidFill>
                <a:schemeClr val="lt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
                <a:latin typeface="Encode Sans Black"/>
                <a:ea typeface="Encode Sans Black"/>
                <a:cs typeface="Encode Sans Black"/>
                <a:sym typeface="Encode Sans Black"/>
              </a:rPr>
              <a:t>Modification Request (GCA only) - SAGE </a:t>
            </a:r>
            <a:endParaRPr>
              <a:latin typeface="Encode Sans Black"/>
              <a:ea typeface="Encode Sans Black"/>
              <a:cs typeface="Encode Sans Black"/>
              <a:sym typeface="Encode Sans Black"/>
            </a:endParaRPr>
          </a:p>
        </p:txBody>
      </p:sp>
      <p:pic>
        <p:nvPicPr>
          <p:cNvPr id="438" name="Google Shape;438;p79"/>
          <p:cNvPicPr preferRelativeResize="0"/>
          <p:nvPr/>
        </p:nvPicPr>
        <p:blipFill>
          <a:blip r:embed="rId3">
            <a:alphaModFix/>
          </a:blip>
          <a:stretch>
            <a:fillRect/>
          </a:stretch>
        </p:blipFill>
        <p:spPr>
          <a:xfrm>
            <a:off x="233825" y="1812399"/>
            <a:ext cx="3132475" cy="4029774"/>
          </a:xfrm>
          <a:prstGeom prst="rect">
            <a:avLst/>
          </a:prstGeom>
          <a:noFill/>
          <a:ln>
            <a:noFill/>
          </a:ln>
          <a:effectLst>
            <a:outerShdw blurRad="57150" dist="19050" dir="5400000" algn="bl" rotWithShape="0">
              <a:srgbClr val="000000">
                <a:alpha val="50000"/>
              </a:srgbClr>
            </a:outerShdw>
          </a:effectLst>
        </p:spPr>
      </p:pic>
      <p:sp>
        <p:nvSpPr>
          <p:cNvPr id="439" name="Google Shape;439;p79"/>
          <p:cNvSpPr/>
          <p:nvPr/>
        </p:nvSpPr>
        <p:spPr>
          <a:xfrm>
            <a:off x="572825" y="5909975"/>
            <a:ext cx="494100" cy="642300"/>
          </a:xfrm>
          <a:prstGeom prst="upArrow">
            <a:avLst>
              <a:gd name="adj1" fmla="val 50000"/>
              <a:gd name="adj2" fmla="val 50000"/>
            </a:avLst>
          </a:prstGeom>
          <a:solidFill>
            <a:schemeClr val="dk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0" name="Google Shape;440;p79"/>
          <p:cNvPicPr preferRelativeResize="0"/>
          <p:nvPr/>
        </p:nvPicPr>
        <p:blipFill>
          <a:blip r:embed="rId4">
            <a:alphaModFix/>
          </a:blip>
          <a:stretch>
            <a:fillRect/>
          </a:stretch>
        </p:blipFill>
        <p:spPr>
          <a:xfrm>
            <a:off x="3613325" y="1961375"/>
            <a:ext cx="5351375" cy="2438950"/>
          </a:xfrm>
          <a:prstGeom prst="rect">
            <a:avLst/>
          </a:prstGeom>
          <a:noFill/>
          <a:ln>
            <a:noFill/>
          </a:ln>
          <a:effectLst>
            <a:outerShdw blurRad="57150" dist="19050" dir="5400000" algn="bl" rotWithShape="0">
              <a:srgbClr val="000000">
                <a:alpha val="50000"/>
              </a:srgbClr>
            </a:outerShdw>
          </a:effectLst>
        </p:spPr>
      </p:pic>
      <p:sp>
        <p:nvSpPr>
          <p:cNvPr id="441" name="Google Shape;441;p79"/>
          <p:cNvSpPr/>
          <p:nvPr/>
        </p:nvSpPr>
        <p:spPr>
          <a:xfrm>
            <a:off x="6708900" y="2131050"/>
            <a:ext cx="1646700" cy="448500"/>
          </a:xfrm>
          <a:prstGeom prst="rect">
            <a:avLst/>
          </a:prstGeom>
          <a:no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9"/>
          <p:cNvSpPr/>
          <p:nvPr/>
        </p:nvSpPr>
        <p:spPr>
          <a:xfrm>
            <a:off x="6367325" y="3794125"/>
            <a:ext cx="1432500" cy="448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9"/>
          <p:cNvSpPr/>
          <p:nvPr/>
        </p:nvSpPr>
        <p:spPr>
          <a:xfrm>
            <a:off x="6367325" y="3271400"/>
            <a:ext cx="1432500" cy="448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9"/>
          <p:cNvSpPr/>
          <p:nvPr/>
        </p:nvSpPr>
        <p:spPr>
          <a:xfrm>
            <a:off x="1291650" y="2285575"/>
            <a:ext cx="592800" cy="197700"/>
          </a:xfrm>
          <a:prstGeom prst="rect">
            <a:avLst/>
          </a:prstGeom>
          <a:solidFill>
            <a:schemeClr val="accent1"/>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Modification Request (GCA only) Examples</a:t>
            </a:r>
            <a:endParaRPr>
              <a:latin typeface="Encode Sans Black"/>
              <a:ea typeface="Encode Sans Black"/>
              <a:cs typeface="Encode Sans Black"/>
              <a:sym typeface="Encode Sans Black"/>
            </a:endParaRPr>
          </a:p>
        </p:txBody>
      </p:sp>
      <p:sp>
        <p:nvSpPr>
          <p:cNvPr id="451" name="Google Shape;451;p80"/>
          <p:cNvSpPr txBox="1">
            <a:spLocks noGrp="1"/>
          </p:cNvSpPr>
          <p:nvPr>
            <p:ph type="body" idx="2"/>
          </p:nvPr>
        </p:nvSpPr>
        <p:spPr>
          <a:xfrm>
            <a:off x="665900" y="1443825"/>
            <a:ext cx="8196300" cy="5103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t>Funding &amp; Budgeting Changes</a:t>
            </a:r>
            <a:endParaRPr sz="1800" b="1"/>
          </a:p>
          <a:p>
            <a:pPr marL="457200" lvl="0" indent="-342900" algn="l" rtl="0">
              <a:lnSpc>
                <a:spcPct val="115000"/>
              </a:lnSpc>
              <a:spcBef>
                <a:spcPts val="0"/>
              </a:spcBef>
              <a:spcAft>
                <a:spcPts val="0"/>
              </a:spcAft>
              <a:buSzPts val="1800"/>
              <a:buChar char="&gt;"/>
            </a:pPr>
            <a:r>
              <a:rPr lang="en" sz="1800"/>
              <a:t>Cost Share Change (no sponsor approval required)</a:t>
            </a:r>
            <a:endParaRPr sz="1800"/>
          </a:p>
          <a:p>
            <a:pPr marL="457200" lvl="0" indent="-342900" algn="l" rtl="0">
              <a:lnSpc>
                <a:spcPct val="115000"/>
              </a:lnSpc>
              <a:spcBef>
                <a:spcPts val="0"/>
              </a:spcBef>
              <a:spcAft>
                <a:spcPts val="0"/>
              </a:spcAft>
              <a:buSzPts val="1800"/>
              <a:buChar char="&gt;"/>
            </a:pPr>
            <a:r>
              <a:rPr lang="en" sz="1800"/>
              <a:t>Rebudgeting (no sponsor approval required) </a:t>
            </a:r>
            <a:endParaRPr sz="1800"/>
          </a:p>
          <a:p>
            <a:pPr marL="914400" lvl="1" indent="-342900" algn="l" rtl="0">
              <a:lnSpc>
                <a:spcPct val="115000"/>
              </a:lnSpc>
              <a:spcBef>
                <a:spcPts val="0"/>
              </a:spcBef>
              <a:spcAft>
                <a:spcPts val="0"/>
              </a:spcAft>
              <a:buSzPts val="1800"/>
              <a:buChar char="–"/>
            </a:pPr>
            <a:r>
              <a:rPr lang="en" sz="1800"/>
              <a:t>To be used in place of Transpasus (TPUs)</a:t>
            </a:r>
            <a:endParaRPr sz="1800"/>
          </a:p>
          <a:p>
            <a:pPr marL="914400" lvl="1" indent="-342900" algn="l" rtl="0">
              <a:lnSpc>
                <a:spcPct val="115000"/>
              </a:lnSpc>
              <a:spcBef>
                <a:spcPts val="0"/>
              </a:spcBef>
              <a:spcAft>
                <a:spcPts val="0"/>
              </a:spcAft>
              <a:buSzPts val="1800"/>
              <a:buChar char="–"/>
            </a:pPr>
            <a:r>
              <a:rPr lang="en" sz="1800"/>
              <a:t>Department should update their SAGE Budget worksheets to outline requested changes and ensure alignment between SAGE Budget and Workday</a:t>
            </a:r>
            <a:endParaRPr sz="1800"/>
          </a:p>
          <a:p>
            <a:pPr marL="0" lvl="0" indent="0" algn="l" rtl="0">
              <a:spcBef>
                <a:spcPts val="1800"/>
              </a:spcBef>
              <a:spcAft>
                <a:spcPts val="0"/>
              </a:spcAft>
              <a:buNone/>
            </a:pPr>
            <a:r>
              <a:rPr lang="en" sz="1800" b="1"/>
              <a:t>Schedule Changes</a:t>
            </a:r>
            <a:endParaRPr sz="1800" b="1"/>
          </a:p>
          <a:p>
            <a:pPr marL="457200" lvl="0" indent="-342900" algn="l" rtl="0">
              <a:lnSpc>
                <a:spcPct val="115000"/>
              </a:lnSpc>
              <a:spcBef>
                <a:spcPts val="600"/>
              </a:spcBef>
              <a:spcAft>
                <a:spcPts val="0"/>
              </a:spcAft>
              <a:buSzPts val="1800"/>
              <a:buChar char="&gt;"/>
            </a:pPr>
            <a:r>
              <a:rPr lang="en" sz="1800"/>
              <a:t>Other Award Schedule Changes - Start Date Change (no sponsor approval required)</a:t>
            </a:r>
            <a:endParaRPr sz="1800"/>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r>
              <a:rPr lang="en" sz="1800" b="1"/>
              <a:t>Programmatic Changes</a:t>
            </a:r>
            <a:endParaRPr sz="1800" b="1"/>
          </a:p>
          <a:p>
            <a:pPr marL="457200" lvl="0" indent="-342900" algn="l" rtl="0">
              <a:lnSpc>
                <a:spcPct val="115000"/>
              </a:lnSpc>
              <a:spcBef>
                <a:spcPts val="0"/>
              </a:spcBef>
              <a:spcAft>
                <a:spcPts val="0"/>
              </a:spcAft>
              <a:buSzPts val="1800"/>
              <a:buChar char="&gt;"/>
            </a:pPr>
            <a:r>
              <a:rPr lang="en" sz="1800"/>
              <a:t>Location Change</a:t>
            </a:r>
            <a:endParaRPr sz="1800"/>
          </a:p>
          <a:p>
            <a:pPr marL="0" lvl="0" indent="0" algn="l" rtl="0">
              <a:lnSpc>
                <a:spcPct val="115000"/>
              </a:lnSpc>
              <a:spcBef>
                <a:spcPts val="0"/>
              </a:spcBef>
              <a:spcAft>
                <a:spcPts val="0"/>
              </a:spcAft>
              <a:buNone/>
            </a:pPr>
            <a:endParaRPr sz="1000" u="sng"/>
          </a:p>
          <a:p>
            <a:pPr marL="0" lvl="0" indent="0" algn="l" rtl="0">
              <a:lnSpc>
                <a:spcPct val="115000"/>
              </a:lnSpc>
              <a:spcBef>
                <a:spcPts val="0"/>
              </a:spcBef>
              <a:spcAft>
                <a:spcPts val="0"/>
              </a:spcAft>
              <a:buNone/>
            </a:pPr>
            <a:r>
              <a:rPr lang="en" sz="1800" b="1"/>
              <a:t>Other Changes</a:t>
            </a:r>
            <a:endParaRPr sz="1800" b="1"/>
          </a:p>
          <a:p>
            <a:pPr marL="457200" lvl="0" indent="-342900" algn="l" rtl="0">
              <a:lnSpc>
                <a:spcPct val="115000"/>
              </a:lnSpc>
              <a:spcBef>
                <a:spcPts val="0"/>
              </a:spcBef>
              <a:spcAft>
                <a:spcPts val="0"/>
              </a:spcAft>
              <a:buSzPts val="1800"/>
              <a:buChar char="&gt;"/>
            </a:pPr>
            <a:r>
              <a:rPr lang="en" sz="1800"/>
              <a:t>Cost Center Change</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8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a:latin typeface="Encode Sans Black"/>
                <a:ea typeface="Encode Sans Black"/>
                <a:cs typeface="Encode Sans Black"/>
                <a:sym typeface="Encode Sans Black"/>
              </a:rPr>
              <a:t>Resources</a:t>
            </a:r>
            <a:endParaRPr>
              <a:latin typeface="Encode Sans Black"/>
              <a:ea typeface="Encode Sans Black"/>
              <a:cs typeface="Encode Sans Black"/>
              <a:sym typeface="Encode Sans Black"/>
            </a:endParaRPr>
          </a:p>
        </p:txBody>
      </p:sp>
      <p:sp>
        <p:nvSpPr>
          <p:cNvPr id="457" name="Google Shape;457;p81"/>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2"/>
              </a:buClr>
              <a:buSzPts val="2200"/>
              <a:buFont typeface="Open Sans"/>
              <a:buChar char="●"/>
            </a:pPr>
            <a:r>
              <a:rPr lang="en" sz="2200" u="sng">
                <a:solidFill>
                  <a:schemeClr val="dk2"/>
                </a:solidFill>
                <a:hlinkClick r:id="rId3">
                  <a:extLst>
                    <a:ext uri="{A12FA001-AC4F-418D-AE19-62706E023703}">
                      <ahyp:hlinkClr xmlns:ahyp="http://schemas.microsoft.com/office/drawing/2018/hyperlinkcolor" val="tx"/>
                    </a:ext>
                  </a:extLst>
                </a:hlinkClick>
              </a:rPr>
              <a:t>Award Modifications in SAGE Job Aid</a:t>
            </a:r>
            <a:endParaRPr sz="2200">
              <a:solidFill>
                <a:schemeClr val="dk2"/>
              </a:solidFill>
            </a:endParaRPr>
          </a:p>
          <a:p>
            <a:pPr marL="457200" lvl="0" indent="-368300" algn="l" rtl="0">
              <a:spcBef>
                <a:spcPts val="0"/>
              </a:spcBef>
              <a:spcAft>
                <a:spcPts val="0"/>
              </a:spcAft>
              <a:buClr>
                <a:schemeClr val="dk2"/>
              </a:buClr>
              <a:buSzPts val="2200"/>
              <a:buFont typeface="Open Sans"/>
              <a:buChar char="●"/>
            </a:pPr>
            <a:r>
              <a:rPr lang="en" sz="2200" u="sng">
                <a:solidFill>
                  <a:schemeClr val="hlink"/>
                </a:solidFill>
                <a:hlinkClick r:id="rId4"/>
              </a:rPr>
              <a:t>Award Modifications User Guide</a:t>
            </a:r>
            <a:endParaRPr sz="2200">
              <a:solidFill>
                <a:schemeClr val="dk2"/>
              </a:solidFill>
            </a:endParaRPr>
          </a:p>
          <a:p>
            <a:pPr marL="457200" lvl="0" indent="-368300" algn="l" rtl="0">
              <a:spcBef>
                <a:spcPts val="0"/>
              </a:spcBef>
              <a:spcAft>
                <a:spcPts val="0"/>
              </a:spcAft>
              <a:buClr>
                <a:schemeClr val="dk2"/>
              </a:buClr>
              <a:buSzPts val="2200"/>
              <a:buFont typeface="Open Sans"/>
              <a:buChar char="●"/>
            </a:pPr>
            <a:r>
              <a:rPr lang="en" sz="2200" u="sng">
                <a:solidFill>
                  <a:schemeClr val="dk2"/>
                </a:solidFill>
                <a:hlinkClick r:id="rId5">
                  <a:extLst>
                    <a:ext uri="{A12FA001-AC4F-418D-AE19-62706E023703}">
                      <ahyp:hlinkClr xmlns:ahyp="http://schemas.microsoft.com/office/drawing/2018/hyperlinkcolor" val="tx"/>
                    </a:ext>
                  </a:extLst>
                </a:hlinkClick>
              </a:rPr>
              <a:t>Award Changes</a:t>
            </a:r>
            <a:r>
              <a:rPr lang="en" sz="2200">
                <a:solidFill>
                  <a:schemeClr val="dk2"/>
                </a:solidFill>
              </a:rPr>
              <a:t>: Guidance and instructions for completing Modification requests</a:t>
            </a:r>
            <a:endParaRPr sz="2200">
              <a:solidFill>
                <a:schemeClr val="dk2"/>
              </a:solidFill>
            </a:endParaRPr>
          </a:p>
          <a:p>
            <a:pPr marL="457200" lvl="0" indent="-368300" algn="l" rtl="0">
              <a:spcBef>
                <a:spcPts val="0"/>
              </a:spcBef>
              <a:spcAft>
                <a:spcPts val="0"/>
              </a:spcAft>
              <a:buClr>
                <a:schemeClr val="dk2"/>
              </a:buClr>
              <a:buSzPts val="2200"/>
              <a:buChar char="●"/>
            </a:pPr>
            <a:r>
              <a:rPr lang="en" sz="2200" u="sng">
                <a:solidFill>
                  <a:schemeClr val="hlink"/>
                </a:solidFill>
                <a:hlinkClick r:id="rId6"/>
              </a:rPr>
              <a:t>GCA Award Setup guidance</a:t>
            </a:r>
            <a:endParaRPr sz="2200">
              <a:solidFill>
                <a:schemeClr val="dk2"/>
              </a:solidFill>
            </a:endParaRPr>
          </a:p>
          <a:p>
            <a:pPr marL="457200" lvl="0" indent="-368300" algn="l" rtl="0">
              <a:spcBef>
                <a:spcPts val="0"/>
              </a:spcBef>
              <a:spcAft>
                <a:spcPts val="0"/>
              </a:spcAft>
              <a:buClr>
                <a:schemeClr val="dk2"/>
              </a:buClr>
              <a:buSzPts val="2200"/>
              <a:buChar char="●"/>
            </a:pPr>
            <a:r>
              <a:rPr lang="en" sz="2200" u="sng">
                <a:solidFill>
                  <a:schemeClr val="hlink"/>
                </a:solidFill>
                <a:hlinkClick r:id="rId7"/>
              </a:rPr>
              <a:t>GCA Modification guidance</a:t>
            </a:r>
            <a:endParaRPr sz="2200">
              <a:solidFill>
                <a:schemeClr val="dk2"/>
              </a:solidFill>
            </a:endParaRPr>
          </a:p>
          <a:p>
            <a:pPr marL="0" lvl="0" indent="0" algn="l" rtl="0">
              <a:spcBef>
                <a:spcPts val="0"/>
              </a:spcBef>
              <a:spcAft>
                <a:spcPts val="0"/>
              </a:spcAft>
              <a:buNone/>
            </a:pPr>
            <a:endParaRPr sz="2200">
              <a:solidFill>
                <a:schemeClr val="dk2"/>
              </a:solidFill>
            </a:endParaRPr>
          </a:p>
          <a:p>
            <a:pPr marL="0" lvl="0" indent="0" algn="l" rtl="0">
              <a:spcBef>
                <a:spcPts val="0"/>
              </a:spcBef>
              <a:spcAft>
                <a:spcPts val="0"/>
              </a:spcAft>
              <a:buNone/>
            </a:pPr>
            <a:r>
              <a:rPr lang="en" sz="2200">
                <a:solidFill>
                  <a:schemeClr val="dk2"/>
                </a:solidFill>
              </a:rPr>
              <a:t>FAQs: </a:t>
            </a:r>
            <a:endParaRPr sz="2200">
              <a:solidFill>
                <a:schemeClr val="dk2"/>
              </a:solidFill>
            </a:endParaRPr>
          </a:p>
          <a:p>
            <a:pPr marL="457200" lvl="0" indent="-368300" algn="l" rtl="0">
              <a:spcBef>
                <a:spcPts val="0"/>
              </a:spcBef>
              <a:spcAft>
                <a:spcPts val="0"/>
              </a:spcAft>
              <a:buClr>
                <a:schemeClr val="dk2"/>
              </a:buClr>
              <a:buSzPts val="2200"/>
              <a:buChar char="●"/>
            </a:pPr>
            <a:r>
              <a:rPr lang="en" sz="2200" u="sng">
                <a:solidFill>
                  <a:schemeClr val="accent5"/>
                </a:solidFill>
                <a:hlinkClick r:id="rId8">
                  <a:extLst>
                    <a:ext uri="{A12FA001-AC4F-418D-AE19-62706E023703}">
                      <ahyp:hlinkClr xmlns:ahyp="http://schemas.microsoft.com/office/drawing/2018/hyperlinkcolor" val="tx"/>
                    </a:ext>
                  </a:extLst>
                </a:hlinkClick>
              </a:rPr>
              <a:t>When will I need an eGC1 vs. create a Modification request?</a:t>
            </a:r>
            <a:endParaRPr sz="2200">
              <a:solidFill>
                <a:schemeClr val="dk2"/>
              </a:solidFill>
            </a:endParaRPr>
          </a:p>
          <a:p>
            <a:pPr marL="457200" lvl="0" indent="-368300" algn="l" rtl="0">
              <a:spcBef>
                <a:spcPts val="0"/>
              </a:spcBef>
              <a:spcAft>
                <a:spcPts val="0"/>
              </a:spcAft>
              <a:buClr>
                <a:schemeClr val="dk2"/>
              </a:buClr>
              <a:buSzPts val="2200"/>
              <a:buChar char="●"/>
            </a:pPr>
            <a:r>
              <a:rPr lang="en" sz="2200" i="1">
                <a:solidFill>
                  <a:schemeClr val="dk2"/>
                </a:solidFill>
              </a:rPr>
              <a:t>coming soon: </a:t>
            </a:r>
            <a:r>
              <a:rPr lang="en" sz="2200">
                <a:solidFill>
                  <a:schemeClr val="dk2"/>
                </a:solidFill>
              </a:rPr>
              <a:t>How do I know which modification request to select (OSP/GCA) or (GCA)?</a:t>
            </a:r>
            <a:endParaRPr sz="2200">
              <a:solidFill>
                <a:schemeClr val="dk2"/>
              </a:solidFill>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2"/>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 sz="4250">
                <a:latin typeface="Encode Sans Black"/>
                <a:ea typeface="Encode Sans Black"/>
                <a:cs typeface="Encode Sans Black"/>
                <a:sym typeface="Encode Sans Black"/>
              </a:rPr>
              <a:t>OSP &amp; GCA - Update </a:t>
            </a:r>
            <a:endParaRPr sz="4250">
              <a:latin typeface="Encode Sans Black"/>
              <a:ea typeface="Encode Sans Black"/>
              <a:cs typeface="Encode Sans Black"/>
              <a:sym typeface="Encode Sans Black"/>
            </a:endParaRPr>
          </a:p>
        </p:txBody>
      </p:sp>
      <p:sp>
        <p:nvSpPr>
          <p:cNvPr id="463" name="Google Shape;463;p82"/>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July 21, 2023 </a:t>
            </a:r>
            <a:r>
              <a:rPr lang="en" sz="2000" b="0" i="0" u="none" strike="noStrike" cap="none">
                <a:solidFill>
                  <a:srgbClr val="FFFFFF"/>
                </a:solidFill>
                <a:latin typeface="Open Sans"/>
                <a:ea typeface="Open Sans"/>
                <a:cs typeface="Open Sans"/>
                <a:sym typeface="Open Sans"/>
              </a:rPr>
              <a:t>MRAM</a:t>
            </a:r>
            <a:endParaRPr/>
          </a:p>
          <a:p>
            <a:pPr marL="0" marR="0" lvl="0" indent="0" algn="l" rtl="0">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Carol Rhodes,</a:t>
            </a:r>
            <a:r>
              <a:rPr lang="en"/>
              <a:t> </a:t>
            </a:r>
            <a:r>
              <a:rPr lang="en" sz="2000" b="0" i="0" u="none" strike="noStrike" cap="none">
                <a:solidFill>
                  <a:srgbClr val="FFFFFF"/>
                </a:solidFill>
                <a:latin typeface="Open Sans"/>
                <a:ea typeface="Open Sans"/>
                <a:cs typeface="Open Sans"/>
                <a:sym typeface="Open Sans"/>
              </a:rPr>
              <a:t>Office of Sponsored Programs</a:t>
            </a:r>
            <a:endParaRPr sz="2000" b="0" i="0" u="none" strike="noStrike" cap="none">
              <a:solidFill>
                <a:srgbClr val="FFFFFF"/>
              </a:solidFill>
              <a:latin typeface="Open Sans"/>
              <a:ea typeface="Open Sans"/>
              <a:cs typeface="Open Sans"/>
              <a:sym typeface="Open Sans"/>
            </a:endParaRPr>
          </a:p>
          <a:p>
            <a:pPr marL="0" marR="0" lvl="0" indent="0" algn="l" rtl="0">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Vince Gonzalez, Grant &amp; Contract Accounting</a:t>
            </a:r>
            <a:endParaRPr sz="2000">
              <a:solidFill>
                <a:srgbClr val="FFFFFF"/>
              </a:solidFill>
              <a:latin typeface="Open Sans"/>
              <a:ea typeface="Open Sans"/>
              <a:cs typeface="Open Sans"/>
              <a:sym typeface="Open Sans"/>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8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Prioritizing &amp; Catching Up - OSP</a:t>
            </a:r>
            <a:endParaRPr>
              <a:latin typeface="Encode Sans Black"/>
              <a:ea typeface="Encode Sans Black"/>
              <a:cs typeface="Encode Sans Black"/>
              <a:sym typeface="Encode Sans Black"/>
            </a:endParaRPr>
          </a:p>
        </p:txBody>
      </p:sp>
      <p:sp>
        <p:nvSpPr>
          <p:cNvPr id="470" name="Google Shape;470;p83"/>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457200" marR="0" lvl="0" indent="-406400" algn="l" rtl="0">
              <a:lnSpc>
                <a:spcPct val="100000"/>
              </a:lnSpc>
              <a:spcBef>
                <a:spcPts val="480"/>
              </a:spcBef>
              <a:spcAft>
                <a:spcPts val="0"/>
              </a:spcAft>
              <a:buClr>
                <a:srgbClr val="4B2E83"/>
              </a:buClr>
              <a:buSzPts val="2800"/>
              <a:buFont typeface="Merriweather Sans"/>
              <a:buChar char="&gt;"/>
            </a:pPr>
            <a:r>
              <a:rPr lang="en" sz="2800"/>
              <a:t>Conversion of over ~700 PACs to SAGE Modifications (MOD) </a:t>
            </a:r>
            <a:endParaRPr sz="2800"/>
          </a:p>
          <a:p>
            <a:pPr marL="457200" marR="0" lvl="0" indent="0" algn="l" rtl="0">
              <a:lnSpc>
                <a:spcPct val="100000"/>
              </a:lnSpc>
              <a:spcBef>
                <a:spcPts val="480"/>
              </a:spcBef>
              <a:spcAft>
                <a:spcPts val="0"/>
              </a:spcAft>
              <a:buNone/>
            </a:pPr>
            <a:endParaRPr sz="2800"/>
          </a:p>
          <a:p>
            <a:pPr marL="457200" lvl="0" indent="-406400" algn="l" rtl="0">
              <a:spcBef>
                <a:spcPts val="480"/>
              </a:spcBef>
              <a:spcAft>
                <a:spcPts val="0"/>
              </a:spcAft>
              <a:buSzPts val="2800"/>
              <a:buChar char="&gt;"/>
            </a:pPr>
            <a:r>
              <a:rPr lang="en" sz="2800"/>
              <a:t>Setup &amp; processing of your requests may result in:</a:t>
            </a:r>
            <a:endParaRPr sz="2800"/>
          </a:p>
          <a:p>
            <a:pPr marL="914400" lvl="1" indent="-355600" algn="l" rtl="0">
              <a:spcBef>
                <a:spcPts val="0"/>
              </a:spcBef>
              <a:spcAft>
                <a:spcPts val="0"/>
              </a:spcAft>
              <a:buSzPts val="2000"/>
              <a:buFont typeface="Open Sans"/>
              <a:buChar char="–"/>
            </a:pPr>
            <a:r>
              <a:rPr lang="en"/>
              <a:t>Denying Award Setup Requests </a:t>
            </a:r>
            <a:endParaRPr/>
          </a:p>
          <a:p>
            <a:pPr marL="914400" lvl="1" indent="-355600" algn="l" rtl="0">
              <a:spcBef>
                <a:spcPts val="0"/>
              </a:spcBef>
              <a:spcAft>
                <a:spcPts val="0"/>
              </a:spcAft>
              <a:buSzPts val="2000"/>
              <a:buFont typeface="Open Sans"/>
              <a:buChar char="–"/>
            </a:pPr>
            <a:r>
              <a:rPr lang="en"/>
              <a:t>Returning eGC1s that should be a MOD</a:t>
            </a:r>
            <a:endParaRPr/>
          </a:p>
          <a:p>
            <a:pPr marL="914400" lvl="1" indent="-355600" algn="l" rtl="0">
              <a:spcBef>
                <a:spcPts val="0"/>
              </a:spcBef>
              <a:spcAft>
                <a:spcPts val="0"/>
              </a:spcAft>
              <a:buSzPts val="2000"/>
              <a:buFont typeface="Open Sans"/>
              <a:buChar char="–"/>
            </a:pPr>
            <a:r>
              <a:rPr lang="en"/>
              <a:t>Denying MODs sent to incorrect office</a:t>
            </a:r>
            <a:endParaRPr/>
          </a:p>
          <a:p>
            <a:pPr marL="0" marR="0" lvl="0" indent="0" algn="l" rtl="0">
              <a:lnSpc>
                <a:spcPct val="100000"/>
              </a:lnSpc>
              <a:spcBef>
                <a:spcPts val="480"/>
              </a:spcBef>
              <a:spcAft>
                <a:spcPts val="0"/>
              </a:spcAft>
              <a:buNone/>
            </a:pPr>
            <a:endParaRPr/>
          </a:p>
          <a:p>
            <a:pPr marL="914400" marR="0" lvl="0" indent="0" algn="l" rtl="0">
              <a:lnSpc>
                <a:spcPct val="100000"/>
              </a:lnSpc>
              <a:spcBef>
                <a:spcPts val="480"/>
              </a:spcBef>
              <a:spcAft>
                <a:spcPts val="0"/>
              </a:spcAft>
              <a:buNone/>
            </a:pPr>
            <a:endParaRPr/>
          </a:p>
          <a:p>
            <a:pPr marL="45720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sz="2800"/>
          </a:p>
        </p:txBody>
      </p:sp>
      <p:sp>
        <p:nvSpPr>
          <p:cNvPr id="471" name="Google Shape;471;p83"/>
          <p:cNvSpPr txBox="1">
            <a:spLocks noGrp="1"/>
          </p:cNvSpPr>
          <p:nvPr>
            <p:ph type="body" idx="2"/>
          </p:nvPr>
        </p:nvSpPr>
        <p:spPr>
          <a:xfrm>
            <a:off x="168150" y="6056050"/>
            <a:ext cx="7992600" cy="54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 sz="1900" b="1"/>
              <a:t>Review</a:t>
            </a:r>
            <a:r>
              <a:rPr lang="en" sz="1900"/>
              <a:t>: </a:t>
            </a:r>
            <a:r>
              <a:rPr lang="en" sz="1900" u="sng">
                <a:solidFill>
                  <a:schemeClr val="hlink"/>
                </a:solidFill>
                <a:hlinkClick r:id="rId3"/>
              </a:rPr>
              <a:t>When will I need an eGC1 vs. a Modification Request? </a:t>
            </a:r>
            <a:endParaRPr sz="1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8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Attach Agreement &amp; Related Documents/Correspondence</a:t>
            </a:r>
            <a:endParaRPr>
              <a:latin typeface="Encode Sans Black"/>
              <a:ea typeface="Encode Sans Black"/>
              <a:cs typeface="Encode Sans Black"/>
              <a:sym typeface="Encode Sans Black"/>
            </a:endParaRPr>
          </a:p>
        </p:txBody>
      </p:sp>
      <p:sp>
        <p:nvSpPr>
          <p:cNvPr id="478" name="Google Shape;478;p84"/>
          <p:cNvSpPr txBox="1">
            <a:spLocks noGrp="1"/>
          </p:cNvSpPr>
          <p:nvPr>
            <p:ph type="body" idx="2"/>
          </p:nvPr>
        </p:nvSpPr>
        <p:spPr>
          <a:xfrm>
            <a:off x="659305" y="15843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a:t>Attach the award agreement or modification </a:t>
            </a:r>
            <a:endParaRPr/>
          </a:p>
          <a:p>
            <a:pPr marL="0" lvl="0" indent="0" algn="l" rtl="0">
              <a:spcBef>
                <a:spcPts val="480"/>
              </a:spcBef>
              <a:spcAft>
                <a:spcPts val="0"/>
              </a:spcAft>
              <a:buNone/>
            </a:pPr>
            <a:endParaRPr/>
          </a:p>
          <a:p>
            <a:pPr marL="0" lvl="0" indent="0" algn="l" rtl="0">
              <a:spcBef>
                <a:spcPts val="480"/>
              </a:spcBef>
              <a:spcAft>
                <a:spcPts val="0"/>
              </a:spcAft>
              <a:buNone/>
            </a:pPr>
            <a:r>
              <a:rPr lang="en"/>
              <a:t>Include attachments, exhibits, letters, award emails and/or correspondence</a:t>
            </a:r>
            <a:endParaRPr/>
          </a:p>
          <a:p>
            <a:pPr marL="0" lvl="0" indent="0" algn="l" rtl="0">
              <a:spcBef>
                <a:spcPts val="480"/>
              </a:spcBef>
              <a:spcAft>
                <a:spcPts val="0"/>
              </a:spcAft>
              <a:buNone/>
            </a:pPr>
            <a:endParaRPr/>
          </a:p>
          <a:p>
            <a:pPr marL="0" lvl="0" indent="0" algn="l" rtl="0">
              <a:spcBef>
                <a:spcPts val="480"/>
              </a:spcBef>
              <a:spcAft>
                <a:spcPts val="0"/>
              </a:spcAft>
              <a:buNone/>
            </a:pPr>
            <a:r>
              <a:rPr lang="en"/>
              <a:t>Sometimes related emails contain issue date, award #s, POs, additional terms, due dates, sponsor contacts, or conditions needed to process your request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8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600">
                <a:latin typeface="Encode Sans Black"/>
                <a:ea typeface="Encode Sans Black"/>
                <a:cs typeface="Encode Sans Black"/>
                <a:sym typeface="Encode Sans Black"/>
              </a:rPr>
              <a:t>How can I see what’s going on - ASRs &amp; MODs? Request List Status &amp; Assignments</a:t>
            </a:r>
            <a:endParaRPr sz="2600">
              <a:latin typeface="Encode Sans Black"/>
              <a:ea typeface="Encode Sans Black"/>
              <a:cs typeface="Encode Sans Black"/>
              <a:sym typeface="Encode Sans Black"/>
            </a:endParaRPr>
          </a:p>
        </p:txBody>
      </p:sp>
      <p:sp>
        <p:nvSpPr>
          <p:cNvPr id="485" name="Google Shape;485;p85"/>
          <p:cNvSpPr txBox="1"/>
          <p:nvPr/>
        </p:nvSpPr>
        <p:spPr>
          <a:xfrm>
            <a:off x="298675" y="5676025"/>
            <a:ext cx="6971700" cy="861900"/>
          </a:xfrm>
          <a:prstGeom prst="rect">
            <a:avLst/>
          </a:prstGeom>
          <a:noFill/>
          <a:ln>
            <a:noFill/>
          </a:ln>
        </p:spPr>
        <p:txBody>
          <a:bodyPr spcFirstLastPara="1" wrap="square" lIns="91425" tIns="91425" rIns="91425" bIns="91425" anchor="t" anchorCtr="0">
            <a:spAutoFit/>
          </a:bodyPr>
          <a:lstStyle/>
          <a:p>
            <a:pPr marL="457200" lvl="0" indent="-355600" algn="l" rtl="0">
              <a:spcBef>
                <a:spcPts val="480"/>
              </a:spcBef>
              <a:spcAft>
                <a:spcPts val="0"/>
              </a:spcAft>
              <a:buClr>
                <a:srgbClr val="4B2E83"/>
              </a:buClr>
              <a:buSzPts val="2000"/>
              <a:buFont typeface="Merriweather Sans"/>
              <a:buChar char="&gt;"/>
            </a:pPr>
            <a:r>
              <a:rPr lang="en" sz="2000">
                <a:solidFill>
                  <a:srgbClr val="4B2E83"/>
                </a:solidFill>
                <a:latin typeface="Open Sans"/>
                <a:ea typeface="Open Sans"/>
                <a:cs typeface="Open Sans"/>
                <a:sym typeface="Open Sans"/>
              </a:rPr>
              <a:t>Assignments &amp; Status on request list</a:t>
            </a:r>
            <a:endParaRPr sz="2000">
              <a:solidFill>
                <a:srgbClr val="4B2E83"/>
              </a:solidFill>
              <a:latin typeface="Open Sans"/>
              <a:ea typeface="Open Sans"/>
              <a:cs typeface="Open Sans"/>
              <a:sym typeface="Open Sans"/>
            </a:endParaRPr>
          </a:p>
          <a:p>
            <a:pPr marL="457200" lvl="0" indent="0" algn="l" rtl="0">
              <a:spcBef>
                <a:spcPts val="480"/>
              </a:spcBef>
              <a:spcAft>
                <a:spcPts val="0"/>
              </a:spcAft>
              <a:buNone/>
            </a:pPr>
            <a:endParaRPr sz="2000">
              <a:solidFill>
                <a:srgbClr val="4B2E83"/>
              </a:solidFill>
              <a:latin typeface="Open Sans"/>
              <a:ea typeface="Open Sans"/>
              <a:cs typeface="Open Sans"/>
              <a:sym typeface="Open Sans"/>
            </a:endParaRPr>
          </a:p>
        </p:txBody>
      </p:sp>
      <p:pic>
        <p:nvPicPr>
          <p:cNvPr id="486" name="Google Shape;486;p85"/>
          <p:cNvPicPr preferRelativeResize="0"/>
          <p:nvPr/>
        </p:nvPicPr>
        <p:blipFill>
          <a:blip r:embed="rId3">
            <a:alphaModFix/>
          </a:blip>
          <a:stretch>
            <a:fillRect/>
          </a:stretch>
        </p:blipFill>
        <p:spPr>
          <a:xfrm>
            <a:off x="0" y="1975693"/>
            <a:ext cx="9144003" cy="2906614"/>
          </a:xfrm>
          <a:prstGeom prst="rect">
            <a:avLst/>
          </a:prstGeom>
          <a:noFill/>
          <a:ln>
            <a:noFill/>
          </a:ln>
        </p:spPr>
      </p:pic>
      <p:sp>
        <p:nvSpPr>
          <p:cNvPr id="487" name="Google Shape;487;p85"/>
          <p:cNvSpPr/>
          <p:nvPr/>
        </p:nvSpPr>
        <p:spPr>
          <a:xfrm rot="-5400000">
            <a:off x="5170861" y="1783938"/>
            <a:ext cx="1284000" cy="780000"/>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rPr>
              <a:t>Assigned</a:t>
            </a:r>
            <a:endParaRPr>
              <a:solidFill>
                <a:schemeClr val="lt2"/>
              </a:solidFill>
            </a:endParaRPr>
          </a:p>
        </p:txBody>
      </p:sp>
      <p:sp>
        <p:nvSpPr>
          <p:cNvPr id="488" name="Google Shape;488;p85"/>
          <p:cNvSpPr/>
          <p:nvPr/>
        </p:nvSpPr>
        <p:spPr>
          <a:xfrm rot="-5400000">
            <a:off x="3429650" y="1862698"/>
            <a:ext cx="1013100" cy="780000"/>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rPr>
              <a:t>Status</a:t>
            </a:r>
            <a:endParaRPr>
              <a:solidFill>
                <a:schemeClr val="lt2"/>
              </a:solidFill>
            </a:endParaRPr>
          </a:p>
        </p:txBody>
      </p:sp>
      <p:pic>
        <p:nvPicPr>
          <p:cNvPr id="489" name="Google Shape;489;p85"/>
          <p:cNvPicPr preferRelativeResize="0"/>
          <p:nvPr/>
        </p:nvPicPr>
        <p:blipFill rotWithShape="1">
          <a:blip r:embed="rId3">
            <a:alphaModFix/>
          </a:blip>
          <a:srcRect l="21469" r="73297" b="89977"/>
          <a:stretch/>
        </p:blipFill>
        <p:spPr>
          <a:xfrm>
            <a:off x="659298" y="1975700"/>
            <a:ext cx="1332224" cy="2913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8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600">
                <a:latin typeface="Encode Sans Black"/>
                <a:ea typeface="Encode Sans Black"/>
                <a:cs typeface="Encode Sans Black"/>
                <a:sym typeface="Encode Sans Black"/>
              </a:rPr>
              <a:t>How can I see what’s going on - ASRs &amp; MODs? Comments &amp; History</a:t>
            </a:r>
            <a:endParaRPr sz="2600">
              <a:latin typeface="Encode Sans Black"/>
              <a:ea typeface="Encode Sans Black"/>
              <a:cs typeface="Encode Sans Black"/>
              <a:sym typeface="Encode Sans Black"/>
            </a:endParaRPr>
          </a:p>
        </p:txBody>
      </p:sp>
      <p:sp>
        <p:nvSpPr>
          <p:cNvPr id="496" name="Google Shape;496;p86"/>
          <p:cNvSpPr txBox="1">
            <a:spLocks noGrp="1"/>
          </p:cNvSpPr>
          <p:nvPr>
            <p:ph type="body" idx="2"/>
          </p:nvPr>
        </p:nvSpPr>
        <p:spPr>
          <a:xfrm>
            <a:off x="659305" y="15843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pic>
        <p:nvPicPr>
          <p:cNvPr id="497" name="Google Shape;497;p86"/>
          <p:cNvPicPr preferRelativeResize="0"/>
          <p:nvPr/>
        </p:nvPicPr>
        <p:blipFill>
          <a:blip r:embed="rId3">
            <a:alphaModFix/>
          </a:blip>
          <a:stretch>
            <a:fillRect/>
          </a:stretch>
        </p:blipFill>
        <p:spPr>
          <a:xfrm>
            <a:off x="762000" y="1730438"/>
            <a:ext cx="7620000" cy="4048125"/>
          </a:xfrm>
          <a:prstGeom prst="rect">
            <a:avLst/>
          </a:prstGeom>
          <a:noFill/>
          <a:ln>
            <a:noFill/>
          </a:ln>
        </p:spPr>
      </p:pic>
      <p:sp>
        <p:nvSpPr>
          <p:cNvPr id="498" name="Google Shape;498;p86"/>
          <p:cNvSpPr/>
          <p:nvPr/>
        </p:nvSpPr>
        <p:spPr>
          <a:xfrm rot="-1622640">
            <a:off x="2242626" y="4570487"/>
            <a:ext cx="1283995" cy="780057"/>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6"/>
          <p:cNvSpPr txBox="1"/>
          <p:nvPr/>
        </p:nvSpPr>
        <p:spPr>
          <a:xfrm>
            <a:off x="298675" y="5676025"/>
            <a:ext cx="6971700" cy="1169700"/>
          </a:xfrm>
          <a:prstGeom prst="rect">
            <a:avLst/>
          </a:prstGeom>
          <a:noFill/>
          <a:ln>
            <a:noFill/>
          </a:ln>
        </p:spPr>
        <p:txBody>
          <a:bodyPr spcFirstLastPara="1" wrap="square" lIns="91425" tIns="91425" rIns="91425" bIns="91425" anchor="t" anchorCtr="0">
            <a:spAutoFit/>
          </a:bodyPr>
          <a:lstStyle/>
          <a:p>
            <a:pPr marL="457200" lvl="0" indent="-355600" algn="l" rtl="0">
              <a:spcBef>
                <a:spcPts val="480"/>
              </a:spcBef>
              <a:spcAft>
                <a:spcPts val="0"/>
              </a:spcAft>
              <a:buClr>
                <a:srgbClr val="4B2E83"/>
              </a:buClr>
              <a:buSzPts val="2000"/>
              <a:buFont typeface="Merriweather Sans"/>
              <a:buChar char="&gt;"/>
            </a:pPr>
            <a:r>
              <a:rPr lang="en" sz="2000">
                <a:solidFill>
                  <a:srgbClr val="4B2E83"/>
                </a:solidFill>
                <a:latin typeface="Open Sans"/>
                <a:ea typeface="Open Sans"/>
                <a:cs typeface="Open Sans"/>
                <a:sym typeface="Open Sans"/>
              </a:rPr>
              <a:t>Detailed history and comments within ASR and MOD</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Merriweather Sans"/>
              <a:buChar char="&gt;"/>
            </a:pPr>
            <a:r>
              <a:rPr lang="en" sz="2000">
                <a:solidFill>
                  <a:srgbClr val="4B2E83"/>
                </a:solidFill>
                <a:latin typeface="Open Sans"/>
                <a:ea typeface="Open Sans"/>
                <a:cs typeface="Open Sans"/>
                <a:sym typeface="Open Sans"/>
              </a:rPr>
              <a:t>Status viewable on Requests List</a:t>
            </a:r>
            <a:endParaRPr sz="2000">
              <a:solidFill>
                <a:srgbClr val="4B2E83"/>
              </a:solidFill>
              <a:latin typeface="Open Sans"/>
              <a:ea typeface="Open Sans"/>
              <a:cs typeface="Open Sans"/>
              <a:sym typeface="Open Sans"/>
            </a:endParaRPr>
          </a:p>
          <a:p>
            <a:pPr marL="457200" lvl="0" indent="0" algn="l" rtl="0">
              <a:spcBef>
                <a:spcPts val="480"/>
              </a:spcBef>
              <a:spcAft>
                <a:spcPts val="0"/>
              </a:spcAft>
              <a:buNone/>
            </a:pPr>
            <a:endParaRPr sz="2000">
              <a:solidFill>
                <a:srgbClr val="4B2E83"/>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600">
                <a:latin typeface="Encode Sans Black"/>
                <a:ea typeface="Encode Sans Black"/>
                <a:cs typeface="Encode Sans Black"/>
                <a:sym typeface="Encode Sans Black"/>
              </a:rPr>
              <a:t>How can I see what’s going on - ASRs &amp; MODs? </a:t>
            </a:r>
            <a:endParaRPr sz="2600">
              <a:latin typeface="Encode Sans Black"/>
              <a:ea typeface="Encode Sans Black"/>
              <a:cs typeface="Encode Sans Black"/>
              <a:sym typeface="Encode Sans Black"/>
            </a:endParaRPr>
          </a:p>
          <a:p>
            <a:pPr marL="0" lvl="0" indent="0" algn="l" rtl="0">
              <a:spcBef>
                <a:spcPts val="600"/>
              </a:spcBef>
              <a:spcAft>
                <a:spcPts val="0"/>
              </a:spcAft>
              <a:buNone/>
            </a:pPr>
            <a:r>
              <a:rPr lang="en" sz="2600">
                <a:latin typeface="Encode Sans Black"/>
                <a:ea typeface="Encode Sans Black"/>
                <a:cs typeface="Encode Sans Black"/>
                <a:sym typeface="Encode Sans Black"/>
              </a:rPr>
              <a:t>Award Request Status List</a:t>
            </a:r>
            <a:endParaRPr sz="2600">
              <a:latin typeface="Encode Sans Black"/>
              <a:ea typeface="Encode Sans Black"/>
              <a:cs typeface="Encode Sans Black"/>
              <a:sym typeface="Encode Sans Black"/>
            </a:endParaRPr>
          </a:p>
        </p:txBody>
      </p:sp>
      <p:sp>
        <p:nvSpPr>
          <p:cNvPr id="506" name="Google Shape;506;p87"/>
          <p:cNvSpPr txBox="1">
            <a:spLocks noGrp="1"/>
          </p:cNvSpPr>
          <p:nvPr>
            <p:ph type="body" idx="2"/>
          </p:nvPr>
        </p:nvSpPr>
        <p:spPr>
          <a:xfrm>
            <a:off x="659300" y="1584325"/>
            <a:ext cx="8196300" cy="8484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Detailed history and comments within ASR and MOD</a:t>
            </a:r>
            <a:endParaRPr/>
          </a:p>
        </p:txBody>
      </p:sp>
      <p:pic>
        <p:nvPicPr>
          <p:cNvPr id="507" name="Google Shape;507;p87"/>
          <p:cNvPicPr preferRelativeResize="0"/>
          <p:nvPr/>
        </p:nvPicPr>
        <p:blipFill>
          <a:blip r:embed="rId3">
            <a:alphaModFix/>
          </a:blip>
          <a:stretch>
            <a:fillRect/>
          </a:stretch>
        </p:blipFill>
        <p:spPr>
          <a:xfrm>
            <a:off x="152400" y="2889925"/>
            <a:ext cx="8839200" cy="3227379"/>
          </a:xfrm>
          <a:prstGeom prst="rect">
            <a:avLst/>
          </a:prstGeom>
          <a:noFill/>
          <a:ln w="9525" cap="flat" cmpd="sng">
            <a:solidFill>
              <a:schemeClr val="dk2"/>
            </a:solidFill>
            <a:prstDash val="solid"/>
            <a:round/>
            <a:headEnd type="none" w="sm" len="sm"/>
            <a:tailEnd type="none" w="sm" len="sm"/>
          </a:ln>
        </p:spPr>
      </p:pic>
      <p:sp>
        <p:nvSpPr>
          <p:cNvPr id="508" name="Google Shape;508;p87"/>
          <p:cNvSpPr/>
          <p:nvPr/>
        </p:nvSpPr>
        <p:spPr>
          <a:xfrm rot="9584406">
            <a:off x="6238774" y="3631408"/>
            <a:ext cx="1283935" cy="779926"/>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a:latin typeface="Encode Sans Black"/>
                <a:ea typeface="Encode Sans Black"/>
                <a:cs typeface="Encode Sans Black"/>
                <a:sym typeface="Encode Sans Black"/>
              </a:rPr>
              <a:t>SAGE BUDGET: LINKING BUDGETS TO AWARD SETUP REQUESTS</a:t>
            </a:r>
            <a:endParaRPr>
              <a:latin typeface="Encode Sans Black"/>
              <a:ea typeface="Encode Sans Black"/>
              <a:cs typeface="Encode Sans Black"/>
              <a:sym typeface="Encode Sans Black"/>
            </a:endParaRPr>
          </a:p>
        </p:txBody>
      </p:sp>
      <p:sp>
        <p:nvSpPr>
          <p:cNvPr id="236" name="Google Shape;236;p52"/>
          <p:cNvSpPr txBox="1">
            <a:spLocks noGrp="1"/>
          </p:cNvSpPr>
          <p:nvPr>
            <p:ph type="body" idx="2"/>
          </p:nvPr>
        </p:nvSpPr>
        <p:spPr>
          <a:xfrm>
            <a:off x="659300" y="1637425"/>
            <a:ext cx="8376300" cy="4848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a:solidFill>
                  <a:schemeClr val="dk1"/>
                </a:solidFill>
              </a:rPr>
              <a:t>Context</a:t>
            </a:r>
            <a:endParaRPr sz="1700">
              <a:solidFill>
                <a:schemeClr val="dk1"/>
              </a:solidFill>
            </a:endParaRPr>
          </a:p>
          <a:p>
            <a:pPr marL="457200" lvl="0" indent="-336550" algn="l" rtl="0">
              <a:lnSpc>
                <a:spcPct val="115000"/>
              </a:lnSpc>
              <a:spcBef>
                <a:spcPts val="0"/>
              </a:spcBef>
              <a:spcAft>
                <a:spcPts val="0"/>
              </a:spcAft>
              <a:buClr>
                <a:schemeClr val="dk1"/>
              </a:buClr>
              <a:buSzPts val="1700"/>
              <a:buChar char="&gt;"/>
            </a:pPr>
            <a:r>
              <a:rPr lang="en" sz="1700">
                <a:solidFill>
                  <a:schemeClr val="dk1"/>
                </a:solidFill>
              </a:rPr>
              <a:t>The best practice for award budgeting is to create or copy a distinct budget for time of award, separate from the proposal budget.</a:t>
            </a:r>
            <a:endParaRPr sz="1700">
              <a:solidFill>
                <a:schemeClr val="dk1"/>
              </a:solidFill>
            </a:endParaRPr>
          </a:p>
          <a:p>
            <a:pPr marL="457200" lvl="0" indent="-336550" algn="l" rtl="0">
              <a:lnSpc>
                <a:spcPct val="115000"/>
              </a:lnSpc>
              <a:spcBef>
                <a:spcPts val="1000"/>
              </a:spcBef>
              <a:spcAft>
                <a:spcPts val="0"/>
              </a:spcAft>
              <a:buClr>
                <a:schemeClr val="dk1"/>
              </a:buClr>
              <a:buSzPts val="1700"/>
              <a:buChar char="&gt;"/>
            </a:pPr>
            <a:r>
              <a:rPr lang="en" sz="1700" i="1">
                <a:solidFill>
                  <a:schemeClr val="dk1"/>
                </a:solidFill>
              </a:rPr>
              <a:t>Why?</a:t>
            </a:r>
            <a:r>
              <a:rPr lang="en" sz="1700">
                <a:solidFill>
                  <a:schemeClr val="dk1"/>
                </a:solidFill>
              </a:rPr>
              <a:t> For easy recognition of which is which when the two budgets vary.</a:t>
            </a:r>
            <a:br>
              <a:rPr lang="en" sz="1700">
                <a:solidFill>
                  <a:schemeClr val="dk1"/>
                </a:solidFill>
              </a:rPr>
            </a:br>
            <a:r>
              <a:rPr lang="en" sz="1700">
                <a:solidFill>
                  <a:schemeClr val="dk1"/>
                </a:solidFill>
              </a:rPr>
              <a:t>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gt;"/>
            </a:pPr>
            <a:r>
              <a:rPr lang="en" sz="1700">
                <a:solidFill>
                  <a:schemeClr val="dk1"/>
                </a:solidFill>
              </a:rPr>
              <a:t>Currently, the SAGE system is allowing users to link proposal budgets to Award Setup Requests and is not requiring a new budget. This will change in the future.</a:t>
            </a:r>
            <a:br>
              <a:rPr lang="en" sz="1700">
                <a:solidFill>
                  <a:schemeClr val="dk1"/>
                </a:solidFill>
              </a:rPr>
            </a:br>
            <a:endParaRPr sz="1700">
              <a:solidFill>
                <a:schemeClr val="dk1"/>
              </a:solidFill>
            </a:endParaRPr>
          </a:p>
          <a:p>
            <a:pPr marL="0" lvl="0" indent="0" algn="l" rtl="0">
              <a:lnSpc>
                <a:spcPct val="115000"/>
              </a:lnSpc>
              <a:spcBef>
                <a:spcPts val="0"/>
              </a:spcBef>
              <a:spcAft>
                <a:spcPts val="0"/>
              </a:spcAft>
              <a:buNone/>
            </a:pPr>
            <a:r>
              <a:rPr lang="en" sz="1700" b="1">
                <a:solidFill>
                  <a:schemeClr val="dk1"/>
                </a:solidFill>
              </a:rPr>
              <a:t>Best Practice</a:t>
            </a:r>
            <a:endParaRPr sz="1700" b="1">
              <a:solidFill>
                <a:schemeClr val="dk1"/>
              </a:solidFill>
            </a:endParaRPr>
          </a:p>
          <a:p>
            <a:pPr marL="457200" lvl="0" indent="-336550" algn="l" rtl="0">
              <a:lnSpc>
                <a:spcPct val="115000"/>
              </a:lnSpc>
              <a:spcBef>
                <a:spcPts val="0"/>
              </a:spcBef>
              <a:spcAft>
                <a:spcPts val="0"/>
              </a:spcAft>
              <a:buClr>
                <a:schemeClr val="dk1"/>
              </a:buClr>
              <a:buSzPts val="1700"/>
              <a:buChar char="&gt;"/>
            </a:pPr>
            <a:r>
              <a:rPr lang="en" sz="1700">
                <a:solidFill>
                  <a:schemeClr val="dk1"/>
                </a:solidFill>
              </a:rPr>
              <a:t>Users should create an award budget by either creating a new SAGE budget or making a copy of an existing budget. </a:t>
            </a:r>
            <a:endParaRPr sz="1700">
              <a:solidFill>
                <a:schemeClr val="dk1"/>
              </a:solidFill>
            </a:endParaRPr>
          </a:p>
          <a:p>
            <a:pPr marL="457200" lvl="0" indent="0" algn="l" rtl="0">
              <a:lnSpc>
                <a:spcPct val="115000"/>
              </a:lnSpc>
              <a:spcBef>
                <a:spcPts val="0"/>
              </a:spcBef>
              <a:spcAft>
                <a:spcPts val="0"/>
              </a:spcAft>
              <a:buNone/>
            </a:pPr>
            <a:endParaRPr sz="1700">
              <a:solidFill>
                <a:schemeClr val="dk1"/>
              </a:solidFill>
            </a:endParaRPr>
          </a:p>
          <a:p>
            <a:pPr marL="457200" lvl="0" indent="-336550" algn="l" rtl="0">
              <a:lnSpc>
                <a:spcPct val="115000"/>
              </a:lnSpc>
              <a:spcBef>
                <a:spcPts val="0"/>
              </a:spcBef>
              <a:spcAft>
                <a:spcPts val="0"/>
              </a:spcAft>
              <a:buClr>
                <a:schemeClr val="dk1"/>
              </a:buClr>
              <a:buSzPts val="1700"/>
              <a:buChar char="&gt;"/>
            </a:pPr>
            <a:r>
              <a:rPr lang="en" sz="1700">
                <a:solidFill>
                  <a:schemeClr val="dk1"/>
                </a:solidFill>
              </a:rPr>
              <a:t>Be sure to select the award budget (new or copied budget) and not the proposal budget on Award Setup Requests.</a:t>
            </a:r>
            <a:endParaRPr sz="17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8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Workarounds &amp; Requests - GCA</a:t>
            </a:r>
            <a:endParaRPr>
              <a:latin typeface="Encode Sans Black"/>
              <a:ea typeface="Encode Sans Black"/>
              <a:cs typeface="Encode Sans Black"/>
              <a:sym typeface="Encode Sans Black"/>
            </a:endParaRPr>
          </a:p>
        </p:txBody>
      </p:sp>
      <p:sp>
        <p:nvSpPr>
          <p:cNvPr id="514" name="Google Shape;514;p88"/>
          <p:cNvSpPr txBox="1">
            <a:spLocks noGrp="1"/>
          </p:cNvSpPr>
          <p:nvPr>
            <p:ph type="body" idx="2"/>
          </p:nvPr>
        </p:nvSpPr>
        <p:spPr>
          <a:xfrm>
            <a:off x="659300" y="1584325"/>
            <a:ext cx="8196300" cy="48723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Advances (ADVs) do not include the security hierarchy reference, please add to Comments &amp; History</a:t>
            </a:r>
            <a:endParaRPr/>
          </a:p>
          <a:p>
            <a:pPr marL="457200" lvl="0" indent="0" algn="l" rtl="0">
              <a:spcBef>
                <a:spcPts val="480"/>
              </a:spcBef>
              <a:spcAft>
                <a:spcPts val="0"/>
              </a:spcAft>
              <a:buNone/>
            </a:pPr>
            <a:endParaRPr sz="1000"/>
          </a:p>
          <a:p>
            <a:pPr marL="457200" lvl="0" indent="-381000" algn="l" rtl="0">
              <a:spcBef>
                <a:spcPts val="480"/>
              </a:spcBef>
              <a:spcAft>
                <a:spcPts val="0"/>
              </a:spcAft>
              <a:buSzPts val="2400"/>
              <a:buChar char="&gt;"/>
            </a:pPr>
            <a:r>
              <a:rPr lang="en"/>
              <a:t>MODs - If the Grant Worktag (GR) reference is known, please add to the Comments &amp; History</a:t>
            </a:r>
            <a:endParaRPr/>
          </a:p>
          <a:p>
            <a:pPr marL="0" lvl="0" indent="0" algn="l" rtl="0">
              <a:spcBef>
                <a:spcPts val="480"/>
              </a:spcBef>
              <a:spcAft>
                <a:spcPts val="0"/>
              </a:spcAft>
              <a:buNone/>
            </a:pPr>
            <a:endParaRPr sz="800"/>
          </a:p>
          <a:p>
            <a:pPr marL="457200" lvl="0" indent="-381000" algn="l" rtl="0">
              <a:spcBef>
                <a:spcPts val="480"/>
              </a:spcBef>
              <a:spcAft>
                <a:spcPts val="0"/>
              </a:spcAft>
              <a:buSzPts val="2400"/>
              <a:buChar char="&gt;"/>
            </a:pPr>
            <a:r>
              <a:rPr lang="en"/>
              <a:t>MODs - Please update SAGE Budget worksheet and add the SAGE Budget number to the Comments &amp; History</a:t>
            </a:r>
            <a:endParaRPr/>
          </a:p>
          <a:p>
            <a:pPr marL="0" lvl="0" indent="0" algn="l" rtl="0">
              <a:spcBef>
                <a:spcPts val="480"/>
              </a:spcBef>
              <a:spcAft>
                <a:spcPts val="0"/>
              </a:spcAft>
              <a:buNone/>
            </a:pPr>
            <a:endParaRPr sz="900"/>
          </a:p>
          <a:p>
            <a:pPr marL="457200" lvl="0" indent="-381000" algn="l" rtl="0">
              <a:spcBef>
                <a:spcPts val="480"/>
              </a:spcBef>
              <a:spcAft>
                <a:spcPts val="0"/>
              </a:spcAft>
              <a:buSzPts val="2400"/>
              <a:buChar char="&gt;"/>
            </a:pPr>
            <a:r>
              <a:rPr lang="en"/>
              <a:t>GCA will return an item if unsure about any of the above to ensure proper setup</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sz="3000" i="0" u="none" strike="noStrike" cap="none">
                <a:solidFill>
                  <a:srgbClr val="4B2E83"/>
                </a:solidFill>
                <a:latin typeface="Encode Sans Black"/>
                <a:ea typeface="Encode Sans Black"/>
                <a:cs typeface="Encode Sans Black"/>
                <a:sym typeface="Encode Sans Black"/>
              </a:rPr>
              <a:t>Questions</a:t>
            </a:r>
            <a:endParaRPr>
              <a:latin typeface="Encode Sans Black"/>
              <a:ea typeface="Encode Sans Black"/>
              <a:cs typeface="Encode Sans Black"/>
              <a:sym typeface="Encode Sans Black"/>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90"/>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 sz="4200">
                <a:latin typeface="Encode Sans Black"/>
                <a:ea typeface="Encode Sans Black"/>
                <a:cs typeface="Encode Sans Black"/>
                <a:sym typeface="Encode Sans Black"/>
              </a:rPr>
              <a:t>Subaward Update</a:t>
            </a:r>
            <a:endParaRPr sz="4200">
              <a:latin typeface="Encode Sans Black"/>
              <a:ea typeface="Encode Sans Black"/>
              <a:cs typeface="Encode Sans Black"/>
              <a:sym typeface="Encode Sans Black"/>
            </a:endParaRPr>
          </a:p>
        </p:txBody>
      </p:sp>
      <p:sp>
        <p:nvSpPr>
          <p:cNvPr id="525" name="Google Shape;525;p90"/>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July 21, 2023 </a:t>
            </a:r>
            <a:r>
              <a:rPr lang="en"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Amanda Snyder &amp; Josy Combs</a:t>
            </a:r>
            <a:endParaRPr/>
          </a:p>
          <a:p>
            <a:pPr marL="0" marR="0" lvl="0" indent="0" algn="l" rtl="0">
              <a:lnSpc>
                <a:spcPct val="150000"/>
              </a:lnSpc>
              <a:spcBef>
                <a:spcPts val="320"/>
              </a:spcBef>
              <a:spcAft>
                <a:spcPts val="0"/>
              </a:spcAft>
              <a:buClr>
                <a:srgbClr val="33006F"/>
              </a:buClr>
              <a:buSzPts val="400"/>
              <a:buFont typeface="Arial"/>
              <a:buNone/>
            </a:pPr>
            <a:r>
              <a:rPr lang="en" sz="1600" b="0" i="0" u="none" strike="noStrike" cap="non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9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Transition Update</a:t>
            </a:r>
            <a:endParaRPr>
              <a:latin typeface="Encode Sans Black"/>
              <a:ea typeface="Encode Sans Black"/>
              <a:cs typeface="Encode Sans Black"/>
              <a:sym typeface="Encode Sans Black"/>
            </a:endParaRPr>
          </a:p>
        </p:txBody>
      </p:sp>
      <p:sp>
        <p:nvSpPr>
          <p:cNvPr id="532" name="Google Shape;532;p91"/>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Active suppliers in Ariba were pulled into WD</a:t>
            </a:r>
            <a:endParaRPr/>
          </a:p>
          <a:p>
            <a:pPr marL="457200" lvl="0" indent="-381000" algn="l" rtl="0">
              <a:spcBef>
                <a:spcPts val="0"/>
              </a:spcBef>
              <a:spcAft>
                <a:spcPts val="0"/>
              </a:spcAft>
              <a:buSzPts val="2400"/>
              <a:buChar char="&gt;"/>
            </a:pPr>
            <a:r>
              <a:rPr lang="en"/>
              <a:t>Most subaward BPOs converted to WD, but not all</a:t>
            </a:r>
            <a:endParaRPr/>
          </a:p>
          <a:p>
            <a:pPr marL="457200" lvl="0" indent="-381000" algn="l" rtl="0">
              <a:spcBef>
                <a:spcPts val="0"/>
              </a:spcBef>
              <a:spcAft>
                <a:spcPts val="0"/>
              </a:spcAft>
              <a:buSzPts val="2400"/>
              <a:buChar char="&gt;"/>
            </a:pPr>
            <a:r>
              <a:rPr lang="en"/>
              <a:t>You can search by your BPO # in the PO field in WD </a:t>
            </a:r>
            <a:endParaRPr/>
          </a:p>
          <a:p>
            <a:pPr marL="457200" lvl="0" indent="-381000" algn="l" rtl="0">
              <a:spcBef>
                <a:spcPts val="0"/>
              </a:spcBef>
              <a:spcAft>
                <a:spcPts val="0"/>
              </a:spcAft>
              <a:buSzPts val="2400"/>
              <a:buChar char="&gt;"/>
            </a:pPr>
            <a:r>
              <a:rPr lang="en"/>
              <a:t>Subrecipients can invoice based on existing BPO # They should include “BPO” as part of the PO number, e.g. “BPO50668”</a:t>
            </a:r>
            <a:endParaRPr/>
          </a:p>
          <a:p>
            <a:pPr marL="457200" lvl="0" indent="-381000" algn="l" rtl="0">
              <a:spcBef>
                <a:spcPts val="0"/>
              </a:spcBef>
              <a:spcAft>
                <a:spcPts val="0"/>
              </a:spcAft>
              <a:buSzPts val="2400"/>
              <a:buChar char="&gt;"/>
            </a:pPr>
            <a:r>
              <a:rPr lang="en"/>
              <a:t>Supplier instructions for WD: </a:t>
            </a:r>
            <a:r>
              <a:rPr lang="en" u="sng">
                <a:solidFill>
                  <a:schemeClr val="hlink"/>
                </a:solidFill>
                <a:hlinkClick r:id="rId3"/>
              </a:rPr>
              <a:t>Follow For Suppliers </a:t>
            </a:r>
            <a:r>
              <a:rPr lang="en"/>
              <a:t>instructions</a:t>
            </a:r>
            <a:endParaRPr/>
          </a:p>
          <a:p>
            <a:pPr marL="914400" lvl="1" indent="-355600" algn="l" rtl="0">
              <a:spcBef>
                <a:spcPts val="0"/>
              </a:spcBef>
              <a:spcAft>
                <a:spcPts val="0"/>
              </a:spcAft>
              <a:buSzPts val="2000"/>
              <a:buChar char="–"/>
            </a:pPr>
            <a:r>
              <a:rPr lang="en"/>
              <a:t>Subrecipient does not go into Workday to upload invoices</a:t>
            </a:r>
            <a:endParaRPr/>
          </a:p>
          <a:p>
            <a:pPr marL="914400" lvl="1" indent="-355600" algn="l" rtl="0">
              <a:spcBef>
                <a:spcPts val="0"/>
              </a:spcBef>
              <a:spcAft>
                <a:spcPts val="0"/>
              </a:spcAft>
              <a:buSzPts val="2000"/>
              <a:buChar char="–"/>
            </a:pPr>
            <a:r>
              <a:rPr lang="en"/>
              <a:t>Email instructions for suppliers is available in the link</a:t>
            </a:r>
            <a:endParaRPr sz="1200">
              <a:solidFill>
                <a:srgbClr val="000000"/>
              </a:solidFill>
              <a:latin typeface="Calibri"/>
              <a:ea typeface="Calibri"/>
              <a:cs typeface="Calibri"/>
              <a:sym typeface="Calibri"/>
            </a:endParaRPr>
          </a:p>
          <a:p>
            <a:pPr marL="0" lvl="0" indent="0" algn="l" rtl="0">
              <a:spcBef>
                <a:spcPts val="48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9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Subaward Award Lines</a:t>
            </a:r>
            <a:endParaRPr>
              <a:latin typeface="Encode Sans Black"/>
              <a:ea typeface="Encode Sans Black"/>
              <a:cs typeface="Encode Sans Black"/>
              <a:sym typeface="Encode Sans Black"/>
            </a:endParaRPr>
          </a:p>
        </p:txBody>
      </p:sp>
      <p:sp>
        <p:nvSpPr>
          <p:cNvPr id="539" name="Google Shape;539;p92"/>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Each Subward must have its own award line in Workday. </a:t>
            </a:r>
            <a:endParaRPr sz="1800"/>
          </a:p>
          <a:p>
            <a:pPr marL="0" lvl="0" indent="0" algn="l" rtl="0">
              <a:lnSpc>
                <a:spcPct val="115000"/>
              </a:lnSpc>
              <a:spcBef>
                <a:spcPts val="0"/>
              </a:spcBef>
              <a:spcAft>
                <a:spcPts val="0"/>
              </a:spcAft>
              <a:buNone/>
            </a:pPr>
            <a:endParaRPr sz="1800"/>
          </a:p>
          <a:p>
            <a:pPr marL="0" marR="0" lvl="0" indent="0" algn="l" rtl="0">
              <a:lnSpc>
                <a:spcPct val="115000"/>
              </a:lnSpc>
              <a:spcBef>
                <a:spcPts val="0"/>
              </a:spcBef>
              <a:spcAft>
                <a:spcPts val="0"/>
              </a:spcAft>
              <a:buNone/>
            </a:pPr>
            <a:endParaRPr sz="1800"/>
          </a:p>
          <a:p>
            <a:pPr marL="0" marR="0" lvl="0" indent="0" algn="l" rtl="0">
              <a:lnSpc>
                <a:spcPct val="115000"/>
              </a:lnSpc>
              <a:spcBef>
                <a:spcPts val="0"/>
              </a:spcBef>
              <a:spcAft>
                <a:spcPts val="0"/>
              </a:spcAft>
              <a:buNone/>
            </a:pPr>
            <a:endParaRPr sz="1800"/>
          </a:p>
          <a:p>
            <a:pPr marL="0" marR="0" lvl="0" indent="0" algn="l" rtl="0">
              <a:lnSpc>
                <a:spcPct val="115000"/>
              </a:lnSpc>
              <a:spcBef>
                <a:spcPts val="0"/>
              </a:spcBef>
              <a:spcAft>
                <a:spcPts val="0"/>
              </a:spcAft>
              <a:buNone/>
            </a:pPr>
            <a:endParaRPr sz="1800"/>
          </a:p>
          <a:p>
            <a:pPr marL="0" marR="0" lvl="0" indent="0" algn="l" rtl="0">
              <a:lnSpc>
                <a:spcPct val="115000"/>
              </a:lnSpc>
              <a:spcBef>
                <a:spcPts val="0"/>
              </a:spcBef>
              <a:spcAft>
                <a:spcPts val="0"/>
              </a:spcAft>
              <a:buNone/>
            </a:pPr>
            <a:endParaRPr sz="1800"/>
          </a:p>
          <a:p>
            <a:pPr marL="0" marR="0" lvl="0" indent="0" algn="l" rtl="0">
              <a:lnSpc>
                <a:spcPct val="115000"/>
              </a:lnSpc>
              <a:spcBef>
                <a:spcPts val="0"/>
              </a:spcBef>
              <a:spcAft>
                <a:spcPts val="0"/>
              </a:spcAft>
              <a:buNone/>
            </a:pPr>
            <a:endParaRPr sz="1800"/>
          </a:p>
        </p:txBody>
      </p:sp>
      <p:pic>
        <p:nvPicPr>
          <p:cNvPr id="540" name="Google Shape;540;p92"/>
          <p:cNvPicPr preferRelativeResize="0"/>
          <p:nvPr/>
        </p:nvPicPr>
        <p:blipFill>
          <a:blip r:embed="rId3">
            <a:alphaModFix/>
          </a:blip>
          <a:stretch>
            <a:fillRect/>
          </a:stretch>
        </p:blipFill>
        <p:spPr>
          <a:xfrm>
            <a:off x="124200" y="2173025"/>
            <a:ext cx="8888599" cy="4684975"/>
          </a:xfrm>
          <a:prstGeom prst="rect">
            <a:avLst/>
          </a:prstGeom>
          <a:noFill/>
          <a:ln>
            <a:noFill/>
          </a:ln>
        </p:spPr>
      </p:pic>
      <p:sp>
        <p:nvSpPr>
          <p:cNvPr id="541" name="Google Shape;541;p92"/>
          <p:cNvSpPr/>
          <p:nvPr/>
        </p:nvSpPr>
        <p:spPr>
          <a:xfrm>
            <a:off x="2422225" y="3259550"/>
            <a:ext cx="2073300" cy="837300"/>
          </a:xfrm>
          <a:prstGeom prst="leftArrowCallout">
            <a:avLst>
              <a:gd name="adj1" fmla="val 25000"/>
              <a:gd name="adj2" fmla="val 25000"/>
              <a:gd name="adj3" fmla="val 25000"/>
              <a:gd name="adj4" fmla="val 64977"/>
            </a:avLst>
          </a:prstGeom>
          <a:solidFill>
            <a:schemeClr val="lt2"/>
          </a:solid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Search using SAGE Subaward (SC) Number in “Grant Name”</a:t>
            </a:r>
            <a:endParaRPr sz="1200"/>
          </a:p>
        </p:txBody>
      </p:sp>
      <p:sp>
        <p:nvSpPr>
          <p:cNvPr id="542" name="Google Shape;542;p92"/>
          <p:cNvSpPr/>
          <p:nvPr/>
        </p:nvSpPr>
        <p:spPr>
          <a:xfrm>
            <a:off x="4306200" y="4844450"/>
            <a:ext cx="1993500" cy="1116300"/>
          </a:xfrm>
          <a:prstGeom prst="downArrowCallout">
            <a:avLst>
              <a:gd name="adj1" fmla="val 25000"/>
              <a:gd name="adj2" fmla="val 25000"/>
              <a:gd name="adj3" fmla="val 25000"/>
              <a:gd name="adj4" fmla="val 64977"/>
            </a:avLst>
          </a:prstGeom>
          <a:solidFill>
            <a:schemeClr val="lt2"/>
          </a:solid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Grant Name includes “Subaward” and “SC#”</a:t>
            </a:r>
            <a:endParaRPr/>
          </a:p>
        </p:txBody>
      </p:sp>
      <p:sp>
        <p:nvSpPr>
          <p:cNvPr id="543" name="Google Shape;543;p92"/>
          <p:cNvSpPr/>
          <p:nvPr/>
        </p:nvSpPr>
        <p:spPr>
          <a:xfrm>
            <a:off x="621925" y="5606925"/>
            <a:ext cx="827400" cy="1116300"/>
          </a:xfrm>
          <a:prstGeom prst="ellipse">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Subaward Award Lines</a:t>
            </a:r>
            <a:endParaRPr>
              <a:latin typeface="Encode Sans Black"/>
              <a:ea typeface="Encode Sans Black"/>
              <a:cs typeface="Encode Sans Black"/>
              <a:sym typeface="Encode Sans Black"/>
            </a:endParaRPr>
          </a:p>
        </p:txBody>
      </p:sp>
      <p:pic>
        <p:nvPicPr>
          <p:cNvPr id="550" name="Google Shape;550;p93"/>
          <p:cNvPicPr preferRelativeResize="0"/>
          <p:nvPr/>
        </p:nvPicPr>
        <p:blipFill>
          <a:blip r:embed="rId3">
            <a:alphaModFix/>
          </a:blip>
          <a:stretch>
            <a:fillRect/>
          </a:stretch>
        </p:blipFill>
        <p:spPr>
          <a:xfrm>
            <a:off x="1452625" y="1638300"/>
            <a:ext cx="5985499" cy="5010149"/>
          </a:xfrm>
          <a:prstGeom prst="rect">
            <a:avLst/>
          </a:prstGeom>
          <a:noFill/>
          <a:ln>
            <a:noFill/>
          </a:ln>
        </p:spPr>
      </p:pic>
      <p:sp>
        <p:nvSpPr>
          <p:cNvPr id="551" name="Google Shape;551;p93"/>
          <p:cNvSpPr/>
          <p:nvPr/>
        </p:nvSpPr>
        <p:spPr>
          <a:xfrm>
            <a:off x="1338325" y="2857500"/>
            <a:ext cx="2000400" cy="684300"/>
          </a:xfrm>
          <a:prstGeom prst="ellipse">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3"/>
          <p:cNvSpPr/>
          <p:nvPr/>
        </p:nvSpPr>
        <p:spPr>
          <a:xfrm>
            <a:off x="114300" y="4248150"/>
            <a:ext cx="1676400" cy="1428900"/>
          </a:xfrm>
          <a:prstGeom prst="rightArrowCallout">
            <a:avLst>
              <a:gd name="adj1" fmla="val 25000"/>
              <a:gd name="adj2" fmla="val 25000"/>
              <a:gd name="adj3" fmla="val 25000"/>
              <a:gd name="adj4" fmla="val 64977"/>
            </a:avLst>
          </a:prstGeom>
          <a:solidFill>
            <a:schemeClr val="lt2"/>
          </a:solid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t>View Additional Award Lines for this Award</a:t>
            </a:r>
            <a:endParaRPr sz="15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9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Walk through: </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Finding Subaward POs in Workday </a:t>
            </a:r>
            <a:endParaRPr>
              <a:latin typeface="Encode Sans Black"/>
              <a:ea typeface="Encode Sans Black"/>
              <a:cs typeface="Encode Sans Black"/>
              <a:sym typeface="Encode Sans Black"/>
            </a:endParaRPr>
          </a:p>
        </p:txBody>
      </p:sp>
      <p:sp>
        <p:nvSpPr>
          <p:cNvPr id="559" name="Google Shape;559;p94"/>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a:p>
            <a:pPr marL="0" lvl="0" indent="0" algn="l" rtl="0">
              <a:spcBef>
                <a:spcPts val="480"/>
              </a:spcBef>
              <a:spcAft>
                <a:spcPts val="0"/>
              </a:spcAft>
              <a:buNone/>
            </a:pPr>
            <a:endParaRPr/>
          </a:p>
        </p:txBody>
      </p:sp>
      <p:pic>
        <p:nvPicPr>
          <p:cNvPr id="560" name="Google Shape;560;p94"/>
          <p:cNvPicPr preferRelativeResize="0"/>
          <p:nvPr/>
        </p:nvPicPr>
        <p:blipFill>
          <a:blip r:embed="rId3">
            <a:alphaModFix/>
          </a:blip>
          <a:stretch>
            <a:fillRect/>
          </a:stretch>
        </p:blipFill>
        <p:spPr>
          <a:xfrm>
            <a:off x="2424001" y="1465050"/>
            <a:ext cx="4295975" cy="5173649"/>
          </a:xfrm>
          <a:prstGeom prst="rect">
            <a:avLst/>
          </a:prstGeom>
          <a:noFill/>
          <a:ln>
            <a:noFill/>
          </a:ln>
        </p:spPr>
      </p:pic>
      <p:sp>
        <p:nvSpPr>
          <p:cNvPr id="561" name="Google Shape;561;p94"/>
          <p:cNvSpPr/>
          <p:nvPr/>
        </p:nvSpPr>
        <p:spPr>
          <a:xfrm>
            <a:off x="368825" y="2113225"/>
            <a:ext cx="2252700" cy="638100"/>
          </a:xfrm>
          <a:prstGeom prst="rightArrow">
            <a:avLst>
              <a:gd name="adj1" fmla="val 50000"/>
              <a:gd name="adj2" fmla="val 50000"/>
            </a:avLst>
          </a:prstGeom>
          <a:solidFill>
            <a:schemeClr val="lt2"/>
          </a:solid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Enter Company</a:t>
            </a:r>
            <a:endParaRPr/>
          </a:p>
        </p:txBody>
      </p:sp>
      <p:sp>
        <p:nvSpPr>
          <p:cNvPr id="562" name="Google Shape;562;p94"/>
          <p:cNvSpPr/>
          <p:nvPr/>
        </p:nvSpPr>
        <p:spPr>
          <a:xfrm>
            <a:off x="368825" y="3109950"/>
            <a:ext cx="2252700" cy="638100"/>
          </a:xfrm>
          <a:prstGeom prst="rightArrow">
            <a:avLst>
              <a:gd name="adj1" fmla="val 50000"/>
              <a:gd name="adj2" fmla="val 50000"/>
            </a:avLst>
          </a:prstGeom>
          <a:solidFill>
            <a:schemeClr val="lt2"/>
          </a:solid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Enter Award Number</a:t>
            </a:r>
            <a:endParaRPr/>
          </a:p>
        </p:txBody>
      </p:sp>
      <p:sp>
        <p:nvSpPr>
          <p:cNvPr id="563" name="Google Shape;563;p94"/>
          <p:cNvSpPr/>
          <p:nvPr/>
        </p:nvSpPr>
        <p:spPr>
          <a:xfrm>
            <a:off x="368825" y="6076275"/>
            <a:ext cx="2252700" cy="638100"/>
          </a:xfrm>
          <a:prstGeom prst="rightArrow">
            <a:avLst>
              <a:gd name="adj1" fmla="val 50000"/>
              <a:gd name="adj2" fmla="val 50000"/>
            </a:avLst>
          </a:prstGeom>
          <a:solidFill>
            <a:schemeClr val="lt2"/>
          </a:solid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Click to search</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Walk through: </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Finding Subaward POs in Workday </a:t>
            </a:r>
            <a:endParaRPr>
              <a:latin typeface="Encode Sans Black"/>
              <a:ea typeface="Encode Sans Black"/>
              <a:cs typeface="Encode Sans Black"/>
              <a:sym typeface="Encode Sans Black"/>
            </a:endParaRPr>
          </a:p>
        </p:txBody>
      </p:sp>
      <p:sp>
        <p:nvSpPr>
          <p:cNvPr id="570" name="Google Shape;570;p95"/>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a:p>
            <a:pPr marL="0" lvl="0" indent="0" algn="l" rtl="0">
              <a:spcBef>
                <a:spcPts val="480"/>
              </a:spcBef>
              <a:spcAft>
                <a:spcPts val="0"/>
              </a:spcAft>
              <a:buNone/>
            </a:pPr>
            <a:endParaRPr/>
          </a:p>
        </p:txBody>
      </p:sp>
      <p:pic>
        <p:nvPicPr>
          <p:cNvPr id="571" name="Google Shape;571;p95"/>
          <p:cNvPicPr preferRelativeResize="0"/>
          <p:nvPr/>
        </p:nvPicPr>
        <p:blipFill rotWithShape="1">
          <a:blip r:embed="rId3">
            <a:alphaModFix/>
          </a:blip>
          <a:srcRect t="5195"/>
          <a:stretch/>
        </p:blipFill>
        <p:spPr>
          <a:xfrm>
            <a:off x="671750" y="1736725"/>
            <a:ext cx="6634799" cy="4686700"/>
          </a:xfrm>
          <a:prstGeom prst="rect">
            <a:avLst/>
          </a:prstGeom>
          <a:noFill/>
          <a:ln>
            <a:noFill/>
          </a:ln>
        </p:spPr>
      </p:pic>
      <p:sp>
        <p:nvSpPr>
          <p:cNvPr id="572" name="Google Shape;572;p95"/>
          <p:cNvSpPr/>
          <p:nvPr/>
        </p:nvSpPr>
        <p:spPr>
          <a:xfrm>
            <a:off x="777525" y="3289425"/>
            <a:ext cx="1395600" cy="2891400"/>
          </a:xfrm>
          <a:prstGeom prst="ellipse">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5"/>
          <p:cNvSpPr/>
          <p:nvPr/>
        </p:nvSpPr>
        <p:spPr>
          <a:xfrm>
            <a:off x="4824525" y="6249950"/>
            <a:ext cx="2083500" cy="368700"/>
          </a:xfrm>
          <a:prstGeom prst="rightArrow">
            <a:avLst>
              <a:gd name="adj1" fmla="val 50000"/>
              <a:gd name="adj2" fmla="val 50000"/>
            </a:avLst>
          </a:prstGeom>
          <a:solidFill>
            <a:schemeClr val="lt2"/>
          </a:solid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Scroll Right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9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Walk through: </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Finding Subaward POs in Workday </a:t>
            </a:r>
            <a:endParaRPr>
              <a:latin typeface="Encode Sans Black"/>
              <a:ea typeface="Encode Sans Black"/>
              <a:cs typeface="Encode Sans Black"/>
              <a:sym typeface="Encode Sans Black"/>
            </a:endParaRPr>
          </a:p>
        </p:txBody>
      </p:sp>
      <p:sp>
        <p:nvSpPr>
          <p:cNvPr id="580" name="Google Shape;580;p96"/>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a:p>
            <a:pPr marL="0" lvl="0" indent="0" algn="l" rtl="0">
              <a:spcBef>
                <a:spcPts val="480"/>
              </a:spcBef>
              <a:spcAft>
                <a:spcPts val="0"/>
              </a:spcAft>
              <a:buNone/>
            </a:pPr>
            <a:endParaRPr/>
          </a:p>
        </p:txBody>
      </p:sp>
      <p:pic>
        <p:nvPicPr>
          <p:cNvPr id="581" name="Google Shape;581;p96"/>
          <p:cNvPicPr preferRelativeResize="0"/>
          <p:nvPr/>
        </p:nvPicPr>
        <p:blipFill>
          <a:blip r:embed="rId3">
            <a:alphaModFix/>
          </a:blip>
          <a:stretch>
            <a:fillRect/>
          </a:stretch>
        </p:blipFill>
        <p:spPr>
          <a:xfrm>
            <a:off x="142850" y="1907625"/>
            <a:ext cx="8858301" cy="3844601"/>
          </a:xfrm>
          <a:prstGeom prst="rect">
            <a:avLst/>
          </a:prstGeom>
          <a:noFill/>
          <a:ln>
            <a:noFill/>
          </a:ln>
        </p:spPr>
      </p:pic>
      <p:sp>
        <p:nvSpPr>
          <p:cNvPr id="582" name="Google Shape;582;p96"/>
          <p:cNvSpPr/>
          <p:nvPr/>
        </p:nvSpPr>
        <p:spPr>
          <a:xfrm>
            <a:off x="2890725" y="3179800"/>
            <a:ext cx="1395600" cy="2572500"/>
          </a:xfrm>
          <a:prstGeom prst="ellipse">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9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sz="3000" i="0" u="none" strike="noStrike" cap="none">
                <a:solidFill>
                  <a:srgbClr val="4B2E83"/>
                </a:solidFill>
                <a:latin typeface="Encode Sans Black"/>
                <a:ea typeface="Encode Sans Black"/>
                <a:cs typeface="Encode Sans Black"/>
                <a:sym typeface="Encode Sans Black"/>
              </a:rPr>
              <a:t>Questions</a:t>
            </a:r>
            <a:endParaRPr>
              <a:latin typeface="Encode Sans Black"/>
              <a:ea typeface="Encode Sans Black"/>
              <a:cs typeface="Encode Sans Black"/>
              <a:sym typeface="Encode Sans Black"/>
            </a:endParaRPr>
          </a:p>
        </p:txBody>
      </p:sp>
      <p:sp>
        <p:nvSpPr>
          <p:cNvPr id="588" name="Google Shape;588;p97"/>
          <p:cNvSpPr txBox="1">
            <a:spLocks noGrp="1"/>
          </p:cNvSpPr>
          <p:nvPr>
            <p:ph type="body" idx="2"/>
          </p:nvPr>
        </p:nvSpPr>
        <p:spPr>
          <a:xfrm>
            <a:off x="720200" y="1726050"/>
            <a:ext cx="7763100" cy="4305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a:t>Other questions we are investigating:</a:t>
            </a:r>
            <a:endParaRPr sz="1800"/>
          </a:p>
          <a:p>
            <a:pPr marL="457200" lvl="0" indent="-336550" algn="l" rtl="0">
              <a:lnSpc>
                <a:spcPct val="115000"/>
              </a:lnSpc>
              <a:spcBef>
                <a:spcPts val="0"/>
              </a:spcBef>
              <a:spcAft>
                <a:spcPts val="0"/>
              </a:spcAft>
              <a:buSzPts val="1700"/>
              <a:buChar char="&gt;"/>
            </a:pPr>
            <a:r>
              <a:rPr lang="en" sz="1700"/>
              <a:t>What do you do if you have existing subawards but award lines are not setup in WD? Partial Answer: This will be handled via MOD request. Details to come. </a:t>
            </a:r>
            <a:endParaRPr sz="1700"/>
          </a:p>
          <a:p>
            <a:pPr marL="457200" marR="0" lvl="0" indent="-336550" algn="l" rtl="0">
              <a:lnSpc>
                <a:spcPct val="115000"/>
              </a:lnSpc>
              <a:spcBef>
                <a:spcPts val="0"/>
              </a:spcBef>
              <a:spcAft>
                <a:spcPts val="0"/>
              </a:spcAft>
              <a:buSzPts val="1700"/>
              <a:buChar char="&gt;"/>
            </a:pPr>
            <a:r>
              <a:rPr lang="en" sz="1700"/>
              <a:t>What do I do if our subrecipient isn’t listed as a Supplier Contract listed in the Workday Subaward Status Report (R1218)? </a:t>
            </a:r>
            <a:endParaRPr sz="1700"/>
          </a:p>
          <a:p>
            <a:pPr marL="457200" marR="0" lvl="0" indent="-336550" algn="l" rtl="0">
              <a:lnSpc>
                <a:spcPct val="115000"/>
              </a:lnSpc>
              <a:spcBef>
                <a:spcPts val="0"/>
              </a:spcBef>
              <a:spcAft>
                <a:spcPts val="0"/>
              </a:spcAft>
              <a:buSzPts val="1700"/>
              <a:buChar char="&gt;"/>
            </a:pPr>
            <a:r>
              <a:rPr lang="en" sz="1700"/>
              <a:t>What do I do if my subrecipient’s Supplier Contract in Workday does not have a PO listed? </a:t>
            </a:r>
            <a:endParaRPr sz="1700"/>
          </a:p>
          <a:p>
            <a:pPr marL="457200" marR="0" lvl="0" indent="-336550" algn="l" rtl="0">
              <a:lnSpc>
                <a:spcPct val="115000"/>
              </a:lnSpc>
              <a:spcBef>
                <a:spcPts val="0"/>
              </a:spcBef>
              <a:spcAft>
                <a:spcPts val="0"/>
              </a:spcAft>
              <a:buSzPts val="1700"/>
              <a:buChar char="&gt;"/>
            </a:pPr>
            <a:r>
              <a:rPr lang="en" sz="1700"/>
              <a:t>What should I be reviewing on the Supplier Contract and Purchase Orders to ensure the information is accurate? And, what do I do if they need corrections?</a:t>
            </a:r>
            <a:endParaRPr sz="1700"/>
          </a:p>
          <a:p>
            <a:pPr marL="457200" marR="0" lvl="0" indent="-336550" algn="l" rtl="0">
              <a:lnSpc>
                <a:spcPct val="115000"/>
              </a:lnSpc>
              <a:spcBef>
                <a:spcPts val="0"/>
              </a:spcBef>
              <a:spcAft>
                <a:spcPts val="0"/>
              </a:spcAft>
              <a:buSzPts val="1700"/>
              <a:buChar char="&gt;"/>
            </a:pPr>
            <a:r>
              <a:rPr lang="en" sz="1700"/>
              <a:t>What is the process for the “in flight” subawards and modifications? </a:t>
            </a:r>
            <a:endParaRPr sz="1700"/>
          </a:p>
          <a:p>
            <a:pPr marL="457200" marR="0" lvl="0" indent="-336550" algn="l" rtl="0">
              <a:lnSpc>
                <a:spcPct val="115000"/>
              </a:lnSpc>
              <a:spcBef>
                <a:spcPts val="0"/>
              </a:spcBef>
              <a:spcAft>
                <a:spcPts val="0"/>
              </a:spcAft>
              <a:buSzPts val="1700"/>
              <a:buChar char="&gt;"/>
            </a:pPr>
            <a:r>
              <a:rPr lang="en" sz="1700"/>
              <a:t>How to view a supplier invoice that’s been attached to a (B)PO, and related payment information (e.g., Check/EFT info, payment date or date scheduled for payment, etc.).</a:t>
            </a:r>
            <a:endParaRPr sz="1700"/>
          </a:p>
          <a:p>
            <a:pPr marL="0" marR="0" lvl="0" indent="0" algn="l" rtl="0">
              <a:lnSpc>
                <a:spcPct val="115000"/>
              </a:lnSpc>
              <a:spcBef>
                <a:spcPts val="0"/>
              </a:spcBef>
              <a:spcAft>
                <a:spcPts val="0"/>
              </a:spcAft>
              <a:buNone/>
            </a:pP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5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3400">
                <a:latin typeface="Encode Sans Black"/>
                <a:ea typeface="Encode Sans Black"/>
                <a:cs typeface="Encode Sans Black"/>
                <a:sym typeface="Encode Sans Black"/>
              </a:rPr>
              <a:t>HOW TO CONNECT A SAGE BUDGET</a:t>
            </a:r>
            <a:endParaRPr sz="3400">
              <a:latin typeface="Encode Sans Black"/>
              <a:ea typeface="Encode Sans Black"/>
              <a:cs typeface="Encode Sans Black"/>
              <a:sym typeface="Encode Sans Black"/>
            </a:endParaRPr>
          </a:p>
        </p:txBody>
      </p:sp>
      <p:sp>
        <p:nvSpPr>
          <p:cNvPr id="243" name="Google Shape;243;p53"/>
          <p:cNvSpPr txBox="1">
            <a:spLocks noGrp="1"/>
          </p:cNvSpPr>
          <p:nvPr>
            <p:ph type="body" idx="2"/>
          </p:nvPr>
        </p:nvSpPr>
        <p:spPr>
          <a:xfrm>
            <a:off x="659300" y="1736725"/>
            <a:ext cx="8196300" cy="1580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chemeClr val="dk1"/>
                </a:solidFill>
              </a:rPr>
              <a:t>Search for a budget to connect</a:t>
            </a:r>
            <a:endParaRPr sz="2000" b="1">
              <a:solidFill>
                <a:schemeClr val="dk1"/>
              </a:solidFill>
            </a:endParaRPr>
          </a:p>
          <a:p>
            <a:pPr marL="457200" lvl="0" indent="-355600" algn="l" rtl="0">
              <a:lnSpc>
                <a:spcPct val="115000"/>
              </a:lnSpc>
              <a:spcBef>
                <a:spcPts val="0"/>
              </a:spcBef>
              <a:spcAft>
                <a:spcPts val="0"/>
              </a:spcAft>
              <a:buClr>
                <a:schemeClr val="dk1"/>
              </a:buClr>
              <a:buSzPts val="2000"/>
              <a:buChar char="&gt;"/>
            </a:pPr>
            <a:r>
              <a:rPr lang="en" sz="2000">
                <a:solidFill>
                  <a:schemeClr val="dk1"/>
                </a:solidFill>
              </a:rPr>
              <a:t>Search by PI, Title, or Budget ID</a:t>
            </a:r>
            <a:endParaRPr sz="2000">
              <a:solidFill>
                <a:schemeClr val="dk1"/>
              </a:solidFill>
            </a:endParaRPr>
          </a:p>
          <a:p>
            <a:pPr marL="457200" lvl="0" indent="-355600" algn="l" rtl="0">
              <a:lnSpc>
                <a:spcPct val="115000"/>
              </a:lnSpc>
              <a:spcBef>
                <a:spcPts val="0"/>
              </a:spcBef>
              <a:spcAft>
                <a:spcPts val="0"/>
              </a:spcAft>
              <a:buClr>
                <a:schemeClr val="dk1"/>
              </a:buClr>
              <a:buSzPts val="2000"/>
              <a:buChar char="&gt;"/>
            </a:pPr>
            <a:r>
              <a:rPr lang="en" sz="2000">
                <a:solidFill>
                  <a:schemeClr val="dk1"/>
                </a:solidFill>
              </a:rPr>
              <a:t>Be sure the budget you connect is a </a:t>
            </a:r>
            <a:r>
              <a:rPr lang="en" sz="2000" u="sng">
                <a:solidFill>
                  <a:schemeClr val="hlink"/>
                </a:solidFill>
                <a:hlinkClick r:id="rId3"/>
              </a:rPr>
              <a:t>new budget</a:t>
            </a:r>
            <a:r>
              <a:rPr lang="en" sz="2000">
                <a:solidFill>
                  <a:schemeClr val="dk1"/>
                </a:solidFill>
              </a:rPr>
              <a:t> or a </a:t>
            </a:r>
            <a:r>
              <a:rPr lang="en" sz="2000" u="sng">
                <a:solidFill>
                  <a:schemeClr val="hlink"/>
                </a:solidFill>
                <a:hlinkClick r:id="rId4"/>
              </a:rPr>
              <a:t>copy of an existing </a:t>
            </a:r>
            <a:r>
              <a:rPr lang="en" sz="2000" u="sng">
                <a:solidFill>
                  <a:schemeClr val="hlink"/>
                </a:solidFill>
                <a:hlinkClick r:id="rId4"/>
              </a:rPr>
              <a:t>budget</a:t>
            </a:r>
            <a:r>
              <a:rPr lang="en" sz="2000">
                <a:solidFill>
                  <a:schemeClr val="dk1"/>
                </a:solidFill>
              </a:rPr>
              <a:t> rather than the original proposal budget</a:t>
            </a:r>
            <a:endParaRPr sz="2000">
              <a:solidFill>
                <a:schemeClr val="dk1"/>
              </a:solidFill>
            </a:endParaRPr>
          </a:p>
        </p:txBody>
      </p:sp>
      <p:pic>
        <p:nvPicPr>
          <p:cNvPr id="244" name="Google Shape;244;p53"/>
          <p:cNvPicPr preferRelativeResize="0"/>
          <p:nvPr/>
        </p:nvPicPr>
        <p:blipFill rotWithShape="1">
          <a:blip r:embed="rId5">
            <a:alphaModFix/>
          </a:blip>
          <a:srcRect b="68837"/>
          <a:stretch/>
        </p:blipFill>
        <p:spPr>
          <a:xfrm>
            <a:off x="719775" y="3480500"/>
            <a:ext cx="7704448" cy="2350451"/>
          </a:xfrm>
          <a:prstGeom prst="rect">
            <a:avLst/>
          </a:prstGeom>
          <a:noFill/>
          <a:ln w="9525" cap="flat" cmpd="sng">
            <a:solidFill>
              <a:srgbClr val="33006F"/>
            </a:solidFill>
            <a:prstDash val="solid"/>
            <a:round/>
            <a:headEnd type="none" w="sm" len="sm"/>
            <a:tailEnd type="none" w="sm" len="sm"/>
          </a:ln>
        </p:spPr>
      </p:pic>
      <p:sp>
        <p:nvSpPr>
          <p:cNvPr id="245" name="Google Shape;245;p53"/>
          <p:cNvSpPr/>
          <p:nvPr/>
        </p:nvSpPr>
        <p:spPr>
          <a:xfrm>
            <a:off x="2722475" y="5534050"/>
            <a:ext cx="1243500" cy="156000"/>
          </a:xfrm>
          <a:prstGeom prst="rect">
            <a:avLst/>
          </a:prstGeom>
          <a:noFill/>
          <a:ln w="19050"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cxnSp>
        <p:nvCxnSpPr>
          <p:cNvPr id="246" name="Google Shape;246;p53"/>
          <p:cNvCxnSpPr>
            <a:stCxn id="245" idx="2"/>
          </p:cNvCxnSpPr>
          <p:nvPr/>
        </p:nvCxnSpPr>
        <p:spPr>
          <a:xfrm>
            <a:off x="3344225" y="5690050"/>
            <a:ext cx="0" cy="563700"/>
          </a:xfrm>
          <a:prstGeom prst="straightConnector1">
            <a:avLst/>
          </a:prstGeom>
          <a:noFill/>
          <a:ln w="9525" cap="flat" cmpd="sng">
            <a:solidFill>
              <a:schemeClr val="dk2"/>
            </a:solidFill>
            <a:prstDash val="solid"/>
            <a:round/>
            <a:headEnd type="none" w="med" len="med"/>
            <a:tailEnd type="oval" w="med" len="med"/>
          </a:ln>
        </p:spPr>
      </p:cxnSp>
      <p:sp>
        <p:nvSpPr>
          <p:cNvPr id="247" name="Google Shape;247;p53"/>
          <p:cNvSpPr txBox="1"/>
          <p:nvPr/>
        </p:nvSpPr>
        <p:spPr>
          <a:xfrm>
            <a:off x="1631425" y="6253750"/>
            <a:ext cx="3653100" cy="3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4B2E83"/>
                </a:solidFill>
                <a:latin typeface="Open Sans"/>
                <a:ea typeface="Open Sans"/>
                <a:cs typeface="Open Sans"/>
                <a:sym typeface="Open Sans"/>
              </a:rPr>
              <a:t>Create a new SAGE Budget</a:t>
            </a:r>
            <a:endParaRPr sz="2200">
              <a:solidFill>
                <a:srgbClr val="4B2E83"/>
              </a:solidFill>
              <a:latin typeface="Open Sans"/>
              <a:ea typeface="Open Sans"/>
              <a:cs typeface="Open Sans"/>
              <a:sym typeface="Open Sans"/>
            </a:endParaRPr>
          </a:p>
        </p:txBody>
      </p:sp>
      <p:sp>
        <p:nvSpPr>
          <p:cNvPr id="248" name="Google Shape;248;p53"/>
          <p:cNvSpPr/>
          <p:nvPr/>
        </p:nvSpPr>
        <p:spPr>
          <a:xfrm>
            <a:off x="2722475" y="5101400"/>
            <a:ext cx="1914600" cy="218100"/>
          </a:xfrm>
          <a:prstGeom prst="rect">
            <a:avLst/>
          </a:prstGeom>
          <a:noFill/>
          <a:ln w="19050"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cxnSp>
        <p:nvCxnSpPr>
          <p:cNvPr id="249" name="Google Shape;249;p53"/>
          <p:cNvCxnSpPr>
            <a:stCxn id="248" idx="3"/>
          </p:cNvCxnSpPr>
          <p:nvPr/>
        </p:nvCxnSpPr>
        <p:spPr>
          <a:xfrm>
            <a:off x="4637075" y="5210450"/>
            <a:ext cx="541500" cy="0"/>
          </a:xfrm>
          <a:prstGeom prst="straightConnector1">
            <a:avLst/>
          </a:prstGeom>
          <a:noFill/>
          <a:ln w="9525" cap="flat" cmpd="sng">
            <a:solidFill>
              <a:schemeClr val="dk2"/>
            </a:solidFill>
            <a:prstDash val="solid"/>
            <a:round/>
            <a:headEnd type="none" w="med" len="med"/>
            <a:tailEnd type="oval" w="med" len="med"/>
          </a:ln>
        </p:spPr>
      </p:cxnSp>
      <p:sp>
        <p:nvSpPr>
          <p:cNvPr id="250" name="Google Shape;250;p53"/>
          <p:cNvSpPr txBox="1"/>
          <p:nvPr/>
        </p:nvSpPr>
        <p:spPr>
          <a:xfrm>
            <a:off x="5178575" y="4915750"/>
            <a:ext cx="2992800" cy="7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4B2E83"/>
                </a:solidFill>
                <a:latin typeface="Open Sans"/>
                <a:ea typeface="Open Sans"/>
                <a:cs typeface="Open Sans"/>
                <a:sym typeface="Open Sans"/>
              </a:rPr>
              <a:t>Search for an existing budget</a:t>
            </a:r>
            <a:endParaRPr sz="2200">
              <a:solidFill>
                <a:srgbClr val="4B2E83"/>
              </a:solidFill>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98"/>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100000"/>
              </a:lnSpc>
              <a:spcBef>
                <a:spcPts val="0"/>
              </a:spcBef>
              <a:spcAft>
                <a:spcPts val="0"/>
              </a:spcAft>
              <a:buClr>
                <a:schemeClr val="accent3"/>
              </a:buClr>
              <a:buSzPts val="5000"/>
              <a:buNone/>
            </a:pPr>
            <a:r>
              <a:rPr lang="en" b="1">
                <a:latin typeface="Arial"/>
                <a:ea typeface="Arial"/>
                <a:cs typeface="Arial"/>
                <a:sym typeface="Arial"/>
              </a:rPr>
              <a:t>ALL THINGS </a:t>
            </a:r>
            <a:endParaRPr/>
          </a:p>
          <a:p>
            <a:pPr marL="0" lvl="0" indent="0" algn="l" rtl="0">
              <a:lnSpc>
                <a:spcPct val="100000"/>
              </a:lnSpc>
              <a:spcBef>
                <a:spcPts val="925"/>
              </a:spcBef>
              <a:spcAft>
                <a:spcPts val="0"/>
              </a:spcAft>
              <a:buClr>
                <a:schemeClr val="accent3"/>
              </a:buClr>
              <a:buSzPts val="5000"/>
              <a:buNone/>
            </a:pPr>
            <a:r>
              <a:rPr lang="en" b="1">
                <a:latin typeface="Arial"/>
                <a:ea typeface="Arial"/>
                <a:cs typeface="Arial"/>
                <a:sym typeface="Arial"/>
              </a:rPr>
              <a:t>EFFORT REPORTING </a:t>
            </a:r>
            <a:endParaRPr/>
          </a:p>
        </p:txBody>
      </p:sp>
      <p:sp>
        <p:nvSpPr>
          <p:cNvPr id="594" name="Google Shape;594;p98"/>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July 21, 2023</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9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FECs for Period Ending 6/30/2023</a:t>
            </a:r>
            <a:endParaRPr/>
          </a:p>
        </p:txBody>
      </p:sp>
      <p:sp>
        <p:nvSpPr>
          <p:cNvPr id="600" name="Google Shape;600;p9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FEC Release Date: 7/29/2023 (Expected)</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FEC Due Dates:</a:t>
            </a:r>
            <a:endParaRPr/>
          </a:p>
          <a:p>
            <a:pPr marL="0" lvl="0" indent="0" algn="l" rtl="0">
              <a:spcBef>
                <a:spcPts val="480"/>
              </a:spcBef>
              <a:spcAft>
                <a:spcPts val="0"/>
              </a:spcAft>
              <a:buClr>
                <a:srgbClr val="4B2E83"/>
              </a:buClr>
              <a:buSzPts val="2400"/>
              <a:buNone/>
            </a:pPr>
            <a:r>
              <a:rPr lang="en">
                <a:latin typeface="Arial"/>
                <a:ea typeface="Arial"/>
                <a:cs typeface="Arial"/>
                <a:sym typeface="Arial"/>
              </a:rPr>
              <a:t>	Calendar Cycle – 9/26/2023</a:t>
            </a:r>
            <a:endParaRPr/>
          </a:p>
          <a:p>
            <a:pPr marL="0" lvl="0" indent="0" algn="l" rtl="0">
              <a:spcBef>
                <a:spcPts val="480"/>
              </a:spcBef>
              <a:spcAft>
                <a:spcPts val="0"/>
              </a:spcAft>
              <a:buClr>
                <a:srgbClr val="4B2E83"/>
              </a:buClr>
              <a:buSzPts val="2400"/>
              <a:buNone/>
            </a:pPr>
            <a:r>
              <a:rPr lang="en">
                <a:latin typeface="Arial"/>
                <a:ea typeface="Arial"/>
                <a:cs typeface="Arial"/>
                <a:sym typeface="Arial"/>
              </a:rPr>
              <a:t>	Academic Cycle – 10/11/2023</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0" lvl="0" indent="0" algn="l" rtl="0">
              <a:spcBef>
                <a:spcPts val="480"/>
              </a:spcBef>
              <a:spcAft>
                <a:spcPts val="0"/>
              </a:spcAft>
              <a:buClr>
                <a:srgbClr val="4B2E83"/>
              </a:buClr>
              <a:buSzPts val="2400"/>
              <a:buNone/>
            </a:pPr>
            <a:r>
              <a:rPr lang="en">
                <a:latin typeface="Arial"/>
                <a:ea typeface="Arial"/>
                <a:cs typeface="Arial"/>
                <a:sym typeface="Arial"/>
              </a:rPr>
              <a:t>eFECS will be frozen and unavailable for use </a:t>
            </a:r>
            <a:r>
              <a:rPr lang="en" u="sng">
                <a:latin typeface="Arial"/>
                <a:ea typeface="Arial"/>
                <a:cs typeface="Arial"/>
                <a:sym typeface="Arial"/>
              </a:rPr>
              <a:t>after 10/11/2023</a:t>
            </a:r>
            <a:endParaRPr/>
          </a:p>
        </p:txBody>
      </p:sp>
      <p:sp>
        <p:nvSpPr>
          <p:cNvPr id="601" name="Google Shape;601;p9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0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Necessity for Manual FECs</a:t>
            </a:r>
            <a:endParaRPr/>
          </a:p>
        </p:txBody>
      </p:sp>
      <p:sp>
        <p:nvSpPr>
          <p:cNvPr id="607" name="Google Shape;607;p10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a:latin typeface="Arial"/>
                <a:ea typeface="Arial"/>
                <a:cs typeface="Arial"/>
                <a:sym typeface="Arial"/>
              </a:rPr>
              <a:t>Two instances where completion of the FEC must occur outside of the eFECS system via a manual process:</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Any payroll adjustments which impact pay periods prior to 7/1/2023 for faculty on sponsored awards</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Outstanding FECs as of 10/12/2023</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0" lvl="0" indent="0" algn="l" rtl="0">
              <a:spcBef>
                <a:spcPts val="480"/>
              </a:spcBef>
              <a:spcAft>
                <a:spcPts val="0"/>
              </a:spcAft>
              <a:buClr>
                <a:srgbClr val="4B2E83"/>
              </a:buClr>
              <a:buSzPts val="2400"/>
              <a:buNone/>
            </a:pPr>
            <a:r>
              <a:rPr lang="en">
                <a:latin typeface="Arial"/>
                <a:ea typeface="Arial"/>
                <a:cs typeface="Arial"/>
                <a:sym typeface="Arial"/>
              </a:rPr>
              <a:t>Departments must work with the Effort Team to complete the manual certification process</a:t>
            </a:r>
            <a:endParaRPr/>
          </a:p>
        </p:txBody>
      </p:sp>
      <p:sp>
        <p:nvSpPr>
          <p:cNvPr id="608" name="Google Shape;608;p10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0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Outstanding and Overdue FECs</a:t>
            </a:r>
            <a:endParaRPr/>
          </a:p>
        </p:txBody>
      </p:sp>
      <p:sp>
        <p:nvSpPr>
          <p:cNvPr id="614" name="Google Shape;614;p10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Outstanding/Overdue FECs from prior reporting periods still require certification</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Units are encouraged to complete as many outstanding FECs as possible by 10/11/2023 before eFECS is frozen</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The Effort Team has a list of all outstanding FECs and will be reaching out to units with reminders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615" name="Google Shape;615;p10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0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ECC Go Live</a:t>
            </a:r>
            <a:endParaRPr/>
          </a:p>
        </p:txBody>
      </p:sp>
      <p:sp>
        <p:nvSpPr>
          <p:cNvPr id="621" name="Google Shape;621;p10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fontScale="77500"/>
          </a:bodyPr>
          <a:lstStyle/>
          <a:p>
            <a:pPr marL="342900" lvl="0" indent="-331470" algn="l" rtl="0">
              <a:spcBef>
                <a:spcPts val="0"/>
              </a:spcBef>
              <a:spcAft>
                <a:spcPts val="0"/>
              </a:spcAft>
              <a:buClr>
                <a:srgbClr val="4B2E83"/>
              </a:buClr>
              <a:buSzPct val="100000"/>
              <a:buFont typeface="Merriweather Sans"/>
              <a:buChar char="&gt;"/>
            </a:pPr>
            <a:r>
              <a:rPr lang="en">
                <a:latin typeface="Arial"/>
                <a:ea typeface="Arial"/>
                <a:cs typeface="Arial"/>
                <a:sym typeface="Arial"/>
              </a:rPr>
              <a:t>Employee Compensation Compliance (“ECC”) is the new effort reporting system</a:t>
            </a:r>
            <a:endParaRPr/>
          </a:p>
          <a:p>
            <a:pPr marL="342900" lvl="0" indent="-213359" algn="l" rtl="0">
              <a:spcBef>
                <a:spcPts val="408"/>
              </a:spcBef>
              <a:spcAft>
                <a:spcPts val="0"/>
              </a:spcAft>
              <a:buClr>
                <a:srgbClr val="4B2E83"/>
              </a:buClr>
              <a:buSzPct val="100000"/>
              <a:buFont typeface="Merriweather Sans"/>
              <a:buNone/>
            </a:pPr>
            <a:endParaRPr>
              <a:latin typeface="Arial"/>
              <a:ea typeface="Arial"/>
              <a:cs typeface="Arial"/>
              <a:sym typeface="Arial"/>
            </a:endParaRPr>
          </a:p>
          <a:p>
            <a:pPr marL="342900" lvl="0" indent="-331470" algn="l" rtl="0">
              <a:spcBef>
                <a:spcPts val="408"/>
              </a:spcBef>
              <a:spcAft>
                <a:spcPts val="0"/>
              </a:spcAft>
              <a:buClr>
                <a:srgbClr val="4B2E83"/>
              </a:buClr>
              <a:buSzPct val="100000"/>
              <a:buFont typeface="Merriweather Sans"/>
              <a:buChar char="&gt;"/>
            </a:pPr>
            <a:r>
              <a:rPr lang="en">
                <a:latin typeface="Arial"/>
                <a:ea typeface="Arial"/>
                <a:cs typeface="Arial"/>
                <a:sym typeface="Arial"/>
              </a:rPr>
              <a:t>The system is scheduled to be available across campus in mid-to-late August</a:t>
            </a:r>
            <a:endParaRPr/>
          </a:p>
          <a:p>
            <a:pPr marL="342900" lvl="0" indent="-213359" algn="l" rtl="0">
              <a:spcBef>
                <a:spcPts val="408"/>
              </a:spcBef>
              <a:spcAft>
                <a:spcPts val="0"/>
              </a:spcAft>
              <a:buClr>
                <a:srgbClr val="4B2E83"/>
              </a:buClr>
              <a:buSzPct val="100000"/>
              <a:buFont typeface="Merriweather Sans"/>
              <a:buNone/>
            </a:pPr>
            <a:endParaRPr>
              <a:latin typeface="Arial"/>
              <a:ea typeface="Arial"/>
              <a:cs typeface="Arial"/>
              <a:sym typeface="Arial"/>
            </a:endParaRPr>
          </a:p>
          <a:p>
            <a:pPr marL="342900" lvl="0" indent="-331470" algn="l" rtl="0">
              <a:spcBef>
                <a:spcPts val="408"/>
              </a:spcBef>
              <a:spcAft>
                <a:spcPts val="0"/>
              </a:spcAft>
              <a:buClr>
                <a:srgbClr val="4B2E83"/>
              </a:buClr>
              <a:buSzPct val="100000"/>
              <a:buFont typeface="Merriweather Sans"/>
              <a:buChar char="&gt;"/>
            </a:pPr>
            <a:r>
              <a:rPr lang="en">
                <a:latin typeface="Arial"/>
                <a:ea typeface="Arial"/>
                <a:cs typeface="Arial"/>
                <a:sym typeface="Arial"/>
              </a:rPr>
              <a:t>Training for users is also scheduled to begin in mid-to-late August</a:t>
            </a:r>
            <a:endParaRPr/>
          </a:p>
          <a:p>
            <a:pPr marL="742950" lvl="1" indent="-276225" algn="l" rtl="0">
              <a:spcBef>
                <a:spcPts val="340"/>
              </a:spcBef>
              <a:spcAft>
                <a:spcPts val="0"/>
              </a:spcAft>
              <a:buClr>
                <a:srgbClr val="4B2E83"/>
              </a:buClr>
              <a:buSzPct val="100000"/>
              <a:buChar char="–"/>
            </a:pPr>
            <a:r>
              <a:rPr lang="en">
                <a:latin typeface="Arial"/>
                <a:ea typeface="Arial"/>
                <a:cs typeface="Arial"/>
                <a:sym typeface="Arial"/>
              </a:rPr>
              <a:t>Training courses and videos are expected to be approximately 90 minutes in total duration</a:t>
            </a:r>
            <a:endParaRPr/>
          </a:p>
          <a:p>
            <a:pPr marL="742950" lvl="1" indent="-177800" algn="l" rtl="0">
              <a:spcBef>
                <a:spcPts val="340"/>
              </a:spcBef>
              <a:spcAft>
                <a:spcPts val="0"/>
              </a:spcAft>
              <a:buClr>
                <a:srgbClr val="4B2E83"/>
              </a:buClr>
              <a:buSzPct val="100000"/>
              <a:buNone/>
            </a:pPr>
            <a:endParaRPr>
              <a:latin typeface="Arial"/>
              <a:ea typeface="Arial"/>
              <a:cs typeface="Arial"/>
              <a:sym typeface="Arial"/>
            </a:endParaRPr>
          </a:p>
          <a:p>
            <a:pPr marL="342900" lvl="0" indent="-331470" algn="l" rtl="0">
              <a:spcBef>
                <a:spcPts val="408"/>
              </a:spcBef>
              <a:spcAft>
                <a:spcPts val="0"/>
              </a:spcAft>
              <a:buClr>
                <a:srgbClr val="4B2E83"/>
              </a:buClr>
              <a:buSzPct val="100000"/>
              <a:buFont typeface="Merriweather Sans"/>
              <a:buChar char="&gt;"/>
            </a:pPr>
            <a:r>
              <a:rPr lang="en">
                <a:latin typeface="Arial"/>
                <a:ea typeface="Arial"/>
                <a:cs typeface="Arial"/>
                <a:sym typeface="Arial"/>
              </a:rPr>
              <a:t>The Effort Team will reach out with communications in the future regarding the beginning of training and system availability</a:t>
            </a:r>
            <a:endParaRPr/>
          </a:p>
          <a:p>
            <a:pPr marL="742950" lvl="1" indent="-177800" algn="l" rtl="0">
              <a:spcBef>
                <a:spcPts val="340"/>
              </a:spcBef>
              <a:spcAft>
                <a:spcPts val="0"/>
              </a:spcAft>
              <a:buClr>
                <a:srgbClr val="4B2E83"/>
              </a:buClr>
              <a:buSzPct val="100000"/>
              <a:buNone/>
            </a:pPr>
            <a:endParaRPr>
              <a:latin typeface="Arial"/>
              <a:ea typeface="Arial"/>
              <a:cs typeface="Arial"/>
              <a:sym typeface="Arial"/>
            </a:endParaRPr>
          </a:p>
        </p:txBody>
      </p:sp>
      <p:sp>
        <p:nvSpPr>
          <p:cNvPr id="622" name="Google Shape;622;p10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0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ECC Go Live and Certification Periods</a:t>
            </a:r>
            <a:endParaRPr/>
          </a:p>
        </p:txBody>
      </p:sp>
      <p:sp>
        <p:nvSpPr>
          <p:cNvPr id="628" name="Google Shape;628;p10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Project Statements (previously called “GCCRs”)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Reporting period: 7/1/2023 – 9/30/2023</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Due Dates: Early-to-mid December 2023</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Effort Statements (“FECs”)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Reporting period: 7/1/2023 – 12/31/2023</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Due Dates: Early-to-mid January 2024</a:t>
            </a:r>
            <a:endParaRPr/>
          </a:p>
        </p:txBody>
      </p:sp>
      <p:sp>
        <p:nvSpPr>
          <p:cNvPr id="629" name="Google Shape;629;p103"/>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0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Salary Cap and Effort Calculations</a:t>
            </a:r>
            <a:endParaRPr/>
          </a:p>
        </p:txBody>
      </p:sp>
      <p:sp>
        <p:nvSpPr>
          <p:cNvPr id="635" name="Google Shape;635;p10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Effort team is working on new salary cap and effort calculators for determining allocations in Workday</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Look for an email with updated links to the calculators and resources within the next couple of weeks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Reminder:</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Salary cap is not calculated on Payroll Accounting Adjustments</a:t>
            </a:r>
            <a:endParaRPr/>
          </a:p>
        </p:txBody>
      </p:sp>
      <p:sp>
        <p:nvSpPr>
          <p:cNvPr id="636" name="Google Shape;636;p10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4000"/>
              <a:buNone/>
            </a:pPr>
            <a:r>
              <a:rPr lang="en" sz="4000">
                <a:latin typeface="Arial"/>
                <a:ea typeface="Arial"/>
                <a:cs typeface="Arial"/>
                <a:sym typeface="Arial"/>
              </a:rPr>
              <a:t>Questions</a:t>
            </a:r>
            <a:endParaRPr/>
          </a:p>
        </p:txBody>
      </p:sp>
      <p:sp>
        <p:nvSpPr>
          <p:cNvPr id="642" name="Google Shape;642;p10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effortreporting@uw.edu </a:t>
            </a:r>
            <a:r>
              <a:rPr lang="en">
                <a:latin typeface="Arial"/>
                <a:ea typeface="Arial"/>
                <a:cs typeface="Arial"/>
                <a:sym typeface="Arial"/>
              </a:rPr>
              <a:t>(ECC questions)</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efecs@uw.edu </a:t>
            </a:r>
            <a:r>
              <a:rPr lang="en">
                <a:latin typeface="Arial"/>
                <a:ea typeface="Arial"/>
                <a:cs typeface="Arial"/>
                <a:sym typeface="Arial"/>
              </a:rPr>
              <a:t>(Legacy effort questions)</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gcafco@uw.edu</a:t>
            </a:r>
            <a:r>
              <a:rPr lang="en">
                <a:latin typeface="Arial"/>
                <a:ea typeface="Arial"/>
                <a:cs typeface="Arial"/>
                <a:sym typeface="Arial"/>
              </a:rPr>
              <a:t> (All other compliance questions)</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6"/>
              </a:rPr>
              <a:t>https://finance.uw.edu/pafc/</a:t>
            </a:r>
            <a:endParaRPr>
              <a:latin typeface="Arial"/>
              <a:ea typeface="Arial"/>
              <a:cs typeface="Arial"/>
              <a:sym typeface="Arial"/>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342900" lvl="0" indent="-342900" algn="l" rtl="0">
              <a:spcBef>
                <a:spcPts val="480"/>
              </a:spcBef>
              <a:spcAft>
                <a:spcPts val="0"/>
              </a:spcAft>
              <a:buClr>
                <a:srgbClr val="4B2E83"/>
              </a:buClr>
              <a:buSzPts val="2400"/>
              <a:buChar char="&gt;"/>
            </a:pPr>
            <a:r>
              <a:rPr lang="en">
                <a:latin typeface="Arial"/>
                <a:ea typeface="Arial"/>
                <a:cs typeface="Arial"/>
                <a:sym typeface="Arial"/>
              </a:rPr>
              <a:t>Matt Gardner</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7"/>
              </a:rPr>
              <a:t>mgard4@uw.edu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206-543-2610</a:t>
            </a:r>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643" name="Google Shape;643;p10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3400">
                <a:latin typeface="Encode Sans Black"/>
                <a:ea typeface="Encode Sans Black"/>
                <a:cs typeface="Encode Sans Black"/>
                <a:sym typeface="Encode Sans Black"/>
              </a:rPr>
              <a:t>HOW TO COPY A SAGE BUDGET</a:t>
            </a:r>
            <a:endParaRPr sz="3400">
              <a:latin typeface="Encode Sans Black"/>
              <a:ea typeface="Encode Sans Black"/>
              <a:cs typeface="Encode Sans Black"/>
              <a:sym typeface="Encode Sans Black"/>
            </a:endParaRPr>
          </a:p>
        </p:txBody>
      </p:sp>
      <p:pic>
        <p:nvPicPr>
          <p:cNvPr id="257" name="Google Shape;257;p54"/>
          <p:cNvPicPr preferRelativeResize="0"/>
          <p:nvPr/>
        </p:nvPicPr>
        <p:blipFill rotWithShape="1">
          <a:blip r:embed="rId3">
            <a:alphaModFix/>
          </a:blip>
          <a:srcRect b="63679"/>
          <a:stretch/>
        </p:blipFill>
        <p:spPr>
          <a:xfrm>
            <a:off x="287788" y="1905638"/>
            <a:ext cx="8568428" cy="3046723"/>
          </a:xfrm>
          <a:prstGeom prst="rect">
            <a:avLst/>
          </a:prstGeom>
          <a:noFill/>
          <a:ln w="9525" cap="flat" cmpd="sng">
            <a:solidFill>
              <a:schemeClr val="dk2"/>
            </a:solidFill>
            <a:prstDash val="solid"/>
            <a:round/>
            <a:headEnd type="none" w="sm" len="sm"/>
            <a:tailEnd type="none" w="sm" len="sm"/>
          </a:ln>
        </p:spPr>
      </p:pic>
      <p:sp>
        <p:nvSpPr>
          <p:cNvPr id="258" name="Google Shape;258;p54"/>
          <p:cNvSpPr/>
          <p:nvPr/>
        </p:nvSpPr>
        <p:spPr>
          <a:xfrm>
            <a:off x="7868100" y="2663275"/>
            <a:ext cx="914400" cy="824100"/>
          </a:xfrm>
          <a:prstGeom prst="rect">
            <a:avLst/>
          </a:prstGeom>
          <a:noFill/>
          <a:ln w="19050"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cxnSp>
        <p:nvCxnSpPr>
          <p:cNvPr id="259" name="Google Shape;259;p54"/>
          <p:cNvCxnSpPr>
            <a:stCxn id="258" idx="2"/>
          </p:cNvCxnSpPr>
          <p:nvPr/>
        </p:nvCxnSpPr>
        <p:spPr>
          <a:xfrm rot="5400000">
            <a:off x="6118950" y="3322525"/>
            <a:ext cx="2041500" cy="2371200"/>
          </a:xfrm>
          <a:prstGeom prst="bentConnector2">
            <a:avLst/>
          </a:prstGeom>
          <a:noFill/>
          <a:ln w="9525" cap="flat" cmpd="sng">
            <a:solidFill>
              <a:schemeClr val="dk2"/>
            </a:solidFill>
            <a:prstDash val="solid"/>
            <a:round/>
            <a:headEnd type="none" w="med" len="med"/>
            <a:tailEnd type="oval" w="med" len="med"/>
          </a:ln>
        </p:spPr>
      </p:cxnSp>
      <p:sp>
        <p:nvSpPr>
          <p:cNvPr id="260" name="Google Shape;260;p54"/>
          <p:cNvSpPr txBox="1"/>
          <p:nvPr/>
        </p:nvSpPr>
        <p:spPr>
          <a:xfrm>
            <a:off x="2551800" y="5220475"/>
            <a:ext cx="3243000" cy="308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200">
                <a:solidFill>
                  <a:srgbClr val="4B2E83"/>
                </a:solidFill>
                <a:latin typeface="Open Sans"/>
                <a:ea typeface="Open Sans"/>
                <a:cs typeface="Open Sans"/>
                <a:sym typeface="Open Sans"/>
              </a:rPr>
              <a:t>Copy a SAGE Budget</a:t>
            </a:r>
            <a:endParaRPr sz="2200">
              <a:solidFill>
                <a:srgbClr val="4B2E83"/>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3400">
                <a:latin typeface="Encode Sans Black"/>
                <a:ea typeface="Encode Sans Black"/>
                <a:cs typeface="Encode Sans Black"/>
                <a:sym typeface="Encode Sans Black"/>
              </a:rPr>
              <a:t>SAGE UPDATES</a:t>
            </a:r>
            <a:endParaRPr sz="3400">
              <a:latin typeface="Encode Sans Black"/>
              <a:ea typeface="Encode Sans Black"/>
              <a:cs typeface="Encode Sans Black"/>
              <a:sym typeface="Encode Sans Black"/>
            </a:endParaRPr>
          </a:p>
        </p:txBody>
      </p:sp>
      <p:sp>
        <p:nvSpPr>
          <p:cNvPr id="267" name="Google Shape;267;p55"/>
          <p:cNvSpPr txBox="1">
            <a:spLocks noGrp="1"/>
          </p:cNvSpPr>
          <p:nvPr>
            <p:ph type="body" idx="2"/>
          </p:nvPr>
        </p:nvSpPr>
        <p:spPr>
          <a:xfrm>
            <a:off x="659300" y="1736725"/>
            <a:ext cx="8196300" cy="216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u="sng">
                <a:solidFill>
                  <a:schemeClr val="hlink"/>
                </a:solidFill>
                <a:hlinkClick r:id="rId3"/>
              </a:rPr>
              <a:t>SAGE Prioritized Issues &amp; New Features</a:t>
            </a:r>
            <a:endParaRPr sz="2000" b="1">
              <a:solidFill>
                <a:schemeClr val="dk1"/>
              </a:solidFill>
            </a:endParaRPr>
          </a:p>
          <a:p>
            <a:pPr marL="457200" lvl="0" indent="-355600" algn="l" rtl="0">
              <a:lnSpc>
                <a:spcPct val="115000"/>
              </a:lnSpc>
              <a:spcBef>
                <a:spcPts val="0"/>
              </a:spcBef>
              <a:spcAft>
                <a:spcPts val="0"/>
              </a:spcAft>
              <a:buClr>
                <a:schemeClr val="dk1"/>
              </a:buClr>
              <a:buSzPts val="2000"/>
              <a:buChar char="&gt;"/>
            </a:pPr>
            <a:r>
              <a:rPr lang="en" sz="2000">
                <a:solidFill>
                  <a:schemeClr val="dk1"/>
                </a:solidFill>
              </a:rPr>
              <a:t>Bookmark this new page to stay current on SAGE fixes and planned updates.</a:t>
            </a:r>
            <a:endParaRPr sz="2000">
              <a:solidFill>
                <a:schemeClr val="dk1"/>
              </a:solidFill>
            </a:endParaRPr>
          </a:p>
          <a:p>
            <a:pPr marL="457200" lvl="0" indent="-355600" algn="l" rtl="0">
              <a:lnSpc>
                <a:spcPct val="115000"/>
              </a:lnSpc>
              <a:spcBef>
                <a:spcPts val="0"/>
              </a:spcBef>
              <a:spcAft>
                <a:spcPts val="0"/>
              </a:spcAft>
              <a:buClr>
                <a:schemeClr val="dk1"/>
              </a:buClr>
              <a:buSzPts val="2000"/>
              <a:buChar char="&gt;"/>
            </a:pPr>
            <a:r>
              <a:rPr lang="en" sz="2000">
                <a:solidFill>
                  <a:schemeClr val="dk1"/>
                </a:solidFill>
              </a:rPr>
              <a:t>SAGE may be unavailable outside of normal business hours (weekdays from 8 a.m. - 5 p.m.) over the next several weeks. Banners will alert users of planned SAGE unavailability.</a:t>
            </a:r>
            <a:endParaRPr sz="2000">
              <a:solidFill>
                <a:schemeClr val="dk1"/>
              </a:solidFill>
            </a:endParaRPr>
          </a:p>
        </p:txBody>
      </p:sp>
      <p:pic>
        <p:nvPicPr>
          <p:cNvPr id="268" name="Google Shape;268;p55"/>
          <p:cNvPicPr preferRelativeResize="0"/>
          <p:nvPr/>
        </p:nvPicPr>
        <p:blipFill>
          <a:blip r:embed="rId4">
            <a:alphaModFix/>
          </a:blip>
          <a:stretch>
            <a:fillRect/>
          </a:stretch>
        </p:blipFill>
        <p:spPr>
          <a:xfrm>
            <a:off x="2578525" y="3963775"/>
            <a:ext cx="3867799" cy="285087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sz="3400">
                <a:latin typeface="Encode Sans Black"/>
                <a:ea typeface="Encode Sans Black"/>
                <a:cs typeface="Encode Sans Black"/>
                <a:sym typeface="Encode Sans Black"/>
              </a:rPr>
              <a:t>QUESTIONS?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7"/>
          <p:cNvSpPr txBox="1">
            <a:spLocks noGrp="1"/>
          </p:cNvSpPr>
          <p:nvPr>
            <p:ph type="title"/>
          </p:nvPr>
        </p:nvSpPr>
        <p:spPr>
          <a:xfrm>
            <a:off x="460375" y="859991"/>
            <a:ext cx="6972300" cy="3522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000"/>
              <a:buFont typeface="Encode Sans Black"/>
              <a:buNone/>
            </a:pPr>
            <a:r>
              <a:rPr lang="en"/>
              <a:t>PRIORITY PROCESSING FOR EXTENSIONS</a:t>
            </a:r>
            <a:endParaRPr/>
          </a:p>
        </p:txBody>
      </p:sp>
      <p:sp>
        <p:nvSpPr>
          <p:cNvPr id="279" name="Google Shape;279;p57"/>
          <p:cNvSpPr txBox="1"/>
          <p:nvPr/>
        </p:nvSpPr>
        <p:spPr>
          <a:xfrm>
            <a:off x="616725" y="4889650"/>
            <a:ext cx="4203000" cy="10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57"/>
          <p:cNvSpPr txBox="1"/>
          <p:nvPr/>
        </p:nvSpPr>
        <p:spPr>
          <a:xfrm>
            <a:off x="627475" y="4955567"/>
            <a:ext cx="5007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latin typeface="Encode Sans"/>
                <a:ea typeface="Encode Sans"/>
                <a:cs typeface="Encode Sans"/>
                <a:sym typeface="Encode Sans"/>
              </a:rPr>
              <a:t>Vince Gonzalez</a:t>
            </a:r>
            <a:endParaRPr b="1">
              <a:solidFill>
                <a:srgbClr val="FFFFFF"/>
              </a:solidFill>
              <a:latin typeface="Encode Sans"/>
              <a:ea typeface="Encode Sans"/>
              <a:cs typeface="Encode Sans"/>
              <a:sym typeface="Encode Sans"/>
            </a:endParaRPr>
          </a:p>
          <a:p>
            <a:pPr marL="0" lvl="0" indent="0" algn="l" rtl="0">
              <a:spcBef>
                <a:spcPts val="0"/>
              </a:spcBef>
              <a:spcAft>
                <a:spcPts val="0"/>
              </a:spcAft>
              <a:buNone/>
            </a:pPr>
            <a:r>
              <a:rPr lang="en" b="1">
                <a:solidFill>
                  <a:srgbClr val="FFFFFF"/>
                </a:solidFill>
                <a:latin typeface="Encode Sans"/>
                <a:ea typeface="Encode Sans"/>
                <a:cs typeface="Encode Sans"/>
                <a:sym typeface="Encode Sans"/>
              </a:rPr>
              <a:t>Associate Director, Grant &amp; Contract Accounting</a:t>
            </a:r>
            <a:endParaRPr b="1">
              <a:solidFill>
                <a:srgbClr val="FFFFFF"/>
              </a:solidFill>
              <a:latin typeface="Encode Sans"/>
              <a:ea typeface="Encode Sans"/>
              <a:cs typeface="Encode Sans"/>
              <a:sym typeface="Encode Sans"/>
            </a:endParaRPr>
          </a:p>
          <a:p>
            <a:pPr marL="0" lvl="0" indent="0" algn="l" rtl="0">
              <a:spcBef>
                <a:spcPts val="0"/>
              </a:spcBef>
              <a:spcAft>
                <a:spcPts val="0"/>
              </a:spcAft>
              <a:buNone/>
            </a:pPr>
            <a:r>
              <a:rPr lang="en" b="1">
                <a:solidFill>
                  <a:srgbClr val="FFFFFF"/>
                </a:solidFill>
                <a:latin typeface="Encode Sans"/>
                <a:ea typeface="Encode Sans"/>
                <a:cs typeface="Encode Sans"/>
                <a:sym typeface="Encode Sans"/>
              </a:rPr>
              <a:t>July 21, 2023 MRAM</a:t>
            </a:r>
            <a:endParaRPr b="1">
              <a:solidFill>
                <a:srgbClr val="FFFFFF"/>
              </a:solidFill>
              <a:latin typeface="Encode Sans"/>
              <a:ea typeface="Encode Sans"/>
              <a:cs typeface="Encode Sans"/>
              <a:sym typeface="Encode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W Purple">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W White">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UW White">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2796</Words>
  <Application>Microsoft Office PowerPoint</Application>
  <PresentationFormat>On-screen Show (4:3)</PresentationFormat>
  <Paragraphs>430</Paragraphs>
  <Slides>57</Slides>
  <Notes>57</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57</vt:i4>
      </vt:variant>
    </vt:vector>
  </HeadingPairs>
  <TitlesOfParts>
    <vt:vector size="73" baseType="lpstr">
      <vt:lpstr>Arial</vt:lpstr>
      <vt:lpstr>Encode Sans Black</vt:lpstr>
      <vt:lpstr>Encode Sans</vt:lpstr>
      <vt:lpstr>Century Gothic</vt:lpstr>
      <vt:lpstr>Merriweather Sans</vt:lpstr>
      <vt:lpstr>Open Sans Light</vt:lpstr>
      <vt:lpstr>Calibri</vt:lpstr>
      <vt:lpstr>Open Sans</vt:lpstr>
      <vt:lpstr>Simple Light</vt:lpstr>
      <vt:lpstr>UW Purple</vt:lpstr>
      <vt:lpstr>Custom Design</vt:lpstr>
      <vt:lpstr>Custom Design</vt:lpstr>
      <vt:lpstr>UW White</vt:lpstr>
      <vt:lpstr>1_Custom Design</vt:lpstr>
      <vt:lpstr>2_Custom Design</vt:lpstr>
      <vt:lpstr>UW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PRIORITY PROCESSING FOR EXTENSIONS</vt:lpstr>
      <vt:lpstr>TEMPORARY PROCESS FOR EXTENSIONS</vt:lpstr>
      <vt:lpstr>TEMPORARY PROCESS FOR EXTENSIONS</vt:lpstr>
      <vt:lpstr>NORMAL PROCESS FOR EXTENSIONS</vt:lpstr>
      <vt:lpstr>WRAP UP</vt:lpstr>
      <vt:lpstr>Campus→Sponsor Invoicing for Sponsored Program Awards</vt:lpstr>
      <vt:lpstr>BEFORE WORKDAY FINANCE</vt:lpstr>
      <vt:lpstr>AFTER WORKDAY FINANCE</vt:lpstr>
      <vt:lpstr>GETTING A WORKDAY INVOICE #</vt:lpstr>
      <vt:lpstr>EXCEPTION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F. Carney</dc:creator>
  <cp:lastModifiedBy>Patrick F. Carney</cp:lastModifiedBy>
  <cp:revision>1</cp:revision>
  <dcterms:modified xsi:type="dcterms:W3CDTF">2023-07-27T15:49:51Z</dcterms:modified>
</cp:coreProperties>
</file>