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2"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6858000" type="screen4x3"/>
  <p:notesSz cx="6858000" cy="9144000"/>
  <p:embeddedFontLst>
    <p:embeddedFont>
      <p:font typeface="Calibri" panose="020F0502020204030204" pitchFamily="34" charset="0"/>
      <p:regular r:id="rId16"/>
      <p:bold r:id="rId17"/>
      <p:italic r:id="rId18"/>
      <p:boldItalic r:id="rId19"/>
    </p:embeddedFont>
    <p:embeddedFont>
      <p:font typeface="Encode Sans Black" panose="020B0604020202020204" charset="0"/>
      <p:bold r:id="rId20"/>
    </p:embeddedFont>
    <p:embeddedFont>
      <p:font typeface="Merriweather Sans" pitchFamily="2" charset="0"/>
      <p:regular r:id="rId21"/>
    </p:embeddedFont>
    <p:embeddedFont>
      <p:font typeface="Open Sans" panose="020B0606030504020204" pitchFamily="34" charset="0"/>
      <p:regular r:id="rId22"/>
      <p:bold r:id="rId23"/>
      <p:italic r:id="rId24"/>
      <p:boldItalic r:id="rId25"/>
    </p:embeddedFont>
    <p:embeddedFont>
      <p:font typeface="Open Sans Light" panose="020B0306030504020204" pitchFamily="34"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8" d="100"/>
          <a:sy n="148" d="100"/>
        </p:scale>
        <p:origin x="2076"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
        <p:cNvGrpSpPr/>
        <p:nvPr/>
      </p:nvGrpSpPr>
      <p:grpSpPr>
        <a:xfrm>
          <a:off x="0" y="0"/>
          <a:ext cx="0" cy="0"/>
          <a:chOff x="0" y="0"/>
          <a:chExt cx="0" cy="0"/>
        </a:xfrm>
      </p:grpSpPr>
      <p:sp>
        <p:nvSpPr>
          <p:cNvPr id="32" name="Google Shape;32;g2bede33c40_0_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33" name="Google Shape;33;g2bede33c40_0_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5e2c454602_0_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5e2c454602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t>Speaker: Carol</a:t>
            </a:r>
            <a:endParaRPr sz="1100"/>
          </a:p>
        </p:txBody>
      </p:sp>
      <p:sp>
        <p:nvSpPr>
          <p:cNvPr id="97" name="Google Shape;97;g5e2c454602_0_16: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2588f05f8dc_0_5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2588f05f8dc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t>Speaker: Carol</a:t>
            </a:r>
            <a:endParaRPr sz="1100"/>
          </a:p>
        </p:txBody>
      </p:sp>
      <p:sp>
        <p:nvSpPr>
          <p:cNvPr id="106" name="Google Shape;106;g2588f05f8dc_0_56: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22ee2501482_0_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22ee2501482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t>Speaker: Carol</a:t>
            </a:r>
            <a:endParaRPr/>
          </a:p>
        </p:txBody>
      </p:sp>
      <p:sp>
        <p:nvSpPr>
          <p:cNvPr id="114" name="Google Shape;114;g22ee2501482_0_1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2bede33c40_0_5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t>Speaker: Carol</a:t>
            </a:r>
            <a:endParaRPr sz="1200" b="0" i="0" u="none" strike="noStrike" cap="none">
              <a:solidFill>
                <a:schemeClr val="dk1"/>
              </a:solidFill>
              <a:latin typeface="Calibri"/>
              <a:ea typeface="Calibri"/>
              <a:cs typeface="Calibri"/>
              <a:sym typeface="Calibri"/>
            </a:endParaRPr>
          </a:p>
        </p:txBody>
      </p:sp>
      <p:sp>
        <p:nvSpPr>
          <p:cNvPr id="120" name="Google Shape;120;g2bede33c40_0_5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Google Shape;38;g2588f05f8dc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 name="Google Shape;39;g2588f05f8d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Speaker: Juan</a:t>
            </a:r>
            <a:endParaRPr/>
          </a:p>
          <a:p>
            <a:pPr marL="0" lvl="0" indent="0" algn="l" rtl="0">
              <a:spcBef>
                <a:spcPts val="0"/>
              </a:spcBef>
              <a:spcAft>
                <a:spcPts val="0"/>
              </a:spcAft>
              <a:buNone/>
            </a:pPr>
            <a:endParaRPr/>
          </a:p>
          <a:p>
            <a:pPr marL="0" lvl="0" indent="0" algn="l" rtl="0">
              <a:spcBef>
                <a:spcPts val="0"/>
              </a:spcBef>
              <a:spcAft>
                <a:spcPts val="0"/>
              </a:spcAft>
              <a:buNone/>
            </a:pPr>
            <a:r>
              <a:rPr lang="en-US"/>
              <a:t>Our two offices have created this priority list to ensure the most time sensitive and impactful items receive attention they deserve: </a:t>
            </a:r>
            <a:endParaRPr/>
          </a:p>
        </p:txBody>
      </p:sp>
      <p:sp>
        <p:nvSpPr>
          <p:cNvPr id="40" name="Google Shape;40;g2588f05f8dc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Google Shape;45;g2588f05f8dc_0_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 name="Google Shape;46;g2588f05f8dc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t>Speaker: Juan</a:t>
            </a:r>
            <a:endParaRPr/>
          </a:p>
        </p:txBody>
      </p:sp>
      <p:sp>
        <p:nvSpPr>
          <p:cNvPr id="47" name="Google Shape;47;g2588f05f8dc_0_6: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g2588f05f8dc_0_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 name="Google Shape;53;g2588f05f8dc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t>Speaker: Juan</a:t>
            </a:r>
            <a:endParaRPr/>
          </a:p>
        </p:txBody>
      </p:sp>
      <p:sp>
        <p:nvSpPr>
          <p:cNvPr id="54" name="Google Shape;54;g2588f05f8dc_0_1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257ce2d35ee_0_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257ce2d35ee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Speaker: Juan. Catch up activities = Changes that have happened in legacy systems post June 16th need to be caught up prior to the Life to Date balance loads so that there aren’t any reconciliation issues in late July when that data is converted. </a:t>
            </a:r>
            <a:endParaRPr/>
          </a:p>
        </p:txBody>
      </p:sp>
      <p:sp>
        <p:nvSpPr>
          <p:cNvPr id="62" name="Google Shape;62;g257ce2d35ee_0_13: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257ce2d35ee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257ce2d35e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Speaker: Juan. Catch up activities = Changes that have happened in legacy systems post June 16th need to be caught up prior to the Life to Date balance loads so that there aren’t any reconciliation issues in late July when that data is converted. </a:t>
            </a:r>
            <a:endParaRPr/>
          </a:p>
        </p:txBody>
      </p:sp>
      <p:sp>
        <p:nvSpPr>
          <p:cNvPr id="69" name="Google Shape;69;g257ce2d35ee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257ce2d35ee_0_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257ce2d35ee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Speaker: Juan. Catch up activities = Changes that have happened in legacy systems post June 16th need to be caught up prior to the Life to Date balance loads so that there aren’t any reconciliation issues in late July when that data is converted. </a:t>
            </a:r>
            <a:endParaRPr/>
          </a:p>
        </p:txBody>
      </p:sp>
      <p:sp>
        <p:nvSpPr>
          <p:cNvPr id="76" name="Google Shape;76;g257ce2d35ee_0_7: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257ce2d35ee_0_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257ce2d35ee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Speaker: Juan. Gathering data on how long the various business process take and will follow up when we have them better defined and have more experience transacting in Workday.</a:t>
            </a:r>
            <a:endParaRPr/>
          </a:p>
        </p:txBody>
      </p:sp>
      <p:sp>
        <p:nvSpPr>
          <p:cNvPr id="83" name="Google Shape;83;g257ce2d35ee_0_19: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22ee2501482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22ee250148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t>Speaker: Carol</a:t>
            </a:r>
            <a:endParaRPr/>
          </a:p>
        </p:txBody>
      </p:sp>
      <p:sp>
        <p:nvSpPr>
          <p:cNvPr id="90" name="Google Shape;90;g22ee2501482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0"/>
        <p:cNvGrpSpPr/>
        <p:nvPr/>
      </p:nvGrpSpPr>
      <p:grpSpPr>
        <a:xfrm>
          <a:off x="0" y="0"/>
          <a:ext cx="0" cy="0"/>
          <a:chOff x="0" y="0"/>
          <a:chExt cx="0" cy="0"/>
        </a:xfrm>
      </p:grpSpPr>
      <p:sp>
        <p:nvSpPr>
          <p:cNvPr id="11" name="Google Shape;11;p2"/>
          <p:cNvSpPr txBox="1">
            <a:spLocks noGrp="1"/>
          </p:cNvSpPr>
          <p:nvPr>
            <p:ph type="body" idx="1"/>
          </p:nvPr>
        </p:nvSpPr>
        <p:spPr>
          <a:xfrm>
            <a:off x="671757" y="1167124"/>
            <a:ext cx="6972300" cy="2641756"/>
          </a:xfrm>
          <a:prstGeom prst="rect">
            <a:avLst/>
          </a:prstGeom>
          <a:noFill/>
          <a:ln>
            <a:noFill/>
          </a:ln>
        </p:spPr>
        <p:txBody>
          <a:bodyPr spcFirstLastPara="1" wrap="square" lIns="91425" tIns="91425" rIns="91425" bIns="91425" anchor="b" anchorCtr="0">
            <a:noAutofit/>
          </a:bodyPr>
          <a:lstStyle>
            <a:lvl1pPr marL="457200" marR="0" lvl="0" indent="-546100" algn="l" rtl="0">
              <a:lnSpc>
                <a:spcPct val="100000"/>
              </a:lnSpc>
              <a:spcBef>
                <a:spcPts val="1000"/>
              </a:spcBef>
              <a:spcAft>
                <a:spcPts val="0"/>
              </a:spcAft>
              <a:buClr>
                <a:srgbClr val="4B2E83"/>
              </a:buClr>
              <a:buSzPts val="5000"/>
              <a:buFont typeface="Arial"/>
              <a:buChar char="●"/>
              <a:defRPr sz="5000" b="0" i="0" u="none" strike="noStrike" cap="none">
                <a:solidFill>
                  <a:srgbClr val="4B2E83"/>
                </a:solidFill>
                <a:latin typeface="Open Sans"/>
                <a:ea typeface="Open Sans"/>
                <a:cs typeface="Open Sans"/>
                <a:sym typeface="Open Sans"/>
              </a:defRPr>
            </a:lvl1pPr>
            <a:lvl2pPr marL="914400" marR="0" lvl="1" indent="-406400" algn="l" rtl="0">
              <a:lnSpc>
                <a:spcPct val="100000"/>
              </a:lnSpc>
              <a:spcBef>
                <a:spcPts val="560"/>
              </a:spcBef>
              <a:spcAft>
                <a:spcPts val="0"/>
              </a:spcAft>
              <a:buClr>
                <a:srgbClr val="E8D3A2"/>
              </a:buClr>
              <a:buSzPts val="2800"/>
              <a:buFont typeface="Arial"/>
              <a:buChar char="○"/>
              <a:defRPr sz="2800" b="0" i="0" u="none" strike="noStrike" cap="none">
                <a:solidFill>
                  <a:srgbClr val="E8D3A2"/>
                </a:solidFill>
                <a:latin typeface="Encode Sans Black"/>
                <a:ea typeface="Encode Sans Black"/>
                <a:cs typeface="Encode Sans Black"/>
                <a:sym typeface="Encode Sans Black"/>
              </a:defRPr>
            </a:lvl2pPr>
            <a:lvl3pPr marL="1371600" marR="0" lvl="2" indent="-381000" algn="l" rtl="0">
              <a:lnSpc>
                <a:spcPct val="100000"/>
              </a:lnSpc>
              <a:spcBef>
                <a:spcPts val="480"/>
              </a:spcBef>
              <a:spcAft>
                <a:spcPts val="0"/>
              </a:spcAft>
              <a:buClr>
                <a:srgbClr val="E8D3A2"/>
              </a:buClr>
              <a:buSzPts val="2400"/>
              <a:buFont typeface="Arial"/>
              <a:buChar char="■"/>
              <a:defRPr sz="2400" b="0" i="0" u="none" strike="noStrike" cap="none">
                <a:solidFill>
                  <a:srgbClr val="E8D3A2"/>
                </a:solidFill>
                <a:latin typeface="Encode Sans Black"/>
                <a:ea typeface="Encode Sans Black"/>
                <a:cs typeface="Encode Sans Black"/>
                <a:sym typeface="Encode Sans Black"/>
              </a:defRPr>
            </a:lvl3pPr>
            <a:lvl4pPr marL="1828800" marR="0" lvl="3"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Encode Sans Black"/>
                <a:ea typeface="Encode Sans Black"/>
                <a:cs typeface="Encode Sans Black"/>
                <a:sym typeface="Encode Sans Black"/>
              </a:defRPr>
            </a:lvl4pPr>
            <a:lvl5pPr marL="2286000" marR="0" lvl="4"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12" name="Google Shape;12;p2" descr="W Logo_Purple_2685_HEX.png"/>
          <p:cNvPicPr preferRelativeResize="0"/>
          <p:nvPr/>
        </p:nvPicPr>
        <p:blipFill rotWithShape="1">
          <a:blip r:embed="rId2">
            <a:alphaModFix/>
          </a:blip>
          <a:srcRect/>
          <a:stretch/>
        </p:blipFill>
        <p:spPr>
          <a:xfrm>
            <a:off x="7448139" y="5949410"/>
            <a:ext cx="1368171" cy="923452"/>
          </a:xfrm>
          <a:prstGeom prst="rect">
            <a:avLst/>
          </a:prstGeom>
          <a:noFill/>
          <a:ln>
            <a:noFill/>
          </a:ln>
        </p:spPr>
      </p:pic>
      <p:pic>
        <p:nvPicPr>
          <p:cNvPr id="13" name="Google Shape;13;p2" descr="Wordmark_center_Purple_HEX.png"/>
          <p:cNvPicPr preferRelativeResize="0"/>
          <p:nvPr/>
        </p:nvPicPr>
        <p:blipFill rotWithShape="1">
          <a:blip r:embed="rId3">
            <a:alphaModFix/>
          </a:blip>
          <a:srcRect/>
          <a:stretch/>
        </p:blipFill>
        <p:spPr>
          <a:xfrm>
            <a:off x="792039" y="6487457"/>
            <a:ext cx="2407146" cy="163360"/>
          </a:xfrm>
          <a:prstGeom prst="rect">
            <a:avLst/>
          </a:prstGeom>
          <a:noFill/>
          <a:ln>
            <a:noFill/>
          </a:ln>
        </p:spPr>
      </p:pic>
      <p:pic>
        <p:nvPicPr>
          <p:cNvPr id="14" name="Google Shape;14;p2" descr="Bar_RtAngle_7502_RGB.png"/>
          <p:cNvPicPr preferRelativeResize="0"/>
          <p:nvPr/>
        </p:nvPicPr>
        <p:blipFill rotWithShape="1">
          <a:blip r:embed="rId4">
            <a:alphaModFix/>
          </a:blip>
          <a:srcRect/>
          <a:stretch/>
        </p:blipFill>
        <p:spPr>
          <a:xfrm>
            <a:off x="813587" y="4006085"/>
            <a:ext cx="2264487" cy="112762"/>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Header + Content">
  <p:cSld name="Header + Content">
    <p:spTree>
      <p:nvGrpSpPr>
        <p:cNvPr id="1" name="Shape 15"/>
        <p:cNvGrpSpPr/>
        <p:nvPr/>
      </p:nvGrpSpPr>
      <p:grpSpPr>
        <a:xfrm>
          <a:off x="0" y="0"/>
          <a:ext cx="0" cy="0"/>
          <a:chOff x="0" y="0"/>
          <a:chExt cx="0" cy="0"/>
        </a:xfrm>
      </p:grpSpPr>
      <p:sp>
        <p:nvSpPr>
          <p:cNvPr id="16" name="Google Shape;16;p3"/>
          <p:cNvSpPr txBox="1">
            <a:spLocks noGrp="1"/>
          </p:cNvSpPr>
          <p:nvPr>
            <p:ph type="body" idx="1"/>
          </p:nvPr>
        </p:nvSpPr>
        <p:spPr>
          <a:xfrm>
            <a:off x="671757" y="371510"/>
            <a:ext cx="8184662" cy="991998"/>
          </a:xfrm>
          <a:prstGeom prst="rect">
            <a:avLst/>
          </a:prstGeom>
          <a:noFill/>
          <a:ln>
            <a:noFill/>
          </a:ln>
        </p:spPr>
        <p:txBody>
          <a:bodyPr spcFirstLastPara="1" wrap="square" lIns="91425" tIns="91425" rIns="91425" bIns="91425" anchor="b" anchorCtr="0">
            <a:noAutofit/>
          </a:bodyPr>
          <a:lstStyle>
            <a:lvl1pPr marL="457200" marR="0" lvl="0" indent="-419100" algn="l" rtl="0">
              <a:lnSpc>
                <a:spcPct val="90000"/>
              </a:lnSpc>
              <a:spcBef>
                <a:spcPts val="600"/>
              </a:spcBef>
              <a:spcAft>
                <a:spcPts val="0"/>
              </a:spcAft>
              <a:buClr>
                <a:srgbClr val="4B2E83"/>
              </a:buClr>
              <a:buSzPts val="3000"/>
              <a:buFont typeface="Arial"/>
              <a:buChar char="●"/>
              <a:defRPr sz="3000" b="0" i="0" u="none" strike="noStrike" cap="none">
                <a:solidFill>
                  <a:srgbClr val="4B2E83"/>
                </a:solidFill>
                <a:latin typeface="Open Sans"/>
                <a:ea typeface="Open Sans"/>
                <a:cs typeface="Open Sans"/>
                <a:sym typeface="Open Sans"/>
              </a:defRPr>
            </a:lvl1pPr>
            <a:lvl2pPr marL="914400" marR="0" lvl="1" indent="-406400" algn="l" rtl="0">
              <a:lnSpc>
                <a:spcPct val="100000"/>
              </a:lnSpc>
              <a:spcBef>
                <a:spcPts val="560"/>
              </a:spcBef>
              <a:spcAft>
                <a:spcPts val="0"/>
              </a:spcAft>
              <a:buClr>
                <a:srgbClr val="E8D3A2"/>
              </a:buClr>
              <a:buSzPts val="2800"/>
              <a:buFont typeface="Arial"/>
              <a:buChar char="○"/>
              <a:defRPr sz="2800" b="0" i="0" u="none" strike="noStrike" cap="none">
                <a:solidFill>
                  <a:srgbClr val="E8D3A2"/>
                </a:solidFill>
                <a:latin typeface="Encode Sans Black"/>
                <a:ea typeface="Encode Sans Black"/>
                <a:cs typeface="Encode Sans Black"/>
                <a:sym typeface="Encode Sans Black"/>
              </a:defRPr>
            </a:lvl2pPr>
            <a:lvl3pPr marL="1371600" marR="0" lvl="2" indent="-381000" algn="l" rtl="0">
              <a:lnSpc>
                <a:spcPct val="100000"/>
              </a:lnSpc>
              <a:spcBef>
                <a:spcPts val="480"/>
              </a:spcBef>
              <a:spcAft>
                <a:spcPts val="0"/>
              </a:spcAft>
              <a:buClr>
                <a:srgbClr val="E8D3A2"/>
              </a:buClr>
              <a:buSzPts val="2400"/>
              <a:buFont typeface="Arial"/>
              <a:buChar char="■"/>
              <a:defRPr sz="2400" b="0" i="0" u="none" strike="noStrike" cap="none">
                <a:solidFill>
                  <a:srgbClr val="E8D3A2"/>
                </a:solidFill>
                <a:latin typeface="Encode Sans Black"/>
                <a:ea typeface="Encode Sans Black"/>
                <a:cs typeface="Encode Sans Black"/>
                <a:sym typeface="Encode Sans Black"/>
              </a:defRPr>
            </a:lvl3pPr>
            <a:lvl4pPr marL="1828800" marR="0" lvl="3"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Encode Sans Black"/>
                <a:ea typeface="Encode Sans Black"/>
                <a:cs typeface="Encode Sans Black"/>
                <a:sym typeface="Encode Sans Black"/>
              </a:defRPr>
            </a:lvl4pPr>
            <a:lvl5pPr marL="2286000" marR="0" lvl="4"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7" name="Google Shape;17;p3"/>
          <p:cNvSpPr txBox="1">
            <a:spLocks noGrp="1"/>
          </p:cNvSpPr>
          <p:nvPr>
            <p:ph type="body" idx="2"/>
          </p:nvPr>
        </p:nvSpPr>
        <p:spPr>
          <a:xfrm>
            <a:off x="659305" y="1736725"/>
            <a:ext cx="8196210" cy="4015497"/>
          </a:xfrm>
          <a:prstGeom prst="rect">
            <a:avLst/>
          </a:prstGeom>
          <a:noFill/>
          <a:ln>
            <a:noFill/>
          </a:ln>
        </p:spPr>
        <p:txBody>
          <a:bodyPr spcFirstLastPara="1" wrap="square" lIns="91425" tIns="91425" rIns="91425" bIns="91425" anchor="t" anchorCtr="0">
            <a:noAutofit/>
          </a:bodyPr>
          <a:lstStyle>
            <a:lvl1pPr marL="457200" marR="0" lvl="0" indent="-381000" algn="l" rtl="0">
              <a:lnSpc>
                <a:spcPct val="100000"/>
              </a:lnSpc>
              <a:spcBef>
                <a:spcPts val="480"/>
              </a:spcBef>
              <a:spcAft>
                <a:spcPts val="0"/>
              </a:spcAft>
              <a:buClr>
                <a:srgbClr val="4B2E83"/>
              </a:buClr>
              <a:buSzPts val="2400"/>
              <a:buFont typeface="Merriweather Sans"/>
              <a:buChar char="&gt;"/>
              <a:defRPr sz="2400" b="0" i="0" u="none" strike="noStrike" cap="none">
                <a:solidFill>
                  <a:srgbClr val="4B2E83"/>
                </a:solidFill>
                <a:latin typeface="Open Sans"/>
                <a:ea typeface="Open Sans"/>
                <a:cs typeface="Open Sans"/>
                <a:sym typeface="Open Sans"/>
              </a:defRPr>
            </a:lvl1pPr>
            <a:lvl2pPr marL="914400" marR="0" lvl="1" indent="-355600" algn="l" rtl="0">
              <a:lnSpc>
                <a:spcPct val="100000"/>
              </a:lnSpc>
              <a:spcBef>
                <a:spcPts val="400"/>
              </a:spcBef>
              <a:spcAft>
                <a:spcPts val="0"/>
              </a:spcAft>
              <a:buClr>
                <a:srgbClr val="4B2E83"/>
              </a:buClr>
              <a:buSzPts val="2000"/>
              <a:buFont typeface="Open Sans"/>
              <a:buChar char="–"/>
              <a:defRPr sz="2000" b="0" i="0" u="none" strike="noStrike" cap="none">
                <a:solidFill>
                  <a:srgbClr val="4B2E83"/>
                </a:solidFill>
                <a:latin typeface="Open Sans"/>
                <a:ea typeface="Open Sans"/>
                <a:cs typeface="Open Sans"/>
                <a:sym typeface="Open Sans"/>
              </a:defRPr>
            </a:lvl2pPr>
            <a:lvl3pPr marL="1371600" marR="0" lvl="2" indent="-342900" algn="l" rtl="0">
              <a:lnSpc>
                <a:spcPct val="100000"/>
              </a:lnSpc>
              <a:spcBef>
                <a:spcPts val="360"/>
              </a:spcBef>
              <a:spcAft>
                <a:spcPts val="0"/>
              </a:spcAft>
              <a:buClr>
                <a:srgbClr val="4B2E83"/>
              </a:buClr>
              <a:buSzPts val="1800"/>
              <a:buFont typeface="Merriweather Sans"/>
              <a:buChar char="&gt;"/>
              <a:defRPr sz="1800" b="0" i="0" u="none" strike="noStrike" cap="none">
                <a:solidFill>
                  <a:srgbClr val="4B2E83"/>
                </a:solidFill>
                <a:latin typeface="Open Sans"/>
                <a:ea typeface="Open Sans"/>
                <a:cs typeface="Open Sans"/>
                <a:sym typeface="Open Sans"/>
              </a:defRPr>
            </a:lvl3pPr>
            <a:lvl4pPr marL="1828800" marR="0" lvl="3" indent="-330200" algn="l" rtl="0">
              <a:lnSpc>
                <a:spcPct val="100000"/>
              </a:lnSpc>
              <a:spcBef>
                <a:spcPts val="320"/>
              </a:spcBef>
              <a:spcAft>
                <a:spcPts val="0"/>
              </a:spcAft>
              <a:buClr>
                <a:srgbClr val="4B2E83"/>
              </a:buClr>
              <a:buSzPts val="1600"/>
              <a:buFont typeface="Open Sans"/>
              <a:buChar char="–"/>
              <a:defRPr sz="1600" b="0" i="0" u="none" strike="noStrike" cap="none">
                <a:solidFill>
                  <a:srgbClr val="4B2E83"/>
                </a:solidFill>
                <a:latin typeface="Open Sans"/>
                <a:ea typeface="Open Sans"/>
                <a:cs typeface="Open Sans"/>
                <a:sym typeface="Open Sans"/>
              </a:defRPr>
            </a:lvl4pPr>
            <a:lvl5pPr marL="2286000" marR="0" lvl="4" indent="-317500" algn="l" rtl="0">
              <a:lnSpc>
                <a:spcPct val="100000"/>
              </a:lnSpc>
              <a:spcBef>
                <a:spcPts val="280"/>
              </a:spcBef>
              <a:spcAft>
                <a:spcPts val="0"/>
              </a:spcAft>
              <a:buClr>
                <a:srgbClr val="4B2E83"/>
              </a:buClr>
              <a:buSzPts val="1400"/>
              <a:buFont typeface="Merriweather Sans"/>
              <a:buChar char="&gt;"/>
              <a:defRPr sz="1400" b="0" i="0" u="none" strike="noStrike" cap="none">
                <a:solidFill>
                  <a:srgbClr val="4B2E83"/>
                </a:solidFill>
                <a:latin typeface="Open Sans"/>
                <a:ea typeface="Open Sans"/>
                <a:cs typeface="Open Sans"/>
                <a:sym typeface="Open Sans"/>
              </a:defRPr>
            </a:lvl5pPr>
            <a:lvl6pPr marL="2743200" marR="0" lvl="5" indent="-355600" algn="l" rtl="0">
              <a:lnSpc>
                <a:spcPct val="100000"/>
              </a:lnSpc>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9pPr>
          </a:lstStyle>
          <a:p>
            <a:endParaRPr/>
          </a:p>
        </p:txBody>
      </p:sp>
      <p:pic>
        <p:nvPicPr>
          <p:cNvPr id="18" name="Google Shape;18;p3" descr="W Logo_Purple_2685_HEX.png"/>
          <p:cNvPicPr preferRelativeResize="0"/>
          <p:nvPr/>
        </p:nvPicPr>
        <p:blipFill rotWithShape="1">
          <a:blip r:embed="rId2">
            <a:alphaModFix/>
          </a:blip>
          <a:srcRect/>
          <a:stretch/>
        </p:blipFill>
        <p:spPr>
          <a:xfrm>
            <a:off x="7448139" y="5949410"/>
            <a:ext cx="1368171" cy="923452"/>
          </a:xfrm>
          <a:prstGeom prst="rect">
            <a:avLst/>
          </a:prstGeom>
          <a:noFill/>
          <a:ln>
            <a:noFill/>
          </a:ln>
        </p:spPr>
      </p:pic>
      <p:pic>
        <p:nvPicPr>
          <p:cNvPr id="19" name="Google Shape;19;p3" descr="Bar_RtAngle_7502_RGB.png"/>
          <p:cNvPicPr preferRelativeResize="0"/>
          <p:nvPr/>
        </p:nvPicPr>
        <p:blipFill rotWithShape="1">
          <a:blip r:embed="rId3">
            <a:alphaModFix/>
          </a:blip>
          <a:srcRect/>
          <a:stretch/>
        </p:blipFill>
        <p:spPr>
          <a:xfrm>
            <a:off x="784225" y="1437805"/>
            <a:ext cx="1346402" cy="67046"/>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Header + Subheader + Content">
  <p:cSld name="Header + Subheader + Content">
    <p:spTree>
      <p:nvGrpSpPr>
        <p:cNvPr id="1" name="Shape 20"/>
        <p:cNvGrpSpPr/>
        <p:nvPr/>
      </p:nvGrpSpPr>
      <p:grpSpPr>
        <a:xfrm>
          <a:off x="0" y="0"/>
          <a:ext cx="0" cy="0"/>
          <a:chOff x="0" y="0"/>
          <a:chExt cx="0" cy="0"/>
        </a:xfrm>
      </p:grpSpPr>
      <p:sp>
        <p:nvSpPr>
          <p:cNvPr id="21" name="Google Shape;21;p4"/>
          <p:cNvSpPr txBox="1">
            <a:spLocks noGrp="1"/>
          </p:cNvSpPr>
          <p:nvPr>
            <p:ph type="body" idx="1"/>
          </p:nvPr>
        </p:nvSpPr>
        <p:spPr>
          <a:xfrm>
            <a:off x="671757" y="371510"/>
            <a:ext cx="8184662" cy="991998"/>
          </a:xfrm>
          <a:prstGeom prst="rect">
            <a:avLst/>
          </a:prstGeom>
          <a:noFill/>
          <a:ln>
            <a:noFill/>
          </a:ln>
        </p:spPr>
        <p:txBody>
          <a:bodyPr spcFirstLastPara="1" wrap="square" lIns="91425" tIns="91425" rIns="91425" bIns="91425" anchor="b" anchorCtr="0">
            <a:noAutofit/>
          </a:bodyPr>
          <a:lstStyle>
            <a:lvl1pPr marL="457200" marR="0" lvl="0" indent="-419100" algn="l" rtl="0">
              <a:lnSpc>
                <a:spcPct val="90000"/>
              </a:lnSpc>
              <a:spcBef>
                <a:spcPts val="600"/>
              </a:spcBef>
              <a:spcAft>
                <a:spcPts val="0"/>
              </a:spcAft>
              <a:buClr>
                <a:srgbClr val="4B2E83"/>
              </a:buClr>
              <a:buSzPts val="3000"/>
              <a:buFont typeface="Arial"/>
              <a:buChar char="●"/>
              <a:defRPr sz="3000" b="0" i="0" u="none" strike="noStrike" cap="none">
                <a:solidFill>
                  <a:srgbClr val="4B2E83"/>
                </a:solidFill>
                <a:latin typeface="Open Sans"/>
                <a:ea typeface="Open Sans"/>
                <a:cs typeface="Open Sans"/>
                <a:sym typeface="Open Sans"/>
              </a:defRPr>
            </a:lvl1pPr>
            <a:lvl2pPr marL="914400" marR="0" lvl="1" indent="-406400" algn="l" rtl="0">
              <a:lnSpc>
                <a:spcPct val="100000"/>
              </a:lnSpc>
              <a:spcBef>
                <a:spcPts val="560"/>
              </a:spcBef>
              <a:spcAft>
                <a:spcPts val="0"/>
              </a:spcAft>
              <a:buClr>
                <a:srgbClr val="E8D3A2"/>
              </a:buClr>
              <a:buSzPts val="2800"/>
              <a:buFont typeface="Arial"/>
              <a:buChar char="○"/>
              <a:defRPr sz="2800" b="0" i="0" u="none" strike="noStrike" cap="none">
                <a:solidFill>
                  <a:srgbClr val="E8D3A2"/>
                </a:solidFill>
                <a:latin typeface="Encode Sans Black"/>
                <a:ea typeface="Encode Sans Black"/>
                <a:cs typeface="Encode Sans Black"/>
                <a:sym typeface="Encode Sans Black"/>
              </a:defRPr>
            </a:lvl2pPr>
            <a:lvl3pPr marL="1371600" marR="0" lvl="2" indent="-381000" algn="l" rtl="0">
              <a:lnSpc>
                <a:spcPct val="100000"/>
              </a:lnSpc>
              <a:spcBef>
                <a:spcPts val="480"/>
              </a:spcBef>
              <a:spcAft>
                <a:spcPts val="0"/>
              </a:spcAft>
              <a:buClr>
                <a:srgbClr val="E8D3A2"/>
              </a:buClr>
              <a:buSzPts val="2400"/>
              <a:buFont typeface="Arial"/>
              <a:buChar char="■"/>
              <a:defRPr sz="2400" b="0" i="0" u="none" strike="noStrike" cap="none">
                <a:solidFill>
                  <a:srgbClr val="E8D3A2"/>
                </a:solidFill>
                <a:latin typeface="Encode Sans Black"/>
                <a:ea typeface="Encode Sans Black"/>
                <a:cs typeface="Encode Sans Black"/>
                <a:sym typeface="Encode Sans Black"/>
              </a:defRPr>
            </a:lvl3pPr>
            <a:lvl4pPr marL="1828800" marR="0" lvl="3"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Encode Sans Black"/>
                <a:ea typeface="Encode Sans Black"/>
                <a:cs typeface="Encode Sans Black"/>
                <a:sym typeface="Encode Sans Black"/>
              </a:defRPr>
            </a:lvl4pPr>
            <a:lvl5pPr marL="2286000" marR="0" lvl="4"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2" name="Google Shape;22;p4"/>
          <p:cNvSpPr txBox="1">
            <a:spLocks noGrp="1"/>
          </p:cNvSpPr>
          <p:nvPr>
            <p:ph type="body" idx="2"/>
          </p:nvPr>
        </p:nvSpPr>
        <p:spPr>
          <a:xfrm>
            <a:off x="659305" y="2320239"/>
            <a:ext cx="8197114" cy="3810086"/>
          </a:xfrm>
          <a:prstGeom prst="rect">
            <a:avLst/>
          </a:prstGeom>
          <a:noFill/>
          <a:ln>
            <a:noFill/>
          </a:ln>
        </p:spPr>
        <p:txBody>
          <a:bodyPr spcFirstLastPara="1" wrap="square" lIns="91425" tIns="91425" rIns="91425" bIns="91425" anchor="t" anchorCtr="0">
            <a:noAutofit/>
          </a:bodyPr>
          <a:lstStyle>
            <a:lvl1pPr marL="457200" marR="0" lvl="0" indent="-381000" algn="l" rtl="0">
              <a:lnSpc>
                <a:spcPct val="100000"/>
              </a:lnSpc>
              <a:spcBef>
                <a:spcPts val="480"/>
              </a:spcBef>
              <a:spcAft>
                <a:spcPts val="0"/>
              </a:spcAft>
              <a:buClr>
                <a:srgbClr val="4B2E83"/>
              </a:buClr>
              <a:buSzPts val="2400"/>
              <a:buFont typeface="Merriweather Sans"/>
              <a:buChar char="&gt;"/>
              <a:defRPr sz="2400" b="1" i="0" u="none" strike="noStrike" cap="none">
                <a:solidFill>
                  <a:srgbClr val="4B2E83"/>
                </a:solidFill>
                <a:latin typeface="Open Sans"/>
                <a:ea typeface="Open Sans"/>
                <a:cs typeface="Open Sans"/>
                <a:sym typeface="Open Sans"/>
              </a:defRPr>
            </a:lvl1pPr>
            <a:lvl2pPr marL="914400" marR="0" lvl="1" indent="-355600" algn="l" rtl="0">
              <a:lnSpc>
                <a:spcPct val="100000"/>
              </a:lnSpc>
              <a:spcBef>
                <a:spcPts val="400"/>
              </a:spcBef>
              <a:spcAft>
                <a:spcPts val="0"/>
              </a:spcAft>
              <a:buClr>
                <a:srgbClr val="4B2E83"/>
              </a:buClr>
              <a:buSzPts val="2000"/>
              <a:buFont typeface="Arial"/>
              <a:buChar char="–"/>
              <a:defRPr sz="2000" b="1" i="0" u="none" strike="noStrike" cap="none">
                <a:solidFill>
                  <a:srgbClr val="4B2E83"/>
                </a:solidFill>
                <a:latin typeface="Open Sans"/>
                <a:ea typeface="Open Sans"/>
                <a:cs typeface="Open Sans"/>
                <a:sym typeface="Open Sans"/>
              </a:defRPr>
            </a:lvl2pPr>
            <a:lvl3pPr marL="1371600" marR="0" lvl="2" indent="-342900" algn="l" rtl="0">
              <a:lnSpc>
                <a:spcPct val="100000"/>
              </a:lnSpc>
              <a:spcBef>
                <a:spcPts val="360"/>
              </a:spcBef>
              <a:spcAft>
                <a:spcPts val="0"/>
              </a:spcAft>
              <a:buClr>
                <a:srgbClr val="4B2E83"/>
              </a:buClr>
              <a:buSzPts val="1800"/>
              <a:buFont typeface="Merriweather Sans"/>
              <a:buChar char="&gt;"/>
              <a:defRPr sz="1800" b="1" i="0" u="none" strike="noStrike" cap="none">
                <a:solidFill>
                  <a:srgbClr val="4B2E83"/>
                </a:solidFill>
                <a:latin typeface="Open Sans"/>
                <a:ea typeface="Open Sans"/>
                <a:cs typeface="Open Sans"/>
                <a:sym typeface="Open Sans"/>
              </a:defRPr>
            </a:lvl3pPr>
            <a:lvl4pPr marL="1828800" marR="0" lvl="3" indent="-330200" algn="l" rtl="0">
              <a:lnSpc>
                <a:spcPct val="100000"/>
              </a:lnSpc>
              <a:spcBef>
                <a:spcPts val="320"/>
              </a:spcBef>
              <a:spcAft>
                <a:spcPts val="0"/>
              </a:spcAft>
              <a:buClr>
                <a:srgbClr val="4B2E83"/>
              </a:buClr>
              <a:buSzPts val="1600"/>
              <a:buFont typeface="Arial"/>
              <a:buChar char="–"/>
              <a:defRPr sz="1600" b="1" i="0" u="none" strike="noStrike" cap="none">
                <a:solidFill>
                  <a:srgbClr val="4B2E83"/>
                </a:solidFill>
                <a:latin typeface="Open Sans"/>
                <a:ea typeface="Open Sans"/>
                <a:cs typeface="Open Sans"/>
                <a:sym typeface="Open Sans"/>
              </a:defRPr>
            </a:lvl4pPr>
            <a:lvl5pPr marL="2286000" marR="0" lvl="4" indent="-317500" algn="l" rtl="0">
              <a:lnSpc>
                <a:spcPct val="100000"/>
              </a:lnSpc>
              <a:spcBef>
                <a:spcPts val="280"/>
              </a:spcBef>
              <a:spcAft>
                <a:spcPts val="0"/>
              </a:spcAft>
              <a:buClr>
                <a:srgbClr val="4B2E83"/>
              </a:buClr>
              <a:buSzPts val="1400"/>
              <a:buFont typeface="Merriweather Sans"/>
              <a:buChar char="&gt;"/>
              <a:defRPr sz="1400" b="1" i="0" u="none" strike="noStrike" cap="none">
                <a:solidFill>
                  <a:srgbClr val="4B2E83"/>
                </a:solidFill>
                <a:latin typeface="Open Sans"/>
                <a:ea typeface="Open Sans"/>
                <a:cs typeface="Open Sans"/>
                <a:sym typeface="Open Sans"/>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3" name="Google Shape;23;p4"/>
          <p:cNvSpPr txBox="1">
            <a:spLocks noGrp="1"/>
          </p:cNvSpPr>
          <p:nvPr>
            <p:ph type="body" idx="3"/>
          </p:nvPr>
        </p:nvSpPr>
        <p:spPr>
          <a:xfrm>
            <a:off x="671757" y="1730667"/>
            <a:ext cx="8184662" cy="411171"/>
          </a:xfrm>
          <a:prstGeom prst="rect">
            <a:avLst/>
          </a:prstGeom>
          <a:noFill/>
          <a:ln>
            <a:noFill/>
          </a:ln>
        </p:spPr>
        <p:txBody>
          <a:bodyPr spcFirstLastPara="1" wrap="square" lIns="91425" tIns="91425" rIns="91425" bIns="91425" anchor="t" anchorCtr="0">
            <a:noAutofit/>
          </a:bodyPr>
          <a:lstStyle>
            <a:lvl1pPr marL="457200" marR="0" lvl="0" indent="-381000" algn="l" rtl="0">
              <a:lnSpc>
                <a:spcPct val="90000"/>
              </a:lnSpc>
              <a:spcBef>
                <a:spcPts val="480"/>
              </a:spcBef>
              <a:spcAft>
                <a:spcPts val="0"/>
              </a:spcAft>
              <a:buClr>
                <a:srgbClr val="4B2E83"/>
              </a:buClr>
              <a:buSzPts val="2400"/>
              <a:buFont typeface="Arial"/>
              <a:buChar char="●"/>
              <a:defRPr sz="2400" b="0" i="0" u="none" strike="noStrike" cap="none">
                <a:solidFill>
                  <a:srgbClr val="4B2E83"/>
                </a:solidFill>
                <a:latin typeface="Open Sans"/>
                <a:ea typeface="Open Sans"/>
                <a:cs typeface="Open Sans"/>
                <a:sym typeface="Open Sans"/>
              </a:defRPr>
            </a:lvl1pPr>
            <a:lvl2pPr marL="914400" marR="0" lvl="1" indent="-406400" algn="l" rtl="0">
              <a:lnSpc>
                <a:spcPct val="100000"/>
              </a:lnSpc>
              <a:spcBef>
                <a:spcPts val="560"/>
              </a:spcBef>
              <a:spcAft>
                <a:spcPts val="0"/>
              </a:spcAft>
              <a:buClr>
                <a:srgbClr val="E8D3A2"/>
              </a:buClr>
              <a:buSzPts val="2800"/>
              <a:buFont typeface="Arial"/>
              <a:buChar char="○"/>
              <a:defRPr sz="2800" b="0" i="0" u="none" strike="noStrike" cap="none">
                <a:solidFill>
                  <a:srgbClr val="E8D3A2"/>
                </a:solidFill>
                <a:latin typeface="Encode Sans Black"/>
                <a:ea typeface="Encode Sans Black"/>
                <a:cs typeface="Encode Sans Black"/>
                <a:sym typeface="Encode Sans Black"/>
              </a:defRPr>
            </a:lvl2pPr>
            <a:lvl3pPr marL="1371600" marR="0" lvl="2" indent="-381000" algn="l" rtl="0">
              <a:lnSpc>
                <a:spcPct val="100000"/>
              </a:lnSpc>
              <a:spcBef>
                <a:spcPts val="480"/>
              </a:spcBef>
              <a:spcAft>
                <a:spcPts val="0"/>
              </a:spcAft>
              <a:buClr>
                <a:srgbClr val="E8D3A2"/>
              </a:buClr>
              <a:buSzPts val="2400"/>
              <a:buFont typeface="Arial"/>
              <a:buChar char="■"/>
              <a:defRPr sz="2400" b="0" i="0" u="none" strike="noStrike" cap="none">
                <a:solidFill>
                  <a:srgbClr val="E8D3A2"/>
                </a:solidFill>
                <a:latin typeface="Encode Sans Black"/>
                <a:ea typeface="Encode Sans Black"/>
                <a:cs typeface="Encode Sans Black"/>
                <a:sym typeface="Encode Sans Black"/>
              </a:defRPr>
            </a:lvl3pPr>
            <a:lvl4pPr marL="1828800" marR="0" lvl="3"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Encode Sans Black"/>
                <a:ea typeface="Encode Sans Black"/>
                <a:cs typeface="Encode Sans Black"/>
                <a:sym typeface="Encode Sans Black"/>
              </a:defRPr>
            </a:lvl4pPr>
            <a:lvl5pPr marL="2286000" marR="0" lvl="4"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24" name="Google Shape;24;p4" descr="Wordmark_center_Purple_HEX.png"/>
          <p:cNvPicPr preferRelativeResize="0"/>
          <p:nvPr/>
        </p:nvPicPr>
        <p:blipFill rotWithShape="1">
          <a:blip r:embed="rId2">
            <a:alphaModFix/>
          </a:blip>
          <a:srcRect/>
          <a:stretch/>
        </p:blipFill>
        <p:spPr>
          <a:xfrm>
            <a:off x="6382155" y="6487457"/>
            <a:ext cx="2407146" cy="163360"/>
          </a:xfrm>
          <a:prstGeom prst="rect">
            <a:avLst/>
          </a:prstGeom>
          <a:noFill/>
          <a:ln>
            <a:noFill/>
          </a:ln>
        </p:spPr>
      </p:pic>
      <p:pic>
        <p:nvPicPr>
          <p:cNvPr id="25" name="Google Shape;25;p4" descr="Bar_RtAngle_7502_RGB.png"/>
          <p:cNvPicPr preferRelativeResize="0"/>
          <p:nvPr/>
        </p:nvPicPr>
        <p:blipFill rotWithShape="1">
          <a:blip r:embed="rId3">
            <a:alphaModFix/>
          </a:blip>
          <a:srcRect/>
          <a:stretch/>
        </p:blipFill>
        <p:spPr>
          <a:xfrm>
            <a:off x="784225" y="1437805"/>
            <a:ext cx="1346402" cy="67046"/>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Header + Graphic">
  <p:cSld name="Header + Graphic">
    <p:spTree>
      <p:nvGrpSpPr>
        <p:cNvPr id="1" name="Shape 26"/>
        <p:cNvGrpSpPr/>
        <p:nvPr/>
      </p:nvGrpSpPr>
      <p:grpSpPr>
        <a:xfrm>
          <a:off x="0" y="0"/>
          <a:ext cx="0" cy="0"/>
          <a:chOff x="0" y="0"/>
          <a:chExt cx="0" cy="0"/>
        </a:xfrm>
      </p:grpSpPr>
      <p:sp>
        <p:nvSpPr>
          <p:cNvPr id="27" name="Google Shape;27;p5"/>
          <p:cNvSpPr>
            <a:spLocks noGrp="1"/>
          </p:cNvSpPr>
          <p:nvPr>
            <p:ph type="chart" idx="2"/>
          </p:nvPr>
        </p:nvSpPr>
        <p:spPr>
          <a:xfrm>
            <a:off x="766763" y="1736725"/>
            <a:ext cx="8021637" cy="4432300"/>
          </a:xfrm>
          <a:prstGeom prst="rect">
            <a:avLst/>
          </a:prstGeom>
          <a:noFill/>
          <a:ln>
            <a:noFill/>
          </a:ln>
        </p:spPr>
        <p:txBody>
          <a:bodyPr spcFirstLastPara="1" wrap="square" lIns="91425" tIns="91425" rIns="91425" bIns="91425" anchor="t" anchorCtr="0">
            <a:noAutofit/>
          </a:bodyPr>
          <a:lstStyle>
            <a:lvl1pPr marL="0" marR="0" lvl="0" indent="0" algn="l" rtl="0">
              <a:lnSpc>
                <a:spcPct val="100000"/>
              </a:lnSpc>
              <a:spcBef>
                <a:spcPts val="480"/>
              </a:spcBef>
              <a:spcAft>
                <a:spcPts val="0"/>
              </a:spcAft>
              <a:buClr>
                <a:srgbClr val="999999"/>
              </a:buClr>
              <a:buSzPts val="2400"/>
              <a:buFont typeface="Arial"/>
              <a:buNone/>
              <a:defRPr sz="2400" b="0" i="1" u="none" strike="noStrike" cap="none">
                <a:solidFill>
                  <a:srgbClr val="999999"/>
                </a:solidFill>
                <a:latin typeface="Open Sans Light"/>
                <a:ea typeface="Open Sans Light"/>
                <a:cs typeface="Open Sans Light"/>
                <a:sym typeface="Open Sans Light"/>
              </a:defRPr>
            </a:lvl1pPr>
            <a:lvl2pPr marL="742950" marR="0" lvl="1" indent="-10795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8" name="Google Shape;28;p5"/>
          <p:cNvSpPr txBox="1">
            <a:spLocks noGrp="1"/>
          </p:cNvSpPr>
          <p:nvPr>
            <p:ph type="body" idx="1"/>
          </p:nvPr>
        </p:nvSpPr>
        <p:spPr>
          <a:xfrm>
            <a:off x="671757" y="371510"/>
            <a:ext cx="8184662" cy="991998"/>
          </a:xfrm>
          <a:prstGeom prst="rect">
            <a:avLst/>
          </a:prstGeom>
          <a:noFill/>
          <a:ln>
            <a:noFill/>
          </a:ln>
        </p:spPr>
        <p:txBody>
          <a:bodyPr spcFirstLastPara="1" wrap="square" lIns="91425" tIns="91425" rIns="91425" bIns="91425" anchor="b" anchorCtr="0">
            <a:noAutofit/>
          </a:bodyPr>
          <a:lstStyle>
            <a:lvl1pPr marL="457200" marR="0" lvl="0" indent="-419100" algn="l" rtl="0">
              <a:lnSpc>
                <a:spcPct val="90000"/>
              </a:lnSpc>
              <a:spcBef>
                <a:spcPts val="600"/>
              </a:spcBef>
              <a:spcAft>
                <a:spcPts val="0"/>
              </a:spcAft>
              <a:buClr>
                <a:srgbClr val="4B2E83"/>
              </a:buClr>
              <a:buSzPts val="3000"/>
              <a:buFont typeface="Arial"/>
              <a:buChar char="●"/>
              <a:defRPr sz="3000" b="0" i="0" u="none" strike="noStrike" cap="none">
                <a:solidFill>
                  <a:srgbClr val="4B2E83"/>
                </a:solidFill>
                <a:latin typeface="Open Sans"/>
                <a:ea typeface="Open Sans"/>
                <a:cs typeface="Open Sans"/>
                <a:sym typeface="Open Sans"/>
              </a:defRPr>
            </a:lvl1pPr>
            <a:lvl2pPr marL="914400" marR="0" lvl="1" indent="-406400" algn="l" rtl="0">
              <a:lnSpc>
                <a:spcPct val="100000"/>
              </a:lnSpc>
              <a:spcBef>
                <a:spcPts val="560"/>
              </a:spcBef>
              <a:spcAft>
                <a:spcPts val="0"/>
              </a:spcAft>
              <a:buClr>
                <a:srgbClr val="E8D3A2"/>
              </a:buClr>
              <a:buSzPts val="2800"/>
              <a:buFont typeface="Arial"/>
              <a:buChar char="○"/>
              <a:defRPr sz="2800" b="0" i="0" u="none" strike="noStrike" cap="none">
                <a:solidFill>
                  <a:srgbClr val="E8D3A2"/>
                </a:solidFill>
                <a:latin typeface="Encode Sans Black"/>
                <a:ea typeface="Encode Sans Black"/>
                <a:cs typeface="Encode Sans Black"/>
                <a:sym typeface="Encode Sans Black"/>
              </a:defRPr>
            </a:lvl2pPr>
            <a:lvl3pPr marL="1371600" marR="0" lvl="2" indent="-381000" algn="l" rtl="0">
              <a:lnSpc>
                <a:spcPct val="100000"/>
              </a:lnSpc>
              <a:spcBef>
                <a:spcPts val="480"/>
              </a:spcBef>
              <a:spcAft>
                <a:spcPts val="0"/>
              </a:spcAft>
              <a:buClr>
                <a:srgbClr val="E8D3A2"/>
              </a:buClr>
              <a:buSzPts val="2400"/>
              <a:buFont typeface="Arial"/>
              <a:buChar char="■"/>
              <a:defRPr sz="2400" b="0" i="0" u="none" strike="noStrike" cap="none">
                <a:solidFill>
                  <a:srgbClr val="E8D3A2"/>
                </a:solidFill>
                <a:latin typeface="Encode Sans Black"/>
                <a:ea typeface="Encode Sans Black"/>
                <a:cs typeface="Encode Sans Black"/>
                <a:sym typeface="Encode Sans Black"/>
              </a:defRPr>
            </a:lvl3pPr>
            <a:lvl4pPr marL="1828800" marR="0" lvl="3"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Encode Sans Black"/>
                <a:ea typeface="Encode Sans Black"/>
                <a:cs typeface="Encode Sans Black"/>
                <a:sym typeface="Encode Sans Black"/>
              </a:defRPr>
            </a:lvl4pPr>
            <a:lvl5pPr marL="2286000" marR="0" lvl="4"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29" name="Google Shape;29;p5" descr="Wordmark_center_Purple_HEX.png"/>
          <p:cNvPicPr preferRelativeResize="0"/>
          <p:nvPr/>
        </p:nvPicPr>
        <p:blipFill rotWithShape="1">
          <a:blip r:embed="rId2">
            <a:alphaModFix/>
          </a:blip>
          <a:srcRect/>
          <a:stretch/>
        </p:blipFill>
        <p:spPr>
          <a:xfrm>
            <a:off x="6363105" y="6487457"/>
            <a:ext cx="2407146" cy="163360"/>
          </a:xfrm>
          <a:prstGeom prst="rect">
            <a:avLst/>
          </a:prstGeom>
          <a:noFill/>
          <a:ln>
            <a:noFill/>
          </a:ln>
        </p:spPr>
      </p:pic>
      <p:pic>
        <p:nvPicPr>
          <p:cNvPr id="30" name="Google Shape;30;p5" descr="Bar_RtAngle_7502_RGB.png"/>
          <p:cNvPicPr preferRelativeResize="0"/>
          <p:nvPr/>
        </p:nvPicPr>
        <p:blipFill rotWithShape="1">
          <a:blip r:embed="rId3">
            <a:alphaModFix/>
          </a:blip>
          <a:srcRect/>
          <a:stretch/>
        </p:blipFill>
        <p:spPr>
          <a:xfrm>
            <a:off x="784225" y="1437805"/>
            <a:ext cx="1346402" cy="67046"/>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4"/>
        <p:cNvGrpSpPr/>
        <p:nvPr/>
      </p:nvGrpSpPr>
      <p:grpSpPr>
        <a:xfrm>
          <a:off x="0" y="0"/>
          <a:ext cx="0" cy="0"/>
          <a:chOff x="0" y="0"/>
          <a:chExt cx="0" cy="0"/>
        </a:xfrm>
      </p:grpSpPr>
      <p:sp>
        <p:nvSpPr>
          <p:cNvPr id="35" name="Google Shape;35;p6"/>
          <p:cNvSpPr txBox="1">
            <a:spLocks noGrp="1"/>
          </p:cNvSpPr>
          <p:nvPr>
            <p:ph type="body" idx="1"/>
          </p:nvPr>
        </p:nvSpPr>
        <p:spPr>
          <a:xfrm>
            <a:off x="671757" y="1167124"/>
            <a:ext cx="6972300" cy="26418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4B2E83"/>
              </a:buClr>
              <a:buSzPts val="1500"/>
              <a:buFont typeface="Arial"/>
              <a:buNone/>
            </a:pPr>
            <a:r>
              <a:rPr lang="en-US" sz="4200">
                <a:latin typeface="Encode Sans Black"/>
                <a:ea typeface="Encode Sans Black"/>
                <a:cs typeface="Encode Sans Black"/>
                <a:sym typeface="Encode Sans Black"/>
              </a:rPr>
              <a:t>Priority Processing &amp; Turnaround Times</a:t>
            </a:r>
            <a:endParaRPr sz="4200">
              <a:latin typeface="Encode Sans Black"/>
              <a:ea typeface="Encode Sans Black"/>
              <a:cs typeface="Encode Sans Black"/>
              <a:sym typeface="Encode Sans Black"/>
            </a:endParaRPr>
          </a:p>
        </p:txBody>
      </p:sp>
      <p:sp>
        <p:nvSpPr>
          <p:cNvPr id="36" name="Google Shape;36;p6"/>
          <p:cNvSpPr txBox="1"/>
          <p:nvPr/>
        </p:nvSpPr>
        <p:spPr>
          <a:xfrm>
            <a:off x="692029" y="4736699"/>
            <a:ext cx="6656700" cy="1310100"/>
          </a:xfrm>
          <a:prstGeom prst="rect">
            <a:avLst/>
          </a:prstGeom>
          <a:noFill/>
          <a:ln>
            <a:noFill/>
          </a:ln>
        </p:spPr>
        <p:txBody>
          <a:bodyPr spcFirstLastPara="1" wrap="square" lIns="91425" tIns="45700" rIns="91425" bIns="45700" anchor="b" anchorCtr="0">
            <a:noAutofit/>
          </a:bodyPr>
          <a:lstStyle/>
          <a:p>
            <a:pPr marL="0" marR="0" lvl="0" indent="0" algn="l" rtl="0">
              <a:lnSpc>
                <a:spcPct val="150000"/>
              </a:lnSpc>
              <a:spcBef>
                <a:spcPts val="0"/>
              </a:spcBef>
              <a:spcAft>
                <a:spcPts val="0"/>
              </a:spcAft>
              <a:buClr>
                <a:srgbClr val="33006F"/>
              </a:buClr>
              <a:buSzPts val="400"/>
              <a:buFont typeface="Arial"/>
              <a:buNone/>
            </a:pPr>
            <a:r>
              <a:rPr lang="en-US" sz="1600">
                <a:solidFill>
                  <a:srgbClr val="33006F"/>
                </a:solidFill>
                <a:latin typeface="Open Sans"/>
                <a:ea typeface="Open Sans"/>
                <a:cs typeface="Open Sans"/>
                <a:sym typeface="Open Sans"/>
              </a:rPr>
              <a:t>July 13, 2023 </a:t>
            </a:r>
            <a:r>
              <a:rPr lang="en-US" sz="1600" b="0" i="0" u="none" strike="noStrike" cap="none">
                <a:solidFill>
                  <a:srgbClr val="33006F"/>
                </a:solidFill>
                <a:latin typeface="Open Sans"/>
                <a:ea typeface="Open Sans"/>
                <a:cs typeface="Open Sans"/>
                <a:sym typeface="Open Sans"/>
              </a:rPr>
              <a:t>MRAM</a:t>
            </a:r>
            <a:endParaRPr/>
          </a:p>
          <a:p>
            <a:pPr marL="0" marR="0" lvl="0" indent="0" algn="l" rtl="0">
              <a:lnSpc>
                <a:spcPct val="150000"/>
              </a:lnSpc>
              <a:spcBef>
                <a:spcPts val="320"/>
              </a:spcBef>
              <a:spcAft>
                <a:spcPts val="0"/>
              </a:spcAft>
              <a:buClr>
                <a:srgbClr val="33006F"/>
              </a:buClr>
              <a:buSzPts val="400"/>
              <a:buFont typeface="Arial"/>
              <a:buNone/>
            </a:pPr>
            <a:r>
              <a:rPr lang="en-US" sz="1600">
                <a:solidFill>
                  <a:srgbClr val="33006F"/>
                </a:solidFill>
                <a:latin typeface="Open Sans"/>
                <a:ea typeface="Open Sans"/>
                <a:cs typeface="Open Sans"/>
                <a:sym typeface="Open Sans"/>
              </a:rPr>
              <a:t>Juan Lepez, Grant &amp; Contract Accounting</a:t>
            </a:r>
            <a:endParaRPr sz="1600">
              <a:solidFill>
                <a:srgbClr val="33006F"/>
              </a:solidFill>
              <a:latin typeface="Open Sans"/>
              <a:ea typeface="Open Sans"/>
              <a:cs typeface="Open Sans"/>
              <a:sym typeface="Open Sans"/>
            </a:endParaRPr>
          </a:p>
          <a:p>
            <a:pPr marL="0" lvl="0" indent="0" algn="l" rtl="0">
              <a:lnSpc>
                <a:spcPct val="150000"/>
              </a:lnSpc>
              <a:spcBef>
                <a:spcPts val="320"/>
              </a:spcBef>
              <a:spcAft>
                <a:spcPts val="0"/>
              </a:spcAft>
              <a:buClr>
                <a:schemeClr val="dk1"/>
              </a:buClr>
              <a:buSzPts val="400"/>
              <a:buFont typeface="Arial"/>
              <a:buNone/>
            </a:pPr>
            <a:r>
              <a:rPr lang="en-US" sz="1600">
                <a:solidFill>
                  <a:schemeClr val="dk1"/>
                </a:solidFill>
                <a:latin typeface="Open Sans"/>
                <a:ea typeface="Open Sans"/>
                <a:cs typeface="Open Sans"/>
                <a:sym typeface="Open Sans"/>
              </a:rPr>
              <a:t>Carol Rhodes</a:t>
            </a:r>
            <a:r>
              <a:rPr lang="en-US"/>
              <a:t>, </a:t>
            </a:r>
            <a:r>
              <a:rPr lang="en-US" sz="1600">
                <a:solidFill>
                  <a:schemeClr val="dk1"/>
                </a:solidFill>
                <a:latin typeface="Open Sans"/>
                <a:ea typeface="Open Sans"/>
                <a:cs typeface="Open Sans"/>
                <a:sym typeface="Open Sans"/>
              </a:rPr>
              <a:t>Office of Sponsored Programs</a:t>
            </a:r>
            <a:endParaRPr sz="1600">
              <a:solidFill>
                <a:srgbClr val="33006F"/>
              </a:solidFill>
              <a:latin typeface="Open Sans"/>
              <a:ea typeface="Open Sans"/>
              <a:cs typeface="Open Sans"/>
              <a:sym typeface="Open San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5"/>
          <p:cNvSpPr txBox="1">
            <a:spLocks noGrp="1"/>
          </p:cNvSpPr>
          <p:nvPr>
            <p:ph type="body" idx="1"/>
          </p:nvPr>
        </p:nvSpPr>
        <p:spPr>
          <a:xfrm>
            <a:off x="671757" y="371510"/>
            <a:ext cx="8184600" cy="992100"/>
          </a:xfrm>
          <a:prstGeom prst="rect">
            <a:avLst/>
          </a:prstGeom>
        </p:spPr>
        <p:txBody>
          <a:bodyPr spcFirstLastPara="1" wrap="square" lIns="91425" tIns="91425" rIns="91425" bIns="91425" anchor="b" anchorCtr="0">
            <a:noAutofit/>
          </a:bodyPr>
          <a:lstStyle/>
          <a:p>
            <a:pPr marL="0" lvl="0" indent="0" algn="l" rtl="0">
              <a:spcBef>
                <a:spcPts val="600"/>
              </a:spcBef>
              <a:spcAft>
                <a:spcPts val="0"/>
              </a:spcAft>
              <a:buNone/>
            </a:pPr>
            <a:r>
              <a:rPr lang="en-US">
                <a:latin typeface="Encode Sans Black"/>
                <a:ea typeface="Encode Sans Black"/>
                <a:cs typeface="Encode Sans Black"/>
                <a:sym typeface="Encode Sans Black"/>
              </a:rPr>
              <a:t>OSP: Assignments</a:t>
            </a:r>
            <a:endParaRPr>
              <a:latin typeface="Encode Sans Black"/>
              <a:ea typeface="Encode Sans Black"/>
              <a:cs typeface="Encode Sans Black"/>
              <a:sym typeface="Encode Sans Black"/>
            </a:endParaRPr>
          </a:p>
        </p:txBody>
      </p:sp>
      <p:sp>
        <p:nvSpPr>
          <p:cNvPr id="100" name="Google Shape;100;p15"/>
          <p:cNvSpPr txBox="1">
            <a:spLocks noGrp="1"/>
          </p:cNvSpPr>
          <p:nvPr>
            <p:ph type="body" idx="2"/>
          </p:nvPr>
        </p:nvSpPr>
        <p:spPr>
          <a:xfrm>
            <a:off x="720200" y="1497450"/>
            <a:ext cx="8136300" cy="4015500"/>
          </a:xfrm>
          <a:prstGeom prst="rect">
            <a:avLst/>
          </a:prstGeom>
        </p:spPr>
        <p:txBody>
          <a:bodyPr spcFirstLastPara="1" wrap="square" lIns="91425" tIns="91425" rIns="91425" bIns="91425" anchor="t" anchorCtr="0">
            <a:noAutofit/>
          </a:bodyPr>
          <a:lstStyle/>
          <a:p>
            <a:pPr marL="457200" marR="0" lvl="0" indent="-368300" algn="l" rtl="0">
              <a:lnSpc>
                <a:spcPct val="115000"/>
              </a:lnSpc>
              <a:spcBef>
                <a:spcPts val="0"/>
              </a:spcBef>
              <a:spcAft>
                <a:spcPts val="0"/>
              </a:spcAft>
              <a:buSzPts val="2200"/>
              <a:buChar char="&gt;"/>
            </a:pPr>
            <a:r>
              <a:rPr lang="en-US" sz="2200"/>
              <a:t>Items OSP sends to you will route back to OSP </a:t>
            </a:r>
            <a:endParaRPr sz="2200"/>
          </a:p>
          <a:p>
            <a:pPr marL="457200" marR="0" lvl="0" indent="-368300" algn="l" rtl="0">
              <a:lnSpc>
                <a:spcPct val="115000"/>
              </a:lnSpc>
              <a:spcBef>
                <a:spcPts val="0"/>
              </a:spcBef>
              <a:spcAft>
                <a:spcPts val="0"/>
              </a:spcAft>
              <a:buSzPts val="2200"/>
              <a:buChar char="&gt;"/>
            </a:pPr>
            <a:r>
              <a:rPr lang="en-US" sz="2200"/>
              <a:t>All other work is being manually assigned in OSP including eGC1s</a:t>
            </a:r>
            <a:endParaRPr sz="2200"/>
          </a:p>
          <a:p>
            <a:pPr marL="914400" marR="0" lvl="1" indent="-349250" algn="l" rtl="0">
              <a:lnSpc>
                <a:spcPct val="115000"/>
              </a:lnSpc>
              <a:spcBef>
                <a:spcPts val="0"/>
              </a:spcBef>
              <a:spcAft>
                <a:spcPts val="0"/>
              </a:spcAft>
              <a:buSzPts val="1900"/>
              <a:buChar char="–"/>
            </a:pPr>
            <a:r>
              <a:rPr lang="en-US" sz="1900"/>
              <a:t>assignment logic similar / based off campus unit &amp; signature authority </a:t>
            </a:r>
            <a:endParaRPr sz="1900"/>
          </a:p>
          <a:p>
            <a:pPr marL="914400" marR="0" lvl="1" indent="-349250" algn="l" rtl="0">
              <a:lnSpc>
                <a:spcPct val="115000"/>
              </a:lnSpc>
              <a:spcBef>
                <a:spcPts val="0"/>
              </a:spcBef>
              <a:spcAft>
                <a:spcPts val="0"/>
              </a:spcAft>
              <a:buSzPts val="1900"/>
              <a:buChar char="–"/>
            </a:pPr>
            <a:r>
              <a:rPr lang="en-US" sz="1900"/>
              <a:t>you might hear from some OSP staff you have not worked with on some items</a:t>
            </a:r>
            <a:endParaRPr sz="1900"/>
          </a:p>
          <a:p>
            <a:pPr marL="914400" marR="0" lvl="1" indent="-349250" algn="l" rtl="0">
              <a:lnSpc>
                <a:spcPct val="115000"/>
              </a:lnSpc>
              <a:spcBef>
                <a:spcPts val="0"/>
              </a:spcBef>
              <a:spcAft>
                <a:spcPts val="0"/>
              </a:spcAft>
              <a:buSzPts val="1900"/>
              <a:buChar char="–"/>
            </a:pPr>
            <a:r>
              <a:rPr lang="en-US" sz="1900"/>
              <a:t>OSP running reports to monitor our work</a:t>
            </a:r>
            <a:endParaRPr sz="2200"/>
          </a:p>
          <a:p>
            <a:pPr marL="0" marR="0" lvl="0" indent="0" algn="l" rtl="0">
              <a:lnSpc>
                <a:spcPct val="115000"/>
              </a:lnSpc>
              <a:spcBef>
                <a:spcPts val="0"/>
              </a:spcBef>
              <a:spcAft>
                <a:spcPts val="0"/>
              </a:spcAft>
              <a:buNone/>
            </a:pPr>
            <a:r>
              <a:rPr lang="en-US" sz="2200"/>
              <a:t> 	</a:t>
            </a:r>
            <a:endParaRPr sz="2200"/>
          </a:p>
        </p:txBody>
      </p:sp>
      <p:pic>
        <p:nvPicPr>
          <p:cNvPr id="101" name="Google Shape;101;p15"/>
          <p:cNvPicPr preferRelativeResize="0"/>
          <p:nvPr/>
        </p:nvPicPr>
        <p:blipFill rotWithShape="1">
          <a:blip r:embed="rId3">
            <a:alphaModFix/>
          </a:blip>
          <a:srcRect t="16735" r="47265" b="63097"/>
          <a:stretch/>
        </p:blipFill>
        <p:spPr>
          <a:xfrm>
            <a:off x="695825" y="4495475"/>
            <a:ext cx="8027025" cy="1508450"/>
          </a:xfrm>
          <a:prstGeom prst="rect">
            <a:avLst/>
          </a:prstGeom>
          <a:noFill/>
          <a:ln w="9525" cap="flat" cmpd="sng">
            <a:solidFill>
              <a:schemeClr val="dk2"/>
            </a:solidFill>
            <a:prstDash val="solid"/>
            <a:round/>
            <a:headEnd type="none" w="sm" len="sm"/>
            <a:tailEnd type="none" w="sm" len="sm"/>
          </a:ln>
        </p:spPr>
      </p:pic>
      <p:sp>
        <p:nvSpPr>
          <p:cNvPr id="102" name="Google Shape;102;p15"/>
          <p:cNvSpPr/>
          <p:nvPr/>
        </p:nvSpPr>
        <p:spPr>
          <a:xfrm>
            <a:off x="5766425" y="3750225"/>
            <a:ext cx="3784200" cy="559500"/>
          </a:xfrm>
          <a:prstGeom prst="wedgeRoundRectCallout">
            <a:avLst>
              <a:gd name="adj1" fmla="val 15877"/>
              <a:gd name="adj2" fmla="val 130000"/>
              <a:gd name="adj3" fmla="val 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1600">
                <a:solidFill>
                  <a:schemeClr val="dk2"/>
                </a:solidFill>
                <a:latin typeface="Open Sans"/>
                <a:ea typeface="Open Sans"/>
                <a:cs typeface="Open Sans"/>
                <a:sym typeface="Open Sans"/>
              </a:rPr>
              <a:t>Your awards list will show the Assigned OSP Reviewer</a:t>
            </a:r>
            <a:endParaRPr sz="1600">
              <a:solidFill>
                <a:schemeClr val="dk2"/>
              </a:solidFill>
              <a:latin typeface="Open Sans"/>
              <a:ea typeface="Open Sans"/>
              <a:cs typeface="Open Sans"/>
              <a:sym typeface="Open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6"/>
          <p:cNvSpPr txBox="1">
            <a:spLocks noGrp="1"/>
          </p:cNvSpPr>
          <p:nvPr>
            <p:ph type="body" idx="1"/>
          </p:nvPr>
        </p:nvSpPr>
        <p:spPr>
          <a:xfrm>
            <a:off x="671757" y="371510"/>
            <a:ext cx="8184600" cy="992100"/>
          </a:xfrm>
          <a:prstGeom prst="rect">
            <a:avLst/>
          </a:prstGeom>
        </p:spPr>
        <p:txBody>
          <a:bodyPr spcFirstLastPara="1" wrap="square" lIns="91425" tIns="91425" rIns="91425" bIns="91425" anchor="b" anchorCtr="0">
            <a:noAutofit/>
          </a:bodyPr>
          <a:lstStyle/>
          <a:p>
            <a:pPr marL="0" lvl="0" indent="0" algn="l" rtl="0">
              <a:spcBef>
                <a:spcPts val="600"/>
              </a:spcBef>
              <a:spcAft>
                <a:spcPts val="0"/>
              </a:spcAft>
              <a:buNone/>
            </a:pPr>
            <a:r>
              <a:rPr lang="en-US" sz="2800">
                <a:latin typeface="Encode Sans Black"/>
                <a:ea typeface="Encode Sans Black"/>
                <a:cs typeface="Encode Sans Black"/>
                <a:sym typeface="Encode Sans Black"/>
              </a:rPr>
              <a:t>OSP: Assignments </a:t>
            </a:r>
            <a:endParaRPr sz="2800">
              <a:latin typeface="Encode Sans Black"/>
              <a:ea typeface="Encode Sans Black"/>
              <a:cs typeface="Encode Sans Black"/>
              <a:sym typeface="Encode Sans Black"/>
            </a:endParaRPr>
          </a:p>
          <a:p>
            <a:pPr marL="0" lvl="0" indent="0" algn="l" rtl="0">
              <a:spcBef>
                <a:spcPts val="600"/>
              </a:spcBef>
              <a:spcAft>
                <a:spcPts val="0"/>
              </a:spcAft>
              <a:buNone/>
            </a:pPr>
            <a:r>
              <a:rPr lang="en-US" sz="2800">
                <a:latin typeface="Encode Sans Black"/>
                <a:ea typeface="Encode Sans Black"/>
                <a:cs typeface="Encode Sans Black"/>
                <a:sym typeface="Encode Sans Black"/>
              </a:rPr>
              <a:t>How do I know who is assigned to my item? </a:t>
            </a:r>
            <a:endParaRPr sz="2800">
              <a:latin typeface="Encode Sans Black"/>
              <a:ea typeface="Encode Sans Black"/>
              <a:cs typeface="Encode Sans Black"/>
              <a:sym typeface="Encode Sans Black"/>
            </a:endParaRPr>
          </a:p>
        </p:txBody>
      </p:sp>
      <p:pic>
        <p:nvPicPr>
          <p:cNvPr id="109" name="Google Shape;109;p16"/>
          <p:cNvPicPr preferRelativeResize="0"/>
          <p:nvPr/>
        </p:nvPicPr>
        <p:blipFill rotWithShape="1">
          <a:blip r:embed="rId3">
            <a:alphaModFix/>
          </a:blip>
          <a:srcRect t="16735" r="47265" b="63097"/>
          <a:stretch/>
        </p:blipFill>
        <p:spPr>
          <a:xfrm>
            <a:off x="614425" y="3228750"/>
            <a:ext cx="8027025" cy="1508450"/>
          </a:xfrm>
          <a:prstGeom prst="rect">
            <a:avLst/>
          </a:prstGeom>
          <a:noFill/>
          <a:ln w="9525" cap="flat" cmpd="sng">
            <a:solidFill>
              <a:schemeClr val="dk2"/>
            </a:solidFill>
            <a:prstDash val="solid"/>
            <a:round/>
            <a:headEnd type="none" w="sm" len="sm"/>
            <a:tailEnd type="none" w="sm" len="sm"/>
          </a:ln>
        </p:spPr>
      </p:pic>
      <p:sp>
        <p:nvSpPr>
          <p:cNvPr id="110" name="Google Shape;110;p16"/>
          <p:cNvSpPr/>
          <p:nvPr/>
        </p:nvSpPr>
        <p:spPr>
          <a:xfrm>
            <a:off x="3314700" y="1699825"/>
            <a:ext cx="3368100" cy="1090800"/>
          </a:xfrm>
          <a:prstGeom prst="wedgeRoundRectCallout">
            <a:avLst>
              <a:gd name="adj1" fmla="val 32473"/>
              <a:gd name="adj2" fmla="val 93654"/>
              <a:gd name="adj3" fmla="val 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1800">
                <a:solidFill>
                  <a:schemeClr val="dk2"/>
                </a:solidFill>
                <a:latin typeface="Open Sans"/>
                <a:ea typeface="Open Sans"/>
                <a:cs typeface="Open Sans"/>
                <a:sym typeface="Open Sans"/>
              </a:rPr>
              <a:t>Your awards list will show the Assigned OSP Reviewer</a:t>
            </a:r>
            <a:endParaRPr sz="1800">
              <a:solidFill>
                <a:schemeClr val="dk2"/>
              </a:solidFill>
              <a:latin typeface="Open Sans"/>
              <a:ea typeface="Open Sans"/>
              <a:cs typeface="Open Sans"/>
              <a:sym typeface="Open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17"/>
          <p:cNvSpPr txBox="1">
            <a:spLocks noGrp="1"/>
          </p:cNvSpPr>
          <p:nvPr>
            <p:ph type="body" idx="1"/>
          </p:nvPr>
        </p:nvSpPr>
        <p:spPr>
          <a:xfrm>
            <a:off x="671757" y="371510"/>
            <a:ext cx="8184600" cy="992100"/>
          </a:xfrm>
          <a:prstGeom prst="rect">
            <a:avLst/>
          </a:prstGeom>
        </p:spPr>
        <p:txBody>
          <a:bodyPr spcFirstLastPara="1" wrap="square" lIns="91425" tIns="91425" rIns="91425" bIns="91425" anchor="b" anchorCtr="0">
            <a:noAutofit/>
          </a:bodyPr>
          <a:lstStyle/>
          <a:p>
            <a:pPr marL="0" lvl="0" indent="0" algn="l" rtl="0">
              <a:spcBef>
                <a:spcPts val="600"/>
              </a:spcBef>
              <a:spcAft>
                <a:spcPts val="0"/>
              </a:spcAft>
              <a:buNone/>
            </a:pPr>
            <a:r>
              <a:rPr lang="en-US">
                <a:latin typeface="Encode Sans Black"/>
                <a:ea typeface="Encode Sans Black"/>
                <a:cs typeface="Encode Sans Black"/>
                <a:sym typeface="Encode Sans Black"/>
              </a:rPr>
              <a:t>No need to hang onto things!!</a:t>
            </a:r>
            <a:endParaRPr>
              <a:latin typeface="Encode Sans Black"/>
              <a:ea typeface="Encode Sans Black"/>
              <a:cs typeface="Encode Sans Black"/>
              <a:sym typeface="Encode Sans Black"/>
            </a:endParaRPr>
          </a:p>
        </p:txBody>
      </p:sp>
      <p:sp>
        <p:nvSpPr>
          <p:cNvPr id="117" name="Google Shape;117;p17"/>
          <p:cNvSpPr txBox="1">
            <a:spLocks noGrp="1"/>
          </p:cNvSpPr>
          <p:nvPr>
            <p:ph type="body" idx="2"/>
          </p:nvPr>
        </p:nvSpPr>
        <p:spPr>
          <a:xfrm>
            <a:off x="720200" y="1649850"/>
            <a:ext cx="8087700" cy="4015500"/>
          </a:xfrm>
          <a:prstGeom prst="rect">
            <a:avLst/>
          </a:prstGeom>
        </p:spPr>
        <p:txBody>
          <a:bodyPr spcFirstLastPara="1" wrap="square" lIns="91425" tIns="91425" rIns="91425" bIns="91425" anchor="t" anchorCtr="0">
            <a:noAutofit/>
          </a:bodyPr>
          <a:lstStyle/>
          <a:p>
            <a:pPr marL="457200" marR="0" lvl="0" indent="-406400" algn="l" rtl="0">
              <a:lnSpc>
                <a:spcPct val="115000"/>
              </a:lnSpc>
              <a:spcBef>
                <a:spcPts val="480"/>
              </a:spcBef>
              <a:spcAft>
                <a:spcPts val="0"/>
              </a:spcAft>
              <a:buSzPts val="2800"/>
              <a:buChar char="&gt;"/>
            </a:pPr>
            <a:r>
              <a:rPr lang="en-US" sz="2800"/>
              <a:t>Use SAGE to send your items in!</a:t>
            </a:r>
            <a:endParaRPr sz="2800"/>
          </a:p>
          <a:p>
            <a:pPr marL="457200" marR="0" lvl="0" indent="-406400" algn="l" rtl="0">
              <a:lnSpc>
                <a:spcPct val="115000"/>
              </a:lnSpc>
              <a:spcBef>
                <a:spcPts val="0"/>
              </a:spcBef>
              <a:spcAft>
                <a:spcPts val="0"/>
              </a:spcAft>
              <a:buSzPts val="2800"/>
              <a:buChar char="&gt;"/>
            </a:pPr>
            <a:r>
              <a:rPr lang="en-US" sz="2800"/>
              <a:t>Pay attention to sponsor deadlines.</a:t>
            </a:r>
            <a:endParaRPr sz="2800"/>
          </a:p>
          <a:p>
            <a:pPr marL="457200" marR="0" lvl="0" indent="-406400" algn="l" rtl="0">
              <a:lnSpc>
                <a:spcPct val="115000"/>
              </a:lnSpc>
              <a:spcBef>
                <a:spcPts val="0"/>
              </a:spcBef>
              <a:spcAft>
                <a:spcPts val="0"/>
              </a:spcAft>
              <a:buSzPts val="2800"/>
              <a:buChar char="&gt;"/>
            </a:pPr>
            <a:r>
              <a:rPr lang="en-US" sz="2800"/>
              <a:t>If institutional review, approval, signature, or submission (such as supplemental materials) is required, send it to OSP with ample time for OSP to handle. </a:t>
            </a:r>
            <a:endParaRPr sz="2800"/>
          </a:p>
          <a:p>
            <a:pPr marL="0" lvl="0" indent="0" algn="l" rtl="0">
              <a:lnSpc>
                <a:spcPct val="115000"/>
              </a:lnSpc>
              <a:spcBef>
                <a:spcPts val="480"/>
              </a:spcBef>
              <a:spcAft>
                <a:spcPts val="0"/>
              </a:spcAft>
              <a:buNone/>
            </a:pPr>
            <a:endParaRPr sz="32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18"/>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4B2E83"/>
              </a:buClr>
              <a:buSzPts val="750"/>
              <a:buFont typeface="Arial"/>
              <a:buNone/>
            </a:pPr>
            <a:r>
              <a:rPr lang="en-US" sz="3000" b="0" i="0" u="none" strike="noStrike" cap="none">
                <a:solidFill>
                  <a:srgbClr val="4B2E83"/>
                </a:solidFill>
                <a:latin typeface="Open Sans"/>
                <a:ea typeface="Open Sans"/>
                <a:cs typeface="Open Sans"/>
                <a:sym typeface="Open Sans"/>
              </a:rPr>
              <a:t>Questions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1"/>
        <p:cNvGrpSpPr/>
        <p:nvPr/>
      </p:nvGrpSpPr>
      <p:grpSpPr>
        <a:xfrm>
          <a:off x="0" y="0"/>
          <a:ext cx="0" cy="0"/>
          <a:chOff x="0" y="0"/>
          <a:chExt cx="0" cy="0"/>
        </a:xfrm>
      </p:grpSpPr>
      <p:sp>
        <p:nvSpPr>
          <p:cNvPr id="42" name="Google Shape;42;p7"/>
          <p:cNvSpPr txBox="1">
            <a:spLocks noGrp="1"/>
          </p:cNvSpPr>
          <p:nvPr>
            <p:ph type="body" idx="1"/>
          </p:nvPr>
        </p:nvSpPr>
        <p:spPr>
          <a:xfrm>
            <a:off x="665157" y="371510"/>
            <a:ext cx="8184600" cy="992100"/>
          </a:xfrm>
          <a:prstGeom prst="rect">
            <a:avLst/>
          </a:prstGeom>
        </p:spPr>
        <p:txBody>
          <a:bodyPr spcFirstLastPara="1" wrap="square" lIns="91425" tIns="91425" rIns="91425" bIns="91425" anchor="b" anchorCtr="0">
            <a:noAutofit/>
          </a:bodyPr>
          <a:lstStyle/>
          <a:p>
            <a:pPr marL="0" lvl="0" indent="0" algn="l" rtl="0">
              <a:spcBef>
                <a:spcPts val="600"/>
              </a:spcBef>
              <a:spcAft>
                <a:spcPts val="0"/>
              </a:spcAft>
              <a:buNone/>
            </a:pPr>
            <a:endParaRPr sz="2200">
              <a:latin typeface="Encode Sans Black"/>
              <a:ea typeface="Encode Sans Black"/>
              <a:cs typeface="Encode Sans Black"/>
              <a:sym typeface="Encode Sans Black"/>
            </a:endParaRPr>
          </a:p>
          <a:p>
            <a:pPr marL="0" lvl="0" indent="0" algn="l" rtl="0">
              <a:spcBef>
                <a:spcPts val="600"/>
              </a:spcBef>
              <a:spcAft>
                <a:spcPts val="0"/>
              </a:spcAft>
              <a:buNone/>
            </a:pPr>
            <a:r>
              <a:rPr lang="en-US" sz="2700">
                <a:latin typeface="Encode Sans Black"/>
                <a:ea typeface="Encode Sans Black"/>
                <a:cs typeface="Encode Sans Black"/>
                <a:sym typeface="Encode Sans Black"/>
              </a:rPr>
              <a:t>Prioritization of Requests after Go-Live</a:t>
            </a:r>
            <a:endParaRPr sz="2700">
              <a:latin typeface="Encode Sans Black"/>
              <a:ea typeface="Encode Sans Black"/>
              <a:cs typeface="Encode Sans Black"/>
              <a:sym typeface="Encode Sans Black"/>
            </a:endParaRPr>
          </a:p>
          <a:p>
            <a:pPr marL="0" lvl="0" indent="0" algn="l" rtl="0">
              <a:spcBef>
                <a:spcPts val="600"/>
              </a:spcBef>
              <a:spcAft>
                <a:spcPts val="0"/>
              </a:spcAft>
              <a:buNone/>
            </a:pPr>
            <a:r>
              <a:rPr lang="en-US" sz="2200">
                <a:latin typeface="Encode Sans Black"/>
                <a:ea typeface="Encode Sans Black"/>
                <a:cs typeface="Encode Sans Black"/>
                <a:sym typeface="Encode Sans Black"/>
              </a:rPr>
              <a:t>High Priority Items</a:t>
            </a:r>
            <a:endParaRPr sz="2200">
              <a:latin typeface="Encode Sans Black"/>
              <a:ea typeface="Encode Sans Black"/>
              <a:cs typeface="Encode Sans Black"/>
              <a:sym typeface="Encode Sans Black"/>
            </a:endParaRPr>
          </a:p>
        </p:txBody>
      </p:sp>
      <p:sp>
        <p:nvSpPr>
          <p:cNvPr id="43" name="Google Shape;43;p7"/>
          <p:cNvSpPr txBox="1">
            <a:spLocks noGrp="1"/>
          </p:cNvSpPr>
          <p:nvPr>
            <p:ph type="body" idx="2"/>
          </p:nvPr>
        </p:nvSpPr>
        <p:spPr>
          <a:xfrm>
            <a:off x="473850" y="1383475"/>
            <a:ext cx="8322000" cy="4236600"/>
          </a:xfrm>
          <a:prstGeom prst="rect">
            <a:avLst/>
          </a:prstGeom>
        </p:spPr>
        <p:txBody>
          <a:bodyPr spcFirstLastPara="1" wrap="square" lIns="91425" tIns="91425" rIns="91425" bIns="91425" anchor="t" anchorCtr="0">
            <a:noAutofit/>
          </a:bodyPr>
          <a:lstStyle/>
          <a:p>
            <a:pPr marL="0" lvl="0" indent="0" algn="l" rtl="0">
              <a:lnSpc>
                <a:spcPct val="80000"/>
              </a:lnSpc>
              <a:spcBef>
                <a:spcPts val="400"/>
              </a:spcBef>
              <a:spcAft>
                <a:spcPts val="0"/>
              </a:spcAft>
              <a:buSzPts val="852"/>
              <a:buNone/>
            </a:pPr>
            <a:endParaRPr sz="2250"/>
          </a:p>
          <a:p>
            <a:pPr marL="457200" lvl="0" indent="-377825" algn="l" rtl="0">
              <a:lnSpc>
                <a:spcPct val="80000"/>
              </a:lnSpc>
              <a:spcBef>
                <a:spcPts val="400"/>
              </a:spcBef>
              <a:spcAft>
                <a:spcPts val="0"/>
              </a:spcAft>
              <a:buSzPts val="2350"/>
              <a:buChar char="&gt;"/>
            </a:pPr>
            <a:r>
              <a:rPr lang="en-US" sz="2350"/>
              <a:t>Advance Award Requests: New, Renewal, Extensions</a:t>
            </a:r>
            <a:endParaRPr sz="2350"/>
          </a:p>
          <a:p>
            <a:pPr marL="457200" lvl="0" indent="-377825" algn="l" rtl="0">
              <a:lnSpc>
                <a:spcPct val="80000"/>
              </a:lnSpc>
              <a:spcBef>
                <a:spcPts val="0"/>
              </a:spcBef>
              <a:spcAft>
                <a:spcPts val="0"/>
              </a:spcAft>
              <a:buSzPts val="2350"/>
              <a:buChar char="&gt;"/>
            </a:pPr>
            <a:r>
              <a:rPr lang="en-US" sz="2350"/>
              <a:t>Award Setup Requests: New, start date of 7/15 &amp; earlier</a:t>
            </a:r>
            <a:endParaRPr sz="2350"/>
          </a:p>
          <a:p>
            <a:pPr marL="457200" lvl="0" indent="-377825" algn="l" rtl="0">
              <a:lnSpc>
                <a:spcPct val="80000"/>
              </a:lnSpc>
              <a:spcBef>
                <a:spcPts val="0"/>
              </a:spcBef>
              <a:spcAft>
                <a:spcPts val="0"/>
              </a:spcAft>
              <a:buSzPts val="2350"/>
              <a:buChar char="&gt;"/>
            </a:pPr>
            <a:r>
              <a:rPr lang="en-US" sz="2350"/>
              <a:t>Modifications:</a:t>
            </a:r>
            <a:endParaRPr sz="2350"/>
          </a:p>
          <a:p>
            <a:pPr marL="914400" lvl="1" indent="-377825" algn="l" rtl="0">
              <a:lnSpc>
                <a:spcPct val="80000"/>
              </a:lnSpc>
              <a:spcBef>
                <a:spcPts val="0"/>
              </a:spcBef>
              <a:spcAft>
                <a:spcPts val="0"/>
              </a:spcAft>
              <a:buSzPts val="2350"/>
              <a:buChar char="–"/>
            </a:pPr>
            <a:r>
              <a:rPr lang="en-US" sz="2350"/>
              <a:t>Supplement - awards ending between 5/1-6/30</a:t>
            </a:r>
            <a:endParaRPr sz="2350"/>
          </a:p>
          <a:p>
            <a:pPr marL="914400" lvl="1" indent="-377825" algn="l" rtl="0">
              <a:lnSpc>
                <a:spcPct val="80000"/>
              </a:lnSpc>
              <a:spcBef>
                <a:spcPts val="0"/>
              </a:spcBef>
              <a:spcAft>
                <a:spcPts val="0"/>
              </a:spcAft>
              <a:buSzPts val="2350"/>
              <a:buChar char="–"/>
            </a:pPr>
            <a:r>
              <a:rPr lang="en-US" sz="2350"/>
              <a:t>Renewal - start date of 7/15 &amp; earlier</a:t>
            </a:r>
            <a:endParaRPr sz="2350"/>
          </a:p>
          <a:p>
            <a:pPr marL="914400" lvl="1" indent="-377825" algn="l" rtl="0">
              <a:lnSpc>
                <a:spcPct val="80000"/>
              </a:lnSpc>
              <a:spcBef>
                <a:spcPts val="0"/>
              </a:spcBef>
              <a:spcAft>
                <a:spcPts val="0"/>
              </a:spcAft>
              <a:buSzPts val="2350"/>
              <a:buChar char="–"/>
            </a:pPr>
            <a:r>
              <a:rPr lang="en-US" sz="2350"/>
              <a:t>Extension</a:t>
            </a:r>
            <a:endParaRPr sz="2350"/>
          </a:p>
          <a:p>
            <a:pPr marL="914400" lvl="1" indent="-377825" algn="l" rtl="0">
              <a:lnSpc>
                <a:spcPct val="80000"/>
              </a:lnSpc>
              <a:spcBef>
                <a:spcPts val="0"/>
              </a:spcBef>
              <a:spcAft>
                <a:spcPts val="0"/>
              </a:spcAft>
              <a:buSzPts val="2350"/>
              <a:buChar char="–"/>
            </a:pPr>
            <a:r>
              <a:rPr lang="en-US" sz="2350"/>
              <a:t>Temporary Budget Extension</a:t>
            </a:r>
            <a:endParaRPr sz="2350"/>
          </a:p>
          <a:p>
            <a:pPr marL="914400" lvl="1" indent="-377825" algn="l" rtl="0">
              <a:lnSpc>
                <a:spcPct val="80000"/>
              </a:lnSpc>
              <a:spcBef>
                <a:spcPts val="0"/>
              </a:spcBef>
              <a:spcAft>
                <a:spcPts val="0"/>
              </a:spcAft>
              <a:buSzPts val="2350"/>
              <a:buChar char="–"/>
            </a:pPr>
            <a:r>
              <a:rPr lang="en-US" sz="2350"/>
              <a:t>Restriction Release - awards ending between 5/1-6/30</a:t>
            </a:r>
            <a:endParaRPr sz="2350"/>
          </a:p>
          <a:p>
            <a:pPr marL="914400" lvl="1" indent="-377825" algn="l" rtl="0">
              <a:lnSpc>
                <a:spcPct val="80000"/>
              </a:lnSpc>
              <a:spcBef>
                <a:spcPts val="0"/>
              </a:spcBef>
              <a:spcAft>
                <a:spcPts val="0"/>
              </a:spcAft>
              <a:buSzPts val="2350"/>
              <a:buChar char="–"/>
            </a:pPr>
            <a:r>
              <a:rPr lang="en-US" sz="2350"/>
              <a:t>Start Date Change</a:t>
            </a:r>
            <a:endParaRPr sz="2350"/>
          </a:p>
          <a:p>
            <a:pPr marL="914400" lvl="1" indent="-377825" algn="l" rtl="0">
              <a:lnSpc>
                <a:spcPct val="80000"/>
              </a:lnSpc>
              <a:spcBef>
                <a:spcPts val="0"/>
              </a:spcBef>
              <a:spcAft>
                <a:spcPts val="0"/>
              </a:spcAft>
              <a:buSzPts val="2350"/>
              <a:buChar char="–"/>
            </a:pPr>
            <a:r>
              <a:rPr lang="en-US" sz="2350"/>
              <a:t>Addition of Equipment or Gov't Property</a:t>
            </a:r>
            <a:endParaRPr sz="2350"/>
          </a:p>
          <a:p>
            <a:pPr marL="914400" lvl="1" indent="-377825" algn="l" rtl="0">
              <a:lnSpc>
                <a:spcPct val="80000"/>
              </a:lnSpc>
              <a:spcBef>
                <a:spcPts val="0"/>
              </a:spcBef>
              <a:spcAft>
                <a:spcPts val="0"/>
              </a:spcAft>
              <a:buSzPts val="2350"/>
              <a:buChar char="–"/>
            </a:pPr>
            <a:r>
              <a:rPr lang="en-US" sz="2350"/>
              <a:t>Change in Cost Center</a:t>
            </a:r>
            <a:endParaRPr sz="2350"/>
          </a:p>
          <a:p>
            <a:pPr marL="457200" lvl="0" indent="-377825" algn="l" rtl="0">
              <a:lnSpc>
                <a:spcPct val="80000"/>
              </a:lnSpc>
              <a:spcBef>
                <a:spcPts val="0"/>
              </a:spcBef>
              <a:spcAft>
                <a:spcPts val="0"/>
              </a:spcAft>
              <a:buSzPts val="2350"/>
              <a:buChar char="&gt;"/>
            </a:pPr>
            <a:r>
              <a:rPr lang="en-US" sz="2350"/>
              <a:t>Other Actions: New award lines (formerly sub budgets) with start date of 7/15 &amp; earlier</a:t>
            </a:r>
            <a:endParaRPr sz="255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8"/>
          <p:cNvSpPr txBox="1">
            <a:spLocks noGrp="1"/>
          </p:cNvSpPr>
          <p:nvPr>
            <p:ph type="body" idx="1"/>
          </p:nvPr>
        </p:nvSpPr>
        <p:spPr>
          <a:xfrm>
            <a:off x="665157" y="371510"/>
            <a:ext cx="8184600" cy="992100"/>
          </a:xfrm>
          <a:prstGeom prst="rect">
            <a:avLst/>
          </a:prstGeom>
        </p:spPr>
        <p:txBody>
          <a:bodyPr spcFirstLastPara="1" wrap="square" lIns="91425" tIns="91425" rIns="91425" bIns="91425" anchor="b" anchorCtr="0">
            <a:noAutofit/>
          </a:bodyPr>
          <a:lstStyle/>
          <a:p>
            <a:pPr marL="0" lvl="0" indent="0" algn="l" rtl="0">
              <a:spcBef>
                <a:spcPts val="600"/>
              </a:spcBef>
              <a:spcAft>
                <a:spcPts val="0"/>
              </a:spcAft>
              <a:buNone/>
            </a:pPr>
            <a:r>
              <a:rPr lang="en-US" sz="2700">
                <a:latin typeface="Encode Sans Black"/>
                <a:ea typeface="Encode Sans Black"/>
                <a:cs typeface="Encode Sans Black"/>
                <a:sym typeface="Encode Sans Black"/>
              </a:rPr>
              <a:t>Prioritization of Requests</a:t>
            </a:r>
            <a:endParaRPr sz="2700">
              <a:latin typeface="Encode Sans Black"/>
              <a:ea typeface="Encode Sans Black"/>
              <a:cs typeface="Encode Sans Black"/>
              <a:sym typeface="Encode Sans Black"/>
            </a:endParaRPr>
          </a:p>
          <a:p>
            <a:pPr marL="0" lvl="0" indent="0" algn="l" rtl="0">
              <a:spcBef>
                <a:spcPts val="600"/>
              </a:spcBef>
              <a:spcAft>
                <a:spcPts val="0"/>
              </a:spcAft>
              <a:buNone/>
            </a:pPr>
            <a:r>
              <a:rPr lang="en-US" sz="2200">
                <a:latin typeface="Encode Sans Black"/>
                <a:ea typeface="Encode Sans Black"/>
                <a:cs typeface="Encode Sans Black"/>
                <a:sym typeface="Encode Sans Black"/>
              </a:rPr>
              <a:t>Medium Priority Items</a:t>
            </a:r>
            <a:endParaRPr sz="2200">
              <a:latin typeface="Encode Sans Black"/>
              <a:ea typeface="Encode Sans Black"/>
              <a:cs typeface="Encode Sans Black"/>
              <a:sym typeface="Encode Sans Black"/>
            </a:endParaRPr>
          </a:p>
        </p:txBody>
      </p:sp>
      <p:sp>
        <p:nvSpPr>
          <p:cNvPr id="50" name="Google Shape;50;p8"/>
          <p:cNvSpPr txBox="1">
            <a:spLocks noGrp="1"/>
          </p:cNvSpPr>
          <p:nvPr>
            <p:ph type="body" idx="2"/>
          </p:nvPr>
        </p:nvSpPr>
        <p:spPr>
          <a:xfrm>
            <a:off x="702455" y="1578400"/>
            <a:ext cx="8196300" cy="4015500"/>
          </a:xfrm>
          <a:prstGeom prst="rect">
            <a:avLst/>
          </a:prstGeom>
        </p:spPr>
        <p:txBody>
          <a:bodyPr spcFirstLastPara="1" wrap="square" lIns="91425" tIns="91425" rIns="91425" bIns="91425" anchor="t" anchorCtr="0">
            <a:noAutofit/>
          </a:bodyPr>
          <a:lstStyle/>
          <a:p>
            <a:pPr marL="457200" lvl="0" indent="-406400" algn="l" rtl="0">
              <a:spcBef>
                <a:spcPts val="400"/>
              </a:spcBef>
              <a:spcAft>
                <a:spcPts val="0"/>
              </a:spcAft>
              <a:buSzPts val="2800"/>
              <a:buChar char="&gt;"/>
            </a:pPr>
            <a:r>
              <a:rPr lang="en-US" sz="2800"/>
              <a:t>Cost Share Change</a:t>
            </a:r>
            <a:endParaRPr sz="2800"/>
          </a:p>
          <a:p>
            <a:pPr marL="457200" lvl="0" indent="-406400" algn="l" rtl="0">
              <a:spcBef>
                <a:spcPts val="0"/>
              </a:spcBef>
              <a:spcAft>
                <a:spcPts val="0"/>
              </a:spcAft>
              <a:buSzPts val="2800"/>
              <a:buChar char="&gt;"/>
            </a:pPr>
            <a:r>
              <a:rPr lang="en-US" sz="2800"/>
              <a:t>Cost Share Change - requires sponsor approval</a:t>
            </a:r>
            <a:endParaRPr sz="2800"/>
          </a:p>
          <a:p>
            <a:pPr marL="457200" lvl="0" indent="-406400" algn="l" rtl="0">
              <a:spcBef>
                <a:spcPts val="0"/>
              </a:spcBef>
              <a:spcAft>
                <a:spcPts val="0"/>
              </a:spcAft>
              <a:buSzPts val="2800"/>
              <a:buChar char="&gt;"/>
            </a:pPr>
            <a:r>
              <a:rPr lang="en-US" sz="2800"/>
              <a:t>Non-competing Continuation Funding	- start date of 7/16 or later</a:t>
            </a:r>
            <a:endParaRPr sz="3200"/>
          </a:p>
          <a:p>
            <a:pPr marL="0" lvl="0" indent="0" algn="l" rtl="0">
              <a:spcBef>
                <a:spcPts val="480"/>
              </a:spcBef>
              <a:spcAft>
                <a:spcPts val="0"/>
              </a:spcAft>
              <a:buNone/>
            </a:pPr>
            <a:endParaRPr sz="3200"/>
          </a:p>
          <a:p>
            <a:pPr marL="0" lvl="0" indent="0" algn="l" rtl="0">
              <a:spcBef>
                <a:spcPts val="480"/>
              </a:spcBef>
              <a:spcAft>
                <a:spcPts val="0"/>
              </a:spcAft>
              <a:buNone/>
            </a:pPr>
            <a:endParaRPr sz="3200"/>
          </a:p>
          <a:p>
            <a:pPr marL="0" lvl="0" indent="0" algn="l" rtl="0">
              <a:spcBef>
                <a:spcPts val="480"/>
              </a:spcBef>
              <a:spcAft>
                <a:spcPts val="0"/>
              </a:spcAft>
              <a:buNone/>
            </a:pPr>
            <a:endParaRPr sz="32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p9"/>
          <p:cNvSpPr txBox="1"/>
          <p:nvPr/>
        </p:nvSpPr>
        <p:spPr>
          <a:xfrm>
            <a:off x="489000" y="1743975"/>
            <a:ext cx="4299000" cy="4186800"/>
          </a:xfrm>
          <a:prstGeom prst="rect">
            <a:avLst/>
          </a:prstGeom>
          <a:noFill/>
          <a:ln>
            <a:noFill/>
          </a:ln>
        </p:spPr>
        <p:txBody>
          <a:bodyPr spcFirstLastPara="1" wrap="square" lIns="91425" tIns="91425" rIns="91425" bIns="91425" anchor="ctr" anchorCtr="0">
            <a:spAutoFit/>
          </a:bodyPr>
          <a:lstStyle/>
          <a:p>
            <a:pPr marL="0" lvl="0" indent="0" algn="l" rtl="0">
              <a:spcBef>
                <a:spcPts val="480"/>
              </a:spcBef>
              <a:spcAft>
                <a:spcPts val="0"/>
              </a:spcAft>
              <a:buNone/>
            </a:pPr>
            <a:r>
              <a:rPr lang="en-US" sz="2000" b="1">
                <a:solidFill>
                  <a:srgbClr val="4B2E83"/>
                </a:solidFill>
                <a:latin typeface="Open Sans"/>
                <a:ea typeface="Open Sans"/>
                <a:cs typeface="Open Sans"/>
                <a:sym typeface="Open Sans"/>
              </a:rPr>
              <a:t>Schedule Changes:</a:t>
            </a:r>
            <a:endParaRPr sz="2000" b="1">
              <a:solidFill>
                <a:srgbClr val="4B2E83"/>
              </a:solidFill>
              <a:latin typeface="Open Sans"/>
              <a:ea typeface="Open Sans"/>
              <a:cs typeface="Open Sans"/>
              <a:sym typeface="Open Sans"/>
            </a:endParaRPr>
          </a:p>
          <a:p>
            <a:pPr marL="457200" lvl="0" indent="-355600" algn="l" rtl="0">
              <a:spcBef>
                <a:spcPts val="480"/>
              </a:spcBef>
              <a:spcAft>
                <a:spcPts val="0"/>
              </a:spcAft>
              <a:buClr>
                <a:srgbClr val="4B2E83"/>
              </a:buClr>
              <a:buSzPts val="2000"/>
              <a:buFont typeface="Open Sans"/>
              <a:buChar char="&gt;"/>
            </a:pPr>
            <a:r>
              <a:rPr lang="en-US" sz="2000">
                <a:solidFill>
                  <a:srgbClr val="4B2E83"/>
                </a:solidFill>
                <a:latin typeface="Open Sans"/>
                <a:ea typeface="Open Sans"/>
                <a:cs typeface="Open Sans"/>
                <a:sym typeface="Open Sans"/>
              </a:rPr>
              <a:t>Early Termination</a:t>
            </a:r>
            <a:endParaRPr sz="2000">
              <a:solidFill>
                <a:srgbClr val="4B2E83"/>
              </a:solidFill>
              <a:latin typeface="Open Sans"/>
              <a:ea typeface="Open Sans"/>
              <a:cs typeface="Open Sans"/>
              <a:sym typeface="Open Sans"/>
            </a:endParaRPr>
          </a:p>
          <a:p>
            <a:pPr marL="457200" lvl="0" indent="-355600" algn="l" rtl="0">
              <a:spcBef>
                <a:spcPts val="0"/>
              </a:spcBef>
              <a:spcAft>
                <a:spcPts val="0"/>
              </a:spcAft>
              <a:buClr>
                <a:srgbClr val="4B2E83"/>
              </a:buClr>
              <a:buSzPts val="2000"/>
              <a:buFont typeface="Open Sans"/>
              <a:buChar char="&gt;"/>
            </a:pPr>
            <a:r>
              <a:rPr lang="en-US" sz="2000">
                <a:solidFill>
                  <a:srgbClr val="4B2E83"/>
                </a:solidFill>
                <a:latin typeface="Open Sans"/>
                <a:ea typeface="Open Sans"/>
                <a:cs typeface="Open Sans"/>
                <a:sym typeface="Open Sans"/>
              </a:rPr>
              <a:t>Relinquishment</a:t>
            </a:r>
            <a:endParaRPr sz="2000">
              <a:solidFill>
                <a:srgbClr val="4B2E83"/>
              </a:solidFill>
              <a:latin typeface="Open Sans"/>
              <a:ea typeface="Open Sans"/>
              <a:cs typeface="Open Sans"/>
              <a:sym typeface="Open Sans"/>
            </a:endParaRPr>
          </a:p>
          <a:p>
            <a:pPr marL="0" lvl="0" indent="0" algn="l" rtl="0">
              <a:spcBef>
                <a:spcPts val="480"/>
              </a:spcBef>
              <a:spcAft>
                <a:spcPts val="0"/>
              </a:spcAft>
              <a:buNone/>
            </a:pPr>
            <a:endParaRPr sz="2000">
              <a:solidFill>
                <a:srgbClr val="4B2E83"/>
              </a:solidFill>
              <a:latin typeface="Open Sans"/>
              <a:ea typeface="Open Sans"/>
              <a:cs typeface="Open Sans"/>
              <a:sym typeface="Open Sans"/>
            </a:endParaRPr>
          </a:p>
          <a:p>
            <a:pPr marL="0" marR="0" lvl="0" indent="0" algn="l" rtl="0">
              <a:lnSpc>
                <a:spcPct val="100000"/>
              </a:lnSpc>
              <a:spcBef>
                <a:spcPts val="480"/>
              </a:spcBef>
              <a:spcAft>
                <a:spcPts val="0"/>
              </a:spcAft>
              <a:buNone/>
            </a:pPr>
            <a:r>
              <a:rPr lang="en-US" sz="2000" b="1">
                <a:solidFill>
                  <a:srgbClr val="4B2E83"/>
                </a:solidFill>
                <a:latin typeface="Open Sans"/>
                <a:ea typeface="Open Sans"/>
                <a:cs typeface="Open Sans"/>
                <a:sym typeface="Open Sans"/>
              </a:rPr>
              <a:t>Funding &amp; Budgeting Changes:</a:t>
            </a:r>
            <a:endParaRPr sz="2000" b="1">
              <a:solidFill>
                <a:srgbClr val="4B2E83"/>
              </a:solidFill>
              <a:latin typeface="Open Sans"/>
              <a:ea typeface="Open Sans"/>
              <a:cs typeface="Open Sans"/>
              <a:sym typeface="Open Sans"/>
            </a:endParaRPr>
          </a:p>
          <a:p>
            <a:pPr marL="457200" lvl="0" indent="-355600" algn="l" rtl="0">
              <a:spcBef>
                <a:spcPts val="480"/>
              </a:spcBef>
              <a:spcAft>
                <a:spcPts val="0"/>
              </a:spcAft>
              <a:buClr>
                <a:srgbClr val="4B2E83"/>
              </a:buClr>
              <a:buSzPts val="2000"/>
              <a:buFont typeface="Open Sans"/>
              <a:buChar char="&gt;"/>
            </a:pPr>
            <a:r>
              <a:rPr lang="en-US" sz="2000">
                <a:solidFill>
                  <a:srgbClr val="4B2E83"/>
                </a:solidFill>
                <a:latin typeface="Open Sans"/>
                <a:ea typeface="Open Sans"/>
                <a:cs typeface="Open Sans"/>
                <a:sym typeface="Open Sans"/>
              </a:rPr>
              <a:t>Subaward Addition</a:t>
            </a:r>
            <a:endParaRPr sz="2000">
              <a:solidFill>
                <a:srgbClr val="4B2E83"/>
              </a:solidFill>
              <a:latin typeface="Open Sans"/>
              <a:ea typeface="Open Sans"/>
              <a:cs typeface="Open Sans"/>
              <a:sym typeface="Open Sans"/>
            </a:endParaRPr>
          </a:p>
          <a:p>
            <a:pPr marL="457200" lvl="0" indent="-355600" algn="l" rtl="0">
              <a:spcBef>
                <a:spcPts val="0"/>
              </a:spcBef>
              <a:spcAft>
                <a:spcPts val="0"/>
              </a:spcAft>
              <a:buClr>
                <a:srgbClr val="4B2E83"/>
              </a:buClr>
              <a:buSzPts val="2000"/>
              <a:buFont typeface="Open Sans"/>
              <a:buChar char="&gt;"/>
            </a:pPr>
            <a:r>
              <a:rPr lang="en-US" sz="2000">
                <a:solidFill>
                  <a:srgbClr val="4B2E83"/>
                </a:solidFill>
                <a:latin typeface="Open Sans"/>
                <a:ea typeface="Open Sans"/>
                <a:cs typeface="Open Sans"/>
                <a:sym typeface="Open Sans"/>
              </a:rPr>
              <a:t>Supplement</a:t>
            </a:r>
            <a:endParaRPr sz="2000">
              <a:solidFill>
                <a:srgbClr val="4B2E83"/>
              </a:solidFill>
              <a:latin typeface="Open Sans"/>
              <a:ea typeface="Open Sans"/>
              <a:cs typeface="Open Sans"/>
              <a:sym typeface="Open Sans"/>
            </a:endParaRPr>
          </a:p>
          <a:p>
            <a:pPr marL="457200" marR="0" lvl="0" indent="-355600" algn="l" rtl="0">
              <a:lnSpc>
                <a:spcPct val="100000"/>
              </a:lnSpc>
              <a:spcBef>
                <a:spcPts val="0"/>
              </a:spcBef>
              <a:spcAft>
                <a:spcPts val="0"/>
              </a:spcAft>
              <a:buClr>
                <a:srgbClr val="4B2E83"/>
              </a:buClr>
              <a:buSzPts val="2000"/>
              <a:buFont typeface="Merriweather Sans"/>
              <a:buChar char="&gt;"/>
            </a:pPr>
            <a:r>
              <a:rPr lang="en-US" sz="2000">
                <a:solidFill>
                  <a:srgbClr val="4B2E83"/>
                </a:solidFill>
                <a:latin typeface="Open Sans"/>
                <a:ea typeface="Open Sans"/>
                <a:cs typeface="Open Sans"/>
                <a:sym typeface="Open Sans"/>
              </a:rPr>
              <a:t>Carry-over </a:t>
            </a:r>
            <a:endParaRPr sz="2000">
              <a:solidFill>
                <a:srgbClr val="4B2E83"/>
              </a:solidFill>
              <a:latin typeface="Open Sans"/>
              <a:ea typeface="Open Sans"/>
              <a:cs typeface="Open Sans"/>
              <a:sym typeface="Open Sans"/>
            </a:endParaRPr>
          </a:p>
          <a:p>
            <a:pPr marL="457200" marR="0" lvl="0" indent="-355600" algn="l" rtl="0">
              <a:lnSpc>
                <a:spcPct val="100000"/>
              </a:lnSpc>
              <a:spcBef>
                <a:spcPts val="0"/>
              </a:spcBef>
              <a:spcAft>
                <a:spcPts val="0"/>
              </a:spcAft>
              <a:buClr>
                <a:srgbClr val="4B2E83"/>
              </a:buClr>
              <a:buSzPts val="2000"/>
              <a:buFont typeface="Open Sans"/>
              <a:buChar char="&gt;"/>
            </a:pPr>
            <a:r>
              <a:rPr lang="en-US" sz="2000">
                <a:solidFill>
                  <a:srgbClr val="4B2E83"/>
                </a:solidFill>
                <a:latin typeface="Open Sans"/>
                <a:ea typeface="Open Sans"/>
                <a:cs typeface="Open Sans"/>
                <a:sym typeface="Open Sans"/>
              </a:rPr>
              <a:t>Rebudgeting</a:t>
            </a:r>
            <a:endParaRPr sz="2000">
              <a:solidFill>
                <a:srgbClr val="4B2E83"/>
              </a:solidFill>
              <a:latin typeface="Open Sans"/>
              <a:ea typeface="Open Sans"/>
              <a:cs typeface="Open Sans"/>
              <a:sym typeface="Open Sans"/>
            </a:endParaRPr>
          </a:p>
          <a:p>
            <a:pPr marL="457200" lvl="0" indent="-355600" algn="l" rtl="0">
              <a:spcBef>
                <a:spcPts val="0"/>
              </a:spcBef>
              <a:spcAft>
                <a:spcPts val="0"/>
              </a:spcAft>
              <a:buClr>
                <a:srgbClr val="4B2E83"/>
              </a:buClr>
              <a:buSzPts val="2000"/>
              <a:buFont typeface="Open Sans"/>
              <a:buChar char="&gt;"/>
            </a:pPr>
            <a:r>
              <a:rPr lang="en-US" sz="2000">
                <a:solidFill>
                  <a:srgbClr val="4B2E83"/>
                </a:solidFill>
                <a:latin typeface="Open Sans"/>
                <a:ea typeface="Open Sans"/>
                <a:cs typeface="Open Sans"/>
                <a:sym typeface="Open Sans"/>
              </a:rPr>
              <a:t>De-obligation</a:t>
            </a:r>
            <a:endParaRPr sz="2000">
              <a:solidFill>
                <a:srgbClr val="4B2E83"/>
              </a:solidFill>
              <a:latin typeface="Open Sans"/>
              <a:ea typeface="Open Sans"/>
              <a:cs typeface="Open Sans"/>
              <a:sym typeface="Open Sans"/>
            </a:endParaRPr>
          </a:p>
          <a:p>
            <a:pPr marL="457200" lvl="0" indent="-355600" algn="l" rtl="0">
              <a:spcBef>
                <a:spcPts val="0"/>
              </a:spcBef>
              <a:spcAft>
                <a:spcPts val="0"/>
              </a:spcAft>
              <a:buClr>
                <a:srgbClr val="4B2E83"/>
              </a:buClr>
              <a:buSzPts val="2000"/>
              <a:buFont typeface="Open Sans"/>
              <a:buChar char="&gt;"/>
            </a:pPr>
            <a:r>
              <a:rPr lang="en-US" sz="2000">
                <a:solidFill>
                  <a:srgbClr val="4B2E83"/>
                </a:solidFill>
                <a:latin typeface="Open Sans"/>
                <a:ea typeface="Open Sans"/>
                <a:cs typeface="Open Sans"/>
                <a:sym typeface="Open Sans"/>
              </a:rPr>
              <a:t>F&amp;A Rate Change</a:t>
            </a:r>
            <a:endParaRPr sz="2000">
              <a:solidFill>
                <a:srgbClr val="4B2E83"/>
              </a:solidFill>
              <a:latin typeface="Open Sans"/>
              <a:ea typeface="Open Sans"/>
              <a:cs typeface="Open Sans"/>
              <a:sym typeface="Open Sans"/>
            </a:endParaRPr>
          </a:p>
          <a:p>
            <a:pPr marL="0" marR="0" lvl="0" indent="0" algn="l" rtl="0">
              <a:lnSpc>
                <a:spcPct val="100000"/>
              </a:lnSpc>
              <a:spcBef>
                <a:spcPts val="480"/>
              </a:spcBef>
              <a:spcAft>
                <a:spcPts val="0"/>
              </a:spcAft>
              <a:buNone/>
            </a:pPr>
            <a:endParaRPr sz="2000">
              <a:solidFill>
                <a:srgbClr val="4B2E83"/>
              </a:solidFill>
              <a:latin typeface="Open Sans"/>
              <a:ea typeface="Open Sans"/>
              <a:cs typeface="Open Sans"/>
              <a:sym typeface="Open Sans"/>
            </a:endParaRPr>
          </a:p>
        </p:txBody>
      </p:sp>
      <p:sp>
        <p:nvSpPr>
          <p:cNvPr id="57" name="Google Shape;57;p9"/>
          <p:cNvSpPr txBox="1"/>
          <p:nvPr/>
        </p:nvSpPr>
        <p:spPr>
          <a:xfrm>
            <a:off x="4788000" y="1699075"/>
            <a:ext cx="3921000" cy="4494600"/>
          </a:xfrm>
          <a:prstGeom prst="rect">
            <a:avLst/>
          </a:prstGeom>
          <a:noFill/>
          <a:ln>
            <a:noFill/>
          </a:ln>
        </p:spPr>
        <p:txBody>
          <a:bodyPr spcFirstLastPara="1" wrap="square" lIns="91425" tIns="91425" rIns="91425" bIns="91425" anchor="t" anchorCtr="0">
            <a:spAutoFit/>
          </a:bodyPr>
          <a:lstStyle/>
          <a:p>
            <a:pPr marL="0" lvl="0" indent="0" algn="l" rtl="0">
              <a:spcBef>
                <a:spcPts val="480"/>
              </a:spcBef>
              <a:spcAft>
                <a:spcPts val="0"/>
              </a:spcAft>
              <a:buNone/>
            </a:pPr>
            <a:r>
              <a:rPr lang="en-US" sz="2000" b="1">
                <a:solidFill>
                  <a:srgbClr val="4B2E83"/>
                </a:solidFill>
                <a:latin typeface="Open Sans"/>
                <a:ea typeface="Open Sans"/>
                <a:cs typeface="Open Sans"/>
                <a:sym typeface="Open Sans"/>
              </a:rPr>
              <a:t>Programmatic Changes to:</a:t>
            </a:r>
            <a:endParaRPr sz="2000" b="1">
              <a:solidFill>
                <a:srgbClr val="4B2E83"/>
              </a:solidFill>
              <a:latin typeface="Open Sans"/>
              <a:ea typeface="Open Sans"/>
              <a:cs typeface="Open Sans"/>
              <a:sym typeface="Open Sans"/>
            </a:endParaRPr>
          </a:p>
          <a:p>
            <a:pPr marL="457200" lvl="0" indent="-355600" algn="l" rtl="0">
              <a:spcBef>
                <a:spcPts val="480"/>
              </a:spcBef>
              <a:spcAft>
                <a:spcPts val="0"/>
              </a:spcAft>
              <a:buClr>
                <a:srgbClr val="4B2E83"/>
              </a:buClr>
              <a:buSzPts val="2000"/>
              <a:buFont typeface="Open Sans"/>
              <a:buChar char="&gt;"/>
            </a:pPr>
            <a:r>
              <a:rPr lang="en-US" sz="2000">
                <a:solidFill>
                  <a:srgbClr val="4B2E83"/>
                </a:solidFill>
                <a:latin typeface="Open Sans"/>
                <a:ea typeface="Open Sans"/>
                <a:cs typeface="Open Sans"/>
                <a:sym typeface="Open Sans"/>
              </a:rPr>
              <a:t>Award Line type or other award line changes</a:t>
            </a:r>
            <a:endParaRPr sz="2000">
              <a:solidFill>
                <a:srgbClr val="4B2E83"/>
              </a:solidFill>
              <a:latin typeface="Open Sans"/>
              <a:ea typeface="Open Sans"/>
              <a:cs typeface="Open Sans"/>
              <a:sym typeface="Open Sans"/>
            </a:endParaRPr>
          </a:p>
          <a:p>
            <a:pPr marL="457200" lvl="0" indent="-355600" algn="l" rtl="0">
              <a:spcBef>
                <a:spcPts val="0"/>
              </a:spcBef>
              <a:spcAft>
                <a:spcPts val="0"/>
              </a:spcAft>
              <a:buClr>
                <a:srgbClr val="4B2E83"/>
              </a:buClr>
              <a:buSzPts val="2000"/>
              <a:buFont typeface="Open Sans"/>
              <a:buChar char="&gt;"/>
            </a:pPr>
            <a:r>
              <a:rPr lang="en-US" sz="2000">
                <a:solidFill>
                  <a:srgbClr val="4B2E83"/>
                </a:solidFill>
                <a:latin typeface="Open Sans"/>
                <a:ea typeface="Open Sans"/>
                <a:cs typeface="Open Sans"/>
                <a:sym typeface="Open Sans"/>
              </a:rPr>
              <a:t>Personnel</a:t>
            </a:r>
            <a:endParaRPr sz="2000">
              <a:solidFill>
                <a:srgbClr val="4B2E83"/>
              </a:solidFill>
              <a:latin typeface="Open Sans"/>
              <a:ea typeface="Open Sans"/>
              <a:cs typeface="Open Sans"/>
              <a:sym typeface="Open Sans"/>
            </a:endParaRPr>
          </a:p>
          <a:p>
            <a:pPr marL="457200" lvl="0" indent="-355600" algn="l" rtl="0">
              <a:spcBef>
                <a:spcPts val="0"/>
              </a:spcBef>
              <a:spcAft>
                <a:spcPts val="0"/>
              </a:spcAft>
              <a:buClr>
                <a:srgbClr val="4B2E83"/>
              </a:buClr>
              <a:buSzPts val="2000"/>
              <a:buFont typeface="Open Sans"/>
              <a:buChar char="&gt;"/>
            </a:pPr>
            <a:r>
              <a:rPr lang="en-US" sz="2000">
                <a:solidFill>
                  <a:srgbClr val="4B2E83"/>
                </a:solidFill>
                <a:latin typeface="Open Sans"/>
                <a:ea typeface="Open Sans"/>
                <a:cs typeface="Open Sans"/>
                <a:sym typeface="Open Sans"/>
              </a:rPr>
              <a:t>Key Personnel or effort </a:t>
            </a:r>
            <a:endParaRPr sz="2000">
              <a:solidFill>
                <a:srgbClr val="4B2E83"/>
              </a:solidFill>
              <a:latin typeface="Open Sans"/>
              <a:ea typeface="Open Sans"/>
              <a:cs typeface="Open Sans"/>
              <a:sym typeface="Open Sans"/>
            </a:endParaRPr>
          </a:p>
          <a:p>
            <a:pPr marL="914400" lvl="1" indent="-355600" algn="l" rtl="0">
              <a:spcBef>
                <a:spcPts val="0"/>
              </a:spcBef>
              <a:spcAft>
                <a:spcPts val="0"/>
              </a:spcAft>
              <a:buClr>
                <a:srgbClr val="4B2E83"/>
              </a:buClr>
              <a:buSzPts val="2000"/>
              <a:buFont typeface="Open Sans"/>
              <a:buChar char="–"/>
            </a:pPr>
            <a:r>
              <a:rPr lang="en-US" sz="2000">
                <a:solidFill>
                  <a:srgbClr val="4B2E83"/>
                </a:solidFill>
                <a:latin typeface="Open Sans"/>
                <a:ea typeface="Open Sans"/>
                <a:cs typeface="Open Sans"/>
                <a:sym typeface="Open Sans"/>
              </a:rPr>
              <a:t>including change in PI </a:t>
            </a:r>
            <a:endParaRPr sz="2000">
              <a:solidFill>
                <a:srgbClr val="4B2E83"/>
              </a:solidFill>
              <a:latin typeface="Open Sans"/>
              <a:ea typeface="Open Sans"/>
              <a:cs typeface="Open Sans"/>
              <a:sym typeface="Open Sans"/>
            </a:endParaRPr>
          </a:p>
          <a:p>
            <a:pPr marL="457200" lvl="0" indent="-355600" algn="l" rtl="0">
              <a:spcBef>
                <a:spcPts val="0"/>
              </a:spcBef>
              <a:spcAft>
                <a:spcPts val="0"/>
              </a:spcAft>
              <a:buClr>
                <a:srgbClr val="4B2E83"/>
              </a:buClr>
              <a:buSzPts val="2000"/>
              <a:buFont typeface="Open Sans"/>
              <a:buChar char="&gt;"/>
            </a:pPr>
            <a:r>
              <a:rPr lang="en-US" sz="2000">
                <a:solidFill>
                  <a:srgbClr val="4B2E83"/>
                </a:solidFill>
                <a:latin typeface="Open Sans"/>
                <a:ea typeface="Open Sans"/>
                <a:cs typeface="Open Sans"/>
                <a:sym typeface="Open Sans"/>
              </a:rPr>
              <a:t>Work Scope</a:t>
            </a:r>
            <a:endParaRPr sz="2000">
              <a:solidFill>
                <a:srgbClr val="4B2E83"/>
              </a:solidFill>
              <a:latin typeface="Open Sans"/>
              <a:ea typeface="Open Sans"/>
              <a:cs typeface="Open Sans"/>
              <a:sym typeface="Open Sans"/>
            </a:endParaRPr>
          </a:p>
          <a:p>
            <a:pPr marL="457200" lvl="0" indent="-355600" algn="l" rtl="0">
              <a:spcBef>
                <a:spcPts val="0"/>
              </a:spcBef>
              <a:spcAft>
                <a:spcPts val="0"/>
              </a:spcAft>
              <a:buClr>
                <a:srgbClr val="4B2E83"/>
              </a:buClr>
              <a:buSzPts val="2000"/>
              <a:buFont typeface="Open Sans"/>
              <a:buChar char="&gt;"/>
            </a:pPr>
            <a:r>
              <a:rPr lang="en-US" sz="2000">
                <a:solidFill>
                  <a:srgbClr val="4B2E83"/>
                </a:solidFill>
                <a:latin typeface="Open Sans"/>
                <a:ea typeface="Open Sans"/>
                <a:cs typeface="Open Sans"/>
                <a:sym typeface="Open Sans"/>
              </a:rPr>
              <a:t>Non-Fiscal Compliance</a:t>
            </a:r>
            <a:endParaRPr sz="2000">
              <a:solidFill>
                <a:srgbClr val="4B2E83"/>
              </a:solidFill>
              <a:latin typeface="Open Sans"/>
              <a:ea typeface="Open Sans"/>
              <a:cs typeface="Open Sans"/>
              <a:sym typeface="Open Sans"/>
            </a:endParaRPr>
          </a:p>
          <a:p>
            <a:pPr marL="0" lvl="0" indent="0" algn="l" rtl="0">
              <a:spcBef>
                <a:spcPts val="480"/>
              </a:spcBef>
              <a:spcAft>
                <a:spcPts val="0"/>
              </a:spcAft>
              <a:buNone/>
            </a:pPr>
            <a:endParaRPr sz="2000">
              <a:solidFill>
                <a:srgbClr val="4B2E83"/>
              </a:solidFill>
              <a:latin typeface="Open Sans"/>
              <a:ea typeface="Open Sans"/>
              <a:cs typeface="Open Sans"/>
              <a:sym typeface="Open Sans"/>
            </a:endParaRPr>
          </a:p>
          <a:p>
            <a:pPr marL="0" lvl="0" indent="0" algn="l" rtl="0">
              <a:spcBef>
                <a:spcPts val="480"/>
              </a:spcBef>
              <a:spcAft>
                <a:spcPts val="0"/>
              </a:spcAft>
              <a:buNone/>
            </a:pPr>
            <a:r>
              <a:rPr lang="en-US" sz="2000" b="1">
                <a:solidFill>
                  <a:srgbClr val="4B2E83"/>
                </a:solidFill>
                <a:latin typeface="Open Sans"/>
                <a:ea typeface="Open Sans"/>
                <a:cs typeface="Open Sans"/>
                <a:sym typeface="Open Sans"/>
              </a:rPr>
              <a:t>Other Changes to:</a:t>
            </a:r>
            <a:endParaRPr sz="2000" b="1">
              <a:solidFill>
                <a:srgbClr val="4B2E83"/>
              </a:solidFill>
              <a:latin typeface="Open Sans"/>
              <a:ea typeface="Open Sans"/>
              <a:cs typeface="Open Sans"/>
              <a:sym typeface="Open Sans"/>
            </a:endParaRPr>
          </a:p>
          <a:p>
            <a:pPr marL="457200" lvl="0" indent="-355600" algn="l" rtl="0">
              <a:spcBef>
                <a:spcPts val="480"/>
              </a:spcBef>
              <a:spcAft>
                <a:spcPts val="0"/>
              </a:spcAft>
              <a:buClr>
                <a:srgbClr val="4B2E83"/>
              </a:buClr>
              <a:buSzPts val="2000"/>
              <a:buFont typeface="Open Sans"/>
              <a:buChar char="&gt;"/>
            </a:pPr>
            <a:r>
              <a:rPr lang="en-US" sz="2000">
                <a:solidFill>
                  <a:srgbClr val="4B2E83"/>
                </a:solidFill>
                <a:latin typeface="Open Sans"/>
                <a:ea typeface="Open Sans"/>
                <a:cs typeface="Open Sans"/>
                <a:sym typeface="Open Sans"/>
              </a:rPr>
              <a:t>Location</a:t>
            </a:r>
            <a:endParaRPr sz="2000">
              <a:solidFill>
                <a:srgbClr val="4B2E83"/>
              </a:solidFill>
              <a:latin typeface="Open Sans"/>
              <a:ea typeface="Open Sans"/>
              <a:cs typeface="Open Sans"/>
              <a:sym typeface="Open Sans"/>
            </a:endParaRPr>
          </a:p>
          <a:p>
            <a:pPr marL="457200" lvl="0" indent="-355600" algn="l" rtl="0">
              <a:spcBef>
                <a:spcPts val="0"/>
              </a:spcBef>
              <a:spcAft>
                <a:spcPts val="0"/>
              </a:spcAft>
              <a:buClr>
                <a:srgbClr val="4B2E83"/>
              </a:buClr>
              <a:buSzPts val="2000"/>
              <a:buFont typeface="Open Sans"/>
              <a:buChar char="&gt;"/>
            </a:pPr>
            <a:r>
              <a:rPr lang="en-US" sz="2000">
                <a:solidFill>
                  <a:srgbClr val="4B2E83"/>
                </a:solidFill>
                <a:latin typeface="Open Sans"/>
                <a:ea typeface="Open Sans"/>
                <a:cs typeface="Open Sans"/>
                <a:sym typeface="Open Sans"/>
              </a:rPr>
              <a:t>Payment schedule</a:t>
            </a:r>
            <a:endParaRPr sz="2000">
              <a:solidFill>
                <a:srgbClr val="4B2E83"/>
              </a:solidFill>
              <a:latin typeface="Open Sans"/>
              <a:ea typeface="Open Sans"/>
              <a:cs typeface="Open Sans"/>
              <a:sym typeface="Open Sans"/>
            </a:endParaRPr>
          </a:p>
          <a:p>
            <a:pPr marL="0" lvl="0" indent="0" algn="l" rtl="0">
              <a:spcBef>
                <a:spcPts val="480"/>
              </a:spcBef>
              <a:spcAft>
                <a:spcPts val="0"/>
              </a:spcAft>
              <a:buNone/>
            </a:pPr>
            <a:endParaRPr sz="2000">
              <a:solidFill>
                <a:srgbClr val="4B2E83"/>
              </a:solidFill>
              <a:latin typeface="Open Sans"/>
              <a:ea typeface="Open Sans"/>
              <a:cs typeface="Open Sans"/>
              <a:sym typeface="Open Sans"/>
            </a:endParaRPr>
          </a:p>
        </p:txBody>
      </p:sp>
      <p:sp>
        <p:nvSpPr>
          <p:cNvPr id="58" name="Google Shape;58;p9"/>
          <p:cNvSpPr txBox="1">
            <a:spLocks noGrp="1"/>
          </p:cNvSpPr>
          <p:nvPr>
            <p:ph type="body" idx="1"/>
          </p:nvPr>
        </p:nvSpPr>
        <p:spPr>
          <a:xfrm>
            <a:off x="590707" y="357310"/>
            <a:ext cx="8184600" cy="992100"/>
          </a:xfrm>
          <a:prstGeom prst="rect">
            <a:avLst/>
          </a:prstGeom>
        </p:spPr>
        <p:txBody>
          <a:bodyPr spcFirstLastPara="1" wrap="square" lIns="91425" tIns="91425" rIns="91425" bIns="91425" anchor="b" anchorCtr="0">
            <a:noAutofit/>
          </a:bodyPr>
          <a:lstStyle/>
          <a:p>
            <a:pPr marL="0" lvl="0" indent="0" algn="l" rtl="0">
              <a:spcBef>
                <a:spcPts val="600"/>
              </a:spcBef>
              <a:spcAft>
                <a:spcPts val="0"/>
              </a:spcAft>
              <a:buNone/>
            </a:pPr>
            <a:r>
              <a:rPr lang="en-US" sz="2700">
                <a:latin typeface="Encode Sans Black"/>
                <a:ea typeface="Encode Sans Black"/>
                <a:cs typeface="Encode Sans Black"/>
                <a:sym typeface="Encode Sans Black"/>
              </a:rPr>
              <a:t>Prioritization of Requests</a:t>
            </a:r>
            <a:endParaRPr sz="2700">
              <a:latin typeface="Encode Sans Black"/>
              <a:ea typeface="Encode Sans Black"/>
              <a:cs typeface="Encode Sans Black"/>
              <a:sym typeface="Encode Sans Black"/>
            </a:endParaRPr>
          </a:p>
          <a:p>
            <a:pPr marL="0" lvl="0" indent="0" algn="l" rtl="0">
              <a:spcBef>
                <a:spcPts val="600"/>
              </a:spcBef>
              <a:spcAft>
                <a:spcPts val="0"/>
              </a:spcAft>
              <a:buNone/>
            </a:pPr>
            <a:r>
              <a:rPr lang="en-US" sz="2200">
                <a:latin typeface="Encode Sans Black"/>
                <a:ea typeface="Encode Sans Black"/>
                <a:cs typeface="Encode Sans Black"/>
                <a:sym typeface="Encode Sans Black"/>
              </a:rPr>
              <a:t>Low Priority Items</a:t>
            </a:r>
            <a:endParaRPr sz="2200">
              <a:latin typeface="Encode Sans Black"/>
              <a:ea typeface="Encode Sans Black"/>
              <a:cs typeface="Encode Sans Black"/>
              <a:sym typeface="Encode Sans Black"/>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10"/>
          <p:cNvSpPr txBox="1">
            <a:spLocks noGrp="1"/>
          </p:cNvSpPr>
          <p:nvPr>
            <p:ph type="body" idx="1"/>
          </p:nvPr>
        </p:nvSpPr>
        <p:spPr>
          <a:xfrm>
            <a:off x="671757" y="371510"/>
            <a:ext cx="8184600" cy="992100"/>
          </a:xfrm>
          <a:prstGeom prst="rect">
            <a:avLst/>
          </a:prstGeom>
        </p:spPr>
        <p:txBody>
          <a:bodyPr spcFirstLastPara="1" wrap="square" lIns="91425" tIns="91425" rIns="91425" bIns="91425" anchor="b" anchorCtr="0">
            <a:noAutofit/>
          </a:bodyPr>
          <a:lstStyle/>
          <a:p>
            <a:pPr marL="0" lvl="0" indent="0" algn="l" rtl="0">
              <a:spcBef>
                <a:spcPts val="600"/>
              </a:spcBef>
              <a:spcAft>
                <a:spcPts val="0"/>
              </a:spcAft>
              <a:buNone/>
            </a:pPr>
            <a:r>
              <a:rPr lang="en-US" sz="2600">
                <a:latin typeface="Encode Sans Black"/>
                <a:ea typeface="Encode Sans Black"/>
                <a:cs typeface="Encode Sans Black"/>
                <a:sym typeface="Encode Sans Black"/>
              </a:rPr>
              <a:t>GCA - Award Setup Priority (Effective Immediately)</a:t>
            </a:r>
            <a:endParaRPr sz="2600">
              <a:latin typeface="Encode Sans Black"/>
              <a:ea typeface="Encode Sans Black"/>
              <a:cs typeface="Encode Sans Black"/>
              <a:sym typeface="Encode Sans Black"/>
            </a:endParaRPr>
          </a:p>
        </p:txBody>
      </p:sp>
      <p:sp>
        <p:nvSpPr>
          <p:cNvPr id="65" name="Google Shape;65;p10"/>
          <p:cNvSpPr txBox="1">
            <a:spLocks noGrp="1"/>
          </p:cNvSpPr>
          <p:nvPr>
            <p:ph type="body" idx="2"/>
          </p:nvPr>
        </p:nvSpPr>
        <p:spPr>
          <a:xfrm>
            <a:off x="614275" y="1831650"/>
            <a:ext cx="8087700" cy="4015500"/>
          </a:xfrm>
          <a:prstGeom prst="rect">
            <a:avLst/>
          </a:prstGeom>
        </p:spPr>
        <p:txBody>
          <a:bodyPr spcFirstLastPara="1" wrap="square" lIns="91425" tIns="91425" rIns="91425" bIns="91425" anchor="t" anchorCtr="0">
            <a:noAutofit/>
          </a:bodyPr>
          <a:lstStyle/>
          <a:p>
            <a:pPr marL="457200" lvl="0" indent="-387350" algn="l" rtl="0">
              <a:lnSpc>
                <a:spcPct val="115000"/>
              </a:lnSpc>
              <a:spcBef>
                <a:spcPts val="0"/>
              </a:spcBef>
              <a:spcAft>
                <a:spcPts val="0"/>
              </a:spcAft>
              <a:buSzPts val="2500"/>
              <a:buChar char="&gt;"/>
            </a:pPr>
            <a:r>
              <a:rPr lang="en-US" sz="2500"/>
              <a:t>Catch up activities</a:t>
            </a:r>
            <a:endParaRPr sz="2500"/>
          </a:p>
          <a:p>
            <a:pPr marL="457200" lvl="0" indent="-387350" algn="l" rtl="0">
              <a:lnSpc>
                <a:spcPct val="115000"/>
              </a:lnSpc>
              <a:spcBef>
                <a:spcPts val="0"/>
              </a:spcBef>
              <a:spcAft>
                <a:spcPts val="0"/>
              </a:spcAft>
              <a:buSzPts val="2500"/>
              <a:buChar char="&gt;"/>
            </a:pPr>
            <a:r>
              <a:rPr lang="en-US" sz="2500"/>
              <a:t>Items as discussed in prior slides</a:t>
            </a:r>
            <a:endParaRPr sz="2500"/>
          </a:p>
          <a:p>
            <a:pPr marL="457200" lvl="0" indent="-387350" algn="l" rtl="0">
              <a:lnSpc>
                <a:spcPct val="115000"/>
              </a:lnSpc>
              <a:spcBef>
                <a:spcPts val="0"/>
              </a:spcBef>
              <a:spcAft>
                <a:spcPts val="0"/>
              </a:spcAft>
              <a:buSzPts val="2500"/>
              <a:buChar char="&gt;"/>
            </a:pPr>
            <a:r>
              <a:rPr lang="en-US" sz="2500"/>
              <a:t>Finalizing business processes and documentation</a:t>
            </a:r>
            <a:endParaRPr sz="2500"/>
          </a:p>
          <a:p>
            <a:pPr marL="457200" lvl="0" indent="-387350" algn="l" rtl="0">
              <a:lnSpc>
                <a:spcPct val="115000"/>
              </a:lnSpc>
              <a:spcBef>
                <a:spcPts val="0"/>
              </a:spcBef>
              <a:spcAft>
                <a:spcPts val="0"/>
              </a:spcAft>
              <a:buSzPts val="2500"/>
              <a:buChar char="&gt;"/>
            </a:pPr>
            <a:r>
              <a:rPr lang="en-US" sz="2500"/>
              <a:t>Ad hoc requests</a:t>
            </a:r>
            <a:endParaRPr sz="2500"/>
          </a:p>
          <a:p>
            <a:pPr marL="0" lvl="0" indent="0" algn="l" rtl="0">
              <a:lnSpc>
                <a:spcPct val="115000"/>
              </a:lnSpc>
              <a:spcBef>
                <a:spcPts val="0"/>
              </a:spcBef>
              <a:spcAft>
                <a:spcPts val="0"/>
              </a:spcAft>
              <a:buNone/>
            </a:pPr>
            <a:endParaRPr sz="2900"/>
          </a:p>
          <a:p>
            <a:pPr marL="457200" marR="0" lvl="0" indent="0" algn="l" rtl="0">
              <a:lnSpc>
                <a:spcPct val="115000"/>
              </a:lnSpc>
              <a:spcBef>
                <a:spcPts val="480"/>
              </a:spcBef>
              <a:spcAft>
                <a:spcPts val="0"/>
              </a:spcAft>
              <a:buNone/>
            </a:pPr>
            <a:endParaRPr sz="2900"/>
          </a:p>
          <a:p>
            <a:pPr marL="0" lvl="0" indent="0" algn="l" rtl="0">
              <a:lnSpc>
                <a:spcPct val="115000"/>
              </a:lnSpc>
              <a:spcBef>
                <a:spcPts val="480"/>
              </a:spcBef>
              <a:spcAft>
                <a:spcPts val="0"/>
              </a:spcAft>
              <a:buNone/>
            </a:pPr>
            <a:endParaRPr sz="29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1"/>
          <p:cNvSpPr txBox="1">
            <a:spLocks noGrp="1"/>
          </p:cNvSpPr>
          <p:nvPr>
            <p:ph type="body" idx="1"/>
          </p:nvPr>
        </p:nvSpPr>
        <p:spPr>
          <a:xfrm>
            <a:off x="671757" y="371510"/>
            <a:ext cx="8184600" cy="992100"/>
          </a:xfrm>
          <a:prstGeom prst="rect">
            <a:avLst/>
          </a:prstGeom>
        </p:spPr>
        <p:txBody>
          <a:bodyPr spcFirstLastPara="1" wrap="square" lIns="91425" tIns="91425" rIns="91425" bIns="91425" anchor="b" anchorCtr="0">
            <a:noAutofit/>
          </a:bodyPr>
          <a:lstStyle/>
          <a:p>
            <a:pPr marL="0" lvl="0" indent="0" algn="l" rtl="0">
              <a:spcBef>
                <a:spcPts val="600"/>
              </a:spcBef>
              <a:spcAft>
                <a:spcPts val="0"/>
              </a:spcAft>
              <a:buNone/>
            </a:pPr>
            <a:r>
              <a:rPr lang="en-US">
                <a:latin typeface="Encode Sans Black"/>
                <a:ea typeface="Encode Sans Black"/>
                <a:cs typeface="Encode Sans Black"/>
                <a:sym typeface="Encode Sans Black"/>
              </a:rPr>
              <a:t>GCA - Invoicing Priorities</a:t>
            </a:r>
            <a:endParaRPr>
              <a:latin typeface="Encode Sans Black"/>
              <a:ea typeface="Encode Sans Black"/>
              <a:cs typeface="Encode Sans Black"/>
              <a:sym typeface="Encode Sans Black"/>
            </a:endParaRPr>
          </a:p>
        </p:txBody>
      </p:sp>
      <p:sp>
        <p:nvSpPr>
          <p:cNvPr id="72" name="Google Shape;72;p11"/>
          <p:cNvSpPr txBox="1">
            <a:spLocks noGrp="1"/>
          </p:cNvSpPr>
          <p:nvPr>
            <p:ph type="body" idx="2"/>
          </p:nvPr>
        </p:nvSpPr>
        <p:spPr>
          <a:xfrm>
            <a:off x="720200" y="1649850"/>
            <a:ext cx="8087700" cy="4265100"/>
          </a:xfrm>
          <a:prstGeom prst="rect">
            <a:avLst/>
          </a:prstGeom>
        </p:spPr>
        <p:txBody>
          <a:bodyPr spcFirstLastPara="1" wrap="square" lIns="91425" tIns="91425" rIns="91425" bIns="91425" anchor="t" anchorCtr="0">
            <a:noAutofit/>
          </a:bodyPr>
          <a:lstStyle/>
          <a:p>
            <a:pPr marL="0" lvl="0" indent="0" algn="l" rtl="0">
              <a:lnSpc>
                <a:spcPct val="90000"/>
              </a:lnSpc>
              <a:spcBef>
                <a:spcPts val="600"/>
              </a:spcBef>
              <a:spcAft>
                <a:spcPts val="0"/>
              </a:spcAft>
              <a:buNone/>
            </a:pPr>
            <a:r>
              <a:rPr lang="en-US"/>
              <a:t>July Invoice Freeze Dates</a:t>
            </a:r>
            <a:endParaRPr/>
          </a:p>
          <a:p>
            <a:pPr marL="457200" lvl="0" indent="-361950" algn="l" rtl="0">
              <a:lnSpc>
                <a:spcPct val="115000"/>
              </a:lnSpc>
              <a:spcBef>
                <a:spcPts val="0"/>
              </a:spcBef>
              <a:spcAft>
                <a:spcPts val="0"/>
              </a:spcAft>
              <a:buSzPts val="2100"/>
              <a:buChar char="&gt;"/>
            </a:pPr>
            <a:r>
              <a:rPr lang="en-US" sz="2100"/>
              <a:t>7/19-7/31 - Cost reimbursable sponsor invoices</a:t>
            </a:r>
            <a:endParaRPr sz="2100"/>
          </a:p>
          <a:p>
            <a:pPr marL="457200" lvl="0" indent="-361950" algn="l" rtl="0">
              <a:lnSpc>
                <a:spcPct val="115000"/>
              </a:lnSpc>
              <a:spcBef>
                <a:spcPts val="0"/>
              </a:spcBef>
              <a:spcAft>
                <a:spcPts val="0"/>
              </a:spcAft>
              <a:buSzPts val="2100"/>
              <a:buChar char="&gt;"/>
            </a:pPr>
            <a:r>
              <a:rPr lang="en-US" sz="2100"/>
              <a:t>7/1-7/31 - Schedule payment and milestone invoices</a:t>
            </a:r>
            <a:endParaRPr sz="2100"/>
          </a:p>
          <a:p>
            <a:pPr marL="0" lvl="0" indent="0" algn="l" rtl="0">
              <a:lnSpc>
                <a:spcPct val="115000"/>
              </a:lnSpc>
              <a:spcBef>
                <a:spcPts val="0"/>
              </a:spcBef>
              <a:spcAft>
                <a:spcPts val="0"/>
              </a:spcAft>
              <a:buNone/>
            </a:pPr>
            <a:endParaRPr sz="2500"/>
          </a:p>
          <a:p>
            <a:pPr marL="0" lvl="0" indent="0" algn="l" rtl="0">
              <a:lnSpc>
                <a:spcPct val="115000"/>
              </a:lnSpc>
              <a:spcBef>
                <a:spcPts val="480"/>
              </a:spcBef>
              <a:spcAft>
                <a:spcPts val="0"/>
              </a:spcAft>
              <a:buNone/>
            </a:pPr>
            <a:r>
              <a:rPr lang="en-US"/>
              <a:t>Invoicing Priority Starting (Effective 8/1/23)</a:t>
            </a:r>
            <a:endParaRPr/>
          </a:p>
          <a:p>
            <a:pPr marL="0" lvl="0" indent="0" algn="l" rtl="0">
              <a:lnSpc>
                <a:spcPct val="115000"/>
              </a:lnSpc>
              <a:spcBef>
                <a:spcPts val="480"/>
              </a:spcBef>
              <a:spcAft>
                <a:spcPts val="0"/>
              </a:spcAft>
              <a:buNone/>
            </a:pPr>
            <a:r>
              <a:rPr lang="en-US" sz="2100"/>
              <a:t> </a:t>
            </a:r>
            <a:r>
              <a:rPr lang="en-US" sz="2100" b="1"/>
              <a:t>&gt;</a:t>
            </a:r>
            <a:r>
              <a:rPr lang="en-US" sz="2100"/>
              <a:t>	Urgent requests that came through during freeze</a:t>
            </a:r>
            <a:endParaRPr sz="2100"/>
          </a:p>
          <a:p>
            <a:pPr marL="0" lvl="0" indent="0" algn="l" rtl="0">
              <a:lnSpc>
                <a:spcPct val="115000"/>
              </a:lnSpc>
              <a:spcBef>
                <a:spcPts val="480"/>
              </a:spcBef>
              <a:spcAft>
                <a:spcPts val="0"/>
              </a:spcAft>
              <a:buNone/>
            </a:pPr>
            <a:r>
              <a:rPr lang="en-US" sz="2100"/>
              <a:t> </a:t>
            </a:r>
            <a:r>
              <a:rPr lang="en-US" sz="2100" b="1"/>
              <a:t>&gt;</a:t>
            </a:r>
            <a:r>
              <a:rPr lang="en-US" sz="2100"/>
              <a:t>	Cost reimbursable backlog final invoices</a:t>
            </a:r>
            <a:endParaRPr sz="2100"/>
          </a:p>
          <a:p>
            <a:pPr marL="0" lvl="0" indent="0" algn="l" rtl="0">
              <a:lnSpc>
                <a:spcPct val="115000"/>
              </a:lnSpc>
              <a:spcBef>
                <a:spcPts val="480"/>
              </a:spcBef>
              <a:spcAft>
                <a:spcPts val="0"/>
              </a:spcAft>
              <a:buNone/>
            </a:pPr>
            <a:r>
              <a:rPr lang="en-US" sz="2100"/>
              <a:t> </a:t>
            </a:r>
            <a:r>
              <a:rPr lang="en-US" sz="2100" b="1"/>
              <a:t>&gt;</a:t>
            </a:r>
            <a:r>
              <a:rPr lang="en-US" sz="2100"/>
              <a:t>	Cost reimbursable backlog interim invoices</a:t>
            </a:r>
            <a:endParaRPr sz="2100"/>
          </a:p>
          <a:p>
            <a:pPr marL="0" lvl="0" indent="0" algn="l" rtl="0">
              <a:lnSpc>
                <a:spcPct val="115000"/>
              </a:lnSpc>
              <a:spcBef>
                <a:spcPts val="480"/>
              </a:spcBef>
              <a:spcAft>
                <a:spcPts val="0"/>
              </a:spcAft>
              <a:buNone/>
            </a:pPr>
            <a:r>
              <a:rPr lang="en-US" sz="2100" b="1"/>
              <a:t> &gt;</a:t>
            </a:r>
            <a:r>
              <a:rPr lang="en-US" sz="2100"/>
              <a:t>	Schedule payment and milestone invoice catch up (most of these are automated)</a:t>
            </a:r>
            <a:endParaRPr sz="2100"/>
          </a:p>
          <a:p>
            <a:pPr marL="0" lvl="0" indent="0" algn="l" rtl="0">
              <a:lnSpc>
                <a:spcPct val="115000"/>
              </a:lnSpc>
              <a:spcBef>
                <a:spcPts val="480"/>
              </a:spcBef>
              <a:spcAft>
                <a:spcPts val="0"/>
              </a:spcAft>
              <a:buNone/>
            </a:pPr>
            <a:endParaRPr sz="21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2"/>
          <p:cNvSpPr txBox="1">
            <a:spLocks noGrp="1"/>
          </p:cNvSpPr>
          <p:nvPr>
            <p:ph type="body" idx="1"/>
          </p:nvPr>
        </p:nvSpPr>
        <p:spPr>
          <a:xfrm>
            <a:off x="671757" y="371510"/>
            <a:ext cx="8184600" cy="992100"/>
          </a:xfrm>
          <a:prstGeom prst="rect">
            <a:avLst/>
          </a:prstGeom>
        </p:spPr>
        <p:txBody>
          <a:bodyPr spcFirstLastPara="1" wrap="square" lIns="91425" tIns="91425" rIns="91425" bIns="91425" anchor="b" anchorCtr="0">
            <a:noAutofit/>
          </a:bodyPr>
          <a:lstStyle/>
          <a:p>
            <a:pPr marL="0" lvl="0" indent="0" algn="l" rtl="0">
              <a:spcBef>
                <a:spcPts val="600"/>
              </a:spcBef>
              <a:spcAft>
                <a:spcPts val="0"/>
              </a:spcAft>
              <a:buNone/>
            </a:pPr>
            <a:r>
              <a:rPr lang="en-US">
                <a:latin typeface="Encode Sans Black"/>
                <a:ea typeface="Encode Sans Black"/>
                <a:cs typeface="Encode Sans Black"/>
                <a:sym typeface="Encode Sans Black"/>
              </a:rPr>
              <a:t>GCA - Closing Priorities (Effective 8/1/23)</a:t>
            </a:r>
            <a:endParaRPr>
              <a:latin typeface="Encode Sans Black"/>
              <a:ea typeface="Encode Sans Black"/>
              <a:cs typeface="Encode Sans Black"/>
              <a:sym typeface="Encode Sans Black"/>
            </a:endParaRPr>
          </a:p>
        </p:txBody>
      </p:sp>
      <p:sp>
        <p:nvSpPr>
          <p:cNvPr id="79" name="Google Shape;79;p12"/>
          <p:cNvSpPr txBox="1">
            <a:spLocks noGrp="1"/>
          </p:cNvSpPr>
          <p:nvPr>
            <p:ph type="body" idx="2"/>
          </p:nvPr>
        </p:nvSpPr>
        <p:spPr>
          <a:xfrm>
            <a:off x="659305" y="1736725"/>
            <a:ext cx="8196300" cy="4015500"/>
          </a:xfrm>
          <a:prstGeom prst="rect">
            <a:avLst/>
          </a:prstGeom>
        </p:spPr>
        <p:txBody>
          <a:bodyPr spcFirstLastPara="1" wrap="square" lIns="91425" tIns="91425" rIns="91425" bIns="91425" anchor="t" anchorCtr="0">
            <a:noAutofit/>
          </a:bodyPr>
          <a:lstStyle/>
          <a:p>
            <a:pPr marL="0" lvl="0" indent="0" algn="l" rtl="0">
              <a:lnSpc>
                <a:spcPct val="115000"/>
              </a:lnSpc>
              <a:spcBef>
                <a:spcPts val="480"/>
              </a:spcBef>
              <a:spcAft>
                <a:spcPts val="0"/>
              </a:spcAft>
              <a:buNone/>
            </a:pPr>
            <a:r>
              <a:rPr lang="en-US" sz="2600"/>
              <a:t> </a:t>
            </a:r>
            <a:r>
              <a:rPr lang="en-US" sz="2600" b="1"/>
              <a:t>&gt;</a:t>
            </a:r>
            <a:r>
              <a:rPr lang="en-US" sz="2600"/>
              <a:t>	Sponsor refunds</a:t>
            </a:r>
            <a:endParaRPr sz="2600"/>
          </a:p>
          <a:p>
            <a:pPr marL="0" lvl="0" indent="0" algn="l" rtl="0">
              <a:lnSpc>
                <a:spcPct val="115000"/>
              </a:lnSpc>
              <a:spcBef>
                <a:spcPts val="480"/>
              </a:spcBef>
              <a:spcAft>
                <a:spcPts val="0"/>
              </a:spcAft>
              <a:buNone/>
            </a:pPr>
            <a:r>
              <a:rPr lang="en-US" sz="2600"/>
              <a:t> </a:t>
            </a:r>
            <a:r>
              <a:rPr lang="en-US" sz="2600" b="1"/>
              <a:t>&gt;</a:t>
            </a:r>
            <a:r>
              <a:rPr lang="en-US" sz="2600"/>
              <a:t>	Residual balance transfers (formerly known as Fixed Price Surplus Transfers)</a:t>
            </a:r>
            <a:endParaRPr sz="2600"/>
          </a:p>
          <a:p>
            <a:pPr marL="0" lvl="0" indent="0" algn="l" rtl="0">
              <a:lnSpc>
                <a:spcPct val="115000"/>
              </a:lnSpc>
              <a:spcBef>
                <a:spcPts val="480"/>
              </a:spcBef>
              <a:spcAft>
                <a:spcPts val="0"/>
              </a:spcAft>
              <a:buNone/>
            </a:pPr>
            <a:r>
              <a:rPr lang="en-US" sz="2600"/>
              <a:t> </a:t>
            </a:r>
            <a:endParaRPr sz="2600"/>
          </a:p>
          <a:p>
            <a:pPr marL="0" lvl="0" indent="0" algn="l" rtl="0">
              <a:lnSpc>
                <a:spcPct val="115000"/>
              </a:lnSpc>
              <a:spcBef>
                <a:spcPts val="480"/>
              </a:spcBef>
              <a:spcAft>
                <a:spcPts val="0"/>
              </a:spcAft>
              <a:buNone/>
            </a:pPr>
            <a:endParaRPr sz="26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3"/>
          <p:cNvSpPr txBox="1">
            <a:spLocks noGrp="1"/>
          </p:cNvSpPr>
          <p:nvPr>
            <p:ph type="body" idx="1"/>
          </p:nvPr>
        </p:nvSpPr>
        <p:spPr>
          <a:xfrm>
            <a:off x="671757" y="371510"/>
            <a:ext cx="8184600" cy="992100"/>
          </a:xfrm>
          <a:prstGeom prst="rect">
            <a:avLst/>
          </a:prstGeom>
        </p:spPr>
        <p:txBody>
          <a:bodyPr spcFirstLastPara="1" wrap="square" lIns="91425" tIns="91425" rIns="91425" bIns="91425" anchor="b" anchorCtr="0">
            <a:noAutofit/>
          </a:bodyPr>
          <a:lstStyle/>
          <a:p>
            <a:pPr marL="0" lvl="0" indent="0" algn="l" rtl="0">
              <a:spcBef>
                <a:spcPts val="600"/>
              </a:spcBef>
              <a:spcAft>
                <a:spcPts val="0"/>
              </a:spcAft>
              <a:buNone/>
            </a:pPr>
            <a:r>
              <a:rPr lang="en-US">
                <a:latin typeface="Encode Sans Black"/>
                <a:ea typeface="Encode Sans Black"/>
                <a:cs typeface="Encode Sans Black"/>
                <a:sym typeface="Encode Sans Black"/>
              </a:rPr>
              <a:t>GCA - Turnaround Times</a:t>
            </a:r>
            <a:endParaRPr>
              <a:latin typeface="Encode Sans Black"/>
              <a:ea typeface="Encode Sans Black"/>
              <a:cs typeface="Encode Sans Black"/>
              <a:sym typeface="Encode Sans Black"/>
            </a:endParaRPr>
          </a:p>
        </p:txBody>
      </p:sp>
      <p:sp>
        <p:nvSpPr>
          <p:cNvPr id="86" name="Google Shape;86;p13"/>
          <p:cNvSpPr txBox="1">
            <a:spLocks noGrp="1"/>
          </p:cNvSpPr>
          <p:nvPr>
            <p:ph type="body" idx="2"/>
          </p:nvPr>
        </p:nvSpPr>
        <p:spPr>
          <a:xfrm>
            <a:off x="720200" y="1421250"/>
            <a:ext cx="8087700" cy="3985800"/>
          </a:xfrm>
          <a:prstGeom prst="rect">
            <a:avLst/>
          </a:prstGeom>
        </p:spPr>
        <p:txBody>
          <a:bodyPr spcFirstLastPara="1" wrap="square" lIns="91425" tIns="91425" rIns="91425" bIns="91425" anchor="t" anchorCtr="0">
            <a:noAutofit/>
          </a:bodyPr>
          <a:lstStyle/>
          <a:p>
            <a:pPr marL="0" lvl="0" indent="0" algn="l" rtl="0">
              <a:lnSpc>
                <a:spcPct val="115000"/>
              </a:lnSpc>
              <a:spcBef>
                <a:spcPts val="480"/>
              </a:spcBef>
              <a:spcAft>
                <a:spcPts val="0"/>
              </a:spcAft>
              <a:buNone/>
            </a:pPr>
            <a:r>
              <a:rPr lang="en-US" sz="3100"/>
              <a:t>Internal Deadlines</a:t>
            </a:r>
            <a:endParaRPr sz="3100"/>
          </a:p>
          <a:p>
            <a:pPr marL="457200" lvl="0" indent="-400050" algn="l" rtl="0">
              <a:lnSpc>
                <a:spcPct val="115000"/>
              </a:lnSpc>
              <a:spcBef>
                <a:spcPts val="480"/>
              </a:spcBef>
              <a:spcAft>
                <a:spcPts val="0"/>
              </a:spcAft>
              <a:buSzPts val="2700"/>
              <a:buChar char="&gt;"/>
            </a:pPr>
            <a:r>
              <a:rPr lang="en-US" sz="2700"/>
              <a:t>No turnaround times for July-Aug</a:t>
            </a:r>
            <a:endParaRPr sz="2700"/>
          </a:p>
          <a:p>
            <a:pPr marL="457200" lvl="0" indent="-400050" algn="l" rtl="0">
              <a:lnSpc>
                <a:spcPct val="115000"/>
              </a:lnSpc>
              <a:spcBef>
                <a:spcPts val="0"/>
              </a:spcBef>
              <a:spcAft>
                <a:spcPts val="0"/>
              </a:spcAft>
              <a:buSzPts val="2700"/>
              <a:buChar char="&gt;"/>
            </a:pPr>
            <a:r>
              <a:rPr lang="en-US" sz="2700"/>
              <a:t>Focus is on training and data quality</a:t>
            </a:r>
            <a:endParaRPr sz="2700"/>
          </a:p>
          <a:p>
            <a:pPr marL="457200" lvl="0" indent="-400050" algn="l" rtl="0">
              <a:lnSpc>
                <a:spcPct val="115000"/>
              </a:lnSpc>
              <a:spcBef>
                <a:spcPts val="0"/>
              </a:spcBef>
              <a:spcAft>
                <a:spcPts val="0"/>
              </a:spcAft>
              <a:buSzPts val="2700"/>
              <a:buChar char="&gt;"/>
            </a:pPr>
            <a:r>
              <a:rPr lang="en-US" sz="2700"/>
              <a:t>Award Setup, Closing, Customer Service</a:t>
            </a:r>
            <a:endParaRPr sz="2700"/>
          </a:p>
          <a:p>
            <a:pPr marL="0" lvl="0" indent="0" algn="l" rtl="0">
              <a:lnSpc>
                <a:spcPct val="115000"/>
              </a:lnSpc>
              <a:spcBef>
                <a:spcPts val="480"/>
              </a:spcBef>
              <a:spcAft>
                <a:spcPts val="0"/>
              </a:spcAft>
              <a:buNone/>
            </a:pPr>
            <a:endParaRPr sz="2700"/>
          </a:p>
          <a:p>
            <a:pPr marL="0" lvl="0" indent="0" algn="l" rtl="0">
              <a:lnSpc>
                <a:spcPct val="115000"/>
              </a:lnSpc>
              <a:spcBef>
                <a:spcPts val="480"/>
              </a:spcBef>
              <a:spcAft>
                <a:spcPts val="0"/>
              </a:spcAft>
              <a:buNone/>
            </a:pPr>
            <a:r>
              <a:rPr lang="en-US" sz="2700"/>
              <a:t>External Deadlines</a:t>
            </a:r>
            <a:endParaRPr sz="2700"/>
          </a:p>
          <a:p>
            <a:pPr marL="457200" lvl="0" indent="-400050" algn="l" rtl="0">
              <a:lnSpc>
                <a:spcPct val="115000"/>
              </a:lnSpc>
              <a:spcBef>
                <a:spcPts val="480"/>
              </a:spcBef>
              <a:spcAft>
                <a:spcPts val="0"/>
              </a:spcAft>
              <a:buSzPts val="2700"/>
              <a:buChar char="&gt;"/>
            </a:pPr>
            <a:r>
              <a:rPr lang="en-US" sz="2700"/>
              <a:t>Will continue to meet sponsor deadlines</a:t>
            </a:r>
            <a:endParaRPr sz="2700"/>
          </a:p>
          <a:p>
            <a:pPr marL="457200" lvl="0" indent="-400050" algn="l" rtl="0">
              <a:lnSpc>
                <a:spcPct val="115000"/>
              </a:lnSpc>
              <a:spcBef>
                <a:spcPts val="0"/>
              </a:spcBef>
              <a:spcAft>
                <a:spcPts val="0"/>
              </a:spcAft>
              <a:buSzPts val="2700"/>
              <a:buChar char="&gt;"/>
            </a:pPr>
            <a:r>
              <a:rPr lang="en-US" sz="2700"/>
              <a:t>Sponsor Invoicing, Sponsor Financial Reporting</a:t>
            </a:r>
            <a:endParaRPr sz="2700"/>
          </a:p>
          <a:p>
            <a:pPr marL="0" lvl="0" indent="0" algn="l" rtl="0">
              <a:lnSpc>
                <a:spcPct val="115000"/>
              </a:lnSpc>
              <a:spcBef>
                <a:spcPts val="480"/>
              </a:spcBef>
              <a:spcAft>
                <a:spcPts val="0"/>
              </a:spcAft>
              <a:buNone/>
            </a:pPr>
            <a:endParaRPr sz="2700"/>
          </a:p>
          <a:p>
            <a:pPr marL="0" lvl="0" indent="0" algn="l" rtl="0">
              <a:lnSpc>
                <a:spcPct val="115000"/>
              </a:lnSpc>
              <a:spcBef>
                <a:spcPts val="480"/>
              </a:spcBef>
              <a:spcAft>
                <a:spcPts val="0"/>
              </a:spcAft>
              <a:buNone/>
            </a:pPr>
            <a:r>
              <a:rPr lang="en-US" sz="2700"/>
              <a:t> </a:t>
            </a:r>
            <a:endParaRPr sz="2700"/>
          </a:p>
          <a:p>
            <a:pPr marL="0" lvl="0" indent="0" algn="l" rtl="0">
              <a:lnSpc>
                <a:spcPct val="115000"/>
              </a:lnSpc>
              <a:spcBef>
                <a:spcPts val="480"/>
              </a:spcBef>
              <a:spcAft>
                <a:spcPts val="0"/>
              </a:spcAft>
              <a:buNone/>
            </a:pPr>
            <a:endParaRPr sz="27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4"/>
          <p:cNvSpPr txBox="1">
            <a:spLocks noGrp="1"/>
          </p:cNvSpPr>
          <p:nvPr>
            <p:ph type="body" idx="1"/>
          </p:nvPr>
        </p:nvSpPr>
        <p:spPr>
          <a:xfrm>
            <a:off x="671757" y="371510"/>
            <a:ext cx="8184600" cy="992100"/>
          </a:xfrm>
          <a:prstGeom prst="rect">
            <a:avLst/>
          </a:prstGeom>
        </p:spPr>
        <p:txBody>
          <a:bodyPr spcFirstLastPara="1" wrap="square" lIns="91425" tIns="91425" rIns="91425" bIns="91425" anchor="b" anchorCtr="0">
            <a:noAutofit/>
          </a:bodyPr>
          <a:lstStyle/>
          <a:p>
            <a:pPr marL="0" lvl="0" indent="0" algn="l" rtl="0">
              <a:spcBef>
                <a:spcPts val="600"/>
              </a:spcBef>
              <a:spcAft>
                <a:spcPts val="0"/>
              </a:spcAft>
              <a:buNone/>
            </a:pPr>
            <a:r>
              <a:rPr lang="en-US">
                <a:latin typeface="Encode Sans Black"/>
                <a:ea typeface="Encode Sans Black"/>
                <a:cs typeface="Encode Sans Black"/>
                <a:sym typeface="Encode Sans Black"/>
              </a:rPr>
              <a:t>OSP Conversion (excluding subawards)</a:t>
            </a:r>
            <a:endParaRPr>
              <a:latin typeface="Encode Sans Black"/>
              <a:ea typeface="Encode Sans Black"/>
              <a:cs typeface="Encode Sans Black"/>
              <a:sym typeface="Encode Sans Black"/>
            </a:endParaRPr>
          </a:p>
        </p:txBody>
      </p:sp>
      <p:sp>
        <p:nvSpPr>
          <p:cNvPr id="93" name="Google Shape;93;p14"/>
          <p:cNvSpPr txBox="1">
            <a:spLocks noGrp="1"/>
          </p:cNvSpPr>
          <p:nvPr>
            <p:ph type="body" idx="2"/>
          </p:nvPr>
        </p:nvSpPr>
        <p:spPr>
          <a:xfrm>
            <a:off x="720200" y="1421250"/>
            <a:ext cx="8087700" cy="37911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2600"/>
              <a:t>Converting priority items</a:t>
            </a:r>
            <a:endParaRPr sz="2600"/>
          </a:p>
          <a:p>
            <a:pPr marL="457200" lvl="0" indent="-393700" algn="l" rtl="0">
              <a:lnSpc>
                <a:spcPct val="115000"/>
              </a:lnSpc>
              <a:spcBef>
                <a:spcPts val="0"/>
              </a:spcBef>
              <a:spcAft>
                <a:spcPts val="0"/>
              </a:spcAft>
              <a:buSzPts val="2600"/>
              <a:buChar char="&gt;"/>
            </a:pPr>
            <a:r>
              <a:rPr lang="en-US" sz="2600"/>
              <a:t>823 Funding Actions - ASRs &amp; MODs</a:t>
            </a:r>
            <a:endParaRPr sz="2600"/>
          </a:p>
          <a:p>
            <a:pPr marL="457200" lvl="0" indent="-393700" algn="l" rtl="0">
              <a:lnSpc>
                <a:spcPct val="115000"/>
              </a:lnSpc>
              <a:spcBef>
                <a:spcPts val="0"/>
              </a:spcBef>
              <a:spcAft>
                <a:spcPts val="0"/>
              </a:spcAft>
              <a:buSzPts val="2600"/>
              <a:buChar char="&gt;"/>
            </a:pPr>
            <a:r>
              <a:rPr lang="en-US" sz="2600"/>
              <a:t>722 PACs - MODs</a:t>
            </a:r>
            <a:endParaRPr sz="2600"/>
          </a:p>
          <a:p>
            <a:pPr marL="914400" lvl="0" indent="0" algn="l" rtl="0">
              <a:lnSpc>
                <a:spcPct val="115000"/>
              </a:lnSpc>
              <a:spcBef>
                <a:spcPts val="0"/>
              </a:spcBef>
              <a:spcAft>
                <a:spcPts val="0"/>
              </a:spcAft>
              <a:buNone/>
            </a:pPr>
            <a:endParaRPr sz="2600"/>
          </a:p>
          <a:p>
            <a:pPr marL="0" marR="0" lvl="0" indent="0" algn="l" rtl="0">
              <a:lnSpc>
                <a:spcPct val="115000"/>
              </a:lnSpc>
              <a:spcBef>
                <a:spcPts val="480"/>
              </a:spcBef>
              <a:spcAft>
                <a:spcPts val="0"/>
              </a:spcAft>
              <a:buNone/>
            </a:pPr>
            <a:r>
              <a:rPr lang="en-US" sz="3000"/>
              <a:t>Expect to see ASRs and MODs from OSP coming your way to complete and return to OSP.</a:t>
            </a:r>
            <a:endParaRPr sz="3000"/>
          </a:p>
          <a:p>
            <a:pPr marL="0" marR="0" lvl="0" indent="0" algn="l" rtl="0">
              <a:lnSpc>
                <a:spcPct val="115000"/>
              </a:lnSpc>
              <a:spcBef>
                <a:spcPts val="480"/>
              </a:spcBef>
              <a:spcAft>
                <a:spcPts val="0"/>
              </a:spcAft>
              <a:buNone/>
            </a:pPr>
            <a:r>
              <a:rPr lang="en-US" sz="3000"/>
              <a:t>Expect to see returned eGC1s for anything that should now be a MOD.</a:t>
            </a:r>
            <a:endParaRPr sz="3000"/>
          </a:p>
          <a:p>
            <a:pPr marL="0" marR="0" lvl="0" indent="0" algn="l" rtl="0">
              <a:lnSpc>
                <a:spcPct val="115000"/>
              </a:lnSpc>
              <a:spcBef>
                <a:spcPts val="480"/>
              </a:spcBef>
              <a:spcAft>
                <a:spcPts val="0"/>
              </a:spcAft>
              <a:buNone/>
            </a:pPr>
            <a:r>
              <a:rPr lang="en-US" sz="3000"/>
              <a:t> </a:t>
            </a:r>
            <a:endParaRPr sz="3000"/>
          </a:p>
          <a:p>
            <a:pPr marL="0" lvl="0" indent="0" algn="l" rtl="0">
              <a:lnSpc>
                <a:spcPct val="115000"/>
              </a:lnSpc>
              <a:spcBef>
                <a:spcPts val="480"/>
              </a:spcBef>
              <a:spcAft>
                <a:spcPts val="0"/>
              </a:spcAft>
              <a:buNone/>
            </a:pPr>
            <a:endParaRPr sz="3000"/>
          </a:p>
        </p:txBody>
      </p:sp>
    </p:spTree>
  </p:cSld>
  <p:clrMapOvr>
    <a:masterClrMapping/>
  </p:clrMapOvr>
</p:sld>
</file>

<file path=ppt/theme/theme1.xml><?xml version="1.0" encoding="utf-8"?>
<a:theme xmlns:a="http://schemas.openxmlformats.org/drawingml/2006/main" name="2_Custom Design">
  <a:themeElements>
    <a:clrScheme name="Custom 5">
      <a:dk1>
        <a:srgbClr val="33006F"/>
      </a:dk1>
      <a:lt1>
        <a:srgbClr val="E8D3A2"/>
      </a:lt1>
      <a:dk2>
        <a:srgbClr val="33006F"/>
      </a:dk2>
      <a:lt2>
        <a:srgbClr val="FFFFFF"/>
      </a:lt2>
      <a:accent1>
        <a:srgbClr val="33006F"/>
      </a:accent1>
      <a:accent2>
        <a:srgbClr val="E8D3A2"/>
      </a:accent2>
      <a:accent3>
        <a:srgbClr val="FFFFFF"/>
      </a:accent3>
      <a:accent4>
        <a:srgbClr val="B2B2B2"/>
      </a:accent4>
      <a:accent5>
        <a:srgbClr val="26005C"/>
      </a:accent5>
      <a:accent6>
        <a:srgbClr val="917B4C"/>
      </a:accent6>
      <a:hlink>
        <a:srgbClr val="26005C"/>
      </a:hlink>
      <a:folHlink>
        <a:srgbClr val="33006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791</Words>
  <Application>Microsoft Office PowerPoint</Application>
  <PresentationFormat>On-screen Show (4:3)</PresentationFormat>
  <Paragraphs>130</Paragraphs>
  <Slides>13</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Calibri</vt:lpstr>
      <vt:lpstr>Arial</vt:lpstr>
      <vt:lpstr>Open Sans</vt:lpstr>
      <vt:lpstr>Encode Sans Black</vt:lpstr>
      <vt:lpstr>Merriweather Sans</vt:lpstr>
      <vt:lpstr>Open Sans Light</vt:lpstr>
      <vt:lpstr>2_Custom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Patrick F. Carney</dc:creator>
  <cp:lastModifiedBy>Patrick F. Carney</cp:lastModifiedBy>
  <cp:revision>1</cp:revision>
  <dcterms:modified xsi:type="dcterms:W3CDTF">2023-07-20T20:25:56Z</dcterms:modified>
</cp:coreProperties>
</file>