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Merriweather Sans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1882ca52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231882ca52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231882ca52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31882ca5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31882ca52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31882ca52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1882ca52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1882ca52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231882ca52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1882ca5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1882ca5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231882ca52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Speaker: Juan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sage-budget/budget-li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washington.edu/research/tools/sage/guide/sage-budget/budget-copy-and-dele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sage-prioritized-issues-new-featur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49" y="1167125"/>
            <a:ext cx="77067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SAGE BUDGETS &amp; AWARD SETUP REQUESTS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1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Kim Halstead, Office of Research Information Services</a:t>
            </a:r>
            <a:endParaRPr sz="1600" b="1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21,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SAGE BUDGET: LINKING BUDGETS TO AWARD SETUP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0" y="1637425"/>
            <a:ext cx="8376300" cy="48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Context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-US" sz="1700">
                <a:solidFill>
                  <a:schemeClr val="dk1"/>
                </a:solidFill>
              </a:rPr>
              <a:t>The best practice for award budgeting is to create or copy a distinct budget for time of award, separate from the proposal budget.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-US" sz="1700" i="1">
                <a:solidFill>
                  <a:schemeClr val="dk1"/>
                </a:solidFill>
              </a:rPr>
              <a:t>Why?</a:t>
            </a:r>
            <a:r>
              <a:rPr lang="en-US" sz="1700">
                <a:solidFill>
                  <a:schemeClr val="dk1"/>
                </a:solidFill>
              </a:rPr>
              <a:t> For easy recognition of which is which when the two budgets vary.</a:t>
            </a:r>
            <a:br>
              <a:rPr lang="en-US" sz="1700">
                <a:solidFill>
                  <a:schemeClr val="dk1"/>
                </a:solidFill>
              </a:rPr>
            </a:br>
            <a:r>
              <a:rPr lang="en-U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-US" sz="1700">
                <a:solidFill>
                  <a:schemeClr val="dk1"/>
                </a:solidFill>
              </a:rPr>
              <a:t>Currently, the SAGE system is allowing users to link proposal budgets to Award Setup Requests and is not requiring a new budget. This will change in the future.</a:t>
            </a:r>
            <a:br>
              <a:rPr lang="en-US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Best Practice</a:t>
            </a:r>
            <a:endParaRPr sz="1700" b="1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-US" sz="1700">
                <a:solidFill>
                  <a:schemeClr val="dk1"/>
                </a:solidFill>
              </a:rPr>
              <a:t>Users should create an award budget by either creating a new SAGE budget or making a copy of an existing budget. </a:t>
            </a:r>
            <a:endParaRPr sz="17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&gt;"/>
            </a:pPr>
            <a:r>
              <a:rPr lang="en-US" sz="1700">
                <a:solidFill>
                  <a:schemeClr val="dk1"/>
                </a:solidFill>
              </a:rPr>
              <a:t>Be sure to select the award budget (new or copied budget) and not the proposal budget on Award Setup Requests.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HOW TO CONNECT A SAGE BUDGET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15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Search for a budget to connect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Search by PI, Title, or Budget ID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Be sure the budget you connect is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new budget</a:t>
            </a:r>
            <a:r>
              <a:rPr lang="en-US" sz="2000">
                <a:solidFill>
                  <a:schemeClr val="dk1"/>
                </a:solidFill>
              </a:rPr>
              <a:t> or 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copy of an existing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budget</a:t>
            </a:r>
            <a:r>
              <a:rPr lang="en-US" sz="2000">
                <a:solidFill>
                  <a:schemeClr val="dk1"/>
                </a:solidFill>
              </a:rPr>
              <a:t> rather than the original proposal budget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5">
            <a:alphaModFix/>
          </a:blip>
          <a:srcRect b="68837"/>
          <a:stretch/>
        </p:blipFill>
        <p:spPr>
          <a:xfrm>
            <a:off x="719775" y="3480500"/>
            <a:ext cx="7704448" cy="2350451"/>
          </a:xfrm>
          <a:prstGeom prst="rect">
            <a:avLst/>
          </a:prstGeom>
          <a:noFill/>
          <a:ln w="9525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" name="Google Shape;52;p8"/>
          <p:cNvSpPr/>
          <p:nvPr/>
        </p:nvSpPr>
        <p:spPr>
          <a:xfrm>
            <a:off x="2722475" y="5534050"/>
            <a:ext cx="1243500" cy="1560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p8"/>
          <p:cNvCxnSpPr>
            <a:stCxn id="52" idx="2"/>
          </p:cNvCxnSpPr>
          <p:nvPr/>
        </p:nvCxnSpPr>
        <p:spPr>
          <a:xfrm>
            <a:off x="3344225" y="5690050"/>
            <a:ext cx="0" cy="56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4" name="Google Shape;54;p8"/>
          <p:cNvSpPr txBox="1"/>
          <p:nvPr/>
        </p:nvSpPr>
        <p:spPr>
          <a:xfrm>
            <a:off x="1631425" y="6253750"/>
            <a:ext cx="36531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Create a new SAGE Budget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2722475" y="5101400"/>
            <a:ext cx="1914600" cy="2181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8"/>
          <p:cNvCxnSpPr>
            <a:stCxn id="55" idx="3"/>
          </p:cNvCxnSpPr>
          <p:nvPr/>
        </p:nvCxnSpPr>
        <p:spPr>
          <a:xfrm>
            <a:off x="4637075" y="5210450"/>
            <a:ext cx="5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" name="Google Shape;57;p8"/>
          <p:cNvSpPr txBox="1"/>
          <p:nvPr/>
        </p:nvSpPr>
        <p:spPr>
          <a:xfrm>
            <a:off x="5178575" y="4915750"/>
            <a:ext cx="29928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Search for an existing budget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HOW TO COPY A SAGE BUDGET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 b="63679"/>
          <a:stretch/>
        </p:blipFill>
        <p:spPr>
          <a:xfrm>
            <a:off x="287788" y="1905638"/>
            <a:ext cx="8568428" cy="30467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9"/>
          <p:cNvSpPr/>
          <p:nvPr/>
        </p:nvSpPr>
        <p:spPr>
          <a:xfrm>
            <a:off x="7868100" y="2663275"/>
            <a:ext cx="914400" cy="8241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>
            <a:stCxn id="65" idx="2"/>
          </p:cNvCxnSpPr>
          <p:nvPr/>
        </p:nvCxnSpPr>
        <p:spPr>
          <a:xfrm rot="5400000">
            <a:off x="6118950" y="3322525"/>
            <a:ext cx="2041500" cy="23712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7" name="Google Shape;67;p9"/>
          <p:cNvSpPr txBox="1"/>
          <p:nvPr/>
        </p:nvSpPr>
        <p:spPr>
          <a:xfrm>
            <a:off x="2551800" y="5220475"/>
            <a:ext cx="3243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Copy a SAGE Budget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</a:t>
            </a:r>
            <a:endParaRPr sz="34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2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hlink"/>
                </a:solidFill>
                <a:hlinkClick r:id="rId3"/>
              </a:rPr>
              <a:t>SAGE Prioritized Issues &amp; New Features</a:t>
            </a: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Bookmark this new page to stay current on SAGE fixes and planned updates.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SAGE may be unavailable outside of normal business hours (weekdays from 8 a.m. - 5 p.m.) over the next several weeks. Banners will alert users of planned SAGE unavailability.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525" y="3963775"/>
            <a:ext cx="3867799" cy="2850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Encode Sans Black</vt:lpstr>
      <vt:lpstr>Merriweather Sans</vt:lpstr>
      <vt:lpstr>Open Sans Light</vt:lpstr>
      <vt:lpstr>Open Sans</vt:lpstr>
      <vt:lpstr>Calibri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2023-07-27T15:50:51Z</dcterms:modified>
</cp:coreProperties>
</file>