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Encode Sans Black" panose="020B0604020202020204" charset="0"/>
      <p:bold r:id="rId26"/>
    </p:embeddedFont>
    <p:embeddedFont>
      <p:font typeface="Merriweather Sans" pitchFamily="2" charset="0"/>
      <p:regular r:id="rId27"/>
    </p:embeddedFont>
    <p:embeddedFont>
      <p:font typeface="Open Sans" panose="020B0606030504020204" pitchFamily="34" charset="0"/>
      <p:regular r:id="rId28"/>
      <p:bold r:id="rId29"/>
      <p:italic r:id="rId30"/>
      <p:boldItalic r:id="rId31"/>
    </p:embeddedFont>
    <p:embeddedFont>
      <p:font typeface="Open Sans Light" panose="020B03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1112279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61" name="Google Shape;61;g611122794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9257f299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9257f299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Vince</a:t>
            </a:r>
            <a:endParaRPr/>
          </a:p>
        </p:txBody>
      </p:sp>
      <p:sp>
        <p:nvSpPr>
          <p:cNvPr id="138" name="Google Shape;138;g259257f299e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abbf70a3a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abbf70a3a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25abbf70a3a_7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abbf70a3a_7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abbf70a3a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5abbf70a3a_7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a29ebb112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5a29ebb11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Vince</a:t>
            </a:r>
            <a:endParaRPr/>
          </a:p>
        </p:txBody>
      </p:sp>
      <p:sp>
        <p:nvSpPr>
          <p:cNvPr id="166" name="Google Shape;166;g25a29ebb112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2913b99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Vince</a:t>
            </a:r>
            <a:endParaRPr sz="1200" b="0" i="0" u="none" strike="noStrike" cap="none">
              <a:solidFill>
                <a:schemeClr val="dk1"/>
              </a:solidFill>
              <a:latin typeface="Calibri"/>
              <a:ea typeface="Calibri"/>
              <a:cs typeface="Calibri"/>
              <a:sym typeface="Calibri"/>
            </a:endParaRPr>
          </a:p>
        </p:txBody>
      </p:sp>
      <p:sp>
        <p:nvSpPr>
          <p:cNvPr id="172" name="Google Shape;172;g62913b990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a29ebb112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a29ebb11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68" name="Google Shape;68;g25a29ebb112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a29ebb112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a29ebb11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Carol</a:t>
            </a:r>
            <a:endParaRPr/>
          </a:p>
          <a:p>
            <a:pPr marL="0" lvl="0" indent="0" algn="l" rtl="0">
              <a:lnSpc>
                <a:spcPct val="115000"/>
              </a:lnSpc>
              <a:spcBef>
                <a:spcPts val="1200"/>
              </a:spcBef>
              <a:spcAft>
                <a:spcPts val="0"/>
              </a:spcAft>
              <a:buClr>
                <a:schemeClr val="dk1"/>
              </a:buClr>
              <a:buSzPts val="1100"/>
              <a:buFont typeface="Arial"/>
              <a:buNone/>
            </a:pPr>
            <a:r>
              <a:rPr lang="en-US"/>
              <a:t>Submitting Modification Requests in SAGE require you to select either a Modification Request to OSP/GCA or a Modification Request to GCA only. So how do you know which request to select?</a:t>
            </a:r>
            <a:endParaRPr/>
          </a:p>
          <a:p>
            <a:pPr marL="0" lvl="0" indent="0" algn="l" rtl="0">
              <a:lnSpc>
                <a:spcPct val="115000"/>
              </a:lnSpc>
              <a:spcBef>
                <a:spcPts val="1200"/>
              </a:spcBef>
              <a:spcAft>
                <a:spcPts val="0"/>
              </a:spcAft>
              <a:buClr>
                <a:schemeClr val="dk1"/>
              </a:buClr>
              <a:buSzPts val="1100"/>
              <a:buFont typeface="Arial"/>
              <a:buNone/>
            </a:pPr>
            <a:r>
              <a:rPr lang="en-US"/>
              <a:t>All changes that require sponsor approval, an authorized official signature, or review from the Office of Sponsored Programs (OSP), must be requested via a Modification Request (OSP/GCA) in SAGE Awards. Modification requests that do not need OSP handling and can be submitted via a Modification Request (GCA only).</a:t>
            </a:r>
            <a:endParaRPr/>
          </a:p>
          <a:p>
            <a:pPr marL="0" lvl="0" indent="0" algn="l" rtl="0">
              <a:spcBef>
                <a:spcPts val="1200"/>
              </a:spcBef>
              <a:spcAft>
                <a:spcPts val="0"/>
              </a:spcAft>
              <a:buNone/>
            </a:pPr>
            <a:endParaRPr/>
          </a:p>
        </p:txBody>
      </p:sp>
      <p:sp>
        <p:nvSpPr>
          <p:cNvPr id="76" name="Google Shape;76;g25a29ebb112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d5e2badcc_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8d5e2badcc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8d5e2badcc_8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18b5b412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18b5b41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Carol</a:t>
            </a:r>
            <a:endParaRPr/>
          </a:p>
          <a:p>
            <a:pPr marL="0" lvl="0" indent="0" algn="l" rtl="0">
              <a:spcBef>
                <a:spcPts val="480"/>
              </a:spcBef>
              <a:spcAft>
                <a:spcPts val="0"/>
              </a:spcAft>
              <a:buNone/>
            </a:pPr>
            <a:r>
              <a:rPr lang="en-US"/>
              <a:t>Use SAGE Modificaitons to route award changes to OSP &amp; GCA</a:t>
            </a:r>
            <a:endParaRPr/>
          </a:p>
        </p:txBody>
      </p:sp>
      <p:sp>
        <p:nvSpPr>
          <p:cNvPr id="98" name="Google Shape;98;g418b5b412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a29ebb112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a29ebb11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Carol</a:t>
            </a:r>
            <a:endParaRPr/>
          </a:p>
        </p:txBody>
      </p:sp>
      <p:sp>
        <p:nvSpPr>
          <p:cNvPr id="106" name="Google Shape;106;g25a29ebb112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a29ebb11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a29ebb11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Carol</a:t>
            </a:r>
            <a:endParaRPr/>
          </a:p>
        </p:txBody>
      </p:sp>
      <p:sp>
        <p:nvSpPr>
          <p:cNvPr id="114" name="Google Shape;114;g25a29ebb112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a29ebb112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a29ebb11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Carol</a:t>
            </a:r>
            <a:endParaRPr/>
          </a:p>
          <a:p>
            <a:pPr marL="0" lvl="0" indent="0" algn="l" rtl="0">
              <a:spcBef>
                <a:spcPts val="480"/>
              </a:spcBef>
              <a:spcAft>
                <a:spcPts val="0"/>
              </a:spcAft>
              <a:buNone/>
            </a:pPr>
            <a:r>
              <a:rPr lang="en-US"/>
              <a:t>Extension form similar to other forms has other fields and reminders not yet included in SAGE and can help make sure you provide all of the required information needed to process your request. </a:t>
            </a:r>
            <a:endParaRPr/>
          </a:p>
        </p:txBody>
      </p:sp>
      <p:sp>
        <p:nvSpPr>
          <p:cNvPr id="122" name="Google Shape;122;g25a29ebb112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a29ebb112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a29ebb11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Carol</a:t>
            </a:r>
            <a:endParaRPr/>
          </a:p>
        </p:txBody>
      </p:sp>
      <p:sp>
        <p:nvSpPr>
          <p:cNvPr id="130" name="Google Shape;130;g25a29ebb112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2"/>
        <p:cNvGrpSpPr/>
        <p:nvPr/>
      </p:nvGrpSpPr>
      <p:grpSpPr>
        <a:xfrm>
          <a:off x="0" y="0"/>
          <a:ext cx="0" cy="0"/>
          <a:chOff x="0" y="0"/>
          <a:chExt cx="0" cy="0"/>
        </a:xfrm>
      </p:grpSpPr>
      <p:pic>
        <p:nvPicPr>
          <p:cNvPr id="33" name="Google Shape;33;p7"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34" name="Google Shape;34;p7"/>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35" name="Google Shape;35;p7"/>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 name="Google Shape;36;p7"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9" name="Google Shape;39;p8"/>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8"/>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8"/>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 name="Google Shape;44;p9"/>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5" name="Google Shape;45;p9"/>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6" name="Google Shape;46;p9"/>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47" name="Google Shape;47;p9"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50" name="Google Shape;50;p10"/>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1" name="Google Shape;51;p10"/>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2" name="Google Shape;52;p10"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5" name="Google Shape;55;p11"/>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11"/>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1"/>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11"/>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washington.edu/research/faq/when-will-i-need-an-egc1-vs-create-a-modification-request/" TargetMode="External"/><Relationship Id="rId3" Type="http://schemas.openxmlformats.org/officeDocument/2006/relationships/hyperlink" Target="https://www.washington.edu/research/learning/online/index.php/lessons/award-modifications-in-sage-job-aid/" TargetMode="External"/><Relationship Id="rId7" Type="http://schemas.openxmlformats.org/officeDocument/2006/relationships/hyperlink" Target="https://finance.uw.edu/gca/award-lifecycle/award-setup/modific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finance.uw.edu/gca/award-lifecycle/award-setup" TargetMode="External"/><Relationship Id="rId5" Type="http://schemas.openxmlformats.org/officeDocument/2006/relationships/hyperlink" Target="https://www.washington.edu/research/myresearch-lifecycle/manage/award-changes/" TargetMode="External"/><Relationship Id="rId4" Type="http://schemas.openxmlformats.org/officeDocument/2006/relationships/hyperlink" Target="https://www.washington.edu/research/tools/sage/guide/awards/modification-reques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ashington.edu/research/learning/online/index.php/lessons/award-modifications-in-sage-job-ai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ashington.edu/research/forms-and-templates/request-a-change-of-p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ashington.edu/research/myresearch-lifecycle/manage/award-chang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r/jKXi9gFpq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washington.edu/research/myresearch-lifecycle/manage/award-chang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ashington.edu/research/forms-and-templates/end-of-award-for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ashington.edu/research/myresearch-lifecycle/manage/award-chang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US" sz="4250">
                <a:latin typeface="Encode Sans Black"/>
                <a:ea typeface="Encode Sans Black"/>
                <a:cs typeface="Encode Sans Black"/>
                <a:sym typeface="Encode Sans Black"/>
              </a:rPr>
              <a:t>Award Change &amp; Modifications in SAGE </a:t>
            </a:r>
            <a:endParaRPr sz="4250">
              <a:latin typeface="Encode Sans Black"/>
              <a:ea typeface="Encode Sans Black"/>
              <a:cs typeface="Encode Sans Black"/>
              <a:sym typeface="Encode Sans Black"/>
            </a:endParaRPr>
          </a:p>
        </p:txBody>
      </p:sp>
      <p:sp>
        <p:nvSpPr>
          <p:cNvPr id="64" name="Google Shape;64;p12"/>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July 21, 2023  </a:t>
            </a:r>
            <a:r>
              <a:rPr lang="en-US"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Carol Rhodes,</a:t>
            </a:r>
            <a:r>
              <a:rPr lang="en-US"/>
              <a:t> </a:t>
            </a:r>
            <a:r>
              <a:rPr lang="en-US" sz="2000" b="0" i="0" u="none" strike="noStrike" cap="none">
                <a:solidFill>
                  <a:srgbClr val="FFFFFF"/>
                </a:solidFill>
                <a:latin typeface="Open Sans"/>
                <a:ea typeface="Open Sans"/>
                <a:cs typeface="Open Sans"/>
                <a:sym typeface="Open Sans"/>
              </a:rPr>
              <a:t>Office of Sponsored Programs</a:t>
            </a:r>
            <a:endParaRPr sz="2000" b="0" i="0" u="none" strike="noStrike" cap="none">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Vince Gonzalez, Grant &amp; Contract Accounting</a:t>
            </a:r>
            <a:endParaRPr sz="2000">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Modification Request (GCA only)</a:t>
            </a:r>
            <a:endParaRPr>
              <a:latin typeface="Encode Sans Black"/>
              <a:ea typeface="Encode Sans Black"/>
              <a:cs typeface="Encode Sans Black"/>
              <a:sym typeface="Encode Sans Black"/>
            </a:endParaRPr>
          </a:p>
        </p:txBody>
      </p:sp>
      <p:sp>
        <p:nvSpPr>
          <p:cNvPr id="141" name="Google Shape;141;p21"/>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In addition to MODs that are routed first to OSP and then GCA, there will also be MODs that are routed from Campus to GCA Only</a:t>
            </a:r>
            <a:endParaRPr/>
          </a:p>
          <a:p>
            <a:pPr marL="0" lvl="0" indent="0" algn="l" rtl="0">
              <a:spcBef>
                <a:spcPts val="480"/>
              </a:spcBef>
              <a:spcAft>
                <a:spcPts val="0"/>
              </a:spcAft>
              <a:buNone/>
            </a:pPr>
            <a:endParaRPr sz="1200"/>
          </a:p>
          <a:p>
            <a:pPr marL="457200" lvl="0" indent="-381000" algn="l" rtl="0">
              <a:spcBef>
                <a:spcPts val="480"/>
              </a:spcBef>
              <a:spcAft>
                <a:spcPts val="0"/>
              </a:spcAft>
              <a:buSzPts val="2400"/>
              <a:buChar char="&gt;"/>
            </a:pPr>
            <a:r>
              <a:rPr lang="en-US"/>
              <a:t>These MODs will transform adjustments to Workday that do not require sponsor approval by:</a:t>
            </a:r>
            <a:endParaRPr/>
          </a:p>
          <a:p>
            <a:pPr marL="914400" lvl="1" indent="-355600" algn="l" rtl="0">
              <a:spcBef>
                <a:spcPts val="0"/>
              </a:spcBef>
              <a:spcAft>
                <a:spcPts val="0"/>
              </a:spcAft>
              <a:buSzPts val="2000"/>
              <a:buChar char="–"/>
            </a:pPr>
            <a:r>
              <a:rPr lang="en-US"/>
              <a:t>Minimizing the need to send tickets and related attachments to GCA via Award Portal</a:t>
            </a:r>
            <a:endParaRPr/>
          </a:p>
          <a:p>
            <a:pPr marL="914400" lvl="1" indent="-355600" algn="l" rtl="0">
              <a:spcBef>
                <a:spcPts val="0"/>
              </a:spcBef>
              <a:spcAft>
                <a:spcPts val="0"/>
              </a:spcAft>
              <a:buSzPts val="2000"/>
              <a:buChar char="–"/>
            </a:pPr>
            <a:r>
              <a:rPr lang="en-US"/>
              <a:t>Ensuring MOD requests are made in SAGE</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a:latin typeface="Encode Sans Black"/>
                <a:ea typeface="Encode Sans Black"/>
                <a:cs typeface="Encode Sans Black"/>
                <a:sym typeface="Encode Sans Black"/>
              </a:rPr>
              <a:t>Modification Request (GCA only) - SAGE </a:t>
            </a:r>
            <a:endParaRPr b="1"/>
          </a:p>
        </p:txBody>
      </p:sp>
      <p:pic>
        <p:nvPicPr>
          <p:cNvPr id="148" name="Google Shape;148;p22"/>
          <p:cNvPicPr preferRelativeResize="0"/>
          <p:nvPr/>
        </p:nvPicPr>
        <p:blipFill>
          <a:blip r:embed="rId3">
            <a:alphaModFix/>
          </a:blip>
          <a:stretch>
            <a:fillRect/>
          </a:stretch>
        </p:blipFill>
        <p:spPr>
          <a:xfrm>
            <a:off x="2923325" y="1853763"/>
            <a:ext cx="5143500" cy="3781425"/>
          </a:xfrm>
          <a:prstGeom prst="rect">
            <a:avLst/>
          </a:prstGeom>
          <a:noFill/>
          <a:ln>
            <a:noFill/>
          </a:ln>
          <a:effectLst>
            <a:outerShdw blurRad="57150" dist="19050" dir="5400000" algn="bl" rotWithShape="0">
              <a:srgbClr val="000000">
                <a:alpha val="50000"/>
              </a:srgbClr>
            </a:outerShdw>
          </a:effectLst>
        </p:spPr>
      </p:pic>
      <p:sp>
        <p:nvSpPr>
          <p:cNvPr id="149" name="Google Shape;149;p22"/>
          <p:cNvSpPr/>
          <p:nvPr/>
        </p:nvSpPr>
        <p:spPr>
          <a:xfrm>
            <a:off x="633025" y="3036675"/>
            <a:ext cx="2173500" cy="1399500"/>
          </a:xfrm>
          <a:prstGeom prst="rightArrow">
            <a:avLst>
              <a:gd name="adj1" fmla="val 50000"/>
              <a:gd name="adj2" fmla="val 50000"/>
            </a:avLst>
          </a:pr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2"/>
                </a:solidFill>
              </a:rPr>
              <a:t>Modification Details</a:t>
            </a:r>
            <a:endParaRPr>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a:latin typeface="Encode Sans Black"/>
                <a:ea typeface="Encode Sans Black"/>
                <a:cs typeface="Encode Sans Black"/>
                <a:sym typeface="Encode Sans Black"/>
              </a:rPr>
              <a:t>Modification Request (GCA only) - SAGE </a:t>
            </a:r>
            <a:endParaRPr>
              <a:latin typeface="Encode Sans Black"/>
              <a:ea typeface="Encode Sans Black"/>
              <a:cs typeface="Encode Sans Black"/>
              <a:sym typeface="Encode Sans Black"/>
            </a:endParaRPr>
          </a:p>
        </p:txBody>
      </p:sp>
      <p:pic>
        <p:nvPicPr>
          <p:cNvPr id="156" name="Google Shape;156;p23"/>
          <p:cNvPicPr preferRelativeResize="0"/>
          <p:nvPr/>
        </p:nvPicPr>
        <p:blipFill>
          <a:blip r:embed="rId3">
            <a:alphaModFix/>
          </a:blip>
          <a:stretch>
            <a:fillRect/>
          </a:stretch>
        </p:blipFill>
        <p:spPr>
          <a:xfrm>
            <a:off x="233825" y="1812399"/>
            <a:ext cx="3132475" cy="4029774"/>
          </a:xfrm>
          <a:prstGeom prst="rect">
            <a:avLst/>
          </a:prstGeom>
          <a:noFill/>
          <a:ln>
            <a:noFill/>
          </a:ln>
          <a:effectLst>
            <a:outerShdw blurRad="57150" dist="19050" dir="5400000" algn="bl" rotWithShape="0">
              <a:srgbClr val="000000">
                <a:alpha val="50000"/>
              </a:srgbClr>
            </a:outerShdw>
          </a:effectLst>
        </p:spPr>
      </p:pic>
      <p:sp>
        <p:nvSpPr>
          <p:cNvPr id="157" name="Google Shape;157;p23"/>
          <p:cNvSpPr/>
          <p:nvPr/>
        </p:nvSpPr>
        <p:spPr>
          <a:xfrm>
            <a:off x="572825" y="5909975"/>
            <a:ext cx="494100" cy="642300"/>
          </a:xfrm>
          <a:prstGeom prst="upArrow">
            <a:avLst>
              <a:gd name="adj1" fmla="val 50000"/>
              <a:gd name="adj2" fmla="val 50000"/>
            </a:avLst>
          </a:pr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3"/>
          <p:cNvPicPr preferRelativeResize="0"/>
          <p:nvPr/>
        </p:nvPicPr>
        <p:blipFill>
          <a:blip r:embed="rId4">
            <a:alphaModFix/>
          </a:blip>
          <a:stretch>
            <a:fillRect/>
          </a:stretch>
        </p:blipFill>
        <p:spPr>
          <a:xfrm>
            <a:off x="3613325" y="1961375"/>
            <a:ext cx="5351375" cy="2438950"/>
          </a:xfrm>
          <a:prstGeom prst="rect">
            <a:avLst/>
          </a:prstGeom>
          <a:noFill/>
          <a:ln>
            <a:noFill/>
          </a:ln>
          <a:effectLst>
            <a:outerShdw blurRad="57150" dist="19050" dir="5400000" algn="bl" rotWithShape="0">
              <a:srgbClr val="000000">
                <a:alpha val="50000"/>
              </a:srgbClr>
            </a:outerShdw>
          </a:effectLst>
        </p:spPr>
      </p:pic>
      <p:sp>
        <p:nvSpPr>
          <p:cNvPr id="159" name="Google Shape;159;p23"/>
          <p:cNvSpPr/>
          <p:nvPr/>
        </p:nvSpPr>
        <p:spPr>
          <a:xfrm>
            <a:off x="6708900" y="2131050"/>
            <a:ext cx="1646700" cy="448500"/>
          </a:xfrm>
          <a:prstGeom prst="rect">
            <a:avLst/>
          </a:prstGeom>
          <a:no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6367325" y="3794125"/>
            <a:ext cx="1432500" cy="448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6367325" y="3271400"/>
            <a:ext cx="1432500" cy="448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1291650" y="2285575"/>
            <a:ext cx="592800" cy="197700"/>
          </a:xfrm>
          <a:prstGeom prst="rect">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Modification Request (GCA only) Examples</a:t>
            </a:r>
            <a:endParaRPr>
              <a:latin typeface="Encode Sans Black"/>
              <a:ea typeface="Encode Sans Black"/>
              <a:cs typeface="Encode Sans Black"/>
              <a:sym typeface="Encode Sans Black"/>
            </a:endParaRPr>
          </a:p>
        </p:txBody>
      </p:sp>
      <p:sp>
        <p:nvSpPr>
          <p:cNvPr id="169" name="Google Shape;169;p24"/>
          <p:cNvSpPr txBox="1">
            <a:spLocks noGrp="1"/>
          </p:cNvSpPr>
          <p:nvPr>
            <p:ph type="body" idx="2"/>
          </p:nvPr>
        </p:nvSpPr>
        <p:spPr>
          <a:xfrm>
            <a:off x="665900" y="1443825"/>
            <a:ext cx="8196300" cy="5103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a:t>Funding &amp; Budgeting Changes</a:t>
            </a:r>
            <a:endParaRPr sz="1800" b="1"/>
          </a:p>
          <a:p>
            <a:pPr marL="457200" lvl="0" indent="-342900" algn="l" rtl="0">
              <a:lnSpc>
                <a:spcPct val="115000"/>
              </a:lnSpc>
              <a:spcBef>
                <a:spcPts val="0"/>
              </a:spcBef>
              <a:spcAft>
                <a:spcPts val="0"/>
              </a:spcAft>
              <a:buSzPts val="1800"/>
              <a:buChar char="&gt;"/>
            </a:pPr>
            <a:r>
              <a:rPr lang="en-US" sz="1800"/>
              <a:t>Cost Share Change (no sponsor approval required)</a:t>
            </a:r>
            <a:endParaRPr sz="1800"/>
          </a:p>
          <a:p>
            <a:pPr marL="457200" lvl="0" indent="-342900" algn="l" rtl="0">
              <a:lnSpc>
                <a:spcPct val="115000"/>
              </a:lnSpc>
              <a:spcBef>
                <a:spcPts val="0"/>
              </a:spcBef>
              <a:spcAft>
                <a:spcPts val="0"/>
              </a:spcAft>
              <a:buSzPts val="1800"/>
              <a:buChar char="&gt;"/>
            </a:pPr>
            <a:r>
              <a:rPr lang="en-US" sz="1800"/>
              <a:t>Rebudgeting (no sponsor approval required) </a:t>
            </a:r>
            <a:endParaRPr sz="1800"/>
          </a:p>
          <a:p>
            <a:pPr marL="914400" lvl="1" indent="-342900" algn="l" rtl="0">
              <a:lnSpc>
                <a:spcPct val="115000"/>
              </a:lnSpc>
              <a:spcBef>
                <a:spcPts val="0"/>
              </a:spcBef>
              <a:spcAft>
                <a:spcPts val="0"/>
              </a:spcAft>
              <a:buSzPts val="1800"/>
              <a:buChar char="–"/>
            </a:pPr>
            <a:r>
              <a:rPr lang="en-US" sz="1800"/>
              <a:t>To be used in place of Transpasus (TPUs)</a:t>
            </a:r>
            <a:endParaRPr sz="1800"/>
          </a:p>
          <a:p>
            <a:pPr marL="914400" lvl="1" indent="-342900" algn="l" rtl="0">
              <a:lnSpc>
                <a:spcPct val="115000"/>
              </a:lnSpc>
              <a:spcBef>
                <a:spcPts val="0"/>
              </a:spcBef>
              <a:spcAft>
                <a:spcPts val="0"/>
              </a:spcAft>
              <a:buSzPts val="1800"/>
              <a:buChar char="–"/>
            </a:pPr>
            <a:r>
              <a:rPr lang="en-US" sz="1800"/>
              <a:t>Department should update their SAGE Budget worksheets to outline requested changes and ensure alignment between SAGE Budget and Workday</a:t>
            </a:r>
            <a:endParaRPr sz="1800"/>
          </a:p>
          <a:p>
            <a:pPr marL="0" lvl="0" indent="0" algn="l" rtl="0">
              <a:spcBef>
                <a:spcPts val="1800"/>
              </a:spcBef>
              <a:spcAft>
                <a:spcPts val="0"/>
              </a:spcAft>
              <a:buNone/>
            </a:pPr>
            <a:r>
              <a:rPr lang="en-US" sz="1800" b="1"/>
              <a:t>Schedule Changes</a:t>
            </a:r>
            <a:endParaRPr sz="1800" b="1"/>
          </a:p>
          <a:p>
            <a:pPr marL="457200" lvl="0" indent="-342900" algn="l" rtl="0">
              <a:lnSpc>
                <a:spcPct val="115000"/>
              </a:lnSpc>
              <a:spcBef>
                <a:spcPts val="600"/>
              </a:spcBef>
              <a:spcAft>
                <a:spcPts val="0"/>
              </a:spcAft>
              <a:buSzPts val="1800"/>
              <a:buChar char="&gt;"/>
            </a:pPr>
            <a:r>
              <a:rPr lang="en-US" sz="1800"/>
              <a:t>Other Award Schedule Changes - Start Date Change (no sponsor approval required)</a:t>
            </a:r>
            <a:endParaRPr sz="18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r>
              <a:rPr lang="en-US" sz="1800" b="1"/>
              <a:t>Programmatic Changes</a:t>
            </a:r>
            <a:endParaRPr sz="1800" b="1"/>
          </a:p>
          <a:p>
            <a:pPr marL="457200" lvl="0" indent="-342900" algn="l" rtl="0">
              <a:lnSpc>
                <a:spcPct val="115000"/>
              </a:lnSpc>
              <a:spcBef>
                <a:spcPts val="0"/>
              </a:spcBef>
              <a:spcAft>
                <a:spcPts val="0"/>
              </a:spcAft>
              <a:buSzPts val="1800"/>
              <a:buChar char="&gt;"/>
            </a:pPr>
            <a:r>
              <a:rPr lang="en-US" sz="1800"/>
              <a:t>Location Change</a:t>
            </a:r>
            <a:endParaRPr sz="1800"/>
          </a:p>
          <a:p>
            <a:pPr marL="0" lvl="0" indent="0" algn="l" rtl="0">
              <a:lnSpc>
                <a:spcPct val="115000"/>
              </a:lnSpc>
              <a:spcBef>
                <a:spcPts val="0"/>
              </a:spcBef>
              <a:spcAft>
                <a:spcPts val="0"/>
              </a:spcAft>
              <a:buNone/>
            </a:pPr>
            <a:endParaRPr sz="1000" u="sng"/>
          </a:p>
          <a:p>
            <a:pPr marL="0" lvl="0" indent="0" algn="l" rtl="0">
              <a:lnSpc>
                <a:spcPct val="115000"/>
              </a:lnSpc>
              <a:spcBef>
                <a:spcPts val="0"/>
              </a:spcBef>
              <a:spcAft>
                <a:spcPts val="0"/>
              </a:spcAft>
              <a:buNone/>
            </a:pPr>
            <a:r>
              <a:rPr lang="en-US" sz="1800" b="1"/>
              <a:t>Other Changes</a:t>
            </a:r>
            <a:endParaRPr sz="1800" b="1"/>
          </a:p>
          <a:p>
            <a:pPr marL="457200" lvl="0" indent="-342900" algn="l" rtl="0">
              <a:lnSpc>
                <a:spcPct val="115000"/>
              </a:lnSpc>
              <a:spcBef>
                <a:spcPts val="0"/>
              </a:spcBef>
              <a:spcAft>
                <a:spcPts val="0"/>
              </a:spcAft>
              <a:buSzPts val="1800"/>
              <a:buChar char="&gt;"/>
            </a:pPr>
            <a:r>
              <a:rPr lang="en-US" sz="1800"/>
              <a:t>Cost Center Change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a:latin typeface="Encode Sans Black"/>
                <a:ea typeface="Encode Sans Black"/>
                <a:cs typeface="Encode Sans Black"/>
                <a:sym typeface="Encode Sans Black"/>
              </a:rPr>
              <a:t>Resources</a:t>
            </a:r>
            <a:endParaRPr>
              <a:latin typeface="Encode Sans Black"/>
              <a:ea typeface="Encode Sans Black"/>
              <a:cs typeface="Encode Sans Black"/>
              <a:sym typeface="Encode Sans Black"/>
            </a:endParaRPr>
          </a:p>
        </p:txBody>
      </p:sp>
      <p:sp>
        <p:nvSpPr>
          <p:cNvPr id="175" name="Google Shape;175;p25"/>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2"/>
              </a:buClr>
              <a:buSzPts val="2200"/>
              <a:buFont typeface="Open Sans"/>
              <a:buChar char="●"/>
            </a:pPr>
            <a:r>
              <a:rPr lang="en-US" sz="2200" u="sng">
                <a:solidFill>
                  <a:schemeClr val="dk2"/>
                </a:solidFill>
                <a:hlinkClick r:id="rId3">
                  <a:extLst>
                    <a:ext uri="{A12FA001-AC4F-418D-AE19-62706E023703}">
                      <ahyp:hlinkClr xmlns:ahyp="http://schemas.microsoft.com/office/drawing/2018/hyperlinkcolor" val="tx"/>
                    </a:ext>
                  </a:extLst>
                </a:hlinkClick>
              </a:rPr>
              <a:t>Award Modifications in SAGE Job Aid</a:t>
            </a:r>
            <a:endParaRPr sz="2200">
              <a:solidFill>
                <a:schemeClr val="dk2"/>
              </a:solidFill>
            </a:endParaRPr>
          </a:p>
          <a:p>
            <a:pPr marL="457200" lvl="0" indent="-368300" algn="l" rtl="0">
              <a:spcBef>
                <a:spcPts val="0"/>
              </a:spcBef>
              <a:spcAft>
                <a:spcPts val="0"/>
              </a:spcAft>
              <a:buClr>
                <a:schemeClr val="dk2"/>
              </a:buClr>
              <a:buSzPts val="2200"/>
              <a:buFont typeface="Open Sans"/>
              <a:buChar char="●"/>
            </a:pPr>
            <a:r>
              <a:rPr lang="en-US" sz="2200" u="sng">
                <a:solidFill>
                  <a:schemeClr val="hlink"/>
                </a:solidFill>
                <a:hlinkClick r:id="rId4"/>
              </a:rPr>
              <a:t>Award Modifications User Guide</a:t>
            </a:r>
            <a:endParaRPr sz="2200">
              <a:solidFill>
                <a:schemeClr val="dk2"/>
              </a:solidFill>
            </a:endParaRPr>
          </a:p>
          <a:p>
            <a:pPr marL="457200" lvl="0" indent="-368300" algn="l" rtl="0">
              <a:spcBef>
                <a:spcPts val="0"/>
              </a:spcBef>
              <a:spcAft>
                <a:spcPts val="0"/>
              </a:spcAft>
              <a:buClr>
                <a:schemeClr val="dk2"/>
              </a:buClr>
              <a:buSzPts val="2200"/>
              <a:buFont typeface="Open Sans"/>
              <a:buChar char="●"/>
            </a:pPr>
            <a:r>
              <a:rPr lang="en-US" sz="2200" u="sng">
                <a:solidFill>
                  <a:schemeClr val="dk2"/>
                </a:solidFill>
                <a:hlinkClick r:id="rId5">
                  <a:extLst>
                    <a:ext uri="{A12FA001-AC4F-418D-AE19-62706E023703}">
                      <ahyp:hlinkClr xmlns:ahyp="http://schemas.microsoft.com/office/drawing/2018/hyperlinkcolor" val="tx"/>
                    </a:ext>
                  </a:extLst>
                </a:hlinkClick>
              </a:rPr>
              <a:t>Award Changes</a:t>
            </a:r>
            <a:r>
              <a:rPr lang="en-US" sz="2200">
                <a:solidFill>
                  <a:schemeClr val="dk2"/>
                </a:solidFill>
              </a:rPr>
              <a:t>: Guidance and instructions for completing Modification requests</a:t>
            </a:r>
            <a:endParaRPr sz="2200">
              <a:solidFill>
                <a:schemeClr val="dk2"/>
              </a:solidFill>
            </a:endParaRPr>
          </a:p>
          <a:p>
            <a:pPr marL="457200" lvl="0" indent="-368300" algn="l" rtl="0">
              <a:spcBef>
                <a:spcPts val="0"/>
              </a:spcBef>
              <a:spcAft>
                <a:spcPts val="0"/>
              </a:spcAft>
              <a:buClr>
                <a:schemeClr val="dk2"/>
              </a:buClr>
              <a:buSzPts val="2200"/>
              <a:buChar char="●"/>
            </a:pPr>
            <a:r>
              <a:rPr lang="en-US" sz="2200" u="sng">
                <a:solidFill>
                  <a:schemeClr val="hlink"/>
                </a:solidFill>
                <a:hlinkClick r:id="rId6"/>
              </a:rPr>
              <a:t>GCA Award Setup guidance</a:t>
            </a:r>
            <a:endParaRPr sz="2200">
              <a:solidFill>
                <a:schemeClr val="dk2"/>
              </a:solidFill>
            </a:endParaRPr>
          </a:p>
          <a:p>
            <a:pPr marL="457200" lvl="0" indent="-368300" algn="l" rtl="0">
              <a:spcBef>
                <a:spcPts val="0"/>
              </a:spcBef>
              <a:spcAft>
                <a:spcPts val="0"/>
              </a:spcAft>
              <a:buClr>
                <a:schemeClr val="dk2"/>
              </a:buClr>
              <a:buSzPts val="2200"/>
              <a:buChar char="●"/>
            </a:pPr>
            <a:r>
              <a:rPr lang="en-US" sz="2200" u="sng">
                <a:solidFill>
                  <a:schemeClr val="hlink"/>
                </a:solidFill>
                <a:hlinkClick r:id="rId7"/>
              </a:rPr>
              <a:t>GCA Modification guidance</a:t>
            </a:r>
            <a:endParaRPr sz="2200">
              <a:solidFill>
                <a:schemeClr val="dk2"/>
              </a:solidFill>
            </a:endParaRPr>
          </a:p>
          <a:p>
            <a:pPr marL="0" lvl="0" indent="0" algn="l" rtl="0">
              <a:spcBef>
                <a:spcPts val="0"/>
              </a:spcBef>
              <a:spcAft>
                <a:spcPts val="0"/>
              </a:spcAft>
              <a:buNone/>
            </a:pPr>
            <a:endParaRPr sz="2200">
              <a:solidFill>
                <a:schemeClr val="dk2"/>
              </a:solidFill>
            </a:endParaRPr>
          </a:p>
          <a:p>
            <a:pPr marL="0" lvl="0" indent="0" algn="l" rtl="0">
              <a:spcBef>
                <a:spcPts val="0"/>
              </a:spcBef>
              <a:spcAft>
                <a:spcPts val="0"/>
              </a:spcAft>
              <a:buNone/>
            </a:pPr>
            <a:r>
              <a:rPr lang="en-US" sz="2200">
                <a:solidFill>
                  <a:schemeClr val="dk2"/>
                </a:solidFill>
              </a:rPr>
              <a:t>FAQs: </a:t>
            </a:r>
            <a:endParaRPr sz="2200">
              <a:solidFill>
                <a:schemeClr val="dk2"/>
              </a:solidFill>
            </a:endParaRPr>
          </a:p>
          <a:p>
            <a:pPr marL="457200" lvl="0" indent="-368300" algn="l" rtl="0">
              <a:spcBef>
                <a:spcPts val="0"/>
              </a:spcBef>
              <a:spcAft>
                <a:spcPts val="0"/>
              </a:spcAft>
              <a:buClr>
                <a:schemeClr val="dk2"/>
              </a:buClr>
              <a:buSzPts val="2200"/>
              <a:buChar char="●"/>
            </a:pPr>
            <a:r>
              <a:rPr lang="en-US" sz="2200" u="sng">
                <a:solidFill>
                  <a:schemeClr val="accent5"/>
                </a:solidFill>
                <a:hlinkClick r:id="rId8">
                  <a:extLst>
                    <a:ext uri="{A12FA001-AC4F-418D-AE19-62706E023703}">
                      <ahyp:hlinkClr xmlns:ahyp="http://schemas.microsoft.com/office/drawing/2018/hyperlinkcolor" val="tx"/>
                    </a:ext>
                  </a:extLst>
                </a:hlinkClick>
              </a:rPr>
              <a:t>When will I need an eGC1 vs. create a Modification request?</a:t>
            </a:r>
            <a:endParaRPr sz="2200">
              <a:solidFill>
                <a:schemeClr val="dk2"/>
              </a:solidFill>
            </a:endParaRPr>
          </a:p>
          <a:p>
            <a:pPr marL="457200" lvl="0" indent="-368300" algn="l" rtl="0">
              <a:spcBef>
                <a:spcPts val="0"/>
              </a:spcBef>
              <a:spcAft>
                <a:spcPts val="0"/>
              </a:spcAft>
              <a:buClr>
                <a:schemeClr val="dk2"/>
              </a:buClr>
              <a:buSzPts val="2200"/>
              <a:buChar char="●"/>
            </a:pPr>
            <a:r>
              <a:rPr lang="en-US" sz="2200" i="1">
                <a:solidFill>
                  <a:schemeClr val="dk2"/>
                </a:solidFill>
              </a:rPr>
              <a:t>coming soon: </a:t>
            </a:r>
            <a:r>
              <a:rPr lang="en-US" sz="2200">
                <a:solidFill>
                  <a:schemeClr val="dk2"/>
                </a:solidFill>
              </a:rPr>
              <a:t>How do I know which modification request to select (OSP/GCA) or (GCA)?</a:t>
            </a:r>
            <a:endParaRPr sz="2200">
              <a:solidFill>
                <a:schemeClr val="dk2"/>
              </a:solidFill>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SAGE Modifications</a:t>
            </a:r>
            <a:endParaRPr>
              <a:latin typeface="Encode Sans Black"/>
              <a:ea typeface="Encode Sans Black"/>
              <a:cs typeface="Encode Sans Black"/>
              <a:sym typeface="Encode Sans Black"/>
            </a:endParaRPr>
          </a:p>
        </p:txBody>
      </p:sp>
      <p:sp>
        <p:nvSpPr>
          <p:cNvPr id="71" name="Google Shape;71;p13"/>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Two choices for creating a Modification (MOD) in SAGE</a:t>
            </a:r>
            <a:endParaRPr/>
          </a:p>
          <a:p>
            <a:pPr marL="914400" lvl="1" indent="-355600" algn="l" rtl="0">
              <a:spcBef>
                <a:spcPts val="0"/>
              </a:spcBef>
              <a:spcAft>
                <a:spcPts val="0"/>
              </a:spcAft>
              <a:buSzPts val="2000"/>
              <a:buChar char="–"/>
            </a:pPr>
            <a:r>
              <a:rPr lang="en-US"/>
              <a:t>Modification Request (OSP/GCA)</a:t>
            </a:r>
            <a:endParaRPr/>
          </a:p>
          <a:p>
            <a:pPr marL="914400" lvl="1" indent="-355600" algn="l" rtl="0">
              <a:spcBef>
                <a:spcPts val="0"/>
              </a:spcBef>
              <a:spcAft>
                <a:spcPts val="0"/>
              </a:spcAft>
              <a:buSzPts val="2000"/>
              <a:buChar char="–"/>
            </a:pPr>
            <a:r>
              <a:rPr lang="en-US"/>
              <a:t>Modification Request (GCA)</a:t>
            </a:r>
            <a:endParaRPr/>
          </a:p>
          <a:p>
            <a:pPr marL="457200" lvl="0" indent="-381000" algn="l" rtl="0">
              <a:spcBef>
                <a:spcPts val="0"/>
              </a:spcBef>
              <a:spcAft>
                <a:spcPts val="0"/>
              </a:spcAft>
              <a:buSzPts val="2400"/>
              <a:buChar char="&gt;"/>
            </a:pPr>
            <a:r>
              <a:rPr lang="en-US"/>
              <a:t>Select the Associated Award </a:t>
            </a:r>
            <a:endParaRPr/>
          </a:p>
          <a:p>
            <a:pPr marL="457200" lvl="0" indent="-381000" algn="l" rtl="0">
              <a:spcBef>
                <a:spcPts val="0"/>
              </a:spcBef>
              <a:spcAft>
                <a:spcPts val="0"/>
              </a:spcAft>
              <a:buSzPts val="2400"/>
              <a:buChar char="&gt;"/>
            </a:pPr>
            <a:r>
              <a:rPr lang="en-US"/>
              <a:t>Select appropriate MOD categories that apply</a:t>
            </a:r>
            <a:endParaRPr/>
          </a:p>
          <a:p>
            <a:pPr marL="914400" lvl="1" indent="-355600" algn="l" rtl="0">
              <a:spcBef>
                <a:spcPts val="0"/>
              </a:spcBef>
              <a:spcAft>
                <a:spcPts val="0"/>
              </a:spcAft>
              <a:buSzPts val="2000"/>
              <a:buChar char="–"/>
            </a:pPr>
            <a:r>
              <a:rPr lang="en-US"/>
              <a:t>Funding &amp; Budgeting Change</a:t>
            </a:r>
            <a:endParaRPr/>
          </a:p>
          <a:p>
            <a:pPr marL="914400" lvl="1" indent="-355600" algn="l" rtl="0">
              <a:spcBef>
                <a:spcPts val="0"/>
              </a:spcBef>
              <a:spcAft>
                <a:spcPts val="0"/>
              </a:spcAft>
              <a:buSzPts val="2000"/>
              <a:buChar char="–"/>
            </a:pPr>
            <a:r>
              <a:rPr lang="en-US"/>
              <a:t>Other Changes</a:t>
            </a:r>
            <a:endParaRPr/>
          </a:p>
          <a:p>
            <a:pPr marL="914400" lvl="1" indent="-355600" algn="l" rtl="0">
              <a:spcBef>
                <a:spcPts val="0"/>
              </a:spcBef>
              <a:spcAft>
                <a:spcPts val="0"/>
              </a:spcAft>
              <a:buSzPts val="2000"/>
              <a:buChar char="–"/>
            </a:pPr>
            <a:r>
              <a:rPr lang="en-US"/>
              <a:t>Programmatic Changes</a:t>
            </a:r>
            <a:endParaRPr/>
          </a:p>
          <a:p>
            <a:pPr marL="914400" lvl="1" indent="-355600" algn="l" rtl="0">
              <a:spcBef>
                <a:spcPts val="0"/>
              </a:spcBef>
              <a:spcAft>
                <a:spcPts val="0"/>
              </a:spcAft>
              <a:buSzPts val="2000"/>
              <a:buChar char="–"/>
            </a:pPr>
            <a:r>
              <a:rPr lang="en-US"/>
              <a:t>Schedule Changes</a:t>
            </a:r>
            <a:endParaRPr/>
          </a:p>
          <a:p>
            <a:pPr marL="914400" lvl="1" indent="-355600" algn="l" rtl="0">
              <a:spcBef>
                <a:spcPts val="0"/>
              </a:spcBef>
              <a:spcAft>
                <a:spcPts val="0"/>
              </a:spcAft>
              <a:buSzPts val="2000"/>
              <a:buChar char="–"/>
            </a:pPr>
            <a:r>
              <a:rPr lang="en-US"/>
              <a:t>End of Award Changes</a:t>
            </a:r>
            <a:endParaRPr/>
          </a:p>
        </p:txBody>
      </p:sp>
      <p:sp>
        <p:nvSpPr>
          <p:cNvPr id="72" name="Google Shape;72;p13"/>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sz="1900" b="1"/>
              <a:t>Review</a:t>
            </a:r>
            <a:r>
              <a:rPr lang="en-US" sz="1900"/>
              <a:t>: </a:t>
            </a:r>
            <a:r>
              <a:rPr lang="en-US" sz="1900" u="sng">
                <a:solidFill>
                  <a:schemeClr val="hlink"/>
                </a:solidFill>
                <a:hlinkClick r:id="rId3"/>
              </a:rPr>
              <a:t>Award Changes</a:t>
            </a:r>
            <a:r>
              <a:rPr lang="en-US" sz="1900"/>
              <a:t> for additional instructions including any required attachments</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SAGE Modifications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US">
                <a:latin typeface="Encode Sans Black"/>
                <a:ea typeface="Encode Sans Black"/>
                <a:cs typeface="Encode Sans Black"/>
                <a:sym typeface="Encode Sans Black"/>
              </a:rPr>
              <a:t>Create the Modification - Navigate from Awards</a:t>
            </a:r>
            <a:endParaRPr>
              <a:latin typeface="Encode Sans Black"/>
              <a:ea typeface="Encode Sans Black"/>
              <a:cs typeface="Encode Sans Black"/>
              <a:sym typeface="Encode Sans Black"/>
            </a:endParaRPr>
          </a:p>
        </p:txBody>
      </p:sp>
      <p:sp>
        <p:nvSpPr>
          <p:cNvPr id="79" name="Google Shape;79;p14"/>
          <p:cNvSpPr txBox="1">
            <a:spLocks noGrp="1"/>
          </p:cNvSpPr>
          <p:nvPr>
            <p:ph type="body" idx="2"/>
          </p:nvPr>
        </p:nvSpPr>
        <p:spPr>
          <a:xfrm>
            <a:off x="168150" y="59036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sz="1900" b="1"/>
              <a:t>Review</a:t>
            </a:r>
            <a:r>
              <a:rPr lang="en-US" sz="1900"/>
              <a:t>: </a:t>
            </a:r>
            <a:r>
              <a:rPr lang="en-US" sz="1900" u="sng">
                <a:solidFill>
                  <a:schemeClr val="hlink"/>
                </a:solidFill>
                <a:hlinkClick r:id="rId3"/>
              </a:rPr>
              <a:t>Award Modifications Job Aid</a:t>
            </a:r>
            <a:endParaRPr/>
          </a:p>
          <a:p>
            <a:pPr marL="0" marR="0" lvl="0" indent="0" algn="l" rtl="0">
              <a:lnSpc>
                <a:spcPct val="100000"/>
              </a:lnSpc>
              <a:spcBef>
                <a:spcPts val="480"/>
              </a:spcBef>
              <a:spcAft>
                <a:spcPts val="0"/>
              </a:spcAft>
              <a:buNone/>
            </a:pPr>
            <a:r>
              <a:rPr lang="en-US" sz="1800" u="sng">
                <a:solidFill>
                  <a:schemeClr val="hlink"/>
                </a:solidFill>
                <a:hlinkClick r:id="rId3"/>
              </a:rPr>
              <a:t> </a:t>
            </a:r>
            <a:endParaRPr sz="1800"/>
          </a:p>
          <a:p>
            <a:pPr marL="0" marR="0" lvl="0" indent="0" algn="l" rtl="0">
              <a:lnSpc>
                <a:spcPct val="100000"/>
              </a:lnSpc>
              <a:spcBef>
                <a:spcPts val="480"/>
              </a:spcBef>
              <a:spcAft>
                <a:spcPts val="0"/>
              </a:spcAft>
              <a:buNone/>
            </a:pPr>
            <a:endParaRPr sz="1900"/>
          </a:p>
        </p:txBody>
      </p:sp>
      <p:pic>
        <p:nvPicPr>
          <p:cNvPr id="80" name="Google Shape;80;p14"/>
          <p:cNvPicPr preferRelativeResize="0"/>
          <p:nvPr/>
        </p:nvPicPr>
        <p:blipFill rotWithShape="1">
          <a:blip r:embed="rId4">
            <a:alphaModFix/>
          </a:blip>
          <a:srcRect b="58200"/>
          <a:stretch/>
        </p:blipFill>
        <p:spPr>
          <a:xfrm>
            <a:off x="575700" y="1677924"/>
            <a:ext cx="7992602" cy="2154878"/>
          </a:xfrm>
          <a:prstGeom prst="rect">
            <a:avLst/>
          </a:prstGeom>
          <a:noFill/>
          <a:ln w="9525" cap="flat" cmpd="sng">
            <a:solidFill>
              <a:schemeClr val="dk2"/>
            </a:solidFill>
            <a:prstDash val="solid"/>
            <a:round/>
            <a:headEnd type="none" w="sm" len="sm"/>
            <a:tailEnd type="none" w="sm" len="sm"/>
          </a:ln>
        </p:spPr>
      </p:pic>
      <p:sp>
        <p:nvSpPr>
          <p:cNvPr id="81" name="Google Shape;81;p14"/>
          <p:cNvSpPr/>
          <p:nvPr/>
        </p:nvSpPr>
        <p:spPr>
          <a:xfrm>
            <a:off x="3968000" y="1708200"/>
            <a:ext cx="671400" cy="2523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7600975" y="2113025"/>
            <a:ext cx="890700" cy="185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4"/>
          <p:cNvPicPr preferRelativeResize="0"/>
          <p:nvPr/>
        </p:nvPicPr>
        <p:blipFill rotWithShape="1">
          <a:blip r:embed="rId5">
            <a:alphaModFix/>
          </a:blip>
          <a:srcRect t="7080"/>
          <a:stretch/>
        </p:blipFill>
        <p:spPr>
          <a:xfrm>
            <a:off x="5756775" y="3976825"/>
            <a:ext cx="2794776" cy="1641075"/>
          </a:xfrm>
          <a:prstGeom prst="rect">
            <a:avLst/>
          </a:prstGeom>
          <a:noFill/>
          <a:ln w="9525" cap="flat" cmpd="sng">
            <a:solidFill>
              <a:schemeClr val="dk2"/>
            </a:solidFill>
            <a:prstDash val="solid"/>
            <a:round/>
            <a:headEnd type="none" w="sm" len="sm"/>
            <a:tailEnd type="none" w="sm" len="sm"/>
          </a:ln>
        </p:spPr>
      </p:pic>
      <p:cxnSp>
        <p:nvCxnSpPr>
          <p:cNvPr id="84" name="Google Shape;84;p14"/>
          <p:cNvCxnSpPr>
            <a:endCxn id="83" idx="0"/>
          </p:cNvCxnSpPr>
          <p:nvPr/>
        </p:nvCxnSpPr>
        <p:spPr>
          <a:xfrm flipH="1">
            <a:off x="7154163" y="3121825"/>
            <a:ext cx="633300" cy="85500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4"/>
          <p:cNvPicPr preferRelativeResize="0"/>
          <p:nvPr/>
        </p:nvPicPr>
        <p:blipFill rotWithShape="1">
          <a:blip r:embed="rId6">
            <a:alphaModFix/>
          </a:blip>
          <a:srcRect l="1172" t="3382" r="1123" b="4195"/>
          <a:stretch/>
        </p:blipFill>
        <p:spPr>
          <a:xfrm>
            <a:off x="1071000" y="4102038"/>
            <a:ext cx="4133850" cy="1390650"/>
          </a:xfrm>
          <a:prstGeom prst="rect">
            <a:avLst/>
          </a:prstGeom>
          <a:noFill/>
          <a:ln w="9525" cap="flat" cmpd="sng">
            <a:solidFill>
              <a:schemeClr val="dk2"/>
            </a:solidFill>
            <a:prstDash val="solid"/>
            <a:round/>
            <a:headEnd type="none" w="sm" len="sm"/>
            <a:tailEnd type="none" w="sm" len="sm"/>
          </a:ln>
        </p:spPr>
      </p:pic>
      <p:sp>
        <p:nvSpPr>
          <p:cNvPr id="86" name="Google Shape;86;p14"/>
          <p:cNvSpPr/>
          <p:nvPr/>
        </p:nvSpPr>
        <p:spPr>
          <a:xfrm>
            <a:off x="1239925" y="4818200"/>
            <a:ext cx="3810000" cy="457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a:latin typeface="Encode Sans Black"/>
                <a:ea typeface="Encode Sans Black"/>
                <a:cs typeface="Encode Sans Black"/>
                <a:sym typeface="Encode Sans Black"/>
              </a:rPr>
              <a:t>Modification Request - SAGE </a:t>
            </a:r>
            <a:endParaRPr b="1"/>
          </a:p>
        </p:txBody>
      </p:sp>
      <p:pic>
        <p:nvPicPr>
          <p:cNvPr id="93" name="Google Shape;93;p15"/>
          <p:cNvPicPr preferRelativeResize="0"/>
          <p:nvPr/>
        </p:nvPicPr>
        <p:blipFill>
          <a:blip r:embed="rId3">
            <a:alphaModFix/>
          </a:blip>
          <a:stretch>
            <a:fillRect/>
          </a:stretch>
        </p:blipFill>
        <p:spPr>
          <a:xfrm>
            <a:off x="2923325" y="1853763"/>
            <a:ext cx="5143500" cy="3781425"/>
          </a:xfrm>
          <a:prstGeom prst="rect">
            <a:avLst/>
          </a:prstGeom>
          <a:noFill/>
          <a:ln>
            <a:noFill/>
          </a:ln>
          <a:effectLst>
            <a:outerShdw blurRad="57150" dist="19050" dir="5400000" algn="bl" rotWithShape="0">
              <a:srgbClr val="000000">
                <a:alpha val="50000"/>
              </a:srgbClr>
            </a:outerShdw>
          </a:effectLst>
        </p:spPr>
      </p:pic>
      <p:sp>
        <p:nvSpPr>
          <p:cNvPr id="94" name="Google Shape;94;p15"/>
          <p:cNvSpPr/>
          <p:nvPr/>
        </p:nvSpPr>
        <p:spPr>
          <a:xfrm>
            <a:off x="633025" y="3036675"/>
            <a:ext cx="2173500" cy="1399500"/>
          </a:xfrm>
          <a:prstGeom prst="rightArrow">
            <a:avLst>
              <a:gd name="adj1" fmla="val 50000"/>
              <a:gd name="adj2" fmla="val 50000"/>
            </a:avLst>
          </a:pr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US">
                <a:latin typeface="Encode Sans Black"/>
                <a:ea typeface="Encode Sans Black"/>
                <a:cs typeface="Encode Sans Black"/>
                <a:sym typeface="Encode Sans Black"/>
              </a:rPr>
              <a:t>Funding &amp; Budgeting Changes</a:t>
            </a:r>
            <a:endParaRPr>
              <a:latin typeface="Encode Sans Black"/>
              <a:ea typeface="Encode Sans Black"/>
              <a:cs typeface="Encode Sans Black"/>
              <a:sym typeface="Encode Sans Black"/>
            </a:endParaRPr>
          </a:p>
        </p:txBody>
      </p:sp>
      <p:sp>
        <p:nvSpPr>
          <p:cNvPr id="101" name="Google Shape;101;p16"/>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Carryover </a:t>
            </a:r>
            <a:endParaRPr/>
          </a:p>
          <a:p>
            <a:pPr marL="457200" lvl="0" indent="-381000" algn="l" rtl="0">
              <a:spcBef>
                <a:spcPts val="0"/>
              </a:spcBef>
              <a:spcAft>
                <a:spcPts val="0"/>
              </a:spcAft>
              <a:buSzPts val="2400"/>
              <a:buChar char="&gt;"/>
            </a:pPr>
            <a:r>
              <a:rPr lang="en-US"/>
              <a:t>Addition of Equipment - Sponsor Approval Required</a:t>
            </a:r>
            <a:endParaRPr/>
          </a:p>
          <a:p>
            <a:pPr marL="457200" lvl="0" indent="-381000" algn="l" rtl="0">
              <a:spcBef>
                <a:spcPts val="0"/>
              </a:spcBef>
              <a:spcAft>
                <a:spcPts val="0"/>
              </a:spcAft>
              <a:buSzPts val="2400"/>
              <a:buChar char="&gt;"/>
            </a:pPr>
            <a:r>
              <a:rPr lang="en-US"/>
              <a:t>Deobligations</a:t>
            </a:r>
            <a:endParaRPr/>
          </a:p>
          <a:p>
            <a:pPr marL="457200" lvl="0" indent="-381000" algn="l" rtl="0">
              <a:spcBef>
                <a:spcPts val="0"/>
              </a:spcBef>
              <a:spcAft>
                <a:spcPts val="0"/>
              </a:spcAft>
              <a:buSzPts val="2400"/>
              <a:buChar char="&gt;"/>
            </a:pPr>
            <a:r>
              <a:rPr lang="en-US"/>
              <a:t>Other Funding and Budgeting Changes </a:t>
            </a:r>
            <a:endParaRPr/>
          </a:p>
          <a:p>
            <a:pPr marL="457200" lvl="0" indent="-381000" algn="l" rtl="0">
              <a:spcBef>
                <a:spcPts val="0"/>
              </a:spcBef>
              <a:spcAft>
                <a:spcPts val="0"/>
              </a:spcAft>
              <a:buSzPts val="2400"/>
              <a:buChar char="&gt;"/>
            </a:pPr>
            <a:r>
              <a:rPr lang="en-US"/>
              <a:t>Payment Schedule Change</a:t>
            </a:r>
            <a:endParaRPr/>
          </a:p>
          <a:p>
            <a:pPr marL="457200" lvl="0" indent="-381000" algn="l" rtl="0">
              <a:spcBef>
                <a:spcPts val="0"/>
              </a:spcBef>
              <a:spcAft>
                <a:spcPts val="0"/>
              </a:spcAft>
              <a:buSzPts val="2400"/>
              <a:buChar char="&gt;"/>
            </a:pPr>
            <a:r>
              <a:rPr lang="en-US"/>
              <a:t>Rebudgeting - Sponsor Approval Required</a:t>
            </a:r>
            <a:endParaRPr/>
          </a:p>
          <a:p>
            <a:pPr marL="457200" lvl="0" indent="-381000" algn="l" rtl="0">
              <a:spcBef>
                <a:spcPts val="0"/>
              </a:spcBef>
              <a:spcAft>
                <a:spcPts val="0"/>
              </a:spcAft>
              <a:buSzPts val="2400"/>
              <a:buChar char="&gt;"/>
            </a:pPr>
            <a:r>
              <a:rPr lang="en-US"/>
              <a:t>Subaward Addition</a:t>
            </a:r>
            <a:endParaRPr/>
          </a:p>
          <a:p>
            <a:pPr marL="457200" lvl="0" indent="-381000" algn="l" rtl="0">
              <a:spcBef>
                <a:spcPts val="0"/>
              </a:spcBef>
              <a:spcAft>
                <a:spcPts val="0"/>
              </a:spcAft>
              <a:buSzPts val="2400"/>
              <a:buChar char="&gt;"/>
            </a:pPr>
            <a:r>
              <a:rPr lang="en-US"/>
              <a:t>Supplement</a:t>
            </a:r>
            <a:endParaRPr/>
          </a:p>
          <a:p>
            <a:pPr marL="0" lvl="0" indent="0" algn="l" rtl="0">
              <a:spcBef>
                <a:spcPts val="480"/>
              </a:spcBef>
              <a:spcAft>
                <a:spcPts val="0"/>
              </a:spcAft>
              <a:buNone/>
            </a:pPr>
            <a:endParaRPr/>
          </a:p>
        </p:txBody>
      </p:sp>
      <p:sp>
        <p:nvSpPr>
          <p:cNvPr id="102" name="Google Shape;102;p16"/>
          <p:cNvSpPr txBox="1">
            <a:spLocks noGrp="1"/>
          </p:cNvSpPr>
          <p:nvPr>
            <p:ph type="body" idx="2"/>
          </p:nvPr>
        </p:nvSpPr>
        <p:spPr>
          <a:xfrm>
            <a:off x="148700" y="586150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sz="1900" b="1"/>
              <a:t>Review</a:t>
            </a:r>
            <a:r>
              <a:rPr lang="en-US" sz="1900"/>
              <a:t>: </a:t>
            </a:r>
            <a:r>
              <a:rPr lang="en-US" sz="1900" u="sng">
                <a:solidFill>
                  <a:schemeClr val="hlink"/>
                </a:solidFill>
                <a:hlinkClick r:id="rId3"/>
              </a:rPr>
              <a:t>Award Changes</a:t>
            </a:r>
            <a:r>
              <a:rPr lang="en-US" sz="1900"/>
              <a:t> for additional instructions including any required attachments</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US">
                <a:latin typeface="Encode Sans Black"/>
                <a:ea typeface="Encode Sans Black"/>
                <a:cs typeface="Encode Sans Black"/>
                <a:sym typeface="Encode Sans Black"/>
              </a:rPr>
              <a:t>Other Changes</a:t>
            </a:r>
            <a:endParaRPr>
              <a:latin typeface="Encode Sans Black"/>
              <a:ea typeface="Encode Sans Black"/>
              <a:cs typeface="Encode Sans Black"/>
              <a:sym typeface="Encode Sans Black"/>
            </a:endParaRPr>
          </a:p>
        </p:txBody>
      </p:sp>
      <p:sp>
        <p:nvSpPr>
          <p:cNvPr id="109" name="Google Shape;109;p17"/>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Progress Report - RPPR - Submission</a:t>
            </a:r>
            <a:endParaRPr/>
          </a:p>
          <a:p>
            <a:pPr marL="457200" lvl="0" indent="-381000" algn="l" rtl="0">
              <a:spcBef>
                <a:spcPts val="0"/>
              </a:spcBef>
              <a:spcAft>
                <a:spcPts val="0"/>
              </a:spcAft>
              <a:buSzPts val="2400"/>
              <a:buChar char="&gt;"/>
            </a:pPr>
            <a:r>
              <a:rPr lang="en-US"/>
              <a:t>Restriction Release </a:t>
            </a:r>
            <a:endParaRPr/>
          </a:p>
          <a:p>
            <a:pPr marL="0" lvl="0" indent="0" algn="l" rtl="0">
              <a:spcBef>
                <a:spcPts val="480"/>
              </a:spcBef>
              <a:spcAft>
                <a:spcPts val="0"/>
              </a:spcAft>
              <a:buNone/>
            </a:pPr>
            <a:endParaRPr/>
          </a:p>
        </p:txBody>
      </p:sp>
      <p:sp>
        <p:nvSpPr>
          <p:cNvPr id="110" name="Google Shape;110;p17"/>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sz="1900" b="1"/>
              <a:t>Review</a:t>
            </a:r>
            <a:r>
              <a:rPr lang="en-US" sz="1900"/>
              <a:t>: </a:t>
            </a:r>
            <a:r>
              <a:rPr lang="en-US" sz="1900" u="sng">
                <a:solidFill>
                  <a:schemeClr val="hlink"/>
                </a:solidFill>
                <a:hlinkClick r:id="rId3"/>
              </a:rPr>
              <a:t>Award Changes</a:t>
            </a:r>
            <a:r>
              <a:rPr lang="en-US" sz="1900"/>
              <a:t> for additional instructions including any required attachments</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US">
                <a:latin typeface="Encode Sans Black"/>
                <a:ea typeface="Encode Sans Black"/>
                <a:cs typeface="Encode Sans Black"/>
                <a:sym typeface="Encode Sans Black"/>
              </a:rPr>
              <a:t>Programmatic Changes</a:t>
            </a:r>
            <a:endParaRPr>
              <a:latin typeface="Encode Sans Black"/>
              <a:ea typeface="Encode Sans Black"/>
              <a:cs typeface="Encode Sans Black"/>
              <a:sym typeface="Encode Sans Black"/>
            </a:endParaRPr>
          </a:p>
        </p:txBody>
      </p:sp>
      <p:sp>
        <p:nvSpPr>
          <p:cNvPr id="117" name="Google Shape;117;p18"/>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Key Personnel Changes - Includes PI </a:t>
            </a:r>
            <a:endParaRPr/>
          </a:p>
          <a:p>
            <a:pPr marL="914400" lvl="1" indent="-355600" algn="l" rtl="0">
              <a:spcBef>
                <a:spcPts val="0"/>
              </a:spcBef>
              <a:spcAft>
                <a:spcPts val="0"/>
              </a:spcAft>
              <a:buSzPts val="2000"/>
              <a:buChar char="–"/>
            </a:pPr>
            <a:r>
              <a:rPr lang="en-US"/>
              <a:t>Change of PI requests require </a:t>
            </a:r>
            <a:r>
              <a:rPr lang="en-US" u="sng">
                <a:solidFill>
                  <a:schemeClr val="hlink"/>
                </a:solidFill>
                <a:hlinkClick r:id="rId3"/>
              </a:rPr>
              <a:t>Change of PI form</a:t>
            </a:r>
            <a:r>
              <a:rPr lang="en-US"/>
              <a:t> attached to SAGE MOD.</a:t>
            </a:r>
            <a:endParaRPr/>
          </a:p>
          <a:p>
            <a:pPr marL="457200" lvl="0" indent="-381000" algn="l" rtl="0">
              <a:spcBef>
                <a:spcPts val="0"/>
              </a:spcBef>
              <a:spcAft>
                <a:spcPts val="0"/>
              </a:spcAft>
              <a:buSzPts val="2400"/>
              <a:buChar char="&gt;"/>
            </a:pPr>
            <a:r>
              <a:rPr lang="en-US"/>
              <a:t>Key Personnel Effort Changes - Includes PI</a:t>
            </a:r>
            <a:endParaRPr/>
          </a:p>
          <a:p>
            <a:pPr marL="457200" lvl="0" indent="-381000" algn="l" rtl="0">
              <a:spcBef>
                <a:spcPts val="0"/>
              </a:spcBef>
              <a:spcAft>
                <a:spcPts val="0"/>
              </a:spcAft>
              <a:buSzPts val="2400"/>
              <a:buChar char="&gt;"/>
            </a:pPr>
            <a:r>
              <a:rPr lang="en-US"/>
              <a:t>Addition of Sponsor Property</a:t>
            </a:r>
            <a:endParaRPr/>
          </a:p>
          <a:p>
            <a:pPr marL="457200" lvl="0" indent="-381000" algn="l" rtl="0">
              <a:spcBef>
                <a:spcPts val="0"/>
              </a:spcBef>
              <a:spcAft>
                <a:spcPts val="0"/>
              </a:spcAft>
              <a:buSzPts val="2400"/>
              <a:buChar char="&gt;"/>
            </a:pPr>
            <a:r>
              <a:rPr lang="en-US"/>
              <a:t>Work Scope Change</a:t>
            </a:r>
            <a:endParaRPr/>
          </a:p>
          <a:p>
            <a:pPr marL="0" lvl="0" indent="0" algn="l" rtl="0">
              <a:spcBef>
                <a:spcPts val="480"/>
              </a:spcBef>
              <a:spcAft>
                <a:spcPts val="0"/>
              </a:spcAft>
              <a:buNone/>
            </a:pPr>
            <a:endParaRPr/>
          </a:p>
        </p:txBody>
      </p:sp>
      <p:sp>
        <p:nvSpPr>
          <p:cNvPr id="118" name="Google Shape;118;p18"/>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sz="1900" b="1"/>
              <a:t>Review</a:t>
            </a:r>
            <a:r>
              <a:rPr lang="en-US" sz="1900"/>
              <a:t>: </a:t>
            </a:r>
            <a:r>
              <a:rPr lang="en-US" sz="1900" u="sng">
                <a:solidFill>
                  <a:schemeClr val="hlink"/>
                </a:solidFill>
                <a:hlinkClick r:id="rId4"/>
              </a:rPr>
              <a:t>Award Changes</a:t>
            </a:r>
            <a:r>
              <a:rPr lang="en-US" sz="1900"/>
              <a:t> for additional instructions including any required attachments</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US">
                <a:latin typeface="Encode Sans Black"/>
                <a:ea typeface="Encode Sans Black"/>
                <a:cs typeface="Encode Sans Black"/>
                <a:sym typeface="Encode Sans Black"/>
              </a:rPr>
              <a:t>Schedule Change</a:t>
            </a:r>
            <a:endParaRPr>
              <a:latin typeface="Encode Sans Black"/>
              <a:ea typeface="Encode Sans Black"/>
              <a:cs typeface="Encode Sans Black"/>
              <a:sym typeface="Encode Sans Black"/>
            </a:endParaRPr>
          </a:p>
        </p:txBody>
      </p:sp>
      <p:sp>
        <p:nvSpPr>
          <p:cNvPr id="125" name="Google Shape;125;p19"/>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Extension</a:t>
            </a:r>
            <a:endParaRPr/>
          </a:p>
          <a:p>
            <a:pPr marL="457200" lvl="0" indent="-381000" algn="l" rtl="0">
              <a:spcBef>
                <a:spcPts val="0"/>
              </a:spcBef>
              <a:spcAft>
                <a:spcPts val="0"/>
              </a:spcAft>
              <a:buSzPts val="2400"/>
              <a:buChar char="&gt;"/>
            </a:pPr>
            <a:r>
              <a:rPr lang="en-US"/>
              <a:t>Temporary Internal Extension </a:t>
            </a:r>
            <a:endParaRPr/>
          </a:p>
          <a:p>
            <a:pPr marL="0" lvl="0" indent="0" algn="l" rtl="0">
              <a:spcBef>
                <a:spcPts val="480"/>
              </a:spcBef>
              <a:spcAft>
                <a:spcPts val="0"/>
              </a:spcAft>
              <a:buNone/>
            </a:pPr>
            <a:endParaRPr/>
          </a:p>
          <a:p>
            <a:pPr marL="0" lvl="0" indent="0" algn="l" rtl="0">
              <a:spcBef>
                <a:spcPts val="480"/>
              </a:spcBef>
              <a:spcAft>
                <a:spcPts val="0"/>
              </a:spcAft>
              <a:buNone/>
            </a:pPr>
            <a:r>
              <a:rPr lang="en-US"/>
              <a:t>Complete an </a:t>
            </a:r>
            <a:r>
              <a:rPr lang="en-US" u="sng">
                <a:solidFill>
                  <a:schemeClr val="hlink"/>
                </a:solidFill>
                <a:hlinkClick r:id="rId3"/>
              </a:rPr>
              <a:t>Extension form</a:t>
            </a:r>
            <a:r>
              <a:rPr lang="en-US"/>
              <a:t> &amp; attach to MOD in SAGE.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US"/>
              <a:t>	</a:t>
            </a:r>
            <a:endParaRPr/>
          </a:p>
        </p:txBody>
      </p:sp>
      <p:sp>
        <p:nvSpPr>
          <p:cNvPr id="126" name="Google Shape;126;p19"/>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sz="1900" b="1"/>
              <a:t>Review</a:t>
            </a:r>
            <a:r>
              <a:rPr lang="en-US" sz="1900"/>
              <a:t>: </a:t>
            </a:r>
            <a:r>
              <a:rPr lang="en-US" sz="1900" u="sng">
                <a:solidFill>
                  <a:schemeClr val="hlink"/>
                </a:solidFill>
                <a:hlinkClick r:id="rId4"/>
              </a:rPr>
              <a:t>Award Changes</a:t>
            </a:r>
            <a:r>
              <a:rPr lang="en-US" sz="1900"/>
              <a:t> for additional instructions including any required attachments</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US">
                <a:latin typeface="Encode Sans Black"/>
                <a:ea typeface="Encode Sans Black"/>
                <a:cs typeface="Encode Sans Black"/>
                <a:sym typeface="Encode Sans Black"/>
              </a:rPr>
              <a:t>End of Award Changes</a:t>
            </a:r>
            <a:endParaRPr>
              <a:latin typeface="Encode Sans Black"/>
              <a:ea typeface="Encode Sans Black"/>
              <a:cs typeface="Encode Sans Black"/>
              <a:sym typeface="Encode Sans Black"/>
            </a:endParaRPr>
          </a:p>
        </p:txBody>
      </p:sp>
      <p:sp>
        <p:nvSpPr>
          <p:cNvPr id="133" name="Google Shape;133;p20"/>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Early Terminations</a:t>
            </a:r>
            <a:endParaRPr/>
          </a:p>
          <a:p>
            <a:pPr marL="457200" lvl="0" indent="-381000" algn="l" rtl="0">
              <a:spcBef>
                <a:spcPts val="0"/>
              </a:spcBef>
              <a:spcAft>
                <a:spcPts val="0"/>
              </a:spcAft>
              <a:buSzPts val="2400"/>
              <a:buChar char="&gt;"/>
            </a:pPr>
            <a:r>
              <a:rPr lang="en-US"/>
              <a:t>Relinquishments</a:t>
            </a:r>
            <a:endParaRPr/>
          </a:p>
          <a:p>
            <a:pPr marL="457200" lvl="0" indent="-381000" algn="l" rtl="0">
              <a:spcBef>
                <a:spcPts val="0"/>
              </a:spcBef>
              <a:spcAft>
                <a:spcPts val="0"/>
              </a:spcAft>
              <a:buSzPts val="2400"/>
              <a:buChar char="&gt;"/>
            </a:pPr>
            <a:r>
              <a:rPr lang="en-US"/>
              <a:t>Award Transfers</a:t>
            </a:r>
            <a:endParaRPr/>
          </a:p>
          <a:p>
            <a:pPr marL="0" lvl="0" indent="0" algn="l" rtl="0">
              <a:spcBef>
                <a:spcPts val="480"/>
              </a:spcBef>
              <a:spcAft>
                <a:spcPts val="0"/>
              </a:spcAft>
              <a:buNone/>
            </a:pPr>
            <a:endParaRPr/>
          </a:p>
          <a:p>
            <a:pPr marL="0" lvl="0" indent="0" algn="l" rtl="0">
              <a:spcBef>
                <a:spcPts val="480"/>
              </a:spcBef>
              <a:spcAft>
                <a:spcPts val="0"/>
              </a:spcAft>
              <a:buNone/>
            </a:pPr>
            <a:r>
              <a:rPr lang="en-US"/>
              <a:t>Relinquishments &amp; Early Terminations also need an </a:t>
            </a:r>
            <a:r>
              <a:rPr lang="en-US" u="sng">
                <a:solidFill>
                  <a:schemeClr val="accent5"/>
                </a:solidFill>
                <a:hlinkClick r:id="rId3">
                  <a:extLst>
                    <a:ext uri="{A12FA001-AC4F-418D-AE19-62706E023703}">
                      <ahyp:hlinkClr xmlns:ahyp="http://schemas.microsoft.com/office/drawing/2018/hyperlinkcolor" val="tx"/>
                    </a:ext>
                  </a:extLst>
                </a:hlinkClick>
              </a:rPr>
              <a:t>End of Award</a:t>
            </a:r>
            <a:r>
              <a:rPr lang="en-US"/>
              <a:t> form attached.   </a:t>
            </a:r>
            <a:endParaRPr/>
          </a:p>
          <a:p>
            <a:pPr marL="0" lvl="0" indent="0" algn="l" rtl="0">
              <a:spcBef>
                <a:spcPts val="480"/>
              </a:spcBef>
              <a:spcAft>
                <a:spcPts val="0"/>
              </a:spcAft>
              <a:buNone/>
            </a:pPr>
            <a:r>
              <a:rPr lang="en-US"/>
              <a:t>	</a:t>
            </a:r>
            <a:endParaRPr/>
          </a:p>
        </p:txBody>
      </p:sp>
      <p:sp>
        <p:nvSpPr>
          <p:cNvPr id="134" name="Google Shape;134;p20"/>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sz="1900" b="1"/>
              <a:t>Review</a:t>
            </a:r>
            <a:r>
              <a:rPr lang="en-US" sz="1900"/>
              <a:t>: </a:t>
            </a:r>
            <a:r>
              <a:rPr lang="en-US" sz="1900" u="sng">
                <a:solidFill>
                  <a:schemeClr val="hlink"/>
                </a:solidFill>
                <a:hlinkClick r:id="rId4"/>
              </a:rPr>
              <a:t>Award Changes</a:t>
            </a:r>
            <a:r>
              <a:rPr lang="en-US" sz="1900"/>
              <a:t> for additional instructions including any required attachments</a:t>
            </a:r>
            <a:endParaRPr sz="1900"/>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On-screen Show (4:3)</PresentationFormat>
  <Paragraphs>127</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Open Sans Light</vt:lpstr>
      <vt:lpstr>Encode Sans Black</vt:lpstr>
      <vt:lpstr>Century Gothic</vt:lpstr>
      <vt:lpstr>Open Sans</vt:lpstr>
      <vt:lpstr>Merriweather Sans</vt:lpstr>
      <vt:lpstr>Calibri</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2023-07-27T15:52:41Z</dcterms:modified>
</cp:coreProperties>
</file>