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Black" panose="020B0604020202020204" charset="0"/>
      <p:bold r:id="rId14"/>
    </p:embeddedFont>
    <p:embeddedFont>
      <p:font typeface="Merriweather Sans" pitchFamily="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2ee408880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2ee408880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2ee4088809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2ee408880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2ee408880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These GIMs have been updated and need to be attached to a Modification Request to OSP/GCA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Change of PI, F&amp;A Waiver, Concurrence letter, and Extension request form are required for Award Mod requests in 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OSP no longer gets an email for Extension Request forms - campus users must attach their responses to a mod request for extensions.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Research lifecycle web pages continue to be updated.</a:t>
            </a:r>
            <a:endParaRPr/>
          </a:p>
        </p:txBody>
      </p:sp>
      <p:sp>
        <p:nvSpPr>
          <p:cNvPr id="54" name="Google Shape;54;g22ee4088809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ee408880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ee408880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22ee4088809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Speaker: Juan. Mention that we’ll provide an update when the web updates are complete.</a:t>
            </a:r>
            <a:endParaRPr sz="1100"/>
          </a:p>
        </p:txBody>
      </p:sp>
      <p:sp>
        <p:nvSpPr>
          <p:cNvPr id="68" name="Google Shape;68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Speaker: Juan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uwft-for-the-research-community/" TargetMode="External"/><Relationship Id="rId3" Type="http://schemas.openxmlformats.org/officeDocument/2006/relationships/hyperlink" Target="https://www.washington.edu/research/myresearch-lifecycle/setup/financials/" TargetMode="External"/><Relationship Id="rId7" Type="http://schemas.openxmlformats.org/officeDocument/2006/relationships/hyperlink" Target="https://www.washington.edu/research/learning/online/index.php/lessons/award-setup-and-tracking-in-sa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tools/sage/guide/awards/" TargetMode="External"/><Relationship Id="rId5" Type="http://schemas.openxmlformats.org/officeDocument/2006/relationships/hyperlink" Target="https://www.washington.edu/research/faq/when-will-i-need-an-egc1-vs-create-a-modification-request/" TargetMode="External"/><Relationship Id="rId4" Type="http://schemas.openxmlformats.org/officeDocument/2006/relationships/hyperlink" Target="https://www.washington.edu/research/faq/need-use-egc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hington.edu/research/learning/online/index.php/lessons/award-modifications-in-sage-job-aid/" TargetMode="External"/><Relationship Id="rId4" Type="http://schemas.openxmlformats.org/officeDocument/2006/relationships/hyperlink" Target="https://www.washington.edu/research/faq/when-will-i-need-an-egc1-vs-create-a-modification-reques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policies/gim-21/" TargetMode="External"/><Relationship Id="rId3" Type="http://schemas.openxmlformats.org/officeDocument/2006/relationships/hyperlink" Target="https://www.washington.edu/research/uwft-for-the-research-community/" TargetMode="External"/><Relationship Id="rId7" Type="http://schemas.openxmlformats.org/officeDocument/2006/relationships/hyperlink" Target="https://www.washington.edu/research/policies/gim-15/" TargetMode="External"/><Relationship Id="rId12" Type="http://schemas.openxmlformats.org/officeDocument/2006/relationships/hyperlink" Target="https://www.washington.edu/research/learning/online/index.php/lessons/creating-a-clinical-trial-budget-for-sage-award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policies/gim-9/" TargetMode="External"/><Relationship Id="rId11" Type="http://schemas.openxmlformats.org/officeDocument/2006/relationships/hyperlink" Target="https://www.washington.edu/research/learning/online/index.php/lessons/sage-changes-from-org-codes-to-cost-centers/" TargetMode="External"/><Relationship Id="rId5" Type="http://schemas.openxmlformats.org/officeDocument/2006/relationships/hyperlink" Target="https://www.washington.edu/research/policies/gim-2/" TargetMode="External"/><Relationship Id="rId10" Type="http://schemas.openxmlformats.org/officeDocument/2006/relationships/hyperlink" Target="https://www.washington.edu/research/policies/gim-39/" TargetMode="External"/><Relationship Id="rId4" Type="http://schemas.openxmlformats.org/officeDocument/2006/relationships/hyperlink" Target="https://www.washington.edu/research/uwft-for-the-research-community/uwft-for-principal-investigators/" TargetMode="External"/><Relationship Id="rId9" Type="http://schemas.openxmlformats.org/officeDocument/2006/relationships/hyperlink" Target="https://www.washington.edu/research/policies/gim-2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uwft-for-the-research-community/#prepare-for-sage-cha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wresearch.gosignmeup.com/public/Course/browse?courseid=4292" TargetMode="External"/><Relationship Id="rId4" Type="http://schemas.openxmlformats.org/officeDocument/2006/relationships/hyperlink" Target="https://uwresearch.gosignmeup.com/public/Course/browse?courseid=42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sponsor-payments/checks-received-campus-departments-grants-contracts-gif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RESEARCH RESOURCES UPDATES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GCA | ORIS | OSP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13,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Award Setup 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Web Updates</a:t>
            </a:r>
            <a:endParaRPr sz="2200" b="1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 Setup </a:t>
            </a:r>
            <a:r>
              <a:rPr lang="en-US" sz="2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Financials</a:t>
            </a:r>
            <a:r>
              <a:rPr lang="en-US" sz="2200">
                <a:solidFill>
                  <a:schemeClr val="dk1"/>
                </a:solidFill>
              </a:rPr>
              <a:t>: Guidance on Award Setup Requests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When do I need an eGC1? 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will I need an eGC1 vs. a Modification Request in SAGE?</a:t>
            </a: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Training &amp; Help</a:t>
            </a:r>
            <a:endParaRPr sz="2200" b="1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SAGE Award User Guides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7"/>
              </a:rPr>
              <a:t>Award Setup &amp; Tracking in SAGE eLearning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Additional resources on </a:t>
            </a:r>
            <a:r>
              <a:rPr lang="en-US" sz="2200" u="sng">
                <a:solidFill>
                  <a:schemeClr val="hlink"/>
                </a:solidFill>
                <a:hlinkClick r:id="rId8"/>
              </a:rPr>
              <a:t>UWFT for the Research Community</a:t>
            </a:r>
            <a:r>
              <a:rPr lang="en-US" sz="2200">
                <a:solidFill>
                  <a:schemeClr val="dk1"/>
                </a:solidFill>
              </a:rPr>
              <a:t> webpage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Modifications in SAGE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Web Updates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Changes</a:t>
            </a:r>
            <a:r>
              <a:rPr lang="en-US" sz="2200" u="sng">
                <a:solidFill>
                  <a:schemeClr val="dk1"/>
                </a:solidFill>
              </a:rPr>
              <a:t>:</a:t>
            </a:r>
            <a:r>
              <a:rPr lang="en-US" sz="2200">
                <a:solidFill>
                  <a:schemeClr val="dk1"/>
                </a:solidFill>
              </a:rPr>
              <a:t> Guidance for Modification Types &amp; Requests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will I need an eGC1 vs. a Modification Request in SAGE?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 i="1">
                <a:solidFill>
                  <a:schemeClr val="dk1"/>
                </a:solidFill>
              </a:rPr>
              <a:t>C</a:t>
            </a:r>
            <a:r>
              <a:rPr lang="en-US" sz="2200" i="1"/>
              <a:t>oming soon</a:t>
            </a:r>
            <a:r>
              <a:rPr lang="en-US" sz="2200">
                <a:solidFill>
                  <a:schemeClr val="dk1"/>
                </a:solidFill>
              </a:rPr>
              <a:t>: How do I know which Modification Request to choose?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Training &amp; Help</a:t>
            </a:r>
            <a:endParaRPr sz="2200" b="1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Award Modifications Job Aid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i="1"/>
              <a:t>Coming soon</a:t>
            </a:r>
            <a:r>
              <a:rPr lang="en-US" sz="2200"/>
              <a:t>: Award Modification User Guides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And more…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7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Web Updates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UWFT for the Research Community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hlinkClick r:id="rId4"/>
              </a:rPr>
              <a:t>UWFT for Principal Investigators 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GIMs: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2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9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15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21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23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39</a:t>
            </a:r>
            <a:r>
              <a:rPr lang="en-US" sz="2000">
                <a:solidFill>
                  <a:schemeClr val="dk1"/>
                </a:solidFill>
              </a:rPr>
              <a:t>, and a few more to come…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The same OSP Forms/templates are still required for some SAGE Modification request: Change of PI, F&amp;A Waiver, Concurrence Letter, Extension Request 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FAQs: Expect to see new FAQs on current topics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Research lifecycle pages will continue to be updated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Job Aids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11"/>
              </a:rPr>
              <a:t>Organization Code (Org Code) to Cost Center Job Aid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12"/>
              </a:rPr>
              <a:t>Clinical Trials SAGE Budget Job Aid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Office Hours &amp; 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Instructor-led Classes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b="1"/>
              <a:t>Join SAGE Office Hours</a:t>
            </a:r>
            <a:endParaRPr sz="2200" b="1"/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July Office Hours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Join our SAGE Office Hours from 11 a.m.-noon today!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b="1"/>
              <a:t>Register for SAGE Budget Classes</a:t>
            </a:r>
            <a:endParaRPr sz="2200" b="1"/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Thursday, July 20th, 1 - 3 p.m.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Thursday, August 31, 1 - 3 p.m.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GCA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9570" algn="l" rtl="0"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GCA has 112 web pages and over 100 FAQs!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69570" algn="l" rtl="0"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Prioritized web pages that are most frequently used</a:t>
            </a:r>
            <a:endParaRPr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Award Setup and Modifications</a:t>
            </a:r>
            <a:endParaRPr/>
          </a:p>
          <a:p>
            <a:pPr marL="1371600" lvl="2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Award review points for Campus</a:t>
            </a:r>
            <a:endParaRPr/>
          </a:p>
          <a:p>
            <a:pPr marL="1371600" lvl="2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Rebudgeting funds</a:t>
            </a:r>
            <a:endParaRPr/>
          </a:p>
          <a:p>
            <a:pPr marL="1371600" lvl="2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Setting up and requesting changes to award lines </a:t>
            </a:r>
            <a:endParaRPr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Handling Sponsor Payments </a:t>
            </a:r>
            <a:r>
              <a:rPr lang="en-US"/>
              <a:t>(already updated)</a:t>
            </a:r>
            <a:endParaRPr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Cost Share</a:t>
            </a:r>
            <a:endParaRPr/>
          </a:p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69570" algn="l" rtl="0"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Website updates are in progress and are expected to complete by the end of August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Encode Sans Black</vt:lpstr>
      <vt:lpstr>Arial</vt:lpstr>
      <vt:lpstr>Merriweather Sans</vt:lpstr>
      <vt:lpstr>Open Sans Light</vt:lpstr>
      <vt:lpstr>Open Sans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2023-07-20T20:27:56Z</dcterms:modified>
</cp:coreProperties>
</file>