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0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4" r:id="rId1"/>
    <p:sldMasterId id="2147483715" r:id="rId2"/>
    <p:sldMasterId id="2147483716" r:id="rId3"/>
    <p:sldMasterId id="2147483717" r:id="rId4"/>
    <p:sldMasterId id="2147483718" r:id="rId5"/>
    <p:sldMasterId id="2147483719" r:id="rId6"/>
    <p:sldMasterId id="2147483720" r:id="rId7"/>
    <p:sldMasterId id="2147483721" r:id="rId8"/>
    <p:sldMasterId id="2147483722" r:id="rId9"/>
    <p:sldMasterId id="2147483723" r:id="rId10"/>
    <p:sldMasterId id="2147483724" r:id="rId11"/>
  </p:sldMasterIdLst>
  <p:notesMasterIdLst>
    <p:notesMasterId r:id="rId83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Century Gothic" panose="020B0502020202020204" pitchFamily="34" charset="0"/>
      <p:regular r:id="rId88"/>
      <p:bold r:id="rId89"/>
      <p:italic r:id="rId90"/>
      <p:boldItalic r:id="rId91"/>
    </p:embeddedFont>
    <p:embeddedFont>
      <p:font typeface="Encode Sans" panose="020B0604020202020204" charset="0"/>
      <p:regular r:id="rId92"/>
      <p:bold r:id="rId93"/>
    </p:embeddedFont>
    <p:embeddedFont>
      <p:font typeface="Encode Sans Black" panose="020B0604020202020204" charset="0"/>
      <p:bold r:id="rId94"/>
    </p:embeddedFont>
    <p:embeddedFont>
      <p:font typeface="Merriweather Sans" pitchFamily="2" charset="0"/>
      <p:regular r:id="rId95"/>
    </p:embeddedFont>
    <p:embeddedFont>
      <p:font typeface="Open Sans" panose="020B0606030504020204" pitchFamily="34" charset="0"/>
      <p:regular r:id="rId96"/>
      <p:bold r:id="rId97"/>
      <p:italic r:id="rId98"/>
      <p:boldItalic r:id="rId99"/>
    </p:embeddedFont>
    <p:embeddedFont>
      <p:font typeface="Open Sans Light" panose="020B0306030504020204" pitchFamily="34" charset="0"/>
      <p:regular r:id="rId100"/>
      <p:bold r:id="rId101"/>
      <p:italic r:id="rId102"/>
      <p:boldItalic r:id="rId10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F983A8-397F-4027-A2B4-2C24FE943BB8}">
  <a:tblStyle styleId="{FBF983A8-397F-4027-A2B4-2C24FE943BB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AC739D-9ADC-4561-A4C1-1F9976560D7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6EB"/>
          </a:solidFill>
        </a:fill>
      </a:tcStyle>
    </a:wholeTbl>
    <a:band1H>
      <a:tcTxStyle/>
      <a:tcStyle>
        <a:tcBdr/>
        <a:fill>
          <a:solidFill>
            <a:srgbClr val="CCCAD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CAD4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60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5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font" Target="fonts/font2.fntdata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font" Target="fonts/font20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font" Target="fonts/font16.fntdata"/><Relationship Id="rId101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font" Target="fonts/font14.fntdata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font" Target="fonts/font4.fntdata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font" Target="fonts/font17.fntdata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font" Target="fonts/font10.fntdata"/><Relationship Id="rId98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5fcaad32f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25fcaad32f3_0_80:notes"/>
          <p:cNvSpPr txBox="1">
            <a:spLocks noGrp="1"/>
          </p:cNvSpPr>
          <p:nvPr>
            <p:ph type="body" idx="1"/>
          </p:nvPr>
        </p:nvSpPr>
        <p:spPr>
          <a:xfrm>
            <a:off x="731353" y="4620496"/>
            <a:ext cx="58524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00" tIns="47550" rIns="95100" bIns="47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25fcaad32f3_0_80:notes"/>
          <p:cNvSpPr txBox="1">
            <a:spLocks noGrp="1"/>
          </p:cNvSpPr>
          <p:nvPr>
            <p:ph type="sldNum" idx="12"/>
          </p:nvPr>
        </p:nvSpPr>
        <p:spPr>
          <a:xfrm>
            <a:off x="4144334" y="9119831"/>
            <a:ext cx="31692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00" tIns="47550" rIns="95100" bIns="475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60b00264d1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60b00264d1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60b00264d1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260b00264d1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60b00264d1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260b00264d1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60b00264d1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260b00264d1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60b00264d1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260b00264d1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60b00264d1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260b00264d1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60b00264d1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g260b00264d1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60b00264d1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260b00264d1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60b00264d1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260b00264d1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60b00264d1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260b00264d1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60b00264d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260b00264d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60b00264d1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260b00264d1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60b00264d1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60b00264d1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confusion around why the earliest eGC1 being attached to an Award &amp; relating it to the MOD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confusion about outdated personnel on an older eGC1</a:t>
            </a:r>
            <a:endParaRPr/>
          </a:p>
        </p:txBody>
      </p:sp>
      <p:sp>
        <p:nvSpPr>
          <p:cNvPr id="537" name="Google Shape;537;g260b00264d1_0_6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60b00264d1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60b00264d1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A124567 is the earliest Awarded Application (eGC1)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AWD-001234 Created during conversion to Workday relates to this eGC1, MODS created from this award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eGC1s related to a Sponsored Award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RPPRs used to be submitted as eGC1s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MODs are not created from an EGC1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g260b00264d1_0_6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60b00264d1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60b00264d1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eGC1s related to a Sponsored Award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RPPRs routed on MODs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Rebudget request routed on MOD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2 processed on MOD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2 Supplement Proposal routed on eGC1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2 Supplemental Funding processed on MOD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MODs are not created from an EGC1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g260b00264d1_0_6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60b00264d1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60b00264d1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260b00264d1_0_6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60b00264d1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260b00264d1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60b00264d1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6" name="Google Shape;596;g260b00264d1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60b00264d1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2" name="Google Shape;602;g260b00264d1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60b00264d1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8" name="Google Shape;608;g260b00264d1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60b00264d1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14" name="Google Shape;614;g260b00264d1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60b00264d1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260b00264d1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60b00264d1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0" name="Google Shape;620;g260b00264d1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60b00264d1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6" name="Google Shape;626;g260b00264d1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60b00264d1_0_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2" name="Google Shape;632;g260b00264d1_0_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60b00264d1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9" name="Google Shape;639;g260b00264d1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60b00264d1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5" name="Google Shape;645;g260b00264d1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60b00264d1_0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g260b00264d1_0_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60b00264d1_0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7" name="Google Shape;657;g260b00264d1_0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60b00264d1_0_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3" name="Google Shape;663;g260b00264d1_0_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60b00264d1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Speaker note: The first 4 bullet points are actions that can sometimes require sponsor approval. Route to “GCA Only” if they do not require sponsor approval. Route to “OSP/GCA” if they do require approval.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Speaker note: UW Internal Changes do not require sponsor approval and do not require OSP involvement.</a:t>
            </a:r>
            <a:endParaRPr/>
          </a:p>
        </p:txBody>
      </p:sp>
      <p:sp>
        <p:nvSpPr>
          <p:cNvPr id="670" name="Google Shape;670;g260b00264d1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60b00264d1_0_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Speaker note: Mention that GCA relies heavily on the Comments &amp; History section of MODs to know more about the requested change.</a:t>
            </a:r>
            <a:endParaRPr/>
          </a:p>
        </p:txBody>
      </p:sp>
      <p:sp>
        <p:nvSpPr>
          <p:cNvPr id="677" name="Google Shape;677;g260b00264d1_0_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60b00264d1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260b00264d1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60b00264d1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3" name="Google Shape;683;g260b00264d1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60b00264d1_0_1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9" name="Google Shape;689;g260b00264d1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60b00264d1_0_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5" name="Google Shape;695;g260b00264d1_0_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60b00264d1_0_1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1" name="Google Shape;701;g260b00264d1_0_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60b00264d1_0_1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g260b00264d1_0_1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60b00264d1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260b00264d1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g260b00264d1_0_17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60b00264d1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260b00264d1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Ideally, award lines for each subrecipient should be available in WD before a subaward is requested in SAGE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g260b00264d1_0_17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60b00264d1_0_1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https://www.washington.edu/research/myresearch-lifecycle/setup/subawards/</a:t>
            </a:r>
            <a:endParaRPr sz="11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g260b00264d1_0_1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753" y="685800"/>
            <a:ext cx="34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60b00264d1_0_1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g260b00264d1_0_1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753" y="685800"/>
            <a:ext cx="34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60b00264d1_0_1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260b00264d1_0_1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g260b00264d1_0_17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60b00264d1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260b00264d1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60b00264d1_0_1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260b00264d1_0_1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g260b00264d1_0_18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60b00264d1_0_1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g260b00264d1_0_1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260b00264d1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g260b00264d1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60b00264d1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g260b00264d1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9" name="Google Shape;809;g260b00264d1_1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60b00264d1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5" name="Google Shape;815;g260b00264d1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This communication cadence of roughly weekly email notifications will continue at least through the next month of hypercare.</a:t>
            </a:r>
            <a:endParaRPr/>
          </a:p>
        </p:txBody>
      </p:sp>
      <p:sp>
        <p:nvSpPr>
          <p:cNvPr id="816" name="Google Shape;816;g260b00264d1_1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60b00264d1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2" name="Google Shape;822;g260b00264d1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3" name="Google Shape;823;g260b00264d1_1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60b00264d1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9" name="Google Shape;829;g260b00264d1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Users do not need to go through Shared Environments for SAGE questions - contact SAGE support directly, as you always have.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SAGE, OSP, and GCA representatives will be at SAGE Office Hours</a:t>
            </a:r>
            <a:endParaRPr/>
          </a:p>
        </p:txBody>
      </p:sp>
      <p:sp>
        <p:nvSpPr>
          <p:cNvPr id="830" name="Google Shape;830;g260b00264d1_1_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60b00264d1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6" name="Google Shape;836;g260b00264d1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Campus users will need to consistently add a comment to the GCA-only mods until the request categories become more specific with later SAGE releases.</a:t>
            </a:r>
            <a:endParaRPr/>
          </a:p>
        </p:txBody>
      </p:sp>
      <p:sp>
        <p:nvSpPr>
          <p:cNvPr id="837" name="Google Shape;837;g260b00264d1_1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60b00264d1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3" name="Google Shape;843;g260b00264d1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How to Include Your SAGE Budget Snapshot on a SAGE Mod Request is a temporary process until we’re able to update SAGE to collect all the appropriate information in the system fields.</a:t>
            </a:r>
            <a:endParaRPr/>
          </a:p>
        </p:txBody>
      </p:sp>
      <p:sp>
        <p:nvSpPr>
          <p:cNvPr id="844" name="Google Shape;844;g260b00264d1_1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60b00264d1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0" name="Google Shape;850;g260b00264d1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1" name="Google Shape;851;g260b00264d1_1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60b00264d1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260b00264d1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60b00264d1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Speaker: Juan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260b00264d1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60ce8d4943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g260ce8d4943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60ce8d4943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g260ce8d4943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60ce8d4943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g260ce8d4943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60ce8d4943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260ce8d4943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60ce8d4943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g260ce8d4943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60ce8d4943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260ce8d4943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60ce8d4943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g260ce8d4943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60ce8d4943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g260ce8d4943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60ce8d4943_1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g260ce8d4943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60b00264d1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260b00264d1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60ce8d4943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g260ce8d4943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60ce8d4943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g260ce8d4943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60b00264d1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260b00264d1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60b00264d1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260b00264d1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body" idx="1"/>
          </p:nvPr>
        </p:nvSpPr>
        <p:spPr>
          <a:xfrm>
            <a:off x="671757" y="11671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546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5000"/>
              <a:buFont typeface="Arial"/>
              <a:buChar char="●"/>
              <a:defRPr sz="5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3" name="Google Shape;53;p14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68171" cy="92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4" descr="Wordmark_center_Purple_H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039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4" descr="Bar_RtAngle_7502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87" y="4006085"/>
            <a:ext cx="2264489" cy="11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2"/>
          </p:nvPr>
        </p:nvSpPr>
        <p:spPr>
          <a:xfrm>
            <a:off x="720200" y="1497450"/>
            <a:ext cx="77880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18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Open Sans"/>
              <a:buChar char="–"/>
              <a:defRPr sz="18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Open Sans"/>
              <a:buChar char="–"/>
              <a:defRPr sz="16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9" name="Google Shape;59;p15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68171" cy="92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5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2"/>
          </p:nvPr>
        </p:nvSpPr>
        <p:spPr>
          <a:xfrm>
            <a:off x="659305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3"/>
          </p:nvPr>
        </p:nvSpPr>
        <p:spPr>
          <a:xfrm>
            <a:off x="671757" y="1730667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5" name="Google Shape;65;p16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2155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6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Graphic">
  <p:cSld name="Header + Graphic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chart" idx="2"/>
          </p:nvPr>
        </p:nvSpPr>
        <p:spPr>
          <a:xfrm>
            <a:off x="766763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Arial"/>
              <a:buNone/>
              <a:defRPr sz="2400" b="0" i="1" u="none" strike="noStrike" cap="none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0" name="Google Shape;70;p17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3105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7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4B2E8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671757" y="11798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Encode Sans Black"/>
              <a:buNone/>
              <a:defRPr sz="5000" b="1" i="0" u="none" strike="noStrike" cap="none">
                <a:solidFill>
                  <a:schemeClr val="lt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5" name="Google Shape;7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3587" y="4006085"/>
            <a:ext cx="2284305" cy="11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9" descr="University of Washingt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4" y="6354234"/>
            <a:ext cx="25400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9" descr="W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671757" y="365069"/>
            <a:ext cx="8184600" cy="9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Encode Sans Black"/>
              <a:buNone/>
              <a:defRPr sz="3000" b="1" i="0" u="none" strike="noStrike" cap="none">
                <a:solidFill>
                  <a:schemeClr val="lt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0" name="Google Shape;8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671757" y="1730667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2"/>
          </p:nvPr>
        </p:nvSpPr>
        <p:spPr>
          <a:xfrm>
            <a:off x="659305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3" name="Google Shape;8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8401" y="6354234"/>
            <a:ext cx="2540000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bg>
      <p:bgPr>
        <a:solidFill>
          <a:srgbClr val="4B2E8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06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Encode Sans Black"/>
              <a:buNone/>
              <a:defRPr sz="3000" b="1" i="0" u="none" strike="noStrike" cap="none">
                <a:solidFill>
                  <a:schemeClr val="lt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6" name="Google Shape;8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0769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8" name="Google Shape;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Graphic">
  <p:cSld name="Header + Graphic">
    <p:bg>
      <p:bgPr>
        <a:solidFill>
          <a:srgbClr val="4B2E83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165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Encode Sans Black"/>
              <a:buNone/>
              <a:defRPr sz="3000" b="1" i="0" u="none" strike="noStrike" cap="none">
                <a:solidFill>
                  <a:schemeClr val="lt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1" name="Google Shape;9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2"/>
          <p:cNvSpPr>
            <a:spLocks noGrp="1"/>
          </p:cNvSpPr>
          <p:nvPr>
            <p:ph type="chart" idx="2"/>
          </p:nvPr>
        </p:nvSpPr>
        <p:spPr>
          <a:xfrm>
            <a:off x="766763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3" name="Google Shape;9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8401" y="6354234"/>
            <a:ext cx="2540000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  <a:defRPr sz="3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7" name="Google Shape;9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9" name="Google Shape;9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>
            <a:spLocks noGrp="1"/>
          </p:cNvSpPr>
          <p:nvPr>
            <p:ph type="title"/>
          </p:nvPr>
        </p:nvSpPr>
        <p:spPr>
          <a:xfrm>
            <a:off x="671757" y="11671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5000"/>
              <a:buFont typeface="Encode Sans Black"/>
              <a:buNone/>
              <a:defRPr sz="5000" b="1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2" name="Google Shape;10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3587" y="4006085"/>
            <a:ext cx="2284305" cy="11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5" descr="University of Washingt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039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 descr="W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Encode Sans Black"/>
              <a:buNone/>
              <a:defRPr sz="3000" b="1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7" name="Google Shape;10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671757" y="1730667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2"/>
          </p:nvPr>
        </p:nvSpPr>
        <p:spPr>
          <a:xfrm>
            <a:off x="659305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0" name="Google Shape;11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2155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Graphic">
  <p:cSld name="Header + Graphic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165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  <a:defRPr sz="3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3" name="Google Shape;11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>
            <a:spLocks noGrp="1"/>
          </p:cNvSpPr>
          <p:nvPr>
            <p:ph type="chart" idx="2"/>
          </p:nvPr>
        </p:nvSpPr>
        <p:spPr>
          <a:xfrm>
            <a:off x="766763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Arial"/>
              <a:buNone/>
              <a:defRPr sz="2400" b="0" i="1" u="none" strike="noStrike" cap="none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5" name="Google Shape;11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3105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4B2E83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9" descr="UW_W 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5814" y="5945853"/>
            <a:ext cx="1368169" cy="92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3" y="6354232"/>
            <a:ext cx="2540000" cy="26668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9"/>
          <p:cNvSpPr txBox="1">
            <a:spLocks noGrp="1"/>
          </p:cNvSpPr>
          <p:nvPr>
            <p:ph type="body" idx="1"/>
          </p:nvPr>
        </p:nvSpPr>
        <p:spPr>
          <a:xfrm>
            <a:off x="671756" y="11798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546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Char char="●"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1" name="Google Shape;121;p29" descr="Bar_RtAngle_7502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87" y="4006085"/>
            <a:ext cx="2264484" cy="11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/>
          </p:nvPr>
        </p:nvSpPr>
        <p:spPr>
          <a:xfrm>
            <a:off x="2171700" y="764373"/>
            <a:ext cx="6458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dt" idx="10"/>
          </p:nvPr>
        </p:nvSpPr>
        <p:spPr>
          <a:xfrm>
            <a:off x="4554447" y="6355844"/>
            <a:ext cx="2183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ftr" idx="11"/>
          </p:nvPr>
        </p:nvSpPr>
        <p:spPr>
          <a:xfrm>
            <a:off x="514350" y="6355845"/>
            <a:ext cx="382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sldNum" idx="12"/>
          </p:nvPr>
        </p:nvSpPr>
        <p:spPr>
          <a:xfrm>
            <a:off x="7086600" y="6492875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body" idx="2"/>
          </p:nvPr>
        </p:nvSpPr>
        <p:spPr>
          <a:xfrm>
            <a:off x="659304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31"/>
          <p:cNvSpPr txBox="1">
            <a:spLocks noGrp="1"/>
          </p:cNvSpPr>
          <p:nvPr>
            <p:ph type="body" idx="3"/>
          </p:nvPr>
        </p:nvSpPr>
        <p:spPr>
          <a:xfrm>
            <a:off x="671756" y="1730666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1" name="Google Shape;13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8401" y="6354232"/>
            <a:ext cx="2540000" cy="26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1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4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Graphic">
  <p:cSld name="Header + Graphic">
    <p:bg>
      <p:bgPr>
        <a:solidFill>
          <a:srgbClr val="4B2E83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8401" y="6354232"/>
            <a:ext cx="2540000" cy="26668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2"/>
          <p:cNvSpPr>
            <a:spLocks noGrp="1"/>
          </p:cNvSpPr>
          <p:nvPr>
            <p:ph type="chart" idx="2"/>
          </p:nvPr>
        </p:nvSpPr>
        <p:spPr>
          <a:xfrm>
            <a:off x="766762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4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90600" marR="0" lvl="1" indent="-76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52600" marR="0" lvl="3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9800" marR="0" lvl="4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67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24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81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38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body" idx="1"/>
          </p:nvPr>
        </p:nvSpPr>
        <p:spPr>
          <a:xfrm>
            <a:off x="671756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7" name="Google Shape;137;p32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4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3"/>
          <p:cNvSpPr txBox="1">
            <a:spLocks noGrp="1"/>
          </p:cNvSpPr>
          <p:nvPr>
            <p:ph type="title"/>
          </p:nvPr>
        </p:nvSpPr>
        <p:spPr>
          <a:xfrm>
            <a:off x="2171700" y="764373"/>
            <a:ext cx="6458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body" idx="1"/>
          </p:nvPr>
        </p:nvSpPr>
        <p:spPr>
          <a:xfrm>
            <a:off x="514350" y="2194560"/>
            <a:ext cx="8115300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64C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264C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19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F1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dt" idx="10"/>
          </p:nvPr>
        </p:nvSpPr>
        <p:spPr>
          <a:xfrm>
            <a:off x="3905386" y="6355845"/>
            <a:ext cx="2183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ftr" idx="11"/>
          </p:nvPr>
        </p:nvSpPr>
        <p:spPr>
          <a:xfrm>
            <a:off x="514350" y="6355845"/>
            <a:ext cx="3300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sldNum" idx="12"/>
          </p:nvPr>
        </p:nvSpPr>
        <p:spPr>
          <a:xfrm>
            <a:off x="7086600" y="6492875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263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5"/>
          <p:cNvSpPr txBox="1">
            <a:spLocks noGrp="1"/>
          </p:cNvSpPr>
          <p:nvPr>
            <p:ph type="body" idx="1"/>
          </p:nvPr>
        </p:nvSpPr>
        <p:spPr>
          <a:xfrm>
            <a:off x="671757" y="11671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546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5000"/>
              <a:buFont typeface="Arial"/>
              <a:buChar char="●"/>
              <a:defRPr sz="5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7" name="Google Shape;147;p35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68171" cy="92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5" descr="Wordmark_center_Purple_H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039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5" descr="Bar_RtAngle_7502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87" y="4006085"/>
            <a:ext cx="2264489" cy="11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6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36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2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Open Sans"/>
              <a:buChar char="–"/>
              <a:defRPr sz="2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Open Sans"/>
              <a:buChar char="–"/>
              <a:defRPr sz="16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3" name="Google Shape;153;p36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68171" cy="92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6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7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37"/>
          <p:cNvSpPr txBox="1">
            <a:spLocks noGrp="1"/>
          </p:cNvSpPr>
          <p:nvPr>
            <p:ph type="body" idx="2"/>
          </p:nvPr>
        </p:nvSpPr>
        <p:spPr>
          <a:xfrm>
            <a:off x="659305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7"/>
          <p:cNvSpPr txBox="1">
            <a:spLocks noGrp="1"/>
          </p:cNvSpPr>
          <p:nvPr>
            <p:ph type="body" idx="3"/>
          </p:nvPr>
        </p:nvSpPr>
        <p:spPr>
          <a:xfrm>
            <a:off x="671757" y="1730667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9" name="Google Shape;159;p37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2155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7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Graphic">
  <p:cSld name="Header + Graphic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>
            <a:spLocks noGrp="1"/>
          </p:cNvSpPr>
          <p:nvPr>
            <p:ph type="chart" idx="2"/>
          </p:nvPr>
        </p:nvSpPr>
        <p:spPr>
          <a:xfrm>
            <a:off x="766763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Arial"/>
              <a:buNone/>
              <a:defRPr sz="2400" b="0" i="1" u="none" strike="noStrike" cap="none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4" name="Google Shape;164;p38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3105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8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0"/>
          <p:cNvSpPr txBox="1">
            <a:spLocks noGrp="1"/>
          </p:cNvSpPr>
          <p:nvPr>
            <p:ph type="body" idx="1"/>
          </p:nvPr>
        </p:nvSpPr>
        <p:spPr>
          <a:xfrm>
            <a:off x="671757" y="11671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546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5000"/>
              <a:buFont typeface="Arial"/>
              <a:buChar char="●"/>
              <a:defRPr sz="5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9" name="Google Shape;169;p40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68171" cy="92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0" descr="Wordmark_center_Purple_H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039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0" descr="Bar_RtAngle_7502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87" y="4006085"/>
            <a:ext cx="2264489" cy="11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2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Open Sans"/>
              <a:buChar char="–"/>
              <a:defRPr sz="2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Open Sans"/>
              <a:buChar char="–"/>
              <a:defRPr sz="16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5" name="Google Shape;175;p41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68171" cy="92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1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42"/>
          <p:cNvSpPr txBox="1">
            <a:spLocks noGrp="1"/>
          </p:cNvSpPr>
          <p:nvPr>
            <p:ph type="body" idx="2"/>
          </p:nvPr>
        </p:nvSpPr>
        <p:spPr>
          <a:xfrm>
            <a:off x="659305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body" idx="3"/>
          </p:nvPr>
        </p:nvSpPr>
        <p:spPr>
          <a:xfrm>
            <a:off x="671757" y="1730667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1" name="Google Shape;181;p42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2155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2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Graphic">
  <p:cSld name="Header + Graphic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>
            <a:spLocks noGrp="1"/>
          </p:cNvSpPr>
          <p:nvPr>
            <p:ph type="chart" idx="2"/>
          </p:nvPr>
        </p:nvSpPr>
        <p:spPr>
          <a:xfrm>
            <a:off x="766763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Arial"/>
              <a:buNone/>
              <a:defRPr sz="2400" b="0" i="1" u="none" strike="noStrike" cap="none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6" name="Google Shape;186;p43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3105" y="6487457"/>
            <a:ext cx="2407146" cy="1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3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46402" cy="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0" name="Google Shape;200;p4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4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4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5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5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5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5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5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5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6" name="Google Shape;246;p5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5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Google Shape;250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3" name="Google Shape;253;p54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5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9" name="Google Shape;259;p55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5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8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8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6" name="Google Shape;276;p5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5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5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5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0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60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6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6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6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6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61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6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6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6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2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62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1" name="Google Shape;301;p62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62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3" name="Google Shape;303;p62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6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6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6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6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6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64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5" name="Google Shape;315;p6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6" name="Google Shape;316;p6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6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6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65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2" name="Google Shape;322;p6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3" name="Google Shape;323;p6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6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66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6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6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7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67"/>
          <p:cNvSpPr txBox="1">
            <a:spLocks noGrp="1"/>
          </p:cNvSpPr>
          <p:nvPr>
            <p:ph type="body" idx="1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6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6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4B2E83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69" descr="UW_W 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4" y="6354234"/>
            <a:ext cx="2540002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9"/>
          <p:cNvSpPr txBox="1">
            <a:spLocks noGrp="1"/>
          </p:cNvSpPr>
          <p:nvPr>
            <p:ph type="body" idx="1"/>
          </p:nvPr>
        </p:nvSpPr>
        <p:spPr>
          <a:xfrm>
            <a:off x="671757" y="11798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43" name="Google Shape;343;p69" descr="Bar_RtAngle_7502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87" y="4006085"/>
            <a:ext cx="2284305" cy="11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0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6" name="Google Shape;346;p70"/>
          <p:cNvSpPr txBox="1">
            <a:spLocks noGrp="1"/>
          </p:cNvSpPr>
          <p:nvPr>
            <p:ph type="body" idx="2"/>
          </p:nvPr>
        </p:nvSpPr>
        <p:spPr>
          <a:xfrm>
            <a:off x="659305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7" name="Google Shape;347;p70"/>
          <p:cNvSpPr txBox="1">
            <a:spLocks noGrp="1"/>
          </p:cNvSpPr>
          <p:nvPr>
            <p:ph type="body" idx="3"/>
          </p:nvPr>
        </p:nvSpPr>
        <p:spPr>
          <a:xfrm>
            <a:off x="671757" y="1730667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48" name="Google Shape;348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8401" y="6354234"/>
            <a:ext cx="2540002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70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bg>
      <p:bgPr>
        <a:solidFill>
          <a:srgbClr val="4B2E83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71" descr="UW_W 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71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3" name="Google Shape;353;p71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0769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54" name="Google Shape;354;p71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Graphic">
  <p:cSld name="Header + Graphic">
    <p:bg>
      <p:bgPr>
        <a:solidFill>
          <a:srgbClr val="4B2E8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8401" y="6354234"/>
            <a:ext cx="2540002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72"/>
          <p:cNvSpPr>
            <a:spLocks noGrp="1"/>
          </p:cNvSpPr>
          <p:nvPr>
            <p:ph type="chart" idx="2"/>
          </p:nvPr>
        </p:nvSpPr>
        <p:spPr>
          <a:xfrm>
            <a:off x="766763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8" name="Google Shape;358;p7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59" name="Google Shape;359;p72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4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3" name="Google Shape;363;p74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64" name="Google Shape;364;p74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74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5"/>
          <p:cNvSpPr txBox="1">
            <a:spLocks noGrp="1"/>
          </p:cNvSpPr>
          <p:nvPr>
            <p:ph type="body" idx="1"/>
          </p:nvPr>
        </p:nvSpPr>
        <p:spPr>
          <a:xfrm>
            <a:off x="671757" y="11671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68" name="Google Shape;368;p75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75" descr="Wordmark_center_Purple_H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039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75" descr="Bar_RtAngle_7502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87" y="4006085"/>
            <a:ext cx="2284305" cy="11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6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3" name="Google Shape;373;p76"/>
          <p:cNvSpPr txBox="1">
            <a:spLocks noGrp="1"/>
          </p:cNvSpPr>
          <p:nvPr>
            <p:ph type="body" idx="2"/>
          </p:nvPr>
        </p:nvSpPr>
        <p:spPr>
          <a:xfrm>
            <a:off x="659305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4" name="Google Shape;374;p76"/>
          <p:cNvSpPr txBox="1">
            <a:spLocks noGrp="1"/>
          </p:cNvSpPr>
          <p:nvPr>
            <p:ph type="body" idx="3"/>
          </p:nvPr>
        </p:nvSpPr>
        <p:spPr>
          <a:xfrm>
            <a:off x="671757" y="1730667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75" name="Google Shape;375;p76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2155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76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Graphic">
  <p:cSld name="Header + Graphic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7"/>
          <p:cNvSpPr>
            <a:spLocks noGrp="1"/>
          </p:cNvSpPr>
          <p:nvPr>
            <p:ph type="chart" idx="2"/>
          </p:nvPr>
        </p:nvSpPr>
        <p:spPr>
          <a:xfrm>
            <a:off x="766763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Arial"/>
              <a:buNone/>
              <a:defRPr sz="2400" b="0" i="1" u="none" strike="noStrike" cap="none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9" name="Google Shape;379;p77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80" name="Google Shape;380;p77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3105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77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2E83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2E8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2E83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0" name="Google Shape;190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5" name="Google Shape;265;p5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5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5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5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vinceg@uw.edu" TargetMode="External"/><Relationship Id="rId13" Type="http://schemas.openxmlformats.org/officeDocument/2006/relationships/hyperlink" Target="mailto:nicole@uw.edu" TargetMode="External"/><Relationship Id="rId3" Type="http://schemas.openxmlformats.org/officeDocument/2006/relationships/hyperlink" Target="https://washington.zoom.us/j/346891888" TargetMode="External"/><Relationship Id="rId7" Type="http://schemas.openxmlformats.org/officeDocument/2006/relationships/hyperlink" Target="mailto:kabah12@uw.edu" TargetMode="External"/><Relationship Id="rId12" Type="http://schemas.openxmlformats.org/officeDocument/2006/relationships/hyperlink" Target="mailto:jrice19@uw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hyperlink" Target="mailto:osp@uw.edu" TargetMode="External"/><Relationship Id="rId11" Type="http://schemas.openxmlformats.org/officeDocument/2006/relationships/hyperlink" Target="mailto:sagehelp@uw.edu" TargetMode="External"/><Relationship Id="rId5" Type="http://schemas.openxmlformats.org/officeDocument/2006/relationships/hyperlink" Target="mailto:gcafco@uw.edu" TargetMode="External"/><Relationship Id="rId15" Type="http://schemas.openxmlformats.org/officeDocument/2006/relationships/hyperlink" Target="mailto:mramques@uw.edu" TargetMode="External"/><Relationship Id="rId10" Type="http://schemas.openxmlformats.org/officeDocument/2006/relationships/hyperlink" Target="mailto:combsj@uw.edu" TargetMode="External"/><Relationship Id="rId4" Type="http://schemas.openxmlformats.org/officeDocument/2006/relationships/hyperlink" Target="mailto:gcafcp@uw.edu" TargetMode="External"/><Relationship Id="rId9" Type="http://schemas.openxmlformats.org/officeDocument/2006/relationships/hyperlink" Target="mailto:acs229@uw.edu" TargetMode="External"/><Relationship Id="rId14" Type="http://schemas.openxmlformats.org/officeDocument/2006/relationships/hyperlink" Target="mailto:sr8@uw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fr.gov/current/title-2/subtitle-A/chapter-II/part-200/subpart-D#200.308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Relationship Id="rId4" Type="http://schemas.openxmlformats.org/officeDocument/2006/relationships/hyperlink" Target="https://www.washington.edu/research/policies/gim-35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parksd2@uw.edu" TargetMode="External"/><Relationship Id="rId3" Type="http://schemas.openxmlformats.org/officeDocument/2006/relationships/hyperlink" Target="mailto:gcafco@uw.edu" TargetMode="External"/><Relationship Id="rId7" Type="http://schemas.openxmlformats.org/officeDocument/2006/relationships/hyperlink" Target="mailto:mgard4@uw.eud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Relationship Id="rId6" Type="http://schemas.openxmlformats.org/officeDocument/2006/relationships/hyperlink" Target="https://finance.uw.edu/maa/effort-reporting" TargetMode="External"/><Relationship Id="rId5" Type="http://schemas.openxmlformats.org/officeDocument/2006/relationships/hyperlink" Target="https://finance.uw.edu/pafc/" TargetMode="External"/><Relationship Id="rId4" Type="http://schemas.openxmlformats.org/officeDocument/2006/relationships/hyperlink" Target="mailto:effortreporting@uw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research/myresearch-lifecycle/setup/financial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washington.edu/research/myresearch-lifecycle/manage/award-changes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ce.uw.edu/gca/award-porta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uwconnect.uw.edu/finance?id=ft_ssp" TargetMode="External"/><Relationship Id="rId4" Type="http://schemas.openxmlformats.org/officeDocument/2006/relationships/hyperlink" Target="mailto:gcahelp@uw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research/policies/gim-39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uwconnect.uw.edu/finance?id=kb_article_view&amp;sys_kb_id=2c0989228733ad94b302ca64dabb3571#_Shared_Environment_Roles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finance.uw.edu/gca/sites/default/files/Award%20Portal%20Manage%20Campus%20Contacts.pdf" TargetMode="External"/><Relationship Id="rId3" Type="http://schemas.openxmlformats.org/officeDocument/2006/relationships/hyperlink" Target="https://finance.uw.edu/gca/award-lifecycle/award-setup/advance-awards" TargetMode="External"/><Relationship Id="rId7" Type="http://schemas.openxmlformats.org/officeDocument/2006/relationships/hyperlink" Target="https://finance.uw.edu/gca/award-lifecycle/award-setup/new-award-review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finance.uw.edu/gca/award-lifecycle/award-setup/award-line-setup" TargetMode="External"/><Relationship Id="rId5" Type="http://schemas.openxmlformats.org/officeDocument/2006/relationships/hyperlink" Target="https://finance.uw.edu/gca/award-lifecycle/award-setup/modifications" TargetMode="External"/><Relationship Id="rId4" Type="http://schemas.openxmlformats.org/officeDocument/2006/relationships/hyperlink" Target="https://finance.uw.edu/gca/award-lifecycle/award-setup/new-award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kabah12@uw.ed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shington.edu/research/learning/online/index.php/lessons/award-modifications-in-sage-job-aid/" TargetMode="External"/><Relationship Id="rId3" Type="http://schemas.openxmlformats.org/officeDocument/2006/relationships/hyperlink" Target="https://finance.uw.edu/gca/award-lifecycle/award-setup" TargetMode="External"/><Relationship Id="rId7" Type="http://schemas.openxmlformats.org/officeDocument/2006/relationships/hyperlink" Target="https://www.washington.edu/research/tools/sage/guide/awards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washington.edu/research/myresearch-lifecycle/manage/award-changes/" TargetMode="External"/><Relationship Id="rId5" Type="http://schemas.openxmlformats.org/officeDocument/2006/relationships/hyperlink" Target="https://www.washington.edu/research/myresearch-lifecycle/setup/financials/" TargetMode="External"/><Relationship Id="rId4" Type="http://schemas.openxmlformats.org/officeDocument/2006/relationships/hyperlink" Target="https://finance.uw.edu/gca/award-lifecycle/award-setup/modification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vinceg@uw.edu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research/myresearch-lifecycle/manage/award-changes/#award-modifications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research/tools/sage/guide/subawards/submit-a-subaward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Relationship Id="rId5" Type="http://schemas.openxmlformats.org/officeDocument/2006/relationships/hyperlink" Target="https://finance.uw.edu/gca/award-lifecycle/award-setup/modifications" TargetMode="External"/><Relationship Id="rId4" Type="http://schemas.openxmlformats.org/officeDocument/2006/relationships/hyperlink" Target="https://www.washington.edu/research/myresearch-lifecycle/setup/subawards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research/myresearch-lifecycle/setup/subawards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8.xml"/><Relationship Id="rId4" Type="http://schemas.openxmlformats.org/officeDocument/2006/relationships/hyperlink" Target="https://finance.uw.edu/ps/suppliers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ce.uw.edu/gca/award-lifecycle/award-setup/modifications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finance.uw.edu/gca/mram/meeting/2023-07-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ce.uw.edu/gca/mram/meeting/2023-07-0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research/announcements/sage-prioritized-issues-new-features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sagehelp@uw.edu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ashington.zoom.us/j/99699095464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research/learning/online/index.php/lessons/how-to-find-an-award-id-number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washington.edu/research/learning/online/index.php/lessons/how-to-make-a-comment-on-a-sage-modification-request/" TargetMode="External"/><Relationship Id="rId5" Type="http://schemas.openxmlformats.org/officeDocument/2006/relationships/hyperlink" Target="https://www.washington.edu/research/learning/online/index.php/lessons/how-to-find-a-workday-worktag-grant-id-in-award-portal/" TargetMode="External"/><Relationship Id="rId4" Type="http://schemas.openxmlformats.org/officeDocument/2006/relationships/hyperlink" Target="https://www.washington.edu/research/learning/online/index.php/lessons/what-workday-worktag-grant-id-information-do-i-need-for-a-sage-modification-request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research/learning/online/index.php/lessons/how-to-make-a-sage-budget-snapshot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4.xml"/><Relationship Id="rId5" Type="http://schemas.openxmlformats.org/officeDocument/2006/relationships/hyperlink" Target="https://www.washington.edu/research/tools/sage/guide/awards/modification-requests/" TargetMode="External"/><Relationship Id="rId4" Type="http://schemas.openxmlformats.org/officeDocument/2006/relationships/hyperlink" Target="https://www.washington.edu/research/learning/online/index.php/lessons/how-to-include-your-sage-budget-snapshot-on-a-sage-modification-request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osp@uw.edu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Relationship Id="rId5" Type="http://schemas.openxmlformats.org/officeDocument/2006/relationships/hyperlink" Target="mailto:gcahelp@uw.edu" TargetMode="External"/><Relationship Id="rId4" Type="http://schemas.openxmlformats.org/officeDocument/2006/relationships/hyperlink" Target="https://fin-s-web22.finance.uw.edu/fin/AwardPortal/Mai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7" name="Google Shape;387;p78"/>
          <p:cNvGraphicFramePr/>
          <p:nvPr/>
        </p:nvGraphicFramePr>
        <p:xfrm>
          <a:off x="99025" y="76200"/>
          <a:ext cx="9044975" cy="6784923"/>
        </p:xfrm>
        <a:graphic>
          <a:graphicData uri="http://schemas.openxmlformats.org/drawingml/2006/table">
            <a:tbl>
              <a:tblPr firstRow="1" firstCol="1" bandRow="1">
                <a:noFill/>
                <a:tableStyleId>{FBF983A8-397F-4027-A2B4-2C24FE943BB8}</a:tableStyleId>
              </a:tblPr>
              <a:tblGrid>
                <a:gridCol w="381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760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3000"/>
                        <a:buFont typeface="Calibri"/>
                        <a:buNone/>
                      </a:pPr>
                      <a:r>
                        <a:rPr lang="en" sz="3000" b="0" u="none" strike="noStrike" cap="none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MRAM </a:t>
                      </a:r>
                      <a:r>
                        <a:rPr lang="en" sz="3000" b="0" u="none" strike="noStrike" cap="none">
                          <a:solidFill>
                            <a:srgbClr val="BFBF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|</a:t>
                      </a:r>
                      <a:r>
                        <a:rPr lang="en" sz="3000" b="0" u="none" strike="noStrike" cap="none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Monthly Research Administration Meeting </a:t>
                      </a:r>
                      <a:endParaRPr/>
                    </a:p>
                  </a:txBody>
                  <a:tcPr marL="68575" marR="6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00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endParaRPr sz="800" b="0" u="none" strike="noStrike" cap="non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 b="0" u="none" strike="noStrike" cap="non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8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1400"/>
                        <a:buFont typeface="Calibri"/>
                        <a:buNone/>
                      </a:pPr>
                      <a:r>
                        <a:rPr lang="en" b="0">
                          <a:solidFill>
                            <a:srgbClr val="5F497A"/>
                          </a:solidFill>
                        </a:rPr>
                        <a:t>August 10, 2023, </a:t>
                      </a:r>
                      <a:r>
                        <a:rPr lang="en" sz="1400" b="0" u="none" strike="noStrike" cap="none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9:00 </a:t>
                      </a:r>
                      <a:r>
                        <a:rPr lang="en" b="0">
                          <a:solidFill>
                            <a:srgbClr val="5F497A"/>
                          </a:solidFill>
                        </a:rPr>
                        <a:t>AM </a:t>
                      </a:r>
                      <a:r>
                        <a:rPr lang="en" sz="1400" b="0" u="none" strike="noStrike" cap="none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– 10:</a:t>
                      </a:r>
                      <a:r>
                        <a:rPr lang="en" b="0">
                          <a:solidFill>
                            <a:srgbClr val="5F497A"/>
                          </a:solidFill>
                        </a:rPr>
                        <a:t>30</a:t>
                      </a:r>
                      <a:r>
                        <a:rPr lang="en" sz="1400" b="0" u="none" strike="noStrike" cap="none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AM</a:t>
                      </a:r>
                      <a:endParaRPr sz="1400" b="0" u="none" strike="noStrike" cap="non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1400"/>
                        <a:buFont typeface="Calibri"/>
                        <a:buNone/>
                      </a:pPr>
                      <a:r>
                        <a:rPr lang="en" b="0">
                          <a:solidFill>
                            <a:srgbClr val="5F497A"/>
                          </a:solidFill>
                        </a:rPr>
                        <a:t>Join Webinar</a:t>
                      </a:r>
                      <a:r>
                        <a:rPr lang="en">
                          <a:solidFill>
                            <a:srgbClr val="5F497A"/>
                          </a:solidFill>
                        </a:rPr>
                        <a:t>: </a:t>
                      </a:r>
                      <a:r>
                        <a:rPr lang="en" b="0" u="sng">
                          <a:solidFill>
                            <a:schemeClr val="hlink"/>
                          </a:solidFill>
                          <a:hlinkClick r:id="rId3"/>
                        </a:rPr>
                        <a:t>https://washington.zoom.us/j/346891888</a:t>
                      </a:r>
                      <a:endParaRPr sz="1200" b="0">
                        <a:solidFill>
                          <a:srgbClr val="5F497A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 b="0">
                          <a:solidFill>
                            <a:srgbClr val="5F497A"/>
                          </a:solidFill>
                        </a:rPr>
                        <a:t>Click “CC” to Show Captions in your Zoom Controls</a:t>
                      </a:r>
                      <a:endParaRPr sz="1600" b="0" u="none" strike="noStrike" cap="non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" sz="1600" b="0" u="none" strike="noStrike" cap="none">
                          <a:solidFill>
                            <a:schemeClr val="lt1"/>
                          </a:solidFill>
                        </a:rPr>
                        <a:t>TOPIC 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" sz="1600" b="0" u="none" strike="noStrike" cap="none">
                          <a:solidFill>
                            <a:schemeClr val="lt1"/>
                          </a:solidFill>
                        </a:rPr>
                        <a:t>PRESENTER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en" sz="1600" b="0" u="none" strike="noStrike" cap="none">
                          <a:solidFill>
                            <a:schemeClr val="lt1"/>
                          </a:solidFill>
                        </a:rPr>
                        <a:t>EMAIL 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" sz="1600" b="0" u="none" strike="noStrike" cap="none">
                          <a:solidFill>
                            <a:schemeClr val="lt1"/>
                          </a:solidFill>
                        </a:rPr>
                        <a:t>MIN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4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400"/>
                        <a:buFont typeface="Calibri"/>
                        <a:buNone/>
                      </a:pPr>
                      <a:r>
                        <a:rPr lang="en" sz="14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Welcome</a:t>
                      </a:r>
                      <a:endParaRPr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F3F3F"/>
                          </a:solidFill>
                        </a:rPr>
                        <a:t>Matt Gardner</a:t>
                      </a:r>
                      <a:endParaRPr sz="1000" b="1" u="none" strike="noStrike" cap="none">
                        <a:solidFill>
                          <a:srgbClr val="3F3F3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Post Award Fiscal Compliance</a:t>
                      </a:r>
                      <a:r>
                        <a:rPr lang="en" sz="100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000" b="1" u="none" strike="noStrike" cap="none">
                        <a:solidFill>
                          <a:srgbClr val="3F3F3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430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4"/>
                        </a:rPr>
                        <a:t>gcafco@uw.edu</a:t>
                      </a:r>
                      <a:r>
                        <a:rPr lang="en" sz="1000"/>
                        <a:t> </a:t>
                      </a:r>
                      <a:r>
                        <a:rPr lang="en" sz="1000" u="sng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</a:t>
                      </a:r>
                      <a:endParaRPr sz="1000" u="sng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100" u="none" strike="noStrike" cap="none">
                        <a:solidFill>
                          <a:srgbClr val="3F3F3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>
                          <a:solidFill>
                            <a:srgbClr val="3F3F3F"/>
                          </a:solidFill>
                        </a:rPr>
                        <a:t>NSF Responsible and Ethical Conduct of Research Training Requirement</a:t>
                      </a:r>
                      <a:endParaRPr b="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F3F3F"/>
                          </a:solidFill>
                        </a:rPr>
                        <a:t>Julie Severson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Office of Research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</a:txBody>
                  <a:tcPr marL="11430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</a:rPr>
                        <a:t>severson@uw.edu</a:t>
                      </a:r>
                      <a:endParaRPr sz="1000" u="sng">
                        <a:solidFill>
                          <a:schemeClr val="hlink"/>
                        </a:solidFill>
                      </a:endParaRPr>
                    </a:p>
                  </a:txBody>
                  <a:tcPr marL="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5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Calibri"/>
                        <a:buNone/>
                      </a:pPr>
                      <a:r>
                        <a:rPr lang="en" b="0">
                          <a:solidFill>
                            <a:srgbClr val="3F3F3F"/>
                          </a:solidFill>
                        </a:rPr>
                        <a:t>PAFC: Reduction in PI Effort</a:t>
                      </a:r>
                      <a:endParaRPr sz="1100" b="1" u="none" strike="noStrike" cap="none">
                        <a:solidFill>
                          <a:srgbClr val="3F3F3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 sz="1000" b="1">
                          <a:solidFill>
                            <a:srgbClr val="3F3F3F"/>
                          </a:solidFill>
                        </a:rPr>
                        <a:t>Matt Gardner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Post Award Fiscal Compliance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</a:txBody>
                  <a:tcPr marL="11430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5"/>
                        </a:rPr>
                        <a:t>gcafco@uw.edu</a:t>
                      </a:r>
                      <a:r>
                        <a:rPr lang="en" sz="1000" u="sng"/>
                        <a:t> </a:t>
                      </a:r>
                      <a:endParaRPr sz="1000" u="sng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10</a:t>
                      </a:r>
                      <a:endParaRPr sz="1000" u="none" strike="noStrike" cap="none">
                        <a:solidFill>
                          <a:srgbClr val="3F3F3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>
                          <a:solidFill>
                            <a:srgbClr val="3F3F3F"/>
                          </a:solidFill>
                        </a:rPr>
                        <a:t>How eGC1s are related to Awards and their Modifications</a:t>
                      </a:r>
                      <a:endParaRPr b="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F3F3F"/>
                          </a:solidFill>
                        </a:rPr>
                        <a:t>Tim Mhyre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Office of Sponsored Programs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</a:txBody>
                  <a:tcPr marL="11430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6"/>
                        </a:rPr>
                        <a:t>osp@uw.edu</a:t>
                      </a:r>
                      <a:r>
                        <a:rPr lang="en" sz="1000"/>
                        <a:t> </a:t>
                      </a:r>
                      <a:endParaRPr sz="1000"/>
                    </a:p>
                  </a:txBody>
                  <a:tcPr marL="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10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>
                          <a:solidFill>
                            <a:srgbClr val="3F3F3F"/>
                          </a:solidFill>
                        </a:rPr>
                        <a:t>GCA Update</a:t>
                      </a:r>
                      <a:endParaRPr b="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F3F3F"/>
                          </a:solidFill>
                        </a:rPr>
                        <a:t>Juan Lepez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Grant &amp; Contract Accounting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</a:txBody>
                  <a:tcPr marL="11430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7"/>
                        </a:rPr>
                        <a:t>kabah12@uw.edu</a:t>
                      </a:r>
                      <a:r>
                        <a:rPr lang="en" sz="1000"/>
                        <a:t> </a:t>
                      </a:r>
                      <a:endParaRPr sz="1000"/>
                    </a:p>
                  </a:txBody>
                  <a:tcPr marL="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10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>
                          <a:solidFill>
                            <a:srgbClr val="3F3F3F"/>
                          </a:solidFill>
                        </a:rPr>
                        <a:t>Award Setup Requests and GCA Only Modifications</a:t>
                      </a:r>
                      <a:endParaRPr b="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F3F3F"/>
                          </a:solidFill>
                        </a:rPr>
                        <a:t>Vince Gonzalez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Grant &amp; Contract Accounting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</a:txBody>
                  <a:tcPr marL="11430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8"/>
                        </a:rPr>
                        <a:t>vinceg@uw.edu</a:t>
                      </a:r>
                      <a:r>
                        <a:rPr lang="en" sz="1000"/>
                        <a:t> </a:t>
                      </a:r>
                      <a:endParaRPr sz="1000"/>
                    </a:p>
                  </a:txBody>
                  <a:tcPr marL="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10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>
                          <a:solidFill>
                            <a:srgbClr val="3F3F3F"/>
                          </a:solidFill>
                        </a:rPr>
                        <a:t>Subaward Update</a:t>
                      </a:r>
                      <a:endParaRPr b="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F3F3F"/>
                          </a:solidFill>
                        </a:rPr>
                        <a:t>Amanda Snyder &amp; Josy Combs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Office of Sponsored Programs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L="11430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9"/>
                        </a:rPr>
                        <a:t>acs229@uw.edu</a:t>
                      </a:r>
                      <a:endParaRPr sz="1000" u="sng">
                        <a:solidFill>
                          <a:schemeClr val="hlink"/>
                        </a:solidFill>
                      </a:endParaRPr>
                    </a:p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10"/>
                        </a:rPr>
                        <a:t>combsj@uw.edu</a:t>
                      </a:r>
                      <a:r>
                        <a:rPr lang="en" sz="1000" u="sng">
                          <a:solidFill>
                            <a:schemeClr val="hlink"/>
                          </a:solidFill>
                        </a:rPr>
                        <a:t> </a:t>
                      </a:r>
                      <a:endParaRPr sz="1000" u="sng">
                        <a:solidFill>
                          <a:schemeClr val="hlink"/>
                        </a:solidFill>
                      </a:endParaRPr>
                    </a:p>
                  </a:txBody>
                  <a:tcPr marL="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10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>
                          <a:solidFill>
                            <a:srgbClr val="3F3F3F"/>
                          </a:solidFill>
                        </a:rPr>
                        <a:t>SAGE Issue Reporting and Help Resources</a:t>
                      </a:r>
                      <a:endParaRPr b="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F3F3F"/>
                          </a:solidFill>
                        </a:rPr>
                        <a:t>Kim Halstead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Office of Research Information Services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</a:txBody>
                  <a:tcPr marL="11430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11"/>
                        </a:rPr>
                        <a:t>sagehelp@uw.edu</a:t>
                      </a:r>
                      <a:r>
                        <a:rPr lang="en" sz="1000" u="sng">
                          <a:solidFill>
                            <a:schemeClr val="hlink"/>
                          </a:solidFill>
                        </a:rPr>
                        <a:t> </a:t>
                      </a:r>
                      <a:endParaRPr sz="1000" u="sng">
                        <a:solidFill>
                          <a:schemeClr val="hlink"/>
                        </a:solidFill>
                      </a:endParaRPr>
                    </a:p>
                  </a:txBody>
                  <a:tcPr marL="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5-10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0">
                          <a:solidFill>
                            <a:srgbClr val="3F3F3F"/>
                          </a:solidFill>
                        </a:rPr>
                        <a:t>Workday Salary Cap </a:t>
                      </a:r>
                      <a:endParaRPr b="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F3F3F"/>
                          </a:solidFill>
                        </a:rPr>
                        <a:t>Jesse Rice, Nicole Flagg, Stepanka Sirotek</a:t>
                      </a:r>
                      <a:endParaRPr sz="1000" b="1">
                        <a:solidFill>
                          <a:srgbClr val="3F3F3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UW Finance Transformation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L="11430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12"/>
                        </a:rPr>
                        <a:t>jrice19@uw.edu</a:t>
                      </a:r>
                      <a:endParaRPr sz="1000"/>
                    </a:p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13"/>
                        </a:rPr>
                        <a:t>nicole@uw.edu</a:t>
                      </a:r>
                      <a:r>
                        <a:rPr lang="en" sz="1000"/>
                        <a:t> </a:t>
                      </a:r>
                      <a:endParaRPr sz="1000"/>
                    </a:p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14"/>
                        </a:rPr>
                        <a:t>sr8@uw.edu</a:t>
                      </a:r>
                      <a:r>
                        <a:rPr lang="en" sz="1000"/>
                        <a:t> </a:t>
                      </a:r>
                      <a:endParaRPr sz="1000"/>
                    </a:p>
                  </a:txBody>
                  <a:tcPr marL="0" marR="1143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20-30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81125">
                <a:tc gridSpan="4">
                  <a:txBody>
                    <a:bodyPr/>
                    <a:lstStyle/>
                    <a:p>
                      <a:pPr marL="0" marR="0" lvl="8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u="none" strike="noStrike" cap="non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8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1800"/>
                        <a:buFont typeface="Calibri"/>
                        <a:buNone/>
                      </a:pPr>
                      <a:r>
                        <a:rPr lang="en" sz="1800" b="1" u="none" strike="noStrike" cap="none">
                          <a:solidFill>
                            <a:srgbClr val="A5A5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NEXT MEETING</a:t>
                      </a:r>
                      <a:endParaRPr sz="1800" b="1" u="none" strike="noStrike" cap="none">
                        <a:solidFill>
                          <a:srgbClr val="A5A5A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8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1400"/>
                        <a:buFont typeface="Calibri"/>
                        <a:buNone/>
                      </a:pPr>
                      <a:r>
                        <a:rPr lang="en" b="0">
                          <a:solidFill>
                            <a:srgbClr val="5F497A"/>
                          </a:solidFill>
                        </a:rPr>
                        <a:t>September 14, 2023 9:00 AM - 10:00 AM</a:t>
                      </a:r>
                      <a:endParaRPr b="0">
                        <a:solidFill>
                          <a:srgbClr val="5F497A"/>
                        </a:solidFill>
                      </a:endParaRPr>
                    </a:p>
                    <a:p>
                      <a:pPr marL="0" lvl="8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1400"/>
                        <a:buFont typeface="Calibri"/>
                        <a:buNone/>
                      </a:pPr>
                      <a:r>
                        <a:rPr lang="en" sz="1100" b="0">
                          <a:solidFill>
                            <a:srgbClr val="5F497A"/>
                          </a:solidFill>
                          <a:highlight>
                            <a:schemeClr val="lt1"/>
                          </a:highlight>
                        </a:rPr>
                        <a:t>Questions about MRAM? email </a:t>
                      </a:r>
                      <a:r>
                        <a:rPr lang="en" sz="1100" b="0" u="sng">
                          <a:solidFill>
                            <a:schemeClr val="hlink"/>
                          </a:solidFill>
                          <a:highlight>
                            <a:schemeClr val="lt1"/>
                          </a:highlight>
                          <a:hlinkClick r:id="rId15"/>
                        </a:rPr>
                        <a:t>mramques@uw.edu</a:t>
                      </a:r>
                      <a:r>
                        <a:rPr lang="en" sz="1100" b="0">
                          <a:solidFill>
                            <a:srgbClr val="5F497A"/>
                          </a:solidFill>
                          <a:highlight>
                            <a:schemeClr val="lt1"/>
                          </a:highlight>
                        </a:rPr>
                        <a:t> </a:t>
                      </a:r>
                      <a:endParaRPr b="0">
                        <a:solidFill>
                          <a:srgbClr val="5F497A"/>
                        </a:solidFill>
                      </a:endParaRPr>
                    </a:p>
                    <a:p>
                      <a:pPr marL="0" marR="0" lvl="8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1100"/>
                        <a:buFont typeface="Calibri"/>
                        <a:buNone/>
                      </a:pPr>
                      <a:endParaRPr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7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PI / Key Personnel Effort on Federal Awards</a:t>
            </a:r>
            <a:endParaRPr/>
          </a:p>
        </p:txBody>
      </p:sp>
      <p:sp>
        <p:nvSpPr>
          <p:cNvPr id="452" name="Google Shape;452;p87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Approval must come from the applicable sponsor official</a:t>
            </a:r>
            <a:endParaRPr/>
          </a:p>
          <a:p>
            <a:pPr marL="80010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Typically, the Grants Management Specialist or Grants Officer, not the Program Officer</a:t>
            </a:r>
            <a:endParaRPr/>
          </a:p>
          <a:p>
            <a:pPr marL="80010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Review the NoA for guidance on the appropriate official</a:t>
            </a:r>
            <a:endParaRPr/>
          </a:p>
          <a:p>
            <a:pPr marL="800100" lvl="1" indent="-158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0005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If the UW is a subrecipient, approval must come from the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flow-thru sponsor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, not the prime</a:t>
            </a:r>
            <a:endParaRPr/>
          </a:p>
          <a:p>
            <a:pPr marL="400050" lvl="0" indent="-1905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00050" lvl="0" indent="-1905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57150" lvl="0" indent="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57150" lvl="0" indent="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87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8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PI / Key Personnel Reduction in Effort - Audit</a:t>
            </a:r>
            <a:endParaRPr/>
          </a:p>
        </p:txBody>
      </p:sp>
      <p:sp>
        <p:nvSpPr>
          <p:cNvPr id="459" name="Google Shape;459;p88"/>
          <p:cNvSpPr txBox="1">
            <a:spLocks noGrp="1"/>
          </p:cNvSpPr>
          <p:nvPr>
            <p:ph type="body" idx="2"/>
          </p:nvPr>
        </p:nvSpPr>
        <p:spPr>
          <a:xfrm>
            <a:off x="473850" y="3868050"/>
            <a:ext cx="86415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54330" algn="l" rtl="0">
              <a:spcBef>
                <a:spcPts val="444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UW is audited from many different entities: Federal government, individual sponsors, state of Washington, etc.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88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  <p:sp>
        <p:nvSpPr>
          <p:cNvPr id="461" name="Google Shape;461;p88"/>
          <p:cNvSpPr txBox="1"/>
          <p:nvPr/>
        </p:nvSpPr>
        <p:spPr>
          <a:xfrm>
            <a:off x="473850" y="1534650"/>
            <a:ext cx="8641500" cy="23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5433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 sz="2400" b="1">
                <a:solidFill>
                  <a:srgbClr val="4B2E83"/>
                </a:solidFill>
              </a:rPr>
              <a:t>Auditors will review the following to determine compliance with effort commitment requirements:</a:t>
            </a:r>
            <a:endParaRPr sz="24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29527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 sz="2000" b="1">
                <a:solidFill>
                  <a:srgbClr val="4B2E83"/>
                </a:solidFill>
              </a:rPr>
              <a:t>Proposal budget and justification</a:t>
            </a:r>
            <a:endParaRPr sz="20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29527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 sz="2000" b="1">
                <a:solidFill>
                  <a:srgbClr val="4B2E83"/>
                </a:solidFill>
              </a:rPr>
              <a:t>Certified effort reports</a:t>
            </a:r>
            <a:endParaRPr sz="20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29527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 sz="2000" b="1">
                <a:solidFill>
                  <a:srgbClr val="4B2E83"/>
                </a:solidFill>
              </a:rPr>
              <a:t>Applicable progress and technical reports</a:t>
            </a:r>
            <a:endParaRPr sz="20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29527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 sz="2000" b="1">
                <a:solidFill>
                  <a:srgbClr val="4B2E83"/>
                </a:solidFill>
              </a:rPr>
              <a:t>Supplemental documentation</a:t>
            </a:r>
            <a:endParaRPr sz="24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2" name="Google Shape;462;p88"/>
          <p:cNvSpPr txBox="1"/>
          <p:nvPr/>
        </p:nvSpPr>
        <p:spPr>
          <a:xfrm>
            <a:off x="473850" y="5107650"/>
            <a:ext cx="867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54330" algn="l" rtl="0">
              <a:spcBef>
                <a:spcPts val="444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 sz="2400" b="1">
                <a:solidFill>
                  <a:srgbClr val="4B2E83"/>
                </a:solidFill>
              </a:rPr>
              <a:t>Failure to correctly document effort can result in disallowance of costs, fines, or other actions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9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PI / Key Personnel Reduction in Effort: Examples</a:t>
            </a:r>
            <a:endParaRPr/>
          </a:p>
        </p:txBody>
      </p:sp>
      <p:sp>
        <p:nvSpPr>
          <p:cNvPr id="468" name="Google Shape;468;p89"/>
          <p:cNvSpPr txBox="1">
            <a:spLocks noGrp="1"/>
          </p:cNvSpPr>
          <p:nvPr>
            <p:ph type="body" idx="2"/>
          </p:nvPr>
        </p:nvSpPr>
        <p:spPr>
          <a:xfrm>
            <a:off x="665975" y="1665475"/>
            <a:ext cx="8478000" cy="31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PI commits to 10% effort</a:t>
            </a:r>
            <a:endParaRPr/>
          </a:p>
          <a:p>
            <a:pPr marL="0" lvl="0" indent="0" algn="l" rtl="0">
              <a:spcBef>
                <a:spcPts val="408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Award period: Jan. 1, 2022 – Dec. 31, 2022</a:t>
            </a:r>
            <a:endParaRPr/>
          </a:p>
          <a:p>
            <a:pPr marL="342900" lvl="0" indent="-213359" algn="l" rtl="0">
              <a:spcBef>
                <a:spcPts val="408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54330" algn="l" rtl="0">
              <a:spcBef>
                <a:spcPts val="408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Example A:</a:t>
            </a:r>
            <a:endParaRPr/>
          </a:p>
          <a:p>
            <a:pPr marL="742950" lvl="1" indent="-295275" algn="l" rtl="0">
              <a:spcBef>
                <a:spcPts val="34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Effort Statement #1 (1/1/22 – 6/30/22): 10%</a:t>
            </a:r>
            <a:endParaRPr/>
          </a:p>
          <a:p>
            <a:pPr marL="742950" lvl="1" indent="-295275" algn="l" rtl="0">
              <a:spcBef>
                <a:spcPts val="34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Effort Statement #2 (7/1/22 – 12/31/22): 10%</a:t>
            </a:r>
            <a:endParaRPr/>
          </a:p>
          <a:p>
            <a:pPr marL="742950" lvl="1" indent="-177800" algn="l" rtl="0">
              <a:spcBef>
                <a:spcPts val="340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54330" algn="l" rtl="0">
              <a:spcBef>
                <a:spcPts val="408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Example B:</a:t>
            </a:r>
            <a:endParaRPr/>
          </a:p>
          <a:p>
            <a:pPr marL="742950" lvl="1" indent="-295275" algn="l" rtl="0">
              <a:spcBef>
                <a:spcPts val="34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Effort Statement #1 (1/1/22 – 6/30/22): 7%</a:t>
            </a:r>
            <a:endParaRPr/>
          </a:p>
          <a:p>
            <a:pPr marL="742950" lvl="1" indent="-295275" algn="l" rtl="0">
              <a:spcBef>
                <a:spcPts val="34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Effort Statement #2 (7/1/22 – 12/31/22): 7%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89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  <p:sp>
        <p:nvSpPr>
          <p:cNvPr id="470" name="Google Shape;470;p89"/>
          <p:cNvSpPr txBox="1">
            <a:spLocks noGrp="1"/>
          </p:cNvSpPr>
          <p:nvPr>
            <p:ph type="body" idx="2"/>
          </p:nvPr>
        </p:nvSpPr>
        <p:spPr>
          <a:xfrm>
            <a:off x="665950" y="4792375"/>
            <a:ext cx="8478000" cy="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65760" algn="l" rtl="0">
              <a:spcBef>
                <a:spcPts val="408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Example A is in compliance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89"/>
          <p:cNvSpPr txBox="1">
            <a:spLocks noGrp="1"/>
          </p:cNvSpPr>
          <p:nvPr>
            <p:ph type="body" idx="2"/>
          </p:nvPr>
        </p:nvSpPr>
        <p:spPr>
          <a:xfrm>
            <a:off x="665975" y="5283313"/>
            <a:ext cx="84780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65760" algn="l" rtl="0">
              <a:spcBef>
                <a:spcPts val="408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Example B is not in compliance unless prior written approval is obtained from the sponsor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90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PI / Key Personnel Reduction in Effort: Examples</a:t>
            </a:r>
            <a:endParaRPr/>
          </a:p>
        </p:txBody>
      </p:sp>
      <p:sp>
        <p:nvSpPr>
          <p:cNvPr id="477" name="Google Shape;477;p90"/>
          <p:cNvSpPr txBox="1">
            <a:spLocks noGrp="1"/>
          </p:cNvSpPr>
          <p:nvPr>
            <p:ph type="body" idx="2"/>
          </p:nvPr>
        </p:nvSpPr>
        <p:spPr>
          <a:xfrm>
            <a:off x="671750" y="1650350"/>
            <a:ext cx="8484600" cy="30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PI commits to 2% effort</a:t>
            </a:r>
            <a:endParaRPr/>
          </a:p>
          <a:p>
            <a:pPr marL="0" lvl="0" indent="0" algn="l" rtl="0">
              <a:spcBef>
                <a:spcPts val="372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Award period: Jan. 1, 2022 – Dec. 31, 2022</a:t>
            </a:r>
            <a:endParaRPr/>
          </a:p>
          <a:p>
            <a:pPr marL="342900" lvl="0" indent="-224790" algn="l" rtl="0">
              <a:spcBef>
                <a:spcPts val="372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65760" algn="l" rtl="0">
              <a:spcBef>
                <a:spcPts val="372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Example A:</a:t>
            </a:r>
            <a:endParaRPr/>
          </a:p>
          <a:p>
            <a:pPr marL="742950" lvl="1" indent="-304800" algn="l" rtl="0">
              <a:spcBef>
                <a:spcPts val="31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Effort Statement #1 (1/1/22 – 6/30/22): 2%</a:t>
            </a:r>
            <a:endParaRPr/>
          </a:p>
          <a:p>
            <a:pPr marL="742950" lvl="1" indent="-304800" algn="l" rtl="0">
              <a:spcBef>
                <a:spcPts val="31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Effort Statement #2 (7/1/22 – 12/31/22): 2%</a:t>
            </a:r>
            <a:endParaRPr/>
          </a:p>
          <a:p>
            <a:pPr marL="742950" lvl="1" indent="-187325" algn="l" rtl="0">
              <a:spcBef>
                <a:spcPts val="310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65760" algn="l" rtl="0">
              <a:spcBef>
                <a:spcPts val="372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Example B:</a:t>
            </a:r>
            <a:endParaRPr/>
          </a:p>
          <a:p>
            <a:pPr marL="742950" lvl="1" indent="-304800" algn="l" rtl="0">
              <a:spcBef>
                <a:spcPts val="31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Effort Statement #1 (1/1/22 – 6/30/22): 1%</a:t>
            </a:r>
            <a:endParaRPr/>
          </a:p>
          <a:p>
            <a:pPr marL="742950" lvl="1" indent="-304800" algn="l" rtl="0">
              <a:spcBef>
                <a:spcPts val="31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Effort Statement #2 (7/1/22 – 12/31/22): 1%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90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  <p:sp>
        <p:nvSpPr>
          <p:cNvPr id="479" name="Google Shape;479;p90"/>
          <p:cNvSpPr txBox="1">
            <a:spLocks noGrp="1"/>
          </p:cNvSpPr>
          <p:nvPr>
            <p:ph type="body" idx="2"/>
          </p:nvPr>
        </p:nvSpPr>
        <p:spPr>
          <a:xfrm>
            <a:off x="682625" y="4681550"/>
            <a:ext cx="819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6449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rgbClr val="4B2E83"/>
              </a:buClr>
              <a:buSzPts val="2200"/>
              <a:buFont typeface="Merriweather Sans"/>
              <a:buChar char="&gt;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Example A is in compliance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90"/>
          <p:cNvSpPr txBox="1">
            <a:spLocks noGrp="1"/>
          </p:cNvSpPr>
          <p:nvPr>
            <p:ph type="body" idx="2"/>
          </p:nvPr>
        </p:nvSpPr>
        <p:spPr>
          <a:xfrm>
            <a:off x="665950" y="5021750"/>
            <a:ext cx="81963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703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rgbClr val="4B2E83"/>
              </a:buClr>
              <a:buSzPts val="2240"/>
              <a:buFont typeface="Merriweather Sans"/>
              <a:buChar char="&gt;"/>
            </a:pPr>
            <a:r>
              <a:rPr lang="en" sz="2240">
                <a:latin typeface="Arial"/>
                <a:ea typeface="Arial"/>
                <a:cs typeface="Arial"/>
                <a:sym typeface="Arial"/>
              </a:rPr>
              <a:t>Example B is not in compliance unless prior written approval is obtained from the sponsor</a:t>
            </a:r>
            <a:endParaRPr sz="224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90"/>
          <p:cNvSpPr txBox="1">
            <a:spLocks noGrp="1"/>
          </p:cNvSpPr>
          <p:nvPr>
            <p:ph type="body" idx="2"/>
          </p:nvPr>
        </p:nvSpPr>
        <p:spPr>
          <a:xfrm>
            <a:off x="682625" y="5563550"/>
            <a:ext cx="819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/>
          </a:bodyPr>
          <a:lstStyle/>
          <a:p>
            <a:pPr marL="742950" lvl="1" indent="-295275" algn="l" rtl="0">
              <a:spcBef>
                <a:spcPts val="31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Reduction in effort from 2% to 1% is greater than a 25% reduction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91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PI / Key Personnel Reduction in Effort: Examples</a:t>
            </a:r>
            <a:endParaRPr/>
          </a:p>
        </p:txBody>
      </p:sp>
      <p:sp>
        <p:nvSpPr>
          <p:cNvPr id="487" name="Google Shape;487;p91"/>
          <p:cNvSpPr txBox="1">
            <a:spLocks noGrp="1"/>
          </p:cNvSpPr>
          <p:nvPr>
            <p:ph type="body" idx="2"/>
          </p:nvPr>
        </p:nvSpPr>
        <p:spPr>
          <a:xfrm>
            <a:off x="659300" y="1736725"/>
            <a:ext cx="8196300" cy="25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PI commits to 10% effort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Award period: Jan. 1, 2022 – Dec. 31, 2022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Example: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Effort Statement #1 (1/1/22 – 6/30/22): 5%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Effort Statement #2 (7/1/22 – 12/31/22): 15%</a:t>
            </a:r>
            <a:endParaRPr/>
          </a:p>
        </p:txBody>
      </p:sp>
      <p:sp>
        <p:nvSpPr>
          <p:cNvPr id="488" name="Google Shape;488;p91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  <p:sp>
        <p:nvSpPr>
          <p:cNvPr id="489" name="Google Shape;489;p91"/>
          <p:cNvSpPr txBox="1">
            <a:spLocks noGrp="1"/>
          </p:cNvSpPr>
          <p:nvPr>
            <p:ph type="body" idx="2"/>
          </p:nvPr>
        </p:nvSpPr>
        <p:spPr>
          <a:xfrm>
            <a:off x="659300" y="4588525"/>
            <a:ext cx="81963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Example is in compliance</a:t>
            </a:r>
            <a:endParaRPr/>
          </a:p>
        </p:txBody>
      </p:sp>
      <p:sp>
        <p:nvSpPr>
          <p:cNvPr id="490" name="Google Shape;490;p91"/>
          <p:cNvSpPr txBox="1">
            <a:spLocks noGrp="1"/>
          </p:cNvSpPr>
          <p:nvPr>
            <p:ph type="body" idx="2"/>
          </p:nvPr>
        </p:nvSpPr>
        <p:spPr>
          <a:xfrm>
            <a:off x="422975" y="5107525"/>
            <a:ext cx="81963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overall effort for all certified periods covering the Award must meet the commitment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9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PI / Key Personnel Reduction in Effort: Examples – Multiple Budget Years</a:t>
            </a:r>
            <a:endParaRPr/>
          </a:p>
        </p:txBody>
      </p:sp>
      <p:sp>
        <p:nvSpPr>
          <p:cNvPr id="496" name="Google Shape;496;p92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Award period: Jan. 1, 2022 – Dec. 31, 2024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PI commits: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5% in Year 1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10% in Year 2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15% in Year 3</a:t>
            </a:r>
            <a:endParaRPr/>
          </a:p>
          <a:p>
            <a:pPr marL="457200" lvl="1" indent="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Auditors will expect to see certified effort at the committed effort level for each budget year or written approval of a different effort level, if the deviation is at least 25%</a:t>
            </a:r>
            <a:endParaRPr/>
          </a:p>
        </p:txBody>
      </p:sp>
      <p:sp>
        <p:nvSpPr>
          <p:cNvPr id="497" name="Google Shape;497;p92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93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PI / Key Personnel Reduction in Effort: Examples – Shift in Funding Source</a:t>
            </a:r>
            <a:endParaRPr/>
          </a:p>
        </p:txBody>
      </p:sp>
      <p:sp>
        <p:nvSpPr>
          <p:cNvPr id="503" name="Google Shape;503;p93"/>
          <p:cNvSpPr txBox="1">
            <a:spLocks noGrp="1"/>
          </p:cNvSpPr>
          <p:nvPr>
            <p:ph type="body" idx="2"/>
          </p:nvPr>
        </p:nvSpPr>
        <p:spPr>
          <a:xfrm>
            <a:off x="659300" y="1736725"/>
            <a:ext cx="81963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Scenario: PI commits 10% effort in the proposal but during the award decides to only charge 5% to the award (but still devote 10%) in order to save costs.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93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  <p:sp>
        <p:nvSpPr>
          <p:cNvPr id="505" name="Google Shape;505;p93"/>
          <p:cNvSpPr txBox="1">
            <a:spLocks noGrp="1"/>
          </p:cNvSpPr>
          <p:nvPr>
            <p:ph type="body" idx="2"/>
          </p:nvPr>
        </p:nvSpPr>
        <p:spPr>
          <a:xfrm>
            <a:off x="659300" y="3130475"/>
            <a:ext cx="81963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effort statement will show 5% effort charged to the award – how do we show 10% effort overall?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93"/>
          <p:cNvSpPr txBox="1">
            <a:spLocks noGrp="1"/>
          </p:cNvSpPr>
          <p:nvPr>
            <p:ph type="body" idx="2"/>
          </p:nvPr>
        </p:nvSpPr>
        <p:spPr>
          <a:xfrm>
            <a:off x="671750" y="4130638"/>
            <a:ext cx="81963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Utilize the “Shift” function to identify effort from non-sponsored funding as devoted to the sponsored award.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94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Effort Statements in ECC</a:t>
            </a:r>
            <a:endParaRPr/>
          </a:p>
        </p:txBody>
      </p:sp>
      <p:sp>
        <p:nvSpPr>
          <p:cNvPr id="512" name="Google Shape;512;p94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Similar to eFECS, users will be able to “shift” effort in ECC in order to certify all the effort related to the Award, even if paid from non-sponsored sources.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ECC training courses and materials will provide instructions on how to use the “shift” feature for effort reporting.</a:t>
            </a:r>
            <a:endParaRPr/>
          </a:p>
        </p:txBody>
      </p:sp>
      <p:sp>
        <p:nvSpPr>
          <p:cNvPr id="513" name="Google Shape;513;p94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95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Reduction in Effort - Resources</a:t>
            </a:r>
            <a:endParaRPr/>
          </a:p>
        </p:txBody>
      </p:sp>
      <p:sp>
        <p:nvSpPr>
          <p:cNvPr id="519" name="Google Shape;519;p95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Federal Regulations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2 CFR 200.308(c)(3)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2950" lvl="1" indent="-158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GIM 35 – Effort Reporting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https://www.washington.edu/research/policies/gim-35/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95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6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4000"/>
              <a:buNone/>
            </a:pPr>
            <a:r>
              <a:rPr lang="en" sz="4000">
                <a:latin typeface="Arial"/>
                <a:ea typeface="Arial"/>
                <a:cs typeface="Arial"/>
                <a:sym typeface="Arial"/>
              </a:rPr>
              <a:t>Questions</a:t>
            </a:r>
            <a:endParaRPr/>
          </a:p>
        </p:txBody>
      </p:sp>
      <p:sp>
        <p:nvSpPr>
          <p:cNvPr id="526" name="Google Shape;526;p96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31469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ct val="100000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Post Award Fiscal Compliance (PAFC)</a:t>
            </a:r>
            <a:endParaRPr/>
          </a:p>
          <a:p>
            <a:pPr marL="742950" lvl="1" indent="-27622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gcafco@uw.edu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(Non-effort compliance questions)</a:t>
            </a:r>
            <a:endParaRPr/>
          </a:p>
          <a:p>
            <a:pPr marL="742950" lvl="1" indent="-27622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effortreporting@uw.edu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(Effort questions)</a:t>
            </a:r>
            <a:endParaRPr/>
          </a:p>
          <a:p>
            <a:pPr marL="742950" lvl="1" indent="-27622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https://finance.uw.edu/pafc/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2950" lvl="1" indent="-27622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https://finance.uw.edu/maa/effort-reporting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31469" algn="l" rtl="0">
              <a:spcBef>
                <a:spcPts val="444"/>
              </a:spcBef>
              <a:spcAft>
                <a:spcPts val="0"/>
              </a:spcAft>
              <a:buClr>
                <a:srgbClr val="4B2E83"/>
              </a:buClr>
              <a:buSzPct val="100000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Matt Gardner</a:t>
            </a:r>
            <a:endParaRPr/>
          </a:p>
          <a:p>
            <a:pPr marL="742950" lvl="1" indent="-27622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mgard4@uw.edu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2950" lvl="1" indent="-27622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206-543-2610</a:t>
            </a:r>
            <a:endParaRPr/>
          </a:p>
          <a:p>
            <a:pPr marL="742950" lvl="1" indent="-215265" algn="l" rtl="0">
              <a:spcBef>
                <a:spcPts val="222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342900" lvl="0" indent="-331469" algn="l" rtl="0">
              <a:spcBef>
                <a:spcPts val="444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David Parks</a:t>
            </a:r>
            <a:endParaRPr/>
          </a:p>
          <a:p>
            <a:pPr marL="742950" lvl="1" indent="-27622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ct val="100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parksd2@uw.edu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2950" lvl="1" indent="-168275" algn="l" rtl="0">
              <a:spcBef>
                <a:spcPts val="370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2" indent="0" algn="l" rtl="0">
              <a:spcBef>
                <a:spcPts val="333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01930" algn="l" rtl="0">
              <a:spcBef>
                <a:spcPts val="444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96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9"/>
          <p:cNvSpPr txBox="1">
            <a:spLocks noGrp="1"/>
          </p:cNvSpPr>
          <p:nvPr>
            <p:ph type="body" idx="1"/>
          </p:nvPr>
        </p:nvSpPr>
        <p:spPr>
          <a:xfrm>
            <a:off x="692029" y="1640263"/>
            <a:ext cx="7872000" cy="15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None/>
            </a:pPr>
            <a:r>
              <a:rPr lang="en" i="1"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National Science Foundation (NSF) Policy &amp; Requirement for RCR</a:t>
            </a:r>
            <a:endParaRPr/>
          </a:p>
        </p:txBody>
      </p:sp>
      <p:sp>
        <p:nvSpPr>
          <p:cNvPr id="393" name="Google Shape;393;p79"/>
          <p:cNvSpPr txBox="1"/>
          <p:nvPr/>
        </p:nvSpPr>
        <p:spPr>
          <a:xfrm>
            <a:off x="692029" y="4308049"/>
            <a:ext cx="6656700" cy="1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MRAM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August 10, 2023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Julie R. Severson, PhD, JD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Director, Office of Research Misconduct Proceedings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7"/>
          <p:cNvSpPr txBox="1">
            <a:spLocks noGrp="1"/>
          </p:cNvSpPr>
          <p:nvPr>
            <p:ph type="body" idx="1"/>
          </p:nvPr>
        </p:nvSpPr>
        <p:spPr>
          <a:xfrm>
            <a:off x="671757" y="11671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500"/>
              <a:buFont typeface="Arial"/>
              <a:buNone/>
            </a:pPr>
            <a:r>
              <a:rPr lang="en" sz="3700">
                <a:latin typeface="Encode Sans Black"/>
                <a:ea typeface="Encode Sans Black"/>
                <a:cs typeface="Encode Sans Black"/>
                <a:sym typeface="Encode Sans Black"/>
              </a:rPr>
              <a:t>How eGC1s are related to Awards and their Modifications</a:t>
            </a:r>
            <a:endParaRPr sz="3700"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533" name="Google Shape;533;p97"/>
          <p:cNvSpPr txBox="1"/>
          <p:nvPr/>
        </p:nvSpPr>
        <p:spPr>
          <a:xfrm>
            <a:off x="692029" y="4736699"/>
            <a:ext cx="6656700" cy="13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006F"/>
              </a:buClr>
              <a:buSzPts val="400"/>
              <a:buFont typeface="Arial"/>
              <a:buNone/>
            </a:pPr>
            <a:r>
              <a:rPr lang="en" sz="160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August 10, 2023 </a:t>
            </a:r>
            <a:r>
              <a:rPr lang="en" sz="1600" b="0" i="0" u="none" strike="noStrike" cap="none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MRAM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rgbClr val="33006F"/>
              </a:buClr>
              <a:buSzPts val="400"/>
              <a:buFont typeface="Arial"/>
              <a:buNone/>
            </a:pPr>
            <a:r>
              <a:rPr lang="en" sz="160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Tim Mhyre</a:t>
            </a:r>
            <a:r>
              <a:rPr lang="en"/>
              <a:t>, </a:t>
            </a:r>
            <a:r>
              <a:rPr lang="en" sz="1600" b="0" i="0" u="none" strike="noStrike" cap="none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Office of Sponsored Programs</a:t>
            </a:r>
            <a:endParaRPr sz="1600">
              <a:solidFill>
                <a:srgbClr val="33006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98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Encode Sans Black"/>
                <a:ea typeface="Encode Sans Black"/>
                <a:cs typeface="Encode Sans Black"/>
                <a:sym typeface="Encode Sans Black"/>
              </a:rPr>
              <a:t>Understanding eGC1s' relation to converted Awards &amp; their Modifications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540" name="Google Shape;540;p98"/>
          <p:cNvSpPr txBox="1">
            <a:spLocks noGrp="1"/>
          </p:cNvSpPr>
          <p:nvPr>
            <p:ph type="body" idx="2"/>
          </p:nvPr>
        </p:nvSpPr>
        <p:spPr>
          <a:xfrm>
            <a:off x="665905" y="1504150"/>
            <a:ext cx="8196300" cy="4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&gt;"/>
            </a:pPr>
            <a:r>
              <a:rPr lang="en" sz="2100"/>
              <a:t>Awards migrated into SAGE Central/Workday are based on the earliest awarded eGC1. </a:t>
            </a:r>
            <a:endParaRPr sz="21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&gt;"/>
            </a:pPr>
            <a:r>
              <a:rPr lang="en" sz="2100"/>
              <a:t>Modifications are created off of those Awards, </a:t>
            </a:r>
            <a:r>
              <a:rPr lang="en" sz="2100" b="1"/>
              <a:t>not</a:t>
            </a:r>
            <a:r>
              <a:rPr lang="en" sz="2100"/>
              <a:t> the eGC1s. </a:t>
            </a:r>
            <a:endParaRPr sz="21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&gt;"/>
            </a:pPr>
            <a:r>
              <a:rPr lang="en" sz="2100"/>
              <a:t>For example when an Award Setup Request is created on an earlier eGC1 and a supplement is awarded on a later eGC1. </a:t>
            </a:r>
            <a:endParaRPr sz="210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–"/>
            </a:pPr>
            <a:r>
              <a:rPr lang="en" sz="2100"/>
              <a:t>Modifications are then setup under the Award that is related to that originally awarded earlier eGC1.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Make sure to update personnel on those original eGC1s for an award so the right personnel are listed. </a:t>
            </a:r>
            <a:endParaRPr sz="2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9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Encode Sans Black"/>
                <a:ea typeface="Encode Sans Black"/>
                <a:cs typeface="Encode Sans Black"/>
                <a:sym typeface="Encode Sans Black"/>
              </a:rPr>
              <a:t>Example converted eGC1s related to Award &amp; Modifications in SAGE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547" name="Google Shape;547;p99"/>
          <p:cNvSpPr/>
          <p:nvPr/>
        </p:nvSpPr>
        <p:spPr>
          <a:xfrm>
            <a:off x="909325" y="2068101"/>
            <a:ext cx="1156200" cy="71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A123456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New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not awarded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8" name="Google Shape;548;p99"/>
          <p:cNvSpPr/>
          <p:nvPr/>
        </p:nvSpPr>
        <p:spPr>
          <a:xfrm>
            <a:off x="909325" y="3002158"/>
            <a:ext cx="1156200" cy="715200"/>
          </a:xfrm>
          <a:prstGeom prst="roundRect">
            <a:avLst>
              <a:gd name="adj" fmla="val 16667"/>
            </a:avLst>
          </a:prstGeom>
          <a:solidFill>
            <a:srgbClr val="E8D3A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A124567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Resubmission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received 9/01/2022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9" name="Google Shape;549;p99"/>
          <p:cNvSpPr/>
          <p:nvPr/>
        </p:nvSpPr>
        <p:spPr>
          <a:xfrm>
            <a:off x="2231750" y="3242445"/>
            <a:ext cx="350100" cy="27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0" name="Google Shape;550;p99"/>
          <p:cNvSpPr txBox="1"/>
          <p:nvPr/>
        </p:nvSpPr>
        <p:spPr>
          <a:xfrm>
            <a:off x="2739249" y="3099300"/>
            <a:ext cx="2470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Year 1 NOA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Earliest Awarded eGC1,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automatically converted from an FA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1" name="Google Shape;551;p99"/>
          <p:cNvSpPr/>
          <p:nvPr/>
        </p:nvSpPr>
        <p:spPr>
          <a:xfrm>
            <a:off x="5588195" y="3054229"/>
            <a:ext cx="1307700" cy="677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AWD-001234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2" name="Google Shape;552;p99"/>
          <p:cNvSpPr/>
          <p:nvPr/>
        </p:nvSpPr>
        <p:spPr>
          <a:xfrm>
            <a:off x="7509897" y="3030537"/>
            <a:ext cx="1307700" cy="677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MOD-001347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Year 2 NOA Supplement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3" name="Google Shape;553;p99"/>
          <p:cNvSpPr/>
          <p:nvPr/>
        </p:nvSpPr>
        <p:spPr>
          <a:xfrm>
            <a:off x="5104010" y="3283506"/>
            <a:ext cx="350100" cy="27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4" name="Google Shape;554;p99"/>
          <p:cNvSpPr txBox="1"/>
          <p:nvPr/>
        </p:nvSpPr>
        <p:spPr>
          <a:xfrm>
            <a:off x="746500" y="1576800"/>
            <a:ext cx="38097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eGC1s approved prior to go-Live</a:t>
            </a:r>
            <a:endParaRPr sz="16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5" name="Google Shape;555;p99"/>
          <p:cNvSpPr/>
          <p:nvPr/>
        </p:nvSpPr>
        <p:spPr>
          <a:xfrm>
            <a:off x="900350" y="4398140"/>
            <a:ext cx="1156200" cy="71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A125678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RPPR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6" name="Google Shape;556;p99"/>
          <p:cNvSpPr/>
          <p:nvPr/>
        </p:nvSpPr>
        <p:spPr>
          <a:xfrm>
            <a:off x="2152042" y="4616702"/>
            <a:ext cx="350100" cy="27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7" name="Google Shape;557;p99"/>
          <p:cNvSpPr/>
          <p:nvPr/>
        </p:nvSpPr>
        <p:spPr>
          <a:xfrm>
            <a:off x="7030010" y="3220706"/>
            <a:ext cx="350100" cy="27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8" name="Google Shape;558;p99"/>
          <p:cNvSpPr txBox="1"/>
          <p:nvPr/>
        </p:nvSpPr>
        <p:spPr>
          <a:xfrm>
            <a:off x="2739250" y="4550550"/>
            <a:ext cx="424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RPPR submitted before cutover 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Modifications not created under an eGC1 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9" name="Google Shape;559;p99"/>
          <p:cNvSpPr txBox="1"/>
          <p:nvPr/>
        </p:nvSpPr>
        <p:spPr>
          <a:xfrm>
            <a:off x="671750" y="5540100"/>
            <a:ext cx="80388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Update PI/Personnel on A124567 eGC1 connected to the Award &amp; related to those Modifications. 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00"/>
          <p:cNvSpPr txBox="1">
            <a:spLocks noGrp="1"/>
          </p:cNvSpPr>
          <p:nvPr>
            <p:ph type="body" idx="1"/>
          </p:nvPr>
        </p:nvSpPr>
        <p:spPr>
          <a:xfrm>
            <a:off x="671757" y="114347"/>
            <a:ext cx="8184600" cy="132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Encode Sans Black"/>
                <a:ea typeface="Encode Sans Black"/>
                <a:cs typeface="Encode Sans Black"/>
                <a:sym typeface="Encode Sans Black"/>
              </a:rPr>
              <a:t>Example - Use of eGC1s going forward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566" name="Google Shape;566;p100"/>
          <p:cNvSpPr/>
          <p:nvPr/>
        </p:nvSpPr>
        <p:spPr>
          <a:xfrm>
            <a:off x="694223" y="3483700"/>
            <a:ext cx="1369200" cy="929700"/>
          </a:xfrm>
          <a:prstGeom prst="roundRect">
            <a:avLst>
              <a:gd name="adj" fmla="val 16667"/>
            </a:avLst>
          </a:prstGeom>
          <a:solidFill>
            <a:srgbClr val="E8D3A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A124567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Resubmission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Awarded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7" name="Google Shape;567;p100"/>
          <p:cNvSpPr/>
          <p:nvPr/>
        </p:nvSpPr>
        <p:spPr>
          <a:xfrm>
            <a:off x="5006500" y="3427300"/>
            <a:ext cx="1536300" cy="929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AWD-001234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Year 1 NOA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8" name="Google Shape;568;p100"/>
          <p:cNvSpPr/>
          <p:nvPr/>
        </p:nvSpPr>
        <p:spPr>
          <a:xfrm>
            <a:off x="7505750" y="3047717"/>
            <a:ext cx="1283700" cy="774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MOD-001598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Year 2 NOA 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9" name="Google Shape;569;p100"/>
          <p:cNvSpPr txBox="1"/>
          <p:nvPr/>
        </p:nvSpPr>
        <p:spPr>
          <a:xfrm>
            <a:off x="2476063" y="3363700"/>
            <a:ext cx="1847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Year 1 NOA</a:t>
            </a:r>
            <a:endParaRPr sz="15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Earliest Awarded eGC1 </a:t>
            </a:r>
            <a:endParaRPr sz="15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0" name="Google Shape;570;p100"/>
          <p:cNvSpPr/>
          <p:nvPr/>
        </p:nvSpPr>
        <p:spPr>
          <a:xfrm>
            <a:off x="4300867" y="3809500"/>
            <a:ext cx="614700" cy="27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1" name="Google Shape;571;p100"/>
          <p:cNvSpPr/>
          <p:nvPr/>
        </p:nvSpPr>
        <p:spPr>
          <a:xfrm>
            <a:off x="671750" y="4811300"/>
            <a:ext cx="1414200" cy="929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A126789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Supplemental Proposal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2" name="Google Shape;572;p100"/>
          <p:cNvSpPr/>
          <p:nvPr/>
        </p:nvSpPr>
        <p:spPr>
          <a:xfrm>
            <a:off x="2133842" y="3809485"/>
            <a:ext cx="350100" cy="27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3" name="Google Shape;573;p100"/>
          <p:cNvSpPr/>
          <p:nvPr/>
        </p:nvSpPr>
        <p:spPr>
          <a:xfrm>
            <a:off x="7500300" y="2051867"/>
            <a:ext cx="1283700" cy="774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MOD-001635 Year 2 Supplement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4" name="Google Shape;574;p100"/>
          <p:cNvSpPr/>
          <p:nvPr/>
        </p:nvSpPr>
        <p:spPr>
          <a:xfrm>
            <a:off x="7500300" y="5039467"/>
            <a:ext cx="1283700" cy="774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MOD-001347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RPPR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5" name="Google Shape;575;p100"/>
          <p:cNvSpPr/>
          <p:nvPr/>
        </p:nvSpPr>
        <p:spPr>
          <a:xfrm>
            <a:off x="7500300" y="4043600"/>
            <a:ext cx="1283700" cy="774000"/>
          </a:xfrm>
          <a:prstGeom prst="roundRect">
            <a:avLst>
              <a:gd name="adj" fmla="val 1594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MOD-001564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Rebudget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6" name="Google Shape;576;p100"/>
          <p:cNvSpPr txBox="1"/>
          <p:nvPr/>
        </p:nvSpPr>
        <p:spPr>
          <a:xfrm>
            <a:off x="748700" y="1576800"/>
            <a:ext cx="80307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eGC1s - Used for </a:t>
            </a:r>
            <a:r>
              <a:rPr lang="en" sz="2000" b="1" i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Proposals</a:t>
            </a:r>
            <a:r>
              <a:rPr lang="en" sz="16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(New/Competing &amp; Supplemental) </a:t>
            </a:r>
            <a:endParaRPr sz="16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7" name="Google Shape;577;p100"/>
          <p:cNvSpPr/>
          <p:nvPr/>
        </p:nvSpPr>
        <p:spPr>
          <a:xfrm>
            <a:off x="671750" y="2156100"/>
            <a:ext cx="1414200" cy="929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A123456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New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Not Awarded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8" name="Google Shape;578;p100"/>
          <p:cNvSpPr/>
          <p:nvPr/>
        </p:nvSpPr>
        <p:spPr>
          <a:xfrm rot="-2703763">
            <a:off x="6728931" y="2811761"/>
            <a:ext cx="581454" cy="27831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9" name="Google Shape;579;p100"/>
          <p:cNvSpPr/>
          <p:nvPr/>
        </p:nvSpPr>
        <p:spPr>
          <a:xfrm rot="2469009">
            <a:off x="6663385" y="4675792"/>
            <a:ext cx="587659" cy="2781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0" name="Google Shape;580;p100"/>
          <p:cNvSpPr/>
          <p:nvPr/>
        </p:nvSpPr>
        <p:spPr>
          <a:xfrm rot="1414728">
            <a:off x="7024607" y="4093995"/>
            <a:ext cx="350241" cy="27811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1" name="Google Shape;581;p100"/>
          <p:cNvSpPr/>
          <p:nvPr/>
        </p:nvSpPr>
        <p:spPr>
          <a:xfrm rot="-1059518">
            <a:off x="7007739" y="3476638"/>
            <a:ext cx="350096" cy="27818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01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Encode Sans Black"/>
                <a:ea typeface="Encode Sans Black"/>
                <a:cs typeface="Encode Sans Black"/>
                <a:sym typeface="Encode Sans Black"/>
              </a:rPr>
              <a:t>Tips &amp; Reminders for ASRs &amp; MODs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588" name="Google Shape;588;p101"/>
          <p:cNvSpPr txBox="1">
            <a:spLocks noGrp="1"/>
          </p:cNvSpPr>
          <p:nvPr>
            <p:ph type="body" idx="2"/>
          </p:nvPr>
        </p:nvSpPr>
        <p:spPr>
          <a:xfrm>
            <a:off x="665905" y="1504150"/>
            <a:ext cx="8196300" cy="4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&gt;"/>
            </a:pPr>
            <a:r>
              <a:rPr lang="en" sz="2400" b="1"/>
              <a:t>Attach</a:t>
            </a:r>
            <a:r>
              <a:rPr lang="en" sz="2400"/>
              <a:t> agreements &amp; correspondence with sponsor</a:t>
            </a:r>
            <a:endParaRPr sz="24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&gt;"/>
            </a:pPr>
            <a:r>
              <a:rPr lang="en" sz="2400" b="1"/>
              <a:t>Copy</a:t>
            </a:r>
            <a:r>
              <a:rPr lang="en" sz="2400"/>
              <a:t> or </a:t>
            </a:r>
            <a:r>
              <a:rPr lang="en" sz="2400" b="1"/>
              <a:t>create a new</a:t>
            </a:r>
            <a:r>
              <a:rPr lang="en" sz="2400"/>
              <a:t> SAGE budget &amp; attach to Award Setup Requests &amp; Modifications</a:t>
            </a:r>
            <a:endParaRPr sz="24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&gt;"/>
            </a:pPr>
            <a:r>
              <a:rPr lang="en" sz="2400" b="1"/>
              <a:t>Add Comments</a:t>
            </a:r>
            <a:r>
              <a:rPr lang="en" sz="2400"/>
              <a:t> - indicate what you are requesting &amp; for MODs include any Grant ID#s impacted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Review: </a:t>
            </a:r>
            <a:endParaRPr sz="2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hlinkClick r:id="rId3"/>
              </a:rPr>
              <a:t>Setup Financials</a:t>
            </a:r>
            <a:r>
              <a:rPr lang="en" sz="2200"/>
              <a:t> - guidance on Award Setup Requests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hlinkClick r:id="rId4"/>
              </a:rPr>
              <a:t>Award Changes</a:t>
            </a:r>
            <a:r>
              <a:rPr lang="en" sz="2200"/>
              <a:t> - guidance on Modifications</a:t>
            </a:r>
            <a:endParaRPr sz="2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0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750"/>
              <a:buFont typeface="Arial"/>
              <a:buNone/>
            </a:pPr>
            <a:r>
              <a:rPr lang="en" sz="3000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rPr>
              <a:t>Questions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03"/>
          <p:cNvSpPr txBox="1">
            <a:spLocks noGrp="1"/>
          </p:cNvSpPr>
          <p:nvPr>
            <p:ph type="title"/>
          </p:nvPr>
        </p:nvSpPr>
        <p:spPr>
          <a:xfrm>
            <a:off x="671757" y="11798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Encode Sans Black"/>
              <a:buNone/>
            </a:pPr>
            <a:r>
              <a:rPr lang="en"/>
              <a:t>GCA UPDATE</a:t>
            </a:r>
            <a:endParaRPr/>
          </a:p>
        </p:txBody>
      </p:sp>
      <p:sp>
        <p:nvSpPr>
          <p:cNvPr id="599" name="Google Shape;599;p103"/>
          <p:cNvSpPr txBox="1"/>
          <p:nvPr/>
        </p:nvSpPr>
        <p:spPr>
          <a:xfrm>
            <a:off x="824000" y="4283025"/>
            <a:ext cx="42135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accent2"/>
                </a:solidFill>
                <a:latin typeface="Encode Sans"/>
                <a:ea typeface="Encode Sans"/>
                <a:cs typeface="Encode Sans"/>
                <a:sym typeface="Encode Sans"/>
              </a:rPr>
              <a:t>Juan Lepez</a:t>
            </a:r>
            <a:endParaRPr sz="1700" b="0" i="0" u="none" strike="noStrike" cap="none">
              <a:solidFill>
                <a:schemeClr val="accent2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accent2"/>
                </a:solidFill>
                <a:latin typeface="Encode Sans"/>
                <a:ea typeface="Encode Sans"/>
                <a:cs typeface="Encode Sans"/>
                <a:sym typeface="Encode Sans"/>
              </a:rPr>
              <a:t>Director, Grant &amp; Contract Accounting</a:t>
            </a:r>
            <a:endParaRPr sz="1700" b="0" i="0" u="none" strike="noStrike" cap="none">
              <a:solidFill>
                <a:schemeClr val="accent2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accent2"/>
                </a:solidFill>
                <a:latin typeface="Encode Sans"/>
                <a:ea typeface="Encode Sans"/>
                <a:cs typeface="Encode Sans"/>
                <a:sym typeface="Encode Sans"/>
              </a:rPr>
              <a:t>August 10, 2023 MRAM</a:t>
            </a:r>
            <a:endParaRPr sz="1700" b="0" i="0" u="none" strike="noStrike" cap="none">
              <a:solidFill>
                <a:schemeClr val="accent2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04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/>
              <a:t>GCA WORKING IN WORKDAY</a:t>
            </a:r>
            <a:endParaRPr/>
          </a:p>
        </p:txBody>
      </p:sp>
      <p:sp>
        <p:nvSpPr>
          <p:cNvPr id="605" name="Google Shape;605;p104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GCA teams have a staggered introduction to Workday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Backlogs in Award Setup Requests and Modifications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Delay in creating WD sponsor invoices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400"/>
              <a:buNone/>
            </a:pPr>
            <a:r>
              <a:rPr lang="en"/>
              <a:t>We appreciate your patience while we work through this!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5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/>
              <a:t>AWARD TASKS</a:t>
            </a:r>
            <a:endParaRPr/>
          </a:p>
        </p:txBody>
      </p:sp>
      <p:sp>
        <p:nvSpPr>
          <p:cNvPr id="611" name="Google Shape;611;p105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GCA can enter, update and complete award tasks for GCA tasks and campus tasks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Decision was made to postpone entering award tasks for campus tasks until after Hypercare ends in September 2023</a:t>
            </a:r>
            <a:endParaRPr/>
          </a:p>
          <a:p>
            <a: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en"/>
              <a:t>Reviewed with GA2C PTT in June 2023</a:t>
            </a:r>
            <a:endParaRPr/>
          </a:p>
          <a:p>
            <a: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en"/>
              <a:t>Allows GCA to focus on core processes like sponsor invoicing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&gt;"/>
            </a:pPr>
            <a:r>
              <a:rPr lang="en"/>
              <a:t>Will revisit this in October 2023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06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/>
              <a:t>COMMUNICATING WITH GCA</a:t>
            </a:r>
            <a:endParaRPr/>
          </a:p>
        </p:txBody>
      </p:sp>
      <p:sp>
        <p:nvSpPr>
          <p:cNvPr id="617" name="Google Shape;617;p106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How to contact GCA: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 u="sng">
                <a:solidFill>
                  <a:schemeClr val="hlink"/>
                </a:solidFill>
                <a:hlinkClick r:id="rId3"/>
              </a:rPr>
              <a:t>Award Portal</a:t>
            </a:r>
            <a:r>
              <a:rPr lang="en"/>
              <a:t> </a:t>
            </a:r>
            <a:r>
              <a:rPr lang="en" i="1"/>
              <a:t>(preferred)</a:t>
            </a:r>
            <a:endParaRPr i="1"/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Email to </a:t>
            </a:r>
            <a:r>
              <a:rPr lang="en" u="sng">
                <a:solidFill>
                  <a:schemeClr val="hlink"/>
                </a:solidFill>
                <a:hlinkClick r:id="rId4"/>
              </a:rPr>
              <a:t>gcahelp@uw.edu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Phone call to (206) 616-9995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5"/>
              </a:rPr>
              <a:t>UW Connect</a:t>
            </a:r>
            <a:r>
              <a:rPr lang="en" u="sng">
                <a:solidFill>
                  <a:schemeClr val="hlink"/>
                </a:solidFill>
                <a:hlinkClick r:id="rId5"/>
              </a:rPr>
              <a:t> Finance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i="1">
                <a:solidFill>
                  <a:schemeClr val="dk1"/>
                </a:solidFill>
              </a:rPr>
              <a:t>(new with Workday Finance)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80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NSF’s </a:t>
            </a:r>
            <a:r>
              <a:rPr lang="en" i="1">
                <a:latin typeface="Arial"/>
                <a:ea typeface="Arial"/>
                <a:cs typeface="Arial"/>
                <a:sym typeface="Arial"/>
              </a:rPr>
              <a:t>old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policy &amp; RCR requirement</a:t>
            </a:r>
            <a:endParaRPr/>
          </a:p>
        </p:txBody>
      </p:sp>
      <p:sp>
        <p:nvSpPr>
          <p:cNvPr id="399" name="Google Shape;399;p80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Undergraduate students, graduate students and postdoctoral researchers who are supported by NSF to conduct research are required to take responsible and ethical conduct of research (i.e., RCR) training.</a:t>
            </a:r>
            <a:endParaRPr/>
          </a:p>
          <a:p>
            <a:pPr marL="742950" lvl="1" indent="-285750" algn="l" rtl="0">
              <a:spcBef>
                <a:spcPts val="880"/>
              </a:spcBef>
              <a:spcAft>
                <a:spcPts val="0"/>
              </a:spcAft>
              <a:buClr>
                <a:srgbClr val="4B2E83"/>
              </a:buClr>
              <a:buSzPts val="1400"/>
              <a:buChar char="–"/>
            </a:pPr>
            <a:r>
              <a:rPr lang="en" sz="1400" b="0">
                <a:latin typeface="Arial"/>
                <a:ea typeface="Arial"/>
                <a:cs typeface="Arial"/>
                <a:sym typeface="Arial"/>
              </a:rPr>
              <a:t>Source: NSF’s Proposal and Award Policies and Procedures Guide (PAPPG 2022)</a:t>
            </a:r>
            <a:endParaRPr/>
          </a:p>
          <a:p>
            <a:pPr marL="457200" lvl="1" indent="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80"/>
          <p:cNvSpPr/>
          <p:nvPr/>
        </p:nvSpPr>
        <p:spPr>
          <a:xfrm>
            <a:off x="7294261" y="5815928"/>
            <a:ext cx="1869000" cy="10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0657" y="3937982"/>
            <a:ext cx="3866733" cy="2460221"/>
          </a:xfrm>
          <a:prstGeom prst="rect">
            <a:avLst/>
          </a:prstGeom>
          <a:solidFill>
            <a:srgbClr val="ECECEC"/>
          </a:solidFill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1200090" algn="br" rotWithShape="0">
              <a:srgbClr val="000000">
                <a:alpha val="20000"/>
              </a:srgbClr>
            </a:outerShdw>
          </a:effectLst>
        </p:spPr>
      </p:pic>
      <p:pic>
        <p:nvPicPr>
          <p:cNvPr id="402" name="Google Shape;402;p80" descr="Businesswoman pointing u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5747" y="4294452"/>
            <a:ext cx="1029900" cy="2384103"/>
          </a:xfrm>
          <a:prstGeom prst="rect">
            <a:avLst/>
          </a:prstGeom>
          <a:noFill/>
          <a:ln>
            <a:noFill/>
          </a:ln>
          <a:effectLst>
            <a:outerShdw blurRad="76200" sy="23000" kx="120009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07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 sz="2800"/>
              <a:t>AWARD PORTAL/GCA HELP/UW CONNECT</a:t>
            </a:r>
            <a:endParaRPr sz="2800"/>
          </a:p>
        </p:txBody>
      </p:sp>
      <p:sp>
        <p:nvSpPr>
          <p:cNvPr id="623" name="Google Shape;623;p107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17647"/>
              <a:buNone/>
            </a:pPr>
            <a:r>
              <a:rPr lang="en"/>
              <a:t>Award Portal </a:t>
            </a:r>
            <a:r>
              <a:rPr lang="en" i="1"/>
              <a:t>(preferred)</a:t>
            </a:r>
            <a:endParaRPr i="1"/>
          </a:p>
          <a:p>
            <a:pPr marL="800100" lvl="0" indent="-32004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"/>
              <a:t>Internal UW customers</a:t>
            </a:r>
            <a:endParaRPr/>
          </a:p>
          <a:p>
            <a:pPr marL="800100" lvl="0" indent="-32004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Char char="&gt;"/>
            </a:pPr>
            <a:r>
              <a:rPr lang="en"/>
              <a:t>Workday award must be present</a:t>
            </a:r>
            <a:endParaRPr/>
          </a:p>
          <a:p>
            <a:pPr marL="8001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17647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17647"/>
              <a:buNone/>
            </a:pPr>
            <a:r>
              <a:rPr lang="en"/>
              <a:t>GCA Help</a:t>
            </a:r>
            <a:endParaRPr/>
          </a:p>
          <a:p>
            <a:pPr marL="914400" lvl="0" indent="-35814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Sponsor or </a:t>
            </a:r>
            <a:r>
              <a:rPr lang="en">
                <a:solidFill>
                  <a:schemeClr val="dk1"/>
                </a:solidFill>
              </a:rPr>
              <a:t>Internal UW customers</a:t>
            </a:r>
            <a:endParaRPr/>
          </a:p>
          <a:p>
            <a:pPr marL="914400" lvl="0" indent="-3581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Best for when the award is not in Workday Finance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17647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17647"/>
              <a:buNone/>
            </a:pPr>
            <a:r>
              <a:rPr lang="en"/>
              <a:t>UW Connect</a:t>
            </a:r>
            <a:endParaRPr/>
          </a:p>
          <a:p>
            <a:pPr marL="800100" lvl="0" indent="-32004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Char char="&gt;"/>
            </a:pPr>
            <a:r>
              <a:rPr lang="en">
                <a:solidFill>
                  <a:schemeClr val="dk1"/>
                </a:solidFill>
              </a:rPr>
              <a:t>Internal UW customers</a:t>
            </a:r>
            <a:endParaRPr/>
          </a:p>
          <a:p>
            <a:pPr marL="800100" lvl="0" indent="-32004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For general or technical/access issues</a:t>
            </a:r>
            <a:endParaRPr/>
          </a:p>
          <a:p>
            <a:pPr marL="800100" lvl="0" indent="-32004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For lists of changes to converted grant budgets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08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 sz="2700"/>
              <a:t>SHARED ENVIRONMENT ROLE IN CLOSEOUT</a:t>
            </a:r>
            <a:endParaRPr sz="2700"/>
          </a:p>
        </p:txBody>
      </p:sp>
      <p:sp>
        <p:nvSpPr>
          <p:cNvPr id="629" name="Google Shape;629;p108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Update from July Bonus MRAM Q&amp;A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Confusion with SE role in sponsored program closeout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SE role is to support compliance with </a:t>
            </a:r>
            <a:r>
              <a:rPr lang="en" u="sng">
                <a:solidFill>
                  <a:schemeClr val="hlink"/>
                </a:solidFill>
                <a:hlinkClick r:id="rId3"/>
              </a:rPr>
              <a:t>GIM 39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Details are available in </a:t>
            </a:r>
            <a:r>
              <a:rPr lang="en" u="sng">
                <a:solidFill>
                  <a:schemeClr val="hlink"/>
                </a:solidFill>
                <a:hlinkClick r:id="rId4"/>
              </a:rPr>
              <a:t>SE Operations Manual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09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 sz="2800"/>
              <a:t>NEW RESOURCES</a:t>
            </a:r>
            <a:endParaRPr sz="2800"/>
          </a:p>
        </p:txBody>
      </p:sp>
      <p:sp>
        <p:nvSpPr>
          <p:cNvPr id="635" name="Google Shape;635;p109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New webpages</a:t>
            </a:r>
            <a:endParaRPr/>
          </a:p>
          <a:p>
            <a:pPr marL="9144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3"/>
              </a:rPr>
              <a:t>Advance awards</a:t>
            </a:r>
            <a:endParaRPr/>
          </a:p>
          <a:p>
            <a:pPr marL="9144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4"/>
              </a:rPr>
              <a:t>New awards</a:t>
            </a:r>
            <a:endParaRPr/>
          </a:p>
          <a:p>
            <a:pPr marL="9144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5"/>
              </a:rPr>
              <a:t>Modifications</a:t>
            </a:r>
            <a:endParaRPr/>
          </a:p>
          <a:p>
            <a:pPr marL="9144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6"/>
              </a:rPr>
              <a:t>Award line setup</a:t>
            </a:r>
            <a:endParaRPr/>
          </a:p>
          <a:p>
            <a:pPr marL="9144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7"/>
              </a:rPr>
              <a:t>How to review a new award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New job aid</a:t>
            </a:r>
            <a:endParaRPr/>
          </a:p>
          <a:p>
            <a:pPr marL="9144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8"/>
              </a:rPr>
              <a:t>Manage Campus Contacts in Award Portal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636" name="Google Shape;636;p109"/>
          <p:cNvSpPr/>
          <p:nvPr/>
        </p:nvSpPr>
        <p:spPr>
          <a:xfrm>
            <a:off x="5956600" y="3187350"/>
            <a:ext cx="1115100" cy="4833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10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642" name="Google Shape;642;p110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Please send questions to </a:t>
            </a:r>
            <a:r>
              <a:rPr lang="en" u="sng">
                <a:solidFill>
                  <a:schemeClr val="hlink"/>
                </a:solidFill>
                <a:hlinkClick r:id="rId3"/>
              </a:rPr>
              <a:t>kabah12@uw.edu</a:t>
            </a:r>
            <a:r>
              <a:rPr lang="en"/>
              <a:t>	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11"/>
          <p:cNvSpPr txBox="1">
            <a:spLocks noGrp="1"/>
          </p:cNvSpPr>
          <p:nvPr>
            <p:ph type="title"/>
          </p:nvPr>
        </p:nvSpPr>
        <p:spPr>
          <a:xfrm>
            <a:off x="671757" y="11798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Encode Sans Black"/>
              <a:buNone/>
            </a:pPr>
            <a:r>
              <a:rPr lang="en"/>
              <a:t>AWARD SETUP REQUESTS AND GCA ONLY MODIFICATIONS</a:t>
            </a:r>
            <a:endParaRPr/>
          </a:p>
        </p:txBody>
      </p:sp>
      <p:sp>
        <p:nvSpPr>
          <p:cNvPr id="648" name="Google Shape;648;p111"/>
          <p:cNvSpPr txBox="1"/>
          <p:nvPr/>
        </p:nvSpPr>
        <p:spPr>
          <a:xfrm>
            <a:off x="824000" y="4283025"/>
            <a:ext cx="53184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accent2"/>
                </a:solidFill>
                <a:latin typeface="Encode Sans"/>
                <a:ea typeface="Encode Sans"/>
                <a:cs typeface="Encode Sans"/>
                <a:sym typeface="Encode Sans"/>
              </a:rPr>
              <a:t>Vince Gonzalez</a:t>
            </a:r>
            <a:endParaRPr sz="1700" b="0" i="0" u="none" strike="noStrike" cap="none">
              <a:solidFill>
                <a:schemeClr val="accent2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accent2"/>
                </a:solidFill>
                <a:latin typeface="Encode Sans"/>
                <a:ea typeface="Encode Sans"/>
                <a:cs typeface="Encode Sans"/>
                <a:sym typeface="Encode Sans"/>
              </a:rPr>
              <a:t>Associate Director, Grant &amp; Contract Accounting</a:t>
            </a:r>
            <a:endParaRPr sz="1700" b="0" i="0" u="none" strike="noStrike" cap="none">
              <a:solidFill>
                <a:schemeClr val="accent2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chemeClr val="accent2"/>
                </a:solidFill>
                <a:latin typeface="Encode Sans"/>
                <a:ea typeface="Encode Sans"/>
                <a:cs typeface="Encode Sans"/>
                <a:sym typeface="Encode Sans"/>
              </a:rPr>
              <a:t>August 10, 2023 MRAM</a:t>
            </a:r>
            <a:endParaRPr sz="1700" b="0" i="0" u="none" strike="noStrike" cap="none">
              <a:solidFill>
                <a:schemeClr val="accent2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12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54" name="Google Shape;654;p112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GCA has been processing Award Setup Requests (ASRs) and Modifications (MODs) over the last month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We have compiled trends and recommendations to share with campus partners to improve overall process for both ASRs and MODs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13"/>
          <p:cNvSpPr txBox="1">
            <a:spLocks noGrp="1"/>
          </p:cNvSpPr>
          <p:nvPr>
            <p:ph type="title"/>
          </p:nvPr>
        </p:nvSpPr>
        <p:spPr>
          <a:xfrm>
            <a:off x="665606" y="32686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/>
              <a:t>TRENDS AND ISSUES FOR ASRs</a:t>
            </a:r>
            <a:endParaRPr/>
          </a:p>
        </p:txBody>
      </p:sp>
      <p:sp>
        <p:nvSpPr>
          <p:cNvPr id="660" name="Google Shape;660;p113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10000"/>
          </a:bodyPr>
          <a:lstStyle/>
          <a:p>
            <a:pPr marL="457200" lvl="0" indent="-34671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SAGE Budget worksheets don’t match award</a:t>
            </a:r>
            <a:endParaRPr/>
          </a:p>
          <a:p>
            <a:pPr marL="914400" lvl="1" indent="-327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/>
              <a:t>Problem: GCA cannot enter Workday award plan</a:t>
            </a:r>
            <a:endParaRPr/>
          </a:p>
          <a:p>
            <a:pPr marL="914400" lvl="1" indent="-327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/>
              <a:t>Solution: Make sure difference between award and worksheet total is zero</a:t>
            </a:r>
            <a:endParaRPr/>
          </a:p>
          <a:p>
            <a:pPr marL="457200" lvl="0" indent="-34671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Principal Investigator is not entered on SAGE Budget worksheet</a:t>
            </a:r>
            <a:endParaRPr/>
          </a:p>
          <a:p>
            <a:pPr marL="914400" lvl="1" indent="-327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/>
              <a:t>Problem: Wrong PI or no PI will appear in Workday grant</a:t>
            </a:r>
            <a:endParaRPr/>
          </a:p>
          <a:p>
            <a:pPr marL="914400" lvl="1" indent="-327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/>
              <a:t>Solution: Check PI on each worksheet especially if award has multiple PIs</a:t>
            </a:r>
            <a:endParaRPr/>
          </a:p>
          <a:p>
            <a:pPr marL="457200" lvl="0" indent="-34671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Cost Center or Security Hierarchy is blank</a:t>
            </a:r>
            <a:endParaRPr/>
          </a:p>
          <a:p>
            <a:pPr marL="914400" lvl="1" indent="-327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/>
              <a:t>Problems: GCA does not know how to determine and populate these mandatory fields into Workday</a:t>
            </a:r>
            <a:endParaRPr/>
          </a:p>
          <a:p>
            <a:pPr marL="914400" lvl="1" indent="-327025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ct val="100000"/>
              <a:buChar char="–"/>
            </a:pPr>
            <a:r>
              <a:rPr lang="en"/>
              <a:t>Solution: Make sure that both fields are populated on each worksheet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4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/>
              <a:t>TIPS AND REMINDERS FOR ASRs</a:t>
            </a:r>
            <a:endParaRPr/>
          </a:p>
        </p:txBody>
      </p:sp>
      <p:sp>
        <p:nvSpPr>
          <p:cNvPr id="666" name="Google Shape;666;p114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Enter </a:t>
            </a:r>
            <a:r>
              <a:rPr lang="en" u="sng"/>
              <a:t>Fiscally Responsible Cost Center</a:t>
            </a:r>
            <a:r>
              <a:rPr lang="en"/>
              <a:t> and </a:t>
            </a:r>
            <a:r>
              <a:rPr lang="en" u="sng"/>
              <a:t>Workday Security Grant Hierarchy</a:t>
            </a:r>
            <a:r>
              <a:rPr lang="en"/>
              <a:t> for each worksheet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Make sure a PI is identified with appropriate role in each worksheet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&gt;"/>
            </a:pPr>
            <a:r>
              <a:rPr lang="en">
                <a:solidFill>
                  <a:schemeClr val="dk1"/>
                </a:solidFill>
              </a:rPr>
              <a:t>Pay attention to alerts like: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Char char="–"/>
            </a:pPr>
            <a:r>
              <a:rPr lang="en">
                <a:solidFill>
                  <a:schemeClr val="dk1"/>
                </a:solidFill>
              </a:rPr>
              <a:t>Update SAGE Budget before routing to OSP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67" name="Google Shape;667;p114" descr="SAGE Award Setup Request ale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725" y="4248650"/>
            <a:ext cx="8456551" cy="6215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15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/>
              <a:t>LIST OF GCA ONLY MODIFICATIONS</a:t>
            </a:r>
            <a:endParaRPr/>
          </a:p>
        </p:txBody>
      </p:sp>
      <p:sp>
        <p:nvSpPr>
          <p:cNvPr id="673" name="Google Shape;673;p115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42857"/>
              <a:buNone/>
            </a:pPr>
            <a:r>
              <a:rPr lang="en"/>
              <a:t>GCA Only Modifications are actions that must not require sponsor approval.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42857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42857"/>
              <a:buNone/>
            </a:pPr>
            <a:r>
              <a:rPr lang="en"/>
              <a:t>Modifications not otherwise requiring sponsor approval:</a:t>
            </a:r>
            <a:endParaRPr/>
          </a:p>
          <a:p>
            <a:pPr marL="457200" lvl="0" indent="-3352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Cost Share Change</a:t>
            </a:r>
            <a:endParaRPr/>
          </a:p>
          <a:p>
            <a:pPr marL="457200" lvl="0" indent="-33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Rebudgeting</a:t>
            </a:r>
            <a:endParaRPr/>
          </a:p>
          <a:p>
            <a:pPr marL="457200" lvl="0" indent="-33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Restriction Release</a:t>
            </a:r>
            <a:endParaRPr/>
          </a:p>
          <a:p>
            <a:pPr marL="457200" lvl="0" indent="-33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Start Date Change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58436"/>
              <a:buNone/>
            </a:pPr>
            <a:endParaRPr sz="2164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42857"/>
              <a:buNone/>
            </a:pPr>
            <a:r>
              <a:rPr lang="en">
                <a:solidFill>
                  <a:schemeClr val="dk1"/>
                </a:solidFill>
              </a:rPr>
              <a:t>UW Internal Changes:</a:t>
            </a:r>
            <a:endParaRPr>
              <a:solidFill>
                <a:schemeClr val="dk1"/>
              </a:solidFill>
            </a:endParaRPr>
          </a:p>
          <a:p>
            <a:pPr marL="457200" lvl="0" indent="-3352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New award line</a:t>
            </a:r>
            <a:endParaRPr/>
          </a:p>
          <a:p>
            <a:pPr marL="457200" lvl="0" indent="-33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Add funding to existing award line</a:t>
            </a:r>
            <a:endParaRPr/>
          </a:p>
          <a:p>
            <a:pPr marL="457200" lvl="0" indent="-33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Cost Center Change</a:t>
            </a:r>
            <a:endParaRPr/>
          </a:p>
          <a:p>
            <a:pPr marL="457200" lvl="0" indent="-33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Award Line Type Change</a:t>
            </a:r>
            <a:endParaRPr/>
          </a:p>
          <a:p>
            <a:pPr marL="457200" lvl="0" indent="-33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Location Change</a:t>
            </a:r>
            <a:endParaRPr/>
          </a:p>
        </p:txBody>
      </p:sp>
      <p:sp>
        <p:nvSpPr>
          <p:cNvPr id="674" name="Google Shape;674;p115"/>
          <p:cNvSpPr txBox="1"/>
          <p:nvPr/>
        </p:nvSpPr>
        <p:spPr>
          <a:xfrm>
            <a:off x="5787825" y="2982000"/>
            <a:ext cx="2193000" cy="119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If any of these changes </a:t>
            </a:r>
            <a:r>
              <a:rPr lang="en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require sponsor approval, route Modification request to “OSP/GCA”.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16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 sz="2800"/>
              <a:t>TRENDS AND ISSUES FOR MODIFICATIONS</a:t>
            </a:r>
            <a:endParaRPr sz="2800"/>
          </a:p>
        </p:txBody>
      </p:sp>
      <p:sp>
        <p:nvSpPr>
          <p:cNvPr id="680" name="Google Shape;680;p116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6957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Missing detail about requested change</a:t>
            </a:r>
            <a:endParaRPr/>
          </a:p>
          <a:p>
            <a:pPr marL="914400" lvl="1" indent="-3460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/>
              <a:t>Problem: GCA does not know what change is needed</a:t>
            </a:r>
            <a:endParaRPr/>
          </a:p>
          <a:p>
            <a:pPr marL="914400" lvl="1" indent="-3460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/>
              <a:t>Solution: Include brief statement about the change</a:t>
            </a:r>
            <a:endParaRPr/>
          </a:p>
          <a:p>
            <a:pPr marL="457200" lvl="0" indent="-36957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Missing grant worktag ID</a:t>
            </a:r>
            <a:endParaRPr/>
          </a:p>
          <a:p>
            <a:pPr marL="914400" lvl="1" indent="-3460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/>
              <a:t>Problem: GCA does not know which award line to update</a:t>
            </a:r>
            <a:endParaRPr/>
          </a:p>
          <a:p>
            <a:pPr marL="914400" lvl="1" indent="-3460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/>
              <a:t>Solution: Include Grant Worktag ID</a:t>
            </a:r>
            <a:endParaRPr/>
          </a:p>
          <a:p>
            <a:pPr marL="457200" lvl="0" indent="-36957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SAGE Budget worksheet is not updated</a:t>
            </a:r>
            <a:endParaRPr/>
          </a:p>
          <a:p>
            <a:pPr marL="914400" lvl="1" indent="-3460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/>
              <a:t>Problems: Systems are out of sync and GCA does not have enough information to process request</a:t>
            </a:r>
            <a:endParaRPr/>
          </a:p>
          <a:p>
            <a:pPr marL="914400" lvl="1" indent="-346075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ct val="100000"/>
              <a:buChar char="–"/>
            </a:pPr>
            <a:r>
              <a:rPr lang="en"/>
              <a:t>Solution: Make sure that requested change is reflected in appropriate SAGE Budget worksheet before routing to GCA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1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NSF’s </a:t>
            </a:r>
            <a:r>
              <a:rPr lang="en" i="1">
                <a:latin typeface="Arial"/>
                <a:ea typeface="Arial"/>
                <a:cs typeface="Arial"/>
                <a:sym typeface="Arial"/>
              </a:rPr>
              <a:t>old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policy &amp; RCR requirement</a:t>
            </a:r>
            <a:endParaRPr/>
          </a:p>
        </p:txBody>
      </p:sp>
      <p:sp>
        <p:nvSpPr>
          <p:cNvPr id="408" name="Google Shape;408;p81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Compliance at UW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Collaborative Institutional Training Initiative (CITI Program) RCR Basic Course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Link &amp; directions provided on Office of Research webpage: </a:t>
            </a:r>
            <a:endParaRPr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&gt;"/>
            </a:pPr>
            <a:r>
              <a:rPr lang="en" sz="1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https://www.washington.edu/research/compliance/responsible-conduct-of-research-rcrtraining/ </a:t>
            </a:r>
            <a:endParaRPr/>
          </a:p>
          <a:p>
            <a:pPr marL="742950" lvl="1" indent="-158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81"/>
          <p:cNvSpPr/>
          <p:nvPr/>
        </p:nvSpPr>
        <p:spPr>
          <a:xfrm>
            <a:off x="7136921" y="5838000"/>
            <a:ext cx="1869000" cy="10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5773" y="3892458"/>
            <a:ext cx="3785685" cy="269362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1200090" algn="br" rotWithShape="0">
              <a:srgbClr val="000000">
                <a:alpha val="20000"/>
              </a:srgbClr>
            </a:outerShdw>
          </a:effectLst>
        </p:spPr>
      </p:pic>
      <p:pic>
        <p:nvPicPr>
          <p:cNvPr id="411" name="Google Shape;411;p81" descr="Young businessman raising ha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1457" y="4050113"/>
            <a:ext cx="1420479" cy="2680441"/>
          </a:xfrm>
          <a:prstGeom prst="rect">
            <a:avLst/>
          </a:prstGeom>
          <a:noFill/>
          <a:ln>
            <a:noFill/>
          </a:ln>
          <a:effectLst>
            <a:outerShdw blurRad="76200" sy="23000" kx="120009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7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/>
              <a:t>TIPS AND REMINDERS FOR MODS</a:t>
            </a:r>
            <a:endParaRPr/>
          </a:p>
        </p:txBody>
      </p:sp>
      <p:sp>
        <p:nvSpPr>
          <p:cNvPr id="686" name="Google Shape;686;p117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581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&gt;"/>
            </a:pPr>
            <a:r>
              <a:rPr lang="en">
                <a:solidFill>
                  <a:schemeClr val="dk1"/>
                </a:solidFill>
              </a:rPr>
              <a:t>Update SAGE Budget worksheet</a:t>
            </a:r>
            <a:endParaRPr/>
          </a:p>
          <a:p>
            <a:pPr marL="45720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Add statement to Comments &amp; History about what change is needed</a:t>
            </a:r>
            <a:endParaRPr/>
          </a:p>
          <a:p>
            <a:pPr marL="45720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Add grant worktag ID (GR12345) to Comments &amp; History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lang="en"/>
              <a:t>Example: requesting a new award</a:t>
            </a:r>
            <a:endParaRPr/>
          </a:p>
          <a:p>
            <a:pPr marL="45720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General Information category: Funding &amp; Budgeting changes</a:t>
            </a:r>
            <a:endParaRPr/>
          </a:p>
          <a:p>
            <a:pPr marL="45720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&gt;"/>
            </a:pPr>
            <a:r>
              <a:rPr lang="en"/>
              <a:t>Create new SAGE Budget worksheet</a:t>
            </a:r>
            <a:endParaRPr/>
          </a:p>
          <a:p>
            <a:pPr marL="457200" lvl="0" indent="-35814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ct val="100000"/>
              <a:buChar char="&gt;"/>
            </a:pPr>
            <a:r>
              <a:rPr lang="en"/>
              <a:t>Add “Please set up a new award line for AWD-012345 using SAGE Budget number B678901” to Comments &amp; History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18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692" name="Google Shape;692;p118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400"/>
              <a:buChar char="&gt;"/>
            </a:pPr>
            <a:r>
              <a:rPr lang="en">
                <a:solidFill>
                  <a:schemeClr val="dk1"/>
                </a:solidFill>
              </a:rPr>
              <a:t>Working with OSP and ORIS on campus resources to help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19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 sz="2800"/>
              <a:t>RESOURCES</a:t>
            </a:r>
            <a:endParaRPr sz="2800"/>
          </a:p>
        </p:txBody>
      </p:sp>
      <p:sp>
        <p:nvSpPr>
          <p:cNvPr id="698" name="Google Shape;698;p119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3"/>
              </a:rPr>
              <a:t>GCA Award Setup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4"/>
              </a:rPr>
              <a:t>GCA Modifications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5"/>
              </a:rPr>
              <a:t>OSP Setup Financials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6"/>
              </a:rPr>
              <a:t>OSP Award Changes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7"/>
              </a:rPr>
              <a:t>SAGE Awards User Guides</a:t>
            </a:r>
            <a:endParaRPr sz="1200" b="0" u="sng">
              <a:solidFill>
                <a:srgbClr val="0078D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&gt;"/>
            </a:pPr>
            <a:r>
              <a:rPr lang="en" u="sng">
                <a:solidFill>
                  <a:schemeClr val="hlink"/>
                </a:solidFill>
                <a:hlinkClick r:id="rId8"/>
              </a:rPr>
              <a:t>Award Modifications in SAGE Job Aid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20"/>
          <p:cNvSpPr txBox="1">
            <a:spLocks noGrp="1"/>
          </p:cNvSpPr>
          <p:nvPr>
            <p:ph type="title"/>
          </p:nvPr>
        </p:nvSpPr>
        <p:spPr>
          <a:xfrm>
            <a:off x="671756" y="371511"/>
            <a:ext cx="81837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704" name="Google Shape;704;p120"/>
          <p:cNvSpPr txBox="1">
            <a:spLocks noGrp="1"/>
          </p:cNvSpPr>
          <p:nvPr>
            <p:ph type="body" idx="1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/>
              <a:t>Please send questions to </a:t>
            </a:r>
            <a:r>
              <a:rPr lang="en" u="sng">
                <a:solidFill>
                  <a:schemeClr val="hlink"/>
                </a:solidFill>
                <a:hlinkClick r:id="rId3"/>
              </a:rPr>
              <a:t>vinceg@uw.edu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21"/>
          <p:cNvSpPr txBox="1">
            <a:spLocks noGrp="1"/>
          </p:cNvSpPr>
          <p:nvPr>
            <p:ph type="body" idx="1"/>
          </p:nvPr>
        </p:nvSpPr>
        <p:spPr>
          <a:xfrm>
            <a:off x="692029" y="1640263"/>
            <a:ext cx="6972300" cy="15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63"/>
              <a:buFont typeface="Arial"/>
              <a:buNone/>
            </a:pPr>
            <a:r>
              <a:rPr lang="en" sz="4250">
                <a:latin typeface="Encode Sans Black"/>
                <a:ea typeface="Encode Sans Black"/>
                <a:cs typeface="Encode Sans Black"/>
                <a:sym typeface="Encode Sans Black"/>
              </a:rPr>
              <a:t>Subaward Update</a:t>
            </a:r>
            <a:endParaRPr sz="4250"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710" name="Google Shape;710;p121"/>
          <p:cNvSpPr txBox="1"/>
          <p:nvPr/>
        </p:nvSpPr>
        <p:spPr>
          <a:xfrm>
            <a:off x="692029" y="4308048"/>
            <a:ext cx="6656700" cy="1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August 10, 2023  </a:t>
            </a:r>
            <a:r>
              <a:rPr lang="en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MRAM</a:t>
            </a:r>
            <a:endParaRPr/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Amanda Snyder &amp; Josy Combs</a:t>
            </a:r>
            <a:endParaRPr/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Arial"/>
              <a:buNone/>
            </a:pPr>
            <a:r>
              <a:rPr lang="en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Office of Sponsored Programs</a:t>
            </a:r>
            <a:endParaRPr/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2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Encode Sans Black"/>
                <a:ea typeface="Encode Sans Black"/>
                <a:cs typeface="Encode Sans Black"/>
                <a:sym typeface="Encode Sans Black"/>
              </a:rPr>
              <a:t>What needs to be in place to pay a subrecipient:  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717" name="Google Shape;717;p122"/>
          <p:cNvSpPr txBox="1">
            <a:spLocks noGrp="1"/>
          </p:cNvSpPr>
          <p:nvPr>
            <p:ph type="body" idx="2"/>
          </p:nvPr>
        </p:nvSpPr>
        <p:spPr>
          <a:xfrm>
            <a:off x="665905" y="1656600"/>
            <a:ext cx="8196300" cy="26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Prime Award available in Workday</a:t>
            </a:r>
            <a:endParaRPr/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"/>
              <a:t>Sponsor approval in place for each subaward</a:t>
            </a:r>
            <a:endParaRPr/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"/>
              <a:t>Subaward end dates need to fall within prime award dates 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Subrecipient as supplier in Workday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Subrecipient as subrecipient in SAGE &amp; Workday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rriweather Sans"/>
              <a:buChar char="&gt;"/>
            </a:pPr>
            <a:r>
              <a:rPr lang="en" sz="2400"/>
              <a:t>Award line for </a:t>
            </a:r>
            <a:r>
              <a:rPr lang="en"/>
              <a:t>each</a:t>
            </a:r>
            <a:r>
              <a:rPr lang="en" sz="2400"/>
              <a:t> subaward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Supplier Contract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Purchase Order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Fully executed subaward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3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Encode Sans Black"/>
                <a:ea typeface="Encode Sans Black"/>
                <a:cs typeface="Encode Sans Black"/>
                <a:sym typeface="Encode Sans Black"/>
              </a:rPr>
              <a:t>Setting the Stage for a Subaward 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Encode Sans Black"/>
                <a:ea typeface="Encode Sans Black"/>
                <a:cs typeface="Encode Sans Black"/>
                <a:sym typeface="Encode Sans Black"/>
              </a:rPr>
              <a:t>There must be an Award Line in Workday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724" name="Google Shape;724;p123"/>
          <p:cNvSpPr txBox="1">
            <a:spLocks noGrp="1"/>
          </p:cNvSpPr>
          <p:nvPr>
            <p:ph type="body" idx="2"/>
          </p:nvPr>
        </p:nvSpPr>
        <p:spPr>
          <a:xfrm>
            <a:off x="665905" y="1752600"/>
            <a:ext cx="8196300" cy="26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Prime Award must be available in Workday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Each Subaward must have an award line (Grant ID)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Don’t have an award line in WD for each subaward?  </a:t>
            </a:r>
            <a:endParaRPr/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"/>
              <a:t>Submit a SAGE Award Modifications Request, for a  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Subaward Addition</a:t>
            </a:r>
            <a:r>
              <a:rPr lang="en"/>
              <a:t>, include a SAGE Budget for each Subaward being requested </a:t>
            </a:r>
            <a:endParaRPr/>
          </a:p>
          <a:p>
            <a:pPr marL="457200" marR="0" lvl="0" indent="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24"/>
          <p:cNvSpPr/>
          <p:nvPr/>
        </p:nvSpPr>
        <p:spPr>
          <a:xfrm rot="5400000">
            <a:off x="7769850" y="1648470"/>
            <a:ext cx="648000" cy="490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0" name="Google Shape;730;p124"/>
          <p:cNvSpPr/>
          <p:nvPr/>
        </p:nvSpPr>
        <p:spPr>
          <a:xfrm rot="5400000">
            <a:off x="7637550" y="5837250"/>
            <a:ext cx="1095300" cy="698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1" name="Google Shape;731;p124"/>
          <p:cNvSpPr/>
          <p:nvPr/>
        </p:nvSpPr>
        <p:spPr>
          <a:xfrm>
            <a:off x="5045464" y="2360295"/>
            <a:ext cx="1638600" cy="1337700"/>
          </a:xfrm>
          <a:prstGeom prst="roundRect">
            <a:avLst>
              <a:gd name="adj" fmla="val 10000"/>
            </a:avLst>
          </a:prstGeom>
          <a:solidFill>
            <a:srgbClr val="E8D3A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Submit Subaward Request in SAGE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endParaRPr sz="11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2" name="Google Shape;732;p124"/>
          <p:cNvSpPr/>
          <p:nvPr/>
        </p:nvSpPr>
        <p:spPr>
          <a:xfrm>
            <a:off x="5034659" y="409660"/>
            <a:ext cx="1638600" cy="1337700"/>
          </a:xfrm>
          <a:prstGeom prst="roundRect">
            <a:avLst>
              <a:gd name="adj" fmla="val 10000"/>
            </a:avLst>
          </a:prstGeom>
          <a:solidFill>
            <a:srgbClr val="E8D3A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Is the Subrecipient a Supplier in Workday?</a:t>
            </a:r>
            <a:endParaRPr sz="12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No? Have subrecipient follow Procurement steps for UW Supplier registration</a:t>
            </a:r>
            <a:endParaRPr sz="12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3" name="Google Shape;733;p124"/>
          <p:cNvSpPr/>
          <p:nvPr/>
        </p:nvSpPr>
        <p:spPr>
          <a:xfrm>
            <a:off x="7264829" y="409660"/>
            <a:ext cx="1638600" cy="1337700"/>
          </a:xfrm>
          <a:prstGeom prst="roundRect">
            <a:avLst>
              <a:gd name="adj" fmla="val 10000"/>
            </a:avLst>
          </a:prstGeom>
          <a:solidFill>
            <a:srgbClr val="E8D3A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Are they also a Subrecipient in Workday?</a:t>
            </a:r>
            <a:endParaRPr sz="12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No? Send Award Portal ticket asking for the subrecipient to be added. </a:t>
            </a:r>
            <a:endParaRPr sz="11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p124"/>
          <p:cNvSpPr/>
          <p:nvPr/>
        </p:nvSpPr>
        <p:spPr>
          <a:xfrm>
            <a:off x="6658087" y="1014372"/>
            <a:ext cx="480000" cy="500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5" name="Google Shape;735;p124"/>
          <p:cNvSpPr/>
          <p:nvPr/>
        </p:nvSpPr>
        <p:spPr>
          <a:xfrm>
            <a:off x="7276723" y="2366520"/>
            <a:ext cx="1638600" cy="1337700"/>
          </a:xfrm>
          <a:prstGeom prst="roundRect">
            <a:avLst>
              <a:gd name="adj" fmla="val 10000"/>
            </a:avLst>
          </a:prstGeom>
          <a:solidFill>
            <a:srgbClr val="E8D3A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Begin </a:t>
            </a:r>
            <a:r>
              <a:rPr lang="en" sz="1100" b="1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Subaward Request</a:t>
            </a: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in SAGE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Subrecipients not in SAGE require additional steps </a:t>
            </a:r>
            <a:r>
              <a:rPr lang="en" sz="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review guidance</a:t>
            </a: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6" name="Google Shape;736;p124"/>
          <p:cNvSpPr/>
          <p:nvPr/>
        </p:nvSpPr>
        <p:spPr>
          <a:xfrm>
            <a:off x="2139276" y="1023600"/>
            <a:ext cx="480000" cy="500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7" name="Google Shape;737;p124"/>
          <p:cNvSpPr/>
          <p:nvPr/>
        </p:nvSpPr>
        <p:spPr>
          <a:xfrm>
            <a:off x="2783706" y="4654425"/>
            <a:ext cx="1704300" cy="133770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OSP requests Supplier Contract &amp; Purchase Order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OSP submits request to Procurement for Supplier Contract &amp; PO</a:t>
            </a:r>
            <a:endParaRPr sz="9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8" name="Google Shape;738;p124"/>
          <p:cNvSpPr/>
          <p:nvPr/>
        </p:nvSpPr>
        <p:spPr>
          <a:xfrm>
            <a:off x="2783706" y="2360295"/>
            <a:ext cx="1716000" cy="133770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OSP Administrator Assigned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OSP Manager/designee does preliminary review then OSP Admin drafts subaward</a:t>
            </a:r>
            <a:endParaRPr sz="9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9" name="Google Shape;739;p124"/>
          <p:cNvSpPr/>
          <p:nvPr/>
        </p:nvSpPr>
        <p:spPr>
          <a:xfrm rot="10800000">
            <a:off x="4565464" y="2966700"/>
            <a:ext cx="480000" cy="500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0" name="Google Shape;740;p124"/>
          <p:cNvSpPr/>
          <p:nvPr/>
        </p:nvSpPr>
        <p:spPr>
          <a:xfrm>
            <a:off x="525303" y="2366520"/>
            <a:ext cx="1638600" cy="133770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OSP Issues Subaward to Subrecipient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OSP admin issues subaward to subrecipient, CC’s dept</a:t>
            </a:r>
            <a:endParaRPr sz="9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1" name="Google Shape;741;p124"/>
          <p:cNvSpPr/>
          <p:nvPr/>
        </p:nvSpPr>
        <p:spPr>
          <a:xfrm rot="10800000">
            <a:off x="2318955" y="2992845"/>
            <a:ext cx="480000" cy="500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2" name="Google Shape;742;p124"/>
          <p:cNvSpPr/>
          <p:nvPr/>
        </p:nvSpPr>
        <p:spPr>
          <a:xfrm>
            <a:off x="537197" y="4654425"/>
            <a:ext cx="1638600" cy="133770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Review &amp; Negotiation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None/>
            </a:pP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Subrecipient reviews &amp; returns Partially Executed Agreement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OSP admin negotiates terms, if necessary</a:t>
            </a:r>
            <a:endParaRPr sz="1100">
              <a:solidFill>
                <a:srgbClr val="E8D3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3" name="Google Shape;743;p124"/>
          <p:cNvSpPr/>
          <p:nvPr/>
        </p:nvSpPr>
        <p:spPr>
          <a:xfrm rot="10800000">
            <a:off x="6811973" y="3045757"/>
            <a:ext cx="480000" cy="500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4" name="Google Shape;744;p124"/>
          <p:cNvSpPr/>
          <p:nvPr/>
        </p:nvSpPr>
        <p:spPr>
          <a:xfrm rot="5400000">
            <a:off x="535827" y="3767460"/>
            <a:ext cx="648000" cy="4905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5" name="Google Shape;745;p124"/>
          <p:cNvSpPr/>
          <p:nvPr/>
        </p:nvSpPr>
        <p:spPr>
          <a:xfrm>
            <a:off x="5095786" y="4648200"/>
            <a:ext cx="1638600" cy="133770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Procurement Creates Supplier Contract &amp; Purchase Order in Workday</a:t>
            </a:r>
            <a:endParaRPr sz="12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Procurement routes PO to Campus Grant Manager in Workday</a:t>
            </a:r>
            <a:endParaRPr sz="11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6" name="Google Shape;746;p124"/>
          <p:cNvSpPr/>
          <p:nvPr/>
        </p:nvSpPr>
        <p:spPr>
          <a:xfrm>
            <a:off x="7741518" y="3770569"/>
            <a:ext cx="1107600" cy="408000"/>
          </a:xfrm>
          <a:prstGeom prst="wedgeRoundRectCallout">
            <a:avLst>
              <a:gd name="adj1" fmla="val 18399"/>
              <a:gd name="adj2" fmla="val -88546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SAGE Status = “Composing” 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7" name="Google Shape;747;p124"/>
          <p:cNvSpPr/>
          <p:nvPr/>
        </p:nvSpPr>
        <p:spPr>
          <a:xfrm>
            <a:off x="5791200" y="3810000"/>
            <a:ext cx="914400" cy="408000"/>
          </a:xfrm>
          <a:prstGeom prst="wedgeRoundRectCallout">
            <a:avLst>
              <a:gd name="adj1" fmla="val 18093"/>
              <a:gd name="adj2" fmla="val -9712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SAGE Status = “IN OSP” 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8" name="Google Shape;748;p124"/>
          <p:cNvSpPr/>
          <p:nvPr/>
        </p:nvSpPr>
        <p:spPr>
          <a:xfrm>
            <a:off x="1407000" y="3859200"/>
            <a:ext cx="1107600" cy="408000"/>
          </a:xfrm>
          <a:prstGeom prst="wedgeRoundRectCallout">
            <a:avLst>
              <a:gd name="adj1" fmla="val 6151"/>
              <a:gd name="adj2" fmla="val -11037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SAGE Status = “Issued” 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9" name="Google Shape;749;p124"/>
          <p:cNvSpPr/>
          <p:nvPr/>
        </p:nvSpPr>
        <p:spPr>
          <a:xfrm>
            <a:off x="3352800" y="3849626"/>
            <a:ext cx="1107600" cy="408000"/>
          </a:xfrm>
          <a:prstGeom prst="wedgeRoundRectCallout">
            <a:avLst>
              <a:gd name="adj1" fmla="val 18093"/>
              <a:gd name="adj2" fmla="val -9712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SAGE Status = “OSP Assigned” 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0" name="Google Shape;750;p124"/>
          <p:cNvSpPr/>
          <p:nvPr/>
        </p:nvSpPr>
        <p:spPr>
          <a:xfrm>
            <a:off x="2783706" y="411559"/>
            <a:ext cx="1704300" cy="1344000"/>
          </a:xfrm>
          <a:prstGeom prst="roundRect">
            <a:avLst>
              <a:gd name="adj" fmla="val 10000"/>
            </a:avLst>
          </a:prstGeom>
          <a:solidFill>
            <a:srgbClr val="E8D3A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Award Line (GR#) for Subaward in Workday? 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No? Submit </a:t>
            </a:r>
            <a:r>
              <a:rPr lang="en" sz="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Award Modification Request (GCA)</a:t>
            </a: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provide a budget worksheet for each subaward.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1" name="Google Shape;751;p124"/>
          <p:cNvSpPr/>
          <p:nvPr/>
        </p:nvSpPr>
        <p:spPr>
          <a:xfrm>
            <a:off x="6719214" y="5199403"/>
            <a:ext cx="480000" cy="500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2" name="Google Shape;752;p124"/>
          <p:cNvSpPr/>
          <p:nvPr/>
        </p:nvSpPr>
        <p:spPr>
          <a:xfrm>
            <a:off x="4476060" y="5225133"/>
            <a:ext cx="480000" cy="500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3" name="Google Shape;753;p124"/>
          <p:cNvSpPr/>
          <p:nvPr/>
        </p:nvSpPr>
        <p:spPr>
          <a:xfrm>
            <a:off x="4472705" y="1017874"/>
            <a:ext cx="480000" cy="500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4" name="Google Shape;754;p124"/>
          <p:cNvSpPr/>
          <p:nvPr/>
        </p:nvSpPr>
        <p:spPr>
          <a:xfrm>
            <a:off x="2175874" y="5201603"/>
            <a:ext cx="480000" cy="500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5" name="Google Shape;755;p124"/>
          <p:cNvSpPr/>
          <p:nvPr/>
        </p:nvSpPr>
        <p:spPr>
          <a:xfrm>
            <a:off x="450277" y="411559"/>
            <a:ext cx="1704300" cy="1344000"/>
          </a:xfrm>
          <a:prstGeom prst="roundRect">
            <a:avLst>
              <a:gd name="adj" fmla="val 10000"/>
            </a:avLst>
          </a:prstGeom>
          <a:solidFill>
            <a:srgbClr val="E8D3A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Prime Award from sponsor available in Workday?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Sponsor approval in place for each subaward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Subaward dates need to fall within prime award dates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6" name="Google Shape;756;p124"/>
          <p:cNvSpPr/>
          <p:nvPr/>
        </p:nvSpPr>
        <p:spPr>
          <a:xfrm>
            <a:off x="7276723" y="4648200"/>
            <a:ext cx="1638600" cy="1337700"/>
          </a:xfrm>
          <a:prstGeom prst="roundRect">
            <a:avLst>
              <a:gd name="adj" fmla="val 10000"/>
            </a:avLst>
          </a:prstGeom>
          <a:solidFill>
            <a:srgbClr val="E8D3A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Campus Reviews &amp; Approves PO </a:t>
            </a:r>
            <a:endParaRPr sz="12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None/>
            </a:pP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1. Grant Manager reviews &amp; approves PO</a:t>
            </a:r>
            <a:endParaRPr sz="12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2. </a:t>
            </a:r>
            <a:r>
              <a:rPr lang="en" sz="8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Grant Manager provides PO # to OSP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7" name="Google Shape;757;p124"/>
          <p:cNvSpPr/>
          <p:nvPr/>
        </p:nvSpPr>
        <p:spPr>
          <a:xfrm>
            <a:off x="152400" y="6400800"/>
            <a:ext cx="838200" cy="381000"/>
          </a:xfrm>
          <a:prstGeom prst="roundRect">
            <a:avLst>
              <a:gd name="adj" fmla="val 10000"/>
            </a:avLst>
          </a:prstGeom>
          <a:solidFill>
            <a:srgbClr val="E8D3A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Campus 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8" name="Google Shape;758;p124"/>
          <p:cNvSpPr/>
          <p:nvPr/>
        </p:nvSpPr>
        <p:spPr>
          <a:xfrm>
            <a:off x="1143000" y="6400800"/>
            <a:ext cx="3048000" cy="38100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Central Offices: OSP, Procurement, GCA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9" name="Google Shape;759;p124"/>
          <p:cNvSpPr txBox="1"/>
          <p:nvPr/>
        </p:nvSpPr>
        <p:spPr>
          <a:xfrm>
            <a:off x="8382000" y="0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rPr>
              <a:t>1 of 2</a:t>
            </a:r>
            <a:endParaRPr>
              <a:solidFill>
                <a:srgbClr val="4B2E83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25"/>
          <p:cNvSpPr/>
          <p:nvPr/>
        </p:nvSpPr>
        <p:spPr>
          <a:xfrm>
            <a:off x="6766800" y="1575000"/>
            <a:ext cx="472200" cy="482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5" name="Google Shape;765;p125"/>
          <p:cNvSpPr/>
          <p:nvPr/>
        </p:nvSpPr>
        <p:spPr>
          <a:xfrm>
            <a:off x="403500" y="914400"/>
            <a:ext cx="1611900" cy="128940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OSP Signs  &amp; Activates Subaward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OSP adds PO # to agreement, signs, and returns to Subrecipient, CC’s department</a:t>
            </a:r>
            <a:endParaRPr sz="9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6" name="Google Shape;766;p125"/>
          <p:cNvSpPr/>
          <p:nvPr/>
        </p:nvSpPr>
        <p:spPr>
          <a:xfrm>
            <a:off x="525509" y="2401805"/>
            <a:ext cx="1455600" cy="393300"/>
          </a:xfrm>
          <a:prstGeom prst="wedgeRoundRectCallout">
            <a:avLst>
              <a:gd name="adj1" fmla="val 18093"/>
              <a:gd name="adj2" fmla="val -9712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SAGE Status = “Active” </a:t>
            </a:r>
            <a:endParaRPr sz="9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7" name="Google Shape;767;p125"/>
          <p:cNvSpPr/>
          <p:nvPr/>
        </p:nvSpPr>
        <p:spPr>
          <a:xfrm>
            <a:off x="2689500" y="914400"/>
            <a:ext cx="1791300" cy="128940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GCA Activates Award Line in Workday</a:t>
            </a:r>
            <a:endParaRPr sz="11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GCA receives notice of the PO &amp; activates Award Line in Workday</a:t>
            </a:r>
            <a:endParaRPr sz="9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8" name="Google Shape;768;p125"/>
          <p:cNvSpPr/>
          <p:nvPr/>
        </p:nvSpPr>
        <p:spPr>
          <a:xfrm>
            <a:off x="2003700" y="1575905"/>
            <a:ext cx="472200" cy="482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9" name="Google Shape;769;p125"/>
          <p:cNvSpPr/>
          <p:nvPr/>
        </p:nvSpPr>
        <p:spPr>
          <a:xfrm rot="5400000">
            <a:off x="584100" y="25500"/>
            <a:ext cx="762000" cy="7110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0" name="Google Shape;770;p125"/>
          <p:cNvSpPr/>
          <p:nvPr/>
        </p:nvSpPr>
        <p:spPr>
          <a:xfrm>
            <a:off x="4480800" y="1641930"/>
            <a:ext cx="472200" cy="482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1" name="Google Shape;771;p125"/>
          <p:cNvSpPr/>
          <p:nvPr/>
        </p:nvSpPr>
        <p:spPr>
          <a:xfrm>
            <a:off x="152400" y="6400800"/>
            <a:ext cx="838200" cy="381000"/>
          </a:xfrm>
          <a:prstGeom prst="roundRect">
            <a:avLst>
              <a:gd name="adj" fmla="val 10000"/>
            </a:avLst>
          </a:prstGeom>
          <a:solidFill>
            <a:srgbClr val="E8D3A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Campus 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2" name="Google Shape;772;p125"/>
          <p:cNvSpPr/>
          <p:nvPr/>
        </p:nvSpPr>
        <p:spPr>
          <a:xfrm>
            <a:off x="1143000" y="6400800"/>
            <a:ext cx="3048000" cy="38100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Central Offices: OSP, Procurement, GCA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3" name="Google Shape;773;p125"/>
          <p:cNvSpPr/>
          <p:nvPr/>
        </p:nvSpPr>
        <p:spPr>
          <a:xfrm>
            <a:off x="2438400" y="2426100"/>
            <a:ext cx="2133600" cy="393300"/>
          </a:xfrm>
          <a:prstGeom prst="wedgeRoundRectCallout">
            <a:avLst>
              <a:gd name="adj1" fmla="val 18093"/>
              <a:gd name="adj2" fmla="val -9712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WORKDAY Status changes from ”Pending Subaward" to "Open"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4" name="Google Shape;774;p125"/>
          <p:cNvSpPr/>
          <p:nvPr/>
        </p:nvSpPr>
        <p:spPr>
          <a:xfrm>
            <a:off x="5105400" y="920400"/>
            <a:ext cx="1676400" cy="1289400"/>
          </a:xfrm>
          <a:prstGeom prst="roundRect">
            <a:avLst>
              <a:gd name="adj" fmla="val 10000"/>
            </a:avLst>
          </a:prstGeom>
          <a:solidFill>
            <a:srgbClr val="4B2E8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lang="en" sz="1200" b="1">
                <a:solidFill>
                  <a:srgbClr val="E8D3A2"/>
                </a:solidFill>
                <a:latin typeface="Open Sans"/>
                <a:ea typeface="Open Sans"/>
                <a:cs typeface="Open Sans"/>
                <a:sym typeface="Open Sans"/>
              </a:rPr>
              <a:t>Invoice Submission</a:t>
            </a:r>
            <a:endParaRPr sz="1300" b="1">
              <a:solidFill>
                <a:srgbClr val="E8D3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E8D3A2"/>
                </a:solidFill>
                <a:latin typeface="Open Sans"/>
                <a:ea typeface="Open Sans"/>
                <a:cs typeface="Open Sans"/>
                <a:sym typeface="Open Sans"/>
              </a:rPr>
              <a:t>Subrecipients should email invoices to </a:t>
            </a:r>
            <a:r>
              <a:rPr lang="en" sz="900" u="sng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uwashington@ghxinvoicing.com</a:t>
            </a:r>
            <a:r>
              <a:rPr lang="en" sz="9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900">
                <a:solidFill>
                  <a:srgbClr val="E8D3A2"/>
                </a:solidFill>
                <a:latin typeface="Open Sans"/>
                <a:ea typeface="Open Sans"/>
                <a:cs typeface="Open Sans"/>
                <a:sym typeface="Open Sans"/>
              </a:rPr>
              <a:t>with PO# on their invoice</a:t>
            </a:r>
            <a:endParaRPr sz="1100">
              <a:solidFill>
                <a:srgbClr val="E8D3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5" name="Google Shape;775;p125"/>
          <p:cNvSpPr/>
          <p:nvPr/>
        </p:nvSpPr>
        <p:spPr>
          <a:xfrm>
            <a:off x="7315200" y="920400"/>
            <a:ext cx="1676400" cy="1289400"/>
          </a:xfrm>
          <a:prstGeom prst="roundRect">
            <a:avLst>
              <a:gd name="adj" fmla="val 10000"/>
            </a:avLst>
          </a:prstGeom>
          <a:solidFill>
            <a:srgbClr val="E8D3A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Invoice Approval</a:t>
            </a:r>
            <a:endParaRPr sz="13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Grant Manager reviews &amp; approves or requests updates from subrecipient</a:t>
            </a:r>
            <a:endParaRPr sz="13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None/>
            </a:pPr>
            <a:endParaRPr sz="9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PI reviews &amp; Approves Invoice for payment</a:t>
            </a:r>
            <a:endParaRPr sz="13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None/>
            </a:pPr>
            <a:endParaRPr sz="12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6" name="Google Shape;776;p125"/>
          <p:cNvSpPr txBox="1"/>
          <p:nvPr/>
        </p:nvSpPr>
        <p:spPr>
          <a:xfrm>
            <a:off x="657225" y="3895725"/>
            <a:ext cx="69795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Review: </a:t>
            </a:r>
            <a:endParaRPr sz="24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300"/>
              <a:buFont typeface="Merriweather Sans"/>
              <a:buChar char="●"/>
            </a:pPr>
            <a:r>
              <a:rPr lang="en" sz="17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Setting up a subaward</a:t>
            </a:r>
            <a:r>
              <a:rPr lang="en" sz="17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7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300"/>
              <a:buFont typeface="Merriweather Sans"/>
              <a:buChar char="●"/>
            </a:pPr>
            <a:r>
              <a:rPr lang="en" sz="17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UW Procurement - </a:t>
            </a:r>
            <a:r>
              <a:rPr lang="en" sz="17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For Suppliers</a:t>
            </a:r>
            <a:endParaRPr sz="17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7" name="Google Shape;777;p125"/>
          <p:cNvSpPr/>
          <p:nvPr/>
        </p:nvSpPr>
        <p:spPr>
          <a:xfrm>
            <a:off x="4267200" y="6400800"/>
            <a:ext cx="1295400" cy="381000"/>
          </a:xfrm>
          <a:prstGeom prst="roundRect">
            <a:avLst>
              <a:gd name="adj" fmla="val 10000"/>
            </a:avLst>
          </a:prstGeom>
          <a:solidFill>
            <a:srgbClr val="4B2E8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8D3A2"/>
                </a:solidFill>
                <a:latin typeface="Open Sans"/>
                <a:ea typeface="Open Sans"/>
                <a:cs typeface="Open Sans"/>
                <a:sym typeface="Open Sans"/>
              </a:rPr>
              <a:t>Subrecipient</a:t>
            </a:r>
            <a:r>
              <a:rPr lang="en" sz="11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800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8" name="Google Shape;778;p125"/>
          <p:cNvSpPr txBox="1"/>
          <p:nvPr/>
        </p:nvSpPr>
        <p:spPr>
          <a:xfrm>
            <a:off x="8458200" y="0"/>
            <a:ext cx="68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rPr>
              <a:t>2 of 2</a:t>
            </a:r>
            <a:endParaRPr>
              <a:solidFill>
                <a:srgbClr val="4B2E83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26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Encode Sans Black"/>
                <a:ea typeface="Encode Sans Black"/>
                <a:cs typeface="Encode Sans Black"/>
                <a:sym typeface="Encode Sans Black"/>
              </a:rPr>
              <a:t>Q&amp;A Updates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785" name="Google Shape;785;p126"/>
          <p:cNvSpPr txBox="1">
            <a:spLocks noGrp="1"/>
          </p:cNvSpPr>
          <p:nvPr>
            <p:ph type="body" idx="2"/>
          </p:nvPr>
        </p:nvSpPr>
        <p:spPr>
          <a:xfrm>
            <a:off x="665905" y="1470900"/>
            <a:ext cx="8196300" cy="4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&gt;"/>
            </a:pPr>
            <a:r>
              <a:rPr lang="en" sz="2200"/>
              <a:t>What do you do if you have existing subawards but award lines are not setup in WD?</a:t>
            </a:r>
            <a:endParaRPr sz="22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Submit an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Award Modification (MOD) to GCA only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Include SAGE Budget worksheet &amp; comments</a:t>
            </a:r>
            <a:endParaRPr sz="1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&gt;"/>
            </a:pPr>
            <a:r>
              <a:rPr lang="en" sz="2200"/>
              <a:t>What should I review on the Supplier Contract &amp; Purchase Orders to ensure accuracy? </a:t>
            </a:r>
            <a:endParaRPr sz="22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Review the dates and the dollar amounts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For converted subawards, amount on award line and amount on PO should equal available funding, not full subaward amount </a:t>
            </a:r>
            <a:endParaRPr sz="1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&gt;"/>
            </a:pPr>
            <a:r>
              <a:rPr lang="en" sz="2200"/>
              <a:t>What do I do if an award line for a subaward needs corrections?</a:t>
            </a:r>
            <a:endParaRPr sz="22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Submit an </a:t>
            </a:r>
            <a:r>
              <a:rPr lang="en" sz="1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Award Modification (MOD) to GCA only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Include SAGE Budget worksheet &amp; comments</a:t>
            </a:r>
            <a:endParaRPr sz="1800"/>
          </a:p>
          <a:p>
            <a:pPr marL="457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86" name="Google Shape;786;p126"/>
          <p:cNvSpPr txBox="1"/>
          <p:nvPr/>
        </p:nvSpPr>
        <p:spPr>
          <a:xfrm>
            <a:off x="304800" y="6172200"/>
            <a:ext cx="5257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Review more </a:t>
            </a:r>
            <a:r>
              <a:rPr lang="en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Q&amp;A from 7/21 MRAM</a:t>
            </a:r>
            <a:endParaRPr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NSF’s </a:t>
            </a:r>
            <a:r>
              <a:rPr lang="en" i="1"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policy &amp; RCR requirement</a:t>
            </a:r>
            <a:endParaRPr/>
          </a:p>
        </p:txBody>
      </p:sp>
      <p:sp>
        <p:nvSpPr>
          <p:cNvPr id="417" name="Google Shape;417;p82"/>
          <p:cNvSpPr txBox="1">
            <a:spLocks noGrp="1"/>
          </p:cNvSpPr>
          <p:nvPr>
            <p:ph type="body" idx="2"/>
          </p:nvPr>
        </p:nvSpPr>
        <p:spPr>
          <a:xfrm>
            <a:off x="359455" y="1736725"/>
            <a:ext cx="6003600" cy="3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200"/>
              <a:buFont typeface="Merriweather Sans"/>
              <a:buChar char="&gt;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For new proposals submitted or due </a:t>
            </a:r>
            <a:r>
              <a:rPr lang="en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on/after July 31, 2023</a:t>
            </a:r>
            <a:r>
              <a:rPr lang="en" sz="2200"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Font typeface="Merriweather Sans"/>
              <a:buChar char="&gt;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Undergraduate students, graduate students, postdoctoral researchers, </a:t>
            </a:r>
            <a:r>
              <a:rPr lang="en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faculty</a:t>
            </a:r>
            <a:r>
              <a:rPr lang="en" sz="22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other senior personnel</a:t>
            </a:r>
            <a:r>
              <a:rPr lang="en" sz="2200">
                <a:latin typeface="Arial"/>
                <a:ea typeface="Arial"/>
                <a:cs typeface="Arial"/>
                <a:sym typeface="Arial"/>
              </a:rPr>
              <a:t> who will be supported by NSF to conduct research are required to take responsible and ethical conduct of research (RCR) training, and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Font typeface="Merriweather Sans"/>
              <a:buChar char="&gt;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That training must include </a:t>
            </a:r>
            <a:r>
              <a:rPr lang="en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mentor</a:t>
            </a:r>
            <a:r>
              <a:rPr lang="en" sz="2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training</a:t>
            </a:r>
            <a:r>
              <a:rPr lang="en" sz="22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mentorship</a:t>
            </a:r>
            <a:r>
              <a:rPr lang="en" sz="2200"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marL="742950" lvl="1" indent="-285750" algn="l" rtl="0">
              <a:spcBef>
                <a:spcPts val="240"/>
              </a:spcBef>
              <a:spcAft>
                <a:spcPts val="0"/>
              </a:spcAft>
              <a:buClr>
                <a:srgbClr val="4B2E83"/>
              </a:buClr>
              <a:buSzPts val="1200"/>
              <a:buChar char="–"/>
            </a:pPr>
            <a:r>
              <a:rPr lang="en" sz="1200" b="0">
                <a:latin typeface="Arial"/>
                <a:ea typeface="Arial"/>
                <a:cs typeface="Arial"/>
                <a:sym typeface="Arial"/>
              </a:rPr>
              <a:t>Source: CHIPS and Science Act (2022) amendments to America Competes Act (2022); as announced in the NSF’s Proposal and Award Policies and Procedures Guide (PAPPG 2023)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5585" y="2089873"/>
            <a:ext cx="2313649" cy="3030767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srgbClr val="000000">
                <a:alpha val="14900"/>
              </a:srgbClr>
            </a:outerShdw>
          </a:effectLst>
        </p:spPr>
      </p:pic>
      <p:pic>
        <p:nvPicPr>
          <p:cNvPr id="419" name="Google Shape;419;p82" descr="Businessman pointing u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548795" y="4874698"/>
            <a:ext cx="893191" cy="1910781"/>
          </a:xfrm>
          <a:prstGeom prst="rect">
            <a:avLst/>
          </a:prstGeom>
          <a:noFill/>
          <a:ln>
            <a:noFill/>
          </a:ln>
          <a:effectLst>
            <a:outerShdw blurRad="76200" sy="23000" kx="120009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27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Encode Sans Black"/>
                <a:ea typeface="Encode Sans Black"/>
                <a:cs typeface="Encode Sans Black"/>
                <a:sym typeface="Encode Sans Black"/>
              </a:rPr>
              <a:t>Open Questions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793" name="Google Shape;793;p127"/>
          <p:cNvSpPr txBox="1">
            <a:spLocks noGrp="1"/>
          </p:cNvSpPr>
          <p:nvPr>
            <p:ph type="body" idx="2"/>
          </p:nvPr>
        </p:nvSpPr>
        <p:spPr>
          <a:xfrm>
            <a:off x="665905" y="1547100"/>
            <a:ext cx="8196300" cy="4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still investigating responses to these questions: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What do I do if my subrecipient’s Supplier Contract in Workday does not have a PO listed?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What do I do if there is no Supplier Contract for an existing subaward in Workday?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&gt;"/>
            </a:pPr>
            <a:r>
              <a:rPr lang="en"/>
              <a:t>I have a subaward with two BPOs. These did not get converted correctly. How do I correct?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27"/>
          <p:cNvSpPr txBox="1"/>
          <p:nvPr/>
        </p:nvSpPr>
        <p:spPr>
          <a:xfrm>
            <a:off x="304800" y="6172200"/>
            <a:ext cx="5257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Review more </a:t>
            </a:r>
            <a:r>
              <a:rPr lang="en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Q&amp;A from 7/21 MRAM</a:t>
            </a:r>
            <a:endParaRPr sz="10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28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750"/>
              <a:buFont typeface="Arial"/>
              <a:buNone/>
            </a:pPr>
            <a:r>
              <a:rPr lang="en" sz="3000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rPr>
              <a:t>Questions?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29"/>
          <p:cNvSpPr txBox="1">
            <a:spLocks noGrp="1"/>
          </p:cNvSpPr>
          <p:nvPr>
            <p:ph type="body" idx="1"/>
          </p:nvPr>
        </p:nvSpPr>
        <p:spPr>
          <a:xfrm>
            <a:off x="671757" y="11671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500"/>
              <a:buFont typeface="Arial"/>
              <a:buNone/>
            </a:pPr>
            <a:r>
              <a:rPr lang="en" sz="4200">
                <a:latin typeface="Encode Sans Black"/>
                <a:ea typeface="Encode Sans Black"/>
                <a:cs typeface="Encode Sans Black"/>
                <a:sym typeface="Encode Sans Black"/>
              </a:rPr>
              <a:t>SAGE ISSUE REPORTING &amp; HELP RESOURCES</a:t>
            </a:r>
            <a:endParaRPr sz="4200"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805" name="Google Shape;805;p129"/>
          <p:cNvSpPr txBox="1"/>
          <p:nvPr/>
        </p:nvSpPr>
        <p:spPr>
          <a:xfrm>
            <a:off x="692029" y="4736699"/>
            <a:ext cx="6656700" cy="13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006F"/>
              </a:buClr>
              <a:buSzPts val="400"/>
              <a:buFont typeface="Arial"/>
              <a:buNone/>
            </a:pPr>
            <a:r>
              <a:rPr lang="en" sz="1600" b="1" i="0" u="none" strike="noStrike" cap="none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Kim Halstead</a:t>
            </a:r>
            <a:endParaRPr sz="1600" b="1" i="0" u="none" strike="noStrike" cap="none">
              <a:solidFill>
                <a:srgbClr val="33006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006F"/>
              </a:buClr>
              <a:buSzPts val="400"/>
              <a:buFont typeface="Arial"/>
              <a:buNone/>
            </a:pPr>
            <a:r>
              <a:rPr lang="en" sz="1600" b="0" i="0" u="none" strike="noStrike" cap="none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rPr>
              <a:t>Office of Research Information Services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rgbClr val="33006F"/>
              </a:buClr>
              <a:buSzPts val="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30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 sz="3400">
                <a:latin typeface="Encode Sans Black"/>
                <a:ea typeface="Encode Sans Black"/>
                <a:cs typeface="Encode Sans Black"/>
                <a:sym typeface="Encode Sans Black"/>
              </a:rPr>
              <a:t>SAGE </a:t>
            </a:r>
            <a:r>
              <a:rPr lang="en" sz="3400">
                <a:latin typeface="Encode Sans"/>
                <a:ea typeface="Encode Sans"/>
                <a:cs typeface="Encode Sans"/>
                <a:sym typeface="Encode Sans"/>
              </a:rPr>
              <a:t>| PRIORITIZED ISSUES</a:t>
            </a:r>
            <a:endParaRPr sz="3400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812" name="Google Shape;812;p130"/>
          <p:cNvSpPr txBox="1">
            <a:spLocks noGrp="1"/>
          </p:cNvSpPr>
          <p:nvPr>
            <p:ph type="body" idx="2"/>
          </p:nvPr>
        </p:nvSpPr>
        <p:spPr>
          <a:xfrm>
            <a:off x="659300" y="1736725"/>
            <a:ext cx="8196300" cy="46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00" b="1"/>
              <a:t>Prioritized Issues (8/10/23 Release)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&gt;"/>
            </a:pPr>
            <a:r>
              <a:rPr lang="en" sz="1800"/>
              <a:t>When searching eGC1s in advanced search, duplicate eGC1 search results will be removed.</a:t>
            </a:r>
            <a:br>
              <a:rPr lang="en" sz="1800"/>
            </a:b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&gt;"/>
            </a:pPr>
            <a:r>
              <a:rPr lang="en" sz="1800"/>
              <a:t>An issue with Advance Budget Extension requests’ allowed end dates not calculating correctly will be fixed.</a:t>
            </a:r>
            <a:br>
              <a:rPr lang="en" sz="1800"/>
            </a:b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&gt;"/>
            </a:pPr>
            <a:r>
              <a:rPr lang="en" sz="1800"/>
              <a:t>When searching for budgets to connect to an Award Setup Request, SAGE will display only budgets that are not already connected to an eGC1or Award Setup Request.</a:t>
            </a:r>
            <a:br>
              <a:rPr lang="en" sz="1800"/>
            </a:b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00" b="1"/>
              <a:t>Update Coming Soon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&gt;"/>
            </a:pPr>
            <a:r>
              <a:rPr lang="en" sz="1800"/>
              <a:t>Change the eGC1 and budget connected to an Award Setup Request in composing, returned, or withdrawn status.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31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 sz="3400">
                <a:latin typeface="Encode Sans Black"/>
                <a:ea typeface="Encode Sans Black"/>
                <a:cs typeface="Encode Sans Black"/>
                <a:sym typeface="Encode Sans Black"/>
              </a:rPr>
              <a:t>SAGE </a:t>
            </a:r>
            <a:r>
              <a:rPr lang="en" sz="3400">
                <a:latin typeface="Encode Sans"/>
                <a:ea typeface="Encode Sans"/>
                <a:cs typeface="Encode Sans"/>
                <a:sym typeface="Encode Sans"/>
              </a:rPr>
              <a:t>| COMMUNICATIONS</a:t>
            </a:r>
            <a:endParaRPr sz="3400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819" name="Google Shape;819;p131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200" b="1"/>
              <a:t>Communications from ORIS</a:t>
            </a:r>
            <a:endParaRPr sz="2200" b="1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&gt;"/>
            </a:pPr>
            <a:r>
              <a:rPr lang="en" sz="2200"/>
              <a:t>When updates are made, we’ll send out a weekly overview of recently released SAGE fixes and resources.</a:t>
            </a:r>
            <a:br>
              <a:rPr lang="en" sz="2200"/>
            </a:b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&gt;"/>
            </a:pPr>
            <a:r>
              <a:rPr lang="en" sz="2200"/>
              <a:t>For a reference list of SAGE updates and fixes since UWFT go-live, visit </a:t>
            </a:r>
            <a:r>
              <a:rPr lang="en" sz="22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SAGE Prioritized Issues &amp; New Features</a:t>
            </a:r>
            <a:r>
              <a:rPr lang="en" sz="2200"/>
              <a:t>.</a:t>
            </a: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2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3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400">
                <a:latin typeface="Encode Sans Black"/>
                <a:ea typeface="Encode Sans Black"/>
                <a:cs typeface="Encode Sans Black"/>
                <a:sym typeface="Encode Sans Black"/>
              </a:rPr>
              <a:t>SAGE </a:t>
            </a:r>
            <a:r>
              <a:rPr lang="en" sz="3400">
                <a:latin typeface="Encode Sans"/>
                <a:ea typeface="Encode Sans"/>
                <a:cs typeface="Encode Sans"/>
                <a:sym typeface="Encode Sans"/>
              </a:rPr>
              <a:t>|</a:t>
            </a:r>
            <a:r>
              <a:rPr lang="en" sz="3400">
                <a:latin typeface="Encode Sans Black"/>
                <a:ea typeface="Encode Sans Black"/>
                <a:cs typeface="Encode Sans Black"/>
                <a:sym typeface="Encode Sans Black"/>
              </a:rPr>
              <a:t> </a:t>
            </a:r>
            <a:r>
              <a:rPr lang="en" sz="3400">
                <a:latin typeface="Encode Sans"/>
                <a:ea typeface="Encode Sans"/>
                <a:cs typeface="Encode Sans"/>
                <a:sym typeface="Encode Sans"/>
              </a:rPr>
              <a:t>WHAT TO REPORT</a:t>
            </a:r>
            <a:endParaRPr sz="3400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826" name="Google Shape;826;p132"/>
          <p:cNvSpPr txBox="1">
            <a:spLocks noGrp="1"/>
          </p:cNvSpPr>
          <p:nvPr>
            <p:ph type="body" idx="2"/>
          </p:nvPr>
        </p:nvSpPr>
        <p:spPr>
          <a:xfrm>
            <a:off x="671750" y="1779250"/>
            <a:ext cx="79089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&gt;"/>
            </a:pPr>
            <a:r>
              <a:rPr lang="en" sz="1900" b="1"/>
              <a:t>System Issues:</a:t>
            </a:r>
            <a:r>
              <a:rPr lang="en" sz="1900"/>
              <a:t> You are experiencing unusual loading times, repeated error messages, an inability to log in, content that fails to load, or similar issues.</a:t>
            </a:r>
            <a:br>
              <a:rPr lang="en" sz="1900"/>
            </a:br>
            <a:endParaRPr sz="1900"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&gt;"/>
            </a:pPr>
            <a:r>
              <a:rPr lang="en" sz="1900" b="1"/>
              <a:t>Permissions Issues:</a:t>
            </a:r>
            <a:r>
              <a:rPr lang="en" sz="1900"/>
              <a:t> You are unable to view items (eGC1s, Award Setup Requests, Advances, Modifications) you expect to have access to.</a:t>
            </a:r>
            <a:br>
              <a:rPr lang="en" sz="1900"/>
            </a:br>
            <a:endParaRPr sz="1900"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&gt;"/>
            </a:pPr>
            <a:r>
              <a:rPr lang="en" sz="1900" b="1"/>
              <a:t>Approvals Issues</a:t>
            </a:r>
            <a:r>
              <a:rPr lang="en" sz="1900"/>
              <a:t>: You are unable to review an item assigned for your approval or an approval graph is not generating as expected.</a:t>
            </a:r>
            <a:br>
              <a:rPr lang="en" sz="1900"/>
            </a:br>
            <a:endParaRPr sz="1900"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&gt;"/>
            </a:pPr>
            <a:r>
              <a:rPr lang="en" sz="1900" b="1"/>
              <a:t>Miscellaneous Issues</a:t>
            </a:r>
            <a:r>
              <a:rPr lang="en" sz="1900"/>
              <a:t>: You have a question, concern, </a:t>
            </a:r>
            <a:endParaRPr sz="19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900"/>
              <a:t>or suggestion related to SAGE not covered by the above.</a:t>
            </a:r>
            <a:endParaRPr sz="1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9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33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400">
                <a:latin typeface="Encode Sans Black"/>
                <a:ea typeface="Encode Sans Black"/>
                <a:cs typeface="Encode Sans Black"/>
                <a:sym typeface="Encode Sans Black"/>
              </a:rPr>
              <a:t>SAGE </a:t>
            </a:r>
            <a:r>
              <a:rPr lang="en" sz="3400">
                <a:latin typeface="Encode Sans"/>
                <a:ea typeface="Encode Sans"/>
                <a:cs typeface="Encode Sans"/>
                <a:sym typeface="Encode Sans"/>
              </a:rPr>
              <a:t>|</a:t>
            </a:r>
            <a:r>
              <a:rPr lang="en" sz="3400">
                <a:latin typeface="Encode Sans Black"/>
                <a:ea typeface="Encode Sans Black"/>
                <a:cs typeface="Encode Sans Black"/>
                <a:sym typeface="Encode Sans Black"/>
              </a:rPr>
              <a:t> </a:t>
            </a:r>
            <a:r>
              <a:rPr lang="en" sz="3400">
                <a:latin typeface="Encode Sans"/>
                <a:ea typeface="Encode Sans"/>
                <a:cs typeface="Encode Sans"/>
                <a:sym typeface="Encode Sans"/>
              </a:rPr>
              <a:t>HOW TO REPORT</a:t>
            </a:r>
            <a:endParaRPr sz="3400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833" name="Google Shape;833;p133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&gt;"/>
            </a:pPr>
            <a:r>
              <a:rPr lang="en" sz="2200" b="1"/>
              <a:t>Email </a:t>
            </a:r>
            <a:r>
              <a:rPr lang="en" sz="2200" u="sng">
                <a:solidFill>
                  <a:schemeClr val="hlink"/>
                </a:solidFill>
                <a:hlinkClick r:id="rId3"/>
              </a:rPr>
              <a:t>sagehelp@uw.edu</a:t>
            </a:r>
            <a:r>
              <a:rPr lang="en" sz="2200"/>
              <a:t> with a description of the issue.</a:t>
            </a:r>
            <a:endParaRPr sz="2200"/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</a:pPr>
            <a:r>
              <a:rPr lang="en" sz="2200"/>
              <a:t>Include screenshots if applicable.</a:t>
            </a:r>
            <a:br>
              <a:rPr lang="en" sz="2200"/>
            </a:b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&gt;"/>
            </a:pPr>
            <a:r>
              <a:rPr lang="en" sz="2200" b="1"/>
              <a:t>Call </a:t>
            </a:r>
            <a:r>
              <a:rPr lang="en" sz="2200"/>
              <a:t>(206) 685-8335, leave a voicemail, and request a call back.</a:t>
            </a:r>
            <a:br>
              <a:rPr lang="en" sz="2200"/>
            </a:b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&gt;"/>
            </a:pPr>
            <a:r>
              <a:rPr lang="en" sz="2200" b="1"/>
              <a:t>Attend </a:t>
            </a:r>
            <a:r>
              <a:rPr lang="en" sz="2200" b="1" u="sng">
                <a:solidFill>
                  <a:schemeClr val="hlink"/>
                </a:solidFill>
                <a:hlinkClick r:id="rId4"/>
              </a:rPr>
              <a:t>SAGE Office Hours</a:t>
            </a:r>
            <a:r>
              <a:rPr lang="en" sz="2200"/>
              <a:t> from 11 a.m. - noon today!</a:t>
            </a:r>
            <a:endParaRPr sz="22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34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 sz="3400">
                <a:latin typeface="Encode Sans Black"/>
                <a:ea typeface="Encode Sans Black"/>
                <a:cs typeface="Encode Sans Black"/>
                <a:sym typeface="Encode Sans Black"/>
              </a:rPr>
              <a:t>SAGE </a:t>
            </a:r>
            <a:r>
              <a:rPr lang="en" sz="3400">
                <a:latin typeface="Encode Sans"/>
                <a:ea typeface="Encode Sans"/>
                <a:cs typeface="Encode Sans"/>
                <a:sym typeface="Encode Sans"/>
              </a:rPr>
              <a:t>| NEW RESOURCES</a:t>
            </a:r>
            <a:endParaRPr sz="3400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840" name="Google Shape;840;p134"/>
          <p:cNvSpPr txBox="1">
            <a:spLocks noGrp="1"/>
          </p:cNvSpPr>
          <p:nvPr>
            <p:ph type="body" idx="2"/>
          </p:nvPr>
        </p:nvSpPr>
        <p:spPr>
          <a:xfrm>
            <a:off x="659300" y="1736725"/>
            <a:ext cx="8196300" cy="48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00" b="1"/>
              <a:t>Job Aids: Creating an Award Modification Request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&gt;"/>
            </a:pPr>
            <a:r>
              <a:rPr lang="en" sz="1800" b="1" u="sng">
                <a:solidFill>
                  <a:schemeClr val="hlink"/>
                </a:solidFill>
                <a:hlinkClick r:id="rId3"/>
              </a:rPr>
              <a:t>How to Find an Award ID Number in Award Portal</a:t>
            </a:r>
            <a:r>
              <a:rPr lang="en" sz="1800"/>
              <a:t> (AWD-123456)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Use Award Portal to find this required information for requesting Modifications.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&gt;"/>
            </a:pPr>
            <a:r>
              <a:rPr lang="en" sz="1800" b="1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Workday Grant Worktag ID Information Do I Need for a SAGE Modification Request?</a:t>
            </a:r>
            <a:endParaRPr sz="1800" b="1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View a roadmap of what information is needed to process a Modification.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&gt;"/>
            </a:pPr>
            <a:r>
              <a:rPr lang="en" sz="1800" b="1" u="sng">
                <a:solidFill>
                  <a:schemeClr val="hlink"/>
                </a:solidFill>
                <a:hlinkClick r:id="rId5"/>
              </a:rPr>
              <a:t>How to Find a Workday Grant Worktag ID in Award Portal</a:t>
            </a:r>
            <a:r>
              <a:rPr lang="en" sz="1800"/>
              <a:t> (GR123456)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Grant Worktag IDs are required when requesting most Modifications.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&gt;"/>
            </a:pPr>
            <a:r>
              <a:rPr lang="en" sz="1800" b="1" u="sng">
                <a:solidFill>
                  <a:schemeClr val="hlink"/>
                </a:solidFill>
                <a:hlinkClick r:id="rId6"/>
              </a:rPr>
              <a:t>How to Make a Comment on a SAGE Modification Request</a:t>
            </a:r>
            <a:endParaRPr sz="1800" b="1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Comment to provide additional information to OSP </a:t>
            </a:r>
            <a:endParaRPr sz="180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and GCA on requested Modifications.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8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35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 sz="3400">
                <a:latin typeface="Encode Sans Black"/>
                <a:ea typeface="Encode Sans Black"/>
                <a:cs typeface="Encode Sans Black"/>
                <a:sym typeface="Encode Sans Black"/>
              </a:rPr>
              <a:t>SAGE </a:t>
            </a:r>
            <a:r>
              <a:rPr lang="en" sz="3400">
                <a:latin typeface="Encode Sans"/>
                <a:ea typeface="Encode Sans"/>
                <a:cs typeface="Encode Sans"/>
                <a:sym typeface="Encode Sans"/>
              </a:rPr>
              <a:t>| NEW RESOURCES</a:t>
            </a:r>
            <a:endParaRPr sz="3400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847" name="Google Shape;847;p135"/>
          <p:cNvSpPr txBox="1">
            <a:spLocks noGrp="1"/>
          </p:cNvSpPr>
          <p:nvPr>
            <p:ph type="body" idx="2"/>
          </p:nvPr>
        </p:nvSpPr>
        <p:spPr>
          <a:xfrm>
            <a:off x="659300" y="1736725"/>
            <a:ext cx="8196300" cy="48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200" b="1"/>
              <a:t>Job Aids: Budget Modifications</a:t>
            </a:r>
            <a:endParaRPr sz="2200" b="1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&gt;"/>
            </a:pPr>
            <a:r>
              <a:rPr lang="en" sz="2200" b="1" u="sng">
                <a:solidFill>
                  <a:schemeClr val="hlink"/>
                </a:solidFill>
                <a:hlinkClick r:id="rId3"/>
              </a:rPr>
              <a:t>How to Make a SAGE Budget Snapshot</a:t>
            </a:r>
            <a:r>
              <a:rPr lang="en" sz="2200"/>
              <a:t> &amp; </a:t>
            </a:r>
            <a:r>
              <a:rPr lang="en" sz="2200" b="1" u="sng">
                <a:solidFill>
                  <a:schemeClr val="hlink"/>
                </a:solidFill>
                <a:hlinkClick r:id="rId4"/>
              </a:rPr>
              <a:t>How to Include Your SAGE Budget Snapshot on a SAGE Modification Request</a:t>
            </a:r>
            <a:r>
              <a:rPr lang="en" sz="2200"/>
              <a:t>: Reference these job aids to provide appropriate budget information on Modifications that require a SAGE Budget.</a:t>
            </a:r>
            <a:br>
              <a:rPr lang="en" sz="2200"/>
            </a:b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200" b="1"/>
              <a:t>User Guides</a:t>
            </a: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&gt;"/>
            </a:pPr>
            <a:r>
              <a:rPr lang="en" sz="22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Award Modification User Guides</a:t>
            </a: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36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" sz="3400">
                <a:latin typeface="Encode Sans Black"/>
                <a:ea typeface="Encode Sans Black"/>
                <a:cs typeface="Encode Sans Black"/>
                <a:sym typeface="Encode Sans Black"/>
              </a:rPr>
              <a:t>WHEN TO CONTACT OSP &amp; GCA </a:t>
            </a:r>
            <a:endParaRPr sz="3400"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854" name="Google Shape;854;p136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&gt;"/>
            </a:pPr>
            <a:r>
              <a:rPr lang="en" sz="2200" b="1"/>
              <a:t>OSP</a:t>
            </a:r>
            <a:r>
              <a:rPr lang="en" sz="2200"/>
              <a:t>: For questions on award terms and conditions, no-cost extensions, award changes, subawards, and other sponsor-related questions, reach out to the Office of Sponsored Programs (OSP) at </a:t>
            </a:r>
            <a:r>
              <a:rPr lang="en" sz="2200" u="sng">
                <a:solidFill>
                  <a:schemeClr val="hlink"/>
                </a:solidFill>
                <a:hlinkClick r:id="rId3"/>
              </a:rPr>
              <a:t>osp@uw.edu</a:t>
            </a:r>
            <a:r>
              <a:rPr lang="en" sz="2200"/>
              <a:t>.</a:t>
            </a:r>
            <a:br>
              <a:rPr lang="en" sz="2200"/>
            </a:b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&gt;"/>
            </a:pPr>
            <a:r>
              <a:rPr lang="en" sz="2200" b="1"/>
              <a:t>GCA</a:t>
            </a:r>
            <a:r>
              <a:rPr lang="en" sz="2200"/>
              <a:t>: For questions on award information in Workday, Award Portal, or financial terms and conditions, contact Grant &amp; Contract Accounting (GCA) via </a:t>
            </a:r>
            <a:r>
              <a:rPr lang="en" sz="2200" u="sng">
                <a:solidFill>
                  <a:schemeClr val="hlink"/>
                </a:solidFill>
                <a:hlinkClick r:id="rId4"/>
              </a:rPr>
              <a:t>Award Portal</a:t>
            </a:r>
            <a:r>
              <a:rPr lang="en" sz="2200"/>
              <a:t> or at </a:t>
            </a:r>
            <a:r>
              <a:rPr lang="en" sz="2200" u="sng">
                <a:solidFill>
                  <a:schemeClr val="hlink"/>
                </a:solidFill>
                <a:hlinkClick r:id="rId5"/>
              </a:rPr>
              <a:t>gcahelp@uw.edu</a:t>
            </a:r>
            <a:r>
              <a:rPr lang="en" sz="2200"/>
              <a:t>.</a:t>
            </a:r>
            <a:endParaRPr sz="2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3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What changes at UW?</a:t>
            </a:r>
            <a:endParaRPr/>
          </a:p>
        </p:txBody>
      </p:sp>
      <p:sp>
        <p:nvSpPr>
          <p:cNvPr id="425" name="Google Shape;425;p83"/>
          <p:cNvSpPr txBox="1">
            <a:spLocks noGrp="1"/>
          </p:cNvSpPr>
          <p:nvPr>
            <p:ph type="body" idx="2"/>
          </p:nvPr>
        </p:nvSpPr>
        <p:spPr>
          <a:xfrm>
            <a:off x="882869" y="1736725"/>
            <a:ext cx="79725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How: no change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UW will continue to meet our obligations via the CITI Program via the same OR link and registration process.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Upload training completion certificate via MyResearch.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Who: </a:t>
            </a: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faculty &amp; other senior personnel 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If a researcher (undergraduate student, graduate student, postdoc, </a:t>
            </a: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faculty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other senior personnel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) will be supported by NSF to conduct research (when the proposal was submitted or due on/after July 31, 2023) they will need to register for, and take, the CITI Basic RCR Course.</a:t>
            </a:r>
            <a:endParaRPr/>
          </a:p>
          <a:p>
            <a:pPr marL="1143000" lvl="2" indent="-2286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This course includes the module: Mentoring and Healthy Research Environments </a:t>
            </a:r>
            <a:endParaRPr/>
          </a:p>
        </p:txBody>
      </p:sp>
      <p:pic>
        <p:nvPicPr>
          <p:cNvPr id="426" name="Google Shape;426;p83" descr="Business woman pointing u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09204" y="4202755"/>
            <a:ext cx="888514" cy="2349395"/>
          </a:xfrm>
          <a:prstGeom prst="rect">
            <a:avLst/>
          </a:prstGeom>
          <a:noFill/>
          <a:ln>
            <a:noFill/>
          </a:ln>
          <a:effectLst>
            <a:outerShdw blurRad="76200" sy="23000" kx="120009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37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750"/>
              <a:buFont typeface="Arial"/>
              <a:buNone/>
            </a:pPr>
            <a:r>
              <a:rPr lang="en" sz="3400">
                <a:latin typeface="Encode Sans Black"/>
                <a:ea typeface="Encode Sans Black"/>
                <a:cs typeface="Encode Sans Black"/>
                <a:sym typeface="Encode Sans Black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38"/>
          <p:cNvSpPr txBox="1">
            <a:spLocks noGrp="1"/>
          </p:cNvSpPr>
          <p:nvPr>
            <p:ph type="body" idx="1"/>
          </p:nvPr>
        </p:nvSpPr>
        <p:spPr>
          <a:xfrm>
            <a:off x="692029" y="1640263"/>
            <a:ext cx="6972300" cy="15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Workday Salary Cap</a:t>
            </a:r>
            <a:endParaRPr/>
          </a:p>
        </p:txBody>
      </p:sp>
      <p:sp>
        <p:nvSpPr>
          <p:cNvPr id="865" name="Google Shape;865;p138"/>
          <p:cNvSpPr txBox="1"/>
          <p:nvPr/>
        </p:nvSpPr>
        <p:spPr>
          <a:xfrm>
            <a:off x="692029" y="4308049"/>
            <a:ext cx="6656700" cy="1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MRAM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Stepanka Sirotek, Jesse Rice, Nicole Flagg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Integrated Service Center (ISC)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39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What are the issues?</a:t>
            </a:r>
            <a:endParaRPr/>
          </a:p>
        </p:txBody>
      </p:sp>
      <p:sp>
        <p:nvSpPr>
          <p:cNvPr id="871" name="Google Shape;871;p139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Cannot use a Standalone Grant to pay for Salary Over the Cap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Cannot pay for Salary Over the Cap with a different company than the regular salary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Workday working on enhancing Salary over the Cap features but there are no guarantees and earliest release would be second half of 2024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40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Standalone Grant Solution</a:t>
            </a:r>
            <a:endParaRPr/>
          </a:p>
        </p:txBody>
      </p:sp>
      <p:sp>
        <p:nvSpPr>
          <p:cNvPr id="877" name="Google Shape;877;p140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recommended resolution for this issue is for departments to use another worktag and process a funding transfer to reflect the cost on the Standalone grant desired.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Merriweather Sans"/>
              <a:buChar char="&gt;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It is important not to use PAAs to try to solution for this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Specific solutions will be department specific. Communication has been sent to URLs/Department leaders to pass on guidance within their School/College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41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/>
              <a:t>Intercompany Solution</a:t>
            </a:r>
            <a:endParaRPr/>
          </a:p>
        </p:txBody>
      </p:sp>
      <p:sp>
        <p:nvSpPr>
          <p:cNvPr id="883" name="Google Shape;883;p141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We have worked with School/College leaders to stand up a series of Program Worktags to account for these cases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The leaders/Shared Environments of the Schools/Colleges will transfer the funds between each other on a regular cadence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4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/>
              <a:t>Intercompany Salary Cap Worktags</a:t>
            </a:r>
            <a:endParaRPr/>
          </a:p>
        </p:txBody>
      </p:sp>
      <p:graphicFrame>
        <p:nvGraphicFramePr>
          <p:cNvPr id="889" name="Google Shape;889;p142"/>
          <p:cNvGraphicFramePr/>
          <p:nvPr/>
        </p:nvGraphicFramePr>
        <p:xfrm>
          <a:off x="479669" y="16931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{7EAC739D-9ADC-4561-A4C1-1F9976560D70}</a:tableStyleId>
              </a:tblPr>
              <a:tblGrid>
                <a:gridCol w="178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Program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none" strike="noStrike" cap="none"/>
                        <a:t>Name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PG121320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SPH | Salary Over the Cap SOM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PG121321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CAS | Salary Over the Cap SOM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PG121322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Engineering | Salary Over the Cap SOM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PG121323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Dentistry | Salary Over the Cap SOM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>
                          <a:highlight>
                            <a:srgbClr val="FFFF00"/>
                          </a:highlight>
                        </a:rPr>
                        <a:t>PG121324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>
                          <a:highlight>
                            <a:srgbClr val="FFFF00"/>
                          </a:highlight>
                        </a:rPr>
                        <a:t>Nursing | Salary Over the Cap SOM (still being worked on)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PG121325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SOP | Salary Over the Cap SOM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PG121326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Social Work | Salary Over the Cap SOM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PG121327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/>
                        <a:t>SOM | Salary Over the Cap UW1861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43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/>
              <a:t>Intercompany Example #1</a:t>
            </a:r>
            <a:endParaRPr/>
          </a:p>
        </p:txBody>
      </p:sp>
      <p:sp>
        <p:nvSpPr>
          <p:cNvPr id="895" name="Google Shape;895;p143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Jane PI is in SOM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She works on a grant in UW1861. Her home department in SOM wants to pay her salary over the cap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You can use the newly created Program worktags for this scenario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44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/>
              <a:t>Regular Salary Component SOM Employee working on UW1861 grant</a:t>
            </a:r>
            <a:endParaRPr/>
          </a:p>
        </p:txBody>
      </p:sp>
      <p:grpSp>
        <p:nvGrpSpPr>
          <p:cNvPr id="901" name="Google Shape;901;p144"/>
          <p:cNvGrpSpPr/>
          <p:nvPr/>
        </p:nvGrpSpPr>
        <p:grpSpPr>
          <a:xfrm>
            <a:off x="17219" y="1736725"/>
            <a:ext cx="8839199" cy="2548239"/>
            <a:chOff x="17219" y="1736725"/>
            <a:chExt cx="8839199" cy="2548239"/>
          </a:xfrm>
        </p:grpSpPr>
        <p:pic>
          <p:nvPicPr>
            <p:cNvPr id="902" name="Google Shape;902;p1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219" y="1736725"/>
              <a:ext cx="8839199" cy="2548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3" name="Google Shape;903;p144"/>
            <p:cNvSpPr txBox="1"/>
            <p:nvPr/>
          </p:nvSpPr>
          <p:spPr>
            <a:xfrm>
              <a:off x="3058885" y="2035629"/>
              <a:ext cx="1480500" cy="36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Jane PI</a:t>
              </a:r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45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/>
              <a:t>Over the Cap Salary Component SOM Employee working on UW1861 grant</a:t>
            </a:r>
            <a:endParaRPr/>
          </a:p>
        </p:txBody>
      </p:sp>
      <p:pic>
        <p:nvPicPr>
          <p:cNvPr id="909" name="Google Shape;909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2243" y="1646384"/>
            <a:ext cx="6110042" cy="39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46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/>
              <a:t>Intercompany Example #2</a:t>
            </a:r>
            <a:endParaRPr/>
          </a:p>
        </p:txBody>
      </p:sp>
      <p:sp>
        <p:nvSpPr>
          <p:cNvPr id="915" name="Google Shape;915;p146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Joe PI is in UW1861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He works on a grant in SOM. His home department in UW1861 wants to pay his salary over the cap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/>
              <a:t>You can use the newly created Program worktags for this scenario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4"/>
          <p:cNvSpPr txBox="1">
            <a:spLocks noGrp="1"/>
          </p:cNvSpPr>
          <p:nvPr>
            <p:ph type="body" idx="1"/>
          </p:nvPr>
        </p:nvSpPr>
        <p:spPr>
          <a:xfrm>
            <a:off x="692028" y="737350"/>
            <a:ext cx="7680300" cy="30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COMPLIANCE HOT TOPIC: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</a:pPr>
            <a:endParaRPr sz="19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925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PI &amp; KEY PERSONNEL EFFORT REDUCTION</a:t>
            </a:r>
            <a:endParaRPr/>
          </a:p>
        </p:txBody>
      </p:sp>
      <p:sp>
        <p:nvSpPr>
          <p:cNvPr id="432" name="Google Shape;432;p84"/>
          <p:cNvSpPr txBox="1"/>
          <p:nvPr/>
        </p:nvSpPr>
        <p:spPr>
          <a:xfrm>
            <a:off x="692029" y="4308049"/>
            <a:ext cx="6656700" cy="1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MRAM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August 2023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Matt Gardner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Post Award Fiscal Compliance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47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/>
              <a:t>Regular Salary Component UW1861 Employee working on SOM grant</a:t>
            </a:r>
            <a:endParaRPr/>
          </a:p>
        </p:txBody>
      </p:sp>
      <p:grpSp>
        <p:nvGrpSpPr>
          <p:cNvPr id="921" name="Google Shape;921;p147"/>
          <p:cNvGrpSpPr/>
          <p:nvPr/>
        </p:nvGrpSpPr>
        <p:grpSpPr>
          <a:xfrm>
            <a:off x="0" y="2294777"/>
            <a:ext cx="9143999" cy="2268446"/>
            <a:chOff x="0" y="2294777"/>
            <a:chExt cx="9143999" cy="2268446"/>
          </a:xfrm>
        </p:grpSpPr>
        <p:pic>
          <p:nvPicPr>
            <p:cNvPr id="922" name="Google Shape;922;p1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2294777"/>
              <a:ext cx="9143999" cy="22684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3" name="Google Shape;923;p147"/>
            <p:cNvSpPr txBox="1"/>
            <p:nvPr/>
          </p:nvSpPr>
          <p:spPr>
            <a:xfrm>
              <a:off x="3080657" y="2535589"/>
              <a:ext cx="1491300" cy="369300"/>
            </a:xfrm>
            <a:prstGeom prst="rect">
              <a:avLst/>
            </a:prstGeom>
            <a:solidFill>
              <a:srgbClr val="F6F7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Joe PI</a:t>
              </a:r>
              <a:endParaRPr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48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/>
              <a:t>Over the Cap Salary Component UW1861 Employee working on SOM grant</a:t>
            </a:r>
            <a:endParaRPr/>
          </a:p>
        </p:txBody>
      </p:sp>
      <p:pic>
        <p:nvPicPr>
          <p:cNvPr id="929" name="Google Shape;929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0884" y="1742545"/>
            <a:ext cx="5884780" cy="4026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5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PI / Key Personnel Effort on Federal Awards</a:t>
            </a:r>
            <a:endParaRPr/>
          </a:p>
        </p:txBody>
      </p:sp>
      <p:sp>
        <p:nvSpPr>
          <p:cNvPr id="438" name="Google Shape;438;p85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2 CFR 200.308(c)(3)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“… Recipients must request prior approvals from Federal awarding agencies for … a 25% reduction in time devoted to the project by the approved project director or principal investigator.”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Regulation applies to individuals named as the PI or Key Personnel on the Notice of Award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85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6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PI / Key Personnel Effort on Federal Awards</a:t>
            </a:r>
            <a:endParaRPr/>
          </a:p>
        </p:txBody>
      </p:sp>
      <p:sp>
        <p:nvSpPr>
          <p:cNvPr id="445" name="Google Shape;445;p86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All Federal sponsors require prior approval for an effort reduction of 25% or more unless waived, in writing, via the: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Notice of Award, or 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Applicable agency terms &amp; conditions</a:t>
            </a:r>
            <a:endParaRPr/>
          </a:p>
          <a:p>
            <a:pPr marL="742950" lvl="1" indent="-158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Prior approval requirement flows down to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subrecipients of Federal awards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Flow-down requirements may be more restrictive but cannot be less restrictive</a:t>
            </a:r>
            <a:endParaRPr/>
          </a:p>
        </p:txBody>
      </p:sp>
      <p:sp>
        <p:nvSpPr>
          <p:cNvPr id="446" name="Google Shape;446;p86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4b2e83 1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4643</Words>
  <Application>Microsoft Office PowerPoint</Application>
  <PresentationFormat>On-screen Show (4:3)</PresentationFormat>
  <Paragraphs>633</Paragraphs>
  <Slides>71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71</vt:i4>
      </vt:variant>
    </vt:vector>
  </HeadingPairs>
  <TitlesOfParts>
    <vt:vector size="90" baseType="lpstr">
      <vt:lpstr>Encode Sans</vt:lpstr>
      <vt:lpstr>Encode Sans Black</vt:lpstr>
      <vt:lpstr>Calibri</vt:lpstr>
      <vt:lpstr>Century Gothic</vt:lpstr>
      <vt:lpstr>Merriweather Sans</vt:lpstr>
      <vt:lpstr>Arial</vt:lpstr>
      <vt:lpstr>Open Sans</vt:lpstr>
      <vt:lpstr>Open Sans Light</vt:lpstr>
      <vt:lpstr>Simple Light</vt:lpstr>
      <vt:lpstr>2_Custom Design</vt:lpstr>
      <vt:lpstr>Custom Design</vt:lpstr>
      <vt:lpstr>1_Custom Design</vt:lpstr>
      <vt:lpstr>Custom Design</vt:lpstr>
      <vt:lpstr>2_Custom Design</vt:lpstr>
      <vt:lpstr>2_Custom Design</vt:lpstr>
      <vt:lpstr>Office Theme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GCA UPDATE</vt:lpstr>
      <vt:lpstr>GCA WORKING IN WORKDAY</vt:lpstr>
      <vt:lpstr>AWARD TASKS</vt:lpstr>
      <vt:lpstr>COMMUNICATING WITH GCA</vt:lpstr>
      <vt:lpstr>AWARD PORTAL/GCA HELP/UW CONNECT</vt:lpstr>
      <vt:lpstr>SHARED ENVIRONMENT ROLE IN CLOSEOUT</vt:lpstr>
      <vt:lpstr>NEW RESOURCES</vt:lpstr>
      <vt:lpstr>QUESTIONS</vt:lpstr>
      <vt:lpstr>AWARD SETUP REQUESTS AND GCA ONLY MODIFICATIONS</vt:lpstr>
      <vt:lpstr>INTRODUCTION</vt:lpstr>
      <vt:lpstr>TRENDS AND ISSUES FOR ASRs</vt:lpstr>
      <vt:lpstr>TIPS AND REMINDERS FOR ASRs</vt:lpstr>
      <vt:lpstr>LIST OF GCA ONLY MODIFICATIONS</vt:lpstr>
      <vt:lpstr>TRENDS AND ISSUES FOR MODIFICATIONS</vt:lpstr>
      <vt:lpstr>TIPS AND REMINDERS FOR MODS</vt:lpstr>
      <vt:lpstr>NEXT STEPS</vt:lpstr>
      <vt:lpstr>RESOURCES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F. Carney</dc:creator>
  <cp:lastModifiedBy>Patrick F. Carney</cp:lastModifiedBy>
  <cp:revision>1</cp:revision>
  <dcterms:modified xsi:type="dcterms:W3CDTF">2023-08-10T17:48:44Z</dcterms:modified>
</cp:coreProperties>
</file>