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  <p:embeddedFont>
      <p:font typeface="Merriweather Sans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/subpart-D#200.3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ashington.edu/research/policies/gim-35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arksd2@uw.edu" TargetMode="External"/><Relationship Id="rId3" Type="http://schemas.openxmlformats.org/officeDocument/2006/relationships/hyperlink" Target="mailto:gcafco@uw.edu" TargetMode="External"/><Relationship Id="rId7" Type="http://schemas.openxmlformats.org/officeDocument/2006/relationships/hyperlink" Target="mailto:mgard4@uw.eu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uw.edu/maa/effort-reporting" TargetMode="External"/><Relationship Id="rId5" Type="http://schemas.openxmlformats.org/officeDocument/2006/relationships/hyperlink" Target="https://finance.uw.edu/pafc/" TargetMode="External"/><Relationship Id="rId4" Type="http://schemas.openxmlformats.org/officeDocument/2006/relationships/hyperlink" Target="mailto:effortreporting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8" y="737350"/>
            <a:ext cx="7680447" cy="305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COMPLIANCE HOT TOPIC: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sz="19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&amp; KEY PERSONNEL EFFORT REDUCTION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August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Reduction in Effort: Examples – Shift in Funding Source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1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Scenario: PI commits 10% effort in the proposal but during the award decides to only charge 5% to the award (but still devote 10%) in order to save costs.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659300" y="3130475"/>
            <a:ext cx="819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effort statement will show 5% effort charged to the award – how do we show 10% effort overall?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671750" y="4130638"/>
            <a:ext cx="81963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Utilize the “Shift” function to identify effort from non-sponsored funding as devoted to the sponsored award.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Effort Statements in ECC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Similar to eFECS, users will be able to “shift” effort in ECC in order to certify all the effort related to the Award, even if paid from non-sponsored sources.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training courses and materials will provide instructions on how to use the “shift” feature for effort reporting.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Reduction in Effort - Resources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Regulations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 CFR 200.308(c)(3)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GIM 35 – Effort Reporting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https://www.washington.edu/research/policies/gim-35/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31469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(Non-effort compliance questions)</a:t>
            </a:r>
            <a:endParaRPr/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effortreporting@uw.edu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(Effort questions)</a:t>
            </a:r>
            <a:endParaRPr/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https://finance.uw.edu/maa/effort-reporting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31469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15265" algn="l" rtl="0">
              <a:spcBef>
                <a:spcPts val="222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31469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David Parks</a:t>
            </a:r>
            <a:endParaRPr/>
          </a:p>
          <a:p>
            <a:pPr marL="742950" lvl="1" indent="-27622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parksd2@uw.edu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6827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Effort on Federal Awards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 CFR 200.308(c)(3)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“… Recipients must request prior approvals from Federal awarding agencies for … a 25% reduction in time devoted to the project by the approved project director or principal investigator.”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Regulation applies to individuals named as the PI or Key Personnel on the Notice of Award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Effort on Federal Awards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Federal sponsors require prior approval for an effort reduction of 25% or more unless waived, in writing, via the: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Notice of Award, or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Applicable agency terms &amp; conditions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Prior approval requirement flows down to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subrecipients of Federal awards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Flow-down requirements may be more restrictive but cannot be less restrictive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Effort on Federal Awards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Approval must come from the applicable sponsor official</a:t>
            </a:r>
            <a:endParaRPr/>
          </a:p>
          <a:p>
            <a:pPr marL="80010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Typically, the Grants Management Specialist or Grants Officer, not the Program Officer</a:t>
            </a:r>
            <a:endParaRPr/>
          </a:p>
          <a:p>
            <a:pPr marL="80010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the NoA for guidance on the appropriate official</a:t>
            </a:r>
            <a:endParaRPr/>
          </a:p>
          <a:p>
            <a:pPr marL="80010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the UW is a subrecipient, approval must come from the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flow-thru sponsor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not the prime</a:t>
            </a:r>
            <a:endParaRPr/>
          </a:p>
          <a:p>
            <a:pPr marL="40005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Reduction in Effort - Audit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73850" y="3868050"/>
            <a:ext cx="864150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43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is audited from many different entities: Federal government, individual sponsors, state of Washington, etc.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73850" y="1534650"/>
            <a:ext cx="86415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5433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>
                <a:solidFill>
                  <a:srgbClr val="4B2E83"/>
                </a:solidFill>
              </a:rPr>
              <a:t>Auditors will review the following to determine compliance with effort commitment requirements:</a:t>
            </a:r>
            <a:endParaRPr sz="24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9527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sz="2000" b="1">
                <a:solidFill>
                  <a:srgbClr val="4B2E83"/>
                </a:solidFill>
              </a:rPr>
              <a:t>Proposal budget and justification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9527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sz="2000" b="1">
                <a:solidFill>
                  <a:srgbClr val="4B2E83"/>
                </a:solidFill>
              </a:rPr>
              <a:t>Certified effort reports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9527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sz="2000" b="1">
                <a:solidFill>
                  <a:srgbClr val="4B2E83"/>
                </a:solidFill>
              </a:rPr>
              <a:t>Applicable progress and technical reports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95275" algn="l" rtl="0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sz="2000" b="1">
                <a:solidFill>
                  <a:srgbClr val="4B2E83"/>
                </a:solidFill>
              </a:rPr>
              <a:t>Supplemental documentation</a:t>
            </a:r>
            <a:endParaRPr sz="24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73850" y="5107650"/>
            <a:ext cx="867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543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>
                <a:solidFill>
                  <a:srgbClr val="4B2E83"/>
                </a:solidFill>
              </a:rPr>
              <a:t>Failure to correctly document effort can result in disallowance of costs, fines, or other actions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Reduction in Effort: Examples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665975" y="1665475"/>
            <a:ext cx="84780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commits to 10% effort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period: Jan. 1, 2022 – Dec. 31, 2022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5433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A:</a:t>
            </a:r>
            <a:endParaRPr/>
          </a:p>
          <a:p>
            <a:pPr marL="742950" lvl="1" indent="-295275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#1 (1/1/22 – 6/30/22): 10%</a:t>
            </a:r>
            <a:endParaRPr/>
          </a:p>
          <a:p>
            <a:pPr marL="742950" lvl="1" indent="-295275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#2 (7/1/22 – 12/31/22): 10%</a:t>
            </a:r>
            <a:endParaRPr/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5433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B:</a:t>
            </a:r>
            <a:endParaRPr/>
          </a:p>
          <a:p>
            <a:pPr marL="742950" lvl="1" indent="-295275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#1 (1/1/22 – 6/30/22): 7%</a:t>
            </a:r>
            <a:endParaRPr/>
          </a:p>
          <a:p>
            <a:pPr marL="742950" lvl="1" indent="-295275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#2 (7/1/22 – 12/31/22): 7%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665950" y="4792375"/>
            <a:ext cx="8478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6576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A is in compliance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665975" y="5283313"/>
            <a:ext cx="8478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6576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B is not in compliance unless prior written approval is obtained from the sponsor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Reduction in Effort: Examples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71750" y="1650350"/>
            <a:ext cx="8484600" cy="30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commits to 2% effort</a:t>
            </a:r>
            <a:endParaRPr/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period: Jan. 1, 2022 – Dec. 31, 2022</a:t>
            </a:r>
            <a:endParaRPr/>
          </a:p>
          <a:p>
            <a:pPr marL="342900" lvl="0" indent="-22479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6576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A:</a:t>
            </a:r>
            <a:endParaRPr/>
          </a:p>
          <a:p>
            <a:pPr marL="742950" lvl="1" indent="-304800" algn="l" rtl="0">
              <a:spcBef>
                <a:spcPts val="31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#1 (1/1/22 – 6/30/22): 2%</a:t>
            </a:r>
            <a:endParaRPr/>
          </a:p>
          <a:p>
            <a:pPr marL="742950" lvl="1" indent="-304800" algn="l" rtl="0">
              <a:spcBef>
                <a:spcPts val="31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#2 (7/1/22 – 12/31/22): 2%</a:t>
            </a:r>
            <a:endParaRPr/>
          </a:p>
          <a:p>
            <a:pPr marL="742950" lvl="1" indent="-187325" algn="l" rtl="0">
              <a:spcBef>
                <a:spcPts val="31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6576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B:</a:t>
            </a:r>
            <a:endParaRPr/>
          </a:p>
          <a:p>
            <a:pPr marL="742950" lvl="1" indent="-304800" algn="l" rtl="0">
              <a:spcBef>
                <a:spcPts val="31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#1 (1/1/22 – 6/30/22): 1%</a:t>
            </a:r>
            <a:endParaRPr/>
          </a:p>
          <a:p>
            <a:pPr marL="742950" lvl="1" indent="-304800" algn="l" rtl="0">
              <a:spcBef>
                <a:spcPts val="31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#2 (7/1/22 – 12/31/22): 1%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682625" y="4681550"/>
            <a:ext cx="819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6449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Example A is in compliance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665950" y="5021750"/>
            <a:ext cx="8196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703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240"/>
              <a:buFont typeface="Merriweather Sans"/>
              <a:buChar char="&gt;"/>
            </a:pPr>
            <a:r>
              <a:rPr lang="en-US" sz="2240">
                <a:latin typeface="Arial"/>
                <a:ea typeface="Arial"/>
                <a:cs typeface="Arial"/>
                <a:sym typeface="Arial"/>
              </a:rPr>
              <a:t>Example B is not in compliance unless prior written approval is obtained from the sponsor</a:t>
            </a:r>
            <a:endParaRPr sz="22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682625" y="5563550"/>
            <a:ext cx="819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742950" lvl="1" indent="-295275" algn="l" rtl="0">
              <a:spcBef>
                <a:spcPts val="31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Reduction in effort from 2% to 1% is greater than a 25% reduction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Reduction in Effort: Examples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25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commits to 10% effort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period: Jan. 1, 2022 – Dec. 31, 2022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#1 (1/1/22 – 6/30/22): 5%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 #2 (7/1/22 – 12/31/22): 15%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59300" y="4588525"/>
            <a:ext cx="819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is in compliance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422975" y="5107525"/>
            <a:ext cx="8196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overall effort for all certified periods covering the Award must meet the commitment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/ Key Personnel Reduction in Effort: Examples – Multiple Budget Years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period: Jan. 1, 2022 – Dec. 31, 2024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 commits: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5% in Year 1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10% in Year 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15% in Year 3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Auditors will expect to see certified effort at the committed effort level for each budget year or written approval of a different effort level, if the deviation is at least 25%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</vt:lpstr>
      <vt:lpstr>Arial</vt:lpstr>
      <vt:lpstr>Open Sans Light</vt:lpstr>
      <vt:lpstr>Calibri</vt:lpstr>
      <vt:lpstr>Encode Sans Black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2023-08-10T17:49:39Z</dcterms:modified>
</cp:coreProperties>
</file>