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2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Encode Sans Black" panose="020B0604020202020204" charset="0"/>
      <p:bold r:id="rId13"/>
    </p:embeddedFont>
    <p:embeddedFont>
      <p:font typeface="Merriweather Sans" pitchFamily="2" charset="0"/>
      <p:regular r:id="rId14"/>
    </p:embeddedFont>
    <p:embeddedFont>
      <p:font typeface="Open Sans" panose="020B0606030504020204" pitchFamily="34" charset="0"/>
      <p:regular r:id="rId15"/>
      <p:bold r:id="rId16"/>
      <p:italic r:id="rId17"/>
      <p:boldItalic r:id="rId18"/>
    </p:embeddedFont>
    <p:embeddedFont>
      <p:font typeface="Open Sans Light" panose="020B0306030504020204" pitchFamily="34" charset="0"/>
      <p:regular r:id="rId19"/>
      <p:bold r:id="rId20"/>
      <p:italic r:id="rId21"/>
      <p:boldItalic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160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13.fntdata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23" Type="http://schemas.openxmlformats.org/officeDocument/2006/relationships/presProps" Target="presProps.xml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font" Target="fonts/font1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g2bede33c40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Google Shape;33;g2bede33c40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g25de33d10f9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" name="Google Shape;39;g25de33d10f9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-US"/>
              <a:t>confusion around why the earliest eGC1 being attached to an Award &amp; relating it to the MOD</a:t>
            </a:r>
            <a:endParaRPr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-US"/>
              <a:t>confusion about outdated personnel on an older eGC1</a:t>
            </a:r>
            <a:endParaRPr/>
          </a:p>
        </p:txBody>
      </p:sp>
      <p:sp>
        <p:nvSpPr>
          <p:cNvPr id="40" name="Google Shape;40;g25de33d10f9_0_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g25f88a26361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" name="Google Shape;46;g25f88a26361_0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A124567 is the earliest Awarded Application (eGC1)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AWD-001234 Created during conversion to Workday relates to this eGC1, MODS created from this award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eGC1s related to a Sponsored Award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RPPRs used to be submitted as eGC1s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MODs are not created from an EGC1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g25f88a26361_0_5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25f92e5bf41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25f92e5bf41_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eGC1s related to a Sponsored Award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RPPRs routed on MODs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Rebudget request routed on MOD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Year 2 processed on MOD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Year 2 Supplement Proposal routed on eGC1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Year 2 Supplemental Funding processed on MOD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MODs are not created from an EGC1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g25f92e5bf41_3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418b5b412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418b5b412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g418b5b4128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62913b990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g62913b990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>
            <a:spLocks noGrp="1"/>
          </p:cNvSpPr>
          <p:nvPr>
            <p:ph type="body" idx="1"/>
          </p:nvPr>
        </p:nvSpPr>
        <p:spPr>
          <a:xfrm>
            <a:off x="671757" y="1167124"/>
            <a:ext cx="6972300" cy="2641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5461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B2E83"/>
              </a:buClr>
              <a:buSzPts val="5000"/>
              <a:buFont typeface="Arial"/>
              <a:buChar char="●"/>
              <a:defRPr sz="50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Char char="○"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Char char="■"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●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○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2" name="Google Shape;12;p2" descr="W Logo_Purple_2685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48139" y="5949410"/>
            <a:ext cx="1368171" cy="9234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2" descr="Wordmark_center_Purple_HEX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2039" y="6487457"/>
            <a:ext cx="2407146" cy="163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2" descr="Bar_RtAngle_7502_RGB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3587" y="4006085"/>
            <a:ext cx="2264487" cy="1127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Content">
  <p:cSld name="Header + Conten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4191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Char char="●"/>
              <a:defRPr sz="30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Char char="○"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Char char="■"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●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○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body" idx="2"/>
          </p:nvPr>
        </p:nvSpPr>
        <p:spPr>
          <a:xfrm>
            <a:off x="720200" y="1497450"/>
            <a:ext cx="7788000" cy="40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  <a:defRPr sz="18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55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Open Sans"/>
              <a:buChar char="–"/>
              <a:defRPr sz="18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Merriweather Sans"/>
              <a:buChar char="&gt;"/>
              <a:defRPr sz="18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4B2E83"/>
              </a:buClr>
              <a:buSzPts val="1600"/>
              <a:buFont typeface="Open Sans"/>
              <a:buChar char="–"/>
              <a:defRPr sz="16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4B2E83"/>
              </a:buClr>
              <a:buSzPts val="1400"/>
              <a:buFont typeface="Merriweather Sans"/>
              <a:buChar char="&gt;"/>
              <a:defRPr sz="14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8" name="Google Shape;18;p3" descr="W Logo_Purple_2685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48139" y="5949410"/>
            <a:ext cx="1368171" cy="9234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9;p3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46402" cy="670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Subheader + Content">
  <p:cSld name="Header + Subheader + Conten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4191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Char char="●"/>
              <a:defRPr sz="30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Char char="○"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Char char="■"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●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○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2"/>
          </p:nvPr>
        </p:nvSpPr>
        <p:spPr>
          <a:xfrm>
            <a:off x="659305" y="2320239"/>
            <a:ext cx="8197114" cy="38100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  <a:defRPr sz="24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Merriweather Sans"/>
              <a:buChar char="&gt;"/>
              <a:defRPr sz="18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4B2E83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4B2E83"/>
              </a:buClr>
              <a:buSzPts val="1400"/>
              <a:buFont typeface="Merriweather Sans"/>
              <a:buChar char="&gt;"/>
              <a:defRPr sz="14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3"/>
          </p:nvPr>
        </p:nvSpPr>
        <p:spPr>
          <a:xfrm>
            <a:off x="671757" y="1730667"/>
            <a:ext cx="8184662" cy="411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Arial"/>
              <a:buChar char="●"/>
              <a:defRPr sz="24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Char char="○"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Char char="■"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●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○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4" name="Google Shape;24;p4" descr="Wordmark_center_Purple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382155" y="6487457"/>
            <a:ext cx="2407146" cy="163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25;p4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46402" cy="670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Graphic">
  <p:cSld name="Header + Graphic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>
            <a:spLocks noGrp="1"/>
          </p:cNvSpPr>
          <p:nvPr>
            <p:ph type="chart" idx="2"/>
          </p:nvPr>
        </p:nvSpPr>
        <p:spPr>
          <a:xfrm>
            <a:off x="766763" y="1736725"/>
            <a:ext cx="8021637" cy="443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Arial"/>
              <a:buNone/>
              <a:defRPr sz="2400" b="0" i="1" u="none" strike="noStrike" cap="none">
                <a:solidFill>
                  <a:srgbClr val="999999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742950" marR="0" lvl="1" indent="-1079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4191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Char char="●"/>
              <a:defRPr sz="30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Char char="○"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Char char="■"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●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○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9" name="Google Shape;29;p5" descr="Wordmark_center_Purple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363105" y="6487457"/>
            <a:ext cx="2407146" cy="163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Google Shape;30;p5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46402" cy="670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ashington.edu/research/myresearch-lifecycle/setup/financials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washington.edu/research/myresearch-lifecycle/manage/award-changes/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671757" y="1167124"/>
            <a:ext cx="6972300" cy="26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1500"/>
              <a:buFont typeface="Arial"/>
              <a:buNone/>
            </a:pPr>
            <a:r>
              <a:rPr lang="en-US" sz="3700">
                <a:latin typeface="Encode Sans Black"/>
                <a:ea typeface="Encode Sans Black"/>
                <a:cs typeface="Encode Sans Black"/>
                <a:sym typeface="Encode Sans Black"/>
              </a:rPr>
              <a:t>How eGC1s are related to Awards and their Modifications</a:t>
            </a:r>
            <a:endParaRPr sz="3700">
              <a:latin typeface="Encode Sans Black"/>
              <a:ea typeface="Encode Sans Black"/>
              <a:cs typeface="Encode Sans Black"/>
              <a:sym typeface="Encode Sans Black"/>
            </a:endParaRPr>
          </a:p>
        </p:txBody>
      </p:sp>
      <p:sp>
        <p:nvSpPr>
          <p:cNvPr id="36" name="Google Shape;36;p6"/>
          <p:cNvSpPr txBox="1"/>
          <p:nvPr/>
        </p:nvSpPr>
        <p:spPr>
          <a:xfrm>
            <a:off x="692029" y="4736699"/>
            <a:ext cx="6656700" cy="131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3006F"/>
              </a:buClr>
              <a:buSzPts val="400"/>
              <a:buFont typeface="Arial"/>
              <a:buNone/>
            </a:pPr>
            <a:r>
              <a:rPr lang="en-US" sz="1600">
                <a:solidFill>
                  <a:srgbClr val="33006F"/>
                </a:solidFill>
                <a:latin typeface="Open Sans"/>
                <a:ea typeface="Open Sans"/>
                <a:cs typeface="Open Sans"/>
                <a:sym typeface="Open Sans"/>
              </a:rPr>
              <a:t>August 10, 2023 </a:t>
            </a:r>
            <a:r>
              <a:rPr lang="en-US" sz="1600" b="0" i="0" u="none" strike="noStrike" cap="none">
                <a:solidFill>
                  <a:srgbClr val="33006F"/>
                </a:solidFill>
                <a:latin typeface="Open Sans"/>
                <a:ea typeface="Open Sans"/>
                <a:cs typeface="Open Sans"/>
                <a:sym typeface="Open Sans"/>
              </a:rPr>
              <a:t>MRAM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Clr>
                <a:srgbClr val="33006F"/>
              </a:buClr>
              <a:buSzPts val="400"/>
              <a:buFont typeface="Arial"/>
              <a:buNone/>
            </a:pPr>
            <a:r>
              <a:rPr lang="en-US" sz="1600">
                <a:solidFill>
                  <a:srgbClr val="33006F"/>
                </a:solidFill>
                <a:latin typeface="Open Sans"/>
                <a:ea typeface="Open Sans"/>
                <a:cs typeface="Open Sans"/>
                <a:sym typeface="Open Sans"/>
              </a:rPr>
              <a:t>Tim Mhyre</a:t>
            </a:r>
            <a:r>
              <a:rPr lang="en-US"/>
              <a:t>, </a:t>
            </a:r>
            <a:r>
              <a:rPr lang="en-US" sz="1600" b="0" i="0" u="none" strike="noStrike" cap="none">
                <a:solidFill>
                  <a:srgbClr val="33006F"/>
                </a:solidFill>
                <a:latin typeface="Open Sans"/>
                <a:ea typeface="Open Sans"/>
                <a:cs typeface="Open Sans"/>
                <a:sym typeface="Open Sans"/>
              </a:rPr>
              <a:t>Office of Sponsored Programs</a:t>
            </a:r>
            <a:endParaRPr sz="1600">
              <a:solidFill>
                <a:srgbClr val="33006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>
                <a:latin typeface="Encode Sans Black"/>
                <a:ea typeface="Encode Sans Black"/>
                <a:cs typeface="Encode Sans Black"/>
                <a:sym typeface="Encode Sans Black"/>
              </a:rPr>
              <a:t>Understanding eGC1s' relation to converted Awards &amp; their Modifications</a:t>
            </a:r>
            <a:endParaRPr>
              <a:latin typeface="Encode Sans Black"/>
              <a:ea typeface="Encode Sans Black"/>
              <a:cs typeface="Encode Sans Black"/>
              <a:sym typeface="Encode Sans Black"/>
            </a:endParaRPr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665905" y="1504150"/>
            <a:ext cx="8196300" cy="401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00050" algn="l" rtl="0">
              <a:spcBef>
                <a:spcPts val="0"/>
              </a:spcBef>
              <a:spcAft>
                <a:spcPts val="0"/>
              </a:spcAft>
              <a:buSzPts val="2700"/>
              <a:buChar char="&gt;"/>
            </a:pPr>
            <a:r>
              <a:rPr lang="en-US" sz="2100"/>
              <a:t>Awards migrated into SAGE Central/Workday are based on the earliest awarded eGC1. </a:t>
            </a:r>
            <a:endParaRPr sz="2100"/>
          </a:p>
          <a:p>
            <a:pPr marL="457200" lvl="0" indent="-400050" algn="l" rtl="0">
              <a:spcBef>
                <a:spcPts val="0"/>
              </a:spcBef>
              <a:spcAft>
                <a:spcPts val="0"/>
              </a:spcAft>
              <a:buSzPts val="2700"/>
              <a:buChar char="&gt;"/>
            </a:pPr>
            <a:r>
              <a:rPr lang="en-US" sz="2100"/>
              <a:t>Modifications are created off of those Awards, </a:t>
            </a:r>
            <a:r>
              <a:rPr lang="en-US" sz="2100" b="1"/>
              <a:t>not</a:t>
            </a:r>
            <a:r>
              <a:rPr lang="en-US" sz="2100"/>
              <a:t> the eGC1s. </a:t>
            </a:r>
            <a:endParaRPr sz="2100"/>
          </a:p>
          <a:p>
            <a:pPr marL="457200" lvl="0" indent="-400050" algn="l" rtl="0">
              <a:spcBef>
                <a:spcPts val="0"/>
              </a:spcBef>
              <a:spcAft>
                <a:spcPts val="0"/>
              </a:spcAft>
              <a:buSzPts val="2700"/>
              <a:buChar char="&gt;"/>
            </a:pPr>
            <a:r>
              <a:rPr lang="en-US" sz="2100"/>
              <a:t>For example when an Award Setup Request is created on an earlier eGC1 and a supplement is awarded on a later eGC1. </a:t>
            </a:r>
            <a:endParaRPr sz="2100"/>
          </a:p>
          <a:p>
            <a:pPr marL="914400" lvl="1" indent="-400050" algn="l" rtl="0">
              <a:spcBef>
                <a:spcPts val="0"/>
              </a:spcBef>
              <a:spcAft>
                <a:spcPts val="0"/>
              </a:spcAft>
              <a:buSzPts val="2700"/>
              <a:buChar char="–"/>
            </a:pPr>
            <a:r>
              <a:rPr lang="en-US" sz="2100"/>
              <a:t>Modifications are then setup under the Award that is related to that originally awarded earlier eGC1.</a:t>
            </a:r>
            <a:endParaRPr sz="21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/>
              <a:t>Make sure to update personnel on those original eGC1s for an award so the right personnel are listed. </a:t>
            </a:r>
            <a:endParaRPr sz="21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8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>
                <a:latin typeface="Encode Sans Black"/>
                <a:ea typeface="Encode Sans Black"/>
                <a:cs typeface="Encode Sans Black"/>
                <a:sym typeface="Encode Sans Black"/>
              </a:rPr>
              <a:t>Example converted eGC1s related to Award &amp; Modifications in SAGE</a:t>
            </a:r>
            <a:endParaRPr>
              <a:latin typeface="Encode Sans Black"/>
              <a:ea typeface="Encode Sans Black"/>
              <a:cs typeface="Encode Sans Black"/>
              <a:sym typeface="Encode Sans Black"/>
            </a:endParaRPr>
          </a:p>
        </p:txBody>
      </p:sp>
      <p:sp>
        <p:nvSpPr>
          <p:cNvPr id="50" name="Google Shape;50;p8"/>
          <p:cNvSpPr/>
          <p:nvPr/>
        </p:nvSpPr>
        <p:spPr>
          <a:xfrm>
            <a:off x="909325" y="2068101"/>
            <a:ext cx="1156200" cy="7152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A123456</a:t>
            </a:r>
            <a:endParaRPr sz="15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New </a:t>
            </a:r>
            <a:endParaRPr sz="1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not awarded</a:t>
            </a:r>
            <a:endParaRPr sz="1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1" name="Google Shape;51;p8"/>
          <p:cNvSpPr/>
          <p:nvPr/>
        </p:nvSpPr>
        <p:spPr>
          <a:xfrm>
            <a:off x="909325" y="3002158"/>
            <a:ext cx="1156200" cy="715200"/>
          </a:xfrm>
          <a:prstGeom prst="roundRect">
            <a:avLst>
              <a:gd name="adj" fmla="val 16667"/>
            </a:avLst>
          </a:prstGeom>
          <a:solidFill>
            <a:srgbClr val="E8D3A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A124567</a:t>
            </a:r>
            <a:endParaRPr sz="15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Resubmission</a:t>
            </a:r>
            <a:endParaRPr sz="10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received 9/01/2022</a:t>
            </a:r>
            <a:endParaRPr sz="10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2" name="Google Shape;52;p8"/>
          <p:cNvSpPr/>
          <p:nvPr/>
        </p:nvSpPr>
        <p:spPr>
          <a:xfrm>
            <a:off x="2231750" y="3242445"/>
            <a:ext cx="350100" cy="2781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3" name="Google Shape;53;p8"/>
          <p:cNvSpPr txBox="1"/>
          <p:nvPr/>
        </p:nvSpPr>
        <p:spPr>
          <a:xfrm>
            <a:off x="2739249" y="3099300"/>
            <a:ext cx="24702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Year 1 NOA</a:t>
            </a:r>
            <a:endParaRPr sz="15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Earliest Awarded eGC1, </a:t>
            </a:r>
            <a:r>
              <a:rPr lang="en-US" sz="15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automatically converted from an FA</a:t>
            </a:r>
            <a:endParaRPr sz="15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4" name="Google Shape;54;p8"/>
          <p:cNvSpPr/>
          <p:nvPr/>
        </p:nvSpPr>
        <p:spPr>
          <a:xfrm>
            <a:off x="5588195" y="3054229"/>
            <a:ext cx="1307700" cy="6774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AWD-001234</a:t>
            </a:r>
            <a:endParaRPr sz="13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5" name="Google Shape;55;p8"/>
          <p:cNvSpPr/>
          <p:nvPr/>
        </p:nvSpPr>
        <p:spPr>
          <a:xfrm>
            <a:off x="7509897" y="3030537"/>
            <a:ext cx="1307700" cy="6774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MOD-001347</a:t>
            </a:r>
            <a:endParaRPr sz="13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Year 2 NOA Supplement</a:t>
            </a:r>
            <a:endParaRPr sz="13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6" name="Google Shape;56;p8"/>
          <p:cNvSpPr/>
          <p:nvPr/>
        </p:nvSpPr>
        <p:spPr>
          <a:xfrm>
            <a:off x="5104010" y="3283506"/>
            <a:ext cx="350100" cy="2781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7" name="Google Shape;57;p8"/>
          <p:cNvSpPr txBox="1"/>
          <p:nvPr/>
        </p:nvSpPr>
        <p:spPr>
          <a:xfrm>
            <a:off x="746500" y="1576800"/>
            <a:ext cx="3809700" cy="27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eGC1s approved prior to go-Live</a:t>
            </a:r>
            <a:endParaRPr sz="1600" b="1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8" name="Google Shape;58;p8"/>
          <p:cNvSpPr/>
          <p:nvPr/>
        </p:nvSpPr>
        <p:spPr>
          <a:xfrm>
            <a:off x="900350" y="4398140"/>
            <a:ext cx="1156200" cy="7152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A125678</a:t>
            </a:r>
            <a:endParaRPr sz="15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RPPR</a:t>
            </a:r>
            <a:endParaRPr sz="15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9" name="Google Shape;59;p8"/>
          <p:cNvSpPr/>
          <p:nvPr/>
        </p:nvSpPr>
        <p:spPr>
          <a:xfrm>
            <a:off x="2152042" y="4616702"/>
            <a:ext cx="350100" cy="2781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0" name="Google Shape;60;p8"/>
          <p:cNvSpPr/>
          <p:nvPr/>
        </p:nvSpPr>
        <p:spPr>
          <a:xfrm>
            <a:off x="7030010" y="3220706"/>
            <a:ext cx="350100" cy="2781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1" name="Google Shape;61;p8"/>
          <p:cNvSpPr txBox="1"/>
          <p:nvPr/>
        </p:nvSpPr>
        <p:spPr>
          <a:xfrm>
            <a:off x="2739250" y="4550550"/>
            <a:ext cx="42402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RPPR submitted before cutover </a:t>
            </a:r>
            <a:endParaRPr sz="15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Modifications not created under an eGC1 </a:t>
            </a:r>
            <a:endParaRPr sz="15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2" name="Google Shape;62;p8"/>
          <p:cNvSpPr txBox="1"/>
          <p:nvPr/>
        </p:nvSpPr>
        <p:spPr>
          <a:xfrm>
            <a:off x="671750" y="5540100"/>
            <a:ext cx="8038800" cy="84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Update PI/Personnel on A124567 eGC1 connected to the Award &amp; related to those Modifications. </a:t>
            </a:r>
            <a:endParaRPr sz="15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9"/>
          <p:cNvSpPr txBox="1">
            <a:spLocks noGrp="1"/>
          </p:cNvSpPr>
          <p:nvPr>
            <p:ph type="body" idx="1"/>
          </p:nvPr>
        </p:nvSpPr>
        <p:spPr>
          <a:xfrm>
            <a:off x="671757" y="114347"/>
            <a:ext cx="8184600" cy="132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>
                <a:latin typeface="Encode Sans Black"/>
                <a:ea typeface="Encode Sans Black"/>
                <a:cs typeface="Encode Sans Black"/>
                <a:sym typeface="Encode Sans Black"/>
              </a:rPr>
              <a:t>Example - Use of eGC1s going forward</a:t>
            </a:r>
            <a:endParaRPr>
              <a:latin typeface="Encode Sans Black"/>
              <a:ea typeface="Encode Sans Black"/>
              <a:cs typeface="Encode Sans Black"/>
              <a:sym typeface="Encode Sans Black"/>
            </a:endParaRPr>
          </a:p>
        </p:txBody>
      </p:sp>
      <p:sp>
        <p:nvSpPr>
          <p:cNvPr id="69" name="Google Shape;69;p9"/>
          <p:cNvSpPr/>
          <p:nvPr/>
        </p:nvSpPr>
        <p:spPr>
          <a:xfrm>
            <a:off x="694223" y="3483700"/>
            <a:ext cx="1369200" cy="929700"/>
          </a:xfrm>
          <a:prstGeom prst="roundRect">
            <a:avLst>
              <a:gd name="adj" fmla="val 16667"/>
            </a:avLst>
          </a:prstGeom>
          <a:solidFill>
            <a:srgbClr val="E8D3A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A124567</a:t>
            </a:r>
            <a:endParaRPr sz="15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Resubmission</a:t>
            </a:r>
            <a:endParaRPr sz="1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Awarded</a:t>
            </a:r>
            <a:endParaRPr sz="10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0" name="Google Shape;70;p9"/>
          <p:cNvSpPr/>
          <p:nvPr/>
        </p:nvSpPr>
        <p:spPr>
          <a:xfrm>
            <a:off x="5006500" y="3427300"/>
            <a:ext cx="1536300" cy="9296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AWD-001234</a:t>
            </a:r>
            <a:endParaRPr sz="13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Year 1 NOA</a:t>
            </a:r>
            <a:endParaRPr sz="13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1" name="Google Shape;71;p9"/>
          <p:cNvSpPr/>
          <p:nvPr/>
        </p:nvSpPr>
        <p:spPr>
          <a:xfrm>
            <a:off x="7505750" y="3047717"/>
            <a:ext cx="1283700" cy="7740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MOD-001598</a:t>
            </a:r>
            <a:endParaRPr sz="13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Year 2 NOA </a:t>
            </a:r>
            <a:endParaRPr sz="13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2" name="Google Shape;72;p9"/>
          <p:cNvSpPr txBox="1"/>
          <p:nvPr/>
        </p:nvSpPr>
        <p:spPr>
          <a:xfrm>
            <a:off x="2476063" y="3363700"/>
            <a:ext cx="1847100" cy="11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Year 1 NOA</a:t>
            </a:r>
            <a:endParaRPr sz="1500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Earliest Awarded eGC1 </a:t>
            </a:r>
            <a:endParaRPr sz="1500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3" name="Google Shape;73;p9"/>
          <p:cNvSpPr/>
          <p:nvPr/>
        </p:nvSpPr>
        <p:spPr>
          <a:xfrm>
            <a:off x="4300867" y="3809500"/>
            <a:ext cx="614700" cy="2780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4" name="Google Shape;74;p9"/>
          <p:cNvSpPr/>
          <p:nvPr/>
        </p:nvSpPr>
        <p:spPr>
          <a:xfrm>
            <a:off x="671750" y="4811300"/>
            <a:ext cx="1414200" cy="9297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A126789</a:t>
            </a:r>
            <a:endParaRPr sz="15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Supplemental Proposal</a:t>
            </a:r>
            <a:endParaRPr sz="1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5" name="Google Shape;75;p9"/>
          <p:cNvSpPr/>
          <p:nvPr/>
        </p:nvSpPr>
        <p:spPr>
          <a:xfrm>
            <a:off x="2133842" y="3809485"/>
            <a:ext cx="350100" cy="2780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6" name="Google Shape;76;p9"/>
          <p:cNvSpPr/>
          <p:nvPr/>
        </p:nvSpPr>
        <p:spPr>
          <a:xfrm>
            <a:off x="7500300" y="2051867"/>
            <a:ext cx="1283700" cy="7740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MOD-001635 Year 2 Supplement</a:t>
            </a:r>
            <a:endParaRPr sz="13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7" name="Google Shape;77;p9"/>
          <p:cNvSpPr/>
          <p:nvPr/>
        </p:nvSpPr>
        <p:spPr>
          <a:xfrm>
            <a:off x="7500300" y="5039467"/>
            <a:ext cx="1283700" cy="7740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MOD-001347</a:t>
            </a:r>
            <a:endParaRPr sz="13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RPPR</a:t>
            </a:r>
            <a:endParaRPr sz="13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8" name="Google Shape;78;p9"/>
          <p:cNvSpPr/>
          <p:nvPr/>
        </p:nvSpPr>
        <p:spPr>
          <a:xfrm>
            <a:off x="7500300" y="4043600"/>
            <a:ext cx="1283700" cy="774000"/>
          </a:xfrm>
          <a:prstGeom prst="roundRect">
            <a:avLst>
              <a:gd name="adj" fmla="val 1594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MOD-001564</a:t>
            </a:r>
            <a:endParaRPr sz="13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Rebudget</a:t>
            </a:r>
            <a:endParaRPr sz="13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9" name="Google Shape;79;p9"/>
          <p:cNvSpPr txBox="1"/>
          <p:nvPr/>
        </p:nvSpPr>
        <p:spPr>
          <a:xfrm>
            <a:off x="748700" y="1576800"/>
            <a:ext cx="8030700" cy="4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eGC1s - Used for </a:t>
            </a:r>
            <a:r>
              <a:rPr lang="en-US" sz="2000" b="1" i="1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Proposals</a:t>
            </a:r>
            <a:r>
              <a:rPr lang="en-US" sz="1600" b="1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 (New/Competing &amp; Supplemental) </a:t>
            </a:r>
            <a:endParaRPr sz="1600" b="1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0" name="Google Shape;80;p9"/>
          <p:cNvSpPr/>
          <p:nvPr/>
        </p:nvSpPr>
        <p:spPr>
          <a:xfrm>
            <a:off x="671750" y="2156100"/>
            <a:ext cx="1414200" cy="9297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A123456</a:t>
            </a:r>
            <a:endParaRPr sz="15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New</a:t>
            </a:r>
            <a:endParaRPr sz="1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Not Awarded</a:t>
            </a:r>
            <a:endParaRPr sz="1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1" name="Google Shape;81;p9"/>
          <p:cNvSpPr/>
          <p:nvPr/>
        </p:nvSpPr>
        <p:spPr>
          <a:xfrm rot="-2703763">
            <a:off x="6728931" y="2811761"/>
            <a:ext cx="581454" cy="278317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2" name="Google Shape;82;p9"/>
          <p:cNvSpPr/>
          <p:nvPr/>
        </p:nvSpPr>
        <p:spPr>
          <a:xfrm rot="2469009">
            <a:off x="6663385" y="4675792"/>
            <a:ext cx="587659" cy="27812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3" name="Google Shape;83;p9"/>
          <p:cNvSpPr/>
          <p:nvPr/>
        </p:nvSpPr>
        <p:spPr>
          <a:xfrm rot="1414728">
            <a:off x="7024607" y="4093995"/>
            <a:ext cx="350241" cy="278111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4" name="Google Shape;84;p9"/>
          <p:cNvSpPr/>
          <p:nvPr/>
        </p:nvSpPr>
        <p:spPr>
          <a:xfrm rot="-1059518">
            <a:off x="7007739" y="3476638"/>
            <a:ext cx="350096" cy="27818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0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>
                <a:latin typeface="Encode Sans Black"/>
                <a:ea typeface="Encode Sans Black"/>
                <a:cs typeface="Encode Sans Black"/>
                <a:sym typeface="Encode Sans Black"/>
              </a:rPr>
              <a:t>Tips &amp; Reminders for ASRs &amp; MODs</a:t>
            </a:r>
            <a:endParaRPr>
              <a:latin typeface="Encode Sans Black"/>
              <a:ea typeface="Encode Sans Black"/>
              <a:cs typeface="Encode Sans Black"/>
              <a:sym typeface="Encode Sans Black"/>
            </a:endParaRPr>
          </a:p>
        </p:txBody>
      </p:sp>
      <p:sp>
        <p:nvSpPr>
          <p:cNvPr id="91" name="Google Shape;91;p10"/>
          <p:cNvSpPr txBox="1">
            <a:spLocks noGrp="1"/>
          </p:cNvSpPr>
          <p:nvPr>
            <p:ph type="body" idx="2"/>
          </p:nvPr>
        </p:nvSpPr>
        <p:spPr>
          <a:xfrm>
            <a:off x="665905" y="1504150"/>
            <a:ext cx="8196300" cy="401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&gt;"/>
            </a:pPr>
            <a:r>
              <a:rPr lang="en-US" sz="2400" b="1"/>
              <a:t>Attach</a:t>
            </a:r>
            <a:r>
              <a:rPr lang="en-US" sz="2400"/>
              <a:t> agreements &amp; correspondence with sponsor</a:t>
            </a:r>
            <a:endParaRPr sz="2400"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&gt;"/>
            </a:pPr>
            <a:r>
              <a:rPr lang="en-US" sz="2400" b="1"/>
              <a:t>Copy</a:t>
            </a:r>
            <a:r>
              <a:rPr lang="en-US" sz="2400"/>
              <a:t> or </a:t>
            </a:r>
            <a:r>
              <a:rPr lang="en-US" sz="2400" b="1"/>
              <a:t>create a new</a:t>
            </a:r>
            <a:r>
              <a:rPr lang="en-US" sz="2400"/>
              <a:t> SAGE budget &amp; attach to Award Setup Requests &amp; Modifications</a:t>
            </a:r>
            <a:endParaRPr sz="2400"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&gt;"/>
            </a:pPr>
            <a:r>
              <a:rPr lang="en-US" sz="2400" b="1"/>
              <a:t>Add Comments</a:t>
            </a:r>
            <a:r>
              <a:rPr lang="en-US" sz="2400"/>
              <a:t> - indicate what you are requesting &amp; for MODs include any Grant ID#s impacted</a:t>
            </a:r>
            <a:endParaRPr sz="2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/>
              <a:t>Review: </a:t>
            </a:r>
            <a:endParaRPr sz="22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u="sng">
                <a:solidFill>
                  <a:schemeClr val="hlink"/>
                </a:solidFill>
                <a:hlinkClick r:id="rId3"/>
              </a:rPr>
              <a:t>Setup Financials</a:t>
            </a:r>
            <a:r>
              <a:rPr lang="en-US" sz="2200"/>
              <a:t> - guidance on Award Setup Requests</a:t>
            </a:r>
            <a:endParaRPr sz="2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u="sng">
                <a:solidFill>
                  <a:schemeClr val="hlink"/>
                </a:solidFill>
                <a:hlinkClick r:id="rId4"/>
              </a:rPr>
              <a:t>Award Changes</a:t>
            </a:r>
            <a:r>
              <a:rPr lang="en-US" sz="2200"/>
              <a:t> - guidance on Modifications</a:t>
            </a:r>
            <a:endParaRPr sz="22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1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750"/>
              <a:buFont typeface="Arial"/>
              <a:buNone/>
            </a:pPr>
            <a:r>
              <a:rPr lang="en-US" sz="3000" i="0" u="none" strike="noStrike" cap="non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rPr>
              <a:t>Questions</a:t>
            </a:r>
            <a:endParaRPr>
              <a:latin typeface="Encode Sans Black"/>
              <a:ea typeface="Encode Sans Black"/>
              <a:cs typeface="Encode Sans Black"/>
              <a:sym typeface="Encode Sans Black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2_Custom Design">
  <a:themeElements>
    <a:clrScheme name="Custom 5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B2B2B2"/>
      </a:accent4>
      <a:accent5>
        <a:srgbClr val="26005C"/>
      </a:accent5>
      <a:accent6>
        <a:srgbClr val="917B4C"/>
      </a:accent6>
      <a:hlink>
        <a:srgbClr val="26005C"/>
      </a:hlink>
      <a:folHlink>
        <a:srgbClr val="33006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416</Words>
  <Application>Microsoft Office PowerPoint</Application>
  <PresentationFormat>On-screen Show (4:3)</PresentationFormat>
  <Paragraphs>80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Encode Sans Black</vt:lpstr>
      <vt:lpstr>Open Sans Light</vt:lpstr>
      <vt:lpstr>Arial</vt:lpstr>
      <vt:lpstr>Calibri</vt:lpstr>
      <vt:lpstr>Open Sans</vt:lpstr>
      <vt:lpstr>Merriweather Sans</vt:lpstr>
      <vt:lpstr>2_Custom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Patrick F. Carney</dc:creator>
  <cp:lastModifiedBy>Patrick F. Carney</cp:lastModifiedBy>
  <cp:revision>1</cp:revision>
  <dcterms:modified xsi:type="dcterms:W3CDTF">2023-08-10T17:50:14Z</dcterms:modified>
</cp:coreProperties>
</file>