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  <p:sldMasterId id="2147483707" r:id="rId3"/>
    <p:sldMasterId id="2147483708" r:id="rId4"/>
    <p:sldMasterId id="2147483709" r:id="rId5"/>
    <p:sldMasterId id="2147483710" r:id="rId6"/>
    <p:sldMasterId id="2147483711" r:id="rId7"/>
    <p:sldMasterId id="2147483712" r:id="rId8"/>
    <p:sldMasterId id="2147483713" r:id="rId9"/>
  </p:sldMasterIdLst>
  <p:notesMasterIdLst>
    <p:notesMasterId r:id="rId6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Encode Sans" panose="020B0604020202020204" charset="0"/>
      <p:regular r:id="rId70"/>
      <p:bold r:id="rId71"/>
    </p:embeddedFont>
    <p:embeddedFont>
      <p:font typeface="Encode Sans Black" panose="020B0604020202020204" charset="0"/>
      <p:bold r:id="rId72"/>
    </p:embeddedFont>
    <p:embeddedFont>
      <p:font typeface="Merriweather Sans" pitchFamily="2" charset="0"/>
      <p:regular r:id="rId73"/>
    </p:embeddedFont>
    <p:embeddedFont>
      <p:font typeface="Open Sans" panose="020B0606030504020204" pitchFamily="34" charset="0"/>
      <p:regular r:id="rId74"/>
      <p:bold r:id="rId75"/>
      <p:italic r:id="rId76"/>
      <p:boldItalic r:id="rId77"/>
    </p:embeddedFont>
    <p:embeddedFont>
      <p:font typeface="Open Sans Light" panose="020B0306030504020204" pitchFamily="34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024BAB-1A4D-4019-8F5A-30AB5CD0FF5A}">
  <a:tblStyle styleId="{7D024BAB-1A4D-4019-8F5A-30AB5CD0FF5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font" Target="fonts/font3.fntdata"/><Relationship Id="rId84" Type="http://schemas.openxmlformats.org/officeDocument/2006/relationships/theme" Target="theme/theme1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font" Target="fonts/font2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font" Target="fonts/font1.fntdata"/><Relationship Id="rId61" Type="http://schemas.openxmlformats.org/officeDocument/2006/relationships/slide" Target="slides/slide52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d997cb21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27d997cb211_0_80:notes"/>
          <p:cNvSpPr txBox="1">
            <a:spLocks noGrp="1"/>
          </p:cNvSpPr>
          <p:nvPr>
            <p:ph type="body" idx="1"/>
          </p:nvPr>
        </p:nvSpPr>
        <p:spPr>
          <a:xfrm>
            <a:off x="731353" y="4620496"/>
            <a:ext cx="58524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00" tIns="47550" rIns="95100" bIns="47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7d997cb211_0_80:notes"/>
          <p:cNvSpPr txBox="1">
            <a:spLocks noGrp="1"/>
          </p:cNvSpPr>
          <p:nvPr>
            <p:ph type="sldNum" idx="12"/>
          </p:nvPr>
        </p:nvSpPr>
        <p:spPr>
          <a:xfrm>
            <a:off x="4144334" y="9119831"/>
            <a:ext cx="31692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00" tIns="47550" rIns="95100" bIns="47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4418890c7a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4418890c7a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4418890c7a_3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4418890c7a_3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418890c7a_3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4418890c7a_3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Speaker: Ari</a:t>
            </a:r>
            <a:endParaRPr sz="1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include explanations in comments that may help reviewers understand what you are trying to do</a:t>
            </a:r>
            <a:endParaRPr sz="1100"/>
          </a:p>
        </p:txBody>
      </p:sp>
      <p:sp>
        <p:nvSpPr>
          <p:cNvPr id="407" name="Google Shape;407;g24418890c7a_3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4418890c7a_3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4418890c7a_3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Speaker: Juan</a:t>
            </a:r>
            <a:endParaRPr sz="1100"/>
          </a:p>
        </p:txBody>
      </p:sp>
      <p:sp>
        <p:nvSpPr>
          <p:cNvPr id="415" name="Google Shape;415;g24418890c7a_3_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4418890c7a_3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4418890c7a_3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Speaker: Juan</a:t>
            </a:r>
            <a:endParaRPr sz="1100"/>
          </a:p>
        </p:txBody>
      </p:sp>
      <p:sp>
        <p:nvSpPr>
          <p:cNvPr id="424" name="Google Shape;424;g24418890c7a_3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418890c7a_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4418890c7a_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Speaker: Juan</a:t>
            </a:r>
            <a:endParaRPr sz="1100"/>
          </a:p>
        </p:txBody>
      </p:sp>
      <p:sp>
        <p:nvSpPr>
          <p:cNvPr id="440" name="Google Shape;440;g24418890c7a_3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4418890c7a_3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4418890c7a_3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100"/>
              <a:t>Speaker: Ari</a:t>
            </a:r>
            <a:r>
              <a:rPr lang="en"/>
              <a:t> </a:t>
            </a:r>
            <a:endParaRPr/>
          </a:p>
        </p:txBody>
      </p:sp>
      <p:sp>
        <p:nvSpPr>
          <p:cNvPr id="449" name="Google Shape;449;g24418890c7a_3_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4418890c7a_3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4418890c7a_3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Speaker: Ari</a:t>
            </a:r>
            <a:endParaRPr/>
          </a:p>
        </p:txBody>
      </p:sp>
      <p:sp>
        <p:nvSpPr>
          <p:cNvPr id="458" name="Google Shape;458;g24418890c7a_3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4418890c7a_3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Speaker: Ari</a:t>
            </a:r>
            <a:r>
              <a:rPr lang="en"/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24418890c7a_3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7ed810de87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3" name="Google Shape;473;g27ed810de87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418890c7a_3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4418890c7a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7ed810de87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Speaker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GCA realizes that backlog is creating issues for campus partners.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Mention that we are posting volumes in response to campus feedback. Transparency is the goal.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“GCA is reviewing…” means processing or returning to OSP or returning to campus.</a:t>
            </a:r>
            <a:endParaRPr/>
          </a:p>
        </p:txBody>
      </p:sp>
      <p:sp>
        <p:nvSpPr>
          <p:cNvPr id="479" name="Google Shape;479;g27ed810de87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7ed810de87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6" name="Google Shape;486;g27ed810de87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7ed810de87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Speaker note: email to MRAM list when forms are available</a:t>
            </a:r>
            <a:endParaRPr/>
          </a:p>
        </p:txBody>
      </p:sp>
      <p:sp>
        <p:nvSpPr>
          <p:cNvPr id="492" name="Google Shape;492;g27ed810de87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7ed810de87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GCA needs more detail in order to process requests more efficiently</a:t>
            </a:r>
            <a:endParaRPr/>
          </a:p>
        </p:txBody>
      </p:sp>
      <p:sp>
        <p:nvSpPr>
          <p:cNvPr id="498" name="Google Shape;498;g27ed810de87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7ed810de87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7ed810de87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7ed810de87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0" name="Google Shape;510;g27ed810de87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4418890c7a_3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4418890c7a_3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4418890c7a_3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24418890c7a_3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4418890c7a_3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24418890c7a_3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4418890c7a_3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 note: Complete award task adds a Completed On date and changes status to Completed.</a:t>
            </a:r>
            <a:endParaRPr/>
          </a:p>
        </p:txBody>
      </p:sp>
      <p:sp>
        <p:nvSpPr>
          <p:cNvPr id="535" name="Google Shape;535;g24418890c7a_3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4418890c7a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4418890c7a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47" name="Google Shape;347;g24418890c7a_3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4418890c7a_3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24418890c7a_3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4418890c7a_3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24418890c7a_3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4418890c7a_3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24418890c7a_3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418890c7a_3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24418890c7a_3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4418890c7a_3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24418890c7a_3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4418890c7a_3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24418890c7a_3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4418890c7a_3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24418890c7a_3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4418890c7a_3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24418890c7a_3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418890c7a_3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g24418890c7a_3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4418890c7a_3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24418890c7a_3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4418890c7a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4418890c7a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24418890c7a_3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4418890c7a_3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24418890c7a_3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4418890c7a_3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24418890c7a_3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4418890c7a_3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24418890c7a_3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4418890c7a_3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24418890c7a_3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4418890c7a_3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24418890c7a_3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4418890c7a_3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24418890c7a_3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4418890c7a_3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24418890c7a_3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4418890c7a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24418890c7a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4418890c7a_3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g24418890c7a_3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4418890c7a_3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g24418890c7a_3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4418890c7a_3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4418890c7a_3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61" name="Google Shape;361;g24418890c7a_3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4418890c7a_3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24418890c7a_3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4418890c7a_3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4418890c7a_3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g24418890c7a_3_9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4418890c7a_3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4418890c7a_3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g24418890c7a_3_9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4418890c7a_3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24418890c7a_3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Not specifically a data use agreement </a:t>
            </a:r>
            <a:endParaRPr sz="100"/>
          </a:p>
        </p:txBody>
      </p:sp>
      <p:sp>
        <p:nvSpPr>
          <p:cNvPr id="699" name="Google Shape;699;g24418890c7a_3_9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4418890c7a_3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g24418890c7a_3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4418890c7a_3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g24418890c7a_3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fall schedule is published. Almost all our instructor-led courses are available.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we have information available, we have made updates to the eLearning and live courses. Some updates are taking longer to make due to evolving systems.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Check the Curriculum Guide for updates to course statuses. Updates will also be sent to the MRAM email list.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g24418890c7a_3_10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418890c7a_3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4418890c7a_3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68" name="Google Shape;368;g24418890c7a_3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4418890c7a_3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4418890c7a_3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75" name="Google Shape;375;g24418890c7a_3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4418890c7a_3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4418890c7a_3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82" name="Google Shape;382;g24418890c7a_3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418890c7a_3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4418890c7a_3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89" name="Google Shape;389;g24418890c7a_3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Google Shape;130;p2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1" name="Google Shape;141;p2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" name="Google Shape;146;p2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0" name="Google Shape;1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1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3" name="Google Shape;16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Google Shape;16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2" name="Google Shape;17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Google Shape;17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7" name="Google Shape;17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7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7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2" name="Google Shape;18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5" name="Google Shape;18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8" name="Google Shape;18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0" name="Google Shape;19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5" name="Google Shape;195;p4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9" name="Google Shape;199;p4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6" name="Google Shape;206;p4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1" name="Google Shape;211;p4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0" name="Google Shape;240;p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7" name="Google Shape;247;p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5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3" name="Google Shape;273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Google Shape;291;p5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5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7" name="Google Shape;297;p5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6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6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3" name="Google Shape;303;p6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6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8" name="Google Shape;308;p6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3" name="Google Shape;313;p6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9" name="Google Shape;319;p6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6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65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65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5" name="Google Shape;325;p6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6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0" name="Google Shape;330;p6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orehelp@uw.edu" TargetMode="External"/><Relationship Id="rId3" Type="http://schemas.openxmlformats.org/officeDocument/2006/relationships/hyperlink" Target="https://washington.zoom.us/j/346891888" TargetMode="External"/><Relationship Id="rId7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kabah12@uw.edu" TargetMode="External"/><Relationship Id="rId5" Type="http://schemas.openxmlformats.org/officeDocument/2006/relationships/hyperlink" Target="mailto:osp@uw.edu" TargetMode="External"/><Relationship Id="rId4" Type="http://schemas.openxmlformats.org/officeDocument/2006/relationships/hyperlink" Target="mailto:kirsten5@uw.edu" TargetMode="External"/><Relationship Id="rId9" Type="http://schemas.openxmlformats.org/officeDocument/2006/relationships/hyperlink" Target="mailto:mramques@uw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financia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finance.uw.edu/gca/award-lifecycle/budget-setu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wp-content/uploads/2022/01/SAGE-Budget-Job-Aid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png"/><Relationship Id="rId4" Type="http://schemas.openxmlformats.org/officeDocument/2006/relationships/hyperlink" Target="https://www.washington.edu/research/learning/online/index.php/lessons/sage-budget-elearnin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award-setup/award-line-setu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1.png"/><Relationship Id="rId5" Type="http://schemas.openxmlformats.org/officeDocument/2006/relationships/hyperlink" Target="https://www.washington.edu/research/learning/online/index.php/lessons/sage-budget-elearning/" TargetMode="External"/><Relationship Id="rId4" Type="http://schemas.openxmlformats.org/officeDocument/2006/relationships/hyperlink" Target="https://www.washington.edu/research/learning/online/wp-content/uploads/2022/01/SAGE-Budget-Job-Aid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award-chang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png"/><Relationship Id="rId4" Type="http://schemas.openxmlformats.org/officeDocument/2006/relationships/hyperlink" Target="https://finance.uw.edu/gca/award-lifecycle/award-setup/modificatio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-web22.finance.uw.edu/fin/AwardPortal/Mai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gcahelp@uw.ed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gim-1/#reviewed-by-o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www.washington.edu/research/policies/gim-1/#required-and-recommended-chang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award-setup/award-line-types/complete-milestone-award-tas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finance.uw.edu/gca/award-lifecycle/award-line-types" TargetMode="External"/><Relationship Id="rId4" Type="http://schemas.openxmlformats.org/officeDocument/2006/relationships/hyperlink" Target="https://uwconnect.uw.edu/finance?id=kb_article_view&amp;sysparm_article=KB003200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-web22.finance.uw.edu/fin/AwardPortal/Mai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gcahelp@uw.edu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maa/fec/managing-effort/shift-funding-sourc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ffortreporting@uw.ed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maa/ecc_training_timelin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finance.uw.edu/maa/faq/202" TargetMode="External"/><Relationship Id="rId5" Type="http://schemas.openxmlformats.org/officeDocument/2006/relationships/hyperlink" Target="https://finance.uw.edu/maa/ecc_known_issues" TargetMode="External"/><Relationship Id="rId4" Type="http://schemas.openxmlformats.org/officeDocument/2006/relationships/hyperlink" Target="https://finance.uw.edu/maa/ecc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uwhires.admin.washington.edu/ENG/Candidates/default.cfm?szCategory=jobprofile&amp;szOrderID=225649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7" Type="http://schemas.openxmlformats.org/officeDocument/2006/relationships/hyperlink" Target="mailto:mgard4@uw.eud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finance.uw.edu/pafc/" TargetMode="External"/><Relationship Id="rId5" Type="http://schemas.openxmlformats.org/officeDocument/2006/relationships/hyperlink" Target="mailto:effortreporting@uw.edu" TargetMode="External"/><Relationship Id="rId4" Type="http://schemas.openxmlformats.org/officeDocument/2006/relationships/hyperlink" Target="mailto:efecs@uw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grantors/submitting-utf-8-special-characters.html" TargetMode="External"/><Relationship Id="rId7" Type="http://schemas.openxmlformats.org/officeDocument/2006/relationships/hyperlink" Target="https://grants.nih.gov/grants/guide/notice-files/NOT-OD-20-174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grants.nih.gov/grants/guide/notice-files/NOT-OD-18-126.html" TargetMode="External"/><Relationship Id="rId5" Type="http://schemas.openxmlformats.org/officeDocument/2006/relationships/hyperlink" Target="https://grants.nih.gov/grants/how-to-apply-application-guide/format-and-write/format-attachments.htm" TargetMode="External"/><Relationship Id="rId4" Type="http://schemas.openxmlformats.org/officeDocument/2006/relationships/hyperlink" Target="https://grants.nih.gov/grants/fonts_margins_faq.htm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g"/><Relationship Id="rId7" Type="http://schemas.openxmlformats.org/officeDocument/2006/relationships/hyperlink" Target="https://uwresearch.gosignmeup.com/public/course/browse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hyperlink" Target="https://www.washington.edu/research/training/core/" TargetMode="External"/><Relationship Id="rId4" Type="http://schemas.openxmlformats.org/officeDocument/2006/relationships/hyperlink" Target="https://www.washington.edu/research/training/core/certificate-in-research-administration/certificate-in-research-administration-core-course-plann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cfr/staff/process-guidance/limited-submission-inform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policies/gim-19-internal-deadlines-for-proposals-to-external-entities/" TargetMode="External"/><Relationship Id="rId3" Type="http://schemas.openxmlformats.org/officeDocument/2006/relationships/hyperlink" Target="https://www.washington.edu/research/announcements/fall-proposal-reminders/" TargetMode="External"/><Relationship Id="rId7" Type="http://schemas.openxmlformats.org/officeDocument/2006/relationships/hyperlink" Target="https://www.washington.edu/research/policies/gim-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washington.edu/research/myresearch-lifecycle/plan-and-propose/submit-proposal/#rts" TargetMode="External"/><Relationship Id="rId5" Type="http://schemas.openxmlformats.org/officeDocument/2006/relationships/hyperlink" Target="https://www.washington.edu/research/faq/is-my-egc1-ready/" TargetMode="External"/><Relationship Id="rId4" Type="http://schemas.openxmlformats.org/officeDocument/2006/relationships/hyperlink" Target="https://www.washington.edu/research/myresearch-lifecycle/plan-and-propose/submit-proposal/" TargetMode="External"/><Relationship Id="rId9" Type="http://schemas.openxmlformats.org/officeDocument/2006/relationships/hyperlink" Target="https://www.washington.edu/cfr/staff/process-guidance/limited-submission-inform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67"/>
          <p:cNvGraphicFramePr/>
          <p:nvPr/>
        </p:nvGraphicFramePr>
        <p:xfrm>
          <a:off x="0" y="0"/>
          <a:ext cx="9144000" cy="6858075"/>
        </p:xfrm>
        <a:graphic>
          <a:graphicData uri="http://schemas.openxmlformats.org/drawingml/2006/table">
            <a:tbl>
              <a:tblPr firstRow="1" firstCol="1" bandRow="1">
                <a:noFill/>
                <a:tableStyleId>{7D024BAB-1A4D-4019-8F5A-30AB5CD0FF5A}</a:tableStyleId>
              </a:tblPr>
              <a:tblGrid>
                <a:gridCol w="38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3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3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September 14, 2023, </a:t>
                      </a: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:00</a:t>
                      </a: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Join Webinar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 </a:t>
                      </a:r>
                      <a:r>
                        <a:rPr lang="en" b="0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sz="1200" b="0">
                        <a:solidFill>
                          <a:srgbClr val="5F497A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0">
                          <a:solidFill>
                            <a:srgbClr val="5F497A"/>
                          </a:solidFill>
                        </a:rPr>
                        <a:t>Click “CC” to Show Captions in your Zoom Controls</a:t>
                      </a: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EMAIL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" sz="100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Proposal Reminders 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Mike Snow &amp; Ari Santander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osp@uw.edu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Tips for Success - Award Setup &amp; Modification Requests in SAGE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Ari Santander &amp; Juan Lepez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 &amp; Grant &amp; Contract Accounting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osp@uw.edu</a:t>
                      </a:r>
                      <a:endParaRPr sz="1000"/>
                    </a:p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kabah12@uw.edu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GCA - Award Setup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Juan Lepez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kabah12@uw.edu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GCA - Milestone Award Tasks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Juan Lepez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kabah12@uw.edu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PAFC: Effort Reduction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ECC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Federal Data Repository Requests &amp; Certifications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Mike Snow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osp@uw.edu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 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Laurie Stephan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corehelp@uw.edu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15675">
                <a:tc gridSpan="4">
                  <a:txBody>
                    <a:bodyPr/>
                    <a:lstStyle/>
                    <a:p>
                      <a:pPr marL="0" lvl="8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</a:t>
                      </a:r>
                      <a:r>
                        <a:rPr lang="en" sz="1800">
                          <a:solidFill>
                            <a:srgbClr val="A5A5A5"/>
                          </a:solidFill>
                        </a:rPr>
                        <a:t>Regular MRAM</a:t>
                      </a:r>
                      <a:endParaRPr sz="1800" b="1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October 12, 2023 9:00 AM - 10:00 AM</a:t>
                      </a: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marL="0" lvl="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100" b="0">
                          <a:solidFill>
                            <a:srgbClr val="5F497A"/>
                          </a:solidFill>
                          <a:highlight>
                            <a:schemeClr val="lt1"/>
                          </a:highlight>
                        </a:rPr>
                        <a:t>Questions about MRAM? email </a:t>
                      </a:r>
                      <a:r>
                        <a:rPr lang="en" sz="1100" b="0" u="sng">
                          <a:solidFill>
                            <a:schemeClr val="hlink"/>
                          </a:solidFill>
                          <a:highlight>
                            <a:schemeClr val="lt1"/>
                          </a:highlight>
                          <a:hlinkClick r:id="rId9"/>
                        </a:rPr>
                        <a:t>mramques@uw.edu</a:t>
                      </a:r>
                      <a:r>
                        <a:rPr lang="en" sz="1100" b="0">
                          <a:solidFill>
                            <a:srgbClr val="5F497A"/>
                          </a:solidFill>
                          <a:highlight>
                            <a:schemeClr val="lt1"/>
                          </a:highlight>
                        </a:rPr>
                        <a:t> </a:t>
                      </a: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7"/>
          <p:cNvSpPr txBox="1">
            <a:spLocks noGrp="1"/>
          </p:cNvSpPr>
          <p:nvPr>
            <p:ph type="body" idx="1"/>
          </p:nvPr>
        </p:nvSpPr>
        <p:spPr>
          <a:xfrm>
            <a:off x="671750" y="1167125"/>
            <a:ext cx="84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3700">
                <a:latin typeface="Encode Sans Black"/>
                <a:ea typeface="Encode Sans Black"/>
                <a:cs typeface="Encode Sans Black"/>
                <a:sym typeface="Encode Sans Black"/>
              </a:rPr>
              <a:t>Tips for Success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3200">
                <a:latin typeface="Encode Sans Black"/>
                <a:ea typeface="Encode Sans Black"/>
                <a:cs typeface="Encode Sans Black"/>
                <a:sym typeface="Encode Sans Black"/>
              </a:rPr>
              <a:t>Award Setup and Modification Requests in SAGE</a:t>
            </a:r>
            <a:endParaRPr sz="3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03" name="Google Shape;403;p77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14, 2023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Ari Santander &amp; Juan Lepez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and Grant &amp; Contract Accounting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Award Setup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10" name="Google Shape;410;p78"/>
          <p:cNvSpPr txBox="1">
            <a:spLocks noGrp="1"/>
          </p:cNvSpPr>
          <p:nvPr>
            <p:ph type="body" idx="2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Attach: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Award documentation and any sponsor correspondence that accompany award document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Documentation when there is a sponsor deadline for accepting an award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Compliance documentation (IRB/IACUC)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Include sponsor contact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Use the comments to provide more information or to provide an explanation </a:t>
            </a:r>
            <a:endParaRPr/>
          </a:p>
        </p:txBody>
      </p:sp>
      <p:sp>
        <p:nvSpPr>
          <p:cNvPr id="411" name="Google Shape;411;p78"/>
          <p:cNvSpPr txBox="1"/>
          <p:nvPr/>
        </p:nvSpPr>
        <p:spPr>
          <a:xfrm>
            <a:off x="438350" y="6032375"/>
            <a:ext cx="62289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Setup Financials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Research web guidance on Award Setup Requests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 &amp; Contract Accounting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Award Setup Request process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SAGE Budget Worksheets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18" name="Google Shape;418;p7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81846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" sz="1900"/>
              <a:t>Enter a named Principal Investigator for each SAGE Budget worksheet, even if they are not supported by the award.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This populates the Workday Principal Investigator (Grant) field.</a:t>
            </a:r>
            <a:endParaRPr sz="1900"/>
          </a:p>
        </p:txBody>
      </p:sp>
      <p:sp>
        <p:nvSpPr>
          <p:cNvPr id="419" name="Google Shape;419;p79"/>
          <p:cNvSpPr txBox="1"/>
          <p:nvPr/>
        </p:nvSpPr>
        <p:spPr>
          <a:xfrm>
            <a:off x="228600" y="6348950"/>
            <a:ext cx="756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SAGE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Budget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Job Aid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Updated </a:t>
            </a:r>
            <a:r>
              <a:rPr lang="en" sz="15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Budget eLearning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0" name="Google Shape;420;p79"/>
          <p:cNvPicPr preferRelativeResize="0"/>
          <p:nvPr/>
        </p:nvPicPr>
        <p:blipFill rotWithShape="1">
          <a:blip r:embed="rId5">
            <a:alphaModFix/>
          </a:blip>
          <a:srcRect l="893" r="893"/>
          <a:stretch/>
        </p:blipFill>
        <p:spPr>
          <a:xfrm>
            <a:off x="356413" y="2958274"/>
            <a:ext cx="8431173" cy="2042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SAGE Budget Worksheets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27" name="Google Shape;427;p80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Cost Center Receiving Funding</a:t>
            </a:r>
            <a:r>
              <a:rPr lang="en" sz="1600"/>
              <a:t>: Enter the Cost Center Receiving Funding on the Award Setup Request and all worksheets.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Worksheet Security Grant Hierarchy</a:t>
            </a:r>
            <a:r>
              <a:rPr lang="en" sz="1600"/>
              <a:t>: Enter the security hierarchy into the Worksheet Security Grant Hierarchy field for </a:t>
            </a:r>
            <a:r>
              <a:rPr lang="en" sz="1600" b="1"/>
              <a:t>all</a:t>
            </a:r>
            <a:r>
              <a:rPr lang="en" sz="1600"/>
              <a:t> </a:t>
            </a:r>
            <a:r>
              <a:rPr lang="en" sz="1600" b="1"/>
              <a:t>budget worksheets</a:t>
            </a:r>
            <a:r>
              <a:rPr lang="en" sz="1600"/>
              <a:t>.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Sponsored Program Activity (SPA) Type</a:t>
            </a:r>
            <a:r>
              <a:rPr lang="en" sz="1600"/>
              <a:t>: Ensure the SPA type on budget worksheets matches the Award Setup Request SPA type, unless there’s a legitimate reason for them to be different (e.g. sponsored program award includes multiple SPA types).</a:t>
            </a:r>
            <a:endParaRPr sz="1600"/>
          </a:p>
        </p:txBody>
      </p:sp>
      <p:pic>
        <p:nvPicPr>
          <p:cNvPr id="428" name="Google Shape;428;p80"/>
          <p:cNvPicPr preferRelativeResize="0"/>
          <p:nvPr/>
        </p:nvPicPr>
        <p:blipFill rotWithShape="1">
          <a:blip r:embed="rId3">
            <a:alphaModFix/>
          </a:blip>
          <a:srcRect l="30871" t="23233" r="5777" b="10042"/>
          <a:stretch/>
        </p:blipFill>
        <p:spPr>
          <a:xfrm>
            <a:off x="1797075" y="3796200"/>
            <a:ext cx="5568077" cy="29580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9" name="Google Shape;429;p80"/>
          <p:cNvSpPr/>
          <p:nvPr/>
        </p:nvSpPr>
        <p:spPr>
          <a:xfrm>
            <a:off x="1867225" y="6051175"/>
            <a:ext cx="2397300" cy="64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80"/>
          <p:cNvSpPr/>
          <p:nvPr/>
        </p:nvSpPr>
        <p:spPr>
          <a:xfrm>
            <a:off x="1867225" y="5212325"/>
            <a:ext cx="2397300" cy="64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80"/>
          <p:cNvSpPr/>
          <p:nvPr/>
        </p:nvSpPr>
        <p:spPr>
          <a:xfrm>
            <a:off x="4877200" y="4933575"/>
            <a:ext cx="2397300" cy="456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0"/>
          <p:cNvSpPr txBox="1"/>
          <p:nvPr/>
        </p:nvSpPr>
        <p:spPr>
          <a:xfrm>
            <a:off x="2379900" y="5479025"/>
            <a:ext cx="1107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CC103048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80"/>
          <p:cNvSpPr txBox="1"/>
          <p:nvPr/>
        </p:nvSpPr>
        <p:spPr>
          <a:xfrm>
            <a:off x="1856850" y="6279775"/>
            <a:ext cx="24771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SPH | Epi Grants B	(GRH 04)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80"/>
          <p:cNvSpPr txBox="1"/>
          <p:nvPr/>
        </p:nvSpPr>
        <p:spPr>
          <a:xfrm>
            <a:off x="1418250" y="5212325"/>
            <a:ext cx="272100" cy="33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35" name="Google Shape;435;p80"/>
          <p:cNvSpPr txBox="1"/>
          <p:nvPr/>
        </p:nvSpPr>
        <p:spPr>
          <a:xfrm>
            <a:off x="1418250" y="6051175"/>
            <a:ext cx="272100" cy="33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36" name="Google Shape;436;p80"/>
          <p:cNvSpPr txBox="1"/>
          <p:nvPr/>
        </p:nvSpPr>
        <p:spPr>
          <a:xfrm>
            <a:off x="4434813" y="4933575"/>
            <a:ext cx="272100" cy="33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SAGE Budget Worksheets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43" name="Google Shape;443;p81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4178700" cy="4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" sz="1900"/>
              <a:t>SAGE Budget worksheet periods should match, or be within, the Award Setup Request Current Period Start Date and the Current Period End Date.</a:t>
            </a:r>
            <a:br>
              <a:rPr lang="en" sz="1900"/>
            </a:b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" sz="1900"/>
              <a:t>Create and include </a:t>
            </a:r>
            <a:r>
              <a:rPr lang="en" sz="1900" b="1"/>
              <a:t>separate worksheets for anything that needs to be on a separate award line</a:t>
            </a:r>
            <a:r>
              <a:rPr lang="en" sz="1900"/>
              <a:t> in Workday, including subawards, equipment fabrication, multiple F&amp;A rates.</a:t>
            </a:r>
            <a:endParaRPr sz="1900"/>
          </a:p>
        </p:txBody>
      </p:sp>
      <p:sp>
        <p:nvSpPr>
          <p:cNvPr id="444" name="Google Shape;444;p81"/>
          <p:cNvSpPr txBox="1"/>
          <p:nvPr/>
        </p:nvSpPr>
        <p:spPr>
          <a:xfrm>
            <a:off x="228600" y="6348950"/>
            <a:ext cx="756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GCA Award Line Types</a:t>
            </a:r>
            <a:r>
              <a:rPr lang="en"/>
              <a:t>,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SAGE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Budget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Job Aid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, Updated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SAGE Budget eLearning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5" name="Google Shape;445;p81"/>
          <p:cNvPicPr preferRelativeResize="0"/>
          <p:nvPr/>
        </p:nvPicPr>
        <p:blipFill rotWithShape="1">
          <a:blip r:embed="rId6">
            <a:alphaModFix/>
          </a:blip>
          <a:srcRect t="2133"/>
          <a:stretch/>
        </p:blipFill>
        <p:spPr>
          <a:xfrm>
            <a:off x="4945975" y="1585450"/>
            <a:ext cx="3910374" cy="40292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Award Modification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52" name="Google Shape;452;p82"/>
          <p:cNvSpPr txBox="1">
            <a:spLocks noGrp="1"/>
          </p:cNvSpPr>
          <p:nvPr>
            <p:ph type="body" idx="2"/>
          </p:nvPr>
        </p:nvSpPr>
        <p:spPr>
          <a:xfrm>
            <a:off x="589700" y="1427950"/>
            <a:ext cx="7866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Merriweather Sans"/>
              <a:buChar char="&gt;"/>
            </a:pPr>
            <a:r>
              <a:rPr lang="en" sz="2300"/>
              <a:t>Select at least one MOD category, and all that apply </a:t>
            </a:r>
            <a:endParaRPr sz="210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Merriweather Sans"/>
              <a:buChar char="–"/>
            </a:pPr>
            <a:r>
              <a:rPr lang="en" sz="1900"/>
              <a:t>e.g. Funding &amp; Budgeting Changes, Schedule Changes, Other Changes, etc.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453" name="Google Shape;453;p82"/>
          <p:cNvSpPr txBox="1"/>
          <p:nvPr/>
        </p:nvSpPr>
        <p:spPr>
          <a:xfrm>
            <a:off x="228600" y="6015075"/>
            <a:ext cx="7565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Award Changes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Research web guidance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 &amp; Contract Accounting - </a:t>
            </a:r>
            <a:r>
              <a:rPr lang="en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Modifications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4" name="Google Shape;454;p82"/>
          <p:cNvPicPr preferRelativeResize="0"/>
          <p:nvPr/>
        </p:nvPicPr>
        <p:blipFill rotWithShape="1">
          <a:blip r:embed="rId5">
            <a:alphaModFix/>
          </a:blip>
          <a:srcRect t="22033"/>
          <a:stretch/>
        </p:blipFill>
        <p:spPr>
          <a:xfrm>
            <a:off x="2072588" y="2596775"/>
            <a:ext cx="4998826" cy="34182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Returned Items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61" name="Google Shape;461;p83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Review the Comments &amp; History section for information about why the request was returned.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Address reasons an item was returned before sending it back to OSP or GCA.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462" name="Google Shape;462;p83"/>
          <p:cNvPicPr preferRelativeResize="0"/>
          <p:nvPr/>
        </p:nvPicPr>
        <p:blipFill rotWithShape="1">
          <a:blip r:embed="rId3">
            <a:alphaModFix/>
          </a:blip>
          <a:srcRect t="24070" r="74037" b="10018"/>
          <a:stretch/>
        </p:blipFill>
        <p:spPr>
          <a:xfrm>
            <a:off x="762575" y="3406750"/>
            <a:ext cx="2374001" cy="30398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3" name="Google Shape;463;p83"/>
          <p:cNvPicPr preferRelativeResize="0"/>
          <p:nvPr/>
        </p:nvPicPr>
        <p:blipFill rotWithShape="1">
          <a:blip r:embed="rId3">
            <a:alphaModFix/>
          </a:blip>
          <a:srcRect l="30513" t="28147" r="9537" b="30196"/>
          <a:stretch/>
        </p:blipFill>
        <p:spPr>
          <a:xfrm>
            <a:off x="3507800" y="3406750"/>
            <a:ext cx="5481851" cy="1921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4" name="Google Shape;464;p83"/>
          <p:cNvSpPr/>
          <p:nvPr/>
        </p:nvSpPr>
        <p:spPr>
          <a:xfrm>
            <a:off x="866425" y="6063975"/>
            <a:ext cx="2166300" cy="312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83"/>
          <p:cNvSpPr/>
          <p:nvPr/>
        </p:nvSpPr>
        <p:spPr>
          <a:xfrm>
            <a:off x="3560650" y="4282975"/>
            <a:ext cx="5370900" cy="312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5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GCA AWARD SETUP UPDATE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6" name="Google Shape;476;p85"/>
          <p:cNvSpPr txBox="1"/>
          <p:nvPr/>
        </p:nvSpPr>
        <p:spPr>
          <a:xfrm>
            <a:off x="893675" y="4526675"/>
            <a:ext cx="46431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Juan Lepez</a:t>
            </a:r>
            <a:endParaRPr sz="1600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Director, Grant &amp; Contract Accounting</a:t>
            </a:r>
            <a:endParaRPr sz="1600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September 14, 2023 MRAM</a:t>
            </a:r>
            <a:endParaRPr sz="1600" b="0" i="0" u="none" strike="noStrike" cap="non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ncode Sans Black"/>
                <a:ea typeface="Encode Sans Black"/>
                <a:cs typeface="Encode Sans Black"/>
                <a:sym typeface="Encode Sans Black"/>
              </a:rPr>
              <a:t>Proposal Preparation </a:t>
            </a:r>
            <a:endParaRPr sz="36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Encode Sans Black"/>
                <a:ea typeface="Encode Sans Black"/>
                <a:cs typeface="Encode Sans Black"/>
                <a:sym typeface="Encode Sans Black"/>
              </a:rPr>
              <a:t>Tips &amp; Reminders</a:t>
            </a:r>
            <a:endParaRPr sz="33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43" name="Google Shape;343;p68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14, 2023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Mike Snow &amp; Ari Santander, Proposal &amp; Awards Team Managers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GCA BACKLOG UPDATE</a:t>
            </a:r>
            <a:endParaRPr/>
          </a:p>
        </p:txBody>
      </p:sp>
      <p:sp>
        <p:nvSpPr>
          <p:cNvPr id="482" name="Google Shape;482;p86"/>
          <p:cNvSpPr txBox="1">
            <a:spLocks noGrp="1"/>
          </p:cNvSpPr>
          <p:nvPr>
            <p:ph type="body" idx="1"/>
          </p:nvPr>
        </p:nvSpPr>
        <p:spPr>
          <a:xfrm>
            <a:off x="659299" y="1736725"/>
            <a:ext cx="44307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>
                <a:solidFill>
                  <a:schemeClr val="dk1"/>
                </a:solidFill>
              </a:rPr>
              <a:t>GCA is posting a weekly update of un-processed items on our homepage:</a:t>
            </a:r>
            <a:endParaRPr sz="24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https://finance.uw.edu/gca/</a:t>
            </a: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GCA is reviewing between 40-50 items each day and processed over 900 items in August</a:t>
            </a:r>
            <a:endParaRPr/>
          </a:p>
        </p:txBody>
      </p:sp>
      <p:pic>
        <p:nvPicPr>
          <p:cNvPr id="483" name="Google Shape;483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7300" y="1736726"/>
            <a:ext cx="3628150" cy="1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DEDICATED RESOURCES</a:t>
            </a:r>
            <a:endParaRPr/>
          </a:p>
        </p:txBody>
      </p:sp>
      <p:sp>
        <p:nvSpPr>
          <p:cNvPr id="489" name="Google Shape;489;p8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Assembled new team to focus on Modifications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Team is focused on critical requests such as Extensions and Temporary Internal Extensions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NEW GCA FORMS</a:t>
            </a:r>
            <a:endParaRPr/>
          </a:p>
        </p:txBody>
      </p:sp>
      <p:sp>
        <p:nvSpPr>
          <p:cNvPr id="495" name="Google Shape;495;p88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Request an non-primary Advance Award Line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Attach completed form as attachment to Award Portal ticket with topic “Award Setup”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>
                <a:solidFill>
                  <a:schemeClr val="dk1"/>
                </a:solidFill>
              </a:rPr>
              <a:t>Will be posted next week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SAGE Modification Request Form Checklist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Attach when there is no existing form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Demo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>
                <a:solidFill>
                  <a:schemeClr val="dk1"/>
                </a:solidFill>
              </a:rPr>
              <a:t>Will be posted next week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Forms are intended to provide all necessary information to process request timely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BACKLOG PLAN</a:t>
            </a:r>
            <a:endParaRPr/>
          </a:p>
        </p:txBody>
      </p:sp>
      <p:sp>
        <p:nvSpPr>
          <p:cNvPr id="501" name="Google Shape;501;p89"/>
          <p:cNvSpPr txBox="1">
            <a:spLocks noGrp="1"/>
          </p:cNvSpPr>
          <p:nvPr>
            <p:ph type="body" idx="1"/>
          </p:nvPr>
        </p:nvSpPr>
        <p:spPr>
          <a:xfrm>
            <a:off x="659300" y="1736725"/>
            <a:ext cx="8196300" cy="4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Eliminating the backlog will require your help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GCA will strongly encourage MOD Checklist and continue to require existing forms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GCA will attempt to process existing MODs but if detail is missing, GCA will return MOD and suggest Checklist to be included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EXISTING FORMS</a:t>
            </a:r>
            <a:endParaRPr/>
          </a:p>
        </p:txBody>
      </p:sp>
      <p:sp>
        <p:nvSpPr>
          <p:cNvPr id="507" name="Google Shape;507;p90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MODs routing through OSP will continue to require the same forms (e.g. Extension, PI Changes, End of Award Changes, Cost Share, F&amp;A Waiver)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513" name="Google Shape;513;p91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Contact GCA for assistance by creating a ticket 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Portal</a:t>
            </a:r>
            <a:r>
              <a:rPr lang="en">
                <a:solidFill>
                  <a:schemeClr val="dk1"/>
                </a:solidFill>
              </a:rPr>
              <a:t> or email </a:t>
            </a: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gcahelp@uw.edu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COMPLETE A MILESTONE AWARD TASK IN WORKDAY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19" name="Google Shape;519;p92"/>
          <p:cNvSpPr txBox="1"/>
          <p:nvPr/>
        </p:nvSpPr>
        <p:spPr>
          <a:xfrm>
            <a:off x="893675" y="4526675"/>
            <a:ext cx="46431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Juan Lepez</a:t>
            </a:r>
            <a:endParaRPr sz="16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Director, Grant &amp; Contract Accounting</a:t>
            </a:r>
            <a:endParaRPr sz="16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September 14, 2023 MRAM</a:t>
            </a:r>
            <a:endParaRPr sz="160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9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MILESTONE AWARD TASKS</a:t>
            </a:r>
            <a:endParaRPr/>
          </a:p>
        </p:txBody>
      </p:sp>
      <p:sp>
        <p:nvSpPr>
          <p:cNvPr id="525" name="Google Shape;525;p9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GCA creates an award task for each milestone and requires confirmation that it’s met before creating a sponsor invoice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Campus can use Workday to tell GCA that a milestone has been met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NAVIGATE TO AWARD TASKS</a:t>
            </a:r>
            <a:endParaRPr/>
          </a:p>
        </p:txBody>
      </p:sp>
      <p:sp>
        <p:nvSpPr>
          <p:cNvPr id="531" name="Google Shape;531;p9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Search for your award in Workday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Go to Award Tasks tab&gt;Award Tasks sub-tab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/>
          </a:p>
        </p:txBody>
      </p:sp>
      <p:pic>
        <p:nvPicPr>
          <p:cNvPr id="532" name="Google Shape;532;p94" descr="Screenshot of Workday award tasks ta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513" y="2808100"/>
            <a:ext cx="6634276" cy="2593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COMPLETE AWARD TASK</a:t>
            </a:r>
            <a:endParaRPr/>
          </a:p>
        </p:txBody>
      </p:sp>
      <p:sp>
        <p:nvSpPr>
          <p:cNvPr id="538" name="Google Shape;538;p95"/>
          <p:cNvSpPr txBox="1">
            <a:spLocks noGrp="1"/>
          </p:cNvSpPr>
          <p:nvPr>
            <p:ph type="body" idx="1"/>
          </p:nvPr>
        </p:nvSpPr>
        <p:spPr>
          <a:xfrm>
            <a:off x="659300" y="1736725"/>
            <a:ext cx="74712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"/>
              <a:t>Find the milestone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"/>
              <a:t>Magnifying glass icon&gt;“Award Task”&gt; “Complete Award Task”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/>
          </a:p>
        </p:txBody>
      </p:sp>
      <p:pic>
        <p:nvPicPr>
          <p:cNvPr id="539" name="Google Shape;53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0" y="3101100"/>
            <a:ext cx="5717851" cy="3252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Draft Proposal Review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latin typeface="Encode Sans Black"/>
                <a:ea typeface="Encode Sans Black"/>
                <a:cs typeface="Encode Sans Black"/>
                <a:sym typeface="Encode Sans Black"/>
              </a:rPr>
              <a:t>7 Business days before sponsor deadline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50" name="Google Shape;350;p6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Route an eGC1 to OSP for initial review </a:t>
            </a:r>
            <a:r>
              <a:rPr lang="en" sz="2200" b="1"/>
              <a:t>7 business days before</a:t>
            </a:r>
            <a:r>
              <a:rPr lang="en" sz="2200"/>
              <a:t> sponsor deadline.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Business and administrative components should be complete 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Scientific/programmatic portions can be draft versions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Include link to sponsor Request for Proposal (RFP) or attach it to the eGC1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OSP will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review</a:t>
            </a:r>
            <a:r>
              <a:rPr lang="en" sz="2200"/>
              <a:t> and provide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reviewer comments</a:t>
            </a:r>
            <a:r>
              <a:rPr lang="en" sz="2200"/>
              <a:t>, as applicable.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545" name="Google Shape;545;p96"/>
          <p:cNvSpPr txBox="1">
            <a:spLocks noGrp="1"/>
          </p:cNvSpPr>
          <p:nvPr>
            <p:ph type="body" idx="1"/>
          </p:nvPr>
        </p:nvSpPr>
        <p:spPr>
          <a:xfrm>
            <a:off x="659300" y="1736725"/>
            <a:ext cx="41589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en"/>
              <a:t>Review “Comments”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en"/>
              <a:t>Attach a document or enter comments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en"/>
              <a:t>Click "Submit"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/>
          </a:p>
        </p:txBody>
      </p:sp>
      <p:pic>
        <p:nvPicPr>
          <p:cNvPr id="546" name="Google Shape;546;p96"/>
          <p:cNvPicPr preferRelativeResize="0"/>
          <p:nvPr/>
        </p:nvPicPr>
        <p:blipFill rotWithShape="1">
          <a:blip r:embed="rId3">
            <a:alphaModFix/>
          </a:blip>
          <a:srcRect t="4743"/>
          <a:stretch/>
        </p:blipFill>
        <p:spPr>
          <a:xfrm>
            <a:off x="4970600" y="1725125"/>
            <a:ext cx="4021000" cy="4195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552" name="Google Shape;552;p9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a Milestone Award Task</a:t>
            </a:r>
            <a:endParaRPr>
              <a:solidFill>
                <a:schemeClr val="accent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Workday Grant Award Closeout Part 2</a:t>
            </a:r>
            <a:endParaRPr sz="14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Timestamp 20:00-21:14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Line Types and Reimbursement Methods 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558" name="Google Shape;558;p98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Contact GCA for assistance by creating a ticket 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Portal</a:t>
            </a:r>
            <a:r>
              <a:rPr lang="en"/>
              <a:t> or email </a:t>
            </a: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gcahelp@uw.edu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9"/>
          <p:cNvSpPr txBox="1">
            <a:spLocks noGrp="1"/>
          </p:cNvSpPr>
          <p:nvPr>
            <p:ph type="body" idx="1"/>
          </p:nvPr>
        </p:nvSpPr>
        <p:spPr>
          <a:xfrm>
            <a:off x="692029" y="1280160"/>
            <a:ext cx="6972300" cy="22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COMPLIANCE HOT TOPIC: EFFORT REDUCTION – PART II</a:t>
            </a:r>
            <a:endParaRPr/>
          </a:p>
        </p:txBody>
      </p:sp>
      <p:sp>
        <p:nvSpPr>
          <p:cNvPr id="564" name="Google Shape;564;p99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PI and Key Personnel Effort Reductions</a:t>
            </a:r>
            <a:endParaRPr/>
          </a:p>
        </p:txBody>
      </p:sp>
      <p:sp>
        <p:nvSpPr>
          <p:cNvPr id="570" name="Google Shape;570;p10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Definitions of “Key Personnel”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Other reduction scenarios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Shift in Funding Source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0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Definition of Key Personnel</a:t>
            </a:r>
            <a:endParaRPr/>
          </a:p>
        </p:txBody>
      </p:sp>
      <p:sp>
        <p:nvSpPr>
          <p:cNvPr id="577" name="Google Shape;577;p10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Sponsors can have different definitions of what constitutes “key personnel”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NIH: Individual named on the Notice of Award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NSF: Individuals named as PI or Co-PI on the proposal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Department of Defense: The “approved” PI or Project Director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Know your sponsor’s applicable terms and conditions</a:t>
            </a:r>
            <a:endParaRPr/>
          </a:p>
        </p:txBody>
      </p:sp>
      <p:sp>
        <p:nvSpPr>
          <p:cNvPr id="578" name="Google Shape;578;p10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Other Reduction Scenarios</a:t>
            </a:r>
            <a:endParaRPr/>
          </a:p>
        </p:txBody>
      </p:sp>
      <p:sp>
        <p:nvSpPr>
          <p:cNvPr id="584" name="Google Shape;584;p10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“My budget was cut from what was in the proposal… do I need approval to reduce effort?”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Reduction in the number of months in the budget period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Cut in the amount of overall funding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Cut in the amount of funding for salaries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0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Other Reduction Scenarios - Guidance</a:t>
            </a:r>
            <a:endParaRPr/>
          </a:p>
        </p:txBody>
      </p:sp>
      <p:sp>
        <p:nvSpPr>
          <p:cNvPr id="591" name="Google Shape;591;p10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the Award is modified, reduced, changed from what was originally proposed –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Re-budget based on the Awarded funds, budget periods, etc.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Give notice to the sponsor that you are re-budgeting based on the changes to the Award from what was proposed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Key point: If something significantly changes on the Award, keep the sponsor notified of the impact on the budget and proposed workplan</a:t>
            </a:r>
            <a:endParaRPr/>
          </a:p>
        </p:txBody>
      </p:sp>
      <p:sp>
        <p:nvSpPr>
          <p:cNvPr id="592" name="Google Shape;592;p10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Shift in Funding Source</a:t>
            </a:r>
            <a:endParaRPr/>
          </a:p>
        </p:txBody>
      </p:sp>
      <p:sp>
        <p:nvSpPr>
          <p:cNvPr id="598" name="Google Shape;598;p10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Both eFECS and ECC can accommodate scenarios where the faculty devotes effort to the Award but charges the salary to a non-sponsored resource to save money on the Award.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typically is done after the Award begins and isn’t considered big “C” Cost Share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isn’t tracked as cost share in the system, nor reported to the sponsor as cost share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https://finance.uw.edu/maa/fec/managing-effort/shift-funding-source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0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5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EFFORT REPORTING &amp; ECC UPDATES</a:t>
            </a:r>
            <a:endParaRPr/>
          </a:p>
        </p:txBody>
      </p:sp>
      <p:sp>
        <p:nvSpPr>
          <p:cNvPr id="605" name="Google Shape;605;p105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Ready to Submit per GIM 19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57" name="Google Shape;357;p70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GIM 19 deadline - Before 5:00 pm, 3 business days before sponsor due date, proposal must be “Ready to Submit” (RTS).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Applications in sponsor electronic systems:</a:t>
            </a:r>
            <a:endParaRPr sz="2200"/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PI must have given OSP access to proposal in system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OSP must have submission access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Application is in “Ready for Submission” status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RTS eGC1 means a </a:t>
            </a:r>
            <a:r>
              <a:rPr lang="en" sz="2200" b="1"/>
              <a:t>complete proposal in final format</a:t>
            </a:r>
            <a:r>
              <a:rPr lang="en" sz="2200"/>
              <a:t>, </a:t>
            </a:r>
            <a:r>
              <a:rPr lang="en" sz="2200" b="1"/>
              <a:t>ready for submission to the sponsor. </a:t>
            </a:r>
            <a:r>
              <a:rPr lang="en" sz="2200"/>
              <a:t>This includes:</a:t>
            </a:r>
            <a:endParaRPr sz="2200"/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Documents attached in the order required by sponsor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Significant Financial Interest disclosures completed for all investigators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Ready to Submit question on eGC1 marked “Yes”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eGC1 is “In OSP” status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New Effort Reporting System is Live</a:t>
            </a:r>
            <a:endParaRPr/>
          </a:p>
        </p:txBody>
      </p:sp>
      <p:sp>
        <p:nvSpPr>
          <p:cNvPr id="611" name="Google Shape;611;p10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ECC (“Effort Compensation Compliance”) went live on August 31</a:t>
            </a:r>
            <a:r>
              <a:rPr lang="en" baseline="30000"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ECC will be used for certifications for the first time for:</a:t>
            </a:r>
            <a:endParaRPr/>
          </a:p>
          <a:p>
            <a:pPr marL="742950" lvl="1" indent="-28575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Project Statements with a period end of 9/30/2023</a:t>
            </a:r>
            <a:endParaRPr/>
          </a:p>
          <a:p>
            <a:pPr marL="742950" lvl="1" indent="-28575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Effort Statements with a period end of 12/31/2023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are an effort coordinator that wasn’t on the initial access list, or you believe you need to be added to the coordinator list, please email the Effort Team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access ECC and have issues with your assigned role, please email the Effort Team</a:t>
            </a:r>
            <a:endParaRPr/>
          </a:p>
          <a:p>
            <a:pPr marL="342900" lvl="0" indent="-213359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effortreporting@uw.edu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7780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0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ECC Training Schedule</a:t>
            </a:r>
            <a:endParaRPr/>
          </a:p>
        </p:txBody>
      </p:sp>
      <p:sp>
        <p:nvSpPr>
          <p:cNvPr id="618" name="Google Shape;618;p10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Now: Initial System Walk-through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Delivery method: Video; Duration: 7 minutes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9/25/2023: Effort Coordinator Training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Virtual instructor led; 1.5 hours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10/16/2023: Certifier Training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On-Demand video; 1.5 hours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10/23/2023: Optional Certifier Training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Virtual instructor led; 1.5 hours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0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ECC Launch Office Hours</a:t>
            </a:r>
            <a:endParaRPr/>
          </a:p>
        </p:txBody>
      </p:sp>
      <p:sp>
        <p:nvSpPr>
          <p:cNvPr id="625" name="Google Shape;625;p10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Effort Team will also provide weekly office hours for any user to provide hands-on support or to answer questions.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State Date: 9/25/2023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Frequency: Weekly; for as long as needed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Duration: 1 hour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Delivery method: Zoom</a:t>
            </a:r>
            <a:endParaRPr/>
          </a:p>
        </p:txBody>
      </p:sp>
      <p:sp>
        <p:nvSpPr>
          <p:cNvPr id="626" name="Google Shape;626;p10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ECC Resources</a:t>
            </a:r>
            <a:endParaRPr/>
          </a:p>
        </p:txBody>
      </p:sp>
      <p:sp>
        <p:nvSpPr>
          <p:cNvPr id="632" name="Google Shape;632;p10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2004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Training timeline</a:t>
            </a:r>
            <a:endParaRPr/>
          </a:p>
          <a:p>
            <a:pPr marL="742950" lvl="1" indent="-2667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https://finance.uw.edu/maa/ecc_training_timeline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2004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ECC Overview</a:t>
            </a:r>
            <a:endParaRPr/>
          </a:p>
          <a:p>
            <a:pPr marL="742950" lvl="1" indent="-2667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https://finance.uw.edu/maa/ecc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2004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Known Issues</a:t>
            </a:r>
            <a:endParaRPr/>
          </a:p>
          <a:p>
            <a:pPr marL="742950" lvl="1" indent="-2667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https://finance.uw.edu/maa/ecc_known_issues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2004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ECC FAQs</a:t>
            </a:r>
            <a:endParaRPr/>
          </a:p>
          <a:p>
            <a:pPr marL="742950" lvl="1" indent="-2667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https://finance.uw.edu/maa/faq/202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0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Current Faculty Effort Certifications – Period Ending June 30, 2023</a:t>
            </a:r>
            <a:endParaRPr/>
          </a:p>
        </p:txBody>
      </p:sp>
      <p:sp>
        <p:nvSpPr>
          <p:cNvPr id="639" name="Google Shape;639;p11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eFECS Effort Reporting System will be frozen after October 11, 2023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Two scenarios to consider: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FECs which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require any salary transfers/adjustments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FECs which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require salary transfers/adjustments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1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Current Faculty Effort Certifications – Period Ending June 30, 2023</a:t>
            </a:r>
            <a:endParaRPr/>
          </a:p>
        </p:txBody>
      </p:sp>
      <p:sp>
        <p:nvSpPr>
          <p:cNvPr id="646" name="Google Shape;646;p1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FECs which do not require any salary transfers/adjustments: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October 11, 2023, is the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last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day to certify these FECs electronically in eFECS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Any outstanding FEC after 10/11/23 will require a manual “paper” certification</a:t>
            </a:r>
            <a:endParaRPr/>
          </a:p>
        </p:txBody>
      </p:sp>
      <p:sp>
        <p:nvSpPr>
          <p:cNvPr id="647" name="Google Shape;647;p11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Current Faculty Effort Certifications – Period Ending June 30, 2023</a:t>
            </a:r>
            <a:endParaRPr/>
          </a:p>
        </p:txBody>
      </p:sp>
      <p:sp>
        <p:nvSpPr>
          <p:cNvPr id="653" name="Google Shape;653;p1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FECs which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require a salary transfer: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3147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Because the adjustment must occur in Workday, the FEC will not update in eFECS</a:t>
            </a:r>
            <a:endParaRPr/>
          </a:p>
          <a:p>
            <a:pPr marL="342900" lvl="0" indent="-33147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FEC cannot be certified in eFECS and will require a manual “paper” process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know that an FEC will require a salary transfer, please email the effort team at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efecs@uw.edu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with the name of the faculty and the impacted FEC period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1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Current Faculty Effort Certifications – Period Ending June 30, 2023</a:t>
            </a:r>
            <a:endParaRPr/>
          </a:p>
        </p:txBody>
      </p:sp>
      <p:sp>
        <p:nvSpPr>
          <p:cNvPr id="660" name="Google Shape;660;p1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Effort Team is aware that FECs that require salary adjustments are not going to be completed by the certification due date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Manual certifications will likely take several weeks to process, depending on the volume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Our goal is to have adjustments processed and the manual certifications complete by the end of October</a:t>
            </a:r>
            <a:endParaRPr/>
          </a:p>
          <a:p>
            <a:pPr marL="342900" lvl="0" indent="-213359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have questions on the process, timeline, or anything else, please reach out to us and we’re happy to talk through it</a:t>
            </a:r>
            <a:endParaRPr/>
          </a:p>
          <a:p>
            <a:pPr marL="742950" lvl="1" indent="-28575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efecs@uw.edu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7780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1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Open Position at PAFC	</a:t>
            </a:r>
            <a:endParaRPr/>
          </a:p>
        </p:txBody>
      </p:sp>
      <p:sp>
        <p:nvSpPr>
          <p:cNvPr id="667" name="Google Shape;667;p1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Compliance Analyst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Req # 225649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https://uwhires.admin.washington.edu/ENG/Candidates/default.cfm?szCategory=jobprofile&amp;szOrderID=225649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1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674" name="Google Shape;674;p1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efecs@uw.edu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(FEC/eFECS related questions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effortreporting@uw.edu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(ECC-related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https://finance.uw.edu/pafc/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1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Formatting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4" name="Google Shape;364;p71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Incorrect formatting can prevent proposal submission to Grants.gov and other sponsor systems. Thankfully, these errors are relatively easy to fix if you know what to look for.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More from Grants.gov: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Submitting Special Characters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More from NIH: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 u="sng">
                <a:solidFill>
                  <a:schemeClr val="hlink"/>
                </a:solidFill>
                <a:hlinkClick r:id="rId4"/>
              </a:rPr>
              <a:t>Font &amp; Margin Guidelines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 u="sng">
                <a:solidFill>
                  <a:schemeClr val="hlink"/>
                </a:solidFill>
                <a:hlinkClick r:id="rId5"/>
              </a:rPr>
              <a:t>Format Attachments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 u="sng">
                <a:solidFill>
                  <a:schemeClr val="hlink"/>
                </a:solidFill>
                <a:hlinkClick r:id="rId6"/>
              </a:rPr>
              <a:t>NOT-OD-18-126: Appendix Policy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 u="sng">
                <a:solidFill>
                  <a:schemeClr val="hlink"/>
                </a:solidFill>
                <a:hlinkClick r:id="rId7"/>
              </a:rPr>
              <a:t>NIH Policy on Hypertext in NIH Applications</a:t>
            </a:r>
            <a:endParaRPr sz="2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1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3700">
                <a:latin typeface="Encode Sans Black"/>
                <a:ea typeface="Encode Sans Black"/>
                <a:cs typeface="Encode Sans Black"/>
                <a:sym typeface="Encode Sans Black"/>
              </a:rPr>
              <a:t>Federal Data Repository Requests &amp; Certifications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81" name="Google Shape;681;p11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14, 2023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Mike Snow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Repository Data Access/Submission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88" name="Google Shape;688;p1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Research data in repositories that are maintained or funded by federal agencies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Repository facilitates data sharing consistent with agency policy (e.g., NIH DMSP)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Data may be directed toward a particular repository by funding opportunity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Policy breadth has led to increased activity regarding:</a:t>
            </a:r>
            <a:endParaRPr/>
          </a:p>
          <a:p>
            <a:pPr marL="914400" lvl="1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Requests to access data in a repository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Certifications when submitting data to a repository</a:t>
            </a:r>
            <a:endParaRPr sz="2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Identifying Features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95" name="Google Shape;695;p118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1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Requests to access data or submissions of data to federal repositories can require institutional certification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Documents may have various names (Data Use Certification, Data Submission Agreement)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Format is most often unilateral, PI and OSP sign but agency does not sign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Non-negotiable, terms to ensure compliance with repository conditions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Examples: dbGaP, NIMH Data Archive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Change in Process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02" name="Google Shape;702;p11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2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Routing in SAGE to OSP for institutional certification: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Instead of Non-award Agreement (NAA) eGC1, use Award Modification Request (MOD)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Award Modification maintains the link between the request or certification and the underlying project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Use the MOD category “Other changes”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Process is even more streamlined than NAA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Updated web content for this process coming soon.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121"/>
          <p:cNvPicPr preferRelativeResize="0"/>
          <p:nvPr/>
        </p:nvPicPr>
        <p:blipFill rotWithShape="1">
          <a:blip r:embed="rId3">
            <a:alphaModFix/>
          </a:blip>
          <a:srcRect t="29927" b="29927"/>
          <a:stretch/>
        </p:blipFill>
        <p:spPr>
          <a:xfrm>
            <a:off x="0" y="5562600"/>
            <a:ext cx="9143999" cy="12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21"/>
          <p:cNvSpPr/>
          <p:nvPr/>
        </p:nvSpPr>
        <p:spPr>
          <a:xfrm>
            <a:off x="0" y="1066800"/>
            <a:ext cx="9144000" cy="4872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21"/>
          <p:cNvSpPr/>
          <p:nvPr/>
        </p:nvSpPr>
        <p:spPr>
          <a:xfrm>
            <a:off x="6968587" y="1122786"/>
            <a:ext cx="2170800" cy="47931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121"/>
          <p:cNvSpPr/>
          <p:nvPr/>
        </p:nvSpPr>
        <p:spPr>
          <a:xfrm>
            <a:off x="0" y="-76200"/>
            <a:ext cx="9153600" cy="11745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21"/>
          <p:cNvSpPr txBox="1"/>
          <p:nvPr/>
        </p:nvSpPr>
        <p:spPr>
          <a:xfrm>
            <a:off x="191141" y="1219200"/>
            <a:ext cx="65145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FT and the CORE certificate</a:t>
            </a:r>
            <a:endParaRPr/>
          </a:p>
          <a:p>
            <a:pPr marL="73152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Instructor-led Zoom courses offered this fall. Schedule published.</a:t>
            </a:r>
            <a:endParaRPr/>
          </a:p>
          <a:p>
            <a:pPr marL="73152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on-demand courses have been republished.</a:t>
            </a:r>
            <a:endParaRPr/>
          </a:p>
          <a:p>
            <a:pPr marL="73152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Learners must restart on-demand coursework not completed prior to July 6, 2023.</a:t>
            </a:r>
            <a:endParaRPr/>
          </a:p>
          <a:p>
            <a:pPr marL="73152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required on-demand classes on hold for a few months until updates clarified.</a:t>
            </a:r>
            <a:endParaRPr/>
          </a:p>
          <a:p>
            <a:pPr marL="73152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required and elective classes may be retired.</a:t>
            </a:r>
            <a:endParaRPr/>
          </a:p>
          <a:p>
            <a:pPr marL="731520" marR="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the </a:t>
            </a:r>
            <a:r>
              <a:rPr lang="en" sz="20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Curriculum Guide</a:t>
            </a:r>
            <a:r>
              <a:rPr lang="en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get most up-to-date information about course status.</a:t>
            </a:r>
            <a:endParaRPr/>
          </a:p>
        </p:txBody>
      </p:sp>
      <p:sp>
        <p:nvSpPr>
          <p:cNvPr id="718" name="Google Shape;718;p121"/>
          <p:cNvSpPr txBox="1"/>
          <p:nvPr/>
        </p:nvSpPr>
        <p:spPr>
          <a:xfrm>
            <a:off x="6968587" y="2819400"/>
            <a:ext cx="202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1271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CORE Home </a:t>
            </a:r>
            <a:r>
              <a:rPr lang="en" sz="1200" b="0" i="0" u="sng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https://www.washington.edu/research/training/core/</a:t>
            </a:r>
            <a:endParaRPr sz="12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21"/>
          <p:cNvSpPr txBox="1"/>
          <p:nvPr/>
        </p:nvSpPr>
        <p:spPr>
          <a:xfrm>
            <a:off x="152400" y="3555529"/>
            <a:ext cx="73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0" name="Google Shape;720;p121" descr="C:\Users\hient2\Desktop\Untitled-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21"/>
          <p:cNvSpPr txBox="1"/>
          <p:nvPr/>
        </p:nvSpPr>
        <p:spPr>
          <a:xfrm>
            <a:off x="6959062" y="1600200"/>
            <a:ext cx="222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CORE Registration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2" name="Google Shape;722;p1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7188" y="6000690"/>
            <a:ext cx="1273231" cy="857309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21"/>
          <p:cNvSpPr txBox="1"/>
          <p:nvPr/>
        </p:nvSpPr>
        <p:spPr>
          <a:xfrm>
            <a:off x="17663" y="206514"/>
            <a:ext cx="688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Additional Tips for Success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71" name="Google Shape;371;p72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project management tools &amp; timeline to help ensure: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Investigators are available and have access in UW systems, such as the Financial Interest Disclosure System (FIDS)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Sponsor system accesses/permissions are obtained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Limited Submission</a:t>
            </a:r>
            <a:r>
              <a:rPr lang="en" sz="2000"/>
              <a:t> approval is sought and documented, if applicable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Permission from NIH to exceed $500,000 direct cost limit, if applicable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Subrecipient materials are received timely to incorporate into UW’s overall proposal</a:t>
            </a:r>
            <a:endParaRPr sz="200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Other Key Details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78" name="Google Shape;378;p73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Understand who is reviewing what on the eGC1, as it routes. OSP uses GIM 1 criteria for review once it arrives in OSP.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Run sponsor system validations or error checking for draft proposal. This helps “clean up” formatting &amp; other requirements that sponsor systems are designed to catch.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Do not</a:t>
            </a:r>
            <a:r>
              <a:rPr lang="en" sz="2100"/>
              <a:t> route a brand new proposal to OSP on the GIM 19 deadline. Plan to get OSP review on the draft proposal well ahead of the GIM 19 deadline. 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Grant Runner &amp; FORMS-H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85" name="Google Shape;385;p74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7788000" cy="4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/>
              <a:t>Release Timing: September 14, 5:30 - 7:00 p.m.</a:t>
            </a:r>
            <a:endParaRPr sz="19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" sz="1900" b="1"/>
              <a:t>Today’s Update</a:t>
            </a:r>
            <a:r>
              <a:rPr lang="en" sz="1900"/>
              <a:t>: The updated PHS 398 </a:t>
            </a:r>
            <a:r>
              <a:rPr lang="en" sz="1900" b="1"/>
              <a:t>Research Plan form</a:t>
            </a:r>
            <a:r>
              <a:rPr lang="en" sz="1900"/>
              <a:t> will be available for National Institutes of Health (NIH) applications sent via Grant Runner. 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This update will support the high-volume opportunities due early October, including R01, R03, and R21 types.</a:t>
            </a:r>
            <a:br>
              <a:rPr lang="en" sz="1900"/>
            </a:b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" sz="1900" b="1"/>
              <a:t>Future Update</a:t>
            </a:r>
            <a:r>
              <a:rPr lang="en" sz="1900"/>
              <a:t>: The PHS 398 </a:t>
            </a:r>
            <a:r>
              <a:rPr lang="en" sz="1900" b="1"/>
              <a:t>Career Development Award Supplemental form</a:t>
            </a:r>
            <a:r>
              <a:rPr lang="en" sz="1900"/>
              <a:t> and PHS </a:t>
            </a:r>
            <a:r>
              <a:rPr lang="en" sz="1900" b="1"/>
              <a:t>Fellowship Supplemental form</a:t>
            </a:r>
            <a:r>
              <a:rPr lang="en" sz="1900"/>
              <a:t> are targeted for release in Grant Runner later this fall.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UW Resources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92" name="Google Shape;392;p75"/>
          <p:cNvSpPr txBox="1">
            <a:spLocks noGrp="1"/>
          </p:cNvSpPr>
          <p:nvPr>
            <p:ph type="body" idx="2"/>
          </p:nvPr>
        </p:nvSpPr>
        <p:spPr>
          <a:xfrm>
            <a:off x="720200" y="15736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u="sng">
                <a:solidFill>
                  <a:schemeClr val="hlink"/>
                </a:solidFill>
                <a:hlinkClick r:id="rId3"/>
              </a:rPr>
              <a:t>Fall Proposal Reminders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4"/>
              </a:rPr>
              <a:t>Submit Proposal 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5"/>
              </a:rPr>
              <a:t>Is my eGC1 Ready?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6"/>
              </a:rPr>
              <a:t>What is Ready to Submit?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7"/>
              </a:rPr>
              <a:t>GIM 1: Review &amp; Submission Requirements for Proposals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8"/>
              </a:rPr>
              <a:t>GIM 19: Internal Deadlines for Proposals to External Entities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9"/>
              </a:rPr>
              <a:t>Limited Submission Information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3143</Words>
  <Application>Microsoft Office PowerPoint</Application>
  <PresentationFormat>On-screen Show (4:3)</PresentationFormat>
  <Paragraphs>462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Calibri</vt:lpstr>
      <vt:lpstr>Open Sans Light</vt:lpstr>
      <vt:lpstr>Merriweather Sans</vt:lpstr>
      <vt:lpstr>Encode Sans</vt:lpstr>
      <vt:lpstr>Encode Sans Black</vt:lpstr>
      <vt:lpstr>Arial</vt:lpstr>
      <vt:lpstr>Open Sans</vt:lpstr>
      <vt:lpstr>Simple Light</vt:lpstr>
      <vt:lpstr>Office Theme</vt:lpstr>
      <vt:lpstr>Custom Design</vt:lpstr>
      <vt:lpstr>Custom Design</vt:lpstr>
      <vt:lpstr>1_Custom Design</vt:lpstr>
      <vt:lpstr>1_Custom Design</vt:lpstr>
      <vt:lpstr>Office Theme</vt:lpstr>
      <vt:lpstr>2_Custom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GCA AWARD SETUP UPDATE</vt:lpstr>
      <vt:lpstr>GCA BACKLOG UPDATE</vt:lpstr>
      <vt:lpstr>DEDICATED RESOURCES</vt:lpstr>
      <vt:lpstr>NEW GCA FORMS</vt:lpstr>
      <vt:lpstr>BACKLOG PLAN</vt:lpstr>
      <vt:lpstr>USE OF EXISTING FORMS</vt:lpstr>
      <vt:lpstr>QUESTIONS</vt:lpstr>
      <vt:lpstr>COMPLETE A MILESTONE AWARD TASK IN WORKDAY</vt:lpstr>
      <vt:lpstr>MILESTONE AWARD TASKS</vt:lpstr>
      <vt:lpstr>NAVIGATE TO AWARD TASKS</vt:lpstr>
      <vt:lpstr>COMPLETE AWARD TASK</vt:lpstr>
      <vt:lpstr>DEMO</vt:lpstr>
      <vt:lpstr>RESOURCES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2023-09-18T17:03:22Z</dcterms:modified>
</cp:coreProperties>
</file>