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Encode Sans Black" panose="020B0604020202020204" charset="0"/>
      <p:bold r:id="rId16"/>
    </p:embeddedFont>
    <p:embeddedFont>
      <p:font typeface="Merriweather Sans" pitchFamily="2" charset="0"/>
      <p:regular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Light" panose="020B03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20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7459bcea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27459bcea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40" name="Google Shape;40;g27459bceaf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418b5b412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418b5b412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g418b5b4128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7a36c62c8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7a36c62c8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54" name="Google Shape;54;g27a36c62c82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a36c62c8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a36c62c8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61" name="Google Shape;61;g27a36c62c82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7a36c62c8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7a36c62c8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68" name="Google Shape;68;g27a36c62c82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ce36bdfda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7ce36bdfda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75" name="Google Shape;75;g27ce36bdfda_1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7a36c62c8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7a36c62c8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82" name="Google Shape;82;g27a36c62c82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ede33c4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2bede33c4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policies/gim-1/#reviewed-by-o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shington.edu/research/policies/gim-1/#required-and-recommended-chang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s.gov/grantors/submitting-utf-8-special-characters.html" TargetMode="External"/><Relationship Id="rId7" Type="http://schemas.openxmlformats.org/officeDocument/2006/relationships/hyperlink" Target="https://grants.nih.gov/grants/guide/notice-files/NOT-OD-20-174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ants.nih.gov/grants/guide/notice-files/NOT-OD-18-126.html" TargetMode="External"/><Relationship Id="rId5" Type="http://schemas.openxmlformats.org/officeDocument/2006/relationships/hyperlink" Target="https://grants.nih.gov/grants/how-to-apply-application-guide/format-and-write/format-attachments.htm" TargetMode="External"/><Relationship Id="rId4" Type="http://schemas.openxmlformats.org/officeDocument/2006/relationships/hyperlink" Target="https://grants.nih.gov/grants/fonts_margins_faq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cfr/staff/process-guidance/limited-submission-informatio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shington.edu/research/policies/gim-19-internal-deadlines-for-proposals-to-external-entities/" TargetMode="External"/><Relationship Id="rId3" Type="http://schemas.openxmlformats.org/officeDocument/2006/relationships/hyperlink" Target="https://www.washington.edu/research/announcements/fall-proposal-reminders/" TargetMode="External"/><Relationship Id="rId7" Type="http://schemas.openxmlformats.org/officeDocument/2006/relationships/hyperlink" Target="https://www.washington.edu/research/policies/gim-1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shington.edu/research/myresearch-lifecycle/plan-and-propose/submit-proposal/#rts" TargetMode="External"/><Relationship Id="rId5" Type="http://schemas.openxmlformats.org/officeDocument/2006/relationships/hyperlink" Target="https://www.washington.edu/research/faq/is-my-egc1-ready/" TargetMode="External"/><Relationship Id="rId4" Type="http://schemas.openxmlformats.org/officeDocument/2006/relationships/hyperlink" Target="https://www.washington.edu/research/myresearch-lifecycle/plan-and-propose/submit-proposal/" TargetMode="External"/><Relationship Id="rId9" Type="http://schemas.openxmlformats.org/officeDocument/2006/relationships/hyperlink" Target="https://www.washington.edu/cfr/staff/process-guidance/limited-submission-information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Encode Sans Black"/>
                <a:ea typeface="Encode Sans Black"/>
                <a:cs typeface="Encode Sans Black"/>
                <a:sym typeface="Encode Sans Black"/>
              </a:rPr>
              <a:t>Proposal Preparation </a:t>
            </a:r>
            <a:endParaRPr sz="3600"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Encode Sans Black"/>
                <a:ea typeface="Encode Sans Black"/>
                <a:cs typeface="Encode Sans Black"/>
                <a:sym typeface="Encode Sans Black"/>
              </a:rPr>
              <a:t>Tips &amp; Reminders</a:t>
            </a:r>
            <a:endParaRPr sz="33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September 14, 2023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Mike Snow &amp; Ari Santander, Proposal &amp; Awards Team Managers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Draft Proposal Review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latin typeface="Encode Sans Black"/>
                <a:ea typeface="Encode Sans Black"/>
                <a:cs typeface="Encode Sans Black"/>
                <a:sym typeface="Encode Sans Black"/>
              </a:rPr>
              <a:t>7 Business days before sponsor deadline</a:t>
            </a:r>
            <a:endParaRPr sz="26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Route an eGC1 to OSP for initial review </a:t>
            </a:r>
            <a:r>
              <a:rPr lang="en-US" sz="2200" b="1"/>
              <a:t>7 business days before</a:t>
            </a:r>
            <a:r>
              <a:rPr lang="en-US" sz="2200"/>
              <a:t> sponsor deadline.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Business and administrative components should be complete 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Scientific/programmatic portions can be draft versions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Include link to sponsor Request for Proposal (RFP) or attach it to the eGC1</a:t>
            </a: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OSP will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review</a:t>
            </a:r>
            <a:r>
              <a:rPr lang="en-US" sz="2200"/>
              <a:t> and provide 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reviewer comments</a:t>
            </a:r>
            <a:r>
              <a:rPr lang="en-US" sz="2200"/>
              <a:t>, as applicable.</a:t>
            </a: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Ready to Submit per GIM 19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659305" y="15081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GIM 19 deadline - Before 5:00 pm, 3 business days before sponsor due date, proposal must be “Ready to Submit” (RTS).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/>
              <a:t>Applications in sponsor electronic systems:</a:t>
            </a:r>
            <a:endParaRPr sz="2200"/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PI must have given OSP access to proposal in system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OSP must have submission access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Application is in “Ready for Submission” status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/>
              <a:t>RTS eGC1 means a </a:t>
            </a:r>
            <a:r>
              <a:rPr lang="en-US" sz="2200" b="1"/>
              <a:t>complete proposal in final format</a:t>
            </a:r>
            <a:r>
              <a:rPr lang="en-US" sz="2200"/>
              <a:t>, </a:t>
            </a:r>
            <a:r>
              <a:rPr lang="en-US" sz="2200" b="1"/>
              <a:t>ready for submission to the sponsor. </a:t>
            </a:r>
            <a:r>
              <a:rPr lang="en-US" sz="2200"/>
              <a:t>This includes:</a:t>
            </a:r>
            <a:endParaRPr sz="2200"/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Documents attached in the order required by sponsor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Significant Financial Interest disclosures completed for all investigators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Ready to Submit question on eGC1 marked “Yes”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eGC1 is “In OSP” status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Formatting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Incorrect formatting can prevent proposal submission to Grants.gov and other sponsor systems. Thankfully, these errors are relatively easy to fix if you know what to look for.</a:t>
            </a: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More from Grants.gov: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Submitting Special Characters</a:t>
            </a: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More from NIH: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 u="sng">
                <a:solidFill>
                  <a:schemeClr val="hlink"/>
                </a:solidFill>
                <a:hlinkClick r:id="rId4"/>
              </a:rPr>
              <a:t>Font &amp; Margin Guidelines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 u="sng">
                <a:solidFill>
                  <a:schemeClr val="hlink"/>
                </a:solidFill>
                <a:hlinkClick r:id="rId5"/>
              </a:rPr>
              <a:t>Format Attachments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 u="sng">
                <a:solidFill>
                  <a:schemeClr val="hlink"/>
                </a:solidFill>
                <a:hlinkClick r:id="rId6"/>
              </a:rPr>
              <a:t>NOT-OD-18-126: Appendix Policy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 u="sng">
                <a:solidFill>
                  <a:schemeClr val="hlink"/>
                </a:solidFill>
                <a:hlinkClick r:id="rId7"/>
              </a:rPr>
              <a:t>NIH Policy on Hypertext in NIH Applications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Additional Tips for Success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Use project management tools &amp; timeline to help ensure:</a:t>
            </a:r>
            <a:endParaRPr sz="20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Investigators are available and have access in UW systems, such as the Financial Interest Disclosure System (FIDS)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Sponsor system accesses/permissions are obtained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Limited Submission</a:t>
            </a:r>
            <a:r>
              <a:rPr lang="en-US" sz="2000"/>
              <a:t> approval is sought and documented, if applicable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Permission from NIH to exceed $500,000 direct cost limit, if applicable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Subrecipient materials are received timely to incorporate into UW’s overall proposal</a:t>
            </a:r>
            <a:endParaRPr sz="200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Other Key Details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720200" y="16498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Understand who is reviewing what on the eGC1, as it routes. OSP uses GIM 1 criteria for review once it arrives in OSP.</a:t>
            </a: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Run sponsor system validations or error checking for draft proposal. This helps “clean up” formatting &amp; other requirements that sponsor systems are designed to catch.</a:t>
            </a: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Do not</a:t>
            </a:r>
            <a:r>
              <a:rPr lang="en-US" sz="2100"/>
              <a:t> route a brand new proposal to OSP on the GIM 19 deadline. Plan to get OSP review on the draft proposal well ahead of the GIM 19 deadline. </a:t>
            </a: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Grant Runner &amp; FORMS-H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2"/>
          </p:nvPr>
        </p:nvSpPr>
        <p:spPr>
          <a:xfrm>
            <a:off x="720200" y="1649850"/>
            <a:ext cx="7788000" cy="4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/>
              <a:t>Release Timing: September 14, 5:30 - 7:00 p.m.</a:t>
            </a:r>
            <a:endParaRPr sz="19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&gt;"/>
            </a:pPr>
            <a:r>
              <a:rPr lang="en-US" sz="1900" b="1"/>
              <a:t>Today’s Update</a:t>
            </a:r>
            <a:r>
              <a:rPr lang="en-US" sz="1900"/>
              <a:t>: The updated PHS 398 </a:t>
            </a:r>
            <a:r>
              <a:rPr lang="en-US" sz="1900" b="1"/>
              <a:t>Research Plan form</a:t>
            </a:r>
            <a:r>
              <a:rPr lang="en-US" sz="1900"/>
              <a:t> will be available for National Institutes of Health (NIH) applications sent via Grant Runner. </a:t>
            </a:r>
            <a:endParaRPr sz="1900"/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This update will support the high-volume opportunities due early October, including R01, R03, and R21 types.</a:t>
            </a:r>
            <a:br>
              <a:rPr lang="en-US" sz="1900"/>
            </a:b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&gt;"/>
            </a:pPr>
            <a:r>
              <a:rPr lang="en-US" sz="1900" b="1"/>
              <a:t>Future Update</a:t>
            </a:r>
            <a:r>
              <a:rPr lang="en-US" sz="1900"/>
              <a:t>: The PHS 398 </a:t>
            </a:r>
            <a:r>
              <a:rPr lang="en-US" sz="1900" b="1"/>
              <a:t>Career Development Award Supplemental form</a:t>
            </a:r>
            <a:r>
              <a:rPr lang="en-US" sz="1900"/>
              <a:t> and PHS </a:t>
            </a:r>
            <a:r>
              <a:rPr lang="en-US" sz="1900" b="1"/>
              <a:t>Fellowship Supplemental form</a:t>
            </a:r>
            <a:r>
              <a:rPr lang="en-US" sz="1900"/>
              <a:t> are targeted for release in Grant Runner later this fall.</a:t>
            </a:r>
            <a:endParaRPr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UW Resources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2"/>
          </p:nvPr>
        </p:nvSpPr>
        <p:spPr>
          <a:xfrm>
            <a:off x="720200" y="15736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u="sng">
                <a:solidFill>
                  <a:schemeClr val="hlink"/>
                </a:solidFill>
                <a:hlinkClick r:id="rId3"/>
              </a:rPr>
              <a:t>Fall Proposal Reminders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4"/>
              </a:rPr>
              <a:t>Submit Proposal 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5"/>
              </a:rPr>
              <a:t>Is my eGC1 Ready?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6"/>
              </a:rPr>
              <a:t>What is Ready to Submit?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7"/>
              </a:rPr>
              <a:t>GIM 1: Review &amp; Submission Requirements for Proposals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8"/>
              </a:rPr>
              <a:t>GIM 19: Internal Deadlines for Proposals to External Entities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9"/>
              </a:rPr>
              <a:t>Limited Submission Information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Questions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On-screen Show (4:3)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Merriweather Sans</vt:lpstr>
      <vt:lpstr>Calibri</vt:lpstr>
      <vt:lpstr>Encode Sans Black</vt:lpstr>
      <vt:lpstr>Open Sans</vt:lpstr>
      <vt:lpstr>Open Sans Light</vt:lpstr>
      <vt:lpstr>Arial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2023-09-18T17:04:06Z</dcterms:modified>
</cp:coreProperties>
</file>