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tags/tag3.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4123" r:id="rId5"/>
    <p:sldMasterId id="2147484129" r:id="rId6"/>
    <p:sldMasterId id="2147484189" r:id="rId7"/>
    <p:sldMasterId id="2147484210" r:id="rId8"/>
    <p:sldMasterId id="2147484239" r:id="rId9"/>
    <p:sldMasterId id="2147484300" r:id="rId10"/>
    <p:sldMasterId id="2147484324" r:id="rId11"/>
    <p:sldMasterId id="2147484335" r:id="rId12"/>
    <p:sldMasterId id="2147484353" r:id="rId13"/>
    <p:sldMasterId id="2147484384" r:id="rId14"/>
    <p:sldMasterId id="2147484409" r:id="rId15"/>
    <p:sldMasterId id="2147484477" r:id="rId16"/>
    <p:sldMasterId id="2147484519" r:id="rId17"/>
  </p:sldMasterIdLst>
  <p:notesMasterIdLst>
    <p:notesMasterId r:id="rId70"/>
  </p:notesMasterIdLst>
  <p:handoutMasterIdLst>
    <p:handoutMasterId r:id="rId71"/>
  </p:handoutMasterIdLst>
  <p:sldIdLst>
    <p:sldId id="5161" r:id="rId18"/>
    <p:sldId id="5118" r:id="rId19"/>
    <p:sldId id="5119" r:id="rId20"/>
    <p:sldId id="5120" r:id="rId21"/>
    <p:sldId id="5121" r:id="rId22"/>
    <p:sldId id="5122" r:id="rId23"/>
    <p:sldId id="5154" r:id="rId24"/>
    <p:sldId id="5155" r:id="rId25"/>
    <p:sldId id="5156" r:id="rId26"/>
    <p:sldId id="5157" r:id="rId27"/>
    <p:sldId id="5158" r:id="rId28"/>
    <p:sldId id="5159" r:id="rId29"/>
    <p:sldId id="5160" r:id="rId30"/>
    <p:sldId id="5168" r:id="rId31"/>
    <p:sldId id="256" r:id="rId32"/>
    <p:sldId id="5112" r:id="rId33"/>
    <p:sldId id="5115" r:id="rId34"/>
    <p:sldId id="5116" r:id="rId35"/>
    <p:sldId id="5117"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5125" r:id="rId49"/>
    <p:sldId id="259" r:id="rId50"/>
    <p:sldId id="5147" r:id="rId51"/>
    <p:sldId id="5150" r:id="rId52"/>
    <p:sldId id="5152" r:id="rId53"/>
    <p:sldId id="5151" r:id="rId54"/>
    <p:sldId id="5167" r:id="rId55"/>
    <p:sldId id="4506" r:id="rId56"/>
    <p:sldId id="5169" r:id="rId57"/>
    <p:sldId id="5060" r:id="rId58"/>
    <p:sldId id="4815" r:id="rId59"/>
    <p:sldId id="4411" r:id="rId60"/>
    <p:sldId id="5902" r:id="rId61"/>
    <p:sldId id="5903" r:id="rId62"/>
    <p:sldId id="5904" r:id="rId63"/>
    <p:sldId id="5003" r:id="rId64"/>
    <p:sldId id="5074" r:id="rId65"/>
    <p:sldId id="5905" r:id="rId66"/>
    <p:sldId id="5906" r:id="rId67"/>
    <p:sldId id="5162" r:id="rId68"/>
    <p:sldId id="5163" r:id="rId69"/>
  </p:sldIdLst>
  <p:sldSz cx="13004800" cy="7315200"/>
  <p:notesSz cx="6858000" cy="3638550"/>
  <p:defaultTex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userDrawn="1">
          <p15:clr>
            <a:srgbClr val="A4A3A4"/>
          </p15:clr>
        </p15:guide>
        <p15:guide id="3" orient="horz" pos="4566" userDrawn="1">
          <p15:clr>
            <a:srgbClr val="A4A3A4"/>
          </p15:clr>
        </p15:guide>
        <p15:guide id="4" pos="616" userDrawn="1">
          <p15:clr>
            <a:srgbClr val="A4A3A4"/>
          </p15:clr>
        </p15:guide>
        <p15:guide id="5" pos="7792" userDrawn="1">
          <p15:clr>
            <a:srgbClr val="A4A3A4"/>
          </p15:clr>
        </p15:guide>
        <p15:guide id="6" pos="3377" userDrawn="1">
          <p15:clr>
            <a:srgbClr val="A4A3A4"/>
          </p15:clr>
        </p15:guide>
        <p15:guide id="7" orient="horz" pos="3528" userDrawn="1">
          <p15:clr>
            <a:srgbClr val="A4A3A4"/>
          </p15:clr>
        </p15:guide>
        <p15:guide id="8" pos="57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2500" clrIdx="2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F"/>
    <a:srgbClr val="FFFFFF"/>
    <a:srgbClr val="D9D9D9"/>
    <a:srgbClr val="000000"/>
    <a:srgbClr val="F2F2F2"/>
    <a:srgbClr val="F1E5C7"/>
    <a:srgbClr val="9D9D99"/>
    <a:srgbClr val="777777"/>
    <a:srgbClr val="7E10FF"/>
    <a:srgbClr val="D4A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6" autoAdjust="0"/>
    <p:restoredTop sz="79853" autoAdjust="0"/>
  </p:normalViewPr>
  <p:slideViewPr>
    <p:cSldViewPr snapToGrid="0">
      <p:cViewPr varScale="1">
        <p:scale>
          <a:sx n="64" d="100"/>
          <a:sy n="64" d="100"/>
        </p:scale>
        <p:origin x="816" y="40"/>
      </p:cViewPr>
      <p:guideLst>
        <p:guide orient="horz" pos="2544"/>
        <p:guide/>
        <p:guide orient="horz" pos="4566"/>
        <p:guide pos="616"/>
        <p:guide pos="7792"/>
        <p:guide pos="3377"/>
        <p:guide orient="horz" pos="3528"/>
        <p:guide pos="5789"/>
      </p:guideLst>
    </p:cSldViewPr>
  </p:slideViewPr>
  <p:outlineViewPr>
    <p:cViewPr>
      <p:scale>
        <a:sx n="33" d="100"/>
        <a:sy n="33" d="100"/>
      </p:scale>
      <p:origin x="0" y="-3701"/>
    </p:cViewPr>
  </p:outlineViewPr>
  <p:notesTextViewPr>
    <p:cViewPr>
      <p:scale>
        <a:sx n="3" d="2"/>
        <a:sy n="3" d="2"/>
      </p:scale>
      <p:origin x="0" y="0"/>
    </p:cViewPr>
  </p:notesTextViewPr>
  <p:sorterViewPr>
    <p:cViewPr>
      <p:scale>
        <a:sx n="90" d="100"/>
        <a:sy n="90" d="100"/>
      </p:scale>
      <p:origin x="0" y="-3984"/>
    </p:cViewPr>
  </p:sorterViewPr>
  <p:notesViewPr>
    <p:cSldViewPr snapToGrid="0">
      <p:cViewPr>
        <p:scale>
          <a:sx n="1" d="2"/>
          <a:sy n="1" d="2"/>
        </p:scale>
        <p:origin x="3192" y="54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4.xml"/><Relationship Id="rId51" Type="http://schemas.openxmlformats.org/officeDocument/2006/relationships/slide" Target="slides/slide34.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6.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hyperlink" Target="https://www.washington.edu/research/gca/budget/granttracker.html" TargetMode="External"/><Relationship Id="rId1" Type="http://schemas.openxmlformats.org/officeDocument/2006/relationships/hyperlink" Target="mailto:gcahelp@uw.edu" TargetMode="Externa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hyperlink" Target="https://www.washington.edu/research/gca/budget/granttracker.html" TargetMode="External"/><Relationship Id="rId7" Type="http://schemas.openxmlformats.org/officeDocument/2006/relationships/image" Target="../media/image86.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hyperlink" Target="mailto:gcahelp@uw.edu" TargetMode="External"/><Relationship Id="rId5" Type="http://schemas.openxmlformats.org/officeDocument/2006/relationships/image" Target="../media/image85.svg"/><Relationship Id="rId4" Type="http://schemas.openxmlformats.org/officeDocument/2006/relationships/image" Target="../media/image8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BC68B812-A325-41D8-A08E-C2392666DF66}">
      <dgm:prSet custT="1"/>
      <dgm:spPr/>
      <dgm:t>
        <a:bodyPr/>
        <a:lstStyle/>
        <a:p>
          <a:pPr>
            <a:lnSpc>
              <a:spcPct val="100000"/>
            </a:lnSpc>
          </a:pPr>
          <a:r>
            <a:rPr lang="en-US" sz="2000" b="1" i="0">
              <a:latin typeface="Open Sans" panose="020B0606030504020204" pitchFamily="34" charset="0"/>
              <a:ea typeface="Open Sans" panose="020B0606030504020204" pitchFamily="34" charset="0"/>
              <a:cs typeface="Open Sans" panose="020B0606030504020204" pitchFamily="34" charset="0"/>
            </a:rPr>
            <a:t>Email</a:t>
          </a:r>
          <a:br>
            <a:rPr lang="en-US" sz="2000" b="0" i="0"/>
          </a:br>
          <a:r>
            <a:rPr lang="en-US" sz="2000" b="0" i="0">
              <a:hlinkClick xmlns:r="http://schemas.openxmlformats.org/officeDocument/2006/relationships" r:id="rId1"/>
            </a:rPr>
            <a:t>gcahelp@uw.edu</a:t>
          </a:r>
          <a:endParaRPr lang="en-US" sz="1600" b="0" i="0" dirty="0"/>
        </a:p>
      </dgm:t>
    </dgm:pt>
    <dgm:pt modelId="{23A01A1D-B409-49E7-91BA-2321B9A237C2}" type="parTrans" cxnId="{AAD26E9B-C129-46B7-BFCC-98D5999B6B9A}">
      <dgm:prSet/>
      <dgm:spPr/>
      <dgm:t>
        <a:bodyPr/>
        <a:lstStyle/>
        <a:p>
          <a:endParaRPr lang="en-US" sz="1600" b="0" i="0">
            <a:solidFill>
              <a:schemeClr val="tx1">
                <a:lumMod val="75000"/>
                <a:lumOff val="25000"/>
              </a:schemeClr>
            </a:solidFill>
          </a:endParaRPr>
        </a:p>
      </dgm:t>
    </dgm:pt>
    <dgm:pt modelId="{E950D3C2-0472-429B-98B0-86C856FA65A1}" type="sibTrans" cxnId="{AAD26E9B-C129-46B7-BFCC-98D5999B6B9A}">
      <dgm:prSet/>
      <dgm:spPr/>
      <dgm:t>
        <a:bodyPr/>
        <a:lstStyle/>
        <a:p>
          <a:endParaRPr lang="en-US" sz="1600" b="0" i="0">
            <a:solidFill>
              <a:schemeClr val="tx1">
                <a:lumMod val="75000"/>
                <a:lumOff val="25000"/>
              </a:schemeClr>
            </a:solidFill>
          </a:endParaRPr>
        </a:p>
      </dgm:t>
    </dgm:pt>
    <dgm:pt modelId="{7D1766B6-66CF-40CE-9693-BD20AFFFA3C9}">
      <dgm:prSet custT="1"/>
      <dgm:spPr/>
      <dgm:t>
        <a:bodyPr/>
        <a:lstStyle/>
        <a:p>
          <a:pPr>
            <a:lnSpc>
              <a:spcPct val="100000"/>
            </a:lnSpc>
          </a:pPr>
          <a:r>
            <a:rPr lang="en-US" sz="2000" b="1" i="0">
              <a:latin typeface="Open Sans" panose="020B0606030504020204" pitchFamily="34" charset="0"/>
              <a:ea typeface="Open Sans" panose="020B0606030504020204" pitchFamily="34" charset="0"/>
              <a:cs typeface="Open Sans" panose="020B0606030504020204" pitchFamily="34" charset="0"/>
            </a:rPr>
            <a:t>Phone (Message Only)</a:t>
          </a:r>
          <a:br>
            <a:rPr lang="en-US" sz="2000" b="0" i="0">
              <a:latin typeface="Open Sans" panose="020B0606030504020204" pitchFamily="34" charset="0"/>
              <a:ea typeface="Open Sans" panose="020B0606030504020204" pitchFamily="34" charset="0"/>
              <a:cs typeface="Open Sans" panose="020B0606030504020204" pitchFamily="34" charset="0"/>
            </a:rPr>
          </a:br>
          <a:r>
            <a:rPr lang="en-US" sz="2000" b="0" i="0">
              <a:latin typeface="Open Sans" panose="020B0606030504020204" pitchFamily="34" charset="0"/>
              <a:ea typeface="Open Sans" panose="020B0606030504020204" pitchFamily="34" charset="0"/>
              <a:cs typeface="Open Sans" panose="020B0606030504020204" pitchFamily="34" charset="0"/>
            </a:rPr>
            <a:t>206-616-9995</a:t>
          </a:r>
          <a:endParaRPr lang="en-US" sz="1600" b="0" i="0" dirty="0">
            <a:latin typeface="Open Sans" panose="020B0606030504020204" pitchFamily="34" charset="0"/>
            <a:ea typeface="Open Sans" panose="020B0606030504020204" pitchFamily="34" charset="0"/>
            <a:cs typeface="Open Sans" panose="020B0606030504020204" pitchFamily="34" charset="0"/>
          </a:endParaRPr>
        </a:p>
      </dgm:t>
    </dgm:pt>
    <dgm:pt modelId="{76694DF4-F7BE-4AF1-9E12-BAEDD42D9ED3}" type="parTrans" cxnId="{EA0F618E-4C96-42F0-9E3C-66B0158BCCBE}">
      <dgm:prSet/>
      <dgm:spPr/>
      <dgm:t>
        <a:bodyPr/>
        <a:lstStyle/>
        <a:p>
          <a:endParaRPr lang="en-US" sz="1600" b="0" i="0">
            <a:solidFill>
              <a:schemeClr val="tx1">
                <a:lumMod val="75000"/>
                <a:lumOff val="25000"/>
              </a:schemeClr>
            </a:solidFill>
          </a:endParaRPr>
        </a:p>
      </dgm:t>
    </dgm:pt>
    <dgm:pt modelId="{0C6A2CC7-5741-4D63-A8FF-E7E06F0D1222}" type="sibTrans" cxnId="{EA0F618E-4C96-42F0-9E3C-66B0158BCCBE}">
      <dgm:prSet/>
      <dgm:spPr/>
      <dgm:t>
        <a:bodyPr/>
        <a:lstStyle/>
        <a:p>
          <a:endParaRPr lang="en-US" sz="1600" b="0" i="0">
            <a:solidFill>
              <a:schemeClr val="tx1">
                <a:lumMod val="75000"/>
                <a:lumOff val="25000"/>
              </a:schemeClr>
            </a:solidFill>
          </a:endParaRPr>
        </a:p>
      </dgm:t>
    </dgm:pt>
    <dgm:pt modelId="{65B3944D-D926-4D0F-A305-F5740000747A}">
      <dgm:prSet custT="1"/>
      <dgm:spPr/>
      <dgm:t>
        <a:bodyPr/>
        <a:lstStyle/>
        <a:p>
          <a:pPr>
            <a:lnSpc>
              <a:spcPct val="100000"/>
            </a:lnSpc>
          </a:pPr>
          <a:r>
            <a:rPr lang="en-US" sz="2000" b="1" i="0">
              <a:latin typeface="Open Sans" panose="020B0606030504020204" pitchFamily="34" charset="0"/>
              <a:ea typeface="Open Sans" panose="020B0606030504020204" pitchFamily="34" charset="0"/>
              <a:cs typeface="Open Sans" panose="020B0606030504020204" pitchFamily="34" charset="0"/>
            </a:rPr>
            <a:t>GrantTracker</a:t>
          </a:r>
          <a:br>
            <a:rPr lang="en-US" sz="2000" b="0" i="0"/>
          </a:br>
          <a:r>
            <a:rPr lang="en-US" sz="2000">
              <a:hlinkClick xmlns:r="http://schemas.openxmlformats.org/officeDocument/2006/relationships" r:id="rId2"/>
            </a:rPr>
            <a:t>https://www.washington.edu/research/gca/budget/granttracker.html</a:t>
          </a:r>
          <a:endParaRPr lang="en-US" sz="1600" b="0" i="0" dirty="0"/>
        </a:p>
      </dgm:t>
    </dgm:pt>
    <dgm:pt modelId="{8862CE7B-AE72-45E8-B982-5279C14F7985}" type="sibTrans" cxnId="{92D3A76D-ADBB-49F3-861D-D2B74F81812E}">
      <dgm:prSet/>
      <dgm:spPr/>
      <dgm:t>
        <a:bodyPr/>
        <a:lstStyle/>
        <a:p>
          <a:endParaRPr lang="en-US" sz="1600" b="0" i="0">
            <a:solidFill>
              <a:schemeClr val="tx1">
                <a:lumMod val="75000"/>
                <a:lumOff val="25000"/>
              </a:schemeClr>
            </a:solidFill>
          </a:endParaRPr>
        </a:p>
      </dgm:t>
    </dgm:pt>
    <dgm:pt modelId="{2EA7AC4A-E82B-43F0-A6EA-F599428578FC}" type="parTrans" cxnId="{92D3A76D-ADBB-49F3-861D-D2B74F81812E}">
      <dgm:prSet/>
      <dgm:spPr/>
      <dgm:t>
        <a:bodyPr/>
        <a:lstStyle/>
        <a:p>
          <a:endParaRPr lang="en-US" sz="1600" b="0" i="0">
            <a:solidFill>
              <a:schemeClr val="tx1">
                <a:lumMod val="75000"/>
                <a:lumOff val="25000"/>
              </a:schemeClr>
            </a:solidFill>
          </a:endParaRPr>
        </a:p>
      </dgm:t>
    </dgm:pt>
    <dgm:pt modelId="{F61FEBF0-CB2F-4364-8F44-722FB7578D18}" type="pres">
      <dgm:prSet presAssocID="{D7951F77-4E36-4893-91C6-3151A6D51694}" presName="root" presStyleCnt="0">
        <dgm:presLayoutVars>
          <dgm:dir/>
          <dgm:resizeHandles val="exact"/>
        </dgm:presLayoutVars>
      </dgm:prSet>
      <dgm:spPr/>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3"/>
      <dgm:spPr>
        <a:prstGeom prst="rect">
          <a:avLst/>
        </a:prstGeom>
      </dgm:spPr>
    </dgm:pt>
    <dgm:pt modelId="{70C56EED-B0B5-4180-A100-474B69DE81C3}" type="pres">
      <dgm:prSet presAssocID="{65B3944D-D926-4D0F-A305-F5740000747A}" presName="iconRect" presStyleLbl="node1" presStyleIdx="0"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ed"/>
        </a:ext>
      </dgm:extLst>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3">
        <dgm:presLayoutVars>
          <dgm:chMax val="0"/>
          <dgm:chPref val="0"/>
        </dgm:presLayoutVars>
      </dgm:prSet>
      <dgm:spPr/>
    </dgm:pt>
    <dgm:pt modelId="{21CE6EA1-CB92-41CD-8FAE-4CFF03E26BE6}" type="pres">
      <dgm:prSet presAssocID="{8862CE7B-AE72-45E8-B982-5279C14F7985}" presName="sibTrans" presStyleCnt="0"/>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1" presStyleCnt="3"/>
      <dgm:spPr>
        <a:prstGeom prst="rect">
          <a:avLst/>
        </a:prstGeom>
      </dgm:spPr>
    </dgm:pt>
    <dgm:pt modelId="{6C7A9EF9-02EB-4D4D-A251-EC3A2F0EFD57}" type="pres">
      <dgm:prSet presAssocID="{BC68B812-A325-41D8-A08E-C2392666DF66}" presName="iconRect" presStyleLbl="node1" presStyleIdx="1" presStyleCnt="3"/>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1" presStyleCnt="3">
        <dgm:presLayoutVars>
          <dgm:chMax val="0"/>
          <dgm:chPref val="0"/>
        </dgm:presLayoutVars>
      </dgm:prSet>
      <dgm:spPr/>
    </dgm:pt>
    <dgm:pt modelId="{580E91A4-0DB6-46AF-871B-67918081435B}" type="pres">
      <dgm:prSet presAssocID="{E950D3C2-0472-429B-98B0-86C856FA65A1}" presName="sibTrans" presStyleCnt="0"/>
      <dgm:spPr/>
    </dgm:pt>
    <dgm:pt modelId="{DD57C002-1714-4E12-872A-FCE88CC043FE}" type="pres">
      <dgm:prSet presAssocID="{7D1766B6-66CF-40CE-9693-BD20AFFFA3C9}" presName="compNode" presStyleCnt="0"/>
      <dgm:spPr/>
    </dgm:pt>
    <dgm:pt modelId="{59534EC1-7FD9-454B-8378-AACE14683CA9}" type="pres">
      <dgm:prSet presAssocID="{7D1766B6-66CF-40CE-9693-BD20AFFFA3C9}" presName="bgRect" presStyleLbl="bgShp" presStyleIdx="2" presStyleCnt="3"/>
      <dgm:spPr>
        <a:prstGeom prst="rect">
          <a:avLst/>
        </a:prstGeom>
      </dgm:spPr>
    </dgm:pt>
    <dgm:pt modelId="{E81A461C-9D61-4B88-8277-F9DC532D2140}" type="pres">
      <dgm:prSet presAssocID="{7D1766B6-66CF-40CE-9693-BD20AFFFA3C9}" presName="iconRect" presStyleLbl="node1" presStyleIdx="2" presStyleCnt="3"/>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mart Phone"/>
        </a:ext>
      </dgm:extLst>
    </dgm:pt>
    <dgm:pt modelId="{79C87944-7AB8-4146-A381-E36FC48D5AE7}" type="pres">
      <dgm:prSet presAssocID="{7D1766B6-66CF-40CE-9693-BD20AFFFA3C9}" presName="spaceRect" presStyleCnt="0"/>
      <dgm:spPr/>
    </dgm:pt>
    <dgm:pt modelId="{CC81887C-6C6F-4E1A-BA2B-49AE8504B865}" type="pres">
      <dgm:prSet presAssocID="{7D1766B6-66CF-40CE-9693-BD20AFFFA3C9}" presName="parTx" presStyleLbl="revTx" presStyleIdx="2" presStyleCnt="3">
        <dgm:presLayoutVars>
          <dgm:chMax val="0"/>
          <dgm:chPref val="0"/>
        </dgm:presLayoutVars>
      </dgm:prSet>
      <dgm:spPr/>
    </dgm:pt>
  </dgm:ptLst>
  <dgm:cxnLst>
    <dgm:cxn modelId="{90986C5B-BF7B-4231-8046-782BAE77E788}" type="presOf" srcId="{BC68B812-A325-41D8-A08E-C2392666DF66}" destId="{516FEABD-B159-4827-91AC-07F0FC9EFC37}" srcOrd="0" destOrd="0" presId="urn:microsoft.com/office/officeart/2018/2/layout/IconVerticalSolidList"/>
    <dgm:cxn modelId="{92D3A76D-ADBB-49F3-861D-D2B74F81812E}" srcId="{D7951F77-4E36-4893-91C6-3151A6D51694}" destId="{65B3944D-D926-4D0F-A305-F5740000747A}" srcOrd="0" destOrd="0" parTransId="{2EA7AC4A-E82B-43F0-A6EA-F599428578FC}" sibTransId="{8862CE7B-AE72-45E8-B982-5279C14F7985}"/>
    <dgm:cxn modelId="{643FF34F-8DBA-4A80-B845-400878209600}" type="presOf" srcId="{7D1766B6-66CF-40CE-9693-BD20AFFFA3C9}" destId="{CC81887C-6C6F-4E1A-BA2B-49AE8504B865}" srcOrd="0" destOrd="0" presId="urn:microsoft.com/office/officeart/2018/2/layout/IconVerticalSolidList"/>
    <dgm:cxn modelId="{9D5AFC8C-3FE5-4AED-9F29-5D039E47B81F}" type="presOf" srcId="{D7951F77-4E36-4893-91C6-3151A6D51694}" destId="{F61FEBF0-CB2F-4364-8F44-722FB7578D18}" srcOrd="0" destOrd="0" presId="urn:microsoft.com/office/officeart/2018/2/layout/IconVerticalSolidList"/>
    <dgm:cxn modelId="{EA0F618E-4C96-42F0-9E3C-66B0158BCCBE}" srcId="{D7951F77-4E36-4893-91C6-3151A6D51694}" destId="{7D1766B6-66CF-40CE-9693-BD20AFFFA3C9}" srcOrd="2" destOrd="0" parTransId="{76694DF4-F7BE-4AF1-9E12-BAEDD42D9ED3}" sibTransId="{0C6A2CC7-5741-4D63-A8FF-E7E06F0D1222}"/>
    <dgm:cxn modelId="{AAD26E9B-C129-46B7-BFCC-98D5999B6B9A}" srcId="{D7951F77-4E36-4893-91C6-3151A6D51694}" destId="{BC68B812-A325-41D8-A08E-C2392666DF66}" srcOrd="1" destOrd="0" parTransId="{23A01A1D-B409-49E7-91BA-2321B9A237C2}" sibTransId="{E950D3C2-0472-429B-98B0-86C856FA65A1}"/>
    <dgm:cxn modelId="{F57AC0B7-F603-4C41-BF48-9041FAA60E8E}" type="presOf" srcId="{65B3944D-D926-4D0F-A305-F5740000747A}" destId="{C38A5A37-0883-4EE3-9002-010A6D324785}" srcOrd="0" destOrd="0" presId="urn:microsoft.com/office/officeart/2018/2/layout/IconVerticalSolidList"/>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 modelId="{D3D3D519-863B-49A0-9C3F-051416EA153D}" type="presParOf" srcId="{F61FEBF0-CB2F-4364-8F44-722FB7578D18}" destId="{21CE6EA1-CB92-41CD-8FAE-4CFF03E26BE6}" srcOrd="1" destOrd="0" presId="urn:microsoft.com/office/officeart/2018/2/layout/IconVerticalSolidList"/>
    <dgm:cxn modelId="{AC8A67FF-09EA-4C04-AE25-5A9F33A57654}" type="presParOf" srcId="{F61FEBF0-CB2F-4364-8F44-722FB7578D18}" destId="{763367BB-4527-4646-8015-D79C10A337E8}" srcOrd="2"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 modelId="{7DF7C674-8C32-4721-BFBF-41FDC484E9DE}" type="presParOf" srcId="{F61FEBF0-CB2F-4364-8F44-722FB7578D18}" destId="{580E91A4-0DB6-46AF-871B-67918081435B}" srcOrd="3" destOrd="0" presId="urn:microsoft.com/office/officeart/2018/2/layout/IconVerticalSolidList"/>
    <dgm:cxn modelId="{69E1E3B7-31C1-4B29-966A-E5A8BB0D531A}" type="presParOf" srcId="{F61FEBF0-CB2F-4364-8F44-722FB7578D18}" destId="{DD57C002-1714-4E12-872A-FCE88CC043FE}" srcOrd="4" destOrd="0" presId="urn:microsoft.com/office/officeart/2018/2/layout/IconVerticalSolidList"/>
    <dgm:cxn modelId="{EFAE7F8F-7259-4084-AAA5-1FF2B2F8421F}" type="presParOf" srcId="{DD57C002-1714-4E12-872A-FCE88CC043FE}" destId="{59534EC1-7FD9-454B-8378-AACE14683CA9}" srcOrd="0" destOrd="0" presId="urn:microsoft.com/office/officeart/2018/2/layout/IconVerticalSolidList"/>
    <dgm:cxn modelId="{800A25F1-C44E-4FE9-8A17-1481D23F9CD2}" type="presParOf" srcId="{DD57C002-1714-4E12-872A-FCE88CC043FE}" destId="{E81A461C-9D61-4B88-8277-F9DC532D2140}" srcOrd="1" destOrd="0" presId="urn:microsoft.com/office/officeart/2018/2/layout/IconVerticalSolidList"/>
    <dgm:cxn modelId="{A87D708E-7950-48D7-9212-063B037786BA}" type="presParOf" srcId="{DD57C002-1714-4E12-872A-FCE88CC043FE}" destId="{79C87944-7AB8-4146-A381-E36FC48D5AE7}" srcOrd="2" destOrd="0" presId="urn:microsoft.com/office/officeart/2018/2/layout/IconVerticalSolidList"/>
    <dgm:cxn modelId="{EC725DBF-F357-4C9A-A034-C4DE0610B5FD}" type="presParOf" srcId="{DD57C002-1714-4E12-872A-FCE88CC043FE}" destId="{CC81887C-6C6F-4E1A-BA2B-49AE8504B865}"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0" y="534"/>
          <a:ext cx="10058399" cy="1249902"/>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a:off x="378095" y="281762"/>
          <a:ext cx="687446" cy="68744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1443637" y="534"/>
          <a:ext cx="8614762" cy="1249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81" tIns="132281" rIns="132281" bIns="132281" numCol="1" spcCol="1270" anchor="ctr" anchorCtr="0">
          <a:noAutofit/>
        </a:bodyPr>
        <a:lstStyle/>
        <a:p>
          <a:pPr marL="0" lvl="0" indent="0" algn="l" defTabSz="889000">
            <a:lnSpc>
              <a:spcPct val="100000"/>
            </a:lnSpc>
            <a:spcBef>
              <a:spcPct val="0"/>
            </a:spcBef>
            <a:spcAft>
              <a:spcPct val="35000"/>
            </a:spcAft>
            <a:buNone/>
          </a:pPr>
          <a:r>
            <a:rPr lang="en-US" sz="2000" b="1" i="0" kern="1200">
              <a:latin typeface="Open Sans" panose="020B0606030504020204" pitchFamily="34" charset="0"/>
              <a:ea typeface="Open Sans" panose="020B0606030504020204" pitchFamily="34" charset="0"/>
              <a:cs typeface="Open Sans" panose="020B0606030504020204" pitchFamily="34" charset="0"/>
            </a:rPr>
            <a:t>GrantTracker</a:t>
          </a:r>
          <a:br>
            <a:rPr lang="en-US" sz="2000" b="0" i="0" kern="1200"/>
          </a:br>
          <a:r>
            <a:rPr lang="en-US" sz="2000" kern="1200">
              <a:hlinkClick xmlns:r="http://schemas.openxmlformats.org/officeDocument/2006/relationships" r:id="rId3"/>
            </a:rPr>
            <a:t>https://www.washington.edu/research/gca/budget/granttracker.html</a:t>
          </a:r>
          <a:endParaRPr lang="en-US" sz="1600" b="0" i="0" kern="1200" dirty="0"/>
        </a:p>
      </dsp:txBody>
      <dsp:txXfrm>
        <a:off x="1443637" y="534"/>
        <a:ext cx="8614762" cy="1249902"/>
      </dsp:txXfrm>
    </dsp:sp>
    <dsp:sp modelId="{712D2B29-4977-4B70-ABE9-215A9E804015}">
      <dsp:nvSpPr>
        <dsp:cNvPr id="0" name=""/>
        <dsp:cNvSpPr/>
      </dsp:nvSpPr>
      <dsp:spPr>
        <a:xfrm>
          <a:off x="0" y="1562912"/>
          <a:ext cx="10058399" cy="1249902"/>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378095" y="1844140"/>
          <a:ext cx="687446" cy="687446"/>
        </a:xfrm>
        <a:prstGeom prst="rect">
          <a:avLst/>
        </a:prstGeom>
        <a:blipFill>
          <a:blip xmlns:r="http://schemas.openxmlformats.org/officeDocument/2006/relationships"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1443637" y="1562912"/>
          <a:ext cx="8614762" cy="1249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81" tIns="132281" rIns="132281" bIns="132281" numCol="1" spcCol="1270" anchor="ctr" anchorCtr="0">
          <a:noAutofit/>
        </a:bodyPr>
        <a:lstStyle/>
        <a:p>
          <a:pPr marL="0" lvl="0" indent="0" algn="l" defTabSz="889000">
            <a:lnSpc>
              <a:spcPct val="100000"/>
            </a:lnSpc>
            <a:spcBef>
              <a:spcPct val="0"/>
            </a:spcBef>
            <a:spcAft>
              <a:spcPct val="35000"/>
            </a:spcAft>
            <a:buNone/>
          </a:pPr>
          <a:r>
            <a:rPr lang="en-US" sz="2000" b="1" i="0" kern="1200">
              <a:latin typeface="Open Sans" panose="020B0606030504020204" pitchFamily="34" charset="0"/>
              <a:ea typeface="Open Sans" panose="020B0606030504020204" pitchFamily="34" charset="0"/>
              <a:cs typeface="Open Sans" panose="020B0606030504020204" pitchFamily="34" charset="0"/>
            </a:rPr>
            <a:t>Email</a:t>
          </a:r>
          <a:br>
            <a:rPr lang="en-US" sz="2000" b="0" i="0" kern="1200"/>
          </a:br>
          <a:r>
            <a:rPr lang="en-US" sz="2000" b="0" i="0" kern="1200">
              <a:hlinkClick xmlns:r="http://schemas.openxmlformats.org/officeDocument/2006/relationships" r:id="rId6"/>
            </a:rPr>
            <a:t>gcahelp@uw.edu</a:t>
          </a:r>
          <a:endParaRPr lang="en-US" sz="1600" b="0" i="0" kern="1200" dirty="0"/>
        </a:p>
      </dsp:txBody>
      <dsp:txXfrm>
        <a:off x="1443637" y="1562912"/>
        <a:ext cx="8614762" cy="1249902"/>
      </dsp:txXfrm>
    </dsp:sp>
    <dsp:sp modelId="{59534EC1-7FD9-454B-8378-AACE14683CA9}">
      <dsp:nvSpPr>
        <dsp:cNvPr id="0" name=""/>
        <dsp:cNvSpPr/>
      </dsp:nvSpPr>
      <dsp:spPr>
        <a:xfrm>
          <a:off x="0" y="3125290"/>
          <a:ext cx="10058399" cy="1249902"/>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A461C-9D61-4B88-8277-F9DC532D2140}">
      <dsp:nvSpPr>
        <dsp:cNvPr id="0" name=""/>
        <dsp:cNvSpPr/>
      </dsp:nvSpPr>
      <dsp:spPr>
        <a:xfrm>
          <a:off x="378095" y="3406518"/>
          <a:ext cx="687446" cy="68744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1887C-6C6F-4E1A-BA2B-49AE8504B865}">
      <dsp:nvSpPr>
        <dsp:cNvPr id="0" name=""/>
        <dsp:cNvSpPr/>
      </dsp:nvSpPr>
      <dsp:spPr>
        <a:xfrm>
          <a:off x="1443637" y="3125290"/>
          <a:ext cx="8614762" cy="1249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81" tIns="132281" rIns="132281" bIns="132281" numCol="1" spcCol="1270" anchor="ctr" anchorCtr="0">
          <a:noAutofit/>
        </a:bodyPr>
        <a:lstStyle/>
        <a:p>
          <a:pPr marL="0" lvl="0" indent="0" algn="l" defTabSz="889000">
            <a:lnSpc>
              <a:spcPct val="100000"/>
            </a:lnSpc>
            <a:spcBef>
              <a:spcPct val="0"/>
            </a:spcBef>
            <a:spcAft>
              <a:spcPct val="35000"/>
            </a:spcAft>
            <a:buNone/>
          </a:pPr>
          <a:r>
            <a:rPr lang="en-US" sz="2000" b="1" i="0" kern="1200">
              <a:latin typeface="Open Sans" panose="020B0606030504020204" pitchFamily="34" charset="0"/>
              <a:ea typeface="Open Sans" panose="020B0606030504020204" pitchFamily="34" charset="0"/>
              <a:cs typeface="Open Sans" panose="020B0606030504020204" pitchFamily="34" charset="0"/>
            </a:rPr>
            <a:t>Phone (Message Only)</a:t>
          </a:r>
          <a:br>
            <a:rPr lang="en-US" sz="2000" b="0" i="0" kern="1200">
              <a:latin typeface="Open Sans" panose="020B0606030504020204" pitchFamily="34" charset="0"/>
              <a:ea typeface="Open Sans" panose="020B0606030504020204" pitchFamily="34" charset="0"/>
              <a:cs typeface="Open Sans" panose="020B0606030504020204" pitchFamily="34" charset="0"/>
            </a:rPr>
          </a:br>
          <a:r>
            <a:rPr lang="en-US" sz="2000" b="0" i="0" kern="1200">
              <a:latin typeface="Open Sans" panose="020B0606030504020204" pitchFamily="34" charset="0"/>
              <a:ea typeface="Open Sans" panose="020B0606030504020204" pitchFamily="34" charset="0"/>
              <a:cs typeface="Open Sans" panose="020B0606030504020204" pitchFamily="34" charset="0"/>
            </a:rPr>
            <a:t>206-616-9995</a:t>
          </a:r>
          <a:endParaRPr lang="en-US" sz="1600" b="0" i="0" kern="1200" dirty="0">
            <a:latin typeface="Open Sans" panose="020B0606030504020204" pitchFamily="34" charset="0"/>
            <a:ea typeface="Open Sans" panose="020B0606030504020204" pitchFamily="34" charset="0"/>
            <a:cs typeface="Open Sans" panose="020B0606030504020204" pitchFamily="34" charset="0"/>
          </a:endParaRPr>
        </a:p>
      </dsp:txBody>
      <dsp:txXfrm>
        <a:off x="1443637" y="3125290"/>
        <a:ext cx="8614762" cy="12499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5"/>
            <a:ext cx="3764281" cy="333375"/>
          </a:xfrm>
          <a:prstGeom prst="rect">
            <a:avLst/>
          </a:prstGeom>
        </p:spPr>
        <p:txBody>
          <a:bodyPr vert="horz" lIns="86958" tIns="43479" rIns="86958" bIns="43479" rtlCol="0"/>
          <a:lstStyle>
            <a:lvl1pPr algn="l">
              <a:defRPr sz="1100"/>
            </a:lvl1pPr>
          </a:lstStyle>
          <a:p>
            <a:endParaRPr lang="en-US"/>
          </a:p>
        </p:txBody>
      </p:sp>
      <p:sp>
        <p:nvSpPr>
          <p:cNvPr id="3" name="Date Placeholder 2"/>
          <p:cNvSpPr>
            <a:spLocks noGrp="1"/>
          </p:cNvSpPr>
          <p:nvPr>
            <p:ph type="dt" sz="quarter" idx="1"/>
          </p:nvPr>
        </p:nvSpPr>
        <p:spPr>
          <a:xfrm>
            <a:off x="4920518" y="5"/>
            <a:ext cx="3764281" cy="333375"/>
          </a:xfrm>
          <a:prstGeom prst="rect">
            <a:avLst/>
          </a:prstGeom>
        </p:spPr>
        <p:txBody>
          <a:bodyPr vert="horz" lIns="86958" tIns="43479" rIns="86958" bIns="43479" rtlCol="0"/>
          <a:lstStyle>
            <a:lvl1pPr algn="r">
              <a:defRPr sz="1100"/>
            </a:lvl1pPr>
          </a:lstStyle>
          <a:p>
            <a:fld id="{685F0F4D-3143-F54F-90D7-A2ABC584E48E}" type="datetimeFigureOut">
              <a:rPr lang="en-US" smtClean="0"/>
              <a:t>8/27/2020</a:t>
            </a:fld>
            <a:endParaRPr lang="en-US"/>
          </a:p>
        </p:txBody>
      </p:sp>
      <p:sp>
        <p:nvSpPr>
          <p:cNvPr id="4" name="Footer Placeholder 3"/>
          <p:cNvSpPr>
            <a:spLocks noGrp="1"/>
          </p:cNvSpPr>
          <p:nvPr>
            <p:ph type="ftr" sz="quarter" idx="2"/>
          </p:nvPr>
        </p:nvSpPr>
        <p:spPr>
          <a:xfrm>
            <a:off x="8" y="6332968"/>
            <a:ext cx="3764281" cy="333375"/>
          </a:xfrm>
          <a:prstGeom prst="rect">
            <a:avLst/>
          </a:prstGeom>
        </p:spPr>
        <p:txBody>
          <a:bodyPr vert="horz" lIns="86958" tIns="43479" rIns="86958" bIns="43479" rtlCol="0" anchor="b"/>
          <a:lstStyle>
            <a:lvl1pPr algn="l">
              <a:defRPr sz="1100"/>
            </a:lvl1pPr>
          </a:lstStyle>
          <a:p>
            <a:endParaRPr lang="en-US"/>
          </a:p>
        </p:txBody>
      </p:sp>
      <p:sp>
        <p:nvSpPr>
          <p:cNvPr id="5" name="Slide Number Placeholder 4"/>
          <p:cNvSpPr>
            <a:spLocks noGrp="1"/>
          </p:cNvSpPr>
          <p:nvPr>
            <p:ph type="sldNum" sz="quarter" idx="3"/>
          </p:nvPr>
        </p:nvSpPr>
        <p:spPr>
          <a:xfrm>
            <a:off x="4920518" y="6332968"/>
            <a:ext cx="3764281" cy="333375"/>
          </a:xfrm>
          <a:prstGeom prst="rect">
            <a:avLst/>
          </a:prstGeom>
        </p:spPr>
        <p:txBody>
          <a:bodyPr vert="horz" lIns="86958" tIns="43479" rIns="86958" bIns="43479" rtlCol="0" anchor="b"/>
          <a:lstStyle>
            <a:lvl1pPr algn="r">
              <a:defRPr sz="1100"/>
            </a:lvl1pPr>
          </a:lstStyle>
          <a:p>
            <a:fld id="{7F49EE16-A310-AE4D-9E91-6A244C3B01D6}" type="slidenum">
              <a:rPr lang="en-US" smtClean="0"/>
              <a:t>‹#›</a:t>
            </a:fld>
            <a:endParaRPr lang="en-US"/>
          </a:p>
        </p:txBody>
      </p:sp>
    </p:spTree>
    <p:extLst>
      <p:ext uri="{BB962C8B-B14F-4D97-AF65-F5344CB8AC3E}">
        <p14:creationId xmlns:p14="http://schemas.microsoft.com/office/powerpoint/2010/main" val="1734692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5"/>
            <a:ext cx="3764281" cy="333375"/>
          </a:xfrm>
          <a:prstGeom prst="rect">
            <a:avLst/>
          </a:prstGeom>
        </p:spPr>
        <p:txBody>
          <a:bodyPr vert="horz" lIns="86958" tIns="43479" rIns="86958" bIns="43479" rtlCol="0"/>
          <a:lstStyle>
            <a:lvl1pPr algn="l">
              <a:defRPr sz="1100"/>
            </a:lvl1pPr>
          </a:lstStyle>
          <a:p>
            <a:endParaRPr lang="en-US"/>
          </a:p>
        </p:txBody>
      </p:sp>
      <p:sp>
        <p:nvSpPr>
          <p:cNvPr id="3" name="Date Placeholder 2"/>
          <p:cNvSpPr>
            <a:spLocks noGrp="1"/>
          </p:cNvSpPr>
          <p:nvPr>
            <p:ph type="dt" idx="1"/>
          </p:nvPr>
        </p:nvSpPr>
        <p:spPr>
          <a:xfrm>
            <a:off x="4920518" y="5"/>
            <a:ext cx="3764281" cy="333375"/>
          </a:xfrm>
          <a:prstGeom prst="rect">
            <a:avLst/>
          </a:prstGeom>
        </p:spPr>
        <p:txBody>
          <a:bodyPr vert="horz" lIns="86958" tIns="43479" rIns="86958" bIns="43479" rtlCol="0"/>
          <a:lstStyle>
            <a:lvl1pPr algn="r">
              <a:defRPr sz="1100"/>
            </a:lvl1pPr>
          </a:lstStyle>
          <a:p>
            <a:fld id="{F133C62B-1BF1-F54A-8DA9-002D51A9B8EA}" type="datetimeFigureOut">
              <a:rPr lang="en-US" smtClean="0"/>
              <a:t>8/27/2020</a:t>
            </a:fld>
            <a:endParaRPr lang="en-US"/>
          </a:p>
        </p:txBody>
      </p:sp>
      <p:sp>
        <p:nvSpPr>
          <p:cNvPr id="4" name="Slide Image Placeholder 3"/>
          <p:cNvSpPr>
            <a:spLocks noGrp="1" noRot="1" noChangeAspect="1"/>
          </p:cNvSpPr>
          <p:nvPr>
            <p:ph type="sldImg" idx="2"/>
          </p:nvPr>
        </p:nvSpPr>
        <p:spPr>
          <a:xfrm>
            <a:off x="2122488" y="501650"/>
            <a:ext cx="4441825" cy="2498725"/>
          </a:xfrm>
          <a:prstGeom prst="rect">
            <a:avLst/>
          </a:prstGeom>
          <a:noFill/>
          <a:ln w="12700">
            <a:solidFill>
              <a:prstClr val="black"/>
            </a:solidFill>
          </a:ln>
        </p:spPr>
        <p:txBody>
          <a:bodyPr vert="horz" lIns="86958" tIns="43479" rIns="86958" bIns="43479" rtlCol="0" anchor="ctr"/>
          <a:lstStyle/>
          <a:p>
            <a:endParaRPr lang="en-US"/>
          </a:p>
        </p:txBody>
      </p:sp>
      <p:sp>
        <p:nvSpPr>
          <p:cNvPr id="5" name="Notes Placeholder 4"/>
          <p:cNvSpPr>
            <a:spLocks noGrp="1"/>
          </p:cNvSpPr>
          <p:nvPr>
            <p:ph type="body" sz="quarter" idx="3"/>
          </p:nvPr>
        </p:nvSpPr>
        <p:spPr>
          <a:xfrm>
            <a:off x="868681" y="3167063"/>
            <a:ext cx="6949440" cy="3000375"/>
          </a:xfrm>
          <a:prstGeom prst="rect">
            <a:avLst/>
          </a:prstGeom>
        </p:spPr>
        <p:txBody>
          <a:bodyPr vert="horz" lIns="86958" tIns="43479" rIns="86958" bIns="43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8" y="6332968"/>
            <a:ext cx="3764281" cy="333375"/>
          </a:xfrm>
          <a:prstGeom prst="rect">
            <a:avLst/>
          </a:prstGeom>
        </p:spPr>
        <p:txBody>
          <a:bodyPr vert="horz" lIns="86958" tIns="43479" rIns="86958" bIns="43479" rtlCol="0" anchor="b"/>
          <a:lstStyle>
            <a:lvl1pPr algn="l">
              <a:defRPr sz="1100"/>
            </a:lvl1pPr>
          </a:lstStyle>
          <a:p>
            <a:endParaRPr lang="en-US"/>
          </a:p>
        </p:txBody>
      </p:sp>
      <p:sp>
        <p:nvSpPr>
          <p:cNvPr id="7" name="Slide Number Placeholder 6"/>
          <p:cNvSpPr>
            <a:spLocks noGrp="1"/>
          </p:cNvSpPr>
          <p:nvPr>
            <p:ph type="sldNum" sz="quarter" idx="5"/>
          </p:nvPr>
        </p:nvSpPr>
        <p:spPr>
          <a:xfrm>
            <a:off x="4920518" y="6332968"/>
            <a:ext cx="3764281" cy="333375"/>
          </a:xfrm>
          <a:prstGeom prst="rect">
            <a:avLst/>
          </a:prstGeom>
        </p:spPr>
        <p:txBody>
          <a:bodyPr vert="horz" lIns="86958" tIns="43479" rIns="86958" bIns="43479" rtlCol="0" anchor="b"/>
          <a:lstStyle>
            <a:lvl1pPr algn="r">
              <a:defRPr sz="1100"/>
            </a:lvl1pPr>
          </a:lstStyle>
          <a:p>
            <a:fld id="{21F0486C-94EE-7249-8AC8-76A196C667CD}" type="slidenum">
              <a:rPr lang="en-US" smtClean="0"/>
              <a:t>‹#›</a:t>
            </a:fld>
            <a:endParaRPr lang="en-US"/>
          </a:p>
        </p:txBody>
      </p:sp>
    </p:spTree>
    <p:extLst>
      <p:ext uri="{BB962C8B-B14F-4D97-AF65-F5344CB8AC3E}">
        <p14:creationId xmlns:p14="http://schemas.microsoft.com/office/powerpoint/2010/main" val="364195046"/>
      </p:ext>
    </p:extLst>
  </p:cSld>
  <p:clrMap bg1="lt1" tx1="dk1" bg2="lt2" tx2="dk2" accent1="accent1" accent2="accent2" accent3="accent3" accent4="accent4" accent5="accent5" accent6="accent6" hlink="hlink" folHlink="folHlink"/>
  <p:hf hdr="0" ftr="0" dt="0"/>
  <p:notesStyle>
    <a:lvl1pPr marL="0" algn="l" defTabSz="457078" rtl="0" eaLnBrk="1" latinLnBrk="0" hangingPunct="1">
      <a:defRPr sz="1200" kern="1200">
        <a:solidFill>
          <a:schemeClr val="tx1"/>
        </a:solidFill>
        <a:latin typeface="+mn-lt"/>
        <a:ea typeface="+mn-ea"/>
        <a:cs typeface="+mn-cs"/>
      </a:defRPr>
    </a:lvl1pPr>
    <a:lvl2pPr marL="457078" algn="l" defTabSz="457078" rtl="0" eaLnBrk="1" latinLnBrk="0" hangingPunct="1">
      <a:defRPr sz="1200" kern="1200">
        <a:solidFill>
          <a:schemeClr val="tx1"/>
        </a:solidFill>
        <a:latin typeface="+mn-lt"/>
        <a:ea typeface="+mn-ea"/>
        <a:cs typeface="+mn-cs"/>
      </a:defRPr>
    </a:lvl2pPr>
    <a:lvl3pPr marL="914156" algn="l" defTabSz="457078" rtl="0" eaLnBrk="1" latinLnBrk="0" hangingPunct="1">
      <a:defRPr sz="1200" kern="1200">
        <a:solidFill>
          <a:schemeClr val="tx1"/>
        </a:solidFill>
        <a:latin typeface="+mn-lt"/>
        <a:ea typeface="+mn-ea"/>
        <a:cs typeface="+mn-cs"/>
      </a:defRPr>
    </a:lvl3pPr>
    <a:lvl4pPr marL="1371233" algn="l" defTabSz="457078" rtl="0" eaLnBrk="1" latinLnBrk="0" hangingPunct="1">
      <a:defRPr sz="1200" kern="1200">
        <a:solidFill>
          <a:schemeClr val="tx1"/>
        </a:solidFill>
        <a:latin typeface="+mn-lt"/>
        <a:ea typeface="+mn-ea"/>
        <a:cs typeface="+mn-cs"/>
      </a:defRPr>
    </a:lvl4pPr>
    <a:lvl5pPr marL="1828312" algn="l" defTabSz="457078" rtl="0" eaLnBrk="1" latinLnBrk="0" hangingPunct="1">
      <a:defRPr sz="1200" kern="1200">
        <a:solidFill>
          <a:schemeClr val="tx1"/>
        </a:solidFill>
        <a:latin typeface="+mn-lt"/>
        <a:ea typeface="+mn-ea"/>
        <a:cs typeface="+mn-cs"/>
      </a:defRPr>
    </a:lvl5pPr>
    <a:lvl6pPr marL="2285388" algn="l" defTabSz="457078" rtl="0" eaLnBrk="1" latinLnBrk="0" hangingPunct="1">
      <a:defRPr sz="1200" kern="1200">
        <a:solidFill>
          <a:schemeClr val="tx1"/>
        </a:solidFill>
        <a:latin typeface="+mn-lt"/>
        <a:ea typeface="+mn-ea"/>
        <a:cs typeface="+mn-cs"/>
      </a:defRPr>
    </a:lvl6pPr>
    <a:lvl7pPr marL="2742466" algn="l" defTabSz="457078" rtl="0" eaLnBrk="1" latinLnBrk="0" hangingPunct="1">
      <a:defRPr sz="1200" kern="1200">
        <a:solidFill>
          <a:schemeClr val="tx1"/>
        </a:solidFill>
        <a:latin typeface="+mn-lt"/>
        <a:ea typeface="+mn-ea"/>
        <a:cs typeface="+mn-cs"/>
      </a:defRPr>
    </a:lvl7pPr>
    <a:lvl8pPr marL="3199544" algn="l" defTabSz="457078" rtl="0" eaLnBrk="1" latinLnBrk="0" hangingPunct="1">
      <a:defRPr sz="1200" kern="1200">
        <a:solidFill>
          <a:schemeClr val="tx1"/>
        </a:solidFill>
        <a:latin typeface="+mn-lt"/>
        <a:ea typeface="+mn-ea"/>
        <a:cs typeface="+mn-cs"/>
      </a:defRPr>
    </a:lvl8pPr>
    <a:lvl9pPr marL="3656622" algn="l" defTabSz="4570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09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1224ce944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91224ce94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1224ce94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1224ce94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2472e0d50_0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g92472e0d50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2472e0d50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92472e0d50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2472e0d50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92472e0d50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Why we need it ?</a:t>
            </a:r>
          </a:p>
          <a:p>
            <a:r>
              <a:rPr lang="en-US" sz="1200" kern="1200" dirty="0">
                <a:solidFill>
                  <a:schemeClr val="tx1"/>
                </a:solidFill>
                <a:effectLst/>
                <a:latin typeface="+mn-lt"/>
                <a:ea typeface="+mn-ea"/>
                <a:cs typeface="+mn-cs"/>
              </a:rPr>
              <a:t>2. Level of shared </a:t>
            </a:r>
          </a:p>
          <a:p>
            <a:r>
              <a:rPr lang="en-US" sz="1200" kern="1200" dirty="0">
                <a:solidFill>
                  <a:schemeClr val="tx1"/>
                </a:solidFill>
                <a:effectLst/>
                <a:latin typeface="+mn-lt"/>
                <a:ea typeface="+mn-ea"/>
                <a:cs typeface="+mn-cs"/>
              </a:rPr>
              <a:t>3. Cross-function/cross-platform with HRP </a:t>
            </a:r>
          </a:p>
          <a:p>
            <a:r>
              <a:rPr lang="en-US" sz="1200" kern="1200" dirty="0">
                <a:solidFill>
                  <a:schemeClr val="tx1"/>
                </a:solidFill>
                <a:effectLst/>
                <a:latin typeface="+mn-lt"/>
                <a:ea typeface="+mn-ea"/>
                <a:cs typeface="+mn-cs"/>
              </a:rPr>
              <a:t>	Award set up will involve creating </a:t>
            </a:r>
            <a:r>
              <a:rPr lang="en-US" sz="1200" kern="1200" dirty="0" err="1">
                <a:solidFill>
                  <a:schemeClr val="tx1"/>
                </a:solidFill>
                <a:effectLst/>
                <a:latin typeface="+mn-lt"/>
                <a:ea typeface="+mn-ea"/>
                <a:cs typeface="+mn-cs"/>
              </a:rPr>
              <a:t>worktags</a:t>
            </a:r>
            <a:r>
              <a:rPr lang="en-US" sz="1200" kern="1200" dirty="0">
                <a:solidFill>
                  <a:schemeClr val="tx1"/>
                </a:solidFill>
                <a:effectLst/>
                <a:latin typeface="+mn-lt"/>
                <a:ea typeface="+mn-ea"/>
                <a:cs typeface="+mn-cs"/>
              </a:rPr>
              <a:t> (R2R &amp; FDM) Budget and Cost Sharing (PMTB),  Sub awards created (Procurement) capturing special conditions that will support equip purchase (assets &amp; depreciation) How we will collect to bill (CR2P &amp; Cross platform with HRP &amp; MCFA)</a:t>
            </a:r>
          </a:p>
          <a:p>
            <a:r>
              <a:rPr lang="en-US" sz="1200" kern="1200" dirty="0">
                <a:solidFill>
                  <a:schemeClr val="tx1"/>
                </a:solidFill>
                <a:effectLst/>
                <a:latin typeface="+mn-lt"/>
                <a:ea typeface="+mn-ea"/>
                <a:cs typeface="+mn-cs"/>
              </a:rPr>
              <a:t>4. System integration points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3046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525">
              <a:defRPr/>
            </a:pPr>
            <a:fld id="{D9F21B01-14D2-4074-8FB7-7DB32BE9DAAF}" type="slidenum">
              <a:rPr lang="en-US">
                <a:solidFill>
                  <a:prstClr val="black"/>
                </a:solidFill>
                <a:latin typeface="Calibri" panose="020F0502020204030204"/>
              </a:rPr>
              <a:pPr defTabSz="924525">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375741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525">
              <a:defRPr/>
            </a:pPr>
            <a:fld id="{D9F21B01-14D2-4074-8FB7-7DB32BE9DAAF}" type="slidenum">
              <a:rPr lang="en-US">
                <a:solidFill>
                  <a:prstClr val="black"/>
                </a:solidFill>
                <a:latin typeface="Calibri" panose="020F0502020204030204"/>
              </a:rPr>
              <a:pPr defTabSz="924525">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25570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525">
              <a:defRPr/>
            </a:pPr>
            <a:fld id="{D9F21B01-14D2-4074-8FB7-7DB32BE9DAAF}" type="slidenum">
              <a:rPr lang="en-US">
                <a:solidFill>
                  <a:prstClr val="black"/>
                </a:solidFill>
                <a:latin typeface="Calibri" panose="020F0502020204030204"/>
              </a:rPr>
              <a:pPr defTabSz="924525">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3684042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pPr defTabSz="488527">
              <a:defRPr/>
            </a:pPr>
            <a:fld id="{21F0486C-94EE-7249-8AC8-76A196C667CD}" type="slidenum">
              <a:rPr lang="en-US">
                <a:solidFill>
                  <a:prstClr val="black"/>
                </a:solidFill>
                <a:latin typeface="Calibri"/>
              </a:rPr>
              <a:pPr defTabSz="488527">
                <a:defRPr/>
              </a:pPr>
              <a:t>42</a:t>
            </a:fld>
            <a:endParaRPr lang="en-US">
              <a:solidFill>
                <a:prstClr val="black"/>
              </a:solidFill>
              <a:latin typeface="Calibri"/>
            </a:endParaRPr>
          </a:p>
        </p:txBody>
      </p:sp>
    </p:spTree>
    <p:extLst>
      <p:ext uri="{BB962C8B-B14F-4D97-AF65-F5344CB8AC3E}">
        <p14:creationId xmlns:p14="http://schemas.microsoft.com/office/powerpoint/2010/main" val="377821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 Model</a:t>
            </a:r>
          </a:p>
          <a:p>
            <a:r>
              <a:rPr lang="en-US"/>
              <a:t>This is UWFT taxonomy language, aligned to the level of shared approved by sponsors. </a:t>
            </a:r>
          </a:p>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BA078BD8-4E2D-452C-8C7A-D118A76AE7DF}"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43</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483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 Model</a:t>
            </a:r>
          </a:p>
          <a:p>
            <a:r>
              <a:rPr lang="en-US"/>
              <a:t>This is UWFT taxonomy language, aligned to the level of shared approved by sponsors. </a:t>
            </a:r>
          </a:p>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BA078BD8-4E2D-452C-8C7A-D118A76AE7DF}"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44</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0292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4">
              <a:defRPr/>
            </a:pPr>
            <a:r>
              <a:rPr lang="en-US" dirty="0"/>
              <a:t>Revised version after Op Model / App Support Workshop</a:t>
            </a:r>
            <a:endParaRPr lang="en-US" sz="900" dirty="0"/>
          </a:p>
          <a:p>
            <a:endParaRPr lang="en-US" dirty="0"/>
          </a:p>
        </p:txBody>
      </p:sp>
      <p:sp>
        <p:nvSpPr>
          <p:cNvPr id="4" name="Slide Number Placeholder 3"/>
          <p:cNvSpPr>
            <a:spLocks noGrp="1"/>
          </p:cNvSpPr>
          <p:nvPr>
            <p:ph type="sldNum" sz="quarter" idx="10"/>
          </p:nvPr>
        </p:nvSpPr>
        <p:spPr/>
        <p:txBody>
          <a:bodyPr/>
          <a:lstStyle/>
          <a:p>
            <a:pPr defTabSz="965488">
              <a:defRPr/>
            </a:pPr>
            <a:fld id="{05F38A0A-9150-4B23-A36C-CA613870FED8}" type="slidenum">
              <a:rPr lang="en-US">
                <a:solidFill>
                  <a:prstClr val="black"/>
                </a:solidFill>
                <a:latin typeface="Calibri" panose="020F0502020204030204"/>
              </a:rPr>
              <a:pPr defTabSz="965488">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3193039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Case study interviews from other higher ed institutions.</a:t>
            </a:r>
          </a:p>
        </p:txBody>
      </p:sp>
      <p:sp>
        <p:nvSpPr>
          <p:cNvPr id="4" name="Slide Number Placeholder 3"/>
          <p:cNvSpPr>
            <a:spLocks noGrp="1"/>
          </p:cNvSpPr>
          <p:nvPr>
            <p:ph type="sldNum" sz="quarter" idx="5"/>
          </p:nvPr>
        </p:nvSpPr>
        <p:spPr/>
        <p:txBody>
          <a:bodyPr/>
          <a:lstStyle/>
          <a:p>
            <a:fld id="{21F0486C-94EE-7249-8AC8-76A196C667CD}" type="slidenum">
              <a:rPr lang="en-US" smtClean="0"/>
              <a:t>46</a:t>
            </a:fld>
            <a:endParaRPr lang="en-US" dirty="0"/>
          </a:p>
        </p:txBody>
      </p:sp>
    </p:spTree>
    <p:extLst>
      <p:ext uri="{BB962C8B-B14F-4D97-AF65-F5344CB8AC3E}">
        <p14:creationId xmlns:p14="http://schemas.microsoft.com/office/powerpoint/2010/main" val="1302253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Case study interviews from other higher ed institutions.</a:t>
            </a:r>
          </a:p>
        </p:txBody>
      </p:sp>
      <p:sp>
        <p:nvSpPr>
          <p:cNvPr id="4" name="Slide Number Placeholder 3"/>
          <p:cNvSpPr>
            <a:spLocks noGrp="1"/>
          </p:cNvSpPr>
          <p:nvPr>
            <p:ph type="sldNum" sz="quarter" idx="5"/>
          </p:nvPr>
        </p:nvSpPr>
        <p:spPr/>
        <p:txBody>
          <a:bodyPr/>
          <a:lstStyle/>
          <a:p>
            <a:fld id="{21F0486C-94EE-7249-8AC8-76A196C667CD}" type="slidenum">
              <a:rPr lang="en-US" smtClean="0"/>
              <a:t>47</a:t>
            </a:fld>
            <a:endParaRPr lang="en-US" dirty="0"/>
          </a:p>
        </p:txBody>
      </p:sp>
    </p:spTree>
    <p:extLst>
      <p:ext uri="{BB962C8B-B14F-4D97-AF65-F5344CB8AC3E}">
        <p14:creationId xmlns:p14="http://schemas.microsoft.com/office/powerpoint/2010/main" val="1852140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dirty="0"/>
              <a:t>Taking the sponsor approved level of shared and aligning it to the UW taxonomy </a:t>
            </a:r>
            <a:r>
              <a:rPr lang="en-US" i="1" dirty="0"/>
              <a:t>Processes in Bold are level 2 under UW taxonomy, processes in bullets are level 3</a:t>
            </a:r>
            <a:endParaRPr lang="en-US" dirty="0"/>
          </a:p>
          <a:p>
            <a:pPr lvl="0" fontAlgn="ctr"/>
            <a:endParaRPr lang="en-US" dirty="0"/>
          </a:p>
          <a:p>
            <a:pPr lvl="0" fontAlgn="ctr"/>
            <a:r>
              <a:rPr lang="en-US" dirty="0"/>
              <a:t>Two areas of focus here are related to travel and expense, and are aligned to the Unit and Regional levels of shared. </a:t>
            </a:r>
          </a:p>
          <a:p>
            <a:pPr lvl="0" fontAlgn="ctr"/>
            <a:endParaRPr lang="en-US" dirty="0"/>
          </a:p>
          <a:p>
            <a:pPr lvl="0" fontAlgn="ctr"/>
            <a:r>
              <a:rPr lang="en-US" dirty="0"/>
              <a:t>T&amp;E Compliance at the regional level for greater level of control</a:t>
            </a:r>
          </a:p>
          <a:p>
            <a:pPr lvl="0" fontAlgn="ctr"/>
            <a:endParaRPr lang="en-US" dirty="0"/>
          </a:p>
          <a:p>
            <a:pPr lvl="0" fontAlgn="ctr"/>
            <a:r>
              <a:rPr lang="en-US" dirty="0"/>
              <a:t>Consistent with </a:t>
            </a:r>
            <a:r>
              <a:rPr lang="en-US" b="1" dirty="0"/>
              <a:t>Leading Practice</a:t>
            </a:r>
            <a:r>
              <a:rPr lang="en-US" dirty="0"/>
              <a:t>, T&amp;E Data Entry is at the unit level as a self-service process</a:t>
            </a:r>
          </a:p>
          <a:p>
            <a:pPr lvl="0" fontAlgn="ctr"/>
            <a:r>
              <a:rPr lang="en-US" dirty="0"/>
              <a:t>For certain high touch individuals (faculty) there is opportunity for them to delegate their T&amp;E data entry to an admin assistant</a:t>
            </a:r>
          </a:p>
          <a:p>
            <a:pPr lvl="0" fontAlgn="ctr"/>
            <a:endParaRPr lang="en-US" dirty="0"/>
          </a:p>
          <a:p>
            <a:pPr lvl="0" fontAlgn="ctr"/>
            <a:r>
              <a:rPr lang="en-US" dirty="0"/>
              <a:t>Rich will discuss detail on the process flow</a:t>
            </a:r>
          </a:p>
          <a:p>
            <a:pPr lvl="0" fontAlgn="ctr"/>
            <a:r>
              <a:rPr lang="en-US" i="1" u="sng" dirty="0"/>
              <a:t>If Asked</a:t>
            </a:r>
            <a:r>
              <a:rPr lang="en-US" dirty="0"/>
              <a:t>: The only key differences from what was approved by sponsors are:​</a:t>
            </a:r>
          </a:p>
          <a:p>
            <a:r>
              <a:rPr lang="en-US" i="1" dirty="0"/>
              <a:t>-T&amp;E Data Entry - from what is known now this can be more efficiently done via self service at the local level​</a:t>
            </a:r>
            <a:endParaRPr lang="en-US" dirty="0"/>
          </a:p>
          <a:p>
            <a:r>
              <a:rPr lang="en-US" i="1" dirty="0"/>
              <a:t>-T&amp;E Compliance - which has been identified as a good candidate for sequencing at the regional hub​</a:t>
            </a:r>
            <a:endParaRPr lang="en-US" dirty="0"/>
          </a:p>
          <a:p>
            <a:r>
              <a:rPr lang="en-US" i="1" dirty="0"/>
              <a:t>-Non-PO Invoicing - not previously called out by the Sponsor Approved level of shared, but represents a good opportunity for regional hub to conduct instead of Org Wide level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48</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557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C2F254B-B0D3-4432-B0BD-FCB223F13939}"/>
              </a:ext>
            </a:extLst>
          </p:cNvPr>
          <p:cNvSpPr>
            <a:spLocks noGrp="1"/>
          </p:cNvSpPr>
          <p:nvPr>
            <p:ph type="body" idx="1"/>
          </p:nvPr>
        </p:nvSpPr>
        <p:spPr/>
        <p:txBody>
          <a:bodyPr/>
          <a:lstStyle/>
          <a:p>
            <a:r>
              <a:rPr lang="en-US"/>
              <a:t>Talking Points:</a:t>
            </a:r>
          </a:p>
          <a:p>
            <a:endParaRPr lang="en-US"/>
          </a:p>
          <a:p>
            <a:pPr marL="171450" indent="-171450">
              <a:spcAft>
                <a:spcPts val="1200"/>
              </a:spcAft>
              <a:buFont typeface="Arial" panose="020B0604020202020204" pitchFamily="34" charset="0"/>
              <a:buChar char="•"/>
            </a:pPr>
            <a:r>
              <a:rPr lang="en-US" b="0"/>
              <a:t>We’re glad to show the slide, but it comes with important context; understand that we can’t (yet) share widely</a:t>
            </a:r>
          </a:p>
          <a:p>
            <a:pPr marL="171450" indent="-171450">
              <a:spcAft>
                <a:spcPts val="1200"/>
              </a:spcAft>
              <a:buFont typeface="Arial" panose="020B0604020202020204" pitchFamily="34" charset="0"/>
              <a:buChar char="•"/>
            </a:pPr>
            <a:r>
              <a:rPr lang="en-US" b="0"/>
              <a:t>This timeline will change when we learn more; don’t take it as gospel</a:t>
            </a:r>
          </a:p>
          <a:p>
            <a:pPr marL="171450" indent="-171450">
              <a:spcAft>
                <a:spcPts val="1200"/>
              </a:spcAft>
              <a:buFont typeface="Arial" panose="020B0604020202020204" pitchFamily="34" charset="0"/>
              <a:buChar char="•"/>
            </a:pPr>
            <a:r>
              <a:rPr lang="en-US" b="0"/>
              <a:t>But, UW HR has approved this timeline, and is fully involved in these decisions</a:t>
            </a:r>
          </a:p>
          <a:p>
            <a:pPr marL="171450" indent="-171450">
              <a:spcAft>
                <a:spcPts val="1200"/>
              </a:spcAft>
              <a:buFont typeface="Arial" panose="020B0604020202020204" pitchFamily="34" charset="0"/>
              <a:buChar char="•"/>
            </a:pPr>
            <a:r>
              <a:rPr lang="en-US" b="0"/>
              <a:t>Remember that there is no call to reduce headcount as part of UWFT. Reporting may shift, and some roles may move; individuals may choose not to continue on at the UW. </a:t>
            </a:r>
          </a:p>
          <a:p>
            <a:pPr marL="171450" indent="-171450">
              <a:spcAft>
                <a:spcPts val="1200"/>
              </a:spcAft>
              <a:buFont typeface="Arial" panose="020B0604020202020204" pitchFamily="34" charset="0"/>
              <a:buChar char="•"/>
            </a:pPr>
            <a:r>
              <a:rPr lang="en-US" b="0"/>
              <a:t>Decision/approval process runs: </a:t>
            </a:r>
          </a:p>
          <a:p>
            <a:pPr marL="628650" lvl="1" indent="-171450">
              <a:spcAft>
                <a:spcPts val="1200"/>
              </a:spcAft>
              <a:buFont typeface="Arial" panose="020B0604020202020204" pitchFamily="34" charset="0"/>
              <a:buChar char="•"/>
            </a:pPr>
            <a:r>
              <a:rPr lang="en-US" sz="2600" b="0"/>
              <a:t>OM team (w/input from OMWG), </a:t>
            </a:r>
          </a:p>
          <a:p>
            <a:pPr marL="628650" lvl="1" indent="-171450">
              <a:spcAft>
                <a:spcPts val="1200"/>
              </a:spcAft>
              <a:buFont typeface="Arial" panose="020B0604020202020204" pitchFamily="34" charset="0"/>
              <a:buChar char="•"/>
            </a:pPr>
            <a:r>
              <a:rPr lang="en-US" sz="2600" b="0"/>
              <a:t>vetting with units (iterative), </a:t>
            </a:r>
          </a:p>
          <a:p>
            <a:pPr marL="628650" lvl="1" indent="-171450">
              <a:spcAft>
                <a:spcPts val="1200"/>
              </a:spcAft>
              <a:buFont typeface="Arial" panose="020B0604020202020204" pitchFamily="34" charset="0"/>
              <a:buChar char="•"/>
            </a:pPr>
            <a:r>
              <a:rPr lang="en-US" sz="2600"/>
              <a:t>UWFT leadership (incl. input from UW-HR)</a:t>
            </a:r>
          </a:p>
          <a:p>
            <a:pPr marL="628650" lvl="1" indent="-171450">
              <a:spcAft>
                <a:spcPts val="1200"/>
              </a:spcAft>
              <a:buFont typeface="Arial" panose="020B0604020202020204" pitchFamily="34" charset="0"/>
              <a:buChar char="•"/>
            </a:pPr>
            <a:r>
              <a:rPr lang="en-US" sz="2600">
                <a:sym typeface="Wingdings" panose="05000000000000000000" pitchFamily="2" charset="2"/>
              </a:rPr>
              <a:t>PAT  Sponsors  Provost</a:t>
            </a:r>
          </a:p>
          <a:p>
            <a:pPr marL="628650" lvl="1" indent="-171450">
              <a:spcAft>
                <a:spcPts val="1200"/>
              </a:spcAft>
              <a:buFont typeface="Arial" panose="020B0604020202020204" pitchFamily="34" charset="0"/>
              <a:buChar char="•"/>
            </a:pPr>
            <a:endParaRPr lang="en-US" sz="2600">
              <a:sym typeface="Wingdings" panose="05000000000000000000" pitchFamily="2" charset="2"/>
            </a:endParaRPr>
          </a:p>
          <a:p>
            <a:pPr marL="0" indent="0">
              <a:spcAft>
                <a:spcPts val="1200"/>
              </a:spcAft>
              <a:buNone/>
            </a:pPr>
            <a:r>
              <a:rPr lang="en-US" sz="3800" b="1"/>
              <a:t>Specific Terms</a:t>
            </a:r>
          </a:p>
          <a:p>
            <a:pPr marL="457200" indent="-457200">
              <a:spcAft>
                <a:spcPts val="1200"/>
              </a:spcAft>
              <a:buFont typeface="Arial" panose="020B0604020202020204" pitchFamily="34" charset="0"/>
              <a:buChar char="•"/>
            </a:pPr>
            <a:r>
              <a:rPr lang="en-US" sz="3400"/>
              <a:t>“Work at which ‘level of shared’”: </a:t>
            </a:r>
            <a:r>
              <a:rPr lang="en-US" sz="3400" b="0"/>
              <a:t>What part of what business process will be in a hub vs. local vs. org wide?</a:t>
            </a:r>
            <a:endParaRPr lang="en-US" sz="3400"/>
          </a:p>
          <a:p>
            <a:pPr marL="457200" indent="-457200">
              <a:spcAft>
                <a:spcPts val="1200"/>
              </a:spcAft>
              <a:buFont typeface="Arial" panose="020B0604020202020204" pitchFamily="34" charset="0"/>
              <a:buChar char="•"/>
            </a:pPr>
            <a:r>
              <a:rPr lang="en-US" sz="3400"/>
              <a:t>“Where will hubs report”</a:t>
            </a:r>
            <a:r>
              <a:rPr lang="en-US" sz="3400" b="0"/>
              <a:t>: Org structure question. Do hubs report to UW Finance, to local leadership, to the Provost? Will there be a hybrid/dotted line? </a:t>
            </a:r>
          </a:p>
          <a:p>
            <a:pPr marL="457200" indent="-457200">
              <a:spcAft>
                <a:spcPts val="1200"/>
              </a:spcAft>
              <a:buFont typeface="Arial" panose="020B0604020202020204" pitchFamily="34" charset="0"/>
              <a:buChar char="•"/>
            </a:pPr>
            <a:r>
              <a:rPr lang="en-US" sz="3400"/>
              <a:t>“Approach to hiring, placement, and retention.”: </a:t>
            </a:r>
            <a:r>
              <a:rPr lang="en-US" sz="3400" b="0"/>
              <a:t>the </a:t>
            </a:r>
            <a:r>
              <a:rPr lang="en-US" sz="3400" b="0" i="1"/>
              <a:t>process</a:t>
            </a:r>
            <a:r>
              <a:rPr lang="en-US" sz="3400" b="0"/>
              <a:t> by which the hubs will be staffed. For roles/effort that shifts from in-unit to in-hub, how does the UW staff each role? Applications? A lift-and-shift? How will we ensure contracts are honored?</a:t>
            </a:r>
            <a:endParaRPr lang="en-US" sz="3400"/>
          </a:p>
          <a:p>
            <a:pPr marL="457200" indent="-457200">
              <a:spcAft>
                <a:spcPts val="1200"/>
              </a:spcAft>
              <a:buFont typeface="Arial" panose="020B0604020202020204" pitchFamily="34" charset="0"/>
              <a:buChar char="•"/>
            </a:pPr>
            <a:r>
              <a:rPr lang="en-US" sz="3400"/>
              <a:t>“Confirmed work”:</a:t>
            </a:r>
            <a:r>
              <a:rPr lang="en-US" sz="3400" b="0"/>
              <a:t> part of the ‘iterative’ process. What we think is the case now may change through config; this will be the “final”. </a:t>
            </a:r>
          </a:p>
          <a:p>
            <a:pPr marL="457200" indent="-457200">
              <a:spcAft>
                <a:spcPts val="1200"/>
              </a:spcAft>
              <a:buFont typeface="Arial" panose="020B0604020202020204" pitchFamily="34" charset="0"/>
              <a:buChar char="•"/>
            </a:pPr>
            <a:r>
              <a:rPr lang="en-US" sz="3400"/>
              <a:t>“Future-state JDs”: </a:t>
            </a:r>
            <a:r>
              <a:rPr lang="en-US" sz="3400" b="0"/>
              <a:t>written in cooperation with UW HR and unions</a:t>
            </a:r>
            <a:endParaRPr lang="en-US" sz="3400"/>
          </a:p>
          <a:p>
            <a:pPr marL="457200" indent="-457200">
              <a:spcAft>
                <a:spcPts val="1200"/>
              </a:spcAft>
              <a:buFont typeface="Arial" panose="020B0604020202020204" pitchFamily="34" charset="0"/>
              <a:buChar char="•"/>
            </a:pPr>
            <a:r>
              <a:rPr lang="en-US" sz="3400"/>
              <a:t>“Org structure for each hub”: </a:t>
            </a:r>
            <a:r>
              <a:rPr lang="en-US" sz="3400" b="0"/>
              <a:t>includes expertise needed (not all hubs will need same) and # of FTEs; managerial chain, etc.</a:t>
            </a:r>
            <a:endParaRPr lang="en-US" sz="3400"/>
          </a:p>
          <a:p>
            <a:pPr marL="628650" lvl="1" indent="-171450">
              <a:spcAft>
                <a:spcPts val="1200"/>
              </a:spcAft>
              <a:buFont typeface="Arial" panose="020B0604020202020204" pitchFamily="34" charset="0"/>
              <a:buChar char="•"/>
            </a:pPr>
            <a:endParaRPr lang="en-US" sz="2600">
              <a:sym typeface="Wingdings" panose="05000000000000000000" pitchFamily="2" charset="2"/>
            </a:endParaRPr>
          </a:p>
        </p:txBody>
      </p:sp>
    </p:spTree>
    <p:extLst>
      <p:ext uri="{BB962C8B-B14F-4D97-AF65-F5344CB8AC3E}">
        <p14:creationId xmlns:p14="http://schemas.microsoft.com/office/powerpoint/2010/main" val="271531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1224ce944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1224ce944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1224ce944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1224ce944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1224ce944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1224ce944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1224ce944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1224ce944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1224ce944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1224ce944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2472e0d50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92472e0d50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2472e0d5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2472e0d5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2.emf"/><Relationship Id="rId4" Type="http://schemas.openxmlformats.org/officeDocument/2006/relationships/oleObject" Target="../embeddings/oleObject2.bin"/></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22.emf"/><Relationship Id="rId4"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11.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22.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1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0.xml"/><Relationship Id="rId4" Type="http://schemas.openxmlformats.org/officeDocument/2006/relationships/image" Target="../media/image2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jpg"/><Relationship Id="rId1" Type="http://schemas.openxmlformats.org/officeDocument/2006/relationships/slideMaster" Target="../slideMasters/slideMaster10.xml"/><Relationship Id="rId4" Type="http://schemas.openxmlformats.org/officeDocument/2006/relationships/image" Target="../media/image2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0.xml"/><Relationship Id="rId4" Type="http://schemas.openxmlformats.org/officeDocument/2006/relationships/image" Target="../media/image3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jpg"/><Relationship Id="rId1" Type="http://schemas.openxmlformats.org/officeDocument/2006/relationships/slideMaster" Target="../slideMasters/slideMaster12.xml"/><Relationship Id="rId4" Type="http://schemas.openxmlformats.org/officeDocument/2006/relationships/image" Target="../media/image3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jpg"/><Relationship Id="rId1" Type="http://schemas.openxmlformats.org/officeDocument/2006/relationships/slideMaster" Target="../slideMasters/slideMaster12.xml"/><Relationship Id="rId4" Type="http://schemas.openxmlformats.org/officeDocument/2006/relationships/image" Target="../media/image3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image" Target="../media/image22.emf"/><Relationship Id="rId4" Type="http://schemas.openxmlformats.org/officeDocument/2006/relationships/oleObject" Target="../embeddings/oleObject6.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31.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image" Target="../media/image22.emf"/><Relationship Id="rId4" Type="http://schemas.openxmlformats.org/officeDocument/2006/relationships/oleObject" Target="../embeddings/oleObject7.bin"/></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3791" y="6001719"/>
            <a:ext cx="1950720" cy="1313485"/>
          </a:xfrm>
          <a:prstGeom prst="rect">
            <a:avLst/>
          </a:prstGeom>
        </p:spPr>
      </p:pic>
      <p:pic>
        <p:nvPicPr>
          <p:cNvPr id="2" name="Picture 1"/>
          <p:cNvPicPr>
            <a:picLocks noChangeAspect="1"/>
          </p:cNvPicPr>
          <p:nvPr userDrawn="1"/>
        </p:nvPicPr>
        <p:blipFill>
          <a:blip r:embed="rId3"/>
          <a:stretch>
            <a:fillRect/>
          </a:stretch>
        </p:blipFill>
        <p:spPr>
          <a:xfrm>
            <a:off x="807940" y="6540245"/>
            <a:ext cx="3436477" cy="303625"/>
          </a:xfrm>
          <a:prstGeom prst="rect">
            <a:avLst/>
          </a:prstGeom>
        </p:spPr>
      </p:pic>
      <p:pic>
        <p:nvPicPr>
          <p:cNvPr id="8" name="Picture 7"/>
          <p:cNvPicPr>
            <a:picLocks noChangeAspect="1"/>
          </p:cNvPicPr>
          <p:nvPr userDrawn="1"/>
        </p:nvPicPr>
        <p:blipFill>
          <a:blip r:embed="rId4"/>
          <a:stretch>
            <a:fillRect/>
          </a:stretch>
        </p:blipFill>
        <p:spPr>
          <a:xfrm>
            <a:off x="807937" y="4873172"/>
            <a:ext cx="2275840" cy="198684"/>
          </a:xfrm>
          <a:prstGeom prst="rect">
            <a:avLst/>
          </a:prstGeom>
        </p:spPr>
      </p:pic>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0"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spTree>
    <p:extLst>
      <p:ext uri="{BB962C8B-B14F-4D97-AF65-F5344CB8AC3E}">
        <p14:creationId xmlns:p14="http://schemas.microsoft.com/office/powerpoint/2010/main" val="114826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7" y="1939211"/>
            <a:ext cx="1569823" cy="137048"/>
          </a:xfrm>
          <a:prstGeom prst="rect">
            <a:avLst/>
          </a:prstGeom>
        </p:spPr>
      </p:pic>
      <p:sp>
        <p:nvSpPr>
          <p:cNvPr id="10" name="Chart Placeholder 11"/>
          <p:cNvSpPr>
            <a:spLocks noGrp="1"/>
          </p:cNvSpPr>
          <p:nvPr>
            <p:ph type="chart" sz="quarter" idx="12" hasCustomPrompt="1"/>
          </p:nvPr>
        </p:nvSpPr>
        <p:spPr>
          <a:xfrm>
            <a:off x="637047" y="2453301"/>
            <a:ext cx="11640408" cy="4211432"/>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7" y="6649647"/>
            <a:ext cx="3612432" cy="245065"/>
          </a:xfrm>
          <a:prstGeom prst="rect">
            <a:avLst/>
          </a:prstGeom>
        </p:spPr>
      </p:pic>
      <p:sp>
        <p:nvSpPr>
          <p:cNvPr id="2" name="Title 1"/>
          <p:cNvSpPr>
            <a:spLocks noGrp="1"/>
          </p:cNvSpPr>
          <p:nvPr>
            <p:ph type="title" hasCustomPrompt="1"/>
          </p:nvPr>
        </p:nvSpPr>
        <p:spPr>
          <a:xfrm>
            <a:off x="654757" y="525847"/>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34962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7105" y="4273157"/>
            <a:ext cx="3248787" cy="120288"/>
          </a:xfrm>
          <a:prstGeom prst="rect">
            <a:avLst/>
          </a:prstGeom>
        </p:spPr>
      </p:pic>
      <p:sp>
        <p:nvSpPr>
          <p:cNvPr id="3" name="Title 2"/>
          <p:cNvSpPr>
            <a:spLocks noGrp="1"/>
          </p:cNvSpPr>
          <p:nvPr>
            <p:ph type="title" hasCustomPrompt="1"/>
          </p:nvPr>
        </p:nvSpPr>
        <p:spPr>
          <a:xfrm>
            <a:off x="955388" y="1244936"/>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l="25200"/>
          <a:stretch/>
        </p:blipFill>
        <p:spPr>
          <a:xfrm>
            <a:off x="1157106" y="6404841"/>
            <a:ext cx="4012839" cy="921962"/>
          </a:xfrm>
          <a:prstGeom prst="rect">
            <a:avLst/>
          </a:prstGeom>
        </p:spPr>
      </p:pic>
    </p:spTree>
    <p:extLst>
      <p:ext uri="{BB962C8B-B14F-4D97-AF65-F5344CB8AC3E}">
        <p14:creationId xmlns:p14="http://schemas.microsoft.com/office/powerpoint/2010/main" val="261257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937680" y="2474921"/>
            <a:ext cx="11658117" cy="4064092"/>
          </a:xfrm>
          <a:prstGeom prst="rect">
            <a:avLst/>
          </a:prstGeom>
        </p:spPr>
        <p:txBody>
          <a:bodyPr/>
          <a:lstStyle>
            <a:lvl1pPr marL="365762" indent="-365762">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08" indent="-243842">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574" indent="-243842">
              <a:buFont typeface="Lucida Grande"/>
              <a:buChar char="&gt;"/>
              <a:defRPr sz="1493"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955390" y="1846046"/>
            <a:ext cx="11640409" cy="438582"/>
          </a:xfrm>
          <a:prstGeom prst="rect">
            <a:avLst/>
          </a:prstGeom>
        </p:spPr>
        <p:txBody>
          <a:bodyPr>
            <a:noAutofit/>
          </a:bodyPr>
          <a:lstStyle>
            <a:lvl1pPr marL="0" indent="0">
              <a:lnSpc>
                <a:spcPct val="90000"/>
              </a:lnSpc>
              <a:buNone/>
              <a:defRPr sz="2560" b="0" i="0" baseline="0">
                <a:solidFill>
                  <a:srgbClr val="4B2E83"/>
                </a:solidFill>
                <a:latin typeface="Uni Sans Regular"/>
                <a:cs typeface="Uni Sans Regular"/>
              </a:defRPr>
            </a:lvl1pPr>
            <a:lvl2pPr marL="487682" indent="0">
              <a:buNone/>
              <a:defRPr b="0" i="0">
                <a:solidFill>
                  <a:srgbClr val="E8D3A2"/>
                </a:solidFill>
                <a:latin typeface="Encode Sans Normal Black"/>
                <a:cs typeface="Encode Sans Normal Black"/>
              </a:defRPr>
            </a:lvl2pPr>
            <a:lvl3pPr marL="975366" indent="0">
              <a:buNone/>
              <a:defRPr b="0" i="0">
                <a:solidFill>
                  <a:srgbClr val="E8D3A2"/>
                </a:solidFill>
                <a:latin typeface="Encode Sans Normal Black"/>
                <a:cs typeface="Encode Sans Normal Black"/>
              </a:defRPr>
            </a:lvl3pPr>
            <a:lvl4pPr marL="1463050" indent="0">
              <a:buNone/>
              <a:defRPr b="0" i="0">
                <a:solidFill>
                  <a:srgbClr val="E8D3A2"/>
                </a:solidFill>
                <a:latin typeface="Encode Sans Normal Black"/>
                <a:cs typeface="Encode Sans Normal Black"/>
              </a:defRPr>
            </a:lvl4pPr>
            <a:lvl5pPr marL="1950733"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4"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5" y="1533659"/>
            <a:ext cx="1931639" cy="71520"/>
          </a:xfrm>
          <a:prstGeom prst="rect">
            <a:avLst/>
          </a:prstGeom>
        </p:spPr>
      </p:pic>
      <p:sp>
        <p:nvSpPr>
          <p:cNvPr id="2" name="Title 1"/>
          <p:cNvSpPr>
            <a:spLocks noGrp="1"/>
          </p:cNvSpPr>
          <p:nvPr>
            <p:ph type="title" hasCustomPrompt="1"/>
          </p:nvPr>
        </p:nvSpPr>
        <p:spPr>
          <a:xfrm>
            <a:off x="955385" y="396283"/>
            <a:ext cx="11640411" cy="1058131"/>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568590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937679" y="1852511"/>
            <a:ext cx="11656832" cy="4283197"/>
          </a:xfrm>
          <a:prstGeom prst="rect">
            <a:avLst/>
          </a:prstGeom>
        </p:spPr>
        <p:txBody>
          <a:bodyPr/>
          <a:lstStyle>
            <a:lvl1pPr marL="365762" indent="-365762">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08" indent="-243842">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574" indent="-243842">
              <a:buFont typeface="Lucida Grande"/>
              <a:buChar char="&gt;"/>
              <a:defRPr sz="1493"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5" y="1533659"/>
            <a:ext cx="1931639" cy="71520"/>
          </a:xfrm>
          <a:prstGeom prst="rect">
            <a:avLst/>
          </a:prstGeom>
        </p:spPr>
      </p:pic>
      <p:sp>
        <p:nvSpPr>
          <p:cNvPr id="2" name="Title 1"/>
          <p:cNvSpPr>
            <a:spLocks noGrp="1"/>
          </p:cNvSpPr>
          <p:nvPr>
            <p:ph type="title" hasCustomPrompt="1"/>
          </p:nvPr>
        </p:nvSpPr>
        <p:spPr>
          <a:xfrm>
            <a:off x="955387" y="396283"/>
            <a:ext cx="11639124"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00"/>
          <a:stretch/>
        </p:blipFill>
        <p:spPr>
          <a:xfrm>
            <a:off x="1157106" y="6404841"/>
            <a:ext cx="4012839" cy="921962"/>
          </a:xfrm>
          <a:prstGeom prst="rect">
            <a:avLst/>
          </a:prstGeom>
        </p:spPr>
      </p:pic>
    </p:spTree>
    <p:extLst>
      <p:ext uri="{BB962C8B-B14F-4D97-AF65-F5344CB8AC3E}">
        <p14:creationId xmlns:p14="http://schemas.microsoft.com/office/powerpoint/2010/main" val="299551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90510" y="1852511"/>
            <a:ext cx="11408551" cy="4727787"/>
          </a:xfrm>
          <a:prstGeom prst="rect">
            <a:avLst/>
          </a:prstGeom>
        </p:spPr>
        <p:txBody>
          <a:bodyPr>
            <a:normAutofit/>
          </a:bodyPr>
          <a:lstStyle>
            <a:lvl1pPr marL="0" indent="0">
              <a:buNone/>
              <a:defRPr sz="256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9751" y="6919954"/>
            <a:ext cx="3449309" cy="174266"/>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5" y="1533659"/>
            <a:ext cx="1931639" cy="71520"/>
          </a:xfrm>
          <a:prstGeom prst="rect">
            <a:avLst/>
          </a:prstGeom>
        </p:spPr>
      </p:pic>
      <p:sp>
        <p:nvSpPr>
          <p:cNvPr id="2" name="Title 1"/>
          <p:cNvSpPr>
            <a:spLocks noGrp="1"/>
          </p:cNvSpPr>
          <p:nvPr>
            <p:ph type="title" hasCustomPrompt="1"/>
          </p:nvPr>
        </p:nvSpPr>
        <p:spPr>
          <a:xfrm>
            <a:off x="955390" y="396283"/>
            <a:ext cx="11543671"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9123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5334"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3877" y="6344381"/>
            <a:ext cx="4638388" cy="606892"/>
          </a:xfrm>
          <a:prstGeom prst="rect">
            <a:avLst/>
          </a:prstGeom>
        </p:spPr>
      </p:pic>
    </p:spTree>
    <p:extLst>
      <p:ext uri="{BB962C8B-B14F-4D97-AF65-F5344CB8AC3E}">
        <p14:creationId xmlns:p14="http://schemas.microsoft.com/office/powerpoint/2010/main" val="30317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07937" y="4873173"/>
            <a:ext cx="2275840" cy="198685"/>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944" y="6649644"/>
            <a:ext cx="3612432" cy="245065"/>
          </a:xfrm>
          <a:prstGeom prst="rect">
            <a:avLst/>
          </a:prstGeom>
        </p:spPr>
      </p:pic>
      <p:sp>
        <p:nvSpPr>
          <p:cNvPr id="2" name="Title 1"/>
          <p:cNvSpPr>
            <a:spLocks noGrp="1"/>
          </p:cNvSpPr>
          <p:nvPr>
            <p:ph type="title" hasCustomPrompt="1"/>
          </p:nvPr>
        </p:nvSpPr>
        <p:spPr>
          <a:xfrm>
            <a:off x="654757" y="917324"/>
            <a:ext cx="9989035" cy="3757164"/>
          </a:xfrm>
          <a:prstGeom prst="rect">
            <a:avLst/>
          </a:prstGeom>
        </p:spPr>
        <p:txBody>
          <a:bodyPr anchor="b"/>
          <a:lstStyle>
            <a:lvl1pPr algn="l">
              <a:defRPr sz="5334"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014161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789876" y="1940486"/>
            <a:ext cx="1569822" cy="137046"/>
          </a:xfrm>
          <a:prstGeom prst="rect">
            <a:avLst/>
          </a:prstGeom>
        </p:spPr>
      </p:pic>
      <p:pic>
        <p:nvPicPr>
          <p:cNvPr id="12" name="Picture 11"/>
          <p:cNvPicPr>
            <a:picLocks noChangeAspect="1"/>
          </p:cNvPicPr>
          <p:nvPr userDrawn="1"/>
        </p:nvPicPr>
        <p:blipFill>
          <a:blip r:embed="rId3"/>
          <a:stretch>
            <a:fillRect/>
          </a:stretch>
        </p:blipFill>
        <p:spPr>
          <a:xfrm>
            <a:off x="780845" y="1939212"/>
            <a:ext cx="1569822" cy="137049"/>
          </a:xfrm>
          <a:prstGeom prst="rect">
            <a:avLst/>
          </a:prstGeom>
        </p:spPr>
      </p:pic>
      <p:sp>
        <p:nvSpPr>
          <p:cNvPr id="24" name="Text Placeholder 9"/>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2560" b="1" i="0" baseline="0">
                <a:solidFill>
                  <a:schemeClr val="tx2"/>
                </a:solidFill>
                <a:latin typeface="Open Sans" charset="0"/>
                <a:ea typeface="Open Sans" charset="0"/>
                <a:cs typeface="Open Sans" charset="0"/>
              </a:defRPr>
            </a:lvl1pPr>
            <a:lvl2pPr>
              <a:defRPr sz="2133" b="1" i="0" baseline="0">
                <a:solidFill>
                  <a:schemeClr val="tx2"/>
                </a:solidFill>
                <a:latin typeface="Open Sans" charset="0"/>
                <a:ea typeface="Open Sans" charset="0"/>
                <a:cs typeface="Open Sans" charset="0"/>
              </a:defRPr>
            </a:lvl2pPr>
            <a:lvl3pPr marL="1625610" indent="-325122">
              <a:buSzPct val="100000"/>
              <a:buFont typeface="Lucida Grande"/>
              <a:buChar char="&gt;"/>
              <a:defRPr sz="1920" b="1" i="0" baseline="0">
                <a:solidFill>
                  <a:schemeClr val="tx2"/>
                </a:solidFill>
                <a:latin typeface="Open Sans" charset="0"/>
                <a:ea typeface="Open Sans" charset="0"/>
                <a:cs typeface="Open Sans" charset="0"/>
              </a:defRPr>
            </a:lvl3pPr>
            <a:lvl4pPr>
              <a:defRPr sz="1707" b="1" i="0" baseline="0">
                <a:solidFill>
                  <a:schemeClr val="tx2"/>
                </a:solidFill>
                <a:latin typeface="Open Sans" charset="0"/>
                <a:ea typeface="Open Sans" charset="0"/>
                <a:cs typeface="Open Sans" charset="0"/>
              </a:defRPr>
            </a:lvl4pPr>
            <a:lvl5pPr marL="2926098" indent="-325122">
              <a:buFont typeface="Lucida Grande"/>
              <a:buChar char="&gt;"/>
              <a:defRPr sz="1493"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2560"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2" name="Title 1"/>
          <p:cNvSpPr>
            <a:spLocks noGrp="1"/>
          </p:cNvSpPr>
          <p:nvPr>
            <p:ph type="title" hasCustomPrompt="1"/>
          </p:nvPr>
        </p:nvSpPr>
        <p:spPr>
          <a:xfrm>
            <a:off x="637046" y="525207"/>
            <a:ext cx="11658111" cy="1413369"/>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3877" y="6344381"/>
            <a:ext cx="4638388" cy="606892"/>
          </a:xfrm>
          <a:prstGeom prst="rect">
            <a:avLst/>
          </a:prstGeom>
        </p:spPr>
      </p:pic>
    </p:spTree>
    <p:extLst>
      <p:ext uri="{BB962C8B-B14F-4D97-AF65-F5344CB8AC3E}">
        <p14:creationId xmlns:p14="http://schemas.microsoft.com/office/powerpoint/2010/main" val="2614042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780845" y="1939212"/>
            <a:ext cx="1569822" cy="137049"/>
          </a:xfrm>
          <a:prstGeom prst="rect">
            <a:avLst/>
          </a:prstGeom>
        </p:spPr>
      </p:pic>
      <p:sp>
        <p:nvSpPr>
          <p:cNvPr id="8" name="Text Placeholder 9"/>
          <p:cNvSpPr>
            <a:spLocks noGrp="1"/>
          </p:cNvSpPr>
          <p:nvPr>
            <p:ph type="body" sz="quarter" idx="11" hasCustomPrompt="1"/>
          </p:nvPr>
        </p:nvSpPr>
        <p:spPr>
          <a:xfrm>
            <a:off x="637047" y="2461395"/>
            <a:ext cx="11658117" cy="3364837"/>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654756" y="527109"/>
            <a:ext cx="11640409" cy="1413369"/>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3877" y="6344381"/>
            <a:ext cx="4638388" cy="606892"/>
          </a:xfrm>
          <a:prstGeom prst="rect">
            <a:avLst/>
          </a:prstGeom>
        </p:spPr>
      </p:pic>
    </p:spTree>
    <p:extLst>
      <p:ext uri="{BB962C8B-B14F-4D97-AF65-F5344CB8AC3E}">
        <p14:creationId xmlns:p14="http://schemas.microsoft.com/office/powerpoint/2010/main" val="2161003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5" y="1939212"/>
            <a:ext cx="1569822" cy="137049"/>
          </a:xfrm>
          <a:prstGeom prst="rect">
            <a:avLst/>
          </a:prstGeom>
        </p:spPr>
      </p:pic>
      <p:sp>
        <p:nvSpPr>
          <p:cNvPr id="10" name="Chart Placeholder 11"/>
          <p:cNvSpPr>
            <a:spLocks noGrp="1"/>
          </p:cNvSpPr>
          <p:nvPr>
            <p:ph type="chart" sz="quarter" idx="12" hasCustomPrompt="1"/>
          </p:nvPr>
        </p:nvSpPr>
        <p:spPr>
          <a:xfrm>
            <a:off x="637047" y="2453302"/>
            <a:ext cx="11640409" cy="421143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2" name="Title 1"/>
          <p:cNvSpPr>
            <a:spLocks noGrp="1"/>
          </p:cNvSpPr>
          <p:nvPr>
            <p:ph type="title" hasCustomPrompt="1"/>
          </p:nvPr>
        </p:nvSpPr>
        <p:spPr>
          <a:xfrm>
            <a:off x="654755" y="525844"/>
            <a:ext cx="11622699" cy="1413369"/>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3877" y="6344381"/>
            <a:ext cx="4638388" cy="606892"/>
          </a:xfrm>
          <a:prstGeom prst="rect">
            <a:avLst/>
          </a:prstGeom>
        </p:spPr>
      </p:pic>
    </p:spTree>
    <p:extLst>
      <p:ext uri="{BB962C8B-B14F-4D97-AF65-F5344CB8AC3E}">
        <p14:creationId xmlns:p14="http://schemas.microsoft.com/office/powerpoint/2010/main" val="219173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3791" y="6001719"/>
            <a:ext cx="1950720" cy="13134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9" y="6649647"/>
            <a:ext cx="3612444" cy="245065"/>
          </a:xfrm>
          <a:prstGeom prst="rect">
            <a:avLst/>
          </a:prstGeom>
        </p:spPr>
      </p:pic>
      <p:pic>
        <p:nvPicPr>
          <p:cNvPr id="9" name="Picture 8"/>
          <p:cNvPicPr>
            <a:picLocks noChangeAspect="1"/>
          </p:cNvPicPr>
          <p:nvPr userDrawn="1"/>
        </p:nvPicPr>
        <p:blipFill>
          <a:blip r:embed="rId4"/>
          <a:stretch>
            <a:fillRect/>
          </a:stretch>
        </p:blipFill>
        <p:spPr>
          <a:xfrm>
            <a:off x="807937" y="4873172"/>
            <a:ext cx="2275840" cy="198684"/>
          </a:xfrm>
          <a:prstGeom prst="rect">
            <a:avLst/>
          </a:prstGeom>
        </p:spPr>
      </p:pic>
      <p:sp>
        <p:nvSpPr>
          <p:cNvPr id="2" name="Title 1"/>
          <p:cNvSpPr>
            <a:spLocks noGrp="1"/>
          </p:cNvSpPr>
          <p:nvPr>
            <p:ph type="title" hasCustomPrompt="1"/>
          </p:nvPr>
        </p:nvSpPr>
        <p:spPr>
          <a:xfrm>
            <a:off x="654757" y="917323"/>
            <a:ext cx="9989035" cy="3757164"/>
          </a:xfrm>
          <a:prstGeom prst="rect">
            <a:avLst/>
          </a:prstGeom>
        </p:spPr>
        <p:txBody>
          <a:bodyPr anchor="b"/>
          <a:lstStyle>
            <a:lvl1pPr algn="l">
              <a:defRPr sz="711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3071113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 Content">
  <p:cSld name="2_Header + Content">
    <p:spTree>
      <p:nvGrpSpPr>
        <p:cNvPr id="1" name="Shape 1776"/>
        <p:cNvGrpSpPr/>
        <p:nvPr/>
      </p:nvGrpSpPr>
      <p:grpSpPr>
        <a:xfrm>
          <a:off x="0" y="0"/>
          <a:ext cx="0" cy="0"/>
          <a:chOff x="0" y="0"/>
          <a:chExt cx="0" cy="0"/>
        </a:xfrm>
      </p:grpSpPr>
      <p:sp>
        <p:nvSpPr>
          <p:cNvPr id="1777" name="Google Shape;1777;p271"/>
          <p:cNvSpPr txBox="1">
            <a:spLocks noGrp="1"/>
          </p:cNvSpPr>
          <p:nvPr>
            <p:ph type="body" idx="1"/>
          </p:nvPr>
        </p:nvSpPr>
        <p:spPr>
          <a:xfrm>
            <a:off x="955388" y="396277"/>
            <a:ext cx="11640409" cy="1058131"/>
          </a:xfrm>
          <a:prstGeom prst="rect">
            <a:avLst/>
          </a:prstGeom>
          <a:noFill/>
          <a:ln>
            <a:noFill/>
          </a:ln>
        </p:spPr>
        <p:txBody>
          <a:bodyPr spcFirstLastPara="1" wrap="square" lIns="91425" tIns="45700" rIns="91425" bIns="45700" anchor="b" anchorCtr="0"/>
          <a:lstStyle>
            <a:lvl1pPr marL="487695" marR="0" lvl="0" indent="-243848" algn="l" rtl="0">
              <a:lnSpc>
                <a:spcPct val="90000"/>
              </a:lnSpc>
              <a:spcBef>
                <a:spcPts val="640"/>
              </a:spcBef>
              <a:spcAft>
                <a:spcPts val="0"/>
              </a:spcAft>
              <a:buClr>
                <a:srgbClr val="4B2E83"/>
              </a:buClr>
              <a:buSzPts val="3000"/>
              <a:buFont typeface="Arial"/>
              <a:buNone/>
              <a:defRPr sz="3200" b="0" i="0" u="none" strike="noStrike" cap="none">
                <a:solidFill>
                  <a:srgbClr val="4B2E83"/>
                </a:solidFill>
                <a:latin typeface="Encode Sans Black"/>
                <a:ea typeface="Encode Sans Black"/>
                <a:cs typeface="Encode Sans Black"/>
                <a:sym typeface="Encode Sans Black"/>
              </a:defRPr>
            </a:lvl1pPr>
            <a:lvl2pPr marL="975390" marR="0" lvl="1" indent="-243848" algn="l" rtl="0">
              <a:lnSpc>
                <a:spcPct val="100000"/>
              </a:lnSpc>
              <a:spcBef>
                <a:spcPts val="597"/>
              </a:spcBef>
              <a:spcAft>
                <a:spcPts val="0"/>
              </a:spcAft>
              <a:buClr>
                <a:srgbClr val="E8D3A2"/>
              </a:buClr>
              <a:buSzPts val="2800"/>
              <a:buFont typeface="Arial"/>
              <a:buNone/>
              <a:defRPr sz="2987" b="0" i="0" u="none" strike="noStrike" cap="none">
                <a:solidFill>
                  <a:srgbClr val="E8D3A2"/>
                </a:solidFill>
                <a:latin typeface="Encode Sans Black"/>
                <a:ea typeface="Encode Sans Black"/>
                <a:cs typeface="Encode Sans Black"/>
                <a:sym typeface="Encode Sans Black"/>
              </a:defRPr>
            </a:lvl2pPr>
            <a:lvl3pPr marL="1463086" marR="0" lvl="2" indent="-243848" algn="l" rtl="0">
              <a:lnSpc>
                <a:spcPct val="100000"/>
              </a:lnSpc>
              <a:spcBef>
                <a:spcPts val="512"/>
              </a:spcBef>
              <a:spcAft>
                <a:spcPts val="0"/>
              </a:spcAft>
              <a:buClr>
                <a:srgbClr val="E8D3A2"/>
              </a:buClr>
              <a:buSzPts val="2400"/>
              <a:buFont typeface="Arial"/>
              <a:buNone/>
              <a:defRPr sz="2560" b="0" i="0" u="none" strike="noStrike" cap="none">
                <a:solidFill>
                  <a:srgbClr val="E8D3A2"/>
                </a:solidFill>
                <a:latin typeface="Encode Sans Black"/>
                <a:ea typeface="Encode Sans Black"/>
                <a:cs typeface="Encode Sans Black"/>
                <a:sym typeface="Encode Sans Black"/>
              </a:defRPr>
            </a:lvl3pPr>
            <a:lvl4pPr marL="1950781" marR="0" lvl="3" indent="-243848" algn="l" rtl="0">
              <a:lnSpc>
                <a:spcPct val="100000"/>
              </a:lnSpc>
              <a:spcBef>
                <a:spcPts val="427"/>
              </a:spcBef>
              <a:spcAft>
                <a:spcPts val="0"/>
              </a:spcAft>
              <a:buClr>
                <a:srgbClr val="E8D3A2"/>
              </a:buClr>
              <a:buSzPts val="2000"/>
              <a:buFont typeface="Arial"/>
              <a:buNone/>
              <a:defRPr sz="2133" b="0" i="0" u="none" strike="noStrike" cap="none">
                <a:solidFill>
                  <a:srgbClr val="E8D3A2"/>
                </a:solidFill>
                <a:latin typeface="Encode Sans Black"/>
                <a:ea typeface="Encode Sans Black"/>
                <a:cs typeface="Encode Sans Black"/>
                <a:sym typeface="Encode Sans Black"/>
              </a:defRPr>
            </a:lvl4pPr>
            <a:lvl5pPr marL="2438476" marR="0" lvl="4" indent="-243848" algn="l" rtl="0">
              <a:lnSpc>
                <a:spcPct val="100000"/>
              </a:lnSpc>
              <a:spcBef>
                <a:spcPts val="427"/>
              </a:spcBef>
              <a:spcAft>
                <a:spcPts val="0"/>
              </a:spcAft>
              <a:buClr>
                <a:srgbClr val="E8D3A2"/>
              </a:buClr>
              <a:buSzPts val="2000"/>
              <a:buFont typeface="Arial"/>
              <a:buNone/>
              <a:defRPr sz="2133" b="0" i="0" u="none" strike="noStrike" cap="none">
                <a:solidFill>
                  <a:srgbClr val="E8D3A2"/>
                </a:solidFill>
                <a:latin typeface="Encode Sans Black"/>
                <a:ea typeface="Encode Sans Black"/>
                <a:cs typeface="Encode Sans Black"/>
                <a:sym typeface="Encode Sans Black"/>
              </a:defRPr>
            </a:lvl5pPr>
            <a:lvl6pPr marL="2926171" marR="0" lvl="5" indent="-379319" algn="l" rtl="0">
              <a:lnSpc>
                <a:spcPct val="100000"/>
              </a:lnSpc>
              <a:spcBef>
                <a:spcPts val="427"/>
              </a:spcBef>
              <a:spcAft>
                <a:spcPts val="0"/>
              </a:spcAft>
              <a:buClr>
                <a:schemeClr val="dk1"/>
              </a:buClr>
              <a:buSzPts val="2000"/>
              <a:buFont typeface="Arial"/>
              <a:buChar char="•"/>
              <a:defRPr sz="2133" b="0" i="0" u="none" strike="noStrike" cap="none">
                <a:solidFill>
                  <a:schemeClr val="dk1"/>
                </a:solidFill>
                <a:latin typeface="Calibri"/>
                <a:ea typeface="Calibri"/>
                <a:cs typeface="Calibri"/>
                <a:sym typeface="Calibri"/>
              </a:defRPr>
            </a:lvl6pPr>
            <a:lvl7pPr marL="3413867" marR="0" lvl="6" indent="-379319" algn="l" rtl="0">
              <a:lnSpc>
                <a:spcPct val="100000"/>
              </a:lnSpc>
              <a:spcBef>
                <a:spcPts val="427"/>
              </a:spcBef>
              <a:spcAft>
                <a:spcPts val="0"/>
              </a:spcAft>
              <a:buClr>
                <a:schemeClr val="dk1"/>
              </a:buClr>
              <a:buSzPts val="2000"/>
              <a:buFont typeface="Arial"/>
              <a:buChar char="•"/>
              <a:defRPr sz="2133" b="0" i="0" u="none" strike="noStrike" cap="none">
                <a:solidFill>
                  <a:schemeClr val="dk1"/>
                </a:solidFill>
                <a:latin typeface="Calibri"/>
                <a:ea typeface="Calibri"/>
                <a:cs typeface="Calibri"/>
                <a:sym typeface="Calibri"/>
              </a:defRPr>
            </a:lvl7pPr>
            <a:lvl8pPr marL="3901562" marR="0" lvl="7" indent="-379319" algn="l" rtl="0">
              <a:lnSpc>
                <a:spcPct val="100000"/>
              </a:lnSpc>
              <a:spcBef>
                <a:spcPts val="427"/>
              </a:spcBef>
              <a:spcAft>
                <a:spcPts val="0"/>
              </a:spcAft>
              <a:buClr>
                <a:schemeClr val="dk1"/>
              </a:buClr>
              <a:buSzPts val="2000"/>
              <a:buFont typeface="Arial"/>
              <a:buChar char="•"/>
              <a:defRPr sz="2133" b="0" i="0" u="none" strike="noStrike" cap="none">
                <a:solidFill>
                  <a:schemeClr val="dk1"/>
                </a:solidFill>
                <a:latin typeface="Calibri"/>
                <a:ea typeface="Calibri"/>
                <a:cs typeface="Calibri"/>
                <a:sym typeface="Calibri"/>
              </a:defRPr>
            </a:lvl8pPr>
            <a:lvl9pPr marL="4389257" marR="0" lvl="8" indent="-379319" algn="l" rtl="0">
              <a:lnSpc>
                <a:spcPct val="100000"/>
              </a:lnSpc>
              <a:spcBef>
                <a:spcPts val="427"/>
              </a:spcBef>
              <a:spcAft>
                <a:spcPts val="0"/>
              </a:spcAft>
              <a:buClr>
                <a:schemeClr val="dk1"/>
              </a:buClr>
              <a:buSzPts val="2000"/>
              <a:buFont typeface="Arial"/>
              <a:buChar char="•"/>
              <a:defRPr sz="2133" b="0" i="0" u="none" strike="noStrike" cap="none">
                <a:solidFill>
                  <a:schemeClr val="dk1"/>
                </a:solidFill>
                <a:latin typeface="Calibri"/>
                <a:ea typeface="Calibri"/>
                <a:cs typeface="Calibri"/>
                <a:sym typeface="Calibri"/>
              </a:defRPr>
            </a:lvl9pPr>
          </a:lstStyle>
          <a:p>
            <a:endParaRPr/>
          </a:p>
        </p:txBody>
      </p:sp>
      <p:sp>
        <p:nvSpPr>
          <p:cNvPr id="1778" name="Google Shape;1778;p271"/>
          <p:cNvSpPr txBox="1">
            <a:spLocks noGrp="1"/>
          </p:cNvSpPr>
          <p:nvPr>
            <p:ph type="body" idx="2"/>
          </p:nvPr>
        </p:nvSpPr>
        <p:spPr>
          <a:xfrm>
            <a:off x="937678" y="1852508"/>
            <a:ext cx="11656832" cy="4283197"/>
          </a:xfrm>
          <a:prstGeom prst="rect">
            <a:avLst/>
          </a:prstGeom>
          <a:noFill/>
          <a:ln>
            <a:noFill/>
          </a:ln>
        </p:spPr>
        <p:txBody>
          <a:bodyPr spcFirstLastPara="1" wrap="square" lIns="91425" tIns="45700" rIns="91425" bIns="45700" anchor="t" anchorCtr="0"/>
          <a:lstStyle>
            <a:lvl1pPr marL="487695" marR="0" lvl="0" indent="-406413" algn="l" rtl="0">
              <a:lnSpc>
                <a:spcPct val="100000"/>
              </a:lnSpc>
              <a:spcBef>
                <a:spcPts val="512"/>
              </a:spcBef>
              <a:spcAft>
                <a:spcPts val="0"/>
              </a:spcAft>
              <a:buClr>
                <a:srgbClr val="4B2E83"/>
              </a:buClr>
              <a:buSzPts val="2400"/>
              <a:buFont typeface="Merriweather Sans"/>
              <a:buChar char="&gt;"/>
              <a:defRPr sz="2560" b="1" i="0" u="none" strike="noStrike" cap="none">
                <a:solidFill>
                  <a:srgbClr val="4B2E83"/>
                </a:solidFill>
                <a:latin typeface="Open Sans"/>
                <a:ea typeface="Open Sans"/>
                <a:cs typeface="Open Sans"/>
                <a:sym typeface="Open Sans"/>
              </a:defRPr>
            </a:lvl1pPr>
            <a:lvl2pPr marL="975390" marR="0" lvl="1" indent="-379319" algn="l" rtl="0">
              <a:lnSpc>
                <a:spcPct val="100000"/>
              </a:lnSpc>
              <a:spcBef>
                <a:spcPts val="427"/>
              </a:spcBef>
              <a:spcAft>
                <a:spcPts val="0"/>
              </a:spcAft>
              <a:buClr>
                <a:srgbClr val="4B2E83"/>
              </a:buClr>
              <a:buSzPts val="2000"/>
              <a:buFont typeface="Arial"/>
              <a:buChar char="–"/>
              <a:defRPr sz="2133" b="1" i="0" u="none" strike="noStrike" cap="none">
                <a:solidFill>
                  <a:srgbClr val="4B2E83"/>
                </a:solidFill>
                <a:latin typeface="Open Sans"/>
                <a:ea typeface="Open Sans"/>
                <a:cs typeface="Open Sans"/>
                <a:sym typeface="Open Sans"/>
              </a:defRPr>
            </a:lvl2pPr>
            <a:lvl3pPr marL="1463086" marR="0" lvl="2" indent="-365771" algn="l" rtl="0">
              <a:lnSpc>
                <a:spcPct val="100000"/>
              </a:lnSpc>
              <a:spcBef>
                <a:spcPts val="384"/>
              </a:spcBef>
              <a:spcAft>
                <a:spcPts val="0"/>
              </a:spcAft>
              <a:buClr>
                <a:srgbClr val="4B2E83"/>
              </a:buClr>
              <a:buSzPts val="1800"/>
              <a:buFont typeface="Merriweather Sans"/>
              <a:buChar char="&gt;"/>
              <a:defRPr sz="1920" b="1" i="0" u="none" strike="noStrike" cap="none">
                <a:solidFill>
                  <a:srgbClr val="4B2E83"/>
                </a:solidFill>
                <a:latin typeface="Open Sans"/>
                <a:ea typeface="Open Sans"/>
                <a:cs typeface="Open Sans"/>
                <a:sym typeface="Open Sans"/>
              </a:defRPr>
            </a:lvl3pPr>
            <a:lvl4pPr marL="1950781" marR="0" lvl="3" indent="-352224" algn="l" rtl="0">
              <a:lnSpc>
                <a:spcPct val="100000"/>
              </a:lnSpc>
              <a:spcBef>
                <a:spcPts val="341"/>
              </a:spcBef>
              <a:spcAft>
                <a:spcPts val="0"/>
              </a:spcAft>
              <a:buClr>
                <a:srgbClr val="4B2E83"/>
              </a:buClr>
              <a:buSzPts val="1600"/>
              <a:buFont typeface="Arial"/>
              <a:buChar char="–"/>
              <a:defRPr sz="1707" b="1" i="0" u="none" strike="noStrike" cap="none">
                <a:solidFill>
                  <a:srgbClr val="4B2E83"/>
                </a:solidFill>
                <a:latin typeface="Open Sans"/>
                <a:ea typeface="Open Sans"/>
                <a:cs typeface="Open Sans"/>
                <a:sym typeface="Open Sans"/>
              </a:defRPr>
            </a:lvl4pPr>
            <a:lvl5pPr marL="2438476" marR="0" lvl="4" indent="-338677" algn="l" rtl="0">
              <a:lnSpc>
                <a:spcPct val="100000"/>
              </a:lnSpc>
              <a:spcBef>
                <a:spcPts val="299"/>
              </a:spcBef>
              <a:spcAft>
                <a:spcPts val="0"/>
              </a:spcAft>
              <a:buClr>
                <a:srgbClr val="4B2E83"/>
              </a:buClr>
              <a:buSzPts val="1400"/>
              <a:buFont typeface="Merriweather Sans"/>
              <a:buChar char="&gt;"/>
              <a:defRPr sz="1493" b="1" i="0" u="none" strike="noStrike" cap="none">
                <a:solidFill>
                  <a:srgbClr val="4B2E83"/>
                </a:solidFill>
                <a:latin typeface="Open Sans"/>
                <a:ea typeface="Open Sans"/>
                <a:cs typeface="Open Sans"/>
                <a:sym typeface="Open Sans"/>
              </a:defRPr>
            </a:lvl5pPr>
            <a:lvl6pPr marL="2926171" marR="0" lvl="5" indent="-379319" algn="l" rtl="0">
              <a:lnSpc>
                <a:spcPct val="100000"/>
              </a:lnSpc>
              <a:spcBef>
                <a:spcPts val="427"/>
              </a:spcBef>
              <a:spcAft>
                <a:spcPts val="0"/>
              </a:spcAft>
              <a:buClr>
                <a:schemeClr val="dk1"/>
              </a:buClr>
              <a:buSzPts val="2000"/>
              <a:buFont typeface="Arial"/>
              <a:buChar char="•"/>
              <a:defRPr sz="2133" b="0" i="0" u="none" strike="noStrike" cap="none">
                <a:solidFill>
                  <a:schemeClr val="dk1"/>
                </a:solidFill>
                <a:latin typeface="Calibri"/>
                <a:ea typeface="Calibri"/>
                <a:cs typeface="Calibri"/>
                <a:sym typeface="Calibri"/>
              </a:defRPr>
            </a:lvl6pPr>
            <a:lvl7pPr marL="3413867" marR="0" lvl="6" indent="-379319" algn="l" rtl="0">
              <a:lnSpc>
                <a:spcPct val="100000"/>
              </a:lnSpc>
              <a:spcBef>
                <a:spcPts val="427"/>
              </a:spcBef>
              <a:spcAft>
                <a:spcPts val="0"/>
              </a:spcAft>
              <a:buClr>
                <a:schemeClr val="dk1"/>
              </a:buClr>
              <a:buSzPts val="2000"/>
              <a:buFont typeface="Arial"/>
              <a:buChar char="•"/>
              <a:defRPr sz="2133" b="0" i="0" u="none" strike="noStrike" cap="none">
                <a:solidFill>
                  <a:schemeClr val="dk1"/>
                </a:solidFill>
                <a:latin typeface="Calibri"/>
                <a:ea typeface="Calibri"/>
                <a:cs typeface="Calibri"/>
                <a:sym typeface="Calibri"/>
              </a:defRPr>
            </a:lvl7pPr>
            <a:lvl8pPr marL="3901562" marR="0" lvl="7" indent="-379319" algn="l" rtl="0">
              <a:lnSpc>
                <a:spcPct val="100000"/>
              </a:lnSpc>
              <a:spcBef>
                <a:spcPts val="427"/>
              </a:spcBef>
              <a:spcAft>
                <a:spcPts val="0"/>
              </a:spcAft>
              <a:buClr>
                <a:schemeClr val="dk1"/>
              </a:buClr>
              <a:buSzPts val="2000"/>
              <a:buFont typeface="Arial"/>
              <a:buChar char="•"/>
              <a:defRPr sz="2133" b="0" i="0" u="none" strike="noStrike" cap="none">
                <a:solidFill>
                  <a:schemeClr val="dk1"/>
                </a:solidFill>
                <a:latin typeface="Calibri"/>
                <a:ea typeface="Calibri"/>
                <a:cs typeface="Calibri"/>
                <a:sym typeface="Calibri"/>
              </a:defRPr>
            </a:lvl8pPr>
            <a:lvl9pPr marL="4389257" marR="0" lvl="8" indent="-379319" algn="l" rtl="0">
              <a:lnSpc>
                <a:spcPct val="100000"/>
              </a:lnSpc>
              <a:spcBef>
                <a:spcPts val="427"/>
              </a:spcBef>
              <a:spcAft>
                <a:spcPts val="0"/>
              </a:spcAft>
              <a:buClr>
                <a:schemeClr val="dk1"/>
              </a:buClr>
              <a:buSzPts val="2000"/>
              <a:buFont typeface="Arial"/>
              <a:buChar char="•"/>
              <a:defRPr sz="2133" b="0" i="0" u="none" strike="noStrike" cap="none">
                <a:solidFill>
                  <a:schemeClr val="dk1"/>
                </a:solidFill>
                <a:latin typeface="Calibri"/>
                <a:ea typeface="Calibri"/>
                <a:cs typeface="Calibri"/>
                <a:sym typeface="Calibri"/>
              </a:defRPr>
            </a:lvl9pPr>
          </a:lstStyle>
          <a:p>
            <a:endParaRPr/>
          </a:p>
        </p:txBody>
      </p:sp>
      <p:pic>
        <p:nvPicPr>
          <p:cNvPr id="1779" name="Google Shape;1779;p271" descr="Wordmark_center_Purple_HEX.png"/>
          <p:cNvPicPr preferRelativeResize="0"/>
          <p:nvPr/>
        </p:nvPicPr>
        <p:blipFill rotWithShape="1">
          <a:blip r:embed="rId2">
            <a:alphaModFix/>
          </a:blip>
          <a:srcRect/>
          <a:stretch/>
        </p:blipFill>
        <p:spPr>
          <a:xfrm>
            <a:off x="1126456" y="6967655"/>
            <a:ext cx="3449308" cy="174266"/>
          </a:xfrm>
          <a:prstGeom prst="rect">
            <a:avLst/>
          </a:prstGeom>
          <a:noFill/>
          <a:ln>
            <a:noFill/>
          </a:ln>
        </p:spPr>
      </p:pic>
      <p:pic>
        <p:nvPicPr>
          <p:cNvPr id="1780" name="Google Shape;1780;p271"/>
          <p:cNvPicPr preferRelativeResize="0"/>
          <p:nvPr/>
        </p:nvPicPr>
        <p:blipFill rotWithShape="1">
          <a:blip r:embed="rId3">
            <a:alphaModFix/>
          </a:blip>
          <a:srcRect/>
          <a:stretch/>
        </p:blipFill>
        <p:spPr>
          <a:xfrm>
            <a:off x="1108570" y="1522123"/>
            <a:ext cx="1226967" cy="73525"/>
          </a:xfrm>
          <a:prstGeom prst="rect">
            <a:avLst/>
          </a:prstGeom>
          <a:noFill/>
          <a:ln>
            <a:noFill/>
          </a:ln>
        </p:spPr>
      </p:pic>
      <p:pic>
        <p:nvPicPr>
          <p:cNvPr id="1781" name="Google Shape;1781;p271" descr="W Logo_Purple_RGB.png"/>
          <p:cNvPicPr preferRelativeResize="0"/>
          <p:nvPr/>
        </p:nvPicPr>
        <p:blipFill rotWithShape="1">
          <a:blip r:embed="rId4">
            <a:alphaModFix/>
          </a:blip>
          <a:srcRect/>
          <a:stretch/>
        </p:blipFill>
        <p:spPr>
          <a:xfrm>
            <a:off x="12084909" y="6634510"/>
            <a:ext cx="748119" cy="377799"/>
          </a:xfrm>
          <a:prstGeom prst="rect">
            <a:avLst/>
          </a:prstGeom>
          <a:noFill/>
          <a:ln>
            <a:noFill/>
          </a:ln>
        </p:spPr>
      </p:pic>
      <p:sp>
        <p:nvSpPr>
          <p:cNvPr id="1782" name="Google Shape;1782;p271"/>
          <p:cNvSpPr txBox="1"/>
          <p:nvPr/>
        </p:nvSpPr>
        <p:spPr>
          <a:xfrm>
            <a:off x="11752371" y="7010512"/>
            <a:ext cx="1413193" cy="295466"/>
          </a:xfrm>
          <a:prstGeom prst="rect">
            <a:avLst/>
          </a:prstGeom>
          <a:noFill/>
          <a:ln>
            <a:noFill/>
          </a:ln>
        </p:spPr>
        <p:txBody>
          <a:bodyPr spcFirstLastPara="1" wrap="square" lIns="97520" tIns="48747" rIns="97520" bIns="48747" anchor="t" anchorCtr="0">
            <a:noAutofit/>
          </a:bodyPr>
          <a:lstStyle/>
          <a:p>
            <a:pPr eaLnBrk="1" fontAlgn="auto" hangingPunct="1">
              <a:spcBef>
                <a:spcPts val="0"/>
              </a:spcBef>
              <a:spcAft>
                <a:spcPts val="0"/>
              </a:spcAft>
              <a:buClr>
                <a:srgbClr val="000000"/>
              </a:buClr>
              <a:buSzPts val="1200"/>
              <a:buFont typeface="Arial"/>
              <a:buNone/>
            </a:pPr>
            <a:r>
              <a:rPr lang="en-US" sz="1280" kern="0">
                <a:solidFill>
                  <a:srgbClr val="33006F"/>
                </a:solidFill>
                <a:latin typeface="Calibri"/>
                <a:ea typeface="Calibri"/>
                <a:cs typeface="Calibri"/>
                <a:sym typeface="Calibri"/>
              </a:rPr>
              <a:t>UW-FT</a:t>
            </a:r>
            <a:endParaRPr sz="2027" b="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957574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75360" y="1056640"/>
            <a:ext cx="11054080" cy="1463040"/>
          </a:xfrm>
        </p:spPr>
        <p:txBody>
          <a:bodyPr/>
          <a:lstStyle>
            <a:lvl1pPr>
              <a:defRPr sz="3388"/>
            </a:lvl1pPr>
          </a:lstStyle>
          <a:p>
            <a:r>
              <a:rPr lang="en-US" dirty="0"/>
              <a:t>Click to edit Master title style</a:t>
            </a:r>
          </a:p>
        </p:txBody>
      </p:sp>
      <p:sp>
        <p:nvSpPr>
          <p:cNvPr id="66563" name="Rectangle 3"/>
          <p:cNvSpPr>
            <a:spLocks noGrp="1" noChangeArrowheads="1"/>
          </p:cNvSpPr>
          <p:nvPr>
            <p:ph type="subTitle" idx="1"/>
          </p:nvPr>
        </p:nvSpPr>
        <p:spPr>
          <a:xfrm>
            <a:off x="2059093" y="3657600"/>
            <a:ext cx="9970347" cy="1706880"/>
          </a:xfrm>
        </p:spPr>
        <p:txBody>
          <a:bodyPr/>
          <a:lstStyle>
            <a:lvl1pPr marL="0" indent="0">
              <a:buFontTx/>
              <a:buNone/>
              <a:defRPr sz="2447"/>
            </a:lvl1pPr>
          </a:lstStyle>
          <a:p>
            <a:r>
              <a:rPr lang="en-US" dirty="0"/>
              <a:t>Click to edit Master subtitle style</a:t>
            </a:r>
          </a:p>
        </p:txBody>
      </p:sp>
      <p:sp>
        <p:nvSpPr>
          <p:cNvPr id="5" name="Rectangle 4"/>
          <p:cNvSpPr>
            <a:spLocks noGrp="1" noChangeArrowheads="1"/>
          </p:cNvSpPr>
          <p:nvPr>
            <p:ph type="dt" sz="half" idx="10"/>
          </p:nvPr>
        </p:nvSpPr>
        <p:spPr>
          <a:xfrm>
            <a:off x="975360" y="6664960"/>
            <a:ext cx="2709333" cy="487680"/>
          </a:xfrm>
        </p:spPr>
        <p:txBody>
          <a:bodyPr/>
          <a:lstStyle>
            <a:lvl1pPr>
              <a:defRPr>
                <a:latin typeface="Arno Pro"/>
              </a:defRPr>
            </a:lvl1pPr>
          </a:lstStyle>
          <a:p>
            <a:pPr>
              <a:defRPr/>
            </a:pPr>
            <a:endParaRPr lang="en-US"/>
          </a:p>
        </p:txBody>
      </p:sp>
      <p:sp>
        <p:nvSpPr>
          <p:cNvPr id="6" name="Rectangle 5"/>
          <p:cNvSpPr>
            <a:spLocks noGrp="1" noChangeArrowheads="1"/>
          </p:cNvSpPr>
          <p:nvPr>
            <p:ph type="ftr" sz="quarter" idx="11"/>
          </p:nvPr>
        </p:nvSpPr>
        <p:spPr>
          <a:xfrm>
            <a:off x="4443307" y="6664960"/>
            <a:ext cx="4118187" cy="487680"/>
          </a:xfrm>
        </p:spPr>
        <p:txBody>
          <a:bodyPr/>
          <a:lstStyle>
            <a:lvl1pPr>
              <a:defRPr>
                <a:latin typeface="Arno Pro"/>
              </a:defRPr>
            </a:lvl1pPr>
          </a:lstStyle>
          <a:p>
            <a:pPr>
              <a:defRPr/>
            </a:pPr>
            <a:r>
              <a:rPr lang="en-US" b="1">
                <a:solidFill>
                  <a:srgbClr val="800000"/>
                </a:solidFill>
                <a:latin typeface="Arno Pro Subhead" pitchFamily="18" charset="0"/>
              </a:rPr>
              <a:t>DISCUSSION DRAFT – NOT FOR DISTRIBUTION</a:t>
            </a:r>
          </a:p>
          <a:p>
            <a:pPr>
              <a:defRPr/>
            </a:pPr>
            <a:endParaRPr lang="en-US"/>
          </a:p>
        </p:txBody>
      </p:sp>
    </p:spTree>
    <p:extLst>
      <p:ext uri="{BB962C8B-B14F-4D97-AF65-F5344CB8AC3E}">
        <p14:creationId xmlns:p14="http://schemas.microsoft.com/office/powerpoint/2010/main" val="240218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b="1">
                <a:solidFill>
                  <a:srgbClr val="800000"/>
                </a:solidFill>
                <a:latin typeface="Arno Pro Subhead" pitchFamily="18" charset="0"/>
              </a:rPr>
              <a:t>DISCUSSION DRAFT – NOT FOR DISTRIBUTION</a:t>
            </a:r>
          </a:p>
          <a:p>
            <a:pPr>
              <a:defRPr/>
            </a:pPr>
            <a:endParaRPr lang="en-US"/>
          </a:p>
          <a:p>
            <a:pPr>
              <a:defRPr/>
            </a:pPr>
            <a:endParaRPr lang="en-US"/>
          </a:p>
        </p:txBody>
      </p:sp>
    </p:spTree>
    <p:extLst>
      <p:ext uri="{BB962C8B-B14F-4D97-AF65-F5344CB8AC3E}">
        <p14:creationId xmlns:p14="http://schemas.microsoft.com/office/powerpoint/2010/main" val="115120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89" y="4700694"/>
            <a:ext cx="11054080" cy="1452880"/>
          </a:xfrm>
        </p:spPr>
        <p:txBody>
          <a:bodyPr anchor="t"/>
          <a:lstStyle>
            <a:lvl1pPr algn="l">
              <a:defRPr sz="4235" b="1" cap="all"/>
            </a:lvl1pPr>
          </a:lstStyle>
          <a:p>
            <a:r>
              <a:rPr lang="en-US" dirty="0"/>
              <a:t>Click to edit Master title style</a:t>
            </a:r>
          </a:p>
        </p:txBody>
      </p:sp>
      <p:sp>
        <p:nvSpPr>
          <p:cNvPr id="3" name="Text Placeholder 2"/>
          <p:cNvSpPr>
            <a:spLocks noGrp="1"/>
          </p:cNvSpPr>
          <p:nvPr>
            <p:ph type="body" idx="1"/>
          </p:nvPr>
        </p:nvSpPr>
        <p:spPr>
          <a:xfrm>
            <a:off x="1027289" y="3100494"/>
            <a:ext cx="11054080" cy="1600200"/>
          </a:xfrm>
        </p:spPr>
        <p:txBody>
          <a:bodyPr anchor="b"/>
          <a:lstStyle>
            <a:lvl1pPr marL="0" indent="0">
              <a:buNone/>
              <a:defRPr sz="2071"/>
            </a:lvl1pPr>
            <a:lvl2pPr marL="479459" indent="0">
              <a:buNone/>
              <a:defRPr sz="1882"/>
            </a:lvl2pPr>
            <a:lvl3pPr marL="958917" indent="0">
              <a:buNone/>
              <a:defRPr sz="1694"/>
            </a:lvl3pPr>
            <a:lvl4pPr marL="1438377" indent="0">
              <a:buNone/>
              <a:defRPr sz="1506"/>
            </a:lvl4pPr>
            <a:lvl5pPr marL="1917835" indent="0">
              <a:buNone/>
              <a:defRPr sz="1506"/>
            </a:lvl5pPr>
            <a:lvl6pPr marL="2397294" indent="0">
              <a:buNone/>
              <a:defRPr sz="1506"/>
            </a:lvl6pPr>
            <a:lvl7pPr marL="2876752" indent="0">
              <a:buNone/>
              <a:defRPr sz="1506"/>
            </a:lvl7pPr>
            <a:lvl8pPr marL="3356212" indent="0">
              <a:buNone/>
              <a:defRPr sz="1506"/>
            </a:lvl8pPr>
            <a:lvl9pPr marL="3835670" indent="0">
              <a:buNone/>
              <a:defRPr sz="1506"/>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b="1">
                <a:solidFill>
                  <a:srgbClr val="800000"/>
                </a:solidFill>
                <a:latin typeface="Arno Pro Subhead" pitchFamily="18" charset="0"/>
              </a:rPr>
              <a:t>DISCUSSION DRAFT – NOT FOR DISTRIBUTION</a:t>
            </a:r>
          </a:p>
          <a:p>
            <a:pPr>
              <a:defRPr/>
            </a:pPr>
            <a:endParaRPr lang="en-US"/>
          </a:p>
        </p:txBody>
      </p:sp>
    </p:spTree>
    <p:extLst>
      <p:ext uri="{BB962C8B-B14F-4D97-AF65-F5344CB8AC3E}">
        <p14:creationId xmlns:p14="http://schemas.microsoft.com/office/powerpoint/2010/main" val="566577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b="1">
                <a:solidFill>
                  <a:srgbClr val="800000"/>
                </a:solidFill>
                <a:latin typeface="Arno Pro Subhead" pitchFamily="18" charset="0"/>
              </a:rPr>
              <a:t>DISCUSSION DRAFT – NOT FOR DISTRIBUTION</a:t>
            </a:r>
          </a:p>
          <a:p>
            <a:pPr>
              <a:defRPr/>
            </a:pPr>
            <a:endParaRPr lang="en-US"/>
          </a:p>
          <a:p>
            <a:pPr>
              <a:defRPr/>
            </a:pPr>
            <a:endParaRPr lang="en-US"/>
          </a:p>
        </p:txBody>
      </p:sp>
    </p:spTree>
    <p:extLst>
      <p:ext uri="{BB962C8B-B14F-4D97-AF65-F5344CB8AC3E}">
        <p14:creationId xmlns:p14="http://schemas.microsoft.com/office/powerpoint/2010/main" val="4070787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Tree>
    <p:extLst>
      <p:ext uri="{BB962C8B-B14F-4D97-AF65-F5344CB8AC3E}">
        <p14:creationId xmlns:p14="http://schemas.microsoft.com/office/powerpoint/2010/main" val="855698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ingle Content Slide NORPAC(2009)">
    <p:bg>
      <p:bgPr>
        <a:solidFill>
          <a:schemeClr val="bg1"/>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591041" y="1208516"/>
            <a:ext cx="11820680" cy="5199832"/>
          </a:xfrm>
        </p:spPr>
        <p:txBody>
          <a:bodyPr/>
          <a:lstStyle>
            <a:lvl1pPr marL="0" indent="0">
              <a:defRPr sz="1657"/>
            </a:lvl1pPr>
            <a:lvl2pPr>
              <a:defRPr sz="1553"/>
            </a:lvl2pPr>
            <a:lvl3pPr>
              <a:defRPr sz="1346"/>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650240" y="292947"/>
            <a:ext cx="11704320" cy="12192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65569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5271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3153040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715264" y="2022501"/>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dirty="0"/>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797862"/>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Tree>
    <p:extLst>
      <p:ext uri="{BB962C8B-B14F-4D97-AF65-F5344CB8AC3E}">
        <p14:creationId xmlns:p14="http://schemas.microsoft.com/office/powerpoint/2010/main" val="287593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637047" y="3299900"/>
            <a:ext cx="11658119" cy="3202505"/>
          </a:xfrm>
          <a:prstGeom prst="rect">
            <a:avLst/>
          </a:prstGeom>
        </p:spPr>
        <p:txBody>
          <a:bodyPr/>
          <a:lstStyle>
            <a:lvl1pPr marL="487660" indent="-487660">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34" indent="-325107">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5962" indent="-325107">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654756" y="2461398"/>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7" indent="0">
              <a:buNone/>
              <a:defRPr b="0" i="0">
                <a:solidFill>
                  <a:srgbClr val="E8D3A2"/>
                </a:solidFill>
                <a:latin typeface="Encode Sans Normal Black"/>
                <a:cs typeface="Encode Sans Normal Black"/>
              </a:defRPr>
            </a:lvl3pPr>
            <a:lvl4pPr marL="1950642"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userDrawn="1"/>
        </p:nvPicPr>
        <p:blipFill>
          <a:blip r:embed="rId2"/>
          <a:stretch>
            <a:fillRect/>
          </a:stretch>
        </p:blipFill>
        <p:spPr>
          <a:xfrm>
            <a:off x="780847" y="1939211"/>
            <a:ext cx="1569823" cy="137048"/>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2" y="6649647"/>
            <a:ext cx="3612444" cy="245065"/>
          </a:xfrm>
          <a:prstGeom prst="rect">
            <a:avLst/>
          </a:prstGeom>
        </p:spPr>
      </p:pic>
      <p:sp>
        <p:nvSpPr>
          <p:cNvPr id="2" name="Title 1"/>
          <p:cNvSpPr>
            <a:spLocks noGrp="1"/>
          </p:cNvSpPr>
          <p:nvPr>
            <p:ph type="title" hasCustomPrompt="1"/>
          </p:nvPr>
        </p:nvSpPr>
        <p:spPr>
          <a:xfrm>
            <a:off x="637047" y="528374"/>
            <a:ext cx="11658119"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025002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Tree>
    <p:extLst>
      <p:ext uri="{BB962C8B-B14F-4D97-AF65-F5344CB8AC3E}">
        <p14:creationId xmlns:p14="http://schemas.microsoft.com/office/powerpoint/2010/main" val="1992175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16" name="Picture 15"/>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183595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spTree>
    <p:extLst>
      <p:ext uri="{BB962C8B-B14F-4D97-AF65-F5344CB8AC3E}">
        <p14:creationId xmlns:p14="http://schemas.microsoft.com/office/powerpoint/2010/main" val="2847799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106"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6"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116" b="-577"/>
          <a:stretch/>
        </p:blipFill>
        <p:spPr>
          <a:xfrm>
            <a:off x="1126458" y="6668801"/>
            <a:ext cx="3701859" cy="454524"/>
          </a:xfrm>
          <a:prstGeom prst="rect">
            <a:avLst/>
          </a:prstGeom>
        </p:spPr>
      </p:pic>
    </p:spTree>
    <p:extLst>
      <p:ext uri="{BB962C8B-B14F-4D97-AF65-F5344CB8AC3E}">
        <p14:creationId xmlns:p14="http://schemas.microsoft.com/office/powerpoint/2010/main" val="2582340745"/>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006E"/>
                </a:solidFill>
                <a:latin typeface="Encode Sans Normal"/>
                <a:cs typeface="Encode Sans Norm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8/27/2020</a:t>
            </a:fld>
            <a:endParaRPr lang="en-US"/>
          </a:p>
        </p:txBody>
      </p:sp>
      <p:sp>
        <p:nvSpPr>
          <p:cNvPr id="6" name="Holder 6"/>
          <p:cNvSpPr>
            <a:spLocks noGrp="1"/>
          </p:cNvSpPr>
          <p:nvPr>
            <p:ph type="sldNum" sz="quarter" idx="7"/>
          </p:nvPr>
        </p:nvSpPr>
        <p:spPr/>
        <p:txBody>
          <a:bodyPr lIns="0" tIns="0" rIns="0" bIns="0"/>
          <a:lstStyle>
            <a:lvl1pPr>
              <a:defRPr sz="1250" b="0" i="0">
                <a:solidFill>
                  <a:srgbClr val="8F88A3"/>
                </a:solidFill>
                <a:latin typeface="Calibri"/>
                <a:cs typeface="Calibri"/>
              </a:defRPr>
            </a:lvl1pPr>
          </a:lstStyle>
          <a:p>
            <a:pPr marL="25401">
              <a:lnSpc>
                <a:spcPts val="1315"/>
              </a:lnSpc>
            </a:pPr>
            <a:fld id="{81D60167-4931-47E6-BA6A-407CBD079E47}" type="slidenum">
              <a:rPr lang="en-US" spc="15" smtClean="0"/>
              <a:pPr marL="25401">
                <a:lnSpc>
                  <a:spcPts val="1315"/>
                </a:lnSpc>
              </a:pPr>
              <a:t>‹#›</a:t>
            </a:fld>
            <a:endParaRPr lang="en-US" spc="15"/>
          </a:p>
        </p:txBody>
      </p:sp>
    </p:spTree>
    <p:extLst>
      <p:ext uri="{BB962C8B-B14F-4D97-AF65-F5344CB8AC3E}">
        <p14:creationId xmlns:p14="http://schemas.microsoft.com/office/powerpoint/2010/main" val="892850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553090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715264" y="2022501"/>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dirty="0"/>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797862"/>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Tree>
    <p:extLst>
      <p:ext uri="{BB962C8B-B14F-4D97-AF65-F5344CB8AC3E}">
        <p14:creationId xmlns:p14="http://schemas.microsoft.com/office/powerpoint/2010/main" val="2627527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Tree>
    <p:extLst>
      <p:ext uri="{BB962C8B-B14F-4D97-AF65-F5344CB8AC3E}">
        <p14:creationId xmlns:p14="http://schemas.microsoft.com/office/powerpoint/2010/main" val="3081941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16" name="Picture 15"/>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1215804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spTree>
    <p:extLst>
      <p:ext uri="{BB962C8B-B14F-4D97-AF65-F5344CB8AC3E}">
        <p14:creationId xmlns:p14="http://schemas.microsoft.com/office/powerpoint/2010/main" val="397706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637047" y="2461394"/>
            <a:ext cx="11658119" cy="3364837"/>
          </a:xfrm>
          <a:prstGeom prst="rect">
            <a:avLst/>
          </a:prstGeom>
        </p:spPr>
        <p:txBody>
          <a:bodyPr/>
          <a:lstStyle>
            <a:lvl1pPr marL="487660" indent="-487660">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34" indent="-325107">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5962" indent="-325107">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780847" y="1939211"/>
            <a:ext cx="1569823" cy="137048"/>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1" y="6001719"/>
            <a:ext cx="1950720" cy="1313485"/>
          </a:xfrm>
          <a:prstGeom prst="rect">
            <a:avLst/>
          </a:prstGeom>
        </p:spPr>
      </p:pic>
      <p:sp>
        <p:nvSpPr>
          <p:cNvPr id="2" name="Title 1"/>
          <p:cNvSpPr>
            <a:spLocks noGrp="1"/>
          </p:cNvSpPr>
          <p:nvPr>
            <p:ph type="title" hasCustomPrompt="1"/>
          </p:nvPr>
        </p:nvSpPr>
        <p:spPr>
          <a:xfrm>
            <a:off x="637047" y="525847"/>
            <a:ext cx="11658119"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6758173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106"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6"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116" b="-577"/>
          <a:stretch/>
        </p:blipFill>
        <p:spPr>
          <a:xfrm>
            <a:off x="1126458" y="6668801"/>
            <a:ext cx="3701859" cy="454524"/>
          </a:xfrm>
          <a:prstGeom prst="rect">
            <a:avLst/>
          </a:prstGeom>
        </p:spPr>
      </p:pic>
    </p:spTree>
    <p:extLst>
      <p:ext uri="{BB962C8B-B14F-4D97-AF65-F5344CB8AC3E}">
        <p14:creationId xmlns:p14="http://schemas.microsoft.com/office/powerpoint/2010/main" val="248644528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pic>
        <p:nvPicPr>
          <p:cNvPr id="4" name="Picture 3" descr="Bar_RtAng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456" y="4210952"/>
            <a:ext cx="3486461" cy="132810"/>
          </a:xfrm>
          <a:prstGeom prst="rect">
            <a:avLst/>
          </a:prstGeom>
        </p:spPr>
      </p:pic>
      <p:sp>
        <p:nvSpPr>
          <p:cNvPr id="5" name="Title 4"/>
          <p:cNvSpPr>
            <a:spLocks noGrp="1"/>
          </p:cNvSpPr>
          <p:nvPr>
            <p:ph type="title" hasCustomPrompt="1"/>
          </p:nvPr>
        </p:nvSpPr>
        <p:spPr>
          <a:xfrm>
            <a:off x="955388" y="1001757"/>
            <a:ext cx="9916160" cy="3062510"/>
          </a:xfrm>
          <a:prstGeom prst="rect">
            <a:avLst/>
          </a:prstGeom>
        </p:spPr>
        <p:txBody>
          <a:bodyPr anchor="b"/>
          <a:lstStyle>
            <a:lvl1pPr algn="l">
              <a:defRPr sz="5334"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20116" b="-577"/>
          <a:stretch/>
        </p:blipFill>
        <p:spPr>
          <a:xfrm>
            <a:off x="1126456" y="6668801"/>
            <a:ext cx="3701859" cy="454524"/>
          </a:xfrm>
          <a:prstGeom prst="rect">
            <a:avLst/>
          </a:prstGeom>
        </p:spPr>
      </p:pic>
    </p:spTree>
    <p:extLst>
      <p:ext uri="{BB962C8B-B14F-4D97-AF65-F5344CB8AC3E}">
        <p14:creationId xmlns:p14="http://schemas.microsoft.com/office/powerpoint/2010/main" val="2894418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2"/>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spid="_x0000_s2075" name="think-cell Slide" r:id="rId4" imgW="524" imgH="526" progId="TCLayout.ActiveDocument.1">
                  <p:embed/>
                </p:oleObj>
              </mc:Choice>
              <mc:Fallback>
                <p:oleObj name="think-cell Slide" r:id="rId4"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5"/>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631603" y="396280"/>
            <a:ext cx="11722242" cy="477010"/>
          </a:xfrm>
          <a:prstGeom prst="rect">
            <a:avLst/>
          </a:prstGeom>
        </p:spPr>
        <p:txBody>
          <a:bodyPr>
            <a:normAutofit/>
          </a:bodyPr>
          <a:lstStyle>
            <a:lvl1pPr marL="0" indent="0">
              <a:lnSpc>
                <a:spcPct val="90000"/>
              </a:lnSpc>
              <a:buNone/>
              <a:defRPr sz="28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dirty="0"/>
              <a:t>HEADER HERE</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6"/>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552543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l="25200"/>
          <a:stretch/>
        </p:blipFill>
        <p:spPr>
          <a:xfrm>
            <a:off x="1157103" y="6404841"/>
            <a:ext cx="4012839" cy="921962"/>
          </a:xfrm>
          <a:prstGeom prst="rect">
            <a:avLst/>
          </a:prstGeom>
        </p:spPr>
      </p:pic>
    </p:spTree>
    <p:extLst>
      <p:ext uri="{BB962C8B-B14F-4D97-AF65-F5344CB8AC3E}">
        <p14:creationId xmlns:p14="http://schemas.microsoft.com/office/powerpoint/2010/main" val="4151709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937680" y="2474921"/>
            <a:ext cx="11658117" cy="4064092"/>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955388" y="1846046"/>
            <a:ext cx="11640409" cy="438582"/>
          </a:xfrm>
          <a:prstGeom prst="rect">
            <a:avLst/>
          </a:prstGeom>
        </p:spPr>
        <p:txBody>
          <a:bodyPr>
            <a:noAutofit/>
          </a:bodyPr>
          <a:lstStyle>
            <a:lvl1pPr marL="0" indent="0">
              <a:lnSpc>
                <a:spcPct val="90000"/>
              </a:lnSpc>
              <a:buNone/>
              <a:defRPr sz="2560" b="0" i="0" baseline="0">
                <a:solidFill>
                  <a:srgbClr val="4B2E83"/>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4"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2" name="Title 1"/>
          <p:cNvSpPr>
            <a:spLocks noGrp="1"/>
          </p:cNvSpPr>
          <p:nvPr>
            <p:ph type="title" hasCustomPrompt="1"/>
          </p:nvPr>
        </p:nvSpPr>
        <p:spPr>
          <a:xfrm>
            <a:off x="955386" y="396279"/>
            <a:ext cx="11640410" cy="1058131"/>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10" name="Text Placeholder 9"/>
          <p:cNvSpPr>
            <a:spLocks noGrp="1"/>
          </p:cNvSpPr>
          <p:nvPr>
            <p:ph type="body" sz="quarter" idx="13" hasCustomPrompt="1"/>
          </p:nvPr>
        </p:nvSpPr>
        <p:spPr>
          <a:xfrm>
            <a:off x="4384040" y="6808894"/>
            <a:ext cx="3579821" cy="285326"/>
          </a:xfrm>
          <a:prstGeom prst="rect">
            <a:avLst/>
          </a:prstGeom>
        </p:spPr>
        <p:txBody>
          <a:bodyPr/>
          <a:lstStyle>
            <a:lvl1pPr marL="0" indent="0" algn="ctr">
              <a:buNone/>
              <a:defRPr sz="1280">
                <a:latin typeface="Open Sans" panose="020B0606030504020204" pitchFamily="34" charset="0"/>
                <a:ea typeface="Open Sans" panose="020B0606030504020204" pitchFamily="34" charset="0"/>
                <a:cs typeface="Open Sans" panose="020B0606030504020204" pitchFamily="34" charset="0"/>
              </a:defRPr>
            </a:lvl1pPr>
          </a:lstStyle>
          <a:p>
            <a:pPr lvl="0"/>
            <a:fld id="{31AF096E-E97F-4066-A35F-C9A96A2D1A5C}" type="slidenum">
              <a:rPr lang="en-US" smtClean="0"/>
              <a:t>‹#›</a:t>
            </a:fld>
            <a:endParaRPr lang="en-US" dirty="0"/>
          </a:p>
        </p:txBody>
      </p:sp>
    </p:spTree>
    <p:extLst>
      <p:ext uri="{BB962C8B-B14F-4D97-AF65-F5344CB8AC3E}">
        <p14:creationId xmlns:p14="http://schemas.microsoft.com/office/powerpoint/2010/main" val="232901671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937678" y="1852508"/>
            <a:ext cx="11656832" cy="4283197"/>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2" name="Title 1"/>
          <p:cNvSpPr>
            <a:spLocks noGrp="1"/>
          </p:cNvSpPr>
          <p:nvPr>
            <p:ph type="title" hasCustomPrompt="1"/>
          </p:nvPr>
        </p:nvSpPr>
        <p:spPr>
          <a:xfrm>
            <a:off x="955387" y="396279"/>
            <a:ext cx="11639124"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00"/>
          <a:stretch/>
        </p:blipFill>
        <p:spPr>
          <a:xfrm>
            <a:off x="1157103" y="6404841"/>
            <a:ext cx="4012839" cy="921962"/>
          </a:xfrm>
          <a:prstGeom prst="rect">
            <a:avLst/>
          </a:prstGeom>
        </p:spPr>
      </p:pic>
      <p:sp>
        <p:nvSpPr>
          <p:cNvPr id="8" name="Text Placeholder 9"/>
          <p:cNvSpPr>
            <a:spLocks noGrp="1"/>
          </p:cNvSpPr>
          <p:nvPr>
            <p:ph type="body" sz="quarter" idx="13" hasCustomPrompt="1"/>
          </p:nvPr>
        </p:nvSpPr>
        <p:spPr>
          <a:xfrm>
            <a:off x="4384040" y="6808894"/>
            <a:ext cx="3579821" cy="285326"/>
          </a:xfrm>
          <a:prstGeom prst="rect">
            <a:avLst/>
          </a:prstGeom>
        </p:spPr>
        <p:txBody>
          <a:bodyPr/>
          <a:lstStyle>
            <a:lvl1pPr marL="0" indent="0" algn="ctr">
              <a:buNone/>
              <a:defRPr sz="1280">
                <a:latin typeface="Open Sans" panose="020B0606030504020204" pitchFamily="34" charset="0"/>
                <a:ea typeface="Open Sans" panose="020B0606030504020204" pitchFamily="34" charset="0"/>
                <a:cs typeface="Open Sans" panose="020B0606030504020204" pitchFamily="34" charset="0"/>
              </a:defRPr>
            </a:lvl1pPr>
          </a:lstStyle>
          <a:p>
            <a:pPr lvl="0"/>
            <a:fld id="{31AF096E-E97F-4066-A35F-C9A96A2D1A5C}" type="slidenum">
              <a:rPr lang="en-US" smtClean="0"/>
              <a:t>‹#›</a:t>
            </a:fld>
            <a:endParaRPr lang="en-US" dirty="0"/>
          </a:p>
        </p:txBody>
      </p:sp>
    </p:spTree>
    <p:extLst>
      <p:ext uri="{BB962C8B-B14F-4D97-AF65-F5344CB8AC3E}">
        <p14:creationId xmlns:p14="http://schemas.microsoft.com/office/powerpoint/2010/main" val="2539957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9751" y="6919954"/>
            <a:ext cx="3449309" cy="174266"/>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8" name="Text Placeholder 9"/>
          <p:cNvSpPr>
            <a:spLocks noGrp="1"/>
          </p:cNvSpPr>
          <p:nvPr>
            <p:ph type="body" sz="quarter" idx="13" hasCustomPrompt="1"/>
          </p:nvPr>
        </p:nvSpPr>
        <p:spPr>
          <a:xfrm>
            <a:off x="4384040" y="6808894"/>
            <a:ext cx="3579821" cy="285326"/>
          </a:xfrm>
          <a:prstGeom prst="rect">
            <a:avLst/>
          </a:prstGeom>
        </p:spPr>
        <p:txBody>
          <a:bodyPr/>
          <a:lstStyle>
            <a:lvl1pPr marL="0" indent="0" algn="ctr">
              <a:buNone/>
              <a:defRPr sz="1280">
                <a:latin typeface="Open Sans" panose="020B0606030504020204" pitchFamily="34" charset="0"/>
                <a:ea typeface="Open Sans" panose="020B0606030504020204" pitchFamily="34" charset="0"/>
                <a:cs typeface="Open Sans" panose="020B0606030504020204" pitchFamily="34" charset="0"/>
              </a:defRPr>
            </a:lvl1pPr>
          </a:lstStyle>
          <a:p>
            <a:pPr lvl="0"/>
            <a:fld id="{31AF096E-E97F-4066-A35F-C9A96A2D1A5C}" type="slidenum">
              <a:rPr lang="en-US" smtClean="0"/>
              <a:t>‹#›</a:t>
            </a:fld>
            <a:endParaRPr lang="en-US" dirty="0"/>
          </a:p>
        </p:txBody>
      </p:sp>
    </p:spTree>
    <p:extLst>
      <p:ext uri="{BB962C8B-B14F-4D97-AF65-F5344CB8AC3E}">
        <p14:creationId xmlns:p14="http://schemas.microsoft.com/office/powerpoint/2010/main" val="841348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01228" y="785802"/>
            <a:ext cx="12002347" cy="280999"/>
          </a:xfrm>
          <a:prstGeom prst="rect">
            <a:avLst/>
          </a:prstGeom>
        </p:spPr>
        <p:txBody>
          <a:bodyPr>
            <a:noAutofit/>
          </a:bodyPr>
          <a:lstStyle>
            <a:lvl1pPr marL="0" indent="0">
              <a:buNone/>
              <a:defRPr sz="1707" b="0">
                <a:solidFill>
                  <a:srgbClr val="575757"/>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a:t>Edit Master text styles</a:t>
            </a:r>
          </a:p>
        </p:txBody>
      </p:sp>
      <p:sp>
        <p:nvSpPr>
          <p:cNvPr id="14" name="Title Placeholder 1"/>
          <p:cNvSpPr>
            <a:spLocks noGrp="1"/>
          </p:cNvSpPr>
          <p:nvPr>
            <p:ph type="title"/>
          </p:nvPr>
        </p:nvSpPr>
        <p:spPr>
          <a:xfrm>
            <a:off x="501228" y="429426"/>
            <a:ext cx="12002347" cy="356375"/>
          </a:xfrm>
          <a:prstGeom prst="rect">
            <a:avLst/>
          </a:prstGeom>
        </p:spPr>
        <p:txBody>
          <a:bodyPr rtlCol="0">
            <a:noAutofit/>
          </a:bodyPr>
          <a:lstStyle>
            <a:lvl1pPr>
              <a:defRPr sz="2133" b="1"/>
            </a:lvl1pPr>
          </a:lstStyle>
          <a:p>
            <a:r>
              <a:rPr lang="en-US" noProof="0" dirty="0"/>
              <a:t>Click to edit Master title style</a:t>
            </a:r>
          </a:p>
        </p:txBody>
      </p:sp>
    </p:spTree>
    <p:extLst>
      <p:ext uri="{BB962C8B-B14F-4D97-AF65-F5344CB8AC3E}">
        <p14:creationId xmlns:p14="http://schemas.microsoft.com/office/powerpoint/2010/main" val="256180077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pic>
        <p:nvPicPr>
          <p:cNvPr id="4" name="Picture 3" descr="Bar_RtAng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456" y="4210952"/>
            <a:ext cx="3486461" cy="132810"/>
          </a:xfrm>
          <a:prstGeom prst="rect">
            <a:avLst/>
          </a:prstGeom>
        </p:spPr>
      </p:pic>
      <p:sp>
        <p:nvSpPr>
          <p:cNvPr id="5" name="Title 4"/>
          <p:cNvSpPr>
            <a:spLocks noGrp="1"/>
          </p:cNvSpPr>
          <p:nvPr>
            <p:ph type="title" hasCustomPrompt="1"/>
          </p:nvPr>
        </p:nvSpPr>
        <p:spPr>
          <a:xfrm>
            <a:off x="955388" y="1001757"/>
            <a:ext cx="9916160" cy="3062510"/>
          </a:xfrm>
          <a:prstGeom prst="rect">
            <a:avLst/>
          </a:prstGeom>
        </p:spPr>
        <p:txBody>
          <a:bodyPr anchor="b"/>
          <a:lstStyle>
            <a:lvl1pPr algn="l">
              <a:defRPr sz="5334"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20116" b="-577"/>
          <a:stretch/>
        </p:blipFill>
        <p:spPr>
          <a:xfrm>
            <a:off x="1126456" y="6668801"/>
            <a:ext cx="3701859" cy="454524"/>
          </a:xfrm>
          <a:prstGeom prst="rect">
            <a:avLst/>
          </a:prstGeom>
        </p:spPr>
      </p:pic>
    </p:spTree>
    <p:extLst>
      <p:ext uri="{BB962C8B-B14F-4D97-AF65-F5344CB8AC3E}">
        <p14:creationId xmlns:p14="http://schemas.microsoft.com/office/powerpoint/2010/main" val="7123480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7105" y="4273157"/>
            <a:ext cx="3248787" cy="120288"/>
          </a:xfrm>
          <a:prstGeom prst="rect">
            <a:avLst/>
          </a:prstGeom>
        </p:spPr>
      </p:pic>
      <p:sp>
        <p:nvSpPr>
          <p:cNvPr id="3" name="Title 2"/>
          <p:cNvSpPr>
            <a:spLocks noGrp="1"/>
          </p:cNvSpPr>
          <p:nvPr>
            <p:ph type="title" hasCustomPrompt="1"/>
          </p:nvPr>
        </p:nvSpPr>
        <p:spPr>
          <a:xfrm>
            <a:off x="955388" y="1258483"/>
            <a:ext cx="9916160" cy="2817873"/>
          </a:xfrm>
          <a:prstGeom prst="rect">
            <a:avLst/>
          </a:prstGeom>
        </p:spPr>
        <p:txBody>
          <a:bodyPr anchor="b"/>
          <a:lstStyle>
            <a:lvl1pPr algn="l">
              <a:defRPr sz="5336"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l="20116" b="-577"/>
          <a:stretch/>
        </p:blipFill>
        <p:spPr>
          <a:xfrm>
            <a:off x="1126458" y="6668801"/>
            <a:ext cx="3701859" cy="454524"/>
          </a:xfrm>
          <a:prstGeom prst="rect">
            <a:avLst/>
          </a:prstGeom>
        </p:spPr>
      </p:pic>
    </p:spTree>
    <p:extLst>
      <p:ext uri="{BB962C8B-B14F-4D97-AF65-F5344CB8AC3E}">
        <p14:creationId xmlns:p14="http://schemas.microsoft.com/office/powerpoint/2010/main" val="262815579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637047" y="2453305"/>
            <a:ext cx="11640408" cy="4022285"/>
          </a:xfrm>
          <a:prstGeom prst="rect">
            <a:avLst/>
          </a:prstGeom>
        </p:spPr>
        <p:txBody>
          <a:bodyPr>
            <a:normAutofit/>
          </a:bodyPr>
          <a:lstStyle>
            <a:lvl1pPr marL="0" indent="0">
              <a:buNone/>
              <a:defRPr sz="3413"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13" name="Picture 12"/>
          <p:cNvPicPr>
            <a:picLocks noChangeAspect="1"/>
          </p:cNvPicPr>
          <p:nvPr userDrawn="1"/>
        </p:nvPicPr>
        <p:blipFill>
          <a:blip r:embed="rId2"/>
          <a:stretch>
            <a:fillRect/>
          </a:stretch>
        </p:blipFill>
        <p:spPr>
          <a:xfrm>
            <a:off x="780847" y="1939211"/>
            <a:ext cx="1569823" cy="137048"/>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2" y="6649647"/>
            <a:ext cx="3612444" cy="245065"/>
          </a:xfrm>
          <a:prstGeom prst="rect">
            <a:avLst/>
          </a:prstGeom>
        </p:spPr>
      </p:pic>
      <p:sp>
        <p:nvSpPr>
          <p:cNvPr id="2" name="Title 1"/>
          <p:cNvSpPr>
            <a:spLocks noGrp="1"/>
          </p:cNvSpPr>
          <p:nvPr>
            <p:ph type="title" hasCustomPrompt="1"/>
          </p:nvPr>
        </p:nvSpPr>
        <p:spPr>
          <a:xfrm>
            <a:off x="654756" y="527112"/>
            <a:ext cx="1164040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5914881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A2D83"/>
                </a:solidFill>
                <a:latin typeface="Encode Sans Normal"/>
                <a:cs typeface="Encode Sans Norm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2620379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2"/>
            </p:custDataLst>
          </p:nvPr>
        </p:nvGraphicFramePr>
        <p:xfrm>
          <a:off x="1699" y="1700"/>
          <a:ext cx="1693" cy="1693"/>
        </p:xfrm>
        <a:graphic>
          <a:graphicData uri="http://schemas.openxmlformats.org/presentationml/2006/ole">
            <mc:AlternateContent xmlns:mc="http://schemas.openxmlformats.org/markup-compatibility/2006">
              <mc:Choice xmlns:v="urn:schemas-microsoft-com:vml" Requires="v">
                <p:oleObj spid="_x0000_s4123" name="think-cell Slide" r:id="rId4" imgW="524" imgH="526" progId="TCLayout.ActiveDocument.1">
                  <p:embed/>
                </p:oleObj>
              </mc:Choice>
              <mc:Fallback>
                <p:oleObj name="think-cell Slide" r:id="rId4"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5"/>
                      <a:stretch>
                        <a:fillRect/>
                      </a:stretch>
                    </p:blipFill>
                    <p:spPr>
                      <a:xfrm>
                        <a:off x="1699" y="1700"/>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0" y="396280"/>
            <a:ext cx="11640409"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712" indent="0">
              <a:buNone/>
              <a:defRPr b="0" i="0">
                <a:solidFill>
                  <a:srgbClr val="E8D3A2"/>
                </a:solidFill>
                <a:latin typeface="Encode Sans Normal Black"/>
                <a:cs typeface="Encode Sans Normal Black"/>
              </a:defRPr>
            </a:lvl2pPr>
            <a:lvl3pPr marL="975428" indent="0">
              <a:buNone/>
              <a:defRPr b="0" i="0">
                <a:solidFill>
                  <a:srgbClr val="E8D3A2"/>
                </a:solidFill>
                <a:latin typeface="Encode Sans Normal Black"/>
                <a:cs typeface="Encode Sans Normal Black"/>
              </a:defRPr>
            </a:lvl3pPr>
            <a:lvl4pPr marL="1463141" indent="0">
              <a:buNone/>
              <a:defRPr b="0" i="0">
                <a:solidFill>
                  <a:srgbClr val="E8D3A2"/>
                </a:solidFill>
                <a:latin typeface="Encode Sans Normal Black"/>
                <a:cs typeface="Encode Sans Normal Black"/>
              </a:defRPr>
            </a:lvl4pPr>
            <a:lvl5pPr marL="1950855" indent="0">
              <a:buNone/>
              <a:defRPr b="0" i="0">
                <a:solidFill>
                  <a:srgbClr val="E8D3A2"/>
                </a:solidFill>
                <a:latin typeface="Encode Sans Normal Black"/>
                <a:cs typeface="Encode Sans Normal Black"/>
              </a:defRPr>
            </a:lvl5pPr>
          </a:lstStyle>
          <a:p>
            <a:pPr lvl="0"/>
            <a:r>
              <a:rPr lang="en-US" dirty="0"/>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85" indent="-365785">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85" indent="-243857">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711" indent="-243857">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Bulleted content here (Calibri Regular, 24 pt.)</a:t>
            </a:r>
          </a:p>
          <a:p>
            <a:pPr lvl="1"/>
            <a:r>
              <a:rPr lang="en-US" dirty="0"/>
              <a:t>Second level (Calibri Regular, 20)</a:t>
            </a:r>
          </a:p>
          <a:p>
            <a:pPr lvl="2"/>
            <a:r>
              <a:rPr lang="en-US" dirty="0"/>
              <a:t>Third level (Calibri Regular, 18)</a:t>
            </a:r>
          </a:p>
          <a:p>
            <a:pPr lvl="3"/>
            <a:r>
              <a:rPr lang="en-US" dirty="0"/>
              <a:t>Fourth level (Calibri Regular, 16)</a:t>
            </a:r>
          </a:p>
          <a:p>
            <a:pPr lvl="4"/>
            <a:r>
              <a:rPr lang="en-US" dirty="0"/>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30"/>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6"/>
          <a:stretch>
            <a:fillRect/>
          </a:stretch>
        </p:blipFill>
        <p:spPr>
          <a:xfrm>
            <a:off x="702463" y="910016"/>
            <a:ext cx="1569823"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18836" y="7035471"/>
            <a:ext cx="3233727" cy="163374"/>
          </a:xfrm>
          <a:prstGeom prst="rect">
            <a:avLst/>
          </a:prstGeom>
        </p:spPr>
      </p:pic>
    </p:spTree>
    <p:extLst>
      <p:ext uri="{BB962C8B-B14F-4D97-AF65-F5344CB8AC3E}">
        <p14:creationId xmlns:p14="http://schemas.microsoft.com/office/powerpoint/2010/main" val="2167638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869754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715264" y="2022501"/>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dirty="0"/>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797862"/>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Tree>
    <p:extLst>
      <p:ext uri="{BB962C8B-B14F-4D97-AF65-F5344CB8AC3E}">
        <p14:creationId xmlns:p14="http://schemas.microsoft.com/office/powerpoint/2010/main" val="736436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9" name="Picture 18"/>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2449997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16" name="Picture 15"/>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1865217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spTree>
    <p:extLst>
      <p:ext uri="{BB962C8B-B14F-4D97-AF65-F5344CB8AC3E}">
        <p14:creationId xmlns:p14="http://schemas.microsoft.com/office/powerpoint/2010/main" val="1314899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Tree>
    <p:extLst>
      <p:ext uri="{BB962C8B-B14F-4D97-AF65-F5344CB8AC3E}">
        <p14:creationId xmlns:p14="http://schemas.microsoft.com/office/powerpoint/2010/main" val="1231398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dirty="0"/>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(Calibri Regular, 24 pt.)</a:t>
            </a:r>
          </a:p>
          <a:p>
            <a:pPr lvl="1"/>
            <a:r>
              <a:rPr lang="en-US" dirty="0"/>
              <a:t>Second level (Calibri Regular, 20)</a:t>
            </a:r>
          </a:p>
          <a:p>
            <a:pPr lvl="2"/>
            <a:r>
              <a:rPr lang="en-US" dirty="0"/>
              <a:t>Third level (Calibri Regular, 18)</a:t>
            </a:r>
          </a:p>
          <a:p>
            <a:pPr lvl="3"/>
            <a:r>
              <a:rPr lang="en-US" dirty="0"/>
              <a:t>Fourth level (Calibri Regular, 16)</a:t>
            </a:r>
          </a:p>
          <a:p>
            <a:pPr lvl="4"/>
            <a:r>
              <a:rPr lang="en-US" dirty="0"/>
              <a:t>Fifth level (Calibri Regular, 14)</a:t>
            </a:r>
          </a:p>
        </p:txBody>
      </p:sp>
      <p:pic>
        <p:nvPicPr>
          <p:cNvPr id="5" name="Picture 4"/>
          <p:cNvPicPr>
            <a:picLocks noChangeAspect="1"/>
          </p:cNvPicPr>
          <p:nvPr userDrawn="1"/>
        </p:nvPicPr>
        <p:blipFill>
          <a:blip r:embed="rId2"/>
          <a:stretch>
            <a:fillRect/>
          </a:stretch>
        </p:blipFill>
        <p:spPr>
          <a:xfrm>
            <a:off x="943678" y="910016"/>
            <a:ext cx="1569822" cy="102786"/>
          </a:xfrm>
          <a:prstGeom prst="rect">
            <a:avLst/>
          </a:prstGeom>
        </p:spPr>
      </p:pic>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dirty="0"/>
              <a:t>SUB-HEADER HERE (CALIBRI LIGHT, 24 PT.)</a:t>
            </a:r>
          </a:p>
        </p:txBody>
      </p:sp>
      <p:sp>
        <p:nvSpPr>
          <p:cNvPr id="8" name="Slide Number Placeholder 10">
            <a:extLst>
              <a:ext uri="{FF2B5EF4-FFF2-40B4-BE49-F238E27FC236}">
                <a16:creationId xmlns:a16="http://schemas.microsoft.com/office/drawing/2014/main" id="{78F71BE9-DB46-44C0-935E-5B995B95F6DB}"/>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519617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2"/>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spid="_x0000_s6171" name="think-cell Slide" r:id="rId4" imgW="524" imgH="526" progId="TCLayout.ActiveDocument.1">
                  <p:embed/>
                </p:oleObj>
              </mc:Choice>
              <mc:Fallback>
                <p:oleObj name="think-cell Slide" r:id="rId4"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5"/>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endParaRPr lang="en-US" dirty="0"/>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Bulleted content here (Calibri Regular, 24 pt.)</a:t>
            </a:r>
          </a:p>
          <a:p>
            <a:pPr lvl="1"/>
            <a:r>
              <a:rPr lang="en-US" dirty="0"/>
              <a:t>Second level (Calibri Regular, 20)</a:t>
            </a:r>
          </a:p>
          <a:p>
            <a:pPr lvl="2"/>
            <a:r>
              <a:rPr lang="en-US" dirty="0"/>
              <a:t>Third level (Calibri Regular, 18)</a:t>
            </a:r>
          </a:p>
          <a:p>
            <a:pPr lvl="3"/>
            <a:r>
              <a:rPr lang="en-US" dirty="0"/>
              <a:t>Fourth level (Calibri Regular, 16)</a:t>
            </a:r>
          </a:p>
          <a:p>
            <a:pPr lvl="4"/>
            <a:r>
              <a:rPr lang="en-US" dirty="0"/>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6"/>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47183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7" y="6540813"/>
            <a:ext cx="3449211" cy="303322"/>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1" y="6001719"/>
            <a:ext cx="1950720" cy="1313485"/>
          </a:xfrm>
          <a:prstGeom prst="rect">
            <a:avLst/>
          </a:prstGeom>
        </p:spPr>
      </p:pic>
      <p:sp>
        <p:nvSpPr>
          <p:cNvPr id="3" name="Title 2"/>
          <p:cNvSpPr>
            <a:spLocks noGrp="1"/>
          </p:cNvSpPr>
          <p:nvPr>
            <p:ph type="title" hasCustomPrompt="1"/>
          </p:nvPr>
        </p:nvSpPr>
        <p:spPr>
          <a:xfrm>
            <a:off x="654757" y="917323"/>
            <a:ext cx="9989035" cy="3757164"/>
          </a:xfrm>
          <a:prstGeom prst="rect">
            <a:avLst/>
          </a:prstGeom>
        </p:spPr>
        <p:txBody>
          <a:bodyPr anchor="b"/>
          <a:lstStyle>
            <a:lvl1pPr algn="l">
              <a:defRPr sz="711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1551299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
        <p:cNvGrpSpPr/>
        <p:nvPr/>
      </p:nvGrpSpPr>
      <p:grpSpPr>
        <a:xfrm>
          <a:off x="0" y="0"/>
          <a:ext cx="0" cy="0"/>
          <a:chOff x="0" y="0"/>
          <a:chExt cx="0" cy="0"/>
        </a:xfrm>
      </p:grpSpPr>
      <p:sp>
        <p:nvSpPr>
          <p:cNvPr id="8" name="Shape 8"/>
          <p:cNvSpPr txBox="1">
            <a:spLocks noGrp="1"/>
          </p:cNvSpPr>
          <p:nvPr>
            <p:ph type="body" idx="1"/>
          </p:nvPr>
        </p:nvSpPr>
        <p:spPr>
          <a:xfrm>
            <a:off x="955388" y="2182463"/>
            <a:ext cx="9916159" cy="2817872"/>
          </a:xfrm>
          <a:prstGeom prst="rect">
            <a:avLst/>
          </a:prstGeom>
          <a:noFill/>
          <a:ln>
            <a:noFill/>
          </a:ln>
        </p:spPr>
        <p:txBody>
          <a:bodyPr wrap="square" lIns="91425" tIns="91425" rIns="91425" bIns="91425" anchor="b" anchorCtr="0"/>
          <a:lstStyle>
            <a:lvl1pPr marL="0" marR="0" lvl="0" indent="0" algn="l" rtl="0">
              <a:lnSpc>
                <a:spcPct val="100000"/>
              </a:lnSpc>
              <a:spcBef>
                <a:spcPts val="1067"/>
              </a:spcBef>
              <a:buClr>
                <a:schemeClr val="dk1"/>
              </a:buClr>
              <a:buFont typeface="Arial"/>
              <a:buNone/>
              <a:defRPr sz="5335"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Encode Sans Black"/>
              </a:defRPr>
            </a:lvl1pPr>
            <a:lvl2pPr marL="487710" marR="0" lvl="1" indent="0" algn="l" rtl="0">
              <a:spcBef>
                <a:spcPts val="597"/>
              </a:spcBef>
              <a:buClr>
                <a:srgbClr val="E8D3A2"/>
              </a:buClr>
              <a:buFont typeface="Arial"/>
              <a:buChar char="○"/>
              <a:defRPr sz="2987" b="0" i="0" u="none" strike="noStrike" cap="none">
                <a:solidFill>
                  <a:srgbClr val="E8D3A2"/>
                </a:solidFill>
                <a:latin typeface="Encode Sans Black"/>
                <a:ea typeface="Encode Sans Black"/>
                <a:cs typeface="Encode Sans Black"/>
                <a:sym typeface="Encode Sans Black"/>
              </a:defRPr>
            </a:lvl2pPr>
            <a:lvl3pPr marL="975420" marR="0" lvl="2" indent="0" algn="l" rtl="0">
              <a:spcBef>
                <a:spcPts val="512"/>
              </a:spcBef>
              <a:buClr>
                <a:srgbClr val="E8D3A2"/>
              </a:buClr>
              <a:buFont typeface="Arial"/>
              <a:buChar char="■"/>
              <a:defRPr sz="2560" b="0" i="0" u="none" strike="noStrike" cap="none">
                <a:solidFill>
                  <a:srgbClr val="E8D3A2"/>
                </a:solidFill>
                <a:latin typeface="Encode Sans Black"/>
                <a:ea typeface="Encode Sans Black"/>
                <a:cs typeface="Encode Sans Black"/>
                <a:sym typeface="Encode Sans Black"/>
              </a:defRPr>
            </a:lvl3pPr>
            <a:lvl4pPr marL="1463132" marR="0" lvl="3"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4pPr>
            <a:lvl5pPr marL="1950842" marR="0" lvl="4"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5pPr>
            <a:lvl6pPr marL="2682408" marR="0" lvl="5"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6pPr>
            <a:lvl7pPr marL="3170118" marR="0" lvl="6"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7pPr>
            <a:lvl8pPr marL="3657828" marR="0" lvl="7"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8pPr>
            <a:lvl9pPr marL="4145540" marR="0" lvl="8"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9pPr>
          </a:lstStyle>
          <a:p>
            <a:endParaRPr dirty="0"/>
          </a:p>
        </p:txBody>
      </p:sp>
      <p:pic>
        <p:nvPicPr>
          <p:cNvPr id="9" name="Shape 9"/>
          <p:cNvPicPr preferRelativeResize="0"/>
          <p:nvPr/>
        </p:nvPicPr>
        <p:blipFill rotWithShape="1">
          <a:blip r:embed="rId2">
            <a:alphaModFix/>
          </a:blip>
          <a:srcRect/>
          <a:stretch/>
        </p:blipFill>
        <p:spPr>
          <a:xfrm>
            <a:off x="1108570" y="5000339"/>
            <a:ext cx="2275839" cy="149012"/>
          </a:xfrm>
          <a:prstGeom prst="rect">
            <a:avLst/>
          </a:prstGeom>
          <a:noFill/>
          <a:ln>
            <a:noFill/>
          </a:ln>
        </p:spPr>
      </p:pic>
      <p:sp>
        <p:nvSpPr>
          <p:cNvPr id="7" name="Slide Number Placeholder 10">
            <a:extLst>
              <a:ext uri="{FF2B5EF4-FFF2-40B4-BE49-F238E27FC236}">
                <a16:creationId xmlns:a16="http://schemas.microsoft.com/office/drawing/2014/main" id="{2D440B6F-09BA-43C6-832A-57F4362E0F3E}"/>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7363663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
        <p:nvSpPr>
          <p:cNvPr id="7" name="Slide Number Placeholder 10">
            <a:extLst>
              <a:ext uri="{FF2B5EF4-FFF2-40B4-BE49-F238E27FC236}">
                <a16:creationId xmlns:a16="http://schemas.microsoft.com/office/drawing/2014/main" id="{100E6950-6D26-4962-AB43-36CB8D6AF8AC}"/>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791381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dirty="0"/>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(Calibri Regular, 24 pt.)</a:t>
            </a:r>
          </a:p>
          <a:p>
            <a:pPr lvl="1"/>
            <a:r>
              <a:rPr lang="en-US" dirty="0"/>
              <a:t>Second level (Calibri Regular, 20)</a:t>
            </a:r>
          </a:p>
          <a:p>
            <a:pPr lvl="2"/>
            <a:r>
              <a:rPr lang="en-US" dirty="0"/>
              <a:t>Third level (Calibri Regular, 18)</a:t>
            </a:r>
          </a:p>
          <a:p>
            <a:pPr lvl="3"/>
            <a:r>
              <a:rPr lang="en-US" dirty="0"/>
              <a:t>Fourth level (Calibri Regular, 16)</a:t>
            </a:r>
          </a:p>
          <a:p>
            <a:pPr lvl="4"/>
            <a:r>
              <a:rPr lang="en-US" dirty="0"/>
              <a:t>Fifth level (Calibri Regular, 14)</a:t>
            </a:r>
          </a:p>
        </p:txBody>
      </p:sp>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dirty="0"/>
              <a:t>SUB-HEADER HERE (CALIBRI LIGHT, 24 PT.)</a:t>
            </a:r>
          </a:p>
        </p:txBody>
      </p:sp>
      <p:sp>
        <p:nvSpPr>
          <p:cNvPr id="7" name="Slide Number Placeholder 10">
            <a:extLst>
              <a:ext uri="{FF2B5EF4-FFF2-40B4-BE49-F238E27FC236}">
                <a16:creationId xmlns:a16="http://schemas.microsoft.com/office/drawing/2014/main" id="{1D059199-1963-420E-8D6C-6D1537FA699A}"/>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F9132001-8C2F-4802-B20A-1EFB92B9646D}"/>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1905655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dirty="0"/>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Bulleted content here (Calibri Regular, 24 pt.)</a:t>
            </a:r>
          </a:p>
          <a:p>
            <a:pPr lvl="1"/>
            <a:r>
              <a:rPr lang="en-US" dirty="0"/>
              <a:t>Second level (Calibri Regular, 20)</a:t>
            </a:r>
          </a:p>
          <a:p>
            <a:pPr lvl="2"/>
            <a:r>
              <a:rPr lang="en-US" dirty="0"/>
              <a:t>Third level (Calibri Regular, 18)</a:t>
            </a:r>
          </a:p>
          <a:p>
            <a:pPr lvl="3"/>
            <a:r>
              <a:rPr lang="en-US" dirty="0"/>
              <a:t>Fourth level (Calibri Regular, 16)</a:t>
            </a:r>
          </a:p>
          <a:p>
            <a:pPr lvl="4"/>
            <a:r>
              <a:rPr lang="en-US" dirty="0"/>
              <a:t>Fifth level (Calibri Regular, 14)</a:t>
            </a:r>
          </a:p>
        </p:txBody>
      </p:sp>
      <p:sp>
        <p:nvSpPr>
          <p:cNvPr id="5" name="Slide Number Placeholder 10">
            <a:extLst>
              <a:ext uri="{FF2B5EF4-FFF2-40B4-BE49-F238E27FC236}">
                <a16:creationId xmlns:a16="http://schemas.microsoft.com/office/drawing/2014/main" id="{AE2EC6D8-DAC9-45D3-A4B8-1A4CE5BD2D49}"/>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7" name="Picture 6">
            <a:extLst>
              <a:ext uri="{FF2B5EF4-FFF2-40B4-BE49-F238E27FC236}">
                <a16:creationId xmlns:a16="http://schemas.microsoft.com/office/drawing/2014/main" id="{F27943F8-2FA9-4CB9-962D-3A78D199DBC0}"/>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17369672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90508" y="1852508"/>
            <a:ext cx="11408550" cy="4727787"/>
          </a:xfrm>
          <a:prstGeom prst="rect">
            <a:avLst/>
          </a:prstGeom>
        </p:spPr>
        <p:txBody>
          <a:bodyPr>
            <a:normAutofit/>
          </a:bodyPr>
          <a:lstStyle>
            <a:lvl1pPr marL="0" indent="0">
              <a:buNone/>
              <a:defRPr sz="1920" b="0" i="0" baseline="0">
                <a:solidFill>
                  <a:srgbClr val="999999"/>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Graphic Here</a:t>
            </a:r>
          </a:p>
        </p:txBody>
      </p:sp>
      <p:sp>
        <p:nvSpPr>
          <p:cNvPr id="13" name="Text Placeholder 5"/>
          <p:cNvSpPr>
            <a:spLocks noGrp="1"/>
          </p:cNvSpPr>
          <p:nvPr>
            <p:ph type="body" sz="quarter" idx="10" hasCustomPrompt="1"/>
          </p:nvPr>
        </p:nvSpPr>
        <p:spPr>
          <a:xfrm>
            <a:off x="955390" y="396277"/>
            <a:ext cx="11640409" cy="1058131"/>
          </a:xfrm>
          <a:prstGeom prst="rect">
            <a:avLst/>
          </a:prstGeom>
        </p:spPr>
        <p:txBody>
          <a:bodyPr>
            <a:normAutofit/>
          </a:bodyPr>
          <a:lstStyle>
            <a:lvl1pPr marL="0" indent="0">
              <a:lnSpc>
                <a:spcPct val="90000"/>
              </a:lnSpc>
              <a:buNone/>
              <a:defRPr sz="24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365782" indent="0">
              <a:buNone/>
              <a:defRPr b="0" i="0">
                <a:solidFill>
                  <a:srgbClr val="E8D3A2"/>
                </a:solidFill>
                <a:latin typeface="Encode Sans Normal Black"/>
                <a:cs typeface="Encode Sans Normal Black"/>
              </a:defRPr>
            </a:lvl2pPr>
            <a:lvl3pPr marL="731566" indent="0">
              <a:buNone/>
              <a:defRPr b="0" i="0">
                <a:solidFill>
                  <a:srgbClr val="E8D3A2"/>
                </a:solidFill>
                <a:latin typeface="Encode Sans Normal Black"/>
                <a:cs typeface="Encode Sans Normal Black"/>
              </a:defRPr>
            </a:lvl3pPr>
            <a:lvl4pPr marL="1097348" indent="0">
              <a:buNone/>
              <a:defRPr b="0" i="0">
                <a:solidFill>
                  <a:srgbClr val="E8D3A2"/>
                </a:solidFill>
                <a:latin typeface="Encode Sans Normal Black"/>
                <a:cs typeface="Encode Sans Normal Black"/>
              </a:defRPr>
            </a:lvl4pPr>
            <a:lvl5pPr marL="1463132"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7" name="Picture 16"/>
          <p:cNvPicPr>
            <a:picLocks noChangeAspect="1"/>
          </p:cNvPicPr>
          <p:nvPr userDrawn="1"/>
        </p:nvPicPr>
        <p:blipFill>
          <a:blip r:embed="rId2"/>
          <a:stretch>
            <a:fillRect/>
          </a:stretch>
        </p:blipFill>
        <p:spPr>
          <a:xfrm>
            <a:off x="1090508" y="1454409"/>
            <a:ext cx="1569822" cy="102786"/>
          </a:xfrm>
          <a:prstGeom prst="rect">
            <a:avLst/>
          </a:prstGeom>
        </p:spPr>
      </p:pic>
      <p:sp>
        <p:nvSpPr>
          <p:cNvPr id="10" name="Slide Number Placeholder 10">
            <a:extLst>
              <a:ext uri="{FF2B5EF4-FFF2-40B4-BE49-F238E27FC236}">
                <a16:creationId xmlns:a16="http://schemas.microsoft.com/office/drawing/2014/main" id="{1499484B-1D4D-4BDF-BABB-20CADED16FB4}"/>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3305506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5"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116" b="-577"/>
          <a:stretch/>
        </p:blipFill>
        <p:spPr>
          <a:xfrm>
            <a:off x="1126457" y="6668801"/>
            <a:ext cx="3701859" cy="454524"/>
          </a:xfrm>
          <a:prstGeom prst="rect">
            <a:avLst/>
          </a:prstGeom>
        </p:spPr>
      </p:pic>
    </p:spTree>
    <p:extLst>
      <p:ext uri="{BB962C8B-B14F-4D97-AF65-F5344CB8AC3E}">
        <p14:creationId xmlns:p14="http://schemas.microsoft.com/office/powerpoint/2010/main" val="1165650522"/>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6" y="1232527"/>
            <a:ext cx="1569822" cy="137050"/>
          </a:xfrm>
          <a:prstGeom prst="rect">
            <a:avLst/>
          </a:prstGeom>
        </p:spPr>
      </p:pic>
      <p:sp>
        <p:nvSpPr>
          <p:cNvPr id="2" name="Title 1"/>
          <p:cNvSpPr>
            <a:spLocks noGrp="1"/>
          </p:cNvSpPr>
          <p:nvPr>
            <p:ph type="title" hasCustomPrompt="1"/>
          </p:nvPr>
        </p:nvSpPr>
        <p:spPr>
          <a:xfrm>
            <a:off x="654755" y="525845"/>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endParaRPr lang="en-US"/>
          </a:p>
        </p:txBody>
      </p:sp>
      <p:sp>
        <p:nvSpPr>
          <p:cNvPr id="10" name="Chart Placeholder 11"/>
          <p:cNvSpPr>
            <a:spLocks noGrp="1"/>
          </p:cNvSpPr>
          <p:nvPr>
            <p:ph type="chart" sz="quarter" idx="12" hasCustomPrompt="1"/>
          </p:nvPr>
        </p:nvSpPr>
        <p:spPr>
          <a:xfrm>
            <a:off x="637048" y="1939213"/>
            <a:ext cx="11640410"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59850" y="6738118"/>
            <a:ext cx="2335316" cy="303659"/>
          </a:xfrm>
          <a:prstGeom prst="rect">
            <a:avLst/>
          </a:prstGeom>
        </p:spPr>
      </p:pic>
    </p:spTree>
    <p:extLst>
      <p:ext uri="{BB962C8B-B14F-4D97-AF65-F5344CB8AC3E}">
        <p14:creationId xmlns:p14="http://schemas.microsoft.com/office/powerpoint/2010/main" val="2995950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Slide">
  <p:cSld name="3_Title Slide">
    <p:bg>
      <p:bgPr>
        <a:solidFill>
          <a:srgbClr val="4B2E83"/>
        </a:solidFill>
        <a:effectLst/>
      </p:bgPr>
    </p:bg>
    <p:spTree>
      <p:nvGrpSpPr>
        <p:cNvPr id="1" name="Shape 6"/>
        <p:cNvGrpSpPr/>
        <p:nvPr/>
      </p:nvGrpSpPr>
      <p:grpSpPr>
        <a:xfrm>
          <a:off x="0" y="0"/>
          <a:ext cx="0" cy="0"/>
          <a:chOff x="0" y="0"/>
          <a:chExt cx="0" cy="0"/>
        </a:xfrm>
      </p:grpSpPr>
      <p:pic>
        <p:nvPicPr>
          <p:cNvPr id="7" name="Google Shape;7;p2" descr="UW_W Logo_White.png"/>
          <p:cNvPicPr preferRelativeResize="0"/>
          <p:nvPr/>
        </p:nvPicPr>
        <p:blipFill rotWithShape="1">
          <a:blip r:embed="rId2">
            <a:alphaModFix/>
          </a:blip>
          <a:srcRect/>
          <a:stretch/>
        </p:blipFill>
        <p:spPr>
          <a:xfrm>
            <a:off x="10589604" y="6342244"/>
            <a:ext cx="1950720" cy="985344"/>
          </a:xfrm>
          <a:prstGeom prst="rect">
            <a:avLst/>
          </a:prstGeom>
          <a:noFill/>
          <a:ln>
            <a:noFill/>
          </a:ln>
        </p:spPr>
      </p:pic>
      <p:pic>
        <p:nvPicPr>
          <p:cNvPr id="8" name="Google Shape;8;p2"/>
          <p:cNvPicPr preferRelativeResize="0"/>
          <p:nvPr/>
        </p:nvPicPr>
        <p:blipFill rotWithShape="1">
          <a:blip r:embed="rId3">
            <a:alphaModFix/>
          </a:blip>
          <a:srcRect/>
          <a:stretch/>
        </p:blipFill>
        <p:spPr>
          <a:xfrm>
            <a:off x="963319" y="6777850"/>
            <a:ext cx="3612587" cy="284544"/>
          </a:xfrm>
          <a:prstGeom prst="rect">
            <a:avLst/>
          </a:prstGeom>
          <a:noFill/>
          <a:ln>
            <a:noFill/>
          </a:ln>
        </p:spPr>
      </p:pic>
      <p:sp>
        <p:nvSpPr>
          <p:cNvPr id="9" name="Google Shape;9;p2"/>
          <p:cNvSpPr txBox="1">
            <a:spLocks noGrp="1"/>
          </p:cNvSpPr>
          <p:nvPr>
            <p:ph type="body" idx="1"/>
          </p:nvPr>
        </p:nvSpPr>
        <p:spPr>
          <a:xfrm>
            <a:off x="955388" y="1258479"/>
            <a:ext cx="9916160" cy="2817792"/>
          </a:xfrm>
          <a:prstGeom prst="rect">
            <a:avLst/>
          </a:prstGeom>
          <a:noFill/>
          <a:ln>
            <a:noFill/>
          </a:ln>
        </p:spPr>
        <p:txBody>
          <a:bodyPr spcFirstLastPara="1" wrap="square" lIns="91425" tIns="91425" rIns="91425" bIns="91425" anchor="b" anchorCtr="0">
            <a:noAutofit/>
          </a:bodyPr>
          <a:lstStyle>
            <a:lvl1pPr marL="585216" marR="0" lvl="0" indent="-292608" algn="l" rtl="0">
              <a:lnSpc>
                <a:spcPct val="100000"/>
              </a:lnSpc>
              <a:spcBef>
                <a:spcPts val="1280"/>
              </a:spcBef>
              <a:spcAft>
                <a:spcPts val="0"/>
              </a:spcAft>
              <a:buClr>
                <a:schemeClr val="accent3"/>
              </a:buClr>
              <a:buSzPts val="1400"/>
              <a:buFont typeface="Arial"/>
              <a:buNone/>
              <a:defRPr sz="6400" b="0" i="0" u="none" strike="noStrike" cap="none">
                <a:solidFill>
                  <a:schemeClr val="accent3"/>
                </a:solidFill>
                <a:latin typeface="Arial"/>
                <a:ea typeface="Arial"/>
                <a:cs typeface="Arial"/>
                <a:sym typeface="Arial"/>
              </a:defRPr>
            </a:lvl1pPr>
            <a:lvl2pPr marL="1170432" marR="0" lvl="1" indent="-292608" algn="l" rtl="0">
              <a:spcBef>
                <a:spcPts val="717"/>
              </a:spcBef>
              <a:spcAft>
                <a:spcPts val="0"/>
              </a:spcAft>
              <a:buClr>
                <a:srgbClr val="E8D3A2"/>
              </a:buClr>
              <a:buSzPts val="1400"/>
              <a:buFont typeface="Arial"/>
              <a:buNone/>
              <a:defRPr sz="3584" b="0" i="0" u="none" strike="noStrike" cap="none">
                <a:solidFill>
                  <a:srgbClr val="E8D3A2"/>
                </a:solidFill>
                <a:latin typeface="Arial"/>
                <a:ea typeface="Arial"/>
                <a:cs typeface="Arial"/>
                <a:sym typeface="Arial"/>
              </a:defRPr>
            </a:lvl2pPr>
            <a:lvl3pPr marL="1755648" marR="0" lvl="2" indent="-292608" algn="l" rtl="0">
              <a:spcBef>
                <a:spcPts val="614"/>
              </a:spcBef>
              <a:spcAft>
                <a:spcPts val="0"/>
              </a:spcAft>
              <a:buClr>
                <a:srgbClr val="E8D3A2"/>
              </a:buClr>
              <a:buSzPts val="1400"/>
              <a:buFont typeface="Arial"/>
              <a:buNone/>
              <a:defRPr sz="3072" b="0" i="0" u="none" strike="noStrike" cap="none">
                <a:solidFill>
                  <a:srgbClr val="E8D3A2"/>
                </a:solidFill>
                <a:latin typeface="Arial"/>
                <a:ea typeface="Arial"/>
                <a:cs typeface="Arial"/>
                <a:sym typeface="Arial"/>
              </a:defRPr>
            </a:lvl3pPr>
            <a:lvl4pPr marL="2340864" marR="0" lvl="3" indent="-292608" algn="l" rtl="0">
              <a:spcBef>
                <a:spcPts val="512"/>
              </a:spcBef>
              <a:spcAft>
                <a:spcPts val="0"/>
              </a:spcAft>
              <a:buClr>
                <a:srgbClr val="E8D3A2"/>
              </a:buClr>
              <a:buSzPts val="1400"/>
              <a:buFont typeface="Arial"/>
              <a:buNone/>
              <a:defRPr sz="2560" b="0" i="0" u="none" strike="noStrike" cap="none">
                <a:solidFill>
                  <a:srgbClr val="E8D3A2"/>
                </a:solidFill>
                <a:latin typeface="Arial"/>
                <a:ea typeface="Arial"/>
                <a:cs typeface="Arial"/>
                <a:sym typeface="Arial"/>
              </a:defRPr>
            </a:lvl4pPr>
            <a:lvl5pPr marL="2926080" marR="0" lvl="4" indent="-292608" algn="l" rtl="0">
              <a:spcBef>
                <a:spcPts val="512"/>
              </a:spcBef>
              <a:spcAft>
                <a:spcPts val="0"/>
              </a:spcAft>
              <a:buClr>
                <a:srgbClr val="E8D3A2"/>
              </a:buClr>
              <a:buSzPts val="1400"/>
              <a:buFont typeface="Arial"/>
              <a:buNone/>
              <a:defRPr sz="2560" b="0" i="0" u="none" strike="noStrike" cap="none">
                <a:solidFill>
                  <a:srgbClr val="E8D3A2"/>
                </a:solidFill>
                <a:latin typeface="Arial"/>
                <a:ea typeface="Arial"/>
                <a:cs typeface="Arial"/>
                <a:sym typeface="Arial"/>
              </a:defRPr>
            </a:lvl5pPr>
            <a:lvl6pPr marL="3511296" marR="0" lvl="5" indent="-455168" algn="l" rtl="0">
              <a:spcBef>
                <a:spcPts val="512"/>
              </a:spcBef>
              <a:spcAft>
                <a:spcPts val="0"/>
              </a:spcAft>
              <a:buClr>
                <a:schemeClr val="lt1"/>
              </a:buClr>
              <a:buSzPts val="2000"/>
              <a:buFont typeface="Arial"/>
              <a:buChar char="•"/>
              <a:defRPr sz="2560" b="0" i="0" u="none" strike="noStrike" cap="none">
                <a:solidFill>
                  <a:schemeClr val="lt1"/>
                </a:solidFill>
                <a:latin typeface="Calibri"/>
                <a:ea typeface="Calibri"/>
                <a:cs typeface="Calibri"/>
                <a:sym typeface="Calibri"/>
              </a:defRPr>
            </a:lvl6pPr>
            <a:lvl7pPr marL="4096512" marR="0" lvl="6" indent="-455168" algn="l" rtl="0">
              <a:spcBef>
                <a:spcPts val="512"/>
              </a:spcBef>
              <a:spcAft>
                <a:spcPts val="0"/>
              </a:spcAft>
              <a:buClr>
                <a:schemeClr val="lt1"/>
              </a:buClr>
              <a:buSzPts val="2000"/>
              <a:buFont typeface="Arial"/>
              <a:buChar char="•"/>
              <a:defRPr sz="2560" b="0" i="0" u="none" strike="noStrike" cap="none">
                <a:solidFill>
                  <a:schemeClr val="lt1"/>
                </a:solidFill>
                <a:latin typeface="Calibri"/>
                <a:ea typeface="Calibri"/>
                <a:cs typeface="Calibri"/>
                <a:sym typeface="Calibri"/>
              </a:defRPr>
            </a:lvl7pPr>
            <a:lvl8pPr marL="4681728" marR="0" lvl="7" indent="-455168" algn="l" rtl="0">
              <a:spcBef>
                <a:spcPts val="512"/>
              </a:spcBef>
              <a:spcAft>
                <a:spcPts val="0"/>
              </a:spcAft>
              <a:buClr>
                <a:schemeClr val="lt1"/>
              </a:buClr>
              <a:buSzPts val="2000"/>
              <a:buFont typeface="Arial"/>
              <a:buChar char="•"/>
              <a:defRPr sz="2560" b="0" i="0" u="none" strike="noStrike" cap="none">
                <a:solidFill>
                  <a:schemeClr val="lt1"/>
                </a:solidFill>
                <a:latin typeface="Calibri"/>
                <a:ea typeface="Calibri"/>
                <a:cs typeface="Calibri"/>
                <a:sym typeface="Calibri"/>
              </a:defRPr>
            </a:lvl8pPr>
            <a:lvl9pPr marL="5266944" marR="0" lvl="8" indent="-455168" algn="l" rtl="0">
              <a:spcBef>
                <a:spcPts val="512"/>
              </a:spcBef>
              <a:spcAft>
                <a:spcPts val="0"/>
              </a:spcAft>
              <a:buClr>
                <a:schemeClr val="lt1"/>
              </a:buClr>
              <a:buSzPts val="2000"/>
              <a:buFont typeface="Arial"/>
              <a:buChar char="•"/>
              <a:defRPr sz="2560" b="0" i="0" u="none" strike="noStrike" cap="none">
                <a:solidFill>
                  <a:schemeClr val="lt1"/>
                </a:solidFill>
                <a:latin typeface="Calibri"/>
                <a:ea typeface="Calibri"/>
                <a:cs typeface="Calibri"/>
                <a:sym typeface="Calibri"/>
              </a:defRPr>
            </a:lvl9pPr>
          </a:lstStyle>
          <a:p>
            <a:endParaRPr/>
          </a:p>
        </p:txBody>
      </p:sp>
      <p:pic>
        <p:nvPicPr>
          <p:cNvPr id="10" name="Google Shape;10;p2" descr="Bar_RtAngle_7502_RGB.png"/>
          <p:cNvPicPr preferRelativeResize="0"/>
          <p:nvPr/>
        </p:nvPicPr>
        <p:blipFill rotWithShape="1">
          <a:blip r:embed="rId4">
            <a:alphaModFix/>
          </a:blip>
          <a:srcRect/>
          <a:stretch/>
        </p:blipFill>
        <p:spPr>
          <a:xfrm>
            <a:off x="1157102" y="4273157"/>
            <a:ext cx="3248640" cy="120192"/>
          </a:xfrm>
          <a:prstGeom prst="rect">
            <a:avLst/>
          </a:prstGeom>
          <a:noFill/>
          <a:ln>
            <a:noFill/>
          </a:ln>
        </p:spPr>
      </p:pic>
    </p:spTree>
    <p:extLst>
      <p:ext uri="{BB962C8B-B14F-4D97-AF65-F5344CB8AC3E}">
        <p14:creationId xmlns:p14="http://schemas.microsoft.com/office/powerpoint/2010/main" val="37869246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dirty="0"/>
              <a:t>UWFT PPT TEMPLATE</a:t>
            </a:r>
          </a:p>
        </p:txBody>
      </p:sp>
      <p:pic>
        <p:nvPicPr>
          <p:cNvPr id="8" name="Picture 7"/>
          <p:cNvPicPr>
            <a:picLocks noChangeAspect="1"/>
          </p:cNvPicPr>
          <p:nvPr/>
        </p:nvPicPr>
        <p:blipFill>
          <a:blip r:embed="rId3"/>
          <a:stretch>
            <a:fillRect/>
          </a:stretch>
        </p:blipFill>
        <p:spPr>
          <a:xfrm>
            <a:off x="807937" y="4873172"/>
            <a:ext cx="2275840" cy="198684"/>
          </a:xfrm>
          <a:prstGeom prst="rect">
            <a:avLst/>
          </a:prstGeom>
        </p:spPr>
      </p:pic>
      <p:pic>
        <p:nvPicPr>
          <p:cNvPr id="9" name="Picture 8">
            <a:extLst>
              <a:ext uri="{FF2B5EF4-FFF2-40B4-BE49-F238E27FC236}">
                <a16:creationId xmlns:a16="http://schemas.microsoft.com/office/drawing/2014/main" id="{6A36273F-231C-46A1-BA81-7FD1F197727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443733" y="6245142"/>
            <a:ext cx="2795967" cy="671481"/>
          </a:xfrm>
          <a:prstGeom prst="rect">
            <a:avLst/>
          </a:prstGeom>
        </p:spPr>
      </p:pic>
    </p:spTree>
    <p:extLst>
      <p:ext uri="{BB962C8B-B14F-4D97-AF65-F5344CB8AC3E}">
        <p14:creationId xmlns:p14="http://schemas.microsoft.com/office/powerpoint/2010/main" val="2145075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dirty="0"/>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2"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1"/>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48" y="6738117"/>
            <a:ext cx="2335316" cy="303657"/>
          </a:xfrm>
          <a:prstGeom prst="rect">
            <a:avLst/>
          </a:prstGeom>
        </p:spPr>
      </p:pic>
    </p:spTree>
    <p:extLst>
      <p:ext uri="{BB962C8B-B14F-4D97-AF65-F5344CB8AC3E}">
        <p14:creationId xmlns:p14="http://schemas.microsoft.com/office/powerpoint/2010/main" val="202084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07937" y="4873172"/>
            <a:ext cx="2275840" cy="198684"/>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1" y="6001719"/>
            <a:ext cx="1950720" cy="1313485"/>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944" y="6649647"/>
            <a:ext cx="3612432" cy="245065"/>
          </a:xfrm>
          <a:prstGeom prst="rect">
            <a:avLst/>
          </a:prstGeom>
        </p:spPr>
      </p:pic>
      <p:sp>
        <p:nvSpPr>
          <p:cNvPr id="2" name="Title 1"/>
          <p:cNvSpPr>
            <a:spLocks noGrp="1"/>
          </p:cNvSpPr>
          <p:nvPr>
            <p:ph type="title" hasCustomPrompt="1"/>
          </p:nvPr>
        </p:nvSpPr>
        <p:spPr>
          <a:xfrm>
            <a:off x="654757" y="917323"/>
            <a:ext cx="9989035" cy="3757164"/>
          </a:xfrm>
          <a:prstGeom prst="rect">
            <a:avLst/>
          </a:prstGeom>
        </p:spPr>
        <p:txBody>
          <a:bodyPr anchor="b"/>
          <a:lstStyle>
            <a:lvl1pPr algn="l">
              <a:defRPr sz="711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354102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7" y="1939213"/>
            <a:ext cx="11640409"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49" y="6738118"/>
            <a:ext cx="2335316" cy="303658"/>
          </a:xfrm>
          <a:prstGeom prst="rect">
            <a:avLst/>
          </a:prstGeom>
        </p:spPr>
      </p:pic>
      <p:pic>
        <p:nvPicPr>
          <p:cNvPr id="6" name="Picture 5">
            <a:extLst>
              <a:ext uri="{FF2B5EF4-FFF2-40B4-BE49-F238E27FC236}">
                <a16:creationId xmlns:a16="http://schemas.microsoft.com/office/drawing/2014/main" id="{1926DC03-5128-4F80-81CD-8AA579A24B5B}"/>
              </a:ext>
            </a:extLst>
          </p:cNvPr>
          <p:cNvPicPr>
            <a:picLocks noChangeAspect="1"/>
          </p:cNvPicPr>
          <p:nvPr userDrawn="1"/>
        </p:nvPicPr>
        <p:blipFill>
          <a:blip r:embed="rId3"/>
          <a:stretch>
            <a:fillRect/>
          </a:stretch>
        </p:blipFill>
        <p:spPr>
          <a:xfrm>
            <a:off x="654755" y="1083063"/>
            <a:ext cx="1569822" cy="137049"/>
          </a:xfrm>
          <a:prstGeom prst="rect">
            <a:avLst/>
          </a:prstGeom>
        </p:spPr>
      </p:pic>
    </p:spTree>
    <p:extLst>
      <p:ext uri="{BB962C8B-B14F-4D97-AF65-F5344CB8AC3E}">
        <p14:creationId xmlns:p14="http://schemas.microsoft.com/office/powerpoint/2010/main" val="33447932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6" y="1797862"/>
            <a:ext cx="1177366" cy="102786"/>
          </a:xfrm>
          <a:prstGeom prst="rect">
            <a:avLst/>
          </a:prstGeom>
        </p:spPr>
      </p:pic>
      <p:sp>
        <p:nvSpPr>
          <p:cNvPr id="2" name="Slide Number Placeholder 1"/>
          <p:cNvSpPr>
            <a:spLocks noGrp="1"/>
          </p:cNvSpPr>
          <p:nvPr>
            <p:ph type="sldNum" sz="quarter" idx="12"/>
          </p:nvPr>
        </p:nvSpPr>
        <p:spPr/>
        <p:txBody>
          <a:bodyPr/>
          <a:lstStyle/>
          <a:p>
            <a:fld id="{8CDA41B0-E16D-48B4-8B5D-6BC89192C442}" type="slidenum">
              <a:rPr lang="en-US" smtClean="0"/>
              <a:t>‹#›</a:t>
            </a:fld>
            <a:endParaRPr lang="en-US"/>
          </a:p>
        </p:txBody>
      </p:sp>
    </p:spTree>
    <p:extLst>
      <p:ext uri="{BB962C8B-B14F-4D97-AF65-F5344CB8AC3E}">
        <p14:creationId xmlns:p14="http://schemas.microsoft.com/office/powerpoint/2010/main" val="10121287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a:stretch>
            <a:fillRect/>
          </a:stretch>
        </p:blipFill>
        <p:spPr>
          <a:xfrm>
            <a:off x="780845" y="1232526"/>
            <a:ext cx="1569822" cy="137049"/>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7" y="1773193"/>
            <a:ext cx="11640409"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6" name="Picture 15" descr="A close up of a logo&#10;&#10;Description automatically generated">
            <a:extLst>
              <a:ext uri="{FF2B5EF4-FFF2-40B4-BE49-F238E27FC236}">
                <a16:creationId xmlns:a16="http://schemas.microsoft.com/office/drawing/2014/main" id="{A8997D49-82C9-418E-8092-D1F42D9A6F89}"/>
              </a:ext>
            </a:extLst>
          </p:cNvPr>
          <p:cNvPicPr>
            <a:picLocks noChangeAspect="1"/>
          </p:cNvPicPr>
          <p:nvPr userDrawn="1"/>
        </p:nvPicPr>
        <p:blipFill>
          <a:blip r:embed="rId3"/>
          <a:stretch>
            <a:fillRect/>
          </a:stretch>
        </p:blipFill>
        <p:spPr>
          <a:xfrm>
            <a:off x="9959849" y="6738118"/>
            <a:ext cx="2335316" cy="303658"/>
          </a:xfrm>
          <a:prstGeom prst="rect">
            <a:avLst/>
          </a:prstGeom>
        </p:spPr>
      </p:pic>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7" y="2597311"/>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0"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0" i="0" baseline="0">
                <a:solidFill>
                  <a:schemeClr val="tx2"/>
                </a:solidFill>
                <a:latin typeface="Open Sans" charset="0"/>
                <a:ea typeface="Open Sans" charset="0"/>
                <a:cs typeface="Open Sans" charset="0"/>
              </a:defRPr>
            </a:lvl3pPr>
            <a:lvl4pPr>
              <a:defRPr sz="2275" b="0" i="0" baseline="0">
                <a:solidFill>
                  <a:schemeClr val="tx2"/>
                </a:solidFill>
                <a:latin typeface="Open Sans" charset="0"/>
                <a:ea typeface="Open Sans" charset="0"/>
                <a:cs typeface="Open Sans" charset="0"/>
              </a:defRPr>
            </a:lvl4pPr>
            <a:lvl5pPr marL="2926098" indent="-325122">
              <a:buFont typeface="Lucida Grande"/>
              <a:buChar char="&gt;"/>
              <a:defRPr sz="1992"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640736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07937" y="4873172"/>
            <a:ext cx="2275840" cy="198684"/>
          </a:xfrm>
          <a:prstGeom prst="rect">
            <a:avLst/>
          </a:prstGeom>
        </p:spPr>
      </p:pic>
      <p:sp>
        <p:nvSpPr>
          <p:cNvPr id="3" name="Title 2"/>
          <p:cNvSpPr>
            <a:spLocks noGrp="1"/>
          </p:cNvSpPr>
          <p:nvPr>
            <p:ph type="title" hasCustomPrompt="1"/>
          </p:nvPr>
        </p:nvSpPr>
        <p:spPr>
          <a:xfrm>
            <a:off x="654755"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3876" y="6344380"/>
            <a:ext cx="4638389" cy="606892"/>
          </a:xfrm>
          <a:prstGeom prst="rect">
            <a:avLst/>
          </a:prstGeom>
        </p:spPr>
      </p:pic>
    </p:spTree>
    <p:extLst>
      <p:ext uri="{BB962C8B-B14F-4D97-AF65-F5344CB8AC3E}">
        <p14:creationId xmlns:p14="http://schemas.microsoft.com/office/powerpoint/2010/main" val="15829607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07937" y="4873172"/>
            <a:ext cx="2275840" cy="19868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44" y="6649643"/>
            <a:ext cx="3612432" cy="245065"/>
          </a:xfrm>
          <a:prstGeom prst="rect">
            <a:avLst/>
          </a:prstGeom>
        </p:spPr>
      </p:pic>
      <p:sp>
        <p:nvSpPr>
          <p:cNvPr id="2" name="Title 1"/>
          <p:cNvSpPr>
            <a:spLocks noGrp="1"/>
          </p:cNvSpPr>
          <p:nvPr>
            <p:ph type="title" hasCustomPrompt="1"/>
          </p:nvPr>
        </p:nvSpPr>
        <p:spPr>
          <a:xfrm>
            <a:off x="654757"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8" name="Picture 7">
            <a:extLst>
              <a:ext uri="{FF2B5EF4-FFF2-40B4-BE49-F238E27FC236}">
                <a16:creationId xmlns:a16="http://schemas.microsoft.com/office/drawing/2014/main" id="{509F153F-5277-4926-B55E-DA7D2FD534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3876" y="6344380"/>
            <a:ext cx="4638389" cy="606892"/>
          </a:xfrm>
          <a:prstGeom prst="rect">
            <a:avLst/>
          </a:prstGeom>
        </p:spPr>
      </p:pic>
    </p:spTree>
    <p:extLst>
      <p:ext uri="{BB962C8B-B14F-4D97-AF65-F5344CB8AC3E}">
        <p14:creationId xmlns:p14="http://schemas.microsoft.com/office/powerpoint/2010/main" val="20848778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789876" y="1940485"/>
            <a:ext cx="1569822" cy="137047"/>
          </a:xfrm>
          <a:prstGeom prst="rect">
            <a:avLst/>
          </a:prstGeom>
        </p:spPr>
      </p:pic>
      <p:pic>
        <p:nvPicPr>
          <p:cNvPr id="12" name="Picture 11"/>
          <p:cNvPicPr>
            <a:picLocks noChangeAspect="1"/>
          </p:cNvPicPr>
          <p:nvPr userDrawn="1"/>
        </p:nvPicPr>
        <p:blipFill>
          <a:blip r:embed="rId3"/>
          <a:stretch>
            <a:fillRect/>
          </a:stretch>
        </p:blipFill>
        <p:spPr>
          <a:xfrm>
            <a:off x="780845" y="1939211"/>
            <a:ext cx="1569822" cy="137048"/>
          </a:xfrm>
          <a:prstGeom prst="rect">
            <a:avLst/>
          </a:prstGeom>
        </p:spPr>
      </p:pic>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9" name="Slide Number Placeholder 1">
            <a:extLst>
              <a:ext uri="{FF2B5EF4-FFF2-40B4-BE49-F238E27FC236}">
                <a16:creationId xmlns:a16="http://schemas.microsoft.com/office/drawing/2014/main" id="{D545943D-AA82-4619-AECB-2E995A306861}"/>
              </a:ext>
            </a:extLst>
          </p:cNvPr>
          <p:cNvSpPr>
            <a:spLocks noGrp="1"/>
          </p:cNvSpPr>
          <p:nvPr>
            <p:ph type="sldNum" sz="quarter" idx="4"/>
          </p:nvPr>
        </p:nvSpPr>
        <p:spPr>
          <a:xfrm>
            <a:off x="5039360" y="6780108"/>
            <a:ext cx="2926080" cy="390595"/>
          </a:xfrm>
          <a:prstGeom prst="rect">
            <a:avLst/>
          </a:prstGeom>
        </p:spPr>
        <p:txBody>
          <a:bodyPr vert="horz" lIns="91440" tIns="45720" rIns="91440" bIns="45720" rtlCol="0" anchor="ctr"/>
          <a:lstStyle>
            <a:lvl1pPr algn="ctr">
              <a:defRPr sz="1138">
                <a:solidFill>
                  <a:schemeClr val="accent5"/>
                </a:solidFill>
              </a:defRPr>
            </a:lvl1pPr>
          </a:lstStyle>
          <a:p>
            <a:fld id="{D905AD32-5431-4118-BCBF-BBD2C4DF8F28}" type="slidenum">
              <a:rPr lang="en-US" smtClean="0"/>
              <a:pPr/>
              <a:t>‹#›</a:t>
            </a:fld>
            <a:endParaRPr lang="en-US"/>
          </a:p>
        </p:txBody>
      </p:sp>
    </p:spTree>
    <p:extLst>
      <p:ext uri="{BB962C8B-B14F-4D97-AF65-F5344CB8AC3E}">
        <p14:creationId xmlns:p14="http://schemas.microsoft.com/office/powerpoint/2010/main" val="16230588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780845" y="1165642"/>
            <a:ext cx="1569822" cy="137048"/>
          </a:xfrm>
          <a:prstGeom prst="rect">
            <a:avLst/>
          </a:prstGeom>
        </p:spPr>
      </p:pic>
      <p:sp>
        <p:nvSpPr>
          <p:cNvPr id="8"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9" name="Slide Number Placeholder 1">
            <a:extLst>
              <a:ext uri="{FF2B5EF4-FFF2-40B4-BE49-F238E27FC236}">
                <a16:creationId xmlns:a16="http://schemas.microsoft.com/office/drawing/2014/main" id="{A11A2C48-E297-4639-AD63-04992006CF93}"/>
              </a:ext>
            </a:extLst>
          </p:cNvPr>
          <p:cNvSpPr>
            <a:spLocks noGrp="1"/>
          </p:cNvSpPr>
          <p:nvPr>
            <p:ph type="sldNum" sz="quarter" idx="4"/>
          </p:nvPr>
        </p:nvSpPr>
        <p:spPr>
          <a:xfrm>
            <a:off x="5039360" y="6780108"/>
            <a:ext cx="2926080" cy="390595"/>
          </a:xfrm>
          <a:prstGeom prst="rect">
            <a:avLst/>
          </a:prstGeom>
        </p:spPr>
        <p:txBody>
          <a:bodyPr vert="horz" lIns="91440" tIns="45720" rIns="91440" bIns="45720" rtlCol="0" anchor="ctr"/>
          <a:lstStyle>
            <a:lvl1pPr algn="ctr">
              <a:defRPr sz="1138">
                <a:solidFill>
                  <a:schemeClr val="accent5"/>
                </a:solidFill>
              </a:defRPr>
            </a:lvl1pPr>
          </a:lstStyle>
          <a:p>
            <a:fld id="{D905AD32-5431-4118-BCBF-BBD2C4DF8F28}" type="slidenum">
              <a:rPr lang="en-US" smtClean="0"/>
              <a:pPr/>
              <a:t>‹#›</a:t>
            </a:fld>
            <a:endParaRPr lang="en-US"/>
          </a:p>
        </p:txBody>
      </p:sp>
      <p:pic>
        <p:nvPicPr>
          <p:cNvPr id="7" name="Picture 6">
            <a:extLst>
              <a:ext uri="{FF2B5EF4-FFF2-40B4-BE49-F238E27FC236}">
                <a16:creationId xmlns:a16="http://schemas.microsoft.com/office/drawing/2014/main" id="{84EFB28A-3BFF-4184-A7C7-F5F81456A3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3876" y="6624659"/>
            <a:ext cx="4638389" cy="606892"/>
          </a:xfrm>
          <a:prstGeom prst="rect">
            <a:avLst/>
          </a:prstGeom>
        </p:spPr>
      </p:pic>
    </p:spTree>
    <p:extLst>
      <p:ext uri="{BB962C8B-B14F-4D97-AF65-F5344CB8AC3E}">
        <p14:creationId xmlns:p14="http://schemas.microsoft.com/office/powerpoint/2010/main" val="12601597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780845" y="1939211"/>
            <a:ext cx="1569822" cy="137048"/>
          </a:xfrm>
          <a:prstGeom prst="rect">
            <a:avLst/>
          </a:prstGeom>
        </p:spPr>
      </p:pic>
      <p:sp>
        <p:nvSpPr>
          <p:cNvPr id="8"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a:extLst>
              <a:ext uri="{FF2B5EF4-FFF2-40B4-BE49-F238E27FC236}">
                <a16:creationId xmlns:a16="http://schemas.microsoft.com/office/drawing/2014/main" id="{16433F7B-1564-4BF3-81AF-FF898B99AC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3876" y="6344380"/>
            <a:ext cx="4638389" cy="606892"/>
          </a:xfrm>
          <a:prstGeom prst="rect">
            <a:avLst/>
          </a:prstGeom>
        </p:spPr>
      </p:pic>
      <p:sp>
        <p:nvSpPr>
          <p:cNvPr id="9" name="Slide Number Placeholder 1">
            <a:extLst>
              <a:ext uri="{FF2B5EF4-FFF2-40B4-BE49-F238E27FC236}">
                <a16:creationId xmlns:a16="http://schemas.microsoft.com/office/drawing/2014/main" id="{C2F51CE5-6E84-42CB-A002-81135591F6D0}"/>
              </a:ext>
            </a:extLst>
          </p:cNvPr>
          <p:cNvSpPr>
            <a:spLocks noGrp="1"/>
          </p:cNvSpPr>
          <p:nvPr>
            <p:ph type="sldNum" sz="quarter" idx="4"/>
          </p:nvPr>
        </p:nvSpPr>
        <p:spPr>
          <a:xfrm>
            <a:off x="5039360" y="6780108"/>
            <a:ext cx="2926080" cy="390595"/>
          </a:xfrm>
          <a:prstGeom prst="rect">
            <a:avLst/>
          </a:prstGeom>
        </p:spPr>
        <p:txBody>
          <a:bodyPr vert="horz" lIns="91440" tIns="45720" rIns="91440" bIns="45720" rtlCol="0" anchor="ctr"/>
          <a:lstStyle>
            <a:lvl1pPr algn="ctr">
              <a:defRPr sz="1138">
                <a:solidFill>
                  <a:schemeClr val="accent5"/>
                </a:solidFill>
              </a:defRPr>
            </a:lvl1pPr>
          </a:lstStyle>
          <a:p>
            <a:fld id="{D905AD32-5431-4118-BCBF-BBD2C4DF8F28}" type="slidenum">
              <a:rPr lang="en-US" smtClean="0"/>
              <a:pPr/>
              <a:t>‹#›</a:t>
            </a:fld>
            <a:endParaRPr lang="en-US"/>
          </a:p>
        </p:txBody>
      </p:sp>
    </p:spTree>
    <p:extLst>
      <p:ext uri="{BB962C8B-B14F-4D97-AF65-F5344CB8AC3E}">
        <p14:creationId xmlns:p14="http://schemas.microsoft.com/office/powerpoint/2010/main" val="37207352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5" y="1939211"/>
            <a:ext cx="1569822" cy="137048"/>
          </a:xfrm>
          <a:prstGeom prst="rect">
            <a:avLst/>
          </a:prstGeom>
        </p:spPr>
      </p:pic>
      <p:sp>
        <p:nvSpPr>
          <p:cNvPr id="10" name="Chart Placeholder 11"/>
          <p:cNvSpPr>
            <a:spLocks noGrp="1"/>
          </p:cNvSpPr>
          <p:nvPr>
            <p:ph type="chart" sz="quarter" idx="12" hasCustomPrompt="1"/>
          </p:nvPr>
        </p:nvSpPr>
        <p:spPr>
          <a:xfrm>
            <a:off x="637046" y="2453301"/>
            <a:ext cx="11640408" cy="4211432"/>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2" name="Title 1"/>
          <p:cNvSpPr>
            <a:spLocks noGrp="1"/>
          </p:cNvSpPr>
          <p:nvPr>
            <p:ph type="title" hasCustomPrompt="1"/>
          </p:nvPr>
        </p:nvSpPr>
        <p:spPr>
          <a:xfrm>
            <a:off x="654755" y="525843"/>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7833" y="6771307"/>
            <a:ext cx="2617879" cy="342527"/>
          </a:xfrm>
          <a:prstGeom prst="rect">
            <a:avLst/>
          </a:prstGeom>
        </p:spPr>
      </p:pic>
      <p:sp>
        <p:nvSpPr>
          <p:cNvPr id="7" name="Slide Number Placeholder 1">
            <a:extLst>
              <a:ext uri="{FF2B5EF4-FFF2-40B4-BE49-F238E27FC236}">
                <a16:creationId xmlns:a16="http://schemas.microsoft.com/office/drawing/2014/main" id="{2340FFF8-2694-426E-821E-725C2900AC26}"/>
              </a:ext>
            </a:extLst>
          </p:cNvPr>
          <p:cNvSpPr>
            <a:spLocks noGrp="1"/>
          </p:cNvSpPr>
          <p:nvPr>
            <p:ph type="sldNum" sz="quarter" idx="4"/>
          </p:nvPr>
        </p:nvSpPr>
        <p:spPr>
          <a:xfrm>
            <a:off x="5039360" y="6780108"/>
            <a:ext cx="2926080" cy="390595"/>
          </a:xfrm>
          <a:prstGeom prst="rect">
            <a:avLst/>
          </a:prstGeom>
        </p:spPr>
        <p:txBody>
          <a:bodyPr vert="horz" lIns="91440" tIns="45720" rIns="91440" bIns="45720" rtlCol="0" anchor="ctr"/>
          <a:lstStyle>
            <a:lvl1pPr algn="ctr">
              <a:defRPr sz="1138">
                <a:solidFill>
                  <a:schemeClr val="accent5"/>
                </a:solidFill>
              </a:defRPr>
            </a:lvl1pPr>
          </a:lstStyle>
          <a:p>
            <a:fld id="{D905AD32-5431-4118-BCBF-BBD2C4DF8F28}" type="slidenum">
              <a:rPr lang="en-US" smtClean="0"/>
              <a:pPr/>
              <a:t>‹#›</a:t>
            </a:fld>
            <a:endParaRPr lang="en-US"/>
          </a:p>
        </p:txBody>
      </p:sp>
    </p:spTree>
    <p:extLst>
      <p:ext uri="{BB962C8B-B14F-4D97-AF65-F5344CB8AC3E}">
        <p14:creationId xmlns:p14="http://schemas.microsoft.com/office/powerpoint/2010/main" val="7865218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F1D9F59-496A-4944-8002-A750CA4BF2E5}"/>
              </a:ext>
            </a:extLst>
          </p:cNvPr>
          <p:cNvPicPr>
            <a:picLocks noChangeAspect="1"/>
          </p:cNvPicPr>
          <p:nvPr userDrawn="1"/>
        </p:nvPicPr>
        <p:blipFill>
          <a:blip r:embed="rId4"/>
          <a:stretch>
            <a:fillRect/>
          </a:stretch>
        </p:blipFill>
        <p:spPr>
          <a:xfrm>
            <a:off x="9389522" y="6249610"/>
            <a:ext cx="2993847" cy="727229"/>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4"/>
            <a:ext cx="9989035" cy="3757164"/>
          </a:xfrm>
          <a:prstGeom prst="rect">
            <a:avLst/>
          </a:prstGeom>
        </p:spPr>
        <p:txBody>
          <a:bodyPr anchor="b"/>
          <a:lstStyle>
            <a:lvl1pPr algn="l">
              <a:defRPr sz="7112"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76218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789878" y="1940486"/>
            <a:ext cx="1569823" cy="137047"/>
          </a:xfrm>
          <a:prstGeom prst="rect">
            <a:avLst/>
          </a:prstGeom>
        </p:spPr>
      </p:pic>
      <p:pic>
        <p:nvPicPr>
          <p:cNvPr id="12" name="Picture 11"/>
          <p:cNvPicPr>
            <a:picLocks noChangeAspect="1"/>
          </p:cNvPicPr>
          <p:nvPr userDrawn="1"/>
        </p:nvPicPr>
        <p:blipFill>
          <a:blip r:embed="rId3"/>
          <a:stretch>
            <a:fillRect/>
          </a:stretch>
        </p:blipFill>
        <p:spPr>
          <a:xfrm>
            <a:off x="780847" y="1939211"/>
            <a:ext cx="1569823" cy="137048"/>
          </a:xfrm>
          <a:prstGeom prst="rect">
            <a:avLst/>
          </a:prstGeom>
        </p:spPr>
      </p:pic>
      <p:sp>
        <p:nvSpPr>
          <p:cNvPr id="24" name="Text Placeholder 9"/>
          <p:cNvSpPr>
            <a:spLocks noGrp="1"/>
          </p:cNvSpPr>
          <p:nvPr>
            <p:ph type="body" sz="quarter" idx="11" hasCustomPrompt="1"/>
          </p:nvPr>
        </p:nvSpPr>
        <p:spPr>
          <a:xfrm>
            <a:off x="637047" y="3299900"/>
            <a:ext cx="11658119" cy="3202505"/>
          </a:xfrm>
          <a:prstGeom prst="rect">
            <a:avLst/>
          </a:prstGeom>
        </p:spPr>
        <p:txBody>
          <a:bodyPr/>
          <a:lstStyle>
            <a:lvl1pPr marL="487660" indent="-487660">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34" indent="-325107">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5962" indent="-325107">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654756" y="2461398"/>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7" indent="0">
              <a:buNone/>
              <a:defRPr b="0" i="0">
                <a:solidFill>
                  <a:srgbClr val="E8D3A2"/>
                </a:solidFill>
                <a:latin typeface="Encode Sans Normal Black"/>
                <a:cs typeface="Encode Sans Normal Black"/>
              </a:defRPr>
            </a:lvl3pPr>
            <a:lvl4pPr marL="1950642"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82727" y="6649647"/>
            <a:ext cx="3612432" cy="245065"/>
          </a:xfrm>
          <a:prstGeom prst="rect">
            <a:avLst/>
          </a:prstGeom>
        </p:spPr>
      </p:pic>
      <p:sp>
        <p:nvSpPr>
          <p:cNvPr id="2" name="Title 1"/>
          <p:cNvSpPr>
            <a:spLocks noGrp="1"/>
          </p:cNvSpPr>
          <p:nvPr>
            <p:ph type="title" hasCustomPrompt="1"/>
          </p:nvPr>
        </p:nvSpPr>
        <p:spPr>
          <a:xfrm>
            <a:off x="637047" y="525210"/>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580614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a:stretch>
            <a:fillRect/>
          </a:stretch>
        </p:blipFill>
        <p:spPr>
          <a:xfrm>
            <a:off x="780845" y="1232526"/>
            <a:ext cx="1569822" cy="137049"/>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7" y="1773193"/>
            <a:ext cx="11640409"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27" name="Picture 26" descr="A close up of a logo&#10;&#10;Description automatically generated">
            <a:extLst>
              <a:ext uri="{FF2B5EF4-FFF2-40B4-BE49-F238E27FC236}">
                <a16:creationId xmlns:a16="http://schemas.microsoft.com/office/drawing/2014/main" id="{7DC8BC3F-C306-4B47-851F-43BD540BDB5B}"/>
              </a:ext>
            </a:extLst>
          </p:cNvPr>
          <p:cNvPicPr>
            <a:picLocks noChangeAspect="1"/>
          </p:cNvPicPr>
          <p:nvPr userDrawn="1"/>
        </p:nvPicPr>
        <p:blipFill>
          <a:blip r:embed="rId4"/>
          <a:stretch>
            <a:fillRect/>
          </a:stretch>
        </p:blipFill>
        <p:spPr>
          <a:xfrm>
            <a:off x="9959849" y="6738118"/>
            <a:ext cx="2335316" cy="303658"/>
          </a:xfrm>
          <a:prstGeom prst="rect">
            <a:avLst/>
          </a:prstGeom>
        </p:spPr>
      </p:pic>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7" y="2597311"/>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0"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0" i="0" baseline="0">
                <a:solidFill>
                  <a:schemeClr val="tx2"/>
                </a:solidFill>
                <a:latin typeface="Open Sans" charset="0"/>
                <a:ea typeface="Open Sans" charset="0"/>
                <a:cs typeface="Open Sans" charset="0"/>
              </a:defRPr>
            </a:lvl3pPr>
            <a:lvl4pPr>
              <a:defRPr sz="2275" b="0" i="0" baseline="0">
                <a:solidFill>
                  <a:schemeClr val="tx2"/>
                </a:solidFill>
                <a:latin typeface="Open Sans" charset="0"/>
                <a:ea typeface="Open Sans" charset="0"/>
                <a:cs typeface="Open Sans" charset="0"/>
              </a:defRPr>
            </a:lvl4pPr>
            <a:lvl5pPr marL="2926098" indent="-325122">
              <a:buFont typeface="Lucida Grande"/>
              <a:buChar char="&gt;"/>
              <a:defRPr sz="1992"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Tree>
    <p:extLst>
      <p:ext uri="{BB962C8B-B14F-4D97-AF65-F5344CB8AC3E}">
        <p14:creationId xmlns:p14="http://schemas.microsoft.com/office/powerpoint/2010/main" val="14969268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a:stretch>
            <a:fillRect/>
          </a:stretch>
        </p:blipFill>
        <p:spPr>
          <a:xfrm>
            <a:off x="780845" y="1232526"/>
            <a:ext cx="1569822" cy="137049"/>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7" y="1773193"/>
            <a:ext cx="11640409"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6" name="Picture 15" descr="A close up of a logo&#10;&#10;Description automatically generated">
            <a:extLst>
              <a:ext uri="{FF2B5EF4-FFF2-40B4-BE49-F238E27FC236}">
                <a16:creationId xmlns:a16="http://schemas.microsoft.com/office/drawing/2014/main" id="{A8997D49-82C9-418E-8092-D1F42D9A6F89}"/>
              </a:ext>
            </a:extLst>
          </p:cNvPr>
          <p:cNvPicPr>
            <a:picLocks noChangeAspect="1"/>
          </p:cNvPicPr>
          <p:nvPr userDrawn="1"/>
        </p:nvPicPr>
        <p:blipFill>
          <a:blip r:embed="rId3"/>
          <a:stretch>
            <a:fillRect/>
          </a:stretch>
        </p:blipFill>
        <p:spPr>
          <a:xfrm>
            <a:off x="9959849" y="6738118"/>
            <a:ext cx="2335316" cy="303658"/>
          </a:xfrm>
          <a:prstGeom prst="rect">
            <a:avLst/>
          </a:prstGeom>
        </p:spPr>
      </p:pic>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7" y="2597311"/>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0"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0" i="0" baseline="0">
                <a:solidFill>
                  <a:schemeClr val="tx2"/>
                </a:solidFill>
                <a:latin typeface="Open Sans" charset="0"/>
                <a:ea typeface="Open Sans" charset="0"/>
                <a:cs typeface="Open Sans" charset="0"/>
              </a:defRPr>
            </a:lvl3pPr>
            <a:lvl4pPr>
              <a:defRPr sz="2275" b="0" i="0" baseline="0">
                <a:solidFill>
                  <a:schemeClr val="tx2"/>
                </a:solidFill>
                <a:latin typeface="Open Sans" charset="0"/>
                <a:ea typeface="Open Sans" charset="0"/>
                <a:cs typeface="Open Sans" charset="0"/>
              </a:defRPr>
            </a:lvl4pPr>
            <a:lvl5pPr marL="2926098" indent="-325122">
              <a:buFont typeface="Lucida Grande"/>
              <a:buChar char="&gt;"/>
              <a:defRPr sz="1992"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4705098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5" y="1232526"/>
            <a:ext cx="1569822" cy="137049"/>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a:stretch>
            <a:fillRect/>
          </a:stretch>
        </p:blipFill>
        <p:spPr>
          <a:xfrm>
            <a:off x="9959849" y="6738118"/>
            <a:ext cx="2335316" cy="303658"/>
          </a:xfrm>
          <a:prstGeom prst="rect">
            <a:avLst/>
          </a:prstGeom>
        </p:spPr>
      </p:pic>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9"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Tree>
    <p:extLst>
      <p:ext uri="{BB962C8B-B14F-4D97-AF65-F5344CB8AC3E}">
        <p14:creationId xmlns:p14="http://schemas.microsoft.com/office/powerpoint/2010/main" val="2944343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2"/>
            </p:custDataLst>
          </p:nvPr>
        </p:nvGraphicFramePr>
        <p:xfrm>
          <a:off x="1700" y="1700"/>
          <a:ext cx="1693" cy="1693"/>
        </p:xfrm>
        <a:graphic>
          <a:graphicData uri="http://schemas.openxmlformats.org/presentationml/2006/ole">
            <mc:AlternateContent xmlns:mc="http://schemas.openxmlformats.org/markup-compatibility/2006">
              <mc:Choice xmlns:v="urn:schemas-microsoft-com:vml" Requires="v">
                <p:oleObj spid="_x0000_s7195" name="think-cell Slide" r:id="rId4" imgW="524" imgH="526" progId="TCLayout.ActiveDocument.1">
                  <p:embed/>
                </p:oleObj>
              </mc:Choice>
              <mc:Fallback>
                <p:oleObj name="think-cell Slide" r:id="rId4"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5"/>
                      <a:stretch>
                        <a:fillRect/>
                      </a:stretch>
                    </p:blipFill>
                    <p:spPr>
                      <a:xfrm>
                        <a:off x="1700" y="1700"/>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0"/>
            <a:ext cx="11640409"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701" indent="0">
              <a:buNone/>
              <a:defRPr b="0" i="0">
                <a:solidFill>
                  <a:srgbClr val="E8D3A2"/>
                </a:solidFill>
                <a:latin typeface="Encode Sans Normal Black"/>
                <a:cs typeface="Encode Sans Normal Black"/>
              </a:defRPr>
            </a:lvl2pPr>
            <a:lvl3pPr marL="975403" indent="0">
              <a:buNone/>
              <a:defRPr b="0" i="0">
                <a:solidFill>
                  <a:srgbClr val="E8D3A2"/>
                </a:solidFill>
                <a:latin typeface="Encode Sans Normal Black"/>
                <a:cs typeface="Encode Sans Normal Black"/>
              </a:defRPr>
            </a:lvl3pPr>
            <a:lvl4pPr marL="1463105" indent="0">
              <a:buNone/>
              <a:defRPr b="0" i="0">
                <a:solidFill>
                  <a:srgbClr val="E8D3A2"/>
                </a:solidFill>
                <a:latin typeface="Encode Sans Normal Black"/>
                <a:cs typeface="Encode Sans Normal Black"/>
              </a:defRPr>
            </a:lvl4pPr>
            <a:lvl5pPr marL="195080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77" indent="-365777">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54" indent="-243852">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56" indent="-243852">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31"/>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6"/>
          <a:stretch>
            <a:fillRect/>
          </a:stretch>
        </p:blipFill>
        <p:spPr>
          <a:xfrm>
            <a:off x="702465" y="910017"/>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23218" y="6722967"/>
            <a:ext cx="3606663" cy="471901"/>
          </a:xfrm>
          <a:prstGeom prst="rect">
            <a:avLst/>
          </a:prstGeom>
        </p:spPr>
      </p:pic>
    </p:spTree>
    <p:extLst>
      <p:ext uri="{BB962C8B-B14F-4D97-AF65-F5344CB8AC3E}">
        <p14:creationId xmlns:p14="http://schemas.microsoft.com/office/powerpoint/2010/main" val="17629372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2"/>
            </p:custDataLst>
          </p:nvPr>
        </p:nvGraphicFramePr>
        <p:xfrm>
          <a:off x="1699" y="1699"/>
          <a:ext cx="1693" cy="1693"/>
        </p:xfrm>
        <a:graphic>
          <a:graphicData uri="http://schemas.openxmlformats.org/presentationml/2006/ole">
            <mc:AlternateContent xmlns:mc="http://schemas.openxmlformats.org/markup-compatibility/2006">
              <mc:Choice xmlns:v="urn:schemas-microsoft-com:vml" Requires="v">
                <p:oleObj spid="_x0000_s8219" name="think-cell Slide" r:id="rId4" imgW="524" imgH="526" progId="TCLayout.ActiveDocument.1">
                  <p:embed/>
                </p:oleObj>
              </mc:Choice>
              <mc:Fallback>
                <p:oleObj name="think-cell Slide" r:id="rId4"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5"/>
                      <a:stretch>
                        <a:fillRect/>
                      </a:stretch>
                    </p:blipFill>
                    <p:spPr>
                      <a:xfrm>
                        <a:off x="1699" y="1699"/>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28" indent="0">
              <a:buNone/>
              <a:defRPr b="0" i="0">
                <a:solidFill>
                  <a:srgbClr val="E8D3A2"/>
                </a:solidFill>
                <a:latin typeface="Encode Sans Normal Black"/>
                <a:cs typeface="Encode Sans Normal Black"/>
              </a:defRPr>
            </a:lvl2pPr>
            <a:lvl3pPr marL="975456" indent="0">
              <a:buNone/>
              <a:defRPr b="0" i="0">
                <a:solidFill>
                  <a:srgbClr val="E8D3A2"/>
                </a:solidFill>
                <a:latin typeface="Encode Sans Normal Black"/>
                <a:cs typeface="Encode Sans Normal Black"/>
              </a:defRPr>
            </a:lvl3pPr>
            <a:lvl4pPr marL="1463186" indent="0">
              <a:buNone/>
              <a:defRPr b="0" i="0">
                <a:solidFill>
                  <a:srgbClr val="E8D3A2"/>
                </a:solidFill>
                <a:latin typeface="Encode Sans Normal Black"/>
                <a:cs typeface="Encode Sans Normal Black"/>
              </a:defRPr>
            </a:lvl4pPr>
            <a:lvl5pPr marL="1950915"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96" indent="-365796">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322" indent="-24386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780" indent="-24386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80" y="6922428"/>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6"/>
          <a:stretch>
            <a:fillRect/>
          </a:stretch>
        </p:blipFill>
        <p:spPr>
          <a:xfrm>
            <a:off x="702459" y="910017"/>
            <a:ext cx="1569822" cy="102787"/>
          </a:xfrm>
          <a:prstGeom prst="rect">
            <a:avLst/>
          </a:prstGeom>
        </p:spPr>
      </p:pic>
      <p:pic>
        <p:nvPicPr>
          <p:cNvPr id="9" name="Picture 8" descr="A close up of a logo&#10;&#10;Description automatically generated">
            <a:extLst>
              <a:ext uri="{FF2B5EF4-FFF2-40B4-BE49-F238E27FC236}">
                <a16:creationId xmlns:a16="http://schemas.microsoft.com/office/drawing/2014/main" id="{2FE595E2-C483-402E-BE1B-7401952EDE01}"/>
              </a:ext>
            </a:extLst>
          </p:cNvPr>
          <p:cNvPicPr>
            <a:picLocks noChangeAspect="1"/>
          </p:cNvPicPr>
          <p:nvPr userDrawn="1"/>
        </p:nvPicPr>
        <p:blipFill>
          <a:blip r:embed="rId7"/>
          <a:stretch>
            <a:fillRect/>
          </a:stretch>
        </p:blipFill>
        <p:spPr>
          <a:xfrm>
            <a:off x="9959850" y="6738120"/>
            <a:ext cx="2335316" cy="303658"/>
          </a:xfrm>
          <a:prstGeom prst="rect">
            <a:avLst/>
          </a:prstGeom>
        </p:spPr>
      </p:pic>
    </p:spTree>
    <p:extLst>
      <p:ext uri="{BB962C8B-B14F-4D97-AF65-F5344CB8AC3E}">
        <p14:creationId xmlns:p14="http://schemas.microsoft.com/office/powerpoint/2010/main" val="420639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TitleLowInk_Blue">
    <p:spTree>
      <p:nvGrpSpPr>
        <p:cNvPr id="1" name=""/>
        <p:cNvGrpSpPr/>
        <p:nvPr/>
      </p:nvGrpSpPr>
      <p:grpSpPr>
        <a:xfrm>
          <a:off x="0" y="0"/>
          <a:ext cx="0" cy="0"/>
          <a:chOff x="0" y="0"/>
          <a:chExt cx="0" cy="0"/>
        </a:xfrm>
      </p:grpSpPr>
      <p:sp>
        <p:nvSpPr>
          <p:cNvPr id="16" name="Round Diagonal Corner Rectangle 15"/>
          <p:cNvSpPr/>
          <p:nvPr/>
        </p:nvSpPr>
        <p:spPr>
          <a:xfrm>
            <a:off x="353388" y="300054"/>
            <a:ext cx="1391514" cy="643738"/>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3" name="Subtitle 2"/>
          <p:cNvSpPr>
            <a:spLocks noGrp="1"/>
          </p:cNvSpPr>
          <p:nvPr>
            <p:ph type="subTitle" idx="1" hasCustomPrompt="1"/>
          </p:nvPr>
        </p:nvSpPr>
        <p:spPr>
          <a:xfrm>
            <a:off x="327378" y="2465354"/>
            <a:ext cx="10013696" cy="1089990"/>
          </a:xfrm>
          <a:noFill/>
        </p:spPr>
        <p:txBody>
          <a:bodyPr lIns="0" tIns="0" rIns="0" bIns="0" anchor="t" anchorCtr="0">
            <a:noAutofit/>
          </a:bodyPr>
          <a:lstStyle>
            <a:lvl1pPr marL="0" indent="0" algn="l">
              <a:lnSpc>
                <a:spcPts val="8427"/>
              </a:lnSpc>
              <a:spcBef>
                <a:spcPts val="0"/>
              </a:spcBef>
              <a:buNone/>
              <a:defRPr sz="3413" b="1">
                <a:solidFill>
                  <a:srgbClr val="005C84"/>
                </a:solidFill>
                <a:latin typeface="+mj-lt"/>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a:t>Cover Slide Primary</a:t>
            </a:r>
          </a:p>
          <a:p>
            <a:endParaRPr lang="en-US"/>
          </a:p>
        </p:txBody>
      </p:sp>
      <p:sp>
        <p:nvSpPr>
          <p:cNvPr id="21" name="Text Placeholder 20"/>
          <p:cNvSpPr>
            <a:spLocks noGrp="1"/>
          </p:cNvSpPr>
          <p:nvPr>
            <p:ph type="body" sz="quarter" idx="16" hasCustomPrompt="1"/>
          </p:nvPr>
        </p:nvSpPr>
        <p:spPr>
          <a:xfrm>
            <a:off x="327378" y="5167101"/>
            <a:ext cx="7802880" cy="1355750"/>
          </a:xfrm>
          <a:noFill/>
        </p:spPr>
        <p:txBody>
          <a:bodyPr tIns="0" bIns="0">
            <a:noAutofit/>
          </a:bodyPr>
          <a:lstStyle>
            <a:lvl1pPr>
              <a:lnSpc>
                <a:spcPts val="3200"/>
              </a:lnSpc>
              <a:buFontTx/>
              <a:buNone/>
              <a:defRPr sz="2133" b="1" baseline="0">
                <a:solidFill>
                  <a:srgbClr val="007A87"/>
                </a:solidFill>
                <a:latin typeface="+mn-lt"/>
              </a:defRPr>
            </a:lvl1pPr>
            <a:lvl5pPr>
              <a:defRPr/>
            </a:lvl5pPr>
          </a:lstStyle>
          <a:p>
            <a:pPr lvl="0"/>
            <a:r>
              <a:rPr lang="en-US"/>
              <a:t>Date</a:t>
            </a:r>
          </a:p>
        </p:txBody>
      </p:sp>
      <p:sp>
        <p:nvSpPr>
          <p:cNvPr id="24" name="Round Diagonal Corner Rectangle 23"/>
          <p:cNvSpPr/>
          <p:nvPr/>
        </p:nvSpPr>
        <p:spPr>
          <a:xfrm>
            <a:off x="353388" y="1031575"/>
            <a:ext cx="754278" cy="312115"/>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12" name="Rectangle 11"/>
          <p:cNvSpPr/>
          <p:nvPr/>
        </p:nvSpPr>
        <p:spPr>
          <a:xfrm>
            <a:off x="353388" y="4923262"/>
            <a:ext cx="897331" cy="164253"/>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4" name="Slide Number Placeholder 3">
            <a:extLst>
              <a:ext uri="{FF2B5EF4-FFF2-40B4-BE49-F238E27FC236}">
                <a16:creationId xmlns:a16="http://schemas.microsoft.com/office/drawing/2014/main" id="{FB0CAE75-1456-4922-A6DB-703D3105CB52}"/>
              </a:ext>
            </a:extLst>
          </p:cNvPr>
          <p:cNvSpPr>
            <a:spLocks noGrp="1"/>
          </p:cNvSpPr>
          <p:nvPr>
            <p:ph type="sldNum" sz="quarter" idx="17"/>
          </p:nvPr>
        </p:nvSpPr>
        <p:spPr/>
        <p:txBody>
          <a:bodyPr/>
          <a:lstStyle/>
          <a:p>
            <a:fld id="{3DF1AFCE-D540-41EE-B441-3ED6DEB25CDC}" type="slidenum">
              <a:rPr lang="en-US" smtClean="0"/>
              <a:pPr/>
              <a:t>‹#›</a:t>
            </a:fld>
            <a:endParaRPr lang="en-US"/>
          </a:p>
        </p:txBody>
      </p:sp>
      <p:sp>
        <p:nvSpPr>
          <p:cNvPr id="17" name="Round Diagonal Corner Rectangle 7">
            <a:extLst>
              <a:ext uri="{FF2B5EF4-FFF2-40B4-BE49-F238E27FC236}">
                <a16:creationId xmlns:a16="http://schemas.microsoft.com/office/drawing/2014/main" id="{179E879F-98B5-428E-9A97-0B362AB0696A}"/>
              </a:ext>
            </a:extLst>
          </p:cNvPr>
          <p:cNvSpPr/>
          <p:nvPr userDrawn="1"/>
        </p:nvSpPr>
        <p:spPr>
          <a:xfrm>
            <a:off x="325120" y="6708784"/>
            <a:ext cx="572211" cy="360883"/>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18" name="Slide Number Placeholder 5">
            <a:extLst>
              <a:ext uri="{FF2B5EF4-FFF2-40B4-BE49-F238E27FC236}">
                <a16:creationId xmlns:a16="http://schemas.microsoft.com/office/drawing/2014/main" id="{97A02CB5-CBDB-479F-B9BC-FEE3F24CD4CC}"/>
              </a:ext>
            </a:extLst>
          </p:cNvPr>
          <p:cNvSpPr txBox="1">
            <a:spLocks/>
          </p:cNvSpPr>
          <p:nvPr userDrawn="1"/>
        </p:nvSpPr>
        <p:spPr>
          <a:xfrm>
            <a:off x="340927" y="6705179"/>
            <a:ext cx="538158" cy="389467"/>
          </a:xfrm>
          <a:prstGeom prst="rect">
            <a:avLst/>
          </a:prstGeom>
        </p:spPr>
        <p:txBody>
          <a:bodyPr vert="horz" wrap="none" lIns="97536" tIns="48768" rIns="97536" bIns="48768"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sz="1280" smtClean="0"/>
              <a:pPr/>
              <a:t>‹#›</a:t>
            </a:fld>
            <a:endParaRPr lang="en-US" sz="1280"/>
          </a:p>
        </p:txBody>
      </p:sp>
      <p:sp>
        <p:nvSpPr>
          <p:cNvPr id="20" name="TextBox 19">
            <a:extLst>
              <a:ext uri="{FF2B5EF4-FFF2-40B4-BE49-F238E27FC236}">
                <a16:creationId xmlns:a16="http://schemas.microsoft.com/office/drawing/2014/main" id="{9FE2A548-1F8B-4FEF-9AE9-7CD638516733}"/>
              </a:ext>
            </a:extLst>
          </p:cNvPr>
          <p:cNvSpPr txBox="1"/>
          <p:nvPr userDrawn="1"/>
        </p:nvSpPr>
        <p:spPr>
          <a:xfrm>
            <a:off x="6307328" y="6801378"/>
            <a:ext cx="5188915" cy="188834"/>
          </a:xfrm>
          <a:prstGeom prst="rect">
            <a:avLst/>
          </a:prstGeom>
          <a:noFill/>
        </p:spPr>
        <p:txBody>
          <a:bodyPr wrap="square" lIns="0" tIns="0" rIns="0" bIns="0" rtlCol="0" anchor="ctr">
            <a:spAutoFit/>
          </a:bodyPr>
          <a:lstStyle/>
          <a:p>
            <a:pPr algn="r"/>
            <a:r>
              <a:rPr lang="en-US" sz="1227" b="1">
                <a:solidFill>
                  <a:srgbClr val="5A8F3F"/>
                </a:solidFill>
              </a:rPr>
              <a:t>150 years </a:t>
            </a:r>
            <a:r>
              <a:rPr lang="en-US" sz="1227" b="1"/>
              <a:t>of helping the world </a:t>
            </a:r>
            <a:r>
              <a:rPr lang="en-US" sz="1227" b="1" i="1"/>
              <a:t>thrive</a:t>
            </a:r>
          </a:p>
        </p:txBody>
      </p:sp>
      <p:pic>
        <p:nvPicPr>
          <p:cNvPr id="22" name="Picture 21" descr="Cargill_graphics-02.png">
            <a:extLst>
              <a:ext uri="{FF2B5EF4-FFF2-40B4-BE49-F238E27FC236}">
                <a16:creationId xmlns:a16="http://schemas.microsoft.com/office/drawing/2014/main" id="{786D711A-E2F6-4388-BF09-6DD3E3B6C5DC}"/>
              </a:ext>
            </a:extLst>
          </p:cNvPr>
          <p:cNvPicPr>
            <a:picLocks noChangeAspect="1"/>
          </p:cNvPicPr>
          <p:nvPr userDrawn="1"/>
        </p:nvPicPr>
        <p:blipFill>
          <a:blip r:embed="rId2" cstate="print"/>
          <a:stretch>
            <a:fillRect/>
          </a:stretch>
        </p:blipFill>
        <p:spPr>
          <a:xfrm>
            <a:off x="11850079" y="6691934"/>
            <a:ext cx="837731" cy="374306"/>
          </a:xfrm>
          <a:prstGeom prst="rect">
            <a:avLst/>
          </a:prstGeom>
        </p:spPr>
      </p:pic>
      <p:sp>
        <p:nvSpPr>
          <p:cNvPr id="23" name="Text Placeholder 20">
            <a:extLst>
              <a:ext uri="{FF2B5EF4-FFF2-40B4-BE49-F238E27FC236}">
                <a16:creationId xmlns:a16="http://schemas.microsoft.com/office/drawing/2014/main" id="{E642850C-DC83-4626-9305-2B59B7B86A0E}"/>
              </a:ext>
            </a:extLst>
          </p:cNvPr>
          <p:cNvSpPr>
            <a:spLocks noGrp="1"/>
          </p:cNvSpPr>
          <p:nvPr>
            <p:ph type="body" sz="quarter" idx="18" hasCustomPrompt="1"/>
          </p:nvPr>
        </p:nvSpPr>
        <p:spPr>
          <a:xfrm>
            <a:off x="325120" y="3587018"/>
            <a:ext cx="7802880" cy="543895"/>
          </a:xfrm>
          <a:noFill/>
        </p:spPr>
        <p:txBody>
          <a:bodyPr tIns="0" bIns="0">
            <a:noAutofit/>
          </a:bodyPr>
          <a:lstStyle>
            <a:lvl1pPr>
              <a:lnSpc>
                <a:spcPts val="3200"/>
              </a:lnSpc>
              <a:buFontTx/>
              <a:buNone/>
              <a:defRPr sz="2560" b="1" baseline="0">
                <a:solidFill>
                  <a:srgbClr val="007A87"/>
                </a:solidFill>
                <a:latin typeface="+mn-lt"/>
              </a:defRPr>
            </a:lvl1pPr>
            <a:lvl5pPr>
              <a:defRPr/>
            </a:lvl5pPr>
          </a:lstStyle>
          <a:p>
            <a:pPr lvl="0"/>
            <a:r>
              <a:rPr lang="en-US"/>
              <a:t>Secondary</a:t>
            </a:r>
          </a:p>
        </p:txBody>
      </p:sp>
    </p:spTree>
    <p:extLst>
      <p:ext uri="{BB962C8B-B14F-4D97-AF65-F5344CB8AC3E}">
        <p14:creationId xmlns:p14="http://schemas.microsoft.com/office/powerpoint/2010/main" val="15284232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7BB8A8E-8630-405F-837C-D9C0DFA93167}"/>
              </a:ext>
            </a:extLst>
          </p:cNvPr>
          <p:cNvSpPr>
            <a:spLocks noGrp="1"/>
          </p:cNvSpPr>
          <p:nvPr>
            <p:ph type="sldNum" sz="quarter" idx="4"/>
          </p:nvPr>
        </p:nvSpPr>
        <p:spPr>
          <a:xfrm>
            <a:off x="340927" y="6705179"/>
            <a:ext cx="538158" cy="389467"/>
          </a:xfrm>
          <a:prstGeom prst="rect">
            <a:avLst/>
          </a:prstGeom>
        </p:spPr>
        <p:txBody>
          <a:bodyPr vert="horz" wrap="none" lIns="91440" tIns="45720" rIns="91440" bIns="45720" rtlCol="0" anchor="ctr"/>
          <a:lstStyle>
            <a:lvl1pPr algn="ctr">
              <a:defRPr sz="1280" b="1">
                <a:solidFill>
                  <a:schemeClr val="bg1"/>
                </a:solidFill>
              </a:defRPr>
            </a:lvl1pPr>
          </a:lstStyle>
          <a:p>
            <a:fld id="{3DF1AFCE-D540-41EE-B441-3ED6DEB25CDC}" type="slidenum">
              <a:rPr lang="en-US" smtClean="0"/>
              <a:pPr/>
              <a:t>‹#›</a:t>
            </a:fld>
            <a:endParaRPr lang="en-US"/>
          </a:p>
        </p:txBody>
      </p:sp>
      <p:cxnSp>
        <p:nvCxnSpPr>
          <p:cNvPr id="5" name="Straight Connector 4">
            <a:extLst>
              <a:ext uri="{FF2B5EF4-FFF2-40B4-BE49-F238E27FC236}">
                <a16:creationId xmlns:a16="http://schemas.microsoft.com/office/drawing/2014/main" id="{2823B81D-32E0-403F-B934-ABD7BAC95490}"/>
              </a:ext>
            </a:extLst>
          </p:cNvPr>
          <p:cNvCxnSpPr>
            <a:cxnSpLocks/>
          </p:cNvCxnSpPr>
          <p:nvPr userDrawn="1"/>
        </p:nvCxnSpPr>
        <p:spPr>
          <a:xfrm>
            <a:off x="406400" y="731520"/>
            <a:ext cx="1227328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15C6FD94-7F97-45E1-BFA2-4B39CA70ACDA}"/>
              </a:ext>
            </a:extLst>
          </p:cNvPr>
          <p:cNvSpPr txBox="1">
            <a:spLocks/>
          </p:cNvSpPr>
          <p:nvPr userDrawn="1"/>
        </p:nvSpPr>
        <p:spPr>
          <a:xfrm>
            <a:off x="1928927" y="807600"/>
            <a:ext cx="9230473" cy="622700"/>
          </a:xfrm>
          <a:prstGeom prst="rect">
            <a:avLst/>
          </a:prstGeom>
        </p:spPr>
        <p:txBody>
          <a:bodyPr vert="horz" lIns="0" tIns="48768" rIns="0" bIns="48768" rtlCol="0">
            <a:noAutofit/>
          </a:bodyPr>
          <a:lst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707"/>
          </a:p>
        </p:txBody>
      </p:sp>
      <p:sp>
        <p:nvSpPr>
          <p:cNvPr id="9" name="Title 8">
            <a:extLst>
              <a:ext uri="{FF2B5EF4-FFF2-40B4-BE49-F238E27FC236}">
                <a16:creationId xmlns:a16="http://schemas.microsoft.com/office/drawing/2014/main" id="{AD6013E4-BFB9-419F-9BF1-C92E60CD7E09}"/>
              </a:ext>
            </a:extLst>
          </p:cNvPr>
          <p:cNvSpPr>
            <a:spLocks noGrp="1"/>
          </p:cNvSpPr>
          <p:nvPr>
            <p:ph type="title"/>
          </p:nvPr>
        </p:nvSpPr>
        <p:spPr>
          <a:xfrm>
            <a:off x="406401" y="115559"/>
            <a:ext cx="10891521" cy="615962"/>
          </a:xfrm>
        </p:spPr>
        <p:txBody>
          <a:bodyPr anchor="ctr"/>
          <a:lstStyle>
            <a:lvl1pPr>
              <a:defRPr sz="2987"/>
            </a:lvl1pPr>
          </a:lstStyle>
          <a:p>
            <a:r>
              <a:rPr lang="en-US"/>
              <a:t>Click to edit Master title style</a:t>
            </a:r>
          </a:p>
        </p:txBody>
      </p:sp>
      <p:sp>
        <p:nvSpPr>
          <p:cNvPr id="7" name="Content Placeholder 14">
            <a:extLst>
              <a:ext uri="{FF2B5EF4-FFF2-40B4-BE49-F238E27FC236}">
                <a16:creationId xmlns:a16="http://schemas.microsoft.com/office/drawing/2014/main" id="{DB857C97-35DD-4BFF-BC82-A25BD2A0127F}"/>
              </a:ext>
            </a:extLst>
          </p:cNvPr>
          <p:cNvSpPr>
            <a:spLocks noGrp="1"/>
          </p:cNvSpPr>
          <p:nvPr>
            <p:ph sz="quarter" idx="10"/>
          </p:nvPr>
        </p:nvSpPr>
        <p:spPr>
          <a:xfrm>
            <a:off x="406400" y="731521"/>
            <a:ext cx="12273280" cy="387428"/>
          </a:xfrm>
        </p:spPr>
        <p:txBody>
          <a:bodyPr/>
          <a:lstStyle>
            <a:lvl1pPr marL="0" indent="0">
              <a:buNone/>
              <a:defRPr sz="1707">
                <a:solidFill>
                  <a:schemeClr val="tx1"/>
                </a:solidFill>
              </a:defRPr>
            </a:lvl1pPr>
          </a:lstStyle>
          <a:p>
            <a:pPr lvl="0"/>
            <a:endParaRPr lang="en-US"/>
          </a:p>
        </p:txBody>
      </p:sp>
    </p:spTree>
    <p:extLst>
      <p:ext uri="{BB962C8B-B14F-4D97-AF65-F5344CB8AC3E}">
        <p14:creationId xmlns:p14="http://schemas.microsoft.com/office/powerpoint/2010/main" val="3718655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182C-7E7E-4E64-A080-7F82776D6DF4}"/>
              </a:ext>
            </a:extLst>
          </p:cNvPr>
          <p:cNvSpPr>
            <a:spLocks noGrp="1"/>
          </p:cNvSpPr>
          <p:nvPr>
            <p:ph type="title"/>
          </p:nvPr>
        </p:nvSpPr>
        <p:spPr>
          <a:xfrm>
            <a:off x="610006" y="3083784"/>
            <a:ext cx="10891521" cy="573817"/>
          </a:xfrm>
        </p:spPr>
        <p:txBody>
          <a:bodyPr/>
          <a:lstStyle>
            <a:lvl1pPr>
              <a:defRPr sz="2987"/>
            </a:lvl1pPr>
          </a:lstStyle>
          <a:p>
            <a:r>
              <a:rPr lang="en-US"/>
              <a:t>Click to edit Master title style</a:t>
            </a:r>
          </a:p>
        </p:txBody>
      </p:sp>
      <p:sp>
        <p:nvSpPr>
          <p:cNvPr id="3" name="Slide Number Placeholder 2">
            <a:extLst>
              <a:ext uri="{FF2B5EF4-FFF2-40B4-BE49-F238E27FC236}">
                <a16:creationId xmlns:a16="http://schemas.microsoft.com/office/drawing/2014/main" id="{82004EC9-6D80-417C-9417-74483F378501}"/>
              </a:ext>
            </a:extLst>
          </p:cNvPr>
          <p:cNvSpPr>
            <a:spLocks noGrp="1"/>
          </p:cNvSpPr>
          <p:nvPr>
            <p:ph type="sldNum" sz="quarter" idx="10"/>
          </p:nvPr>
        </p:nvSpPr>
        <p:spPr/>
        <p:txBody>
          <a:bodyPr/>
          <a:lstStyle/>
          <a:p>
            <a:fld id="{3DF1AFCE-D540-41EE-B441-3ED6DEB25CDC}" type="slidenum">
              <a:rPr lang="en-US" smtClean="0"/>
              <a:pPr/>
              <a:t>‹#›</a:t>
            </a:fld>
            <a:endParaRPr lang="en-US"/>
          </a:p>
        </p:txBody>
      </p:sp>
    </p:spTree>
    <p:extLst>
      <p:ext uri="{BB962C8B-B14F-4D97-AF65-F5344CB8AC3E}">
        <p14:creationId xmlns:p14="http://schemas.microsoft.com/office/powerpoint/2010/main" val="9883930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p:nvSpPr>
        <p:spPr>
          <a:xfrm>
            <a:off x="0" y="0"/>
            <a:ext cx="13004800"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pic>
        <p:nvPicPr>
          <p:cNvPr id="3" name="Picture 2" descr="Cargill_Webinar_graphics-87.png"/>
          <p:cNvPicPr>
            <a:picLocks noChangeAspect="1"/>
          </p:cNvPicPr>
          <p:nvPr/>
        </p:nvPicPr>
        <p:blipFill>
          <a:blip r:embed="rId2" cstate="print"/>
          <a:stretch>
            <a:fillRect/>
          </a:stretch>
        </p:blipFill>
        <p:spPr>
          <a:xfrm>
            <a:off x="4551843" y="3004164"/>
            <a:ext cx="3901117" cy="1306875"/>
          </a:xfrm>
          <a:prstGeom prst="rect">
            <a:avLst/>
          </a:prstGeom>
        </p:spPr>
      </p:pic>
      <p:sp>
        <p:nvSpPr>
          <p:cNvPr id="4" name="Rectangle 3"/>
          <p:cNvSpPr/>
          <p:nvPr userDrawn="1"/>
        </p:nvSpPr>
        <p:spPr>
          <a:xfrm>
            <a:off x="0" y="0"/>
            <a:ext cx="13004800"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pic>
        <p:nvPicPr>
          <p:cNvPr id="6" name="Picture 5" descr="Cargill_Webinar_graphics-87.png"/>
          <p:cNvPicPr>
            <a:picLocks noChangeAspect="1"/>
          </p:cNvPicPr>
          <p:nvPr userDrawn="1"/>
        </p:nvPicPr>
        <p:blipFill>
          <a:blip r:embed="rId2" cstate="print"/>
          <a:stretch>
            <a:fillRect/>
          </a:stretch>
        </p:blipFill>
        <p:spPr>
          <a:xfrm>
            <a:off x="4551843" y="3004164"/>
            <a:ext cx="3901117" cy="1306875"/>
          </a:xfrm>
          <a:prstGeom prst="rect">
            <a:avLst/>
          </a:prstGeom>
        </p:spPr>
      </p:pic>
    </p:spTree>
    <p:extLst>
      <p:ext uri="{BB962C8B-B14F-4D97-AF65-F5344CB8AC3E}">
        <p14:creationId xmlns:p14="http://schemas.microsoft.com/office/powerpoint/2010/main" val="13958215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07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780847" y="1939211"/>
            <a:ext cx="1569823" cy="137048"/>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1" y="6001719"/>
            <a:ext cx="1950720" cy="1313485"/>
          </a:xfrm>
          <a:prstGeom prst="rect">
            <a:avLst/>
          </a:prstGeom>
        </p:spPr>
      </p:pic>
      <p:sp>
        <p:nvSpPr>
          <p:cNvPr id="8" name="Text Placeholder 9"/>
          <p:cNvSpPr>
            <a:spLocks noGrp="1"/>
          </p:cNvSpPr>
          <p:nvPr>
            <p:ph type="body" sz="quarter" idx="11" hasCustomPrompt="1"/>
          </p:nvPr>
        </p:nvSpPr>
        <p:spPr>
          <a:xfrm>
            <a:off x="637047" y="2461394"/>
            <a:ext cx="11658119" cy="3364837"/>
          </a:xfrm>
          <a:prstGeom prst="rect">
            <a:avLst/>
          </a:prstGeom>
        </p:spPr>
        <p:txBody>
          <a:bodyPr/>
          <a:lstStyle>
            <a:lvl1pPr marL="487660" indent="-487660">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34" indent="-325107">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5962" indent="-325107">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654756" y="527112"/>
            <a:ext cx="11640408"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523849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SectionBreak_Blue">
    <p:spTree>
      <p:nvGrpSpPr>
        <p:cNvPr id="1" name=""/>
        <p:cNvGrpSpPr/>
        <p:nvPr/>
      </p:nvGrpSpPr>
      <p:grpSpPr>
        <a:xfrm>
          <a:off x="0" y="0"/>
          <a:ext cx="0" cy="0"/>
          <a:chOff x="0" y="0"/>
          <a:chExt cx="0" cy="0"/>
        </a:xfrm>
      </p:grpSpPr>
      <p:sp>
        <p:nvSpPr>
          <p:cNvPr id="6" name="Round Diagonal Corner Rectangle 5"/>
          <p:cNvSpPr/>
          <p:nvPr userDrawn="1"/>
        </p:nvSpPr>
        <p:spPr>
          <a:xfrm>
            <a:off x="327378" y="243845"/>
            <a:ext cx="12354560" cy="6092613"/>
          </a:xfrm>
          <a:prstGeom prst="round2Diag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800">
              <a:solidFill>
                <a:schemeClr val="bg1"/>
              </a:solidFill>
              <a:latin typeface="+mj-lt"/>
            </a:endParaRPr>
          </a:p>
        </p:txBody>
      </p:sp>
      <p:sp>
        <p:nvSpPr>
          <p:cNvPr id="2" name="Title 1"/>
          <p:cNvSpPr>
            <a:spLocks noGrp="1"/>
          </p:cNvSpPr>
          <p:nvPr>
            <p:ph type="title" hasCustomPrompt="1"/>
          </p:nvPr>
        </p:nvSpPr>
        <p:spPr bwMode="gray">
          <a:xfrm>
            <a:off x="1053389" y="1970227"/>
            <a:ext cx="10559898" cy="2496922"/>
          </a:xfrm>
        </p:spPr>
        <p:txBody>
          <a:bodyPr/>
          <a:lstStyle>
            <a:lvl1pPr>
              <a:lnSpc>
                <a:spcPct val="100000"/>
              </a:lnSpc>
              <a:defRPr sz="4321">
                <a:solidFill>
                  <a:schemeClr val="bg1"/>
                </a:solidFill>
              </a:defRPr>
            </a:lvl1pPr>
          </a:lstStyle>
          <a:p>
            <a:r>
              <a:rPr lang="en-US"/>
              <a:t>Click to edit section title</a:t>
            </a:r>
          </a:p>
        </p:txBody>
      </p:sp>
      <p:sp>
        <p:nvSpPr>
          <p:cNvPr id="8" name="Slide Number Placeholder 1"/>
          <p:cNvSpPr>
            <a:spLocks noGrp="1"/>
          </p:cNvSpPr>
          <p:nvPr>
            <p:ph type="sldNum" sz="quarter" idx="4"/>
          </p:nvPr>
        </p:nvSpPr>
        <p:spPr>
          <a:xfrm>
            <a:off x="12220531" y="6969452"/>
            <a:ext cx="134510" cy="131318"/>
          </a:xfrm>
          <a:prstGeom prst="rect">
            <a:avLst/>
          </a:prstGeom>
        </p:spPr>
        <p:txBody>
          <a:bodyPr vert="horz" wrap="none" lIns="0" tIns="0" rIns="0" bIns="0" rtlCol="0" anchor="b" anchorCtr="0">
            <a:spAutoFit/>
          </a:bodyPr>
          <a:lstStyle>
            <a:lvl1pPr algn="r">
              <a:defRPr sz="853">
                <a:solidFill>
                  <a:schemeClr val="tx1">
                    <a:tint val="75000"/>
                  </a:schemeClr>
                </a:solidFill>
              </a:defRPr>
            </a:lvl1pPr>
          </a:lstStyle>
          <a:p>
            <a:fld id="{746372F0-8F5B-47E8-9A0C-8905EFF44332}" type="slidenum">
              <a:rPr lang="en-US" smtClean="0"/>
              <a:pPr/>
              <a:t>‹#›</a:t>
            </a:fld>
            <a:endParaRPr lang="en-US"/>
          </a:p>
        </p:txBody>
      </p:sp>
    </p:spTree>
    <p:extLst>
      <p:ext uri="{BB962C8B-B14F-4D97-AF65-F5344CB8AC3E}">
        <p14:creationId xmlns:p14="http://schemas.microsoft.com/office/powerpoint/2010/main" val="37831546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vmlDrawing" Target="../drawings/vmlDrawing4.vml"/><Relationship Id="rId3" Type="http://schemas.openxmlformats.org/officeDocument/2006/relationships/slideLayout" Target="../slideLayouts/slideLayout59.xml"/><Relationship Id="rId21" Type="http://schemas.openxmlformats.org/officeDocument/2006/relationships/image" Target="../media/image22.emf"/><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10.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oleObject" Target="../embeddings/oleObject4.bin"/><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ags" Target="../tags/tag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theme" Target="../theme/theme11.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theme" Target="../theme/theme12.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87.xml"/><Relationship Id="rId7" Type="http://schemas.openxmlformats.org/officeDocument/2006/relationships/theme" Target="../theme/theme13.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17.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6.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oleObject" Target="../embeddings/oleObject1.bin"/><Relationship Id="rId5" Type="http://schemas.openxmlformats.org/officeDocument/2006/relationships/slideLayout" Target="../slideLayouts/slideLayout25.xml"/><Relationship Id="rId10" Type="http://schemas.openxmlformats.org/officeDocument/2006/relationships/tags" Target="../tags/tag1.xml"/><Relationship Id="rId4" Type="http://schemas.openxmlformats.org/officeDocument/2006/relationships/slideLayout" Target="../slideLayouts/slideLayout24.xml"/><Relationship Id="rId9" Type="http://schemas.openxmlformats.org/officeDocument/2006/relationships/vmlDrawing" Target="../drawings/vmlDrawing1.v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8.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9.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748002"/>
      </p:ext>
    </p:extLst>
  </p:cSld>
  <p:clrMap bg1="dk1" tx1="lt1" bg2="dk2" tx2="lt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Lst>
  <p:hf hdr="0" ftr="0" dt="0"/>
  <p:txStyles>
    <p:titleStyle>
      <a:lvl1pPr algn="ctr" defTabSz="650214" rtl="0" eaLnBrk="1" latinLnBrk="0" hangingPunct="1">
        <a:spcBef>
          <a:spcPct val="0"/>
        </a:spcBef>
        <a:buNone/>
        <a:defRPr sz="6259" kern="1200">
          <a:solidFill>
            <a:schemeClr val="tx1"/>
          </a:solidFill>
          <a:latin typeface="+mj-lt"/>
          <a:ea typeface="+mj-ea"/>
          <a:cs typeface="+mj-cs"/>
        </a:defRPr>
      </a:lvl1pPr>
    </p:titleStyle>
    <p:bodyStyle>
      <a:lvl1pPr marL="487660" indent="-487660"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5" algn="l" defTabSz="650214" rtl="0" eaLnBrk="1" latinLnBrk="0" hangingPunct="1">
        <a:spcBef>
          <a:spcPct val="20000"/>
        </a:spcBef>
        <a:buFont typeface="Arial"/>
        <a:buChar char="–"/>
        <a:defRPr sz="3983" kern="1200">
          <a:solidFill>
            <a:schemeClr val="tx1"/>
          </a:solidFill>
          <a:latin typeface="+mn-lt"/>
          <a:ea typeface="+mn-ea"/>
          <a:cs typeface="+mn-cs"/>
        </a:defRPr>
      </a:lvl2pPr>
      <a:lvl3pPr marL="1625534" indent="-325107"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7" indent="-325107"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2" indent="-325107"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7"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7"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2" indent="-325107"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7"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7" algn="l" defTabSz="650214" rtl="0" eaLnBrk="1" latinLnBrk="0" hangingPunct="1">
        <a:defRPr sz="2560" kern="1200">
          <a:solidFill>
            <a:schemeClr val="tx1"/>
          </a:solidFill>
          <a:latin typeface="+mn-lt"/>
          <a:ea typeface="+mn-ea"/>
          <a:cs typeface="+mn-cs"/>
        </a:defRPr>
      </a:lvl3pPr>
      <a:lvl4pPr marL="1950642"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1" algn="l" defTabSz="650214" rtl="0" eaLnBrk="1" latinLnBrk="0" hangingPunct="1">
        <a:defRPr sz="2560" kern="1200">
          <a:solidFill>
            <a:schemeClr val="tx1"/>
          </a:solidFill>
          <a:latin typeface="+mn-lt"/>
          <a:ea typeface="+mn-ea"/>
          <a:cs typeface="+mn-cs"/>
        </a:defRPr>
      </a:lvl7pPr>
      <a:lvl8pPr marL="4551496"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2CD920-680D-4F34-ADA4-C918FD01A789}"/>
              </a:ext>
            </a:extLst>
          </p:cNvPr>
          <p:cNvGraphicFramePr>
            <a:graphicFrameLocks noChangeAspect="1"/>
          </p:cNvGraphicFramePr>
          <p:nvPr userDrawn="1">
            <p:custDataLst>
              <p:tags r:id="rId19"/>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spid="_x0000_s5149" name="think-cell Slide" r:id="rId20" imgW="524" imgH="526" progId="TCLayout.ActiveDocument.1">
                  <p:embed/>
                </p:oleObj>
              </mc:Choice>
              <mc:Fallback>
                <p:oleObj name="think-cell Slide" r:id="rId20" imgW="524" imgH="526" progId="TCLayout.ActiveDocument.1">
                  <p:embed/>
                  <p:pic>
                    <p:nvPicPr>
                      <p:cNvPr id="3" name="Object 2" hidden="1">
                        <a:extLst>
                          <a:ext uri="{FF2B5EF4-FFF2-40B4-BE49-F238E27FC236}">
                            <a16:creationId xmlns:a16="http://schemas.microsoft.com/office/drawing/2014/main" id="{AD2CD920-680D-4F34-ADA4-C918FD01A789}"/>
                          </a:ext>
                        </a:extLst>
                      </p:cNvPr>
                      <p:cNvPicPr/>
                      <p:nvPr/>
                    </p:nvPicPr>
                    <p:blipFill>
                      <a:blip r:embed="rId21"/>
                      <a:stretch>
                        <a:fillRect/>
                      </a:stretch>
                    </p:blipFill>
                    <p:spPr>
                      <a:xfrm>
                        <a:off x="1695" y="1695"/>
                        <a:ext cx="1693" cy="1693"/>
                      </a:xfrm>
                      <a:prstGeom prst="rect">
                        <a:avLst/>
                      </a:prstGeom>
                    </p:spPr>
                  </p:pic>
                </p:oleObj>
              </mc:Fallback>
            </mc:AlternateContent>
          </a:graphicData>
        </a:graphic>
      </p:graphicFrame>
      <p:sp>
        <p:nvSpPr>
          <p:cNvPr id="2" name="Slide Number Placeholder 10"/>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72246838"/>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505" r:id="rId10"/>
    <p:sldLayoutId id="2147484530" r:id="rId11"/>
    <p:sldLayoutId id="2147484532" r:id="rId12"/>
    <p:sldLayoutId id="2147484533" r:id="rId13"/>
    <p:sldLayoutId id="2147484534" r:id="rId14"/>
    <p:sldLayoutId id="2147484535" r:id="rId15"/>
    <p:sldLayoutId id="2147484536" r:id="rId16"/>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8DE273-3A2D-4C0C-B182-A3058E28FD69}"/>
              </a:ext>
            </a:extLst>
          </p:cNvPr>
          <p:cNvSpPr>
            <a:spLocks noGrp="1"/>
          </p:cNvSpPr>
          <p:nvPr>
            <p:ph type="sldNum" sz="quarter" idx="4"/>
          </p:nvPr>
        </p:nvSpPr>
        <p:spPr>
          <a:xfrm>
            <a:off x="5039360" y="6780108"/>
            <a:ext cx="2926080" cy="390595"/>
          </a:xfrm>
          <a:prstGeom prst="rect">
            <a:avLst/>
          </a:prstGeom>
        </p:spPr>
        <p:txBody>
          <a:bodyPr vert="horz" lIns="91440" tIns="45720" rIns="91440" bIns="45720" rtlCol="0" anchor="ctr"/>
          <a:lstStyle>
            <a:lvl1pPr algn="ctr">
              <a:defRPr sz="1138">
                <a:solidFill>
                  <a:schemeClr val="accent5"/>
                </a:solidFill>
              </a:defRPr>
            </a:lvl1pPr>
          </a:lstStyle>
          <a:p>
            <a:fld id="{D905AD32-5431-4118-BCBF-BBD2C4DF8F28}" type="slidenum">
              <a:rPr lang="en-US" smtClean="0"/>
              <a:pPr/>
              <a:t>‹#›</a:t>
            </a:fld>
            <a:endParaRPr lang="en-US"/>
          </a:p>
        </p:txBody>
      </p:sp>
    </p:spTree>
    <p:extLst>
      <p:ext uri="{BB962C8B-B14F-4D97-AF65-F5344CB8AC3E}">
        <p14:creationId xmlns:p14="http://schemas.microsoft.com/office/powerpoint/2010/main" val="2432779038"/>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Lst>
  <p:hf hdr="0" ftr="0" dt="0"/>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7"/>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861794963"/>
      </p:ext>
    </p:extLst>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Lst>
  <p:hf hdr="0" ftr="0" dt="0"/>
  <p:txStyles>
    <p:titleStyle>
      <a:lvl1pPr algn="ctr" defTabSz="650244" rtl="0" eaLnBrk="1" latinLnBrk="0" hangingPunct="1">
        <a:spcBef>
          <a:spcPct val="0"/>
        </a:spcBef>
        <a:buNone/>
        <a:defRPr sz="6258" kern="1200">
          <a:solidFill>
            <a:schemeClr val="tx1"/>
          </a:solidFill>
          <a:latin typeface="+mj-lt"/>
          <a:ea typeface="+mj-ea"/>
          <a:cs typeface="+mj-cs"/>
        </a:defRPr>
      </a:lvl1pPr>
    </p:titleStyle>
    <p:bodyStyle>
      <a:lvl1pPr marL="487684" indent="-487684" algn="l" defTabSz="650244" rtl="0" eaLnBrk="1" latinLnBrk="0" hangingPunct="1">
        <a:spcBef>
          <a:spcPct val="20000"/>
        </a:spcBef>
        <a:buFont typeface="Arial"/>
        <a:buChar char="•"/>
        <a:defRPr sz="4552" kern="1200">
          <a:solidFill>
            <a:schemeClr val="tx1"/>
          </a:solidFill>
          <a:latin typeface="+mn-lt"/>
          <a:ea typeface="+mn-ea"/>
          <a:cs typeface="+mn-cs"/>
        </a:defRPr>
      </a:lvl1pPr>
      <a:lvl2pPr marL="1056646" indent="-406402" algn="l" defTabSz="650244" rtl="0" eaLnBrk="1" latinLnBrk="0" hangingPunct="1">
        <a:spcBef>
          <a:spcPct val="20000"/>
        </a:spcBef>
        <a:buFont typeface="Arial"/>
        <a:buChar char="–"/>
        <a:defRPr sz="3982" kern="1200">
          <a:solidFill>
            <a:schemeClr val="tx1"/>
          </a:solidFill>
          <a:latin typeface="+mn-lt"/>
          <a:ea typeface="+mn-ea"/>
          <a:cs typeface="+mn-cs"/>
        </a:defRPr>
      </a:lvl2pPr>
      <a:lvl3pPr marL="1625610" indent="-325122" algn="l" defTabSz="650244" rtl="0" eaLnBrk="1" latinLnBrk="0" hangingPunct="1">
        <a:spcBef>
          <a:spcPct val="20000"/>
        </a:spcBef>
        <a:buFont typeface="Arial"/>
        <a:buChar char="•"/>
        <a:defRPr sz="3413" kern="1200">
          <a:solidFill>
            <a:schemeClr val="tx1"/>
          </a:solidFill>
          <a:latin typeface="+mn-lt"/>
          <a:ea typeface="+mn-ea"/>
          <a:cs typeface="+mn-cs"/>
        </a:defRPr>
      </a:lvl3pPr>
      <a:lvl4pPr marL="2275855" indent="-325122" algn="l" defTabSz="650244" rtl="0" eaLnBrk="1" latinLnBrk="0" hangingPunct="1">
        <a:spcBef>
          <a:spcPct val="20000"/>
        </a:spcBef>
        <a:buFont typeface="Arial"/>
        <a:buChar char="–"/>
        <a:defRPr sz="2845" kern="1200">
          <a:solidFill>
            <a:schemeClr val="tx1"/>
          </a:solidFill>
          <a:latin typeface="+mn-lt"/>
          <a:ea typeface="+mn-ea"/>
          <a:cs typeface="+mn-cs"/>
        </a:defRPr>
      </a:lvl4pPr>
      <a:lvl5pPr marL="2926098" indent="-325122" algn="l" defTabSz="650244" rtl="0" eaLnBrk="1" latinLnBrk="0" hangingPunct="1">
        <a:spcBef>
          <a:spcPct val="20000"/>
        </a:spcBef>
        <a:buFont typeface="Arial"/>
        <a:buChar char="»"/>
        <a:defRPr sz="2845" kern="1200">
          <a:solidFill>
            <a:schemeClr val="tx1"/>
          </a:solidFill>
          <a:latin typeface="+mn-lt"/>
          <a:ea typeface="+mn-ea"/>
          <a:cs typeface="+mn-cs"/>
        </a:defRPr>
      </a:lvl5pPr>
      <a:lvl6pPr marL="3576342" indent="-325122" algn="l" defTabSz="650244" rtl="0" eaLnBrk="1" latinLnBrk="0" hangingPunct="1">
        <a:spcBef>
          <a:spcPct val="20000"/>
        </a:spcBef>
        <a:buFont typeface="Arial"/>
        <a:buChar char="•"/>
        <a:defRPr sz="2845" kern="1200">
          <a:solidFill>
            <a:schemeClr val="tx1"/>
          </a:solidFill>
          <a:latin typeface="+mn-lt"/>
          <a:ea typeface="+mn-ea"/>
          <a:cs typeface="+mn-cs"/>
        </a:defRPr>
      </a:lvl6pPr>
      <a:lvl7pPr marL="4226586" indent="-325122" algn="l" defTabSz="650244" rtl="0" eaLnBrk="1" latinLnBrk="0" hangingPunct="1">
        <a:spcBef>
          <a:spcPct val="20000"/>
        </a:spcBef>
        <a:buFont typeface="Arial"/>
        <a:buChar char="•"/>
        <a:defRPr sz="2845" kern="1200">
          <a:solidFill>
            <a:schemeClr val="tx1"/>
          </a:solidFill>
          <a:latin typeface="+mn-lt"/>
          <a:ea typeface="+mn-ea"/>
          <a:cs typeface="+mn-cs"/>
        </a:defRPr>
      </a:lvl7pPr>
      <a:lvl8pPr marL="4876831" indent="-325122" algn="l" defTabSz="650244" rtl="0" eaLnBrk="1" latinLnBrk="0" hangingPunct="1">
        <a:spcBef>
          <a:spcPct val="20000"/>
        </a:spcBef>
        <a:buFont typeface="Arial"/>
        <a:buChar char="•"/>
        <a:defRPr sz="2845" kern="1200">
          <a:solidFill>
            <a:schemeClr val="tx1"/>
          </a:solidFill>
          <a:latin typeface="+mn-lt"/>
          <a:ea typeface="+mn-ea"/>
          <a:cs typeface="+mn-cs"/>
        </a:defRPr>
      </a:lvl8pPr>
      <a:lvl9pPr marL="5527074" indent="-325122" algn="l" defTabSz="650244" rtl="0" eaLnBrk="1" latinLnBrk="0" hangingPunct="1">
        <a:spcBef>
          <a:spcPct val="20000"/>
        </a:spcBef>
        <a:buFont typeface="Arial"/>
        <a:buChar char="•"/>
        <a:defRPr sz="2845" kern="1200">
          <a:solidFill>
            <a:schemeClr val="tx1"/>
          </a:solidFill>
          <a:latin typeface="+mn-lt"/>
          <a:ea typeface="+mn-ea"/>
          <a:cs typeface="+mn-cs"/>
        </a:defRPr>
      </a:lvl9pPr>
    </p:bodyStyle>
    <p:otherStyle>
      <a:defPPr>
        <a:defRPr lang="en-US"/>
      </a:defPPr>
      <a:lvl1pPr marL="0" algn="l" defTabSz="650244" rtl="0" eaLnBrk="1" latinLnBrk="0" hangingPunct="1">
        <a:defRPr sz="2560" kern="1200">
          <a:solidFill>
            <a:schemeClr val="tx1"/>
          </a:solidFill>
          <a:latin typeface="+mn-lt"/>
          <a:ea typeface="+mn-ea"/>
          <a:cs typeface="+mn-cs"/>
        </a:defRPr>
      </a:lvl1pPr>
      <a:lvl2pPr marL="650244" algn="l" defTabSz="650244" rtl="0" eaLnBrk="1" latinLnBrk="0" hangingPunct="1">
        <a:defRPr sz="2560" kern="1200">
          <a:solidFill>
            <a:schemeClr val="tx1"/>
          </a:solidFill>
          <a:latin typeface="+mn-lt"/>
          <a:ea typeface="+mn-ea"/>
          <a:cs typeface="+mn-cs"/>
        </a:defRPr>
      </a:lvl2pPr>
      <a:lvl3pPr marL="1300489" algn="l" defTabSz="650244" rtl="0" eaLnBrk="1" latinLnBrk="0" hangingPunct="1">
        <a:defRPr sz="2560" kern="1200">
          <a:solidFill>
            <a:schemeClr val="tx1"/>
          </a:solidFill>
          <a:latin typeface="+mn-lt"/>
          <a:ea typeface="+mn-ea"/>
          <a:cs typeface="+mn-cs"/>
        </a:defRPr>
      </a:lvl3pPr>
      <a:lvl4pPr marL="1950732" algn="l" defTabSz="650244" rtl="0" eaLnBrk="1" latinLnBrk="0" hangingPunct="1">
        <a:defRPr sz="2560" kern="1200">
          <a:solidFill>
            <a:schemeClr val="tx1"/>
          </a:solidFill>
          <a:latin typeface="+mn-lt"/>
          <a:ea typeface="+mn-ea"/>
          <a:cs typeface="+mn-cs"/>
        </a:defRPr>
      </a:lvl4pPr>
      <a:lvl5pPr marL="2600976" algn="l" defTabSz="650244" rtl="0" eaLnBrk="1" latinLnBrk="0" hangingPunct="1">
        <a:defRPr sz="2560" kern="1200">
          <a:solidFill>
            <a:schemeClr val="tx1"/>
          </a:solidFill>
          <a:latin typeface="+mn-lt"/>
          <a:ea typeface="+mn-ea"/>
          <a:cs typeface="+mn-cs"/>
        </a:defRPr>
      </a:lvl5pPr>
      <a:lvl6pPr marL="3251221" algn="l" defTabSz="650244" rtl="0" eaLnBrk="1" latinLnBrk="0" hangingPunct="1">
        <a:defRPr sz="2560" kern="1200">
          <a:solidFill>
            <a:schemeClr val="tx1"/>
          </a:solidFill>
          <a:latin typeface="+mn-lt"/>
          <a:ea typeface="+mn-ea"/>
          <a:cs typeface="+mn-cs"/>
        </a:defRPr>
      </a:lvl6pPr>
      <a:lvl7pPr marL="3901465" algn="l" defTabSz="650244" rtl="0" eaLnBrk="1" latinLnBrk="0" hangingPunct="1">
        <a:defRPr sz="2560" kern="1200">
          <a:solidFill>
            <a:schemeClr val="tx1"/>
          </a:solidFill>
          <a:latin typeface="+mn-lt"/>
          <a:ea typeface="+mn-ea"/>
          <a:cs typeface="+mn-cs"/>
        </a:defRPr>
      </a:lvl7pPr>
      <a:lvl8pPr marL="4551708" algn="l" defTabSz="650244" rtl="0" eaLnBrk="1" latinLnBrk="0" hangingPunct="1">
        <a:defRPr sz="2560" kern="1200">
          <a:solidFill>
            <a:schemeClr val="tx1"/>
          </a:solidFill>
          <a:latin typeface="+mn-lt"/>
          <a:ea typeface="+mn-ea"/>
          <a:cs typeface="+mn-cs"/>
        </a:defRPr>
      </a:lvl8pPr>
      <a:lvl9pPr marL="5201952" algn="l" defTabSz="650244" rtl="0" eaLnBrk="1" latinLnBrk="0" hangingPunct="1">
        <a:defRPr sz="256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1056640" y="6708784"/>
            <a:ext cx="10765085" cy="360883"/>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8" name="Round Diagonal Corner Rectangle 7"/>
          <p:cNvSpPr/>
          <p:nvPr/>
        </p:nvSpPr>
        <p:spPr>
          <a:xfrm>
            <a:off x="325120" y="6708784"/>
            <a:ext cx="572211" cy="360883"/>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2" name="Title Placeholder 1"/>
          <p:cNvSpPr>
            <a:spLocks noGrp="1"/>
          </p:cNvSpPr>
          <p:nvPr>
            <p:ph type="title"/>
          </p:nvPr>
        </p:nvSpPr>
        <p:spPr>
          <a:xfrm>
            <a:off x="501738" y="546685"/>
            <a:ext cx="10891521" cy="1231922"/>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501738" y="2789689"/>
            <a:ext cx="10891521" cy="3527361"/>
          </a:xfrm>
          <a:prstGeom prst="rect">
            <a:avLst/>
          </a:prstGeom>
        </p:spPr>
        <p:txBody>
          <a:bodyPr vert="horz" lIns="0" tIns="45720" rIns="0" bIns="45720" rtlCol="0">
            <a:no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340927" y="6705179"/>
            <a:ext cx="538158" cy="389467"/>
          </a:xfrm>
          <a:prstGeom prst="rect">
            <a:avLst/>
          </a:prstGeom>
        </p:spPr>
        <p:txBody>
          <a:bodyPr vert="horz" wrap="none" lIns="91440" tIns="45720" rIns="91440" bIns="45720" rtlCol="0" anchor="ctr"/>
          <a:lstStyle>
            <a:lvl1pPr algn="ctr">
              <a:defRPr sz="1280" b="1">
                <a:solidFill>
                  <a:schemeClr val="bg1"/>
                </a:solidFill>
              </a:defRPr>
            </a:lvl1pPr>
          </a:lstStyle>
          <a:p>
            <a:fld id="{3DF1AFCE-D540-41EE-B441-3ED6DEB25CDC}" type="slidenum">
              <a:rPr lang="en-US" smtClean="0"/>
              <a:pPr/>
              <a:t>‹#›</a:t>
            </a:fld>
            <a:endParaRPr lang="en-US"/>
          </a:p>
        </p:txBody>
      </p:sp>
      <p:sp>
        <p:nvSpPr>
          <p:cNvPr id="10" name="TextBox 9"/>
          <p:cNvSpPr txBox="1"/>
          <p:nvPr/>
        </p:nvSpPr>
        <p:spPr>
          <a:xfrm>
            <a:off x="6307328" y="6801378"/>
            <a:ext cx="5188915" cy="188834"/>
          </a:xfrm>
          <a:prstGeom prst="rect">
            <a:avLst/>
          </a:prstGeom>
          <a:noFill/>
        </p:spPr>
        <p:txBody>
          <a:bodyPr wrap="square" lIns="0" tIns="0" rIns="0" bIns="0" rtlCol="0" anchor="ctr">
            <a:spAutoFit/>
          </a:bodyPr>
          <a:lstStyle/>
          <a:p>
            <a:pPr algn="r"/>
            <a:r>
              <a:rPr lang="en-US" sz="1227" b="1">
                <a:solidFill>
                  <a:srgbClr val="5A8F3F"/>
                </a:solidFill>
              </a:rPr>
              <a:t>150 years </a:t>
            </a:r>
            <a:r>
              <a:rPr lang="en-US" sz="1227" b="1"/>
              <a:t>of helping the world </a:t>
            </a:r>
            <a:r>
              <a:rPr lang="en-US" sz="1227" b="1" i="1"/>
              <a:t>thrive</a:t>
            </a:r>
          </a:p>
        </p:txBody>
      </p:sp>
      <p:pic>
        <p:nvPicPr>
          <p:cNvPr id="13" name="Picture 12" descr="Cargill_graphics-02.png">
            <a:extLst>
              <a:ext uri="{FF2B5EF4-FFF2-40B4-BE49-F238E27FC236}">
                <a16:creationId xmlns:a16="http://schemas.microsoft.com/office/drawing/2014/main" id="{FA639049-11E7-430E-B419-9C3D41ABB0AC}"/>
              </a:ext>
            </a:extLst>
          </p:cNvPr>
          <p:cNvPicPr>
            <a:picLocks noChangeAspect="1"/>
          </p:cNvPicPr>
          <p:nvPr userDrawn="1"/>
        </p:nvPicPr>
        <p:blipFill>
          <a:blip r:embed="rId8" cstate="print"/>
          <a:stretch>
            <a:fillRect/>
          </a:stretch>
        </p:blipFill>
        <p:spPr>
          <a:xfrm>
            <a:off x="11850079" y="6691934"/>
            <a:ext cx="837731" cy="374306"/>
          </a:xfrm>
          <a:prstGeom prst="rect">
            <a:avLst/>
          </a:prstGeom>
        </p:spPr>
      </p:pic>
    </p:spTree>
    <p:extLst>
      <p:ext uri="{BB962C8B-B14F-4D97-AF65-F5344CB8AC3E}">
        <p14:creationId xmlns:p14="http://schemas.microsoft.com/office/powerpoint/2010/main" val="37302792"/>
      </p:ext>
    </p:extLst>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6" r:id="rId6"/>
  </p:sldLayoutIdLst>
  <p:hf hdr="0" dt="0"/>
  <p:txStyles>
    <p:titleStyle>
      <a:lvl1pPr algn="l" defTabSz="975390" rtl="0" eaLnBrk="1" latinLnBrk="0" hangingPunct="1">
        <a:lnSpc>
          <a:spcPct val="100000"/>
        </a:lnSpc>
        <a:spcBef>
          <a:spcPct val="0"/>
        </a:spcBef>
        <a:buNone/>
        <a:defRPr sz="3840" b="1" kern="1200">
          <a:solidFill>
            <a:srgbClr val="005C84"/>
          </a:solidFill>
          <a:latin typeface="+mj-lt"/>
          <a:ea typeface="+mj-ea"/>
          <a:cs typeface="+mj-cs"/>
        </a:defRPr>
      </a:lvl1pPr>
    </p:titleStyle>
    <p:bodyStyle>
      <a:lvl1pPr marL="182886" indent="-182886" algn="l" defTabSz="975390" rtl="0" eaLnBrk="1" latinLnBrk="0" hangingPunct="1">
        <a:spcBef>
          <a:spcPct val="20000"/>
        </a:spcBef>
        <a:buFont typeface="Arial" pitchFamily="34" charset="0"/>
        <a:buChar char="•"/>
        <a:defRPr sz="1493" kern="1200">
          <a:solidFill>
            <a:schemeClr val="tx1"/>
          </a:solidFill>
          <a:latin typeface="+mn-lt"/>
          <a:ea typeface="+mn-ea"/>
          <a:cs typeface="+mn-cs"/>
        </a:defRPr>
      </a:lvl1pPr>
      <a:lvl2pPr marL="428427" indent="-245542" algn="l" defTabSz="975390" rtl="0" eaLnBrk="1" latinLnBrk="0" hangingPunct="1">
        <a:spcBef>
          <a:spcPct val="20000"/>
        </a:spcBef>
        <a:buFont typeface="Arial" pitchFamily="34" charset="0"/>
        <a:buChar char="–"/>
        <a:defRPr sz="1280" kern="1200">
          <a:solidFill>
            <a:schemeClr val="tx1"/>
          </a:solidFill>
          <a:latin typeface="+mn-lt"/>
          <a:ea typeface="+mn-ea"/>
          <a:cs typeface="+mn-cs"/>
        </a:defRPr>
      </a:lvl2pPr>
      <a:lvl3pPr marL="1219238"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3pPr>
      <a:lvl4pPr marL="1706933"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4pPr>
      <a:lvl5pPr marL="2194629"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5pPr>
      <a:lvl6pPr marL="268232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70019"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71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5410"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454602"/>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Lst>
  <p:hf hdr="0" ftr="0" dt="0"/>
  <p:txStyles>
    <p:titleStyle>
      <a:lvl1pPr algn="ctr" defTabSz="650214" rtl="0" eaLnBrk="1" latinLnBrk="0" hangingPunct="1">
        <a:spcBef>
          <a:spcPct val="0"/>
        </a:spcBef>
        <a:buNone/>
        <a:defRPr sz="6259" kern="1200">
          <a:solidFill>
            <a:schemeClr val="tx1"/>
          </a:solidFill>
          <a:latin typeface="+mj-lt"/>
          <a:ea typeface="+mj-ea"/>
          <a:cs typeface="+mj-cs"/>
        </a:defRPr>
      </a:lvl1pPr>
    </p:titleStyle>
    <p:bodyStyle>
      <a:lvl1pPr marL="487660" indent="-487660"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5" algn="l" defTabSz="650214" rtl="0" eaLnBrk="1" latinLnBrk="0" hangingPunct="1">
        <a:spcBef>
          <a:spcPct val="20000"/>
        </a:spcBef>
        <a:buFont typeface="Arial"/>
        <a:buChar char="–"/>
        <a:defRPr sz="3983" kern="1200">
          <a:solidFill>
            <a:schemeClr val="tx1"/>
          </a:solidFill>
          <a:latin typeface="+mn-lt"/>
          <a:ea typeface="+mn-ea"/>
          <a:cs typeface="+mn-cs"/>
        </a:defRPr>
      </a:lvl2pPr>
      <a:lvl3pPr marL="1625534" indent="-325107"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7" indent="-325107"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2" indent="-325107"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7"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7"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2" indent="-325107"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7"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7" algn="l" defTabSz="650214" rtl="0" eaLnBrk="1" latinLnBrk="0" hangingPunct="1">
        <a:defRPr sz="2560" kern="1200">
          <a:solidFill>
            <a:schemeClr val="tx1"/>
          </a:solidFill>
          <a:latin typeface="+mn-lt"/>
          <a:ea typeface="+mn-ea"/>
          <a:cs typeface="+mn-cs"/>
        </a:defRPr>
      </a:lvl3pPr>
      <a:lvl4pPr marL="1950642"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1" algn="l" defTabSz="650214" rtl="0" eaLnBrk="1" latinLnBrk="0" hangingPunct="1">
        <a:defRPr sz="2560" kern="1200">
          <a:solidFill>
            <a:schemeClr val="tx1"/>
          </a:solidFill>
          <a:latin typeface="+mn-lt"/>
          <a:ea typeface="+mn-ea"/>
          <a:cs typeface="+mn-cs"/>
        </a:defRPr>
      </a:lvl7pPr>
      <a:lvl8pPr marL="4551496"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556825"/>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Lst>
  <p:hf hdr="0" ftr="0" dt="0"/>
  <p:txStyles>
    <p:titleStyle>
      <a:lvl1pPr algn="ctr" defTabSz="487682" rtl="0" eaLnBrk="1" latinLnBrk="0" hangingPunct="1">
        <a:spcBef>
          <a:spcPct val="0"/>
        </a:spcBef>
        <a:buNone/>
        <a:defRPr sz="4693" kern="1200">
          <a:solidFill>
            <a:schemeClr val="tx1"/>
          </a:solidFill>
          <a:latin typeface="+mj-lt"/>
          <a:ea typeface="+mj-ea"/>
          <a:cs typeface="+mj-cs"/>
        </a:defRPr>
      </a:lvl1pPr>
    </p:titleStyle>
    <p:bodyStyle>
      <a:lvl1pPr marL="365762" indent="-365762" algn="l" defTabSz="487682" rtl="0" eaLnBrk="1" latinLnBrk="0" hangingPunct="1">
        <a:spcBef>
          <a:spcPct val="20000"/>
        </a:spcBef>
        <a:buFont typeface="Arial"/>
        <a:buChar char="•"/>
        <a:defRPr sz="3413" kern="1200">
          <a:solidFill>
            <a:schemeClr val="tx1"/>
          </a:solidFill>
          <a:latin typeface="+mn-lt"/>
          <a:ea typeface="+mn-ea"/>
          <a:cs typeface="+mn-cs"/>
        </a:defRPr>
      </a:lvl1pPr>
      <a:lvl2pPr marL="792486" indent="-304803" algn="l" defTabSz="487682" rtl="0" eaLnBrk="1" latinLnBrk="0" hangingPunct="1">
        <a:spcBef>
          <a:spcPct val="20000"/>
        </a:spcBef>
        <a:buFont typeface="Arial"/>
        <a:buChar char="–"/>
        <a:defRPr sz="2987" kern="1200">
          <a:solidFill>
            <a:schemeClr val="tx1"/>
          </a:solidFill>
          <a:latin typeface="+mn-lt"/>
          <a:ea typeface="+mn-ea"/>
          <a:cs typeface="+mn-cs"/>
        </a:defRPr>
      </a:lvl2pPr>
      <a:lvl3pPr marL="1219208" indent="-243842" algn="l" defTabSz="487682" rtl="0" eaLnBrk="1" latinLnBrk="0" hangingPunct="1">
        <a:spcBef>
          <a:spcPct val="20000"/>
        </a:spcBef>
        <a:buFont typeface="Arial"/>
        <a:buChar char="•"/>
        <a:defRPr sz="2560" kern="1200">
          <a:solidFill>
            <a:schemeClr val="tx1"/>
          </a:solidFill>
          <a:latin typeface="+mn-lt"/>
          <a:ea typeface="+mn-ea"/>
          <a:cs typeface="+mn-cs"/>
        </a:defRPr>
      </a:lvl3pPr>
      <a:lvl4pPr marL="1706891" indent="-243842" algn="l" defTabSz="487682" rtl="0" eaLnBrk="1" latinLnBrk="0" hangingPunct="1">
        <a:spcBef>
          <a:spcPct val="20000"/>
        </a:spcBef>
        <a:buFont typeface="Arial"/>
        <a:buChar char="–"/>
        <a:defRPr sz="2133" kern="1200">
          <a:solidFill>
            <a:schemeClr val="tx1"/>
          </a:solidFill>
          <a:latin typeface="+mn-lt"/>
          <a:ea typeface="+mn-ea"/>
          <a:cs typeface="+mn-cs"/>
        </a:defRPr>
      </a:lvl4pPr>
      <a:lvl5pPr marL="2194574" indent="-243842" algn="l" defTabSz="487682" rtl="0" eaLnBrk="1" latinLnBrk="0" hangingPunct="1">
        <a:spcBef>
          <a:spcPct val="20000"/>
        </a:spcBef>
        <a:buFont typeface="Arial"/>
        <a:buChar char="»"/>
        <a:defRPr sz="2133" kern="1200">
          <a:solidFill>
            <a:schemeClr val="tx1"/>
          </a:solidFill>
          <a:latin typeface="+mn-lt"/>
          <a:ea typeface="+mn-ea"/>
          <a:cs typeface="+mn-cs"/>
        </a:defRPr>
      </a:lvl5pPr>
      <a:lvl6pPr marL="2682257" indent="-243842" algn="l" defTabSz="487682" rtl="0" eaLnBrk="1" latinLnBrk="0" hangingPunct="1">
        <a:spcBef>
          <a:spcPct val="20000"/>
        </a:spcBef>
        <a:buFont typeface="Arial"/>
        <a:buChar char="•"/>
        <a:defRPr sz="2133" kern="1200">
          <a:solidFill>
            <a:schemeClr val="tx1"/>
          </a:solidFill>
          <a:latin typeface="+mn-lt"/>
          <a:ea typeface="+mn-ea"/>
          <a:cs typeface="+mn-cs"/>
        </a:defRPr>
      </a:lvl6pPr>
      <a:lvl7pPr marL="3169939" indent="-243842" algn="l" defTabSz="487682" rtl="0" eaLnBrk="1" latinLnBrk="0" hangingPunct="1">
        <a:spcBef>
          <a:spcPct val="20000"/>
        </a:spcBef>
        <a:buFont typeface="Arial"/>
        <a:buChar char="•"/>
        <a:defRPr sz="2133" kern="1200">
          <a:solidFill>
            <a:schemeClr val="tx1"/>
          </a:solidFill>
          <a:latin typeface="+mn-lt"/>
          <a:ea typeface="+mn-ea"/>
          <a:cs typeface="+mn-cs"/>
        </a:defRPr>
      </a:lvl7pPr>
      <a:lvl8pPr marL="3657623" indent="-243842" algn="l" defTabSz="487682" rtl="0" eaLnBrk="1" latinLnBrk="0" hangingPunct="1">
        <a:spcBef>
          <a:spcPct val="20000"/>
        </a:spcBef>
        <a:buFont typeface="Arial"/>
        <a:buChar char="•"/>
        <a:defRPr sz="2133" kern="1200">
          <a:solidFill>
            <a:schemeClr val="tx1"/>
          </a:solidFill>
          <a:latin typeface="+mn-lt"/>
          <a:ea typeface="+mn-ea"/>
          <a:cs typeface="+mn-cs"/>
        </a:defRPr>
      </a:lvl8pPr>
      <a:lvl9pPr marL="4145307" indent="-243842" algn="l" defTabSz="487682"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82" rtl="0" eaLnBrk="1" latinLnBrk="0" hangingPunct="1">
        <a:defRPr sz="1920" kern="1200">
          <a:solidFill>
            <a:schemeClr val="tx1"/>
          </a:solidFill>
          <a:latin typeface="+mn-lt"/>
          <a:ea typeface="+mn-ea"/>
          <a:cs typeface="+mn-cs"/>
        </a:defRPr>
      </a:lvl1pPr>
      <a:lvl2pPr marL="487682" algn="l" defTabSz="487682" rtl="0" eaLnBrk="1" latinLnBrk="0" hangingPunct="1">
        <a:defRPr sz="1920" kern="1200">
          <a:solidFill>
            <a:schemeClr val="tx1"/>
          </a:solidFill>
          <a:latin typeface="+mn-lt"/>
          <a:ea typeface="+mn-ea"/>
          <a:cs typeface="+mn-cs"/>
        </a:defRPr>
      </a:lvl2pPr>
      <a:lvl3pPr marL="975366" algn="l" defTabSz="487682" rtl="0" eaLnBrk="1" latinLnBrk="0" hangingPunct="1">
        <a:defRPr sz="1920" kern="1200">
          <a:solidFill>
            <a:schemeClr val="tx1"/>
          </a:solidFill>
          <a:latin typeface="+mn-lt"/>
          <a:ea typeface="+mn-ea"/>
          <a:cs typeface="+mn-cs"/>
        </a:defRPr>
      </a:lvl3pPr>
      <a:lvl4pPr marL="1463050" algn="l" defTabSz="487682" rtl="0" eaLnBrk="1" latinLnBrk="0" hangingPunct="1">
        <a:defRPr sz="1920" kern="1200">
          <a:solidFill>
            <a:schemeClr val="tx1"/>
          </a:solidFill>
          <a:latin typeface="+mn-lt"/>
          <a:ea typeface="+mn-ea"/>
          <a:cs typeface="+mn-cs"/>
        </a:defRPr>
      </a:lvl4pPr>
      <a:lvl5pPr marL="1950733" algn="l" defTabSz="487682" rtl="0" eaLnBrk="1" latinLnBrk="0" hangingPunct="1">
        <a:defRPr sz="1920" kern="1200">
          <a:solidFill>
            <a:schemeClr val="tx1"/>
          </a:solidFill>
          <a:latin typeface="+mn-lt"/>
          <a:ea typeface="+mn-ea"/>
          <a:cs typeface="+mn-cs"/>
        </a:defRPr>
      </a:lvl5pPr>
      <a:lvl6pPr marL="2438415" algn="l" defTabSz="487682" rtl="0" eaLnBrk="1" latinLnBrk="0" hangingPunct="1">
        <a:defRPr sz="1920" kern="1200">
          <a:solidFill>
            <a:schemeClr val="tx1"/>
          </a:solidFill>
          <a:latin typeface="+mn-lt"/>
          <a:ea typeface="+mn-ea"/>
          <a:cs typeface="+mn-cs"/>
        </a:defRPr>
      </a:lvl6pPr>
      <a:lvl7pPr marL="2926098" algn="l" defTabSz="487682" rtl="0" eaLnBrk="1" latinLnBrk="0" hangingPunct="1">
        <a:defRPr sz="1920" kern="1200">
          <a:solidFill>
            <a:schemeClr val="tx1"/>
          </a:solidFill>
          <a:latin typeface="+mn-lt"/>
          <a:ea typeface="+mn-ea"/>
          <a:cs typeface="+mn-cs"/>
        </a:defRPr>
      </a:lvl7pPr>
      <a:lvl8pPr marL="3413781" algn="l" defTabSz="487682" rtl="0" eaLnBrk="1" latinLnBrk="0" hangingPunct="1">
        <a:defRPr sz="1920" kern="1200">
          <a:solidFill>
            <a:schemeClr val="tx1"/>
          </a:solidFill>
          <a:latin typeface="+mn-lt"/>
          <a:ea typeface="+mn-ea"/>
          <a:cs typeface="+mn-cs"/>
        </a:defRPr>
      </a:lvl8pPr>
      <a:lvl9pPr marL="3901465" algn="l" defTabSz="487682" rtl="0" eaLnBrk="1" latinLnBrk="0" hangingPunct="1">
        <a:defRPr sz="19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403413"/>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7" r:id="rId6"/>
  </p:sldLayoutIdLst>
  <p:hf hdr="0" ftr="0" dt="0"/>
  <p:txStyles>
    <p:titleStyle>
      <a:lvl1pPr algn="ctr" defTabSz="650244" rtl="0" eaLnBrk="1" latinLnBrk="0" hangingPunct="1">
        <a:spcBef>
          <a:spcPct val="0"/>
        </a:spcBef>
        <a:buNone/>
        <a:defRPr sz="6258" kern="1200">
          <a:solidFill>
            <a:schemeClr val="tx1"/>
          </a:solidFill>
          <a:latin typeface="+mj-lt"/>
          <a:ea typeface="+mj-ea"/>
          <a:cs typeface="+mj-cs"/>
        </a:defRPr>
      </a:lvl1pPr>
    </p:titleStyle>
    <p:bodyStyle>
      <a:lvl1pPr marL="487684" indent="-487684" algn="l" defTabSz="650244" rtl="0" eaLnBrk="1" latinLnBrk="0" hangingPunct="1">
        <a:spcBef>
          <a:spcPct val="20000"/>
        </a:spcBef>
        <a:buFont typeface="Arial"/>
        <a:buChar char="•"/>
        <a:defRPr sz="4552" kern="1200">
          <a:solidFill>
            <a:schemeClr val="tx1"/>
          </a:solidFill>
          <a:latin typeface="+mn-lt"/>
          <a:ea typeface="+mn-ea"/>
          <a:cs typeface="+mn-cs"/>
        </a:defRPr>
      </a:lvl1pPr>
      <a:lvl2pPr marL="1056646" indent="-406402" algn="l" defTabSz="650244" rtl="0" eaLnBrk="1" latinLnBrk="0" hangingPunct="1">
        <a:spcBef>
          <a:spcPct val="20000"/>
        </a:spcBef>
        <a:buFont typeface="Arial"/>
        <a:buChar char="–"/>
        <a:defRPr sz="3982" kern="1200">
          <a:solidFill>
            <a:schemeClr val="tx1"/>
          </a:solidFill>
          <a:latin typeface="+mn-lt"/>
          <a:ea typeface="+mn-ea"/>
          <a:cs typeface="+mn-cs"/>
        </a:defRPr>
      </a:lvl2pPr>
      <a:lvl3pPr marL="1625610" indent="-325122" algn="l" defTabSz="650244" rtl="0" eaLnBrk="1" latinLnBrk="0" hangingPunct="1">
        <a:spcBef>
          <a:spcPct val="20000"/>
        </a:spcBef>
        <a:buFont typeface="Arial"/>
        <a:buChar char="•"/>
        <a:defRPr sz="3413" kern="1200">
          <a:solidFill>
            <a:schemeClr val="tx1"/>
          </a:solidFill>
          <a:latin typeface="+mn-lt"/>
          <a:ea typeface="+mn-ea"/>
          <a:cs typeface="+mn-cs"/>
        </a:defRPr>
      </a:lvl3pPr>
      <a:lvl4pPr marL="2275855" indent="-325122" algn="l" defTabSz="650244" rtl="0" eaLnBrk="1" latinLnBrk="0" hangingPunct="1">
        <a:spcBef>
          <a:spcPct val="20000"/>
        </a:spcBef>
        <a:buFont typeface="Arial"/>
        <a:buChar char="–"/>
        <a:defRPr sz="2845" kern="1200">
          <a:solidFill>
            <a:schemeClr val="tx1"/>
          </a:solidFill>
          <a:latin typeface="+mn-lt"/>
          <a:ea typeface="+mn-ea"/>
          <a:cs typeface="+mn-cs"/>
        </a:defRPr>
      </a:lvl4pPr>
      <a:lvl5pPr marL="2926098" indent="-325122" algn="l" defTabSz="650244" rtl="0" eaLnBrk="1" latinLnBrk="0" hangingPunct="1">
        <a:spcBef>
          <a:spcPct val="20000"/>
        </a:spcBef>
        <a:buFont typeface="Arial"/>
        <a:buChar char="»"/>
        <a:defRPr sz="2845" kern="1200">
          <a:solidFill>
            <a:schemeClr val="tx1"/>
          </a:solidFill>
          <a:latin typeface="+mn-lt"/>
          <a:ea typeface="+mn-ea"/>
          <a:cs typeface="+mn-cs"/>
        </a:defRPr>
      </a:lvl5pPr>
      <a:lvl6pPr marL="3576342" indent="-325122" algn="l" defTabSz="650244" rtl="0" eaLnBrk="1" latinLnBrk="0" hangingPunct="1">
        <a:spcBef>
          <a:spcPct val="20000"/>
        </a:spcBef>
        <a:buFont typeface="Arial"/>
        <a:buChar char="•"/>
        <a:defRPr sz="2845" kern="1200">
          <a:solidFill>
            <a:schemeClr val="tx1"/>
          </a:solidFill>
          <a:latin typeface="+mn-lt"/>
          <a:ea typeface="+mn-ea"/>
          <a:cs typeface="+mn-cs"/>
        </a:defRPr>
      </a:lvl6pPr>
      <a:lvl7pPr marL="4226586" indent="-325122" algn="l" defTabSz="650244" rtl="0" eaLnBrk="1" latinLnBrk="0" hangingPunct="1">
        <a:spcBef>
          <a:spcPct val="20000"/>
        </a:spcBef>
        <a:buFont typeface="Arial"/>
        <a:buChar char="•"/>
        <a:defRPr sz="2845" kern="1200">
          <a:solidFill>
            <a:schemeClr val="tx1"/>
          </a:solidFill>
          <a:latin typeface="+mn-lt"/>
          <a:ea typeface="+mn-ea"/>
          <a:cs typeface="+mn-cs"/>
        </a:defRPr>
      </a:lvl7pPr>
      <a:lvl8pPr marL="4876831" indent="-325122" algn="l" defTabSz="650244" rtl="0" eaLnBrk="1" latinLnBrk="0" hangingPunct="1">
        <a:spcBef>
          <a:spcPct val="20000"/>
        </a:spcBef>
        <a:buFont typeface="Arial"/>
        <a:buChar char="•"/>
        <a:defRPr sz="2845" kern="1200">
          <a:solidFill>
            <a:schemeClr val="tx1"/>
          </a:solidFill>
          <a:latin typeface="+mn-lt"/>
          <a:ea typeface="+mn-ea"/>
          <a:cs typeface="+mn-cs"/>
        </a:defRPr>
      </a:lvl8pPr>
      <a:lvl9pPr marL="5527074" indent="-325122" algn="l" defTabSz="650244" rtl="0" eaLnBrk="1" latinLnBrk="0" hangingPunct="1">
        <a:spcBef>
          <a:spcPct val="20000"/>
        </a:spcBef>
        <a:buFont typeface="Arial"/>
        <a:buChar char="•"/>
        <a:defRPr sz="2845" kern="1200">
          <a:solidFill>
            <a:schemeClr val="tx1"/>
          </a:solidFill>
          <a:latin typeface="+mn-lt"/>
          <a:ea typeface="+mn-ea"/>
          <a:cs typeface="+mn-cs"/>
        </a:defRPr>
      </a:lvl9pPr>
    </p:bodyStyle>
    <p:otherStyle>
      <a:defPPr>
        <a:defRPr lang="en-US"/>
      </a:defPPr>
      <a:lvl1pPr marL="0" algn="l" defTabSz="650244" rtl="0" eaLnBrk="1" latinLnBrk="0" hangingPunct="1">
        <a:defRPr sz="2560" kern="1200">
          <a:solidFill>
            <a:schemeClr val="tx1"/>
          </a:solidFill>
          <a:latin typeface="+mn-lt"/>
          <a:ea typeface="+mn-ea"/>
          <a:cs typeface="+mn-cs"/>
        </a:defRPr>
      </a:lvl1pPr>
      <a:lvl2pPr marL="650244" algn="l" defTabSz="650244" rtl="0" eaLnBrk="1" latinLnBrk="0" hangingPunct="1">
        <a:defRPr sz="2560" kern="1200">
          <a:solidFill>
            <a:schemeClr val="tx1"/>
          </a:solidFill>
          <a:latin typeface="+mn-lt"/>
          <a:ea typeface="+mn-ea"/>
          <a:cs typeface="+mn-cs"/>
        </a:defRPr>
      </a:lvl2pPr>
      <a:lvl3pPr marL="1300489" algn="l" defTabSz="650244" rtl="0" eaLnBrk="1" latinLnBrk="0" hangingPunct="1">
        <a:defRPr sz="2560" kern="1200">
          <a:solidFill>
            <a:schemeClr val="tx1"/>
          </a:solidFill>
          <a:latin typeface="+mn-lt"/>
          <a:ea typeface="+mn-ea"/>
          <a:cs typeface="+mn-cs"/>
        </a:defRPr>
      </a:lvl3pPr>
      <a:lvl4pPr marL="1950732" algn="l" defTabSz="650244" rtl="0" eaLnBrk="1" latinLnBrk="0" hangingPunct="1">
        <a:defRPr sz="2560" kern="1200">
          <a:solidFill>
            <a:schemeClr val="tx1"/>
          </a:solidFill>
          <a:latin typeface="+mn-lt"/>
          <a:ea typeface="+mn-ea"/>
          <a:cs typeface="+mn-cs"/>
        </a:defRPr>
      </a:lvl4pPr>
      <a:lvl5pPr marL="2600976" algn="l" defTabSz="650244" rtl="0" eaLnBrk="1" latinLnBrk="0" hangingPunct="1">
        <a:defRPr sz="2560" kern="1200">
          <a:solidFill>
            <a:schemeClr val="tx1"/>
          </a:solidFill>
          <a:latin typeface="+mn-lt"/>
          <a:ea typeface="+mn-ea"/>
          <a:cs typeface="+mn-cs"/>
        </a:defRPr>
      </a:lvl5pPr>
      <a:lvl6pPr marL="3251221" algn="l" defTabSz="650244" rtl="0" eaLnBrk="1" latinLnBrk="0" hangingPunct="1">
        <a:defRPr sz="2560" kern="1200">
          <a:solidFill>
            <a:schemeClr val="tx1"/>
          </a:solidFill>
          <a:latin typeface="+mn-lt"/>
          <a:ea typeface="+mn-ea"/>
          <a:cs typeface="+mn-cs"/>
        </a:defRPr>
      </a:lvl6pPr>
      <a:lvl7pPr marL="3901465" algn="l" defTabSz="650244" rtl="0" eaLnBrk="1" latinLnBrk="0" hangingPunct="1">
        <a:defRPr sz="2560" kern="1200">
          <a:solidFill>
            <a:schemeClr val="tx1"/>
          </a:solidFill>
          <a:latin typeface="+mn-lt"/>
          <a:ea typeface="+mn-ea"/>
          <a:cs typeface="+mn-cs"/>
        </a:defRPr>
      </a:lvl7pPr>
      <a:lvl8pPr marL="4551708" algn="l" defTabSz="650244" rtl="0" eaLnBrk="1" latinLnBrk="0" hangingPunct="1">
        <a:defRPr sz="2560" kern="1200">
          <a:solidFill>
            <a:schemeClr val="tx1"/>
          </a:solidFill>
          <a:latin typeface="+mn-lt"/>
          <a:ea typeface="+mn-ea"/>
          <a:cs typeface="+mn-cs"/>
        </a:defRPr>
      </a:lvl8pPr>
      <a:lvl9pPr marL="5201952" algn="l" defTabSz="650244"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nvPr>
        </p:nvGraphicFramePr>
        <p:xfrm>
          <a:off x="2259" y="1695"/>
          <a:ext cx="2257" cy="1693"/>
        </p:xfrm>
        <a:graphic>
          <a:graphicData uri="http://schemas.openxmlformats.org/presentationml/2006/ole">
            <mc:AlternateContent xmlns:mc="http://schemas.openxmlformats.org/markup-compatibility/2006">
              <mc:Choice xmlns:v="urn:schemas-microsoft-com:vml" Requires="v">
                <p:oleObj spid="_x0000_s1051" name="think-cell Slide" r:id="rId11" imgW="270" imgH="270" progId="TCLayout.ActiveDocument.1">
                  <p:embed/>
                </p:oleObj>
              </mc:Choice>
              <mc:Fallback>
                <p:oleObj name="think-cell Slide" r:id="rId11" imgW="270" imgH="270" progId="TCLayout.ActiveDocument.1">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59" y="1695"/>
                        <a:ext cx="2257" cy="16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6" name="Rectangle 2"/>
          <p:cNvSpPr>
            <a:spLocks noGrp="1" noChangeArrowheads="1"/>
          </p:cNvSpPr>
          <p:nvPr>
            <p:ph type="title"/>
          </p:nvPr>
        </p:nvSpPr>
        <p:spPr bwMode="auto">
          <a:xfrm>
            <a:off x="433493" y="325120"/>
            <a:ext cx="11379200" cy="56896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p>
            <a:pPr lvl="0"/>
            <a:r>
              <a:rPr lang="en-US" dirty="0"/>
              <a:t>Click to edit Master title style</a:t>
            </a:r>
          </a:p>
        </p:txBody>
      </p:sp>
      <p:sp>
        <p:nvSpPr>
          <p:cNvPr id="11267" name="Rectangle 3"/>
          <p:cNvSpPr>
            <a:spLocks noGrp="1" noChangeArrowheads="1"/>
          </p:cNvSpPr>
          <p:nvPr>
            <p:ph type="body" idx="1"/>
          </p:nvPr>
        </p:nvSpPr>
        <p:spPr bwMode="auto">
          <a:xfrm>
            <a:off x="541867" y="1016000"/>
            <a:ext cx="11704320" cy="52832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5540" name="Rectangle 4"/>
          <p:cNvSpPr>
            <a:spLocks noGrp="1" noChangeArrowheads="1"/>
          </p:cNvSpPr>
          <p:nvPr>
            <p:ph type="dt" sz="half" idx="2"/>
          </p:nvPr>
        </p:nvSpPr>
        <p:spPr bwMode="auto">
          <a:xfrm>
            <a:off x="866987" y="6661574"/>
            <a:ext cx="2817707" cy="508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eaLnBrk="1" hangingPunct="1">
              <a:defRPr sz="1224">
                <a:latin typeface="Verdana" pitchFamily="34" charset="0"/>
              </a:defRPr>
            </a:lvl1pPr>
          </a:lstStyle>
          <a:p>
            <a:pPr>
              <a:defRPr/>
            </a:pPr>
            <a:endParaRPr lang="en-US"/>
          </a:p>
        </p:txBody>
      </p:sp>
      <p:sp>
        <p:nvSpPr>
          <p:cNvPr id="65541" name="Rectangle 5"/>
          <p:cNvSpPr>
            <a:spLocks noGrp="1" noChangeArrowheads="1"/>
          </p:cNvSpPr>
          <p:nvPr>
            <p:ph type="ftr" sz="quarter" idx="3"/>
          </p:nvPr>
        </p:nvSpPr>
        <p:spPr bwMode="auto">
          <a:xfrm>
            <a:off x="4443307" y="6661574"/>
            <a:ext cx="4118187" cy="50800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eaLnBrk="1" hangingPunct="1">
              <a:defRPr sz="1129">
                <a:latin typeface="Verdana" pitchFamily="34" charset="0"/>
              </a:defRPr>
            </a:lvl1pPr>
          </a:lstStyle>
          <a:p>
            <a:pPr>
              <a:defRPr/>
            </a:pPr>
            <a:r>
              <a:rPr lang="en-US" b="1">
                <a:solidFill>
                  <a:srgbClr val="800000"/>
                </a:solidFill>
                <a:latin typeface="Arno Pro Subhead" pitchFamily="18" charset="0"/>
              </a:rPr>
              <a:t>DISCUSSION DRAFT – NOT FOR DISTRIBUTION</a:t>
            </a:r>
          </a:p>
          <a:p>
            <a:pPr>
              <a:defRPr/>
            </a:pPr>
            <a:endParaRPr lang="en-US"/>
          </a:p>
        </p:txBody>
      </p:sp>
      <p:sp>
        <p:nvSpPr>
          <p:cNvPr id="1031" name="Line 3"/>
          <p:cNvSpPr>
            <a:spLocks noChangeShapeType="1"/>
          </p:cNvSpPr>
          <p:nvPr userDrawn="1"/>
        </p:nvSpPr>
        <p:spPr bwMode="auto">
          <a:xfrm>
            <a:off x="541867" y="812800"/>
            <a:ext cx="11812693" cy="0"/>
          </a:xfrm>
          <a:prstGeom prst="line">
            <a:avLst/>
          </a:prstGeom>
          <a:noFill/>
          <a:ln w="9525">
            <a:solidFill>
              <a:srgbClr val="800000"/>
            </a:solidFill>
            <a:round/>
            <a:headEnd/>
            <a:tailEnd/>
          </a:ln>
        </p:spPr>
        <p:txBody>
          <a:bodyPr lIns="95889" tIns="47944" rIns="95889" bIns="47944"/>
          <a:lstStyle/>
          <a:p>
            <a:pPr>
              <a:defRPr/>
            </a:pPr>
            <a:endParaRPr lang="en-US" sz="1788"/>
          </a:p>
        </p:txBody>
      </p:sp>
      <p:sp>
        <p:nvSpPr>
          <p:cNvPr id="1032" name="Line 3"/>
          <p:cNvSpPr>
            <a:spLocks noChangeShapeType="1"/>
          </p:cNvSpPr>
          <p:nvPr userDrawn="1"/>
        </p:nvSpPr>
        <p:spPr bwMode="auto">
          <a:xfrm>
            <a:off x="541867" y="6637866"/>
            <a:ext cx="11812693" cy="0"/>
          </a:xfrm>
          <a:prstGeom prst="line">
            <a:avLst/>
          </a:prstGeom>
          <a:noFill/>
          <a:ln w="9525">
            <a:solidFill>
              <a:srgbClr val="800000"/>
            </a:solidFill>
            <a:round/>
            <a:headEnd/>
            <a:tailEnd/>
          </a:ln>
        </p:spPr>
        <p:txBody>
          <a:bodyPr lIns="95889" tIns="47944" rIns="95889" bIns="47944"/>
          <a:lstStyle/>
          <a:p>
            <a:pPr>
              <a:defRPr/>
            </a:pPr>
            <a:endParaRPr lang="en-US" sz="1788"/>
          </a:p>
        </p:txBody>
      </p:sp>
      <p:sp>
        <p:nvSpPr>
          <p:cNvPr id="13" name="Slide Number Placeholder 5"/>
          <p:cNvSpPr txBox="1">
            <a:spLocks/>
          </p:cNvSpPr>
          <p:nvPr userDrawn="1"/>
        </p:nvSpPr>
        <p:spPr>
          <a:xfrm>
            <a:off x="11704320" y="6908804"/>
            <a:ext cx="637236" cy="262635"/>
          </a:xfrm>
          <a:prstGeom prst="rect">
            <a:avLst/>
          </a:prstGeom>
        </p:spPr>
        <p:txBody>
          <a:bodyPr vert="horz" lIns="0" tIns="0" rIns="0" bIns="0" rtlCol="0" anchor="ctr" anchorCtr="0"/>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BAEB0-9CF5-46A3-9FA9-B8F172252491}" type="slidenum">
              <a:rPr lang="en-US" sz="941" smtClean="0">
                <a:solidFill>
                  <a:srgbClr val="757575"/>
                </a:solidFill>
                <a:latin typeface="Arno Pro Display" panose="02020502050506020403" pitchFamily="18" charset="0"/>
              </a:rPr>
              <a:pPr/>
              <a:t>‹#›</a:t>
            </a:fld>
            <a:endParaRPr lang="en-US" sz="941">
              <a:solidFill>
                <a:srgbClr val="757575"/>
              </a:solidFill>
              <a:latin typeface="Arno Pro Display" panose="02020502050506020403" pitchFamily="18" charset="0"/>
            </a:endParaRPr>
          </a:p>
        </p:txBody>
      </p:sp>
      <p:graphicFrame>
        <p:nvGraphicFramePr>
          <p:cNvPr id="3" name="Draft Stamp"/>
          <p:cNvGraphicFramePr>
            <a:graphicFrameLocks noGrp="1"/>
          </p:cNvGraphicFramePr>
          <p:nvPr userDrawn="1"/>
        </p:nvGraphicFramePr>
        <p:xfrm>
          <a:off x="11535192" y="5976"/>
          <a:ext cx="1469608" cy="454212"/>
        </p:xfrm>
        <a:graphic>
          <a:graphicData uri="http://schemas.openxmlformats.org/drawingml/2006/table">
            <a:tbl>
              <a:tblPr firstRow="1" bandRow="1">
                <a:tableStyleId>{5C22544A-7EE6-4342-B048-85BDC9FD1C3A}</a:tableStyleId>
              </a:tblPr>
              <a:tblGrid>
                <a:gridCol w="1469608">
                  <a:extLst>
                    <a:ext uri="{9D8B030D-6E8A-4147-A177-3AD203B41FA5}">
                      <a16:colId xmlns:a16="http://schemas.microsoft.com/office/drawing/2014/main" val="20000"/>
                    </a:ext>
                  </a:extLst>
                </a:gridCol>
              </a:tblGrid>
              <a:tr h="454212">
                <a:tc>
                  <a:txBody>
                    <a:bodyPr/>
                    <a:lstStyle/>
                    <a:p>
                      <a:r>
                        <a:rPr lang="en-US" sz="2400" b="1">
                          <a:solidFill>
                            <a:srgbClr val="C00000"/>
                          </a:solidFill>
                          <a:latin typeface="Ariel"/>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10000"/>
                  </a:ext>
                </a:extLst>
              </a:tr>
            </a:tbl>
          </a:graphicData>
        </a:graphic>
      </p:graphicFrame>
      <p:pic>
        <p:nvPicPr>
          <p:cNvPr id="12" name="Picture 12" descr="DEL_DCS_PRI_RGB"/>
          <p:cNvPicPr>
            <a:picLocks noChangeAspect="1" noChangeArrowheads="1"/>
          </p:cNvPicPr>
          <p:nvPr userDrawn="1"/>
        </p:nvPicPr>
        <p:blipFill>
          <a:blip r:embed="rId13" cstate="print"/>
          <a:srcRect/>
          <a:stretch>
            <a:fillRect/>
          </a:stretch>
        </p:blipFill>
        <p:spPr bwMode="gray">
          <a:xfrm>
            <a:off x="579305" y="6877751"/>
            <a:ext cx="1442351" cy="197565"/>
          </a:xfrm>
          <a:prstGeom prst="rect">
            <a:avLst/>
          </a:prstGeom>
          <a:noFill/>
          <a:ln w="9525">
            <a:noFill/>
            <a:miter lim="800000"/>
            <a:headEnd/>
            <a:tailEnd/>
          </a:ln>
        </p:spPr>
      </p:pic>
    </p:spTree>
    <p:extLst>
      <p:ext uri="{BB962C8B-B14F-4D97-AF65-F5344CB8AC3E}">
        <p14:creationId xmlns:p14="http://schemas.microsoft.com/office/powerpoint/2010/main" val="1059407179"/>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Lst>
  <p:hf sldNum="0" hdr="0" ftr="0" dt="0"/>
  <p:txStyles>
    <p:titleStyle>
      <a:lvl1pPr algn="l" rtl="0" eaLnBrk="0" fontAlgn="base" hangingPunct="0">
        <a:spcBef>
          <a:spcPct val="0"/>
        </a:spcBef>
        <a:spcAft>
          <a:spcPct val="0"/>
        </a:spcAft>
        <a:defRPr sz="2259" b="1">
          <a:solidFill>
            <a:schemeClr val="tx2"/>
          </a:solidFill>
          <a:latin typeface="Arno Pro Display" panose="02020502050506020403" pitchFamily="18" charset="0"/>
          <a:ea typeface="+mj-ea"/>
          <a:cs typeface="+mj-cs"/>
        </a:defRPr>
      </a:lvl1pPr>
      <a:lvl2pPr algn="l" rtl="0" eaLnBrk="0" fontAlgn="base" hangingPunct="0">
        <a:spcBef>
          <a:spcPct val="0"/>
        </a:spcBef>
        <a:spcAft>
          <a:spcPct val="0"/>
        </a:spcAft>
        <a:defRPr sz="2918" b="1">
          <a:solidFill>
            <a:schemeClr val="tx2"/>
          </a:solidFill>
          <a:latin typeface="Garamond" pitchFamily="18" charset="0"/>
        </a:defRPr>
      </a:lvl2pPr>
      <a:lvl3pPr algn="l" rtl="0" eaLnBrk="0" fontAlgn="base" hangingPunct="0">
        <a:spcBef>
          <a:spcPct val="0"/>
        </a:spcBef>
        <a:spcAft>
          <a:spcPct val="0"/>
        </a:spcAft>
        <a:defRPr sz="2918" b="1">
          <a:solidFill>
            <a:schemeClr val="tx2"/>
          </a:solidFill>
          <a:latin typeface="Garamond" pitchFamily="18" charset="0"/>
        </a:defRPr>
      </a:lvl3pPr>
      <a:lvl4pPr algn="l" rtl="0" eaLnBrk="0" fontAlgn="base" hangingPunct="0">
        <a:spcBef>
          <a:spcPct val="0"/>
        </a:spcBef>
        <a:spcAft>
          <a:spcPct val="0"/>
        </a:spcAft>
        <a:defRPr sz="2918" b="1">
          <a:solidFill>
            <a:schemeClr val="tx2"/>
          </a:solidFill>
          <a:latin typeface="Garamond" pitchFamily="18" charset="0"/>
        </a:defRPr>
      </a:lvl4pPr>
      <a:lvl5pPr algn="l" rtl="0" eaLnBrk="0" fontAlgn="base" hangingPunct="0">
        <a:spcBef>
          <a:spcPct val="0"/>
        </a:spcBef>
        <a:spcAft>
          <a:spcPct val="0"/>
        </a:spcAft>
        <a:defRPr sz="2918" b="1">
          <a:solidFill>
            <a:schemeClr val="tx2"/>
          </a:solidFill>
          <a:latin typeface="Garamond" pitchFamily="18" charset="0"/>
        </a:defRPr>
      </a:lvl5pPr>
      <a:lvl6pPr marL="479459" algn="l" rtl="0" fontAlgn="base">
        <a:spcBef>
          <a:spcPct val="0"/>
        </a:spcBef>
        <a:spcAft>
          <a:spcPct val="0"/>
        </a:spcAft>
        <a:defRPr sz="2918" b="1">
          <a:solidFill>
            <a:schemeClr val="tx2"/>
          </a:solidFill>
          <a:latin typeface="Garamond" pitchFamily="18" charset="0"/>
        </a:defRPr>
      </a:lvl6pPr>
      <a:lvl7pPr marL="958917" algn="l" rtl="0" fontAlgn="base">
        <a:spcBef>
          <a:spcPct val="0"/>
        </a:spcBef>
        <a:spcAft>
          <a:spcPct val="0"/>
        </a:spcAft>
        <a:defRPr sz="2918" b="1">
          <a:solidFill>
            <a:schemeClr val="tx2"/>
          </a:solidFill>
          <a:latin typeface="Garamond" pitchFamily="18" charset="0"/>
        </a:defRPr>
      </a:lvl7pPr>
      <a:lvl8pPr marL="1438377" algn="l" rtl="0" fontAlgn="base">
        <a:spcBef>
          <a:spcPct val="0"/>
        </a:spcBef>
        <a:spcAft>
          <a:spcPct val="0"/>
        </a:spcAft>
        <a:defRPr sz="2918" b="1">
          <a:solidFill>
            <a:schemeClr val="tx2"/>
          </a:solidFill>
          <a:latin typeface="Garamond" pitchFamily="18" charset="0"/>
        </a:defRPr>
      </a:lvl8pPr>
      <a:lvl9pPr marL="1917835" algn="l" rtl="0" fontAlgn="base">
        <a:spcBef>
          <a:spcPct val="0"/>
        </a:spcBef>
        <a:spcAft>
          <a:spcPct val="0"/>
        </a:spcAft>
        <a:defRPr sz="2918" b="1">
          <a:solidFill>
            <a:schemeClr val="tx2"/>
          </a:solidFill>
          <a:latin typeface="Garamond" pitchFamily="18" charset="0"/>
        </a:defRPr>
      </a:lvl9pPr>
    </p:titleStyle>
    <p:bodyStyle>
      <a:lvl1pPr marL="492777" indent="-492777" algn="l" rtl="0" eaLnBrk="0" fontAlgn="base" hangingPunct="0">
        <a:spcBef>
          <a:spcPct val="60000"/>
        </a:spcBef>
        <a:spcAft>
          <a:spcPct val="0"/>
        </a:spcAft>
        <a:buClr>
          <a:srgbClr val="800000"/>
        </a:buClr>
        <a:buChar char="•"/>
        <a:defRPr sz="2729">
          <a:solidFill>
            <a:schemeClr val="tx1"/>
          </a:solidFill>
          <a:latin typeface="Arno Pro Display" panose="02020502050506020403" pitchFamily="18" charset="0"/>
          <a:ea typeface="+mn-ea"/>
          <a:cs typeface="+mn-cs"/>
        </a:defRPr>
      </a:lvl1pPr>
      <a:lvl2pPr marL="952258" indent="-457817" algn="l" rtl="0" eaLnBrk="0" fontAlgn="base" hangingPunct="0">
        <a:spcBef>
          <a:spcPct val="60000"/>
        </a:spcBef>
        <a:spcAft>
          <a:spcPct val="0"/>
        </a:spcAft>
        <a:buClr>
          <a:srgbClr val="800000"/>
        </a:buClr>
        <a:buFont typeface="Symbol" pitchFamily="18" charset="2"/>
        <a:buChar char="-"/>
        <a:defRPr sz="2541">
          <a:solidFill>
            <a:schemeClr val="tx1"/>
          </a:solidFill>
          <a:latin typeface="Arno Pro Display" panose="02020502050506020403" pitchFamily="18" charset="0"/>
        </a:defRPr>
      </a:lvl2pPr>
      <a:lvl3pPr marL="1368455" indent="-414533" algn="l" rtl="0" eaLnBrk="0" fontAlgn="base" hangingPunct="0">
        <a:spcBef>
          <a:spcPct val="60000"/>
        </a:spcBef>
        <a:spcAft>
          <a:spcPct val="0"/>
        </a:spcAft>
        <a:buClr>
          <a:srgbClr val="800000"/>
        </a:buClr>
        <a:buFont typeface="Wingdings" pitchFamily="2" charset="2"/>
        <a:buChar char="ü"/>
        <a:defRPr sz="2071">
          <a:solidFill>
            <a:schemeClr val="tx1"/>
          </a:solidFill>
          <a:latin typeface="Arno Pro Display" panose="02020502050506020403" pitchFamily="18" charset="0"/>
        </a:defRPr>
      </a:lvl3pPr>
      <a:lvl4pPr marL="1776329" indent="-406208" algn="l" rtl="0" eaLnBrk="0" fontAlgn="base" hangingPunct="0">
        <a:spcBef>
          <a:spcPct val="20000"/>
        </a:spcBef>
        <a:spcAft>
          <a:spcPct val="0"/>
        </a:spcAft>
        <a:buClr>
          <a:schemeClr val="tx1"/>
        </a:buClr>
        <a:buFont typeface="Wingdings" pitchFamily="2" charset="2"/>
        <a:buChar char="n"/>
        <a:defRPr sz="1506">
          <a:solidFill>
            <a:schemeClr val="tx1"/>
          </a:solidFill>
          <a:latin typeface="+mn-lt"/>
        </a:defRPr>
      </a:lvl4pPr>
      <a:lvl5pPr marL="2195855" indent="-417862" algn="l" rtl="0" eaLnBrk="0" fontAlgn="base" hangingPunct="0">
        <a:spcBef>
          <a:spcPct val="25000"/>
        </a:spcBef>
        <a:spcAft>
          <a:spcPct val="0"/>
        </a:spcAft>
        <a:buClr>
          <a:schemeClr val="tx1"/>
        </a:buClr>
        <a:buFont typeface="Wingdings" pitchFamily="2" charset="2"/>
        <a:buChar char="§"/>
        <a:defRPr sz="1224">
          <a:solidFill>
            <a:schemeClr val="tx1"/>
          </a:solidFill>
          <a:latin typeface="+mn-lt"/>
        </a:defRPr>
      </a:lvl5pPr>
      <a:lvl6pPr marL="2675314" indent="-417862" algn="l" rtl="0" fontAlgn="base">
        <a:spcBef>
          <a:spcPct val="25000"/>
        </a:spcBef>
        <a:spcAft>
          <a:spcPct val="0"/>
        </a:spcAft>
        <a:buClr>
          <a:schemeClr val="tx1"/>
        </a:buClr>
        <a:buFont typeface="Wingdings" pitchFamily="2" charset="2"/>
        <a:buChar char="§"/>
        <a:defRPr sz="1224">
          <a:solidFill>
            <a:schemeClr val="tx1"/>
          </a:solidFill>
          <a:latin typeface="+mn-lt"/>
        </a:defRPr>
      </a:lvl6pPr>
      <a:lvl7pPr marL="3154773" indent="-417862" algn="l" rtl="0" fontAlgn="base">
        <a:spcBef>
          <a:spcPct val="25000"/>
        </a:spcBef>
        <a:spcAft>
          <a:spcPct val="0"/>
        </a:spcAft>
        <a:buClr>
          <a:schemeClr val="tx1"/>
        </a:buClr>
        <a:buFont typeface="Wingdings" pitchFamily="2" charset="2"/>
        <a:buChar char="§"/>
        <a:defRPr sz="1224">
          <a:solidFill>
            <a:schemeClr val="tx1"/>
          </a:solidFill>
          <a:latin typeface="+mn-lt"/>
        </a:defRPr>
      </a:lvl7pPr>
      <a:lvl8pPr marL="3634232" indent="-417862" algn="l" rtl="0" fontAlgn="base">
        <a:spcBef>
          <a:spcPct val="25000"/>
        </a:spcBef>
        <a:spcAft>
          <a:spcPct val="0"/>
        </a:spcAft>
        <a:buClr>
          <a:schemeClr val="tx1"/>
        </a:buClr>
        <a:buFont typeface="Wingdings" pitchFamily="2" charset="2"/>
        <a:buChar char="§"/>
        <a:defRPr sz="1224">
          <a:solidFill>
            <a:schemeClr val="tx1"/>
          </a:solidFill>
          <a:latin typeface="+mn-lt"/>
        </a:defRPr>
      </a:lvl8pPr>
      <a:lvl9pPr marL="4113691" indent="-417862" algn="l" rtl="0" fontAlgn="base">
        <a:spcBef>
          <a:spcPct val="25000"/>
        </a:spcBef>
        <a:spcAft>
          <a:spcPct val="0"/>
        </a:spcAft>
        <a:buClr>
          <a:schemeClr val="tx1"/>
        </a:buClr>
        <a:buFont typeface="Wingdings" pitchFamily="2" charset="2"/>
        <a:buChar char="§"/>
        <a:defRPr sz="1224">
          <a:solidFill>
            <a:schemeClr val="tx1"/>
          </a:solidFill>
          <a:latin typeface="+mn-lt"/>
        </a:defRPr>
      </a:lvl9pPr>
    </p:bodyStyle>
    <p:otherStyle>
      <a:defPPr>
        <a:defRPr lang="en-US"/>
      </a:defPPr>
      <a:lvl1pPr marL="0" algn="l" defTabSz="958917" rtl="0" eaLnBrk="1" latinLnBrk="0" hangingPunct="1">
        <a:defRPr sz="1882" kern="1200">
          <a:solidFill>
            <a:schemeClr val="tx1"/>
          </a:solidFill>
          <a:latin typeface="+mn-lt"/>
          <a:ea typeface="+mn-ea"/>
          <a:cs typeface="+mn-cs"/>
        </a:defRPr>
      </a:lvl1pPr>
      <a:lvl2pPr marL="479459" algn="l" defTabSz="958917" rtl="0" eaLnBrk="1" latinLnBrk="0" hangingPunct="1">
        <a:defRPr sz="1882" kern="1200">
          <a:solidFill>
            <a:schemeClr val="tx1"/>
          </a:solidFill>
          <a:latin typeface="+mn-lt"/>
          <a:ea typeface="+mn-ea"/>
          <a:cs typeface="+mn-cs"/>
        </a:defRPr>
      </a:lvl2pPr>
      <a:lvl3pPr marL="958917" algn="l" defTabSz="958917" rtl="0" eaLnBrk="1" latinLnBrk="0" hangingPunct="1">
        <a:defRPr sz="1882" kern="1200">
          <a:solidFill>
            <a:schemeClr val="tx1"/>
          </a:solidFill>
          <a:latin typeface="+mn-lt"/>
          <a:ea typeface="+mn-ea"/>
          <a:cs typeface="+mn-cs"/>
        </a:defRPr>
      </a:lvl3pPr>
      <a:lvl4pPr marL="1438377" algn="l" defTabSz="958917" rtl="0" eaLnBrk="1" latinLnBrk="0" hangingPunct="1">
        <a:defRPr sz="1882" kern="1200">
          <a:solidFill>
            <a:schemeClr val="tx1"/>
          </a:solidFill>
          <a:latin typeface="+mn-lt"/>
          <a:ea typeface="+mn-ea"/>
          <a:cs typeface="+mn-cs"/>
        </a:defRPr>
      </a:lvl4pPr>
      <a:lvl5pPr marL="1917835" algn="l" defTabSz="958917" rtl="0" eaLnBrk="1" latinLnBrk="0" hangingPunct="1">
        <a:defRPr sz="1882" kern="1200">
          <a:solidFill>
            <a:schemeClr val="tx1"/>
          </a:solidFill>
          <a:latin typeface="+mn-lt"/>
          <a:ea typeface="+mn-ea"/>
          <a:cs typeface="+mn-cs"/>
        </a:defRPr>
      </a:lvl5pPr>
      <a:lvl6pPr marL="2397294" algn="l" defTabSz="958917" rtl="0" eaLnBrk="1" latinLnBrk="0" hangingPunct="1">
        <a:defRPr sz="1882" kern="1200">
          <a:solidFill>
            <a:schemeClr val="tx1"/>
          </a:solidFill>
          <a:latin typeface="+mn-lt"/>
          <a:ea typeface="+mn-ea"/>
          <a:cs typeface="+mn-cs"/>
        </a:defRPr>
      </a:lvl6pPr>
      <a:lvl7pPr marL="2876752" algn="l" defTabSz="958917" rtl="0" eaLnBrk="1" latinLnBrk="0" hangingPunct="1">
        <a:defRPr sz="1882" kern="1200">
          <a:solidFill>
            <a:schemeClr val="tx1"/>
          </a:solidFill>
          <a:latin typeface="+mn-lt"/>
          <a:ea typeface="+mn-ea"/>
          <a:cs typeface="+mn-cs"/>
        </a:defRPr>
      </a:lvl7pPr>
      <a:lvl8pPr marL="3356212" algn="l" defTabSz="958917" rtl="0" eaLnBrk="1" latinLnBrk="0" hangingPunct="1">
        <a:defRPr sz="1882" kern="1200">
          <a:solidFill>
            <a:schemeClr val="tx1"/>
          </a:solidFill>
          <a:latin typeface="+mn-lt"/>
          <a:ea typeface="+mn-ea"/>
          <a:cs typeface="+mn-cs"/>
        </a:defRPr>
      </a:lvl8pPr>
      <a:lvl9pPr marL="3835670" algn="l" defTabSz="958917" rtl="0" eaLnBrk="1" latinLnBrk="0" hangingPunct="1">
        <a:defRPr sz="188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805398"/>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12" r:id="rId6"/>
    <p:sldLayoutId id="2147484313" r:id="rId7"/>
  </p:sldLayoutIdLst>
  <p:hf sldNum="0"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385331"/>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1" r:id="rId6"/>
    <p:sldLayoutId id="2147484332" r:id="rId7"/>
    <p:sldLayoutId id="2147484333" r:id="rId8"/>
  </p:sldLayoutIdLst>
  <p:hf sldNum="0"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873125"/>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3" r:id="rId6"/>
    <p:sldLayoutId id="2147484349" r:id="rId7"/>
    <p:sldLayoutId id="2147484350" r:id="rId8"/>
    <p:sldLayoutId id="2147484352" r:id="rId9"/>
  </p:sldLayoutIdLst>
  <p:hf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562C59C7-2EF9-478B-BF88-354E4A764A5D}"/>
              </a:ext>
            </a:extLst>
          </p:cNvPr>
          <p:cNvSpPr txBox="1">
            <a:spLocks/>
          </p:cNvSpPr>
          <p:nvPr userDrawn="1"/>
        </p:nvSpPr>
        <p:spPr>
          <a:xfrm>
            <a:off x="9241537" y="0"/>
            <a:ext cx="3763263" cy="285981"/>
          </a:xfrm>
          <a:prstGeom prst="rect">
            <a:avLst/>
          </a:prstGeom>
        </p:spPr>
        <p:txBody>
          <a:bodyPr>
            <a:noAutofit/>
          </a:bodyPr>
          <a:lstStyle>
            <a:lvl1pPr marL="0" indent="0" algn="r" defTabSz="457200" rtl="0" eaLnBrk="1" latinLnBrk="0" hangingPunct="1">
              <a:lnSpc>
                <a:spcPct val="90000"/>
              </a:lnSpc>
              <a:spcBef>
                <a:spcPct val="20000"/>
              </a:spcBef>
              <a:buFont typeface="Arial"/>
              <a:buNone/>
              <a:defRPr sz="1400" b="1" i="0" u="none" kern="1200" baseline="0">
                <a:solidFill>
                  <a:srgbClr val="FF0000"/>
                </a:solidFill>
                <a:latin typeface="Uni Sans Book" panose="00000500000000000000" pitchFamily="50" charset="0"/>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93">
                <a:latin typeface="Open Sans" panose="020B0606030504020204" pitchFamily="34" charset="0"/>
                <a:ea typeface="Open Sans" panose="020B0606030504020204" pitchFamily="34" charset="0"/>
                <a:cs typeface="Open Sans" panose="020B0606030504020204" pitchFamily="34" charset="0"/>
              </a:rPr>
              <a:t>DRAFT – Confidential, for Review Only</a:t>
            </a:r>
          </a:p>
        </p:txBody>
      </p:sp>
    </p:spTree>
    <p:extLst>
      <p:ext uri="{BB962C8B-B14F-4D97-AF65-F5344CB8AC3E}">
        <p14:creationId xmlns:p14="http://schemas.microsoft.com/office/powerpoint/2010/main" val="696952273"/>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Lst>
  <p:hf sldNum="0"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inance.uw.edu/gca/resources/gca-forum" TargetMode="Externa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hyperlink" Target="https://finance.uw.edu/pafc/nrsa-nih-training-grants" TargetMode="External"/><Relationship Id="rId2" Type="http://schemas.openxmlformats.org/officeDocument/2006/relationships/hyperlink" Target="https://www.washington.edu/research/collaboration/guidance-for-nih-institutional-training-grants/" TargetMode="External"/><Relationship Id="rId1" Type="http://schemas.openxmlformats.org/officeDocument/2006/relationships/slideLayout" Target="../slideLayouts/slideLayout59.xml"/><Relationship Id="rId6" Type="http://schemas.openxmlformats.org/officeDocument/2006/relationships/hyperlink" Target="https://uwnetid.sharepoint.com/sites/OR-Campus/CORE/Shared%20Documents/2040_PAFC_ClassSlides_ManagingTrainingGrantBudgetsattheUW.pdf" TargetMode="External"/><Relationship Id="rId5" Type="http://schemas.openxmlformats.org/officeDocument/2006/relationships/hyperlink" Target="https://uwnetid.sharepoint.com/sites/OR-Campus/CORE/Shared%20Documents/2040_PAFC_Handouts_ManagingTrainingGrantBudgetsattheUW.pdf" TargetMode="External"/><Relationship Id="rId4" Type="http://schemas.openxmlformats.org/officeDocument/2006/relationships/hyperlink" Target="https://www.washington.edu/research/research-administration-learning/managing-nrsa-training-grants-and-fellowships-at-the-uw/"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ookipedia.co.uk/recipes_wiki/Category:Question_outstanding" TargetMode="External"/><Relationship Id="rId2" Type="http://schemas.openxmlformats.org/officeDocument/2006/relationships/image" Target="../media/image38.jp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3" Type="http://schemas.openxmlformats.org/officeDocument/2006/relationships/hyperlink" Target="http://www.picserver.org/highway-signs2/q/questions.html" TargetMode="External"/><Relationship Id="rId2" Type="http://schemas.openxmlformats.org/officeDocument/2006/relationships/image" Target="../media/image53.jpg"/><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70.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6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emf"/><Relationship Id="rId7" Type="http://schemas.openxmlformats.org/officeDocument/2006/relationships/image" Target="../media/image73.svg"/><Relationship Id="rId2" Type="http://schemas.openxmlformats.org/officeDocument/2006/relationships/notesSlide" Target="../notesSlides/notesSlide25.xml"/><Relationship Id="rId1" Type="http://schemas.openxmlformats.org/officeDocument/2006/relationships/slideLayout" Target="../slideLayouts/slideLayout66.x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image" Target="../media/image70.emf"/><Relationship Id="rId9" Type="http://schemas.openxmlformats.org/officeDocument/2006/relationships/image" Target="../media/image7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72.xml"/><Relationship Id="rId5" Type="http://schemas.openxmlformats.org/officeDocument/2006/relationships/image" Target="../media/image78.png"/><Relationship Id="rId4" Type="http://schemas.openxmlformats.org/officeDocument/2006/relationships/image" Target="../media/image77.svg"/></Relationships>
</file>

<file path=ppt/slides/_rels/slide51.xml.rels><?xml version="1.0" encoding="UTF-8" standalone="yes"?>
<Relationships xmlns="http://schemas.openxmlformats.org/package/2006/relationships"><Relationship Id="rId3" Type="http://schemas.openxmlformats.org/officeDocument/2006/relationships/hyperlink" Target="http://www.justintarte.com/2011/12/top-10-questions-to-ask-yourself-in.html" TargetMode="External"/><Relationship Id="rId7" Type="http://schemas.openxmlformats.org/officeDocument/2006/relationships/hyperlink" Target="https://myedmondsnews.com/2018/04/live-in-edmonds-what-do-you-call-yourself/" TargetMode="External"/><Relationship Id="rId2" Type="http://schemas.openxmlformats.org/officeDocument/2006/relationships/image" Target="../media/image79.jpg"/><Relationship Id="rId1" Type="http://schemas.openxmlformats.org/officeDocument/2006/relationships/slideLayout" Target="../slideLayouts/slideLayout59.xml"/><Relationship Id="rId6" Type="http://schemas.openxmlformats.org/officeDocument/2006/relationships/image" Target="../media/image81.jpg"/><Relationship Id="rId5" Type="http://schemas.openxmlformats.org/officeDocument/2006/relationships/hyperlink" Target="https://owl.excelsior.edu/educator-resources/owl-across-disciplines/owl-across-the-disciplines-grammar-and-usage/" TargetMode="External"/><Relationship Id="rId4" Type="http://schemas.openxmlformats.org/officeDocument/2006/relationships/image" Target="../media/image80.jpg"/></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7B3653-2EBA-4B12-AC47-2B49BB5E5949}"/>
              </a:ext>
            </a:extLst>
          </p:cNvPr>
          <p:cNvSpPr>
            <a:spLocks noGrp="1"/>
          </p:cNvSpPr>
          <p:nvPr>
            <p:ph type="body" sz="quarter" idx="10"/>
          </p:nvPr>
        </p:nvSpPr>
        <p:spPr>
          <a:xfrm>
            <a:off x="598026" y="280871"/>
            <a:ext cx="11640409" cy="477010"/>
          </a:xfrm>
        </p:spPr>
        <p:txBody>
          <a:bodyPr>
            <a:noAutofit/>
          </a:bodyPr>
          <a:lstStyle/>
          <a:p>
            <a:r>
              <a:rPr lang="en-US" sz="4000" b="1" dirty="0">
                <a:latin typeface="Encode Sans Normal" panose="02000000000000000000" pitchFamily="2" charset="0"/>
              </a:rPr>
              <a:t>DISCLAIMER</a:t>
            </a:r>
          </a:p>
        </p:txBody>
      </p:sp>
      <p:sp>
        <p:nvSpPr>
          <p:cNvPr id="4" name="Content Placeholder 2">
            <a:extLst>
              <a:ext uri="{FF2B5EF4-FFF2-40B4-BE49-F238E27FC236}">
                <a16:creationId xmlns:a16="http://schemas.microsoft.com/office/drawing/2014/main" id="{8C6E02B8-9DE5-45E3-8639-5D448A10372B}"/>
              </a:ext>
            </a:extLst>
          </p:cNvPr>
          <p:cNvSpPr>
            <a:spLocks noGrp="1"/>
          </p:cNvSpPr>
          <p:nvPr>
            <p:ph type="body" sz="quarter" idx="11"/>
          </p:nvPr>
        </p:nvSpPr>
        <p:spPr>
          <a:xfrm>
            <a:off x="705133" y="1304324"/>
            <a:ext cx="11657013" cy="5418137"/>
          </a:xfrm>
        </p:spPr>
        <p:txBody>
          <a:bodyPr>
            <a:normAutofit/>
          </a:bodyPr>
          <a:lstStyle/>
          <a:p>
            <a:pPr>
              <a:buClr>
                <a:srgbClr val="33006F"/>
              </a:buClr>
              <a:buFont typeface="Open Sans" panose="020B0606030504020204" pitchFamily="34" charset="0"/>
              <a:buChar char="&gt;"/>
            </a:pPr>
            <a:r>
              <a:rPr lang="en-US" sz="2600" dirty="0"/>
              <a:t>The GCA Forum will be recorded and retained for the legally approved retention period under Washington State Policy</a:t>
            </a:r>
          </a:p>
          <a:p>
            <a:pPr>
              <a:buClr>
                <a:srgbClr val="33006F"/>
              </a:buClr>
              <a:buFont typeface="Open Sans" panose="020B0606030504020204" pitchFamily="34" charset="0"/>
              <a:buChar char="&gt;"/>
            </a:pPr>
            <a:r>
              <a:rPr lang="en-US" sz="2600" dirty="0"/>
              <a:t>It is subject to release under the Washington State Public Records Act or Federal Freedom of Information Act (FOIA)</a:t>
            </a:r>
          </a:p>
          <a:p>
            <a:pPr>
              <a:buClr>
                <a:srgbClr val="33006F"/>
              </a:buClr>
              <a:buFont typeface="Open Sans" panose="020B0606030504020204" pitchFamily="34" charset="0"/>
              <a:buChar char="&gt;"/>
            </a:pPr>
            <a:r>
              <a:rPr lang="en-US" sz="2600" dirty="0"/>
              <a:t>It will be posted publicly on our GCA YouTube channel</a:t>
            </a:r>
          </a:p>
          <a:p>
            <a:pPr lvl="1">
              <a:buClr>
                <a:srgbClr val="33006F"/>
              </a:buClr>
              <a:buFont typeface="Open Sans" panose="020B0606030504020204" pitchFamily="34" charset="0"/>
              <a:buChar char="–"/>
            </a:pPr>
            <a:r>
              <a:rPr lang="en-US" sz="2400" dirty="0"/>
              <a:t>Slide decks and recordings for this and past Forums are linked on our GCA Forum web page</a:t>
            </a:r>
          </a:p>
          <a:p>
            <a:pPr lvl="1">
              <a:buClr>
                <a:srgbClr val="33006F"/>
              </a:buClr>
              <a:buFont typeface="Open Sans" panose="020B0606030504020204" pitchFamily="34" charset="0"/>
              <a:buChar char="–"/>
            </a:pPr>
            <a:r>
              <a:rPr lang="en-US" sz="2400" dirty="0">
                <a:hlinkClick r:id="rId2"/>
              </a:rPr>
              <a:t>https://finance.uw.edu/gca/resources/gca-forum</a:t>
            </a:r>
            <a:r>
              <a:rPr lang="en-US" sz="2400" dirty="0"/>
              <a:t> </a:t>
            </a:r>
          </a:p>
        </p:txBody>
      </p:sp>
    </p:spTree>
    <p:extLst>
      <p:ext uri="{BB962C8B-B14F-4D97-AF65-F5344CB8AC3E}">
        <p14:creationId xmlns:p14="http://schemas.microsoft.com/office/powerpoint/2010/main" val="279156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80271" y="320516"/>
            <a:ext cx="11640409" cy="477010"/>
          </a:xfrm>
        </p:spPr>
        <p:txBody>
          <a:bodyPr>
            <a:noAutofit/>
          </a:bodyPr>
          <a:lstStyle/>
          <a:p>
            <a:r>
              <a:rPr lang="en-US" sz="4000" b="1" dirty="0">
                <a:latin typeface="Encode Sans Normal" panose="02000000000000000000" pitchFamily="2" charset="0"/>
              </a:rPr>
              <a:t>Outstanding Trainee Obligations Report</a:t>
            </a:r>
          </a:p>
        </p:txBody>
      </p:sp>
      <p:sp>
        <p:nvSpPr>
          <p:cNvPr id="4" name="Content Placeholder 2">
            <a:extLst>
              <a:ext uri="{FF2B5EF4-FFF2-40B4-BE49-F238E27FC236}">
                <a16:creationId xmlns:a16="http://schemas.microsoft.com/office/drawing/2014/main" id="{20C2B4EA-0C56-4276-91D6-10BEA8E00A61}"/>
              </a:ext>
            </a:extLst>
          </p:cNvPr>
          <p:cNvSpPr txBox="1">
            <a:spLocks/>
          </p:cNvSpPr>
          <p:nvPr/>
        </p:nvSpPr>
        <p:spPr>
          <a:xfrm>
            <a:off x="344444" y="1651924"/>
            <a:ext cx="6590953" cy="4841027"/>
          </a:xfrm>
          <a:prstGeom prst="rect">
            <a:avLst/>
          </a:prstGeom>
        </p:spPr>
        <p:txBody>
          <a:bodyPr>
            <a:noAutofit/>
          </a:bodyPr>
          <a:lst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a:lstStyle>
          <a:p>
            <a:pPr>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We will also create an Outstanding Trainee Obligations (OTO) report, which outlines the trainee costs that weren’t expended by the budget end date.</a:t>
            </a:r>
          </a:p>
          <a:p>
            <a:pPr lvl="1"/>
            <a:r>
              <a:rPr lang="en-US" sz="2000" dirty="0">
                <a:latin typeface="Open Sans" panose="020B0606030504020204" pitchFamily="34" charset="0"/>
                <a:ea typeface="Open Sans" panose="020B0606030504020204" pitchFamily="34" charset="0"/>
                <a:cs typeface="Open Sans" panose="020B0606030504020204" pitchFamily="34" charset="0"/>
              </a:rPr>
              <a:t>The stipend amount is based on the months remaining in the trainee’s appointment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We will also indicate if there are funds available for tuition obligation and which quarters are eligible.</a:t>
            </a:r>
          </a:p>
          <a:p>
            <a:pPr lvl="2"/>
            <a:r>
              <a:rPr lang="en-US" sz="1800" dirty="0">
                <a:latin typeface="Open Sans" panose="020B0606030504020204" pitchFamily="34" charset="0"/>
                <a:ea typeface="Open Sans" panose="020B0606030504020204" pitchFamily="34" charset="0"/>
                <a:cs typeface="Open Sans" panose="020B0606030504020204" pitchFamily="34" charset="0"/>
              </a:rPr>
              <a:t>To obligate tuition, the trainee needs to be paid 5 out of the 6 pay periods of the academic quarter.</a:t>
            </a:r>
          </a:p>
        </p:txBody>
      </p:sp>
      <p:pic>
        <p:nvPicPr>
          <p:cNvPr id="5" name="Picture 4">
            <a:extLst>
              <a:ext uri="{FF2B5EF4-FFF2-40B4-BE49-F238E27FC236}">
                <a16:creationId xmlns:a16="http://schemas.microsoft.com/office/drawing/2014/main" id="{A49081B3-A74F-481C-8345-A40498FA8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947" y="1264392"/>
            <a:ext cx="5681205" cy="5465783"/>
          </a:xfrm>
          <a:prstGeom prst="rect">
            <a:avLst/>
          </a:prstGeom>
        </p:spPr>
      </p:pic>
    </p:spTree>
    <p:extLst>
      <p:ext uri="{BB962C8B-B14F-4D97-AF65-F5344CB8AC3E}">
        <p14:creationId xmlns:p14="http://schemas.microsoft.com/office/powerpoint/2010/main" val="318927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80271" y="320516"/>
            <a:ext cx="11640409" cy="477010"/>
          </a:xfrm>
        </p:spPr>
        <p:txBody>
          <a:bodyPr>
            <a:noAutofit/>
          </a:bodyPr>
          <a:lstStyle/>
          <a:p>
            <a:r>
              <a:rPr lang="en-US" sz="4000" b="1" dirty="0">
                <a:latin typeface="Encode Sans Normal" panose="02000000000000000000" pitchFamily="2" charset="0"/>
              </a:rPr>
              <a:t>What We’ll Send You</a:t>
            </a:r>
          </a:p>
        </p:txBody>
      </p:sp>
      <p:sp>
        <p:nvSpPr>
          <p:cNvPr id="4" name="Content Placeholder 2">
            <a:extLst>
              <a:ext uri="{FF2B5EF4-FFF2-40B4-BE49-F238E27FC236}">
                <a16:creationId xmlns:a16="http://schemas.microsoft.com/office/drawing/2014/main" id="{E0B24872-90D1-4A06-880D-D9931089C088}"/>
              </a:ext>
            </a:extLst>
          </p:cNvPr>
          <p:cNvSpPr txBox="1">
            <a:spLocks/>
          </p:cNvSpPr>
          <p:nvPr/>
        </p:nvSpPr>
        <p:spPr>
          <a:xfrm>
            <a:off x="749423" y="1481931"/>
            <a:ext cx="10515600" cy="4351338"/>
          </a:xfrm>
          <a:prstGeom prst="rect">
            <a:avLst/>
          </a:prstGeom>
        </p:spPr>
        <p:txBody>
          <a:bodyPr/>
          <a:lst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a:lstStyle>
          <a:p>
            <a:pPr>
              <a:buFont typeface="Open Sans" panose="020B060603050402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Upon completing our reconciliation, we will send you a </a:t>
            </a:r>
            <a:r>
              <a:rPr lang="en-US" sz="2600" dirty="0" err="1">
                <a:latin typeface="Open Sans" panose="020B0606030504020204" pitchFamily="34" charset="0"/>
                <a:ea typeface="Open Sans" panose="020B0606030504020204" pitchFamily="34" charset="0"/>
                <a:cs typeface="Open Sans" panose="020B0606030504020204" pitchFamily="34" charset="0"/>
              </a:rPr>
              <a:t>GrantTracker</a:t>
            </a:r>
            <a:r>
              <a:rPr lang="en-US" sz="2600" dirty="0">
                <a:latin typeface="Open Sans" panose="020B0606030504020204" pitchFamily="34" charset="0"/>
                <a:ea typeface="Open Sans" panose="020B0606030504020204" pitchFamily="34" charset="0"/>
                <a:cs typeface="Open Sans" panose="020B0606030504020204" pitchFamily="34" charset="0"/>
              </a:rPr>
              <a:t> communication that outlines the following:</a:t>
            </a:r>
          </a:p>
          <a:p>
            <a:pPr lvl="1"/>
            <a:r>
              <a:rPr lang="en-US" sz="2400" dirty="0">
                <a:latin typeface="Open Sans" panose="020B0606030504020204" pitchFamily="34" charset="0"/>
                <a:ea typeface="Open Sans" panose="020B0606030504020204" pitchFamily="34" charset="0"/>
                <a:cs typeface="Open Sans" panose="020B0606030504020204" pitchFamily="34" charset="0"/>
              </a:rPr>
              <a:t>Stipend issues</a:t>
            </a:r>
          </a:p>
          <a:p>
            <a:pPr lvl="1"/>
            <a:r>
              <a:rPr lang="en-US" sz="2400" dirty="0">
                <a:latin typeface="Open Sans" panose="020B0606030504020204" pitchFamily="34" charset="0"/>
                <a:ea typeface="Open Sans" panose="020B0606030504020204" pitchFamily="34" charset="0"/>
                <a:cs typeface="Open Sans" panose="020B0606030504020204" pitchFamily="34" charset="0"/>
              </a:rPr>
              <a:t>Unallowable charges</a:t>
            </a:r>
          </a:p>
          <a:p>
            <a:pPr lvl="1"/>
            <a:r>
              <a:rPr lang="en-US" sz="2400" dirty="0">
                <a:latin typeface="Open Sans" panose="020B0606030504020204" pitchFamily="34" charset="0"/>
                <a:ea typeface="Open Sans" panose="020B0606030504020204" pitchFamily="34" charset="0"/>
                <a:cs typeface="Open Sans" panose="020B0606030504020204" pitchFamily="34" charset="0"/>
              </a:rPr>
              <a:t>Draft of the Outstanding Trainee Obligations (OTO) report + balance available for tuition obligation</a:t>
            </a:r>
          </a:p>
          <a:p>
            <a:pPr lvl="1"/>
            <a:r>
              <a:rPr lang="en-US" sz="2400" dirty="0">
                <a:latin typeface="Open Sans" panose="020B0606030504020204" pitchFamily="34" charset="0"/>
                <a:ea typeface="Open Sans" panose="020B0606030504020204" pitchFamily="34" charset="0"/>
                <a:cs typeface="Open Sans" panose="020B0606030504020204" pitchFamily="34" charset="0"/>
              </a:rPr>
              <a:t>Unmet cost share (if applicable)</a:t>
            </a:r>
          </a:p>
          <a:p>
            <a:pPr lvl="1"/>
            <a:r>
              <a:rPr lang="en-US" sz="2400" dirty="0">
                <a:latin typeface="Open Sans" panose="020B0606030504020204" pitchFamily="34" charset="0"/>
                <a:ea typeface="Open Sans" panose="020B0606030504020204" pitchFamily="34" charset="0"/>
                <a:cs typeface="Open Sans" panose="020B0606030504020204" pitchFamily="34" charset="0"/>
              </a:rPr>
              <a:t>Deficit amount and options for deficit transfer</a:t>
            </a:r>
          </a:p>
          <a:p>
            <a:pPr lvl="2"/>
            <a:r>
              <a:rPr lang="en-US" sz="2000" dirty="0">
                <a:latin typeface="Open Sans" panose="020B0606030504020204" pitchFamily="34" charset="0"/>
                <a:ea typeface="Open Sans" panose="020B0606030504020204" pitchFamily="34" charset="0"/>
                <a:cs typeface="Open Sans" panose="020B0606030504020204" pitchFamily="34" charset="0"/>
              </a:rPr>
              <a:t>We can transfer to continuation budget (if available) or to non-federal budget(s).</a:t>
            </a:r>
          </a:p>
        </p:txBody>
      </p:sp>
    </p:spTree>
    <p:extLst>
      <p:ext uri="{BB962C8B-B14F-4D97-AF65-F5344CB8AC3E}">
        <p14:creationId xmlns:p14="http://schemas.microsoft.com/office/powerpoint/2010/main" val="281958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80271" y="320516"/>
            <a:ext cx="11640409" cy="477010"/>
          </a:xfrm>
        </p:spPr>
        <p:txBody>
          <a:bodyPr>
            <a:noAutofit/>
          </a:bodyPr>
          <a:lstStyle/>
          <a:p>
            <a:r>
              <a:rPr lang="en-US" sz="4000" b="1" dirty="0">
                <a:latin typeface="Encode Sans Normal" panose="02000000000000000000" pitchFamily="2" charset="0"/>
              </a:rPr>
              <a:t>Department Next Steps</a:t>
            </a:r>
            <a:endParaRPr lang="en-US" sz="4000" b="1" dirty="0"/>
          </a:p>
        </p:txBody>
      </p:sp>
      <p:sp>
        <p:nvSpPr>
          <p:cNvPr id="4" name="Content Placeholder 2">
            <a:extLst>
              <a:ext uri="{FF2B5EF4-FFF2-40B4-BE49-F238E27FC236}">
                <a16:creationId xmlns:a16="http://schemas.microsoft.com/office/drawing/2014/main" id="{74A46522-6022-4D47-B057-8CE47CD6D3AB}"/>
              </a:ext>
            </a:extLst>
          </p:cNvPr>
          <p:cNvSpPr txBox="1">
            <a:spLocks/>
          </p:cNvSpPr>
          <p:nvPr/>
        </p:nvSpPr>
        <p:spPr>
          <a:xfrm>
            <a:off x="749424" y="1559295"/>
            <a:ext cx="10515600" cy="4351338"/>
          </a:xfrm>
          <a:prstGeom prst="rect">
            <a:avLst/>
          </a:prstGeom>
        </p:spPr>
        <p:txBody>
          <a:bodyPr>
            <a:normAutofit/>
          </a:bodyPr>
          <a:lst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a:lstStyle>
          <a:p>
            <a:pPr>
              <a:buFont typeface="Calibri" panose="020F050202020403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Please review the OTO form, add the tuition you’d like to obligate, and return the updated form to GCA via </a:t>
            </a:r>
            <a:r>
              <a:rPr lang="en-US" sz="2600" dirty="0" err="1">
                <a:latin typeface="Open Sans" panose="020B0606030504020204" pitchFamily="34" charset="0"/>
                <a:ea typeface="Open Sans" panose="020B0606030504020204" pitchFamily="34" charset="0"/>
                <a:cs typeface="Open Sans" panose="020B0606030504020204" pitchFamily="34" charset="0"/>
              </a:rPr>
              <a:t>GrantTracker</a:t>
            </a:r>
            <a:r>
              <a:rPr lang="en-US" sz="2600" dirty="0">
                <a:latin typeface="Open Sans" panose="020B0606030504020204" pitchFamily="34" charset="0"/>
                <a:ea typeface="Open Sans" panose="020B0606030504020204" pitchFamily="34" charset="0"/>
                <a:cs typeface="Open Sans" panose="020B0606030504020204" pitchFamily="34" charset="0"/>
              </a:rPr>
              <a:t>.</a:t>
            </a:r>
          </a:p>
          <a:p>
            <a:pPr>
              <a:buFont typeface="Calibri" panose="020F050202020403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If any stipend issues were identified, please make the necessary corrections.</a:t>
            </a:r>
          </a:p>
          <a:p>
            <a:pPr>
              <a:buFont typeface="Calibri" panose="020F050202020403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If a deficit was identified, please provide us with a non-federal budget to transfer it to (if applicable).  If the deficit should be split over multiple budgets, we will need the amounts for each budget as well.</a:t>
            </a:r>
          </a:p>
        </p:txBody>
      </p:sp>
    </p:spTree>
    <p:extLst>
      <p:ext uri="{BB962C8B-B14F-4D97-AF65-F5344CB8AC3E}">
        <p14:creationId xmlns:p14="http://schemas.microsoft.com/office/powerpoint/2010/main" val="352144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80271" y="320516"/>
            <a:ext cx="11640409" cy="477010"/>
          </a:xfrm>
        </p:spPr>
        <p:txBody>
          <a:bodyPr>
            <a:noAutofit/>
          </a:bodyPr>
          <a:lstStyle/>
          <a:p>
            <a:r>
              <a:rPr lang="en-US" sz="4000" b="1" dirty="0">
                <a:latin typeface="Encode Sans Normal" panose="02000000000000000000" pitchFamily="2" charset="0"/>
              </a:rPr>
              <a:t>Additional Resources</a:t>
            </a:r>
            <a:endParaRPr lang="en-US" sz="4000" b="1" dirty="0"/>
          </a:p>
        </p:txBody>
      </p:sp>
      <p:sp>
        <p:nvSpPr>
          <p:cNvPr id="4" name="Content Placeholder 2">
            <a:extLst>
              <a:ext uri="{FF2B5EF4-FFF2-40B4-BE49-F238E27FC236}">
                <a16:creationId xmlns:a16="http://schemas.microsoft.com/office/drawing/2014/main" id="{3DDF5E31-F88C-428D-9B7D-61879735F3F5}"/>
              </a:ext>
            </a:extLst>
          </p:cNvPr>
          <p:cNvSpPr txBox="1">
            <a:spLocks/>
          </p:cNvSpPr>
          <p:nvPr/>
        </p:nvSpPr>
        <p:spPr>
          <a:xfrm>
            <a:off x="838200" y="1825625"/>
            <a:ext cx="10515600" cy="4351338"/>
          </a:xfrm>
          <a:prstGeom prst="rect">
            <a:avLst/>
          </a:prstGeom>
        </p:spPr>
        <p:txBody>
          <a:bodyPr>
            <a:normAutofit fontScale="70000" lnSpcReduction="20000"/>
          </a:bodyPr>
          <a:lst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a:lstStyle>
          <a:p>
            <a:pPr>
              <a:buFont typeface="Open Sans" panose="020B0606030504020204" pitchFamily="34" charset="0"/>
              <a:buChar char="&gt;"/>
            </a:pPr>
            <a:r>
              <a:rPr lang="en-US" sz="3400" dirty="0">
                <a:latin typeface="Open Sans" panose="020B0606030504020204" pitchFamily="34" charset="0"/>
                <a:ea typeface="Open Sans" panose="020B0606030504020204" pitchFamily="34" charset="0"/>
                <a:cs typeface="Open Sans" panose="020B0606030504020204" pitchFamily="34" charset="0"/>
              </a:rPr>
              <a:t>Guidance for NIH Institutional Training Grants:</a:t>
            </a:r>
          </a:p>
          <a:p>
            <a:pPr lvl="1"/>
            <a:r>
              <a:rPr lang="en-US" sz="3400" dirty="0">
                <a:latin typeface="Open Sans" panose="020B0606030504020204" pitchFamily="34" charset="0"/>
                <a:ea typeface="Open Sans" panose="020B0606030504020204" pitchFamily="34" charset="0"/>
                <a:cs typeface="Open Sans" panose="020B0606030504020204" pitchFamily="34" charset="0"/>
                <a:hlinkClick r:id="rId2"/>
              </a:rPr>
              <a:t>https://www.washington.edu/research/collaboration/guidance-for-nih-institutional-training-grants/</a:t>
            </a:r>
            <a:endParaRPr lang="en-US" sz="3400" dirty="0">
              <a:latin typeface="Open Sans" panose="020B0606030504020204" pitchFamily="34" charset="0"/>
              <a:ea typeface="Open Sans" panose="020B0606030504020204" pitchFamily="34" charset="0"/>
              <a:cs typeface="Open Sans" panose="020B0606030504020204" pitchFamily="34" charset="0"/>
            </a:endParaRPr>
          </a:p>
          <a:p>
            <a:pPr lvl="1"/>
            <a:endParaRPr lang="en-US" sz="3400" dirty="0">
              <a:latin typeface="Open Sans" panose="020B0606030504020204" pitchFamily="34" charset="0"/>
              <a:ea typeface="Open Sans" panose="020B0606030504020204" pitchFamily="34" charset="0"/>
              <a:cs typeface="Open Sans" panose="020B0606030504020204" pitchFamily="34" charset="0"/>
            </a:endParaRPr>
          </a:p>
          <a:p>
            <a:pPr>
              <a:buFont typeface="Open Sans" panose="020B0606030504020204" pitchFamily="34" charset="0"/>
              <a:buChar char="&gt;"/>
            </a:pPr>
            <a:r>
              <a:rPr lang="en-US" sz="3400" dirty="0">
                <a:latin typeface="Open Sans" panose="020B0606030504020204" pitchFamily="34" charset="0"/>
                <a:ea typeface="Open Sans" panose="020B0606030504020204" pitchFamily="34" charset="0"/>
                <a:cs typeface="Open Sans" panose="020B0606030504020204" pitchFamily="34" charset="0"/>
              </a:rPr>
              <a:t>Overview of T32 Awards (Post-Award Fiscal Compliance):</a:t>
            </a:r>
          </a:p>
          <a:p>
            <a:pPr lvl="1"/>
            <a:r>
              <a:rPr lang="en-US" sz="3400" dirty="0">
                <a:latin typeface="Open Sans" panose="020B0606030504020204" pitchFamily="34" charset="0"/>
                <a:ea typeface="Open Sans" panose="020B0606030504020204" pitchFamily="34" charset="0"/>
                <a:cs typeface="Open Sans" panose="020B0606030504020204" pitchFamily="34" charset="0"/>
                <a:hlinkClick r:id="rId3"/>
              </a:rPr>
              <a:t>https://finance.uw.edu/pafc/nrsa-nih-training-grants</a:t>
            </a:r>
            <a:endParaRPr lang="en-US" sz="3400" dirty="0">
              <a:latin typeface="Open Sans" panose="020B0606030504020204" pitchFamily="34" charset="0"/>
              <a:ea typeface="Open Sans" panose="020B0606030504020204" pitchFamily="34" charset="0"/>
              <a:cs typeface="Open Sans" panose="020B0606030504020204" pitchFamily="34" charset="0"/>
            </a:endParaRPr>
          </a:p>
          <a:p>
            <a:endParaRPr lang="en-US" sz="3400" b="1" dirty="0">
              <a:latin typeface="Open Sans" panose="020B0606030504020204" pitchFamily="34" charset="0"/>
              <a:ea typeface="Open Sans" panose="020B0606030504020204" pitchFamily="34" charset="0"/>
              <a:cs typeface="Open Sans" panose="020B0606030504020204" pitchFamily="34" charset="0"/>
            </a:endParaRPr>
          </a:p>
          <a:p>
            <a:pPr>
              <a:buFont typeface="Open Sans" panose="020B0606030504020204" pitchFamily="34" charset="0"/>
              <a:buChar char="&gt;"/>
            </a:pPr>
            <a:r>
              <a:rPr lang="en-US" sz="3400" dirty="0">
                <a:latin typeface="Open Sans" panose="020B0606030504020204" pitchFamily="34" charset="0"/>
                <a:ea typeface="Open Sans" panose="020B0606030504020204" pitchFamily="34" charset="0"/>
                <a:cs typeface="Open Sans" panose="020B0606030504020204" pitchFamily="34" charset="0"/>
              </a:rPr>
              <a:t>Managing NRSA Training Grant Budgets at the UW (CORE):</a:t>
            </a:r>
          </a:p>
          <a:p>
            <a:pPr lvl="1"/>
            <a:r>
              <a:rPr lang="en-US" sz="3400" dirty="0">
                <a:latin typeface="Open Sans" panose="020B0606030504020204" pitchFamily="34" charset="0"/>
                <a:ea typeface="Open Sans" panose="020B0606030504020204" pitchFamily="34" charset="0"/>
                <a:cs typeface="Open Sans" panose="020B0606030504020204" pitchFamily="34" charset="0"/>
                <a:hlinkClick r:id="rId4"/>
              </a:rPr>
              <a:t>https://www.washington.edu/research/research-administration-learning/managing-nrsa-training-grants-and-fellowships-at-the-uw/</a:t>
            </a:r>
            <a:endParaRPr lang="en-US" sz="3400" dirty="0">
              <a:latin typeface="Open Sans" panose="020B0606030504020204" pitchFamily="34" charset="0"/>
              <a:ea typeface="Open Sans" panose="020B0606030504020204" pitchFamily="34" charset="0"/>
              <a:cs typeface="Open Sans" panose="020B0606030504020204" pitchFamily="34" charset="0"/>
            </a:endParaRPr>
          </a:p>
          <a:p>
            <a:pPr marL="457200" lvl="1" indent="0">
              <a:buFont typeface="Arial"/>
              <a:buNone/>
            </a:pP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a:latin typeface="Open Sans" panose="020B0606030504020204" pitchFamily="34" charset="0"/>
                <a:ea typeface="Open Sans" panose="020B0606030504020204" pitchFamily="34" charset="0"/>
                <a:cs typeface="Open Sans" panose="020B0606030504020204" pitchFamily="34" charset="0"/>
                <a:hlinkClick r:id="rId5"/>
              </a:rPr>
              <a:t>Class handout </a:t>
            </a:r>
            <a:r>
              <a:rPr lang="en-US" sz="3400" dirty="0">
                <a:latin typeface="Open Sans" panose="020B0606030504020204" pitchFamily="34" charset="0"/>
                <a:ea typeface="Open Sans" panose="020B0606030504020204" pitchFamily="34" charset="0"/>
                <a:cs typeface="Open Sans" panose="020B0606030504020204" pitchFamily="34" charset="0"/>
              </a:rPr>
              <a:t>and </a:t>
            </a:r>
            <a:r>
              <a:rPr lang="en-US" sz="3400" dirty="0">
                <a:latin typeface="Open Sans" panose="020B0606030504020204" pitchFamily="34" charset="0"/>
                <a:ea typeface="Open Sans" panose="020B0606030504020204" pitchFamily="34" charset="0"/>
                <a:cs typeface="Open Sans" panose="020B0606030504020204" pitchFamily="34" charset="0"/>
                <a:hlinkClick r:id="rId6"/>
              </a:rPr>
              <a:t>slides</a:t>
            </a:r>
            <a:r>
              <a:rPr lang="en-US" sz="3400" dirty="0">
                <a:latin typeface="Open Sans" panose="020B0606030504020204" pitchFamily="34" charset="0"/>
                <a:ea typeface="Open Sans" panose="020B0606030504020204" pitchFamily="34" charset="0"/>
                <a:cs typeface="Open Sans" panose="020B0606030504020204" pitchFamily="34" charset="0"/>
              </a:rPr>
              <a:t> available)</a:t>
            </a:r>
          </a:p>
          <a:p>
            <a:endParaRPr lang="en-US" dirty="0"/>
          </a:p>
        </p:txBody>
      </p:sp>
    </p:spTree>
    <p:extLst>
      <p:ext uri="{BB962C8B-B14F-4D97-AF65-F5344CB8AC3E}">
        <p14:creationId xmlns:p14="http://schemas.microsoft.com/office/powerpoint/2010/main" val="191788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80271" y="320516"/>
            <a:ext cx="11640409" cy="477010"/>
          </a:xfrm>
        </p:spPr>
        <p:txBody>
          <a:bodyPr>
            <a:noAutofit/>
          </a:bodyPr>
          <a:lstStyle/>
          <a:p>
            <a:r>
              <a:rPr lang="en-US" sz="4000" b="1" dirty="0">
                <a:latin typeface="Encode Sans Normal" panose="02000000000000000000" pitchFamily="2" charset="0"/>
              </a:rPr>
              <a:t>Questions?</a:t>
            </a:r>
            <a:endParaRPr lang="en-US" sz="4000" b="1" dirty="0"/>
          </a:p>
        </p:txBody>
      </p:sp>
      <p:pic>
        <p:nvPicPr>
          <p:cNvPr id="5" name="Picture 4" descr="A close up of a sign&#10;&#10;Description automatically generated">
            <a:extLst>
              <a:ext uri="{FF2B5EF4-FFF2-40B4-BE49-F238E27FC236}">
                <a16:creationId xmlns:a16="http://schemas.microsoft.com/office/drawing/2014/main" id="{89C34C63-0045-4CC1-8DB8-5DF49C3381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48027" y="1406371"/>
            <a:ext cx="3857286" cy="5143048"/>
          </a:xfrm>
          <a:prstGeom prst="rect">
            <a:avLst/>
          </a:prstGeom>
        </p:spPr>
      </p:pic>
    </p:spTree>
    <p:extLst>
      <p:ext uri="{BB962C8B-B14F-4D97-AF65-F5344CB8AC3E}">
        <p14:creationId xmlns:p14="http://schemas.microsoft.com/office/powerpoint/2010/main" val="427138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1048441" y="1636909"/>
            <a:ext cx="10086912" cy="2127360"/>
          </a:xfrm>
          <a:prstGeom prst="rect">
            <a:avLst/>
          </a:prstGeom>
          <a:noFill/>
          <a:ln>
            <a:noFill/>
          </a:ln>
        </p:spPr>
        <p:txBody>
          <a:bodyPr spcFirstLastPara="1" wrap="square" lIns="117024" tIns="58496" rIns="117024" bIns="58496" anchor="b" anchorCtr="0">
            <a:noAutofit/>
          </a:bodyPr>
          <a:lstStyle/>
          <a:p>
            <a:pPr marL="0" indent="0">
              <a:spcBef>
                <a:spcPts val="0"/>
              </a:spcBef>
            </a:pPr>
            <a:r>
              <a:rPr lang="en-US" sz="5632" b="1" dirty="0">
                <a:latin typeface="Encode Sans Normal" panose="02000000000000000000" pitchFamily="2" charset="0"/>
              </a:rPr>
              <a:t>SAGE FT Changes: </a:t>
            </a:r>
            <a:endParaRPr sz="5632" b="1" dirty="0">
              <a:latin typeface="Encode Sans Normal" panose="02000000000000000000" pitchFamily="2" charset="0"/>
            </a:endParaRPr>
          </a:p>
          <a:p>
            <a:pPr marL="0" indent="0">
              <a:spcBef>
                <a:spcPts val="0"/>
              </a:spcBef>
            </a:pPr>
            <a:r>
              <a:rPr lang="en-US" sz="5632" b="1" dirty="0">
                <a:latin typeface="Encode Sans Normal" panose="02000000000000000000" pitchFamily="2" charset="0"/>
              </a:rPr>
              <a:t>Award Intake</a:t>
            </a:r>
            <a:endParaRPr sz="3584" b="1" dirty="0">
              <a:latin typeface="Encode Sans Normal" panose="02000000000000000000" pitchFamily="2" charset="0"/>
            </a:endParaRPr>
          </a:p>
        </p:txBody>
      </p:sp>
      <p:sp>
        <p:nvSpPr>
          <p:cNvPr id="84" name="Google Shape;84;p17"/>
          <p:cNvSpPr txBox="1"/>
          <p:nvPr/>
        </p:nvSpPr>
        <p:spPr>
          <a:xfrm>
            <a:off x="1048441" y="4414520"/>
            <a:ext cx="3332352" cy="1183872"/>
          </a:xfrm>
          <a:prstGeom prst="rect">
            <a:avLst/>
          </a:prstGeom>
          <a:noFill/>
          <a:ln>
            <a:noFill/>
          </a:ln>
        </p:spPr>
        <p:txBody>
          <a:bodyPr spcFirstLastPara="1" wrap="square" lIns="117024" tIns="117024" rIns="117024" bIns="117024" anchor="t" anchorCtr="0">
            <a:noAutofit/>
          </a:bodyPr>
          <a:lstStyle/>
          <a:p>
            <a:r>
              <a:rPr lang="en-US" sz="2304" dirty="0">
                <a:solidFill>
                  <a:srgbClr val="FFFFFF"/>
                </a:solidFill>
              </a:rPr>
              <a:t>Judy Chung</a:t>
            </a:r>
            <a:endParaRPr sz="2304"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80271" y="320516"/>
            <a:ext cx="11640409" cy="477010"/>
          </a:xfrm>
        </p:spPr>
        <p:txBody>
          <a:bodyPr>
            <a:noAutofit/>
          </a:bodyPr>
          <a:lstStyle/>
          <a:p>
            <a:r>
              <a:rPr lang="en-US" sz="4000" b="1" dirty="0">
                <a:latin typeface="Encode Sans Normal" panose="02000000000000000000" pitchFamily="2" charset="0"/>
              </a:rPr>
              <a:t>Finance Transformation</a:t>
            </a:r>
            <a:endParaRPr lang="en-US" sz="4000" b="1" dirty="0"/>
          </a:p>
        </p:txBody>
      </p:sp>
      <p:pic>
        <p:nvPicPr>
          <p:cNvPr id="4" name="Google Shape;90;p18">
            <a:extLst>
              <a:ext uri="{FF2B5EF4-FFF2-40B4-BE49-F238E27FC236}">
                <a16:creationId xmlns:a16="http://schemas.microsoft.com/office/drawing/2014/main" id="{D922F59F-DA1B-453E-8D9F-C89C83926329}"/>
              </a:ext>
            </a:extLst>
          </p:cNvPr>
          <p:cNvPicPr preferRelativeResize="0">
            <a:picLocks noGrp="1"/>
          </p:cNvPicPr>
          <p:nvPr>
            <p:ph type="chart" idx="4294967295"/>
          </p:nvPr>
        </p:nvPicPr>
        <p:blipFill rotWithShape="1">
          <a:blip r:embed="rId2">
            <a:alphaModFix/>
          </a:blip>
          <a:srcRect l="6407" t="32007" r="3849" b="41281"/>
          <a:stretch/>
        </p:blipFill>
        <p:spPr>
          <a:xfrm>
            <a:off x="692458" y="1371600"/>
            <a:ext cx="10267950" cy="2286000"/>
          </a:xfrm>
          <a:prstGeom prst="rect">
            <a:avLst/>
          </a:prstGeom>
          <a:noFill/>
          <a:ln>
            <a:noFill/>
          </a:ln>
        </p:spPr>
      </p:pic>
    </p:spTree>
    <p:extLst>
      <p:ext uri="{BB962C8B-B14F-4D97-AF65-F5344CB8AC3E}">
        <p14:creationId xmlns:p14="http://schemas.microsoft.com/office/powerpoint/2010/main" val="181380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8BEF97-384F-4E62-BA82-38C981A0108C}"/>
              </a:ext>
            </a:extLst>
          </p:cNvPr>
          <p:cNvSpPr>
            <a:spLocks noGrp="1"/>
          </p:cNvSpPr>
          <p:nvPr>
            <p:ph type="body" sz="quarter" idx="10"/>
          </p:nvPr>
        </p:nvSpPr>
        <p:spPr>
          <a:xfrm>
            <a:off x="589149" y="307503"/>
            <a:ext cx="11640409" cy="477010"/>
          </a:xfrm>
        </p:spPr>
        <p:txBody>
          <a:bodyPr>
            <a:noAutofit/>
          </a:bodyPr>
          <a:lstStyle/>
          <a:p>
            <a:r>
              <a:rPr lang="en-US" sz="4000" b="1" dirty="0">
                <a:latin typeface="Encode Sans Normal" panose="02000000000000000000" pitchFamily="2" charset="0"/>
              </a:rPr>
              <a:t>Process Streamlining: SAGE Side</a:t>
            </a:r>
          </a:p>
        </p:txBody>
      </p:sp>
      <p:sp>
        <p:nvSpPr>
          <p:cNvPr id="16" name="Google Shape;97;p19">
            <a:extLst>
              <a:ext uri="{FF2B5EF4-FFF2-40B4-BE49-F238E27FC236}">
                <a16:creationId xmlns:a16="http://schemas.microsoft.com/office/drawing/2014/main" id="{9907CA8C-101E-4A48-9872-E0445427F5E2}"/>
              </a:ext>
            </a:extLst>
          </p:cNvPr>
          <p:cNvSpPr/>
          <p:nvPr/>
        </p:nvSpPr>
        <p:spPr>
          <a:xfrm>
            <a:off x="1010152" y="2250913"/>
            <a:ext cx="3500928" cy="53107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2048">
                <a:latin typeface="Open Sans" panose="020B0606030504020204" pitchFamily="34" charset="0"/>
                <a:ea typeface="Open Sans" panose="020B0606030504020204" pitchFamily="34" charset="0"/>
                <a:cs typeface="Open Sans" panose="020B0606030504020204" pitchFamily="34" charset="0"/>
              </a:rPr>
              <a:t>Email intake, comms</a:t>
            </a:r>
            <a:endParaRPr sz="2048">
              <a:latin typeface="Open Sans" panose="020B0606030504020204" pitchFamily="34" charset="0"/>
              <a:ea typeface="Open Sans" panose="020B0606030504020204" pitchFamily="34" charset="0"/>
              <a:cs typeface="Open Sans" panose="020B0606030504020204" pitchFamily="34" charset="0"/>
            </a:endParaRPr>
          </a:p>
        </p:txBody>
      </p:sp>
      <p:sp>
        <p:nvSpPr>
          <p:cNvPr id="17" name="Google Shape;98;p19">
            <a:extLst>
              <a:ext uri="{FF2B5EF4-FFF2-40B4-BE49-F238E27FC236}">
                <a16:creationId xmlns:a16="http://schemas.microsoft.com/office/drawing/2014/main" id="{47393740-F977-431E-BF15-104F4D147096}"/>
              </a:ext>
            </a:extLst>
          </p:cNvPr>
          <p:cNvSpPr/>
          <p:nvPr/>
        </p:nvSpPr>
        <p:spPr>
          <a:xfrm>
            <a:off x="6277096" y="2250913"/>
            <a:ext cx="3828096" cy="531072"/>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2048">
                <a:latin typeface="Open Sans" panose="020B0606030504020204" pitchFamily="34" charset="0"/>
                <a:ea typeface="Open Sans" panose="020B0606030504020204" pitchFamily="34" charset="0"/>
                <a:cs typeface="Open Sans" panose="020B0606030504020204" pitchFamily="34" charset="0"/>
              </a:rPr>
              <a:t>System intake, messaging</a:t>
            </a:r>
            <a:endParaRPr sz="2048">
              <a:latin typeface="Open Sans" panose="020B0606030504020204" pitchFamily="34" charset="0"/>
              <a:ea typeface="Open Sans" panose="020B0606030504020204" pitchFamily="34" charset="0"/>
              <a:cs typeface="Open Sans" panose="020B0606030504020204" pitchFamily="34" charset="0"/>
            </a:endParaRPr>
          </a:p>
        </p:txBody>
      </p:sp>
      <p:sp>
        <p:nvSpPr>
          <p:cNvPr id="18" name="Google Shape;99;p19">
            <a:extLst>
              <a:ext uri="{FF2B5EF4-FFF2-40B4-BE49-F238E27FC236}">
                <a16:creationId xmlns:a16="http://schemas.microsoft.com/office/drawing/2014/main" id="{3EB9FC7F-4B8B-4829-BCEC-60E8DA87E10A}"/>
              </a:ext>
            </a:extLst>
          </p:cNvPr>
          <p:cNvSpPr/>
          <p:nvPr/>
        </p:nvSpPr>
        <p:spPr>
          <a:xfrm>
            <a:off x="5010888" y="2281392"/>
            <a:ext cx="959616" cy="500736"/>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endParaRPr sz="2432">
              <a:latin typeface="Open Sans" panose="020B0606030504020204" pitchFamily="34" charset="0"/>
              <a:ea typeface="Open Sans" panose="020B0606030504020204" pitchFamily="34" charset="0"/>
              <a:cs typeface="Open Sans" panose="020B0606030504020204" pitchFamily="34" charset="0"/>
            </a:endParaRPr>
          </a:p>
        </p:txBody>
      </p:sp>
      <p:sp>
        <p:nvSpPr>
          <p:cNvPr id="19" name="Google Shape;100;p19">
            <a:extLst>
              <a:ext uri="{FF2B5EF4-FFF2-40B4-BE49-F238E27FC236}">
                <a16:creationId xmlns:a16="http://schemas.microsoft.com/office/drawing/2014/main" id="{79E2FC2E-9B88-4D11-9359-883ECFEA0F2C}"/>
              </a:ext>
            </a:extLst>
          </p:cNvPr>
          <p:cNvSpPr/>
          <p:nvPr/>
        </p:nvSpPr>
        <p:spPr>
          <a:xfrm>
            <a:off x="1010152" y="3063742"/>
            <a:ext cx="3500928" cy="53107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2048" dirty="0">
                <a:latin typeface="Open Sans" panose="020B0606030504020204" pitchFamily="34" charset="0"/>
                <a:ea typeface="Open Sans" panose="020B0606030504020204" pitchFamily="34" charset="0"/>
                <a:cs typeface="Open Sans" panose="020B0606030504020204" pitchFamily="34" charset="0"/>
              </a:rPr>
              <a:t>Paper approvals</a:t>
            </a:r>
            <a:endParaRPr sz="2048"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101;p19">
            <a:extLst>
              <a:ext uri="{FF2B5EF4-FFF2-40B4-BE49-F238E27FC236}">
                <a16:creationId xmlns:a16="http://schemas.microsoft.com/office/drawing/2014/main" id="{B20473AB-CD5E-4704-8B99-B6580CAA09CE}"/>
              </a:ext>
            </a:extLst>
          </p:cNvPr>
          <p:cNvSpPr/>
          <p:nvPr/>
        </p:nvSpPr>
        <p:spPr>
          <a:xfrm>
            <a:off x="6277096" y="3063713"/>
            <a:ext cx="3828096" cy="531072"/>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2048" dirty="0">
                <a:latin typeface="Open Sans" panose="020B0606030504020204" pitchFamily="34" charset="0"/>
                <a:ea typeface="Open Sans" panose="020B0606030504020204" pitchFamily="34" charset="0"/>
                <a:cs typeface="Open Sans" panose="020B0606030504020204" pitchFamily="34" charset="0"/>
              </a:rPr>
              <a:t>Online approvals</a:t>
            </a:r>
            <a:endParaRPr sz="2048"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Google Shape;102;p19">
            <a:extLst>
              <a:ext uri="{FF2B5EF4-FFF2-40B4-BE49-F238E27FC236}">
                <a16:creationId xmlns:a16="http://schemas.microsoft.com/office/drawing/2014/main" id="{292C07EC-16BC-45B1-A921-2751882CE1CB}"/>
              </a:ext>
            </a:extLst>
          </p:cNvPr>
          <p:cNvSpPr/>
          <p:nvPr/>
        </p:nvSpPr>
        <p:spPr>
          <a:xfrm>
            <a:off x="5010888" y="3094192"/>
            <a:ext cx="959616" cy="500736"/>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endParaRPr sz="2432">
              <a:latin typeface="Open Sans" panose="020B0606030504020204" pitchFamily="34" charset="0"/>
              <a:ea typeface="Open Sans" panose="020B0606030504020204" pitchFamily="34" charset="0"/>
              <a:cs typeface="Open Sans" panose="020B0606030504020204" pitchFamily="34" charset="0"/>
            </a:endParaRPr>
          </a:p>
        </p:txBody>
      </p:sp>
      <p:sp>
        <p:nvSpPr>
          <p:cNvPr id="22" name="Google Shape;103;p19">
            <a:extLst>
              <a:ext uri="{FF2B5EF4-FFF2-40B4-BE49-F238E27FC236}">
                <a16:creationId xmlns:a16="http://schemas.microsoft.com/office/drawing/2014/main" id="{8E4AD840-2752-4C23-ABD5-B922E051B498}"/>
              </a:ext>
            </a:extLst>
          </p:cNvPr>
          <p:cNvSpPr/>
          <p:nvPr/>
        </p:nvSpPr>
        <p:spPr>
          <a:xfrm>
            <a:off x="1010152" y="3876573"/>
            <a:ext cx="3500928" cy="53107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2048">
                <a:latin typeface="Open Sans" panose="020B0606030504020204" pitchFamily="34" charset="0"/>
                <a:ea typeface="Open Sans" panose="020B0606030504020204" pitchFamily="34" charset="0"/>
                <a:cs typeface="Open Sans" panose="020B0606030504020204" pitchFamily="34" charset="0"/>
              </a:rPr>
              <a:t>Unclear Status</a:t>
            </a:r>
            <a:endParaRPr sz="2048">
              <a:latin typeface="Open Sans" panose="020B0606030504020204" pitchFamily="34" charset="0"/>
              <a:ea typeface="Open Sans" panose="020B0606030504020204" pitchFamily="34" charset="0"/>
              <a:cs typeface="Open Sans" panose="020B0606030504020204" pitchFamily="34" charset="0"/>
            </a:endParaRPr>
          </a:p>
        </p:txBody>
      </p:sp>
      <p:sp>
        <p:nvSpPr>
          <p:cNvPr id="23" name="Google Shape;104;p19">
            <a:extLst>
              <a:ext uri="{FF2B5EF4-FFF2-40B4-BE49-F238E27FC236}">
                <a16:creationId xmlns:a16="http://schemas.microsoft.com/office/drawing/2014/main" id="{04E6CD09-696D-4B30-9ED2-10E52E0025D4}"/>
              </a:ext>
            </a:extLst>
          </p:cNvPr>
          <p:cNvSpPr/>
          <p:nvPr/>
        </p:nvSpPr>
        <p:spPr>
          <a:xfrm>
            <a:off x="6277096" y="3876513"/>
            <a:ext cx="3828096" cy="531072"/>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2048">
                <a:latin typeface="Open Sans" panose="020B0606030504020204" pitchFamily="34" charset="0"/>
                <a:ea typeface="Open Sans" panose="020B0606030504020204" pitchFamily="34" charset="0"/>
                <a:cs typeface="Open Sans" panose="020B0606030504020204" pitchFamily="34" charset="0"/>
              </a:rPr>
              <a:t>Status transparency</a:t>
            </a:r>
            <a:endParaRPr sz="2048">
              <a:latin typeface="Open Sans" panose="020B0606030504020204" pitchFamily="34" charset="0"/>
              <a:ea typeface="Open Sans" panose="020B0606030504020204" pitchFamily="34" charset="0"/>
              <a:cs typeface="Open Sans" panose="020B0606030504020204" pitchFamily="34" charset="0"/>
            </a:endParaRPr>
          </a:p>
        </p:txBody>
      </p:sp>
      <p:sp>
        <p:nvSpPr>
          <p:cNvPr id="24" name="Google Shape;105;p19">
            <a:extLst>
              <a:ext uri="{FF2B5EF4-FFF2-40B4-BE49-F238E27FC236}">
                <a16:creationId xmlns:a16="http://schemas.microsoft.com/office/drawing/2014/main" id="{9DFADF6C-5E16-47E8-B7C6-AE9F1F3797C9}"/>
              </a:ext>
            </a:extLst>
          </p:cNvPr>
          <p:cNvSpPr/>
          <p:nvPr/>
        </p:nvSpPr>
        <p:spPr>
          <a:xfrm>
            <a:off x="5010888" y="3906992"/>
            <a:ext cx="959616" cy="500736"/>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endParaRPr sz="2432">
              <a:latin typeface="Open Sans" panose="020B0606030504020204" pitchFamily="34" charset="0"/>
              <a:ea typeface="Open Sans" panose="020B0606030504020204" pitchFamily="34" charset="0"/>
              <a:cs typeface="Open Sans" panose="020B0606030504020204" pitchFamily="34" charset="0"/>
            </a:endParaRPr>
          </a:p>
        </p:txBody>
      </p:sp>
      <p:sp>
        <p:nvSpPr>
          <p:cNvPr id="25" name="Google Shape;106;p19">
            <a:extLst>
              <a:ext uri="{FF2B5EF4-FFF2-40B4-BE49-F238E27FC236}">
                <a16:creationId xmlns:a16="http://schemas.microsoft.com/office/drawing/2014/main" id="{497678E7-44C7-49C1-9685-F6E4C813327C}"/>
              </a:ext>
            </a:extLst>
          </p:cNvPr>
          <p:cNvSpPr/>
          <p:nvPr/>
        </p:nvSpPr>
        <p:spPr>
          <a:xfrm>
            <a:off x="1010152" y="4689313"/>
            <a:ext cx="3500928" cy="53107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2048" dirty="0">
                <a:latin typeface="Open Sans" panose="020B0606030504020204" pitchFamily="34" charset="0"/>
                <a:ea typeface="Open Sans" panose="020B0606030504020204" pitchFamily="34" charset="0"/>
                <a:cs typeface="Open Sans" panose="020B0606030504020204" pitchFamily="34" charset="0"/>
              </a:rPr>
              <a:t>Duplicate entry  SAGE:FIN</a:t>
            </a:r>
            <a:endParaRPr sz="2048"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107;p19">
            <a:extLst>
              <a:ext uri="{FF2B5EF4-FFF2-40B4-BE49-F238E27FC236}">
                <a16:creationId xmlns:a16="http://schemas.microsoft.com/office/drawing/2014/main" id="{C317D912-C051-415F-B769-CE72AE1FE831}"/>
              </a:ext>
            </a:extLst>
          </p:cNvPr>
          <p:cNvSpPr/>
          <p:nvPr/>
        </p:nvSpPr>
        <p:spPr>
          <a:xfrm>
            <a:off x="6277096" y="4689313"/>
            <a:ext cx="3828096" cy="531072"/>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2048">
                <a:latin typeface="Open Sans" panose="020B0606030504020204" pitchFamily="34" charset="0"/>
                <a:ea typeface="Open Sans" panose="020B0606030504020204" pitchFamily="34" charset="0"/>
                <a:cs typeface="Open Sans" panose="020B0606030504020204" pitchFamily="34" charset="0"/>
              </a:rPr>
              <a:t>Integrations SAGE:Workday</a:t>
            </a:r>
            <a:endParaRPr sz="2048">
              <a:latin typeface="Open Sans" panose="020B0606030504020204" pitchFamily="34" charset="0"/>
              <a:ea typeface="Open Sans" panose="020B0606030504020204" pitchFamily="34" charset="0"/>
              <a:cs typeface="Open Sans" panose="020B0606030504020204" pitchFamily="34" charset="0"/>
            </a:endParaRPr>
          </a:p>
        </p:txBody>
      </p:sp>
      <p:sp>
        <p:nvSpPr>
          <p:cNvPr id="27" name="Google Shape;108;p19">
            <a:extLst>
              <a:ext uri="{FF2B5EF4-FFF2-40B4-BE49-F238E27FC236}">
                <a16:creationId xmlns:a16="http://schemas.microsoft.com/office/drawing/2014/main" id="{001A3217-1E0E-4498-A2F2-EB90011157BC}"/>
              </a:ext>
            </a:extLst>
          </p:cNvPr>
          <p:cNvSpPr/>
          <p:nvPr/>
        </p:nvSpPr>
        <p:spPr>
          <a:xfrm>
            <a:off x="5010888" y="4719792"/>
            <a:ext cx="959616" cy="500736"/>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endParaRPr sz="2432">
              <a:latin typeface="Open Sans" panose="020B0606030504020204" pitchFamily="34" charset="0"/>
              <a:ea typeface="Open Sans" panose="020B0606030504020204" pitchFamily="34" charset="0"/>
              <a:cs typeface="Open Sans" panose="020B0606030504020204" pitchFamily="34" charset="0"/>
            </a:endParaRPr>
          </a:p>
        </p:txBody>
      </p:sp>
      <p:sp>
        <p:nvSpPr>
          <p:cNvPr id="28" name="Google Shape;95;p19">
            <a:extLst>
              <a:ext uri="{FF2B5EF4-FFF2-40B4-BE49-F238E27FC236}">
                <a16:creationId xmlns:a16="http://schemas.microsoft.com/office/drawing/2014/main" id="{3CD73774-824A-4299-9980-EA0B78595099}"/>
              </a:ext>
            </a:extLst>
          </p:cNvPr>
          <p:cNvSpPr txBox="1">
            <a:spLocks/>
          </p:cNvSpPr>
          <p:nvPr/>
        </p:nvSpPr>
        <p:spPr>
          <a:xfrm>
            <a:off x="811533" y="1489057"/>
            <a:ext cx="10491264" cy="761856"/>
          </a:xfrm>
          <a:prstGeom prst="rect">
            <a:avLst/>
          </a:prstGeom>
          <a:noFill/>
          <a:ln>
            <a:noFill/>
          </a:ln>
        </p:spPr>
        <p:txBody>
          <a:bodyPr spcFirstLastPara="1" wrap="square" lIns="117024" tIns="58496" rIns="117024" bIns="58496"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4B2E83"/>
              </a:buClr>
              <a:buSzPts val="1400"/>
              <a:buFont typeface="Arial"/>
              <a:buNone/>
              <a:defRPr sz="3000" b="0" i="0" u="none" strike="noStrike" cap="none">
                <a:solidFill>
                  <a:srgbClr val="4B2E8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614"/>
              </a:spcBef>
            </a:pPr>
            <a:r>
              <a:rPr lang="en-US" sz="3840" dirty="0">
                <a:latin typeface="Open Sans" panose="020B0606030504020204" pitchFamily="34" charset="0"/>
                <a:ea typeface="Open Sans" panose="020B0606030504020204" pitchFamily="34" charset="0"/>
                <a:cs typeface="Open Sans" panose="020B0606030504020204" pitchFamily="34" charset="0"/>
              </a:rPr>
              <a:t>Moving From….				To….</a:t>
            </a:r>
          </a:p>
          <a:p>
            <a:pPr marL="0" indent="0">
              <a:spcBef>
                <a:spcPts val="614"/>
              </a:spcBef>
            </a:pPr>
            <a:endParaRPr lang="en-US" sz="3840" dirty="0"/>
          </a:p>
          <a:p>
            <a:pPr marL="0" indent="0">
              <a:spcBef>
                <a:spcPts val="614"/>
              </a:spcBef>
            </a:pPr>
            <a:endParaRPr lang="en-US" sz="3840" dirty="0"/>
          </a:p>
        </p:txBody>
      </p:sp>
    </p:spTree>
    <p:extLst>
      <p:ext uri="{BB962C8B-B14F-4D97-AF65-F5344CB8AC3E}">
        <p14:creationId xmlns:p14="http://schemas.microsoft.com/office/powerpoint/2010/main" val="407530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3;p20">
            <a:extLst>
              <a:ext uri="{FF2B5EF4-FFF2-40B4-BE49-F238E27FC236}">
                <a16:creationId xmlns:a16="http://schemas.microsoft.com/office/drawing/2014/main" id="{5AD7D8A6-160F-4555-892B-193571F911CE}"/>
              </a:ext>
            </a:extLst>
          </p:cNvPr>
          <p:cNvSpPr txBox="1">
            <a:spLocks noGrp="1"/>
          </p:cNvSpPr>
          <p:nvPr>
            <p:ph type="body" sz="quarter" idx="10"/>
          </p:nvPr>
        </p:nvSpPr>
        <p:spPr>
          <a:xfrm>
            <a:off x="553638" y="423781"/>
            <a:ext cx="11640409" cy="477010"/>
          </a:xfrm>
          <a:prstGeom prst="rect">
            <a:avLst/>
          </a:prstGeom>
          <a:noFill/>
          <a:ln>
            <a:noFill/>
          </a:ln>
        </p:spPr>
        <p:txBody>
          <a:bodyPr spcFirstLastPara="1" wrap="square" lIns="117024" tIns="58496" rIns="117024" bIns="58496" anchor="b" anchorCtr="0">
            <a:noAutofit/>
          </a:bodyPr>
          <a:lstStyle/>
          <a:p>
            <a:pPr marL="0" indent="0">
              <a:spcBef>
                <a:spcPts val="0"/>
              </a:spcBef>
            </a:pPr>
            <a:r>
              <a:rPr lang="en-US" sz="4000" b="1" dirty="0">
                <a:latin typeface="Encode Sans Normal" panose="02000000000000000000" pitchFamily="2" charset="0"/>
                <a:ea typeface="Encode Sans"/>
                <a:cs typeface="Encode Sans"/>
                <a:sym typeface="Encode Sans"/>
              </a:rPr>
              <a:t>Pre-FT Release:  Laying Foundation</a:t>
            </a:r>
            <a:endParaRPr sz="4000" b="1" dirty="0">
              <a:latin typeface="Encode Sans Normal" panose="02000000000000000000" pitchFamily="2" charset="0"/>
              <a:ea typeface="Encode Sans"/>
              <a:cs typeface="Encode Sans"/>
              <a:sym typeface="Encode Sans"/>
            </a:endParaRPr>
          </a:p>
        </p:txBody>
      </p:sp>
      <p:sp>
        <p:nvSpPr>
          <p:cNvPr id="7" name="Google Shape;114;p20">
            <a:extLst>
              <a:ext uri="{FF2B5EF4-FFF2-40B4-BE49-F238E27FC236}">
                <a16:creationId xmlns:a16="http://schemas.microsoft.com/office/drawing/2014/main" id="{85848FA6-771A-45C3-BDE8-01F682056D4A}"/>
              </a:ext>
            </a:extLst>
          </p:cNvPr>
          <p:cNvSpPr txBox="1">
            <a:spLocks/>
          </p:cNvSpPr>
          <p:nvPr/>
        </p:nvSpPr>
        <p:spPr>
          <a:xfrm>
            <a:off x="651728" y="1405180"/>
            <a:ext cx="10491264" cy="3876864"/>
          </a:xfrm>
          <a:prstGeom prst="rect">
            <a:avLst/>
          </a:prstGeom>
          <a:noFill/>
          <a:ln>
            <a:noFill/>
          </a:ln>
        </p:spPr>
        <p:txBody>
          <a:bodyPr spcFirstLastPara="1" wrap="square" lIns="117024" tIns="58496" rIns="117024" bIns="58496" anchor="t" anchorCtr="0">
            <a:noAutofit/>
          </a:bodyPr>
          <a:lstStyle>
            <a:defPPr marR="0" lvl="0" algn="l" rtl="0">
              <a:lnSpc>
                <a:spcPct val="100000"/>
              </a:lnSpc>
              <a:spcBef>
                <a:spcPts val="0"/>
              </a:spcBef>
              <a:spcAft>
                <a:spcPts val="0"/>
              </a:spcAft>
            </a:defPPr>
            <a:lvl1pPr marL="0" marR="0" lvl="0" indent="0" algn="l" rtl="0">
              <a:lnSpc>
                <a:spcPct val="100000"/>
              </a:lnSpc>
              <a:spcBef>
                <a:spcPts val="480"/>
              </a:spcBef>
              <a:spcAft>
                <a:spcPts val="0"/>
              </a:spcAft>
              <a:buClr>
                <a:srgbClr val="999999"/>
              </a:buClr>
              <a:buSzPts val="1400"/>
              <a:buFont typeface="Arial"/>
              <a:buNone/>
              <a:defRPr sz="2400" b="0" i="1" u="none" strike="noStrike" cap="none">
                <a:solidFill>
                  <a:srgbClr val="999999"/>
                </a:solidFill>
                <a:latin typeface="Open Sans"/>
                <a:ea typeface="Open Sans"/>
                <a:cs typeface="Open Sans"/>
                <a:sym typeface="Open Sans"/>
              </a:defRPr>
            </a:lvl1pPr>
            <a:lvl2pPr marL="742950" marR="0" lvl="1" indent="-2857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a:lnSpc>
                <a:spcPct val="115000"/>
              </a:lnSpc>
              <a:spcBef>
                <a:spcPts val="1280"/>
              </a:spcBef>
              <a:buSzPts val="2000"/>
            </a:pPr>
            <a:r>
              <a:rPr lang="en-US" sz="3072" i="0" dirty="0">
                <a:solidFill>
                  <a:srgbClr val="33006F"/>
                </a:solidFill>
                <a:latin typeface="Open Sans" panose="020B0606030504020204" pitchFamily="34" charset="0"/>
                <a:ea typeface="Open Sans" panose="020B0606030504020204" pitchFamily="34" charset="0"/>
                <a:cs typeface="Open Sans" panose="020B0606030504020204" pitchFamily="34" charset="0"/>
              </a:rPr>
              <a:t>&gt; </a:t>
            </a:r>
            <a:r>
              <a:rPr lang="en-US" sz="2600" i="0" dirty="0">
                <a:solidFill>
                  <a:srgbClr val="33006F"/>
                </a:solidFill>
                <a:latin typeface="Open Sans" panose="020B0606030504020204" pitchFamily="34" charset="0"/>
                <a:ea typeface="Open Sans" panose="020B0606030504020204" pitchFamily="34" charset="0"/>
                <a:cs typeface="Open Sans" panose="020B0606030504020204" pitchFamily="34" charset="0"/>
              </a:rPr>
              <a:t>Advance Budget Setup - Streamlining</a:t>
            </a:r>
          </a:p>
          <a:p>
            <a:pPr lvl="1">
              <a:lnSpc>
                <a:spcPct val="115000"/>
              </a:lnSpc>
              <a:spcBef>
                <a:spcPts val="1280"/>
              </a:spcBef>
              <a:buSzPts val="2000"/>
            </a:pPr>
            <a:r>
              <a:rPr lang="en-US" sz="2400" dirty="0">
                <a:latin typeface="Open Sans" panose="020B0606030504020204" pitchFamily="34" charset="0"/>
                <a:ea typeface="Open Sans" panose="020B0606030504020204" pitchFamily="34" charset="0"/>
                <a:cs typeface="Open Sans" panose="020B0606030504020204" pitchFamily="34" charset="0"/>
              </a:rPr>
              <a:t>Establishes a new template for intake </a:t>
            </a:r>
          </a:p>
          <a:p>
            <a:pPr lvl="1">
              <a:lnSpc>
                <a:spcPct val="115000"/>
              </a:lnSpc>
              <a:spcBef>
                <a:spcPts val="1280"/>
              </a:spcBef>
              <a:buSzPts val="2000"/>
            </a:pPr>
            <a:r>
              <a:rPr lang="en-US" sz="2400" dirty="0">
                <a:latin typeface="Open Sans" panose="020B0606030504020204" pitchFamily="34" charset="0"/>
                <a:ea typeface="Open Sans" panose="020B0606030504020204" pitchFamily="34" charset="0"/>
                <a:cs typeface="Open Sans" panose="020B0606030504020204" pitchFamily="34" charset="0"/>
              </a:rPr>
              <a:t>Leverages data submitted prior to reduce duplicate entry</a:t>
            </a:r>
          </a:p>
          <a:p>
            <a:pPr lvl="1">
              <a:lnSpc>
                <a:spcPct val="115000"/>
              </a:lnSpc>
              <a:spcBef>
                <a:spcPts val="1280"/>
              </a:spcBef>
              <a:buSzPts val="2000"/>
            </a:pPr>
            <a:r>
              <a:rPr lang="en-US" sz="2400" dirty="0">
                <a:latin typeface="Open Sans" panose="020B0606030504020204" pitchFamily="34" charset="0"/>
                <a:ea typeface="Open Sans" panose="020B0606030504020204" pitchFamily="34" charset="0"/>
                <a:cs typeface="Open Sans" panose="020B0606030504020204" pitchFamily="34" charset="0"/>
              </a:rPr>
              <a:t>Introduces much-needed streamlining without waiting 2 </a:t>
            </a:r>
            <a:r>
              <a:rPr lang="en-US" sz="2400" dirty="0" err="1">
                <a:latin typeface="Open Sans" panose="020B0606030504020204" pitchFamily="34" charset="0"/>
                <a:ea typeface="Open Sans" panose="020B0606030504020204" pitchFamily="34" charset="0"/>
                <a:cs typeface="Open Sans" panose="020B0606030504020204" pitchFamily="34" charset="0"/>
              </a:rPr>
              <a:t>yrs</a:t>
            </a:r>
            <a:r>
              <a:rPr lang="en-US" sz="2400" dirty="0">
                <a:latin typeface="Open Sans" panose="020B0606030504020204" pitchFamily="34" charset="0"/>
                <a:ea typeface="Open Sans" panose="020B0606030504020204" pitchFamily="34" charset="0"/>
                <a:cs typeface="Open Sans" panose="020B0606030504020204" pitchFamily="34" charset="0"/>
              </a:rPr>
              <a:t> for FT release</a:t>
            </a:r>
          </a:p>
          <a:p>
            <a:pPr>
              <a:lnSpc>
                <a:spcPct val="115000"/>
              </a:lnSpc>
              <a:spcBef>
                <a:spcPts val="1280"/>
              </a:spcBef>
              <a:spcAft>
                <a:spcPts val="1280"/>
              </a:spcAft>
            </a:pPr>
            <a:endParaRPr lang="en-US" sz="2560" dirty="0"/>
          </a:p>
        </p:txBody>
      </p:sp>
    </p:spTree>
    <p:extLst>
      <p:ext uri="{BB962C8B-B14F-4D97-AF65-F5344CB8AC3E}">
        <p14:creationId xmlns:p14="http://schemas.microsoft.com/office/powerpoint/2010/main" val="200784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9;p21">
            <a:extLst>
              <a:ext uri="{FF2B5EF4-FFF2-40B4-BE49-F238E27FC236}">
                <a16:creationId xmlns:a16="http://schemas.microsoft.com/office/drawing/2014/main" id="{F1E9D595-2BE3-4485-A31E-A3782B7E3301}"/>
              </a:ext>
            </a:extLst>
          </p:cNvPr>
          <p:cNvPicPr preferRelativeResize="0"/>
          <p:nvPr/>
        </p:nvPicPr>
        <p:blipFill>
          <a:blip r:embed="rId2">
            <a:alphaModFix/>
          </a:blip>
          <a:stretch>
            <a:fillRect/>
          </a:stretch>
        </p:blipFill>
        <p:spPr>
          <a:xfrm>
            <a:off x="1838156" y="1395986"/>
            <a:ext cx="7978683" cy="4881238"/>
          </a:xfrm>
          <a:prstGeom prst="rect">
            <a:avLst/>
          </a:prstGeom>
          <a:noFill/>
          <a:ln w="9525" cap="flat" cmpd="sng">
            <a:solidFill>
              <a:schemeClr val="dk2"/>
            </a:solidFill>
            <a:prstDash val="solid"/>
            <a:round/>
            <a:headEnd type="none" w="sm" len="sm"/>
            <a:tailEnd type="none" w="sm" len="sm"/>
          </a:ln>
        </p:spPr>
      </p:pic>
      <p:sp>
        <p:nvSpPr>
          <p:cNvPr id="5" name="Google Shape;120;p21">
            <a:extLst>
              <a:ext uri="{FF2B5EF4-FFF2-40B4-BE49-F238E27FC236}">
                <a16:creationId xmlns:a16="http://schemas.microsoft.com/office/drawing/2014/main" id="{0FC7C72A-B6C8-43F1-8168-99559DB7215C}"/>
              </a:ext>
            </a:extLst>
          </p:cNvPr>
          <p:cNvSpPr/>
          <p:nvPr/>
        </p:nvSpPr>
        <p:spPr>
          <a:xfrm>
            <a:off x="221943" y="2138279"/>
            <a:ext cx="1344248" cy="722634"/>
          </a:xfrm>
          <a:prstGeom prst="wedgeRectCallout">
            <a:avLst>
              <a:gd name="adj1" fmla="val 65057"/>
              <a:gd name="adj2" fmla="val 16843"/>
            </a:avLst>
          </a:prstGeom>
          <a:solidFill>
            <a:srgbClr val="D9D2E9"/>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1800" dirty="0"/>
              <a:t>Section Navigation</a:t>
            </a:r>
            <a:endParaRPr sz="1800" dirty="0"/>
          </a:p>
        </p:txBody>
      </p:sp>
      <p:sp>
        <p:nvSpPr>
          <p:cNvPr id="6" name="Google Shape;121;p21">
            <a:extLst>
              <a:ext uri="{FF2B5EF4-FFF2-40B4-BE49-F238E27FC236}">
                <a16:creationId xmlns:a16="http://schemas.microsoft.com/office/drawing/2014/main" id="{40D655C6-2AFC-40E7-8F8B-A852694DBE6B}"/>
              </a:ext>
            </a:extLst>
          </p:cNvPr>
          <p:cNvSpPr/>
          <p:nvPr/>
        </p:nvSpPr>
        <p:spPr>
          <a:xfrm>
            <a:off x="10088805" y="1395986"/>
            <a:ext cx="1390021" cy="1264167"/>
          </a:xfrm>
          <a:prstGeom prst="wedgeRectCallout">
            <a:avLst>
              <a:gd name="adj1" fmla="val -70617"/>
              <a:gd name="adj2" fmla="val 20340"/>
            </a:avLst>
          </a:prstGeom>
          <a:solidFill>
            <a:srgbClr val="D9D2E9"/>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1800" dirty="0"/>
              <a:t>View proposal details</a:t>
            </a:r>
            <a:endParaRPr sz="1800" dirty="0"/>
          </a:p>
        </p:txBody>
      </p:sp>
      <p:sp>
        <p:nvSpPr>
          <p:cNvPr id="8" name="Rectangle 7">
            <a:extLst>
              <a:ext uri="{FF2B5EF4-FFF2-40B4-BE49-F238E27FC236}">
                <a16:creationId xmlns:a16="http://schemas.microsoft.com/office/drawing/2014/main" id="{DE0B95E0-4E5F-4AEC-9476-5886CAA0379A}"/>
              </a:ext>
            </a:extLst>
          </p:cNvPr>
          <p:cNvSpPr/>
          <p:nvPr/>
        </p:nvSpPr>
        <p:spPr>
          <a:xfrm>
            <a:off x="570329" y="223898"/>
            <a:ext cx="11201174" cy="722634"/>
          </a:xfrm>
          <a:prstGeom prst="rect">
            <a:avLst/>
          </a:prstGeom>
        </p:spPr>
        <p:txBody>
          <a:bodyPr wrap="square">
            <a:spAutoFit/>
          </a:bodyPr>
          <a:lstStyle/>
          <a:p>
            <a:pPr>
              <a:spcBef>
                <a:spcPts val="768"/>
              </a:spcBef>
            </a:pPr>
            <a:r>
              <a:rPr lang="en-US" sz="4000" b="1" dirty="0">
                <a:ln w="0"/>
                <a:solidFill>
                  <a:srgbClr val="33006F"/>
                </a:solidFill>
                <a:effectLst>
                  <a:outerShdw blurRad="38100" dist="19050" dir="2700000" algn="tl" rotWithShape="0">
                    <a:schemeClr val="dk1">
                      <a:alpha val="40000"/>
                    </a:schemeClr>
                  </a:outerShdw>
                </a:effectLst>
                <a:latin typeface="Encode Sans Normal" panose="02000000000000000000" pitchFamily="2" charset="0"/>
              </a:rPr>
              <a:t>Design</a:t>
            </a:r>
            <a:r>
              <a:rPr lang="en-US" sz="4000" b="1" dirty="0">
                <a:solidFill>
                  <a:srgbClr val="33006F"/>
                </a:solidFill>
                <a:latin typeface="Encode Sans Normal" panose="02000000000000000000" pitchFamily="2" charset="0"/>
              </a:rPr>
              <a:t> Concepts: Advance Intake Form</a:t>
            </a:r>
          </a:p>
        </p:txBody>
      </p:sp>
    </p:spTree>
    <p:extLst>
      <p:ext uri="{BB962C8B-B14F-4D97-AF65-F5344CB8AC3E}">
        <p14:creationId xmlns:p14="http://schemas.microsoft.com/office/powerpoint/2010/main" val="371305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A9D9-2027-40C8-A437-8512117B0BBD}"/>
              </a:ext>
            </a:extLst>
          </p:cNvPr>
          <p:cNvSpPr>
            <a:spLocks noGrp="1"/>
          </p:cNvSpPr>
          <p:nvPr>
            <p:ph type="body" idx="1"/>
          </p:nvPr>
        </p:nvSpPr>
        <p:spPr>
          <a:xfrm>
            <a:off x="795590" y="1231846"/>
            <a:ext cx="9916160" cy="2817792"/>
          </a:xfrm>
        </p:spPr>
        <p:txBody>
          <a:bodyPr/>
          <a:lstStyle/>
          <a:p>
            <a:r>
              <a:rPr lang="en-US" b="1" dirty="0">
                <a:latin typeface="Encode Sans Normal" panose="02000000000000000000" pitchFamily="2" charset="0"/>
              </a:rPr>
              <a:t>GCA SUMMER FORUM</a:t>
            </a:r>
          </a:p>
        </p:txBody>
      </p:sp>
      <p:sp>
        <p:nvSpPr>
          <p:cNvPr id="3" name="TextBox 2">
            <a:extLst>
              <a:ext uri="{FF2B5EF4-FFF2-40B4-BE49-F238E27FC236}">
                <a16:creationId xmlns:a16="http://schemas.microsoft.com/office/drawing/2014/main" id="{4BD0A736-B989-4348-AE2C-80D544AF1092}"/>
              </a:ext>
            </a:extLst>
          </p:cNvPr>
          <p:cNvSpPr txBox="1"/>
          <p:nvPr/>
        </p:nvSpPr>
        <p:spPr>
          <a:xfrm>
            <a:off x="1091953" y="4634143"/>
            <a:ext cx="4447713" cy="461665"/>
          </a:xfrm>
          <a:prstGeom prst="rect">
            <a:avLst/>
          </a:prstGeom>
          <a:noFill/>
        </p:spPr>
        <p:txBody>
          <a:bodyPr wrap="square" rtlCol="0">
            <a:spAutoFit/>
          </a:bodyPr>
          <a:lstStyle/>
          <a:p>
            <a:r>
              <a:rPr lang="en-US" sz="2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August 26, 2020</a:t>
            </a:r>
          </a:p>
        </p:txBody>
      </p:sp>
    </p:spTree>
    <p:extLst>
      <p:ext uri="{BB962C8B-B14F-4D97-AF65-F5344CB8AC3E}">
        <p14:creationId xmlns:p14="http://schemas.microsoft.com/office/powerpoint/2010/main" val="263630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body" sz="quarter" idx="10"/>
          </p:nvPr>
        </p:nvSpPr>
        <p:spPr>
          <a:xfrm>
            <a:off x="589472" y="532367"/>
            <a:ext cx="11640409" cy="477010"/>
          </a:xfrm>
          <a:prstGeom prst="rect">
            <a:avLst/>
          </a:prstGeom>
        </p:spPr>
        <p:txBody>
          <a:bodyPr spcFirstLastPara="1" wrap="square" lIns="117024" tIns="117024" rIns="117024" bIns="117024" anchor="b" anchorCtr="0">
            <a:noAutofit/>
          </a:bodyPr>
          <a:lstStyle/>
          <a:p>
            <a:pPr marL="0" indent="0"/>
            <a:r>
              <a:rPr lang="en-US" sz="4000" b="1" dirty="0">
                <a:latin typeface="Encode Sans Normal" panose="02000000000000000000" pitchFamily="2" charset="0"/>
              </a:rPr>
              <a:t>Advance Intake Form: Cost Share</a:t>
            </a:r>
            <a:endParaRPr sz="4000" b="1" dirty="0">
              <a:latin typeface="Encode Sans Normal" panose="02000000000000000000" pitchFamily="2" charset="0"/>
            </a:endParaRPr>
          </a:p>
        </p:txBody>
      </p:sp>
      <p:pic>
        <p:nvPicPr>
          <p:cNvPr id="128" name="Google Shape;128;p22"/>
          <p:cNvPicPr preferRelativeResize="0"/>
          <p:nvPr/>
        </p:nvPicPr>
        <p:blipFill>
          <a:blip r:embed="rId3">
            <a:alphaModFix/>
          </a:blip>
          <a:stretch>
            <a:fillRect/>
          </a:stretch>
        </p:blipFill>
        <p:spPr>
          <a:xfrm>
            <a:off x="757215" y="1362332"/>
            <a:ext cx="9803612" cy="5118518"/>
          </a:xfrm>
          <a:prstGeom prst="rect">
            <a:avLst/>
          </a:prstGeom>
          <a:noFill/>
          <a:ln w="9525" cap="flat" cmpd="sng">
            <a:solidFill>
              <a:schemeClr val="dk2"/>
            </a:solidFill>
            <a:prstDash val="solid"/>
            <a:round/>
            <a:headEnd type="none" w="sm" len="sm"/>
            <a:tailEnd type="none" w="sm" len="sm"/>
          </a:ln>
        </p:spPr>
      </p:pic>
      <p:sp>
        <p:nvSpPr>
          <p:cNvPr id="129" name="Google Shape;129;p22"/>
          <p:cNvSpPr/>
          <p:nvPr/>
        </p:nvSpPr>
        <p:spPr>
          <a:xfrm>
            <a:off x="909354" y="5434284"/>
            <a:ext cx="3165496" cy="1409399"/>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1800" dirty="0"/>
              <a:t>For future Award Intake, this section would become “Budget &amp; Cost Share”, with ability to connect a SAGE Budget</a:t>
            </a:r>
            <a:endParaRPr sz="1800" dirty="0"/>
          </a:p>
        </p:txBody>
      </p:sp>
      <p:sp>
        <p:nvSpPr>
          <p:cNvPr id="130" name="Google Shape;130;p22"/>
          <p:cNvSpPr/>
          <p:nvPr/>
        </p:nvSpPr>
        <p:spPr>
          <a:xfrm>
            <a:off x="4375248" y="5563976"/>
            <a:ext cx="2034429" cy="1169702"/>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1800" dirty="0"/>
              <a:t>Evaluating use of SAGE Budget for online entry of cost share </a:t>
            </a: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body" sz="quarter" idx="10"/>
          </p:nvPr>
        </p:nvSpPr>
        <p:spPr>
          <a:xfrm>
            <a:off x="606904" y="526059"/>
            <a:ext cx="11640409" cy="477010"/>
          </a:xfrm>
          <a:prstGeom prst="rect">
            <a:avLst/>
          </a:prstGeom>
        </p:spPr>
        <p:txBody>
          <a:bodyPr spcFirstLastPara="1" wrap="square" lIns="117024" tIns="117024" rIns="117024" bIns="117024" anchor="b" anchorCtr="0">
            <a:noAutofit/>
          </a:bodyPr>
          <a:lstStyle/>
          <a:p>
            <a:pPr marL="0" indent="0"/>
            <a:r>
              <a:rPr lang="en-US" sz="4000" b="1" dirty="0">
                <a:latin typeface="Encode Sans Normal" panose="02000000000000000000" pitchFamily="2" charset="0"/>
              </a:rPr>
              <a:t>Advance Intake: Non-Fiscal Compliance</a:t>
            </a:r>
            <a:endParaRPr sz="4000" b="1" dirty="0">
              <a:latin typeface="Encode Sans Normal" panose="02000000000000000000" pitchFamily="2" charset="0"/>
            </a:endParaRPr>
          </a:p>
        </p:txBody>
      </p:sp>
      <p:pic>
        <p:nvPicPr>
          <p:cNvPr id="136" name="Google Shape;136;p23"/>
          <p:cNvPicPr preferRelativeResize="0"/>
          <p:nvPr/>
        </p:nvPicPr>
        <p:blipFill>
          <a:blip r:embed="rId3">
            <a:alphaModFix/>
          </a:blip>
          <a:stretch>
            <a:fillRect/>
          </a:stretch>
        </p:blipFill>
        <p:spPr>
          <a:xfrm>
            <a:off x="771245" y="1392031"/>
            <a:ext cx="8490299" cy="4955504"/>
          </a:xfrm>
          <a:prstGeom prst="rect">
            <a:avLst/>
          </a:prstGeom>
          <a:noFill/>
          <a:ln w="9525" cap="flat" cmpd="sng">
            <a:solidFill>
              <a:schemeClr val="dk2"/>
            </a:solidFill>
            <a:prstDash val="solid"/>
            <a:round/>
            <a:headEnd type="none" w="sm" len="sm"/>
            <a:tailEnd type="none" w="sm" len="sm"/>
          </a:ln>
        </p:spPr>
      </p:pic>
      <p:sp>
        <p:nvSpPr>
          <p:cNvPr id="137" name="Google Shape;137;p23"/>
          <p:cNvSpPr/>
          <p:nvPr/>
        </p:nvSpPr>
        <p:spPr>
          <a:xfrm>
            <a:off x="8922118" y="2854808"/>
            <a:ext cx="2476810" cy="1024599"/>
          </a:xfrm>
          <a:prstGeom prst="wedgeRectCallout">
            <a:avLst>
              <a:gd name="adj1" fmla="val -69667"/>
              <a:gd name="adj2" fmla="val 21039"/>
            </a:avLst>
          </a:prstGeom>
          <a:solidFill>
            <a:srgbClr val="D9D2E9"/>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Displays most recent data submitted and allows for updates</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38" name="Google Shape;138;p23"/>
          <p:cNvSpPr/>
          <p:nvPr/>
        </p:nvSpPr>
        <p:spPr>
          <a:xfrm>
            <a:off x="7554598" y="4601172"/>
            <a:ext cx="1624911" cy="1024598"/>
          </a:xfrm>
          <a:prstGeom prst="wedgeRectCallout">
            <a:avLst>
              <a:gd name="adj1" fmla="val -70617"/>
              <a:gd name="adj2" fmla="val 20340"/>
            </a:avLst>
          </a:prstGeom>
          <a:solidFill>
            <a:srgbClr val="D9D2E9"/>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Quick “no change” confirmation</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39" name="Google Shape;139;p23"/>
          <p:cNvSpPr/>
          <p:nvPr/>
        </p:nvSpPr>
        <p:spPr>
          <a:xfrm>
            <a:off x="1347016" y="3319854"/>
            <a:ext cx="1760323" cy="911992"/>
          </a:xfrm>
          <a:prstGeom prst="wedgeRectCallout">
            <a:avLst>
              <a:gd name="adj1" fmla="val 55968"/>
              <a:gd name="adj2" fmla="val -137011"/>
            </a:avLst>
          </a:prstGeom>
          <a:solidFill>
            <a:srgbClr val="D9D2E9"/>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Send a link to PI for their review</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body" sz="quarter" idx="10"/>
          </p:nvPr>
        </p:nvSpPr>
        <p:spPr>
          <a:xfrm>
            <a:off x="606904" y="543927"/>
            <a:ext cx="11640409" cy="477010"/>
          </a:xfrm>
          <a:prstGeom prst="rect">
            <a:avLst/>
          </a:prstGeom>
        </p:spPr>
        <p:txBody>
          <a:bodyPr spcFirstLastPara="1" wrap="square" lIns="117024" tIns="117024" rIns="117024" bIns="117024" anchor="b" anchorCtr="0">
            <a:noAutofit/>
          </a:bodyPr>
          <a:lstStyle/>
          <a:p>
            <a:pPr marL="0" indent="0"/>
            <a:r>
              <a:rPr lang="en-US" sz="4000" b="1" dirty="0">
                <a:latin typeface="Encode Sans Normal" panose="02000000000000000000" pitchFamily="2" charset="0"/>
              </a:rPr>
              <a:t>Advance Intake: Attachments</a:t>
            </a:r>
            <a:endParaRPr sz="4000" b="1" dirty="0">
              <a:latin typeface="Encode Sans Normal" panose="02000000000000000000" pitchFamily="2" charset="0"/>
            </a:endParaRPr>
          </a:p>
        </p:txBody>
      </p:sp>
      <p:pic>
        <p:nvPicPr>
          <p:cNvPr id="145" name="Google Shape;145;p24"/>
          <p:cNvPicPr preferRelativeResize="0"/>
          <p:nvPr/>
        </p:nvPicPr>
        <p:blipFill>
          <a:blip r:embed="rId3">
            <a:alphaModFix/>
          </a:blip>
          <a:stretch>
            <a:fillRect/>
          </a:stretch>
        </p:blipFill>
        <p:spPr>
          <a:xfrm>
            <a:off x="724281" y="1583749"/>
            <a:ext cx="9999090" cy="4835553"/>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sz="quarter" idx="10"/>
          </p:nvPr>
        </p:nvSpPr>
        <p:spPr>
          <a:xfrm>
            <a:off x="598026" y="485495"/>
            <a:ext cx="11640409" cy="477010"/>
          </a:xfrm>
          <a:prstGeom prst="rect">
            <a:avLst/>
          </a:prstGeom>
        </p:spPr>
        <p:txBody>
          <a:bodyPr spcFirstLastPara="1" wrap="square" lIns="117024" tIns="117024" rIns="117024" bIns="117024" anchor="b" anchorCtr="0">
            <a:noAutofit/>
          </a:bodyPr>
          <a:lstStyle/>
          <a:p>
            <a:pPr marL="0" indent="0"/>
            <a:r>
              <a:rPr lang="en-US" sz="4000" b="1" dirty="0">
                <a:latin typeface="Encode Sans Normal" panose="02000000000000000000" pitchFamily="2" charset="0"/>
              </a:rPr>
              <a:t>Advance Intake: Review &amp; Submit</a:t>
            </a:r>
            <a:endParaRPr sz="4000" b="1" dirty="0">
              <a:latin typeface="Encode Sans Normal" panose="02000000000000000000" pitchFamily="2" charset="0"/>
            </a:endParaRPr>
          </a:p>
        </p:txBody>
      </p:sp>
      <p:pic>
        <p:nvPicPr>
          <p:cNvPr id="151" name="Google Shape;151;p25"/>
          <p:cNvPicPr preferRelativeResize="0"/>
          <p:nvPr/>
        </p:nvPicPr>
        <p:blipFill>
          <a:blip r:embed="rId3">
            <a:alphaModFix/>
          </a:blip>
          <a:stretch>
            <a:fillRect/>
          </a:stretch>
        </p:blipFill>
        <p:spPr>
          <a:xfrm>
            <a:off x="845634" y="1349406"/>
            <a:ext cx="9008580" cy="4818601"/>
          </a:xfrm>
          <a:prstGeom prst="rect">
            <a:avLst/>
          </a:prstGeom>
          <a:noFill/>
          <a:ln w="9525" cap="flat" cmpd="sng">
            <a:solidFill>
              <a:schemeClr val="dk2"/>
            </a:solidFill>
            <a:prstDash val="solid"/>
            <a:round/>
            <a:headEnd type="none" w="sm" len="sm"/>
            <a:tailEnd type="none" w="sm" len="sm"/>
          </a:ln>
        </p:spPr>
      </p:pic>
      <p:pic>
        <p:nvPicPr>
          <p:cNvPr id="152" name="Google Shape;152;p25"/>
          <p:cNvPicPr preferRelativeResize="0"/>
          <p:nvPr/>
        </p:nvPicPr>
        <p:blipFill rotWithShape="1">
          <a:blip r:embed="rId4">
            <a:alphaModFix/>
          </a:blip>
          <a:srcRect t="51107"/>
          <a:stretch/>
        </p:blipFill>
        <p:spPr>
          <a:xfrm>
            <a:off x="5941067" y="4344047"/>
            <a:ext cx="6443283" cy="2216551"/>
          </a:xfrm>
          <a:prstGeom prst="rect">
            <a:avLst/>
          </a:prstGeom>
          <a:noFill/>
          <a:ln w="9525" cap="flat" cmpd="sng">
            <a:solidFill>
              <a:schemeClr val="dk2"/>
            </a:solidFill>
            <a:prstDash val="solid"/>
            <a:round/>
            <a:headEnd type="none" w="sm" len="sm"/>
            <a:tailEnd type="none" w="sm" len="sm"/>
          </a:ln>
        </p:spPr>
      </p:pic>
      <p:sp>
        <p:nvSpPr>
          <p:cNvPr id="153" name="Google Shape;153;p25"/>
          <p:cNvSpPr txBox="1"/>
          <p:nvPr/>
        </p:nvSpPr>
        <p:spPr>
          <a:xfrm>
            <a:off x="8861598" y="2968523"/>
            <a:ext cx="2288756" cy="1118707"/>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117024" tIns="117024" rIns="117024" bIns="117024" anchor="t" anchorCtr="0">
            <a:noAutofit/>
          </a:bodyPr>
          <a:lstStyle/>
          <a:p>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Scroll down page for full view of all responses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body" sz="quarter" idx="10"/>
          </p:nvPr>
        </p:nvSpPr>
        <p:spPr>
          <a:xfrm>
            <a:off x="615782" y="487870"/>
            <a:ext cx="11640409" cy="477010"/>
          </a:xfrm>
          <a:prstGeom prst="rect">
            <a:avLst/>
          </a:prstGeom>
        </p:spPr>
        <p:txBody>
          <a:bodyPr spcFirstLastPara="1" wrap="square" lIns="117024" tIns="117024" rIns="117024" bIns="117024" anchor="b" anchorCtr="0">
            <a:noAutofit/>
          </a:bodyPr>
          <a:lstStyle/>
          <a:p>
            <a:pPr marL="0" indent="0"/>
            <a:r>
              <a:rPr lang="en-US" sz="4000" b="1" dirty="0">
                <a:latin typeface="Encode Sans Normal" panose="02000000000000000000" pitchFamily="2" charset="0"/>
              </a:rPr>
              <a:t>Approvals</a:t>
            </a:r>
            <a:endParaRPr sz="4000" b="1" dirty="0">
              <a:latin typeface="Encode Sans Normal" panose="02000000000000000000" pitchFamily="2" charset="0"/>
            </a:endParaRPr>
          </a:p>
        </p:txBody>
      </p:sp>
      <p:pic>
        <p:nvPicPr>
          <p:cNvPr id="159" name="Google Shape;159;p26"/>
          <p:cNvPicPr preferRelativeResize="0"/>
          <p:nvPr/>
        </p:nvPicPr>
        <p:blipFill rotWithShape="1">
          <a:blip r:embed="rId3">
            <a:alphaModFix/>
          </a:blip>
          <a:srcRect r="17729" b="5125"/>
          <a:stretch/>
        </p:blipFill>
        <p:spPr>
          <a:xfrm>
            <a:off x="754513" y="1440236"/>
            <a:ext cx="8169615" cy="497298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body" sz="quarter" idx="10"/>
          </p:nvPr>
        </p:nvSpPr>
        <p:spPr>
          <a:xfrm>
            <a:off x="571393" y="440668"/>
            <a:ext cx="11640409" cy="477010"/>
          </a:xfrm>
          <a:prstGeom prst="rect">
            <a:avLst/>
          </a:prstGeom>
          <a:noFill/>
          <a:ln>
            <a:noFill/>
          </a:ln>
        </p:spPr>
        <p:txBody>
          <a:bodyPr spcFirstLastPara="1" wrap="square" lIns="117024" tIns="58496" rIns="117024" bIns="58496" anchor="b" anchorCtr="0">
            <a:noAutofit/>
          </a:bodyPr>
          <a:lstStyle/>
          <a:p>
            <a:pPr marL="0" indent="0">
              <a:spcBef>
                <a:spcPts val="0"/>
              </a:spcBef>
            </a:pPr>
            <a:r>
              <a:rPr lang="en-US" sz="4000" b="1" dirty="0">
                <a:latin typeface="Encode Sans Normal" panose="02000000000000000000" pitchFamily="2" charset="0"/>
                <a:ea typeface="Encode Sans"/>
                <a:cs typeface="Encode Sans"/>
                <a:sym typeface="Encode Sans"/>
              </a:rPr>
              <a:t>Pre-FT Releases:  Awards in SAGE</a:t>
            </a:r>
            <a:endParaRPr sz="4000" b="1" dirty="0">
              <a:latin typeface="Encode Sans Normal" panose="02000000000000000000" pitchFamily="2" charset="0"/>
              <a:ea typeface="Encode Sans"/>
              <a:cs typeface="Encode Sans"/>
              <a:sym typeface="Encode Sans"/>
            </a:endParaRPr>
          </a:p>
        </p:txBody>
      </p:sp>
      <p:sp>
        <p:nvSpPr>
          <p:cNvPr id="165" name="Google Shape;165;p27"/>
          <p:cNvSpPr txBox="1">
            <a:spLocks noGrp="1"/>
          </p:cNvSpPr>
          <p:nvPr>
            <p:ph type="body" sz="quarter" idx="11"/>
          </p:nvPr>
        </p:nvSpPr>
        <p:spPr>
          <a:prstGeom prst="rect">
            <a:avLst/>
          </a:prstGeom>
          <a:noFill/>
          <a:ln>
            <a:noFill/>
          </a:ln>
        </p:spPr>
        <p:txBody>
          <a:bodyPr spcFirstLastPara="1" wrap="square" lIns="117024" tIns="58496" rIns="117024" bIns="58496" anchor="t" anchorCtr="0">
            <a:noAutofit/>
          </a:bodyPr>
          <a:lstStyle/>
          <a:p>
            <a:pPr marL="438912" indent="-438912">
              <a:lnSpc>
                <a:spcPct val="115000"/>
              </a:lnSpc>
              <a:spcBef>
                <a:spcPts val="2048"/>
              </a:spcBef>
              <a:buClr>
                <a:srgbClr val="4B2E83"/>
              </a:buClr>
              <a:buSzPts val="2400"/>
              <a:buFont typeface="Merriweather Sans"/>
              <a:buChar char="&gt;"/>
            </a:pPr>
            <a:r>
              <a:rPr lang="en-US" sz="3070" dirty="0">
                <a:solidFill>
                  <a:srgbClr val="33006F"/>
                </a:solidFill>
                <a:latin typeface="Open Sans" panose="020B0606030504020204" pitchFamily="34" charset="0"/>
                <a:ea typeface="Open Sans" panose="020B0606030504020204" pitchFamily="34" charset="0"/>
                <a:cs typeface="Open Sans" panose="020B0606030504020204" pitchFamily="34" charset="0"/>
              </a:rPr>
              <a:t>Award Section Buildout</a:t>
            </a:r>
            <a:endParaRPr sz="307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950976" lvl="1" indent="-365760">
              <a:lnSpc>
                <a:spcPct val="115000"/>
              </a:lnSpc>
              <a:spcBef>
                <a:spcPts val="1280"/>
              </a:spcBef>
              <a:buSzPts val="2000"/>
            </a:pPr>
            <a:r>
              <a:rPr lang="en-US" sz="2800" dirty="0">
                <a:solidFill>
                  <a:srgbClr val="33006F"/>
                </a:solidFill>
                <a:latin typeface="Open Sans" panose="020B0606030504020204" pitchFamily="34" charset="0"/>
                <a:ea typeface="Open Sans" panose="020B0606030504020204" pitchFamily="34" charset="0"/>
                <a:cs typeface="Open Sans" panose="020B0606030504020204" pitchFamily="34" charset="0"/>
              </a:rPr>
              <a:t>Provides a view into existing award data, actions and status</a:t>
            </a:r>
            <a:endParaRPr sz="28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950976" lvl="1" indent="-365760">
              <a:lnSpc>
                <a:spcPct val="115000"/>
              </a:lnSpc>
              <a:spcBef>
                <a:spcPts val="1280"/>
              </a:spcBef>
              <a:buSzPts val="2000"/>
            </a:pPr>
            <a:r>
              <a:rPr lang="en-US" sz="2800" dirty="0">
                <a:solidFill>
                  <a:srgbClr val="33006F"/>
                </a:solidFill>
                <a:latin typeface="Open Sans" panose="020B0606030504020204" pitchFamily="34" charset="0"/>
                <a:ea typeface="Open Sans" panose="020B0606030504020204" pitchFamily="34" charset="0"/>
                <a:cs typeface="Open Sans" panose="020B0606030504020204" pitchFamily="34" charset="0"/>
              </a:rPr>
              <a:t>The place to launch future intake/actions from</a:t>
            </a:r>
            <a:endParaRPr sz="28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5000"/>
              </a:lnSpc>
              <a:spcBef>
                <a:spcPts val="1280"/>
              </a:spcBef>
              <a:spcAft>
                <a:spcPts val="1280"/>
              </a:spcAft>
              <a:buNone/>
            </a:pPr>
            <a:endParaRPr sz="256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8"/>
          <p:cNvPicPr preferRelativeResize="0"/>
          <p:nvPr/>
        </p:nvPicPr>
        <p:blipFill rotWithShape="1">
          <a:blip r:embed="rId3">
            <a:alphaModFix/>
          </a:blip>
          <a:srcRect b="34725"/>
          <a:stretch/>
        </p:blipFill>
        <p:spPr>
          <a:xfrm>
            <a:off x="1131453" y="1776083"/>
            <a:ext cx="9753597" cy="4920735"/>
          </a:xfrm>
          <a:prstGeom prst="rect">
            <a:avLst/>
          </a:prstGeom>
          <a:noFill/>
          <a:ln w="9525" cap="flat" cmpd="sng">
            <a:solidFill>
              <a:schemeClr val="dk2"/>
            </a:solidFill>
            <a:prstDash val="solid"/>
            <a:round/>
            <a:headEnd type="none" w="sm" len="sm"/>
            <a:tailEnd type="none" w="sm" len="sm"/>
          </a:ln>
        </p:spPr>
      </p:pic>
      <p:sp>
        <p:nvSpPr>
          <p:cNvPr id="171" name="Google Shape;171;p28"/>
          <p:cNvSpPr txBox="1">
            <a:spLocks noGrp="1"/>
          </p:cNvSpPr>
          <p:nvPr>
            <p:ph type="body" sz="quarter" idx="10"/>
          </p:nvPr>
        </p:nvSpPr>
        <p:spPr>
          <a:xfrm>
            <a:off x="562516" y="218726"/>
            <a:ext cx="11640409" cy="477010"/>
          </a:xfrm>
          <a:prstGeom prst="rect">
            <a:avLst/>
          </a:prstGeom>
        </p:spPr>
        <p:txBody>
          <a:bodyPr spcFirstLastPara="1" wrap="square" lIns="117024" tIns="58496" rIns="117024" bIns="58496" anchor="t" anchorCtr="0">
            <a:noAutofit/>
          </a:bodyPr>
          <a:lstStyle/>
          <a:p>
            <a:pPr marL="0" indent="0">
              <a:spcBef>
                <a:spcPts val="614"/>
              </a:spcBef>
            </a:pPr>
            <a:r>
              <a:rPr lang="en-US" sz="4000" b="1" dirty="0">
                <a:latin typeface="Encode Sans Normal" panose="02000000000000000000" pitchFamily="2" charset="0"/>
                <a:ea typeface="Encode Sans"/>
                <a:cs typeface="Encode Sans"/>
                <a:sym typeface="Encode Sans"/>
              </a:rPr>
              <a:t>Design Concepts: Awards View</a:t>
            </a:r>
            <a:endParaRPr sz="4000" b="1" dirty="0">
              <a:latin typeface="Encode Sans Normal" panose="02000000000000000000" pitchFamily="2" charset="0"/>
              <a:ea typeface="Encode Sans"/>
              <a:cs typeface="Encode Sans"/>
              <a:sym typeface="Encode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body" sz="quarter" idx="10"/>
          </p:nvPr>
        </p:nvSpPr>
        <p:spPr>
          <a:xfrm>
            <a:off x="553638" y="496026"/>
            <a:ext cx="11640409" cy="477010"/>
          </a:xfrm>
          <a:prstGeom prst="rect">
            <a:avLst/>
          </a:prstGeom>
        </p:spPr>
        <p:txBody>
          <a:bodyPr spcFirstLastPara="1" wrap="square" lIns="117024" tIns="117024" rIns="117024" bIns="117024" anchor="b" anchorCtr="0">
            <a:noAutofit/>
          </a:bodyPr>
          <a:lstStyle/>
          <a:p>
            <a:pPr marL="0" indent="0"/>
            <a:r>
              <a:rPr lang="en-US" sz="4000" b="1" dirty="0">
                <a:latin typeface="Encode Sans Normal" panose="02000000000000000000" pitchFamily="2" charset="0"/>
                <a:ea typeface="Encode Sans"/>
                <a:cs typeface="Encode Sans"/>
                <a:sym typeface="Encode Sans"/>
              </a:rPr>
              <a:t>Design Concepts: Awards Actions/Intake</a:t>
            </a:r>
            <a:endParaRPr sz="4000" b="1" dirty="0">
              <a:latin typeface="Encode Sans Normal" panose="02000000000000000000" pitchFamily="2" charset="0"/>
              <a:ea typeface="Encode Sans"/>
              <a:cs typeface="Encode Sans"/>
              <a:sym typeface="Encode Sans"/>
            </a:endParaRPr>
          </a:p>
        </p:txBody>
      </p:sp>
      <p:sp>
        <p:nvSpPr>
          <p:cNvPr id="177" name="Google Shape;177;p29"/>
          <p:cNvSpPr txBox="1">
            <a:spLocks noGrp="1"/>
          </p:cNvSpPr>
          <p:nvPr>
            <p:ph type="body" sz="quarter" idx="11"/>
          </p:nvPr>
        </p:nvSpPr>
        <p:spPr>
          <a:prstGeom prst="rect">
            <a:avLst/>
          </a:prstGeom>
        </p:spPr>
        <p:txBody>
          <a:bodyPr spcFirstLastPara="1" wrap="square" lIns="117024" tIns="117024" rIns="117024" bIns="117024" anchor="t" anchorCtr="0">
            <a:noAutofit/>
          </a:bodyPr>
          <a:lstStyle/>
          <a:p>
            <a:pPr marL="0" indent="0">
              <a:spcBef>
                <a:spcPts val="614"/>
              </a:spcBef>
              <a:buNone/>
            </a:pPr>
            <a:r>
              <a:rPr lang="en-US" sz="2048" dirty="0">
                <a:solidFill>
                  <a:srgbClr val="33006F"/>
                </a:solidFill>
                <a:latin typeface="Open Sans" panose="020B0606030504020204" pitchFamily="34" charset="0"/>
                <a:ea typeface="Open Sans" panose="020B0606030504020204" pitchFamily="34" charset="0"/>
                <a:cs typeface="Open Sans" panose="020B0606030504020204" pitchFamily="34" charset="0"/>
              </a:rPr>
              <a:t>Establish the “Award View” in SAGE, and allow actions to initiate from the award</a:t>
            </a:r>
            <a:endParaRPr sz="2048"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8" name="Google Shape;178;p29"/>
          <p:cNvPicPr preferRelativeResize="0"/>
          <p:nvPr/>
        </p:nvPicPr>
        <p:blipFill>
          <a:blip r:embed="rId3">
            <a:alphaModFix/>
          </a:blip>
          <a:stretch>
            <a:fillRect/>
          </a:stretch>
        </p:blipFill>
        <p:spPr>
          <a:xfrm>
            <a:off x="1059858" y="1960882"/>
            <a:ext cx="9907361" cy="4492705"/>
          </a:xfrm>
          <a:prstGeom prst="rect">
            <a:avLst/>
          </a:prstGeom>
          <a:noFill/>
          <a:ln w="9525" cap="flat" cmpd="sng">
            <a:solidFill>
              <a:schemeClr val="dk2"/>
            </a:solidFill>
            <a:prstDash val="solid"/>
            <a:round/>
            <a:headEnd type="none" w="sm" len="sm"/>
            <a:tailEnd type="none" w="sm" len="sm"/>
          </a:ln>
        </p:spPr>
      </p:pic>
      <p:sp>
        <p:nvSpPr>
          <p:cNvPr id="179" name="Google Shape;179;p29"/>
          <p:cNvSpPr/>
          <p:nvPr/>
        </p:nvSpPr>
        <p:spPr>
          <a:xfrm>
            <a:off x="10002929" y="3634694"/>
            <a:ext cx="2008557" cy="1058304"/>
          </a:xfrm>
          <a:prstGeom prst="wedgeRectCallout">
            <a:avLst>
              <a:gd name="adj1" fmla="val -70355"/>
              <a:gd name="adj2" fmla="val 29506"/>
            </a:avLst>
          </a:prstGeom>
          <a:solidFill>
            <a:srgbClr val="D9D2E9"/>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1800" dirty="0"/>
              <a:t>List of available actions </a:t>
            </a:r>
            <a:br>
              <a:rPr lang="en-US" sz="1800" dirty="0"/>
            </a:br>
            <a:r>
              <a:rPr lang="en-US" sz="1800" dirty="0"/>
              <a:t>(not a complete list)</a:t>
            </a:r>
            <a:endParaRPr sz="1800" dirty="0"/>
          </a:p>
        </p:txBody>
      </p:sp>
      <p:sp>
        <p:nvSpPr>
          <p:cNvPr id="180" name="Google Shape;180;p29"/>
          <p:cNvSpPr/>
          <p:nvPr/>
        </p:nvSpPr>
        <p:spPr>
          <a:xfrm>
            <a:off x="186431" y="3907686"/>
            <a:ext cx="1011763" cy="1058304"/>
          </a:xfrm>
          <a:prstGeom prst="wedgeRectCallout">
            <a:avLst>
              <a:gd name="adj1" fmla="val 89949"/>
              <a:gd name="adj2" fmla="val 22472"/>
            </a:avLst>
          </a:prstGeom>
          <a:solidFill>
            <a:srgbClr val="D9D2E9"/>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1800" dirty="0"/>
              <a:t>Existing award activity</a:t>
            </a:r>
            <a:endParaRPr sz="1800" dirty="0"/>
          </a:p>
        </p:txBody>
      </p:sp>
      <p:sp>
        <p:nvSpPr>
          <p:cNvPr id="181" name="Google Shape;181;p29"/>
          <p:cNvSpPr/>
          <p:nvPr/>
        </p:nvSpPr>
        <p:spPr>
          <a:xfrm>
            <a:off x="99920" y="5530789"/>
            <a:ext cx="1098274" cy="1518082"/>
          </a:xfrm>
          <a:prstGeom prst="wedgeRectCallout">
            <a:avLst>
              <a:gd name="adj1" fmla="val 88152"/>
              <a:gd name="adj2" fmla="val 4330"/>
            </a:avLst>
          </a:prstGeom>
          <a:solidFill>
            <a:srgbClr val="D9D2E9"/>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r>
              <a:rPr lang="en-US" sz="1800" dirty="0"/>
              <a:t>Items that live at Award Level (latest)</a:t>
            </a:r>
            <a:endParaRPr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body" sz="quarter" idx="10"/>
          </p:nvPr>
        </p:nvSpPr>
        <p:spPr>
          <a:xfrm>
            <a:off x="562515" y="559021"/>
            <a:ext cx="11640409" cy="477010"/>
          </a:xfrm>
          <a:prstGeom prst="rect">
            <a:avLst/>
          </a:prstGeom>
        </p:spPr>
        <p:txBody>
          <a:bodyPr spcFirstLastPara="1" wrap="square" lIns="117024" tIns="117024" rIns="117024" bIns="117024" anchor="b" anchorCtr="0">
            <a:noAutofit/>
          </a:bodyPr>
          <a:lstStyle/>
          <a:p>
            <a:pPr marL="0" indent="0"/>
            <a:r>
              <a:rPr lang="en-US" sz="4000" b="1" dirty="0">
                <a:latin typeface="Encode Sans Normal" panose="02000000000000000000" pitchFamily="2" charset="0"/>
                <a:ea typeface="Encode Sans"/>
                <a:cs typeface="Encode Sans"/>
                <a:sym typeface="Encode Sans"/>
              </a:rPr>
              <a:t>Pre-Workday Release Targets</a:t>
            </a:r>
            <a:endParaRPr sz="4000" b="1" dirty="0">
              <a:latin typeface="Encode Sans Normal" panose="02000000000000000000" pitchFamily="2" charset="0"/>
              <a:ea typeface="Encode Sans"/>
              <a:cs typeface="Encode Sans"/>
              <a:sym typeface="Encode Sans"/>
            </a:endParaRPr>
          </a:p>
        </p:txBody>
      </p:sp>
      <p:sp>
        <p:nvSpPr>
          <p:cNvPr id="187" name="Google Shape;187;p30"/>
          <p:cNvSpPr txBox="1">
            <a:spLocks noGrp="1"/>
          </p:cNvSpPr>
          <p:nvPr>
            <p:ph type="body" sz="quarter" idx="11"/>
          </p:nvPr>
        </p:nvSpPr>
        <p:spPr>
          <a:prstGeom prst="rect">
            <a:avLst/>
          </a:prstGeom>
        </p:spPr>
        <p:txBody>
          <a:bodyPr spcFirstLastPara="1" wrap="square" lIns="117024" tIns="117024" rIns="117024" bIns="117024" anchor="t" anchorCtr="0">
            <a:noAutofit/>
          </a:bodyPr>
          <a:lstStyle/>
          <a:p>
            <a:pPr marL="585216" indent="-487680">
              <a:spcBef>
                <a:spcPts val="614"/>
              </a:spcBef>
              <a:buSzPts val="2400"/>
              <a:buChar char="&gt;"/>
            </a:pPr>
            <a:r>
              <a:rPr lang="en-US" sz="3200" dirty="0">
                <a:solidFill>
                  <a:srgbClr val="33006F"/>
                </a:solidFill>
                <a:latin typeface="Open Sans" panose="020B0606030504020204" pitchFamily="34" charset="0"/>
                <a:ea typeface="Open Sans" panose="020B0606030504020204" pitchFamily="34" charset="0"/>
                <a:cs typeface="Open Sans" panose="020B0606030504020204" pitchFamily="34" charset="0"/>
              </a:rPr>
              <a:t>Advance Intake - late Fall 2020</a:t>
            </a:r>
            <a:endParaRPr sz="32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585216" indent="-487680">
              <a:spcBef>
                <a:spcPts val="1280"/>
              </a:spcBef>
              <a:buSzPts val="2400"/>
              <a:buChar char="&gt;"/>
            </a:pPr>
            <a:r>
              <a:rPr lang="en-US" sz="3200" dirty="0">
                <a:solidFill>
                  <a:srgbClr val="33006F"/>
                </a:solidFill>
                <a:latin typeface="Open Sans" panose="020B0606030504020204" pitchFamily="34" charset="0"/>
                <a:ea typeface="Open Sans" panose="020B0606030504020204" pitchFamily="34" charset="0"/>
                <a:cs typeface="Open Sans" panose="020B0606030504020204" pitchFamily="34" charset="0"/>
              </a:rPr>
              <a:t>Award View - Winter 2020</a:t>
            </a:r>
            <a:endParaRPr sz="32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614"/>
              </a:spcBef>
              <a:buNone/>
            </a:pPr>
            <a:endParaRPr b="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body" sz="quarter" idx="10"/>
          </p:nvPr>
        </p:nvSpPr>
        <p:spPr>
          <a:xfrm>
            <a:off x="553638" y="458424"/>
            <a:ext cx="11640409" cy="477010"/>
          </a:xfrm>
          <a:prstGeom prst="rect">
            <a:avLst/>
          </a:prstGeom>
          <a:noFill/>
          <a:ln>
            <a:noFill/>
          </a:ln>
        </p:spPr>
        <p:txBody>
          <a:bodyPr spcFirstLastPara="1" wrap="square" lIns="117024" tIns="58496" rIns="117024" bIns="58496" anchor="b" anchorCtr="0">
            <a:noAutofit/>
          </a:bodyPr>
          <a:lstStyle/>
          <a:p>
            <a:pPr marL="0" indent="0">
              <a:spcBef>
                <a:spcPts val="0"/>
              </a:spcBef>
            </a:pPr>
            <a:r>
              <a:rPr lang="en-US" sz="4000" b="1" dirty="0">
                <a:latin typeface="Encode Sans Normal" panose="02000000000000000000" pitchFamily="2" charset="0"/>
                <a:ea typeface="Encode Sans"/>
                <a:cs typeface="Encode Sans"/>
                <a:sym typeface="Encode Sans"/>
              </a:rPr>
              <a:t>FT SAGE Workday Release Targets (2022)</a:t>
            </a:r>
            <a:endParaRPr sz="4000" b="1" i="0" u="none" strike="noStrike" cap="none" dirty="0">
              <a:solidFill>
                <a:srgbClr val="4B2E83"/>
              </a:solidFill>
              <a:latin typeface="Encode Sans Normal" panose="02000000000000000000" pitchFamily="2" charset="0"/>
              <a:ea typeface="Encode Sans"/>
              <a:cs typeface="Encode Sans"/>
              <a:sym typeface="Encode Sans"/>
            </a:endParaRPr>
          </a:p>
        </p:txBody>
      </p:sp>
      <p:sp>
        <p:nvSpPr>
          <p:cNvPr id="193" name="Google Shape;193;p31"/>
          <p:cNvSpPr txBox="1">
            <a:spLocks noGrp="1"/>
          </p:cNvSpPr>
          <p:nvPr>
            <p:ph type="body" sz="quarter" idx="11"/>
          </p:nvPr>
        </p:nvSpPr>
        <p:spPr>
          <a:prstGeom prst="rect">
            <a:avLst/>
          </a:prstGeom>
          <a:noFill/>
          <a:ln>
            <a:noFill/>
          </a:ln>
        </p:spPr>
        <p:txBody>
          <a:bodyPr spcFirstLastPara="1" wrap="square" lIns="117024" tIns="58496" rIns="117024" bIns="58496" anchor="t" anchorCtr="0">
            <a:noAutofit/>
          </a:bodyPr>
          <a:lstStyle/>
          <a:p>
            <a:pPr marL="438912" indent="-471424">
              <a:lnSpc>
                <a:spcPct val="115000"/>
              </a:lnSpc>
              <a:spcBef>
                <a:spcPts val="0"/>
              </a:spcBef>
              <a:buClr>
                <a:srgbClr val="4B2E83"/>
              </a:buClr>
              <a:buSzPts val="2800"/>
              <a:buFont typeface="Merriweather Sans"/>
              <a:buChar char="&gt;"/>
            </a:pPr>
            <a:r>
              <a:rPr lang="en-US" sz="2800" dirty="0">
                <a:solidFill>
                  <a:srgbClr val="33006F"/>
                </a:solidFill>
                <a:latin typeface="Open Sans" panose="020B0606030504020204" pitchFamily="34" charset="0"/>
                <a:ea typeface="Open Sans" panose="020B0606030504020204" pitchFamily="34" charset="0"/>
                <a:cs typeface="Open Sans" panose="020B0606030504020204" pitchFamily="34" charset="0"/>
              </a:rPr>
              <a:t>Award Intake</a:t>
            </a:r>
            <a:endParaRPr sz="28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438912" indent="-438912">
              <a:lnSpc>
                <a:spcPct val="115000"/>
              </a:lnSpc>
              <a:spcBef>
                <a:spcPts val="2048"/>
              </a:spcBef>
              <a:buClr>
                <a:srgbClr val="4B2E83"/>
              </a:buClr>
              <a:buSzPts val="2400"/>
              <a:buFont typeface="Merriweather Sans"/>
              <a:buChar char="&gt;"/>
            </a:pPr>
            <a:r>
              <a:rPr lang="en-US" sz="2800" dirty="0">
                <a:solidFill>
                  <a:srgbClr val="33006F"/>
                </a:solidFill>
                <a:latin typeface="Open Sans" panose="020B0606030504020204" pitchFamily="34" charset="0"/>
                <a:ea typeface="Open Sans" panose="020B0606030504020204" pitchFamily="34" charset="0"/>
                <a:cs typeface="Open Sans" panose="020B0606030504020204" pitchFamily="34" charset="0"/>
              </a:rPr>
              <a:t>Award Modifications Intake</a:t>
            </a:r>
            <a:endParaRPr sz="28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438912" indent="-438912">
              <a:lnSpc>
                <a:spcPct val="115000"/>
              </a:lnSpc>
              <a:spcBef>
                <a:spcPts val="2048"/>
              </a:spcBef>
              <a:buClr>
                <a:srgbClr val="4B2E83"/>
              </a:buClr>
              <a:buSzPts val="2400"/>
              <a:buFont typeface="Merriweather Sans"/>
              <a:buChar char="&gt;"/>
            </a:pPr>
            <a:r>
              <a:rPr lang="en-US" sz="2800" dirty="0">
                <a:solidFill>
                  <a:srgbClr val="33006F"/>
                </a:solidFill>
                <a:latin typeface="Open Sans" panose="020B0606030504020204" pitchFamily="34" charset="0"/>
                <a:ea typeface="Open Sans" panose="020B0606030504020204" pitchFamily="34" charset="0"/>
                <a:cs typeface="Open Sans" panose="020B0606030504020204" pitchFamily="34" charset="0"/>
              </a:rPr>
              <a:t>Connect SAGE Budgets to above intake for</a:t>
            </a:r>
            <a:endParaRPr sz="28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950976" lvl="1" indent="-365760">
              <a:lnSpc>
                <a:spcPct val="115000"/>
              </a:lnSpc>
              <a:spcBef>
                <a:spcPts val="1280"/>
              </a:spcBef>
              <a:buSzPts val="2000"/>
            </a:pPr>
            <a:r>
              <a:rPr lang="en-US" sz="2400" dirty="0">
                <a:solidFill>
                  <a:srgbClr val="33006F"/>
                </a:solidFill>
                <a:latin typeface="Open Sans" panose="020B0606030504020204" pitchFamily="34" charset="0"/>
                <a:ea typeface="Open Sans" panose="020B0606030504020204" pitchFamily="34" charset="0"/>
                <a:cs typeface="Open Sans" panose="020B0606030504020204" pitchFamily="34" charset="0"/>
              </a:rPr>
              <a:t>Award &amp; Renewal Budgets &amp; sub-budgets</a:t>
            </a:r>
            <a:endParaRPr sz="24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950976" lvl="1" indent="-365760">
              <a:lnSpc>
                <a:spcPct val="115000"/>
              </a:lnSpc>
              <a:spcBef>
                <a:spcPts val="1280"/>
              </a:spcBef>
              <a:buSzPts val="2000"/>
            </a:pPr>
            <a:r>
              <a:rPr lang="en-US" sz="2400" dirty="0">
                <a:solidFill>
                  <a:srgbClr val="33006F"/>
                </a:solidFill>
                <a:latin typeface="Open Sans" panose="020B0606030504020204" pitchFamily="34" charset="0"/>
                <a:ea typeface="Open Sans" panose="020B0606030504020204" pitchFamily="34" charset="0"/>
                <a:cs typeface="Open Sans" panose="020B0606030504020204" pitchFamily="34" charset="0"/>
              </a:rPr>
              <a:t>Subaward budgets</a:t>
            </a:r>
            <a:endParaRPr sz="24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950976" lvl="1" indent="-365760">
              <a:lnSpc>
                <a:spcPct val="115000"/>
              </a:lnSpc>
              <a:spcBef>
                <a:spcPts val="1280"/>
              </a:spcBef>
              <a:buSzPts val="2000"/>
            </a:pPr>
            <a:r>
              <a:rPr lang="en-US" sz="2400" dirty="0">
                <a:solidFill>
                  <a:srgbClr val="33006F"/>
                </a:solidFill>
                <a:latin typeface="Open Sans" panose="020B0606030504020204" pitchFamily="34" charset="0"/>
                <a:ea typeface="Open Sans" panose="020B0606030504020204" pitchFamily="34" charset="0"/>
                <a:cs typeface="Open Sans" panose="020B0606030504020204" pitchFamily="34" charset="0"/>
              </a:rPr>
              <a:t>Budget Reallocations/Changes</a:t>
            </a:r>
            <a:endParaRPr sz="24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950976" lvl="1" indent="-365760">
              <a:lnSpc>
                <a:spcPct val="115000"/>
              </a:lnSpc>
              <a:spcBef>
                <a:spcPts val="1280"/>
              </a:spcBef>
              <a:buSzPts val="2000"/>
            </a:pPr>
            <a:r>
              <a:rPr lang="en-US" sz="2400" dirty="0">
                <a:solidFill>
                  <a:srgbClr val="33006F"/>
                </a:solidFill>
                <a:latin typeface="Open Sans" panose="020B0606030504020204" pitchFamily="34" charset="0"/>
                <a:ea typeface="Open Sans" panose="020B0606030504020204" pitchFamily="34" charset="0"/>
                <a:cs typeface="Open Sans" panose="020B0606030504020204" pitchFamily="34" charset="0"/>
              </a:rPr>
              <a:t>Cost share budgets (</a:t>
            </a:r>
            <a:r>
              <a:rPr lang="en-US" sz="2400" dirty="0" err="1">
                <a:solidFill>
                  <a:srgbClr val="33006F"/>
                </a:solidFill>
                <a:latin typeface="Open Sans" panose="020B0606030504020204" pitchFamily="34" charset="0"/>
                <a:ea typeface="Open Sans" panose="020B0606030504020204" pitchFamily="34" charset="0"/>
                <a:cs typeface="Open Sans" panose="020B0606030504020204" pitchFamily="34" charset="0"/>
              </a:rPr>
              <a:t>tbd</a:t>
            </a:r>
            <a:r>
              <a:rPr lang="en-US" sz="2400" dirty="0">
                <a:solidFill>
                  <a:srgbClr val="33006F"/>
                </a:solidFill>
                <a:latin typeface="Open Sans" panose="020B0606030504020204" pitchFamily="34" charset="0"/>
                <a:ea typeface="Open Sans" panose="020B0606030504020204" pitchFamily="34" charset="0"/>
                <a:cs typeface="Open Sans" panose="020B0606030504020204" pitchFamily="34" charset="0"/>
              </a:rPr>
              <a:t>)</a:t>
            </a:r>
            <a:endParaRPr sz="24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5000"/>
              </a:lnSpc>
              <a:spcBef>
                <a:spcPts val="1280"/>
              </a:spcBef>
              <a:spcAft>
                <a:spcPts val="1280"/>
              </a:spcAft>
              <a:buNone/>
            </a:pPr>
            <a:endParaRPr sz="256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F31B5-9A12-456C-8A8B-54D578A4BC7A}"/>
              </a:ext>
            </a:extLst>
          </p:cNvPr>
          <p:cNvSpPr>
            <a:spLocks noGrp="1"/>
          </p:cNvSpPr>
          <p:nvPr>
            <p:ph type="body" sz="quarter" idx="10"/>
          </p:nvPr>
        </p:nvSpPr>
        <p:spPr>
          <a:xfrm>
            <a:off x="566785" y="329393"/>
            <a:ext cx="11640409" cy="477010"/>
          </a:xfrm>
        </p:spPr>
        <p:txBody>
          <a:bodyPr>
            <a:noAutofit/>
          </a:bodyPr>
          <a:lstStyle/>
          <a:p>
            <a:r>
              <a:rPr lang="en-US" sz="4000" b="1" dirty="0">
                <a:latin typeface="Encode Sans Normal" panose="02000000000000000000" pitchFamily="2" charset="0"/>
              </a:rPr>
              <a:t>Welcome!</a:t>
            </a:r>
          </a:p>
        </p:txBody>
      </p:sp>
      <p:sp>
        <p:nvSpPr>
          <p:cNvPr id="3" name="Text Placeholder 2">
            <a:extLst>
              <a:ext uri="{FF2B5EF4-FFF2-40B4-BE49-F238E27FC236}">
                <a16:creationId xmlns:a16="http://schemas.microsoft.com/office/drawing/2014/main" id="{4C629859-FEDA-415A-BF7F-999FCBF36CC5}"/>
              </a:ext>
            </a:extLst>
          </p:cNvPr>
          <p:cNvSpPr>
            <a:spLocks noGrp="1"/>
          </p:cNvSpPr>
          <p:nvPr>
            <p:ph type="body" sz="quarter" idx="11"/>
          </p:nvPr>
        </p:nvSpPr>
        <p:spPr>
          <a:xfrm>
            <a:off x="673984" y="1490736"/>
            <a:ext cx="11656832" cy="4013419"/>
          </a:xfrm>
        </p:spPr>
        <p:txBody>
          <a:bodyPr/>
          <a:lstStyle/>
          <a:p>
            <a:r>
              <a:rPr lang="en-US" sz="3200" dirty="0"/>
              <a:t>We have prepared material for the entire hour.</a:t>
            </a:r>
          </a:p>
          <a:p>
            <a:r>
              <a:rPr lang="en-US" sz="3200" dirty="0"/>
              <a:t>Please ask us questions using the Chat feature in Zoom. We will pause after each segment to answer them.</a:t>
            </a:r>
          </a:p>
          <a:p>
            <a:r>
              <a:rPr lang="en-US" sz="3200" dirty="0"/>
              <a:t>We want you to be engaged. This meeting is for you!</a:t>
            </a:r>
          </a:p>
          <a:p>
            <a:pPr marL="0" indent="0">
              <a:buNone/>
            </a:pPr>
            <a:endParaRPr lang="en-US" dirty="0"/>
          </a:p>
        </p:txBody>
      </p:sp>
    </p:spTree>
    <p:extLst>
      <p:ext uri="{BB962C8B-B14F-4D97-AF65-F5344CB8AC3E}">
        <p14:creationId xmlns:p14="http://schemas.microsoft.com/office/powerpoint/2010/main" val="1066425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body" sz="quarter" idx="10"/>
          </p:nvPr>
        </p:nvSpPr>
        <p:spPr>
          <a:xfrm>
            <a:off x="598027" y="504282"/>
            <a:ext cx="11640409" cy="477010"/>
          </a:xfrm>
          <a:prstGeom prst="rect">
            <a:avLst/>
          </a:prstGeom>
          <a:noFill/>
          <a:ln>
            <a:noFill/>
          </a:ln>
        </p:spPr>
        <p:txBody>
          <a:bodyPr spcFirstLastPara="1" wrap="square" lIns="117024" tIns="58496" rIns="117024" bIns="58496" anchor="b" anchorCtr="0">
            <a:noAutofit/>
          </a:bodyPr>
          <a:lstStyle/>
          <a:p>
            <a:pPr marL="0" indent="0">
              <a:spcBef>
                <a:spcPts val="0"/>
              </a:spcBef>
            </a:pPr>
            <a:r>
              <a:rPr lang="en-US" sz="4000" b="1" dirty="0">
                <a:latin typeface="Encode Sans Normal" panose="02000000000000000000" pitchFamily="2" charset="0"/>
                <a:ea typeface="Encode Sans"/>
                <a:cs typeface="Encode Sans"/>
                <a:sym typeface="Encode Sans"/>
              </a:rPr>
              <a:t>Award &amp; Mod Intake:  Similar Experience</a:t>
            </a:r>
            <a:endParaRPr sz="4000" b="1" dirty="0">
              <a:latin typeface="Encode Sans Normal" panose="02000000000000000000" pitchFamily="2" charset="0"/>
              <a:ea typeface="Encode Sans"/>
              <a:cs typeface="Encode Sans"/>
              <a:sym typeface="Encode Sans"/>
            </a:endParaRPr>
          </a:p>
        </p:txBody>
      </p:sp>
      <p:pic>
        <p:nvPicPr>
          <p:cNvPr id="199" name="Google Shape;199;p32"/>
          <p:cNvPicPr preferRelativeResize="0"/>
          <p:nvPr/>
        </p:nvPicPr>
        <p:blipFill rotWithShape="1">
          <a:blip r:embed="rId3">
            <a:alphaModFix/>
          </a:blip>
          <a:srcRect t="4852"/>
          <a:stretch/>
        </p:blipFill>
        <p:spPr>
          <a:xfrm>
            <a:off x="753900" y="1406408"/>
            <a:ext cx="7915749" cy="4843785"/>
          </a:xfrm>
          <a:prstGeom prst="rect">
            <a:avLst/>
          </a:prstGeom>
          <a:noFill/>
          <a:ln w="9525" cap="flat" cmpd="sng">
            <a:solidFill>
              <a:schemeClr val="dk2"/>
            </a:solidFill>
            <a:prstDash val="solid"/>
            <a:round/>
            <a:headEnd type="none" w="sm" len="sm"/>
            <a:tailEnd type="none" w="sm" len="sm"/>
          </a:ln>
        </p:spPr>
      </p:pic>
      <p:sp>
        <p:nvSpPr>
          <p:cNvPr id="200" name="Google Shape;200;p32"/>
          <p:cNvSpPr txBox="1"/>
          <p:nvPr/>
        </p:nvSpPr>
        <p:spPr>
          <a:xfrm>
            <a:off x="942868" y="1406407"/>
            <a:ext cx="2438400" cy="457344"/>
          </a:xfrm>
          <a:prstGeom prst="rect">
            <a:avLst/>
          </a:prstGeom>
          <a:solidFill>
            <a:srgbClr val="FFFFFF"/>
          </a:solidFill>
          <a:ln>
            <a:noFill/>
          </a:ln>
        </p:spPr>
        <p:txBody>
          <a:bodyPr spcFirstLastPara="1" wrap="square" lIns="117024" tIns="117024" rIns="117024" bIns="117024" anchor="t" anchorCtr="0">
            <a:noAutofit/>
          </a:bodyPr>
          <a:lstStyle/>
          <a:p>
            <a:r>
              <a:rPr lang="en-US" sz="1408" b="1"/>
              <a:t>Award Intake   </a:t>
            </a:r>
            <a:r>
              <a:rPr lang="en-US" sz="1024" b="1">
                <a:solidFill>
                  <a:srgbClr val="666666"/>
                </a:solidFill>
              </a:rPr>
              <a:t>AWD1234</a:t>
            </a:r>
            <a:endParaRPr sz="768" b="1">
              <a:solidFill>
                <a:srgbClr val="666666"/>
              </a:solidFill>
            </a:endParaRPr>
          </a:p>
        </p:txBody>
      </p:sp>
      <p:sp>
        <p:nvSpPr>
          <p:cNvPr id="201" name="Google Shape;201;p32"/>
          <p:cNvSpPr/>
          <p:nvPr/>
        </p:nvSpPr>
        <p:spPr>
          <a:xfrm>
            <a:off x="2558292" y="2346244"/>
            <a:ext cx="3748992" cy="292608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117024" tIns="117024" rIns="117024" bIns="117024" anchor="ctr" anchorCtr="0">
            <a:noAutofit/>
          </a:bodyPr>
          <a:lstStyle/>
          <a:p>
            <a:pPr algn="ctr"/>
            <a:r>
              <a:rPr lang="en-US" sz="2432" i="1" dirty="0">
                <a:solidFill>
                  <a:srgbClr val="351C75"/>
                </a:solidFill>
              </a:rPr>
              <a:t>Questions specific to type of intake:  Award Intake or Modification</a:t>
            </a:r>
            <a:endParaRPr sz="2432" i="1" dirty="0">
              <a:solidFill>
                <a:srgbClr val="351C75"/>
              </a:solidFill>
            </a:endParaRPr>
          </a:p>
          <a:p>
            <a:endParaRPr sz="2432" i="1" dirty="0">
              <a:solidFill>
                <a:srgbClr val="351C75"/>
              </a:solidFill>
            </a:endParaRPr>
          </a:p>
        </p:txBody>
      </p:sp>
      <p:sp>
        <p:nvSpPr>
          <p:cNvPr id="202" name="Google Shape;202;p32"/>
          <p:cNvSpPr txBox="1"/>
          <p:nvPr/>
        </p:nvSpPr>
        <p:spPr>
          <a:xfrm>
            <a:off x="753900" y="2375647"/>
            <a:ext cx="1371648" cy="161664"/>
          </a:xfrm>
          <a:prstGeom prst="rect">
            <a:avLst/>
          </a:prstGeom>
          <a:solidFill>
            <a:srgbClr val="FFFFFF"/>
          </a:solidFill>
          <a:ln>
            <a:noFill/>
          </a:ln>
        </p:spPr>
        <p:txBody>
          <a:bodyPr spcFirstLastPara="1" wrap="square" lIns="117024" tIns="117024" rIns="117024" bIns="117024" anchor="t" anchorCtr="0">
            <a:noAutofit/>
          </a:bodyPr>
          <a:lstStyle/>
          <a:p>
            <a:r>
              <a:rPr lang="en-US" sz="640">
                <a:solidFill>
                  <a:srgbClr val="999999"/>
                </a:solidFill>
              </a:rPr>
              <a:t>Budget &amp; Cost Share</a:t>
            </a:r>
            <a:endParaRPr sz="640">
              <a:solidFill>
                <a:srgbClr val="99999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body" sz="quarter" idx="10"/>
          </p:nvPr>
        </p:nvSpPr>
        <p:spPr>
          <a:xfrm>
            <a:off x="544760" y="467540"/>
            <a:ext cx="11640409" cy="477010"/>
          </a:xfrm>
          <a:prstGeom prst="rect">
            <a:avLst/>
          </a:prstGeom>
        </p:spPr>
        <p:txBody>
          <a:bodyPr spcFirstLastPara="1" wrap="square" lIns="117024" tIns="117024" rIns="117024" bIns="117024" anchor="b" anchorCtr="0">
            <a:noAutofit/>
          </a:bodyPr>
          <a:lstStyle/>
          <a:p>
            <a:pPr marL="0" indent="0"/>
            <a:r>
              <a:rPr lang="en-US" sz="4000" b="1" dirty="0">
                <a:latin typeface="Encode Sans Normal" panose="02000000000000000000" pitchFamily="2" charset="0"/>
                <a:ea typeface="Encode Sans"/>
                <a:cs typeface="Encode Sans"/>
                <a:sym typeface="Encode Sans"/>
              </a:rPr>
              <a:t>Questions?  Comments?</a:t>
            </a:r>
            <a:endParaRPr sz="4000" b="1" dirty="0">
              <a:latin typeface="Encode Sans Normal" panose="02000000000000000000" pitchFamily="2" charset="0"/>
              <a:ea typeface="Encode Sans"/>
              <a:cs typeface="Encode Sans"/>
              <a:sym typeface="Encode Sans"/>
            </a:endParaRPr>
          </a:p>
        </p:txBody>
      </p:sp>
      <p:sp>
        <p:nvSpPr>
          <p:cNvPr id="208" name="Google Shape;208;p33"/>
          <p:cNvSpPr txBox="1">
            <a:spLocks noGrp="1"/>
          </p:cNvSpPr>
          <p:nvPr>
            <p:ph type="body" sz="quarter" idx="11"/>
          </p:nvPr>
        </p:nvSpPr>
        <p:spPr>
          <a:prstGeom prst="rect">
            <a:avLst/>
          </a:prstGeom>
        </p:spPr>
        <p:txBody>
          <a:bodyPr spcFirstLastPara="1" wrap="square" lIns="117024" tIns="117024" rIns="117024" bIns="117024" anchor="b" anchorCtr="0">
            <a:noAutofit/>
          </a:bodyPr>
          <a:lstStyle/>
          <a:p>
            <a:pPr marL="0" indent="0">
              <a:spcBef>
                <a:spcPts val="614"/>
              </a:spcBef>
              <a:buNone/>
            </a:pPr>
            <a:r>
              <a:rPr lang="en-US" sz="2432" i="1" dirty="0">
                <a:latin typeface="Open Sans" panose="020B0606030504020204" pitchFamily="34" charset="0"/>
                <a:ea typeface="Open Sans" panose="020B0606030504020204" pitchFamily="34" charset="0"/>
                <a:cs typeface="Open Sans" panose="020B0606030504020204" pitchFamily="34" charset="0"/>
              </a:rPr>
              <a:t>Thank You!</a:t>
            </a:r>
            <a:endParaRPr sz="2432" i="1"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614"/>
              </a:spcBef>
              <a:buNone/>
            </a:pPr>
            <a:r>
              <a:rPr lang="en-US" sz="1792" dirty="0">
                <a:latin typeface="Open Sans" panose="020B0606030504020204" pitchFamily="34" charset="0"/>
                <a:ea typeface="Open Sans" panose="020B0606030504020204" pitchFamily="34" charset="0"/>
                <a:cs typeface="Open Sans" panose="020B0606030504020204" pitchFamily="34" charset="0"/>
              </a:rPr>
              <a:t>Judy Chung, ORIS</a:t>
            </a:r>
            <a:endParaRPr sz="1792"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614"/>
              </a:spcBef>
              <a:buNone/>
            </a:pPr>
            <a:r>
              <a:rPr lang="en-US" sz="1792" dirty="0">
                <a:latin typeface="Open Sans" panose="020B0606030504020204" pitchFamily="34" charset="0"/>
                <a:ea typeface="Open Sans" panose="020B0606030504020204" pitchFamily="34" charset="0"/>
                <a:cs typeface="Open Sans" panose="020B0606030504020204" pitchFamily="34" charset="0"/>
              </a:rPr>
              <a:t>jachung@uw.edu</a:t>
            </a:r>
            <a:endParaRPr sz="1792" dirty="0">
              <a:latin typeface="Open Sans" panose="020B0606030504020204" pitchFamily="34" charset="0"/>
              <a:ea typeface="Open Sans" panose="020B0606030504020204" pitchFamily="34" charset="0"/>
              <a:cs typeface="Open Sans" panose="020B0606030504020204" pitchFamily="34" charset="0"/>
            </a:endParaRPr>
          </a:p>
        </p:txBody>
      </p:sp>
      <p:sp>
        <p:nvSpPr>
          <p:cNvPr id="210" name="Google Shape;210;p33"/>
          <p:cNvSpPr txBox="1">
            <a:spLocks noGrp="1"/>
          </p:cNvSpPr>
          <p:nvPr>
            <p:ph type="body" idx="4294967295"/>
          </p:nvPr>
        </p:nvSpPr>
        <p:spPr>
          <a:xfrm>
            <a:off x="7453531" y="2583372"/>
            <a:ext cx="2974975" cy="2894013"/>
          </a:xfrm>
          <a:prstGeom prst="rect">
            <a:avLst/>
          </a:prstGeom>
        </p:spPr>
        <p:txBody>
          <a:bodyPr spcFirstLastPara="1" wrap="square" lIns="117024" tIns="117024" rIns="117024" bIns="117024" anchor="b" anchorCtr="0">
            <a:noAutofit/>
          </a:bodyPr>
          <a:lstStyle/>
          <a:p>
            <a:pPr marL="0" indent="0" algn="ctr">
              <a:spcBef>
                <a:spcPts val="614"/>
              </a:spcBef>
              <a:buNone/>
            </a:pPr>
            <a:r>
              <a:rPr lang="en-US" sz="2800" dirty="0">
                <a:latin typeface="Open Sans" panose="020B0606030504020204" pitchFamily="34" charset="0"/>
                <a:ea typeface="Open Sans" panose="020B0606030504020204" pitchFamily="34" charset="0"/>
                <a:cs typeface="Open Sans" panose="020B0606030504020204" pitchFamily="34" charset="0"/>
              </a:rPr>
              <a:t>Ready for the ride?</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indent="0" algn="ctr">
              <a:spcBef>
                <a:spcPts val="614"/>
              </a:spcBef>
              <a:buNone/>
            </a:pPr>
            <a:endParaRPr dirty="0"/>
          </a:p>
          <a:p>
            <a:pPr marL="0" indent="0" algn="ctr">
              <a:spcBef>
                <a:spcPts val="614"/>
              </a:spcBef>
              <a:buNone/>
            </a:pPr>
            <a:endParaRPr sz="2432" dirty="0"/>
          </a:p>
        </p:txBody>
      </p:sp>
      <p:pic>
        <p:nvPicPr>
          <p:cNvPr id="209" name="Google Shape;209;p33"/>
          <p:cNvPicPr preferRelativeResize="0"/>
          <p:nvPr/>
        </p:nvPicPr>
        <p:blipFill>
          <a:blip r:embed="rId3">
            <a:alphaModFix/>
          </a:blip>
          <a:stretch>
            <a:fillRect/>
          </a:stretch>
        </p:blipFill>
        <p:spPr>
          <a:xfrm>
            <a:off x="1125412" y="1764883"/>
            <a:ext cx="6058231" cy="33925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8406" y="663676"/>
            <a:ext cx="10807987" cy="2817873"/>
          </a:xfrm>
        </p:spPr>
        <p:txBody>
          <a:bodyPr/>
          <a:lstStyle/>
          <a:p>
            <a:pPr marL="0" indent="0">
              <a:spcBef>
                <a:spcPts val="0"/>
              </a:spcBef>
            </a:pPr>
            <a:r>
              <a:rPr lang="en-US" sz="5630" dirty="0">
                <a:latin typeface="Encode Sans Normal" panose="02000000000000000000" pitchFamily="2" charset="0"/>
              </a:rPr>
              <a:t>UWFT Subaward Business Process Design  </a:t>
            </a:r>
          </a:p>
        </p:txBody>
      </p:sp>
      <p:sp>
        <p:nvSpPr>
          <p:cNvPr id="3" name="Google Shape;84;p17">
            <a:extLst>
              <a:ext uri="{FF2B5EF4-FFF2-40B4-BE49-F238E27FC236}">
                <a16:creationId xmlns:a16="http://schemas.microsoft.com/office/drawing/2014/main" id="{148B8FA1-2778-4618-88A2-3098C780E1CB}"/>
              </a:ext>
            </a:extLst>
          </p:cNvPr>
          <p:cNvSpPr txBox="1"/>
          <p:nvPr/>
        </p:nvSpPr>
        <p:spPr>
          <a:xfrm>
            <a:off x="1098406" y="4434054"/>
            <a:ext cx="2603400" cy="9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FFFFFF"/>
                </a:solidFill>
              </a:rPr>
              <a:t>Nicole Flagg</a:t>
            </a:r>
            <a:endParaRPr sz="2400" b="1" dirty="0">
              <a:solidFill>
                <a:srgbClr val="FFFFFF"/>
              </a:solidFill>
            </a:endParaRPr>
          </a:p>
        </p:txBody>
      </p:sp>
    </p:spTree>
    <p:extLst>
      <p:ext uri="{BB962C8B-B14F-4D97-AF65-F5344CB8AC3E}">
        <p14:creationId xmlns:p14="http://schemas.microsoft.com/office/powerpoint/2010/main" val="2853168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11F62C-0D32-4876-B1DA-8F995B582EED}"/>
              </a:ext>
            </a:extLst>
          </p:cNvPr>
          <p:cNvSpPr>
            <a:spLocks noGrp="1"/>
          </p:cNvSpPr>
          <p:nvPr>
            <p:ph type="title"/>
          </p:nvPr>
        </p:nvSpPr>
        <p:spPr>
          <a:xfrm>
            <a:off x="673341" y="588016"/>
            <a:ext cx="11658118" cy="706685"/>
          </a:xfrm>
        </p:spPr>
        <p:txBody>
          <a:bodyPr/>
          <a:lstStyle/>
          <a:p>
            <a:r>
              <a:rPr lang="en-US" sz="4000" cap="none" dirty="0">
                <a:latin typeface="Encode Sans Normal" panose="02000000000000000000" pitchFamily="2" charset="0"/>
              </a:rPr>
              <a:t>Current State</a:t>
            </a:r>
          </a:p>
        </p:txBody>
      </p:sp>
      <p:pic>
        <p:nvPicPr>
          <p:cNvPr id="2" name="Chart Placeholder 1">
            <a:extLst>
              <a:ext uri="{FF2B5EF4-FFF2-40B4-BE49-F238E27FC236}">
                <a16:creationId xmlns:a16="http://schemas.microsoft.com/office/drawing/2014/main" id="{C95D1A45-374D-4EC2-9F07-14499483B31B}"/>
              </a:ext>
            </a:extLst>
          </p:cNvPr>
          <p:cNvPicPr>
            <a:picLocks noGrp="1" noChangeAspect="1"/>
          </p:cNvPicPr>
          <p:nvPr>
            <p:ph type="chart" sz="quarter" idx="12"/>
          </p:nvPr>
        </p:nvPicPr>
        <p:blipFill>
          <a:blip r:embed="rId2"/>
          <a:stretch>
            <a:fillRect/>
          </a:stretch>
        </p:blipFill>
        <p:spPr>
          <a:xfrm>
            <a:off x="1905737" y="1394283"/>
            <a:ext cx="7909202" cy="5792767"/>
          </a:xfrm>
          <a:prstGeom prst="rect">
            <a:avLst/>
          </a:prstGeom>
        </p:spPr>
      </p:pic>
      <p:sp>
        <p:nvSpPr>
          <p:cNvPr id="13" name="Slide Number Placeholder 12">
            <a:extLst>
              <a:ext uri="{FF2B5EF4-FFF2-40B4-BE49-F238E27FC236}">
                <a16:creationId xmlns:a16="http://schemas.microsoft.com/office/drawing/2014/main" id="{8373136A-59FE-4E4F-BA0B-557DA6D3D74B}"/>
              </a:ext>
            </a:extLst>
          </p:cNvPr>
          <p:cNvSpPr>
            <a:spLocks noGrp="1"/>
          </p:cNvSpPr>
          <p:nvPr>
            <p:ph type="sldNum" sz="quarter" idx="13"/>
          </p:nvPr>
        </p:nvSpPr>
        <p:spPr/>
        <p:txBody>
          <a:bodyPr/>
          <a:lstStyle/>
          <a:p>
            <a:fld id="{5FC2A098-C205-46C9-9A6D-EB2B2028999B}" type="slidenum">
              <a:rPr lang="en-US" smtClean="0"/>
              <a:pPr/>
              <a:t>32</a:t>
            </a:fld>
            <a:endParaRPr lang="en-US" dirty="0"/>
          </a:p>
        </p:txBody>
      </p:sp>
    </p:spTree>
    <p:extLst>
      <p:ext uri="{BB962C8B-B14F-4D97-AF65-F5344CB8AC3E}">
        <p14:creationId xmlns:p14="http://schemas.microsoft.com/office/powerpoint/2010/main" val="1605385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FDFF1F-04D7-4BDE-9E06-119D52F260A8}"/>
              </a:ext>
            </a:extLst>
          </p:cNvPr>
          <p:cNvSpPr/>
          <p:nvPr/>
        </p:nvSpPr>
        <p:spPr>
          <a:xfrm>
            <a:off x="5948739" y="6113680"/>
            <a:ext cx="6616558" cy="1102108"/>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3151"/>
            <a:endParaRPr lang="en-US">
              <a:solidFill>
                <a:srgbClr val="E8D3A2"/>
              </a:solidFill>
              <a:latin typeface="Calibri"/>
            </a:endParaRPr>
          </a:p>
        </p:txBody>
      </p:sp>
      <p:sp>
        <p:nvSpPr>
          <p:cNvPr id="5" name="Title 4"/>
          <p:cNvSpPr>
            <a:spLocks noGrp="1"/>
          </p:cNvSpPr>
          <p:nvPr>
            <p:ph type="title"/>
          </p:nvPr>
        </p:nvSpPr>
        <p:spPr>
          <a:xfrm>
            <a:off x="619336" y="525871"/>
            <a:ext cx="11658118" cy="706685"/>
          </a:xfrm>
        </p:spPr>
        <p:txBody>
          <a:bodyPr/>
          <a:lstStyle/>
          <a:p>
            <a:r>
              <a:rPr lang="en-US" sz="4000" cap="none" dirty="0">
                <a:latin typeface="Encode Sans Normal" panose="02000000000000000000" pitchFamily="2" charset="0"/>
              </a:rPr>
              <a:t>Epic Scenario – Subaward Creation </a:t>
            </a:r>
          </a:p>
        </p:txBody>
      </p:sp>
      <p:pic>
        <p:nvPicPr>
          <p:cNvPr id="8" name="Picture 7">
            <a:extLst>
              <a:ext uri="{FF2B5EF4-FFF2-40B4-BE49-F238E27FC236}">
                <a16:creationId xmlns:a16="http://schemas.microsoft.com/office/drawing/2014/main" id="{171EA0B9-9BBA-4387-AE5C-93D7560F5491}"/>
              </a:ext>
            </a:extLst>
          </p:cNvPr>
          <p:cNvPicPr>
            <a:picLocks noChangeAspect="1"/>
          </p:cNvPicPr>
          <p:nvPr/>
        </p:nvPicPr>
        <p:blipFill>
          <a:blip r:embed="rId3"/>
          <a:stretch>
            <a:fillRect/>
          </a:stretch>
        </p:blipFill>
        <p:spPr>
          <a:xfrm>
            <a:off x="619336" y="1396402"/>
            <a:ext cx="10744081" cy="5883794"/>
          </a:xfrm>
          <a:prstGeom prst="rect">
            <a:avLst/>
          </a:prstGeom>
        </p:spPr>
      </p:pic>
    </p:spTree>
    <p:extLst>
      <p:ext uri="{BB962C8B-B14F-4D97-AF65-F5344CB8AC3E}">
        <p14:creationId xmlns:p14="http://schemas.microsoft.com/office/powerpoint/2010/main" val="3184862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307F-CB71-4E46-B913-A5B194B062D1}"/>
              </a:ext>
            </a:extLst>
          </p:cNvPr>
          <p:cNvSpPr>
            <a:spLocks noGrp="1"/>
          </p:cNvSpPr>
          <p:nvPr>
            <p:ph type="title"/>
          </p:nvPr>
        </p:nvSpPr>
        <p:spPr>
          <a:xfrm>
            <a:off x="654755" y="525846"/>
            <a:ext cx="11622699" cy="709308"/>
          </a:xfrm>
        </p:spPr>
        <p:txBody>
          <a:bodyPr/>
          <a:lstStyle/>
          <a:p>
            <a:r>
              <a:rPr lang="en-US" sz="4000" dirty="0">
                <a:latin typeface="Encode Sans Normal" panose="02000000000000000000" pitchFamily="2" charset="0"/>
              </a:rPr>
              <a:t>Drafted Future State Design – What’s Changing?	</a:t>
            </a:r>
            <a:endParaRPr lang="en-US" sz="4000" cap="all" dirty="0">
              <a:solidFill>
                <a:srgbClr val="4B2E83"/>
              </a:solidFill>
              <a:latin typeface="Encode Sans Normal" panose="02000000000000000000" pitchFamily="2" charset="0"/>
            </a:endParaRPr>
          </a:p>
        </p:txBody>
      </p:sp>
      <p:sp>
        <p:nvSpPr>
          <p:cNvPr id="3" name="Rectangle 2">
            <a:extLst>
              <a:ext uri="{FF2B5EF4-FFF2-40B4-BE49-F238E27FC236}">
                <a16:creationId xmlns:a16="http://schemas.microsoft.com/office/drawing/2014/main" id="{8ECAF43D-D8DB-445F-87BF-673EBDE52A4A}"/>
              </a:ext>
            </a:extLst>
          </p:cNvPr>
          <p:cNvSpPr/>
          <p:nvPr/>
        </p:nvSpPr>
        <p:spPr>
          <a:xfrm>
            <a:off x="654755" y="1610886"/>
            <a:ext cx="11695290" cy="4093428"/>
          </a:xfrm>
          <a:prstGeom prst="rect">
            <a:avLst/>
          </a:prstGeom>
        </p:spPr>
        <p:txBody>
          <a:bodyPr wrap="square">
            <a:spAutoFit/>
          </a:bodyPr>
          <a:lstStyle/>
          <a:p>
            <a:pPr marL="342900" indent="-342900">
              <a:buFont typeface="Open Sans" panose="020B060603050402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Units submit Subaward request in a single system, SAGE</a:t>
            </a:r>
          </a:p>
          <a:p>
            <a:pPr marL="940376" lvl="1" indent="-457200">
              <a:buFont typeface="Open Sans" panose="020B0606030504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No additional approvals needed to establish Subaward in Workday</a:t>
            </a:r>
          </a:p>
          <a:p>
            <a:pPr marL="342900" indent="-342900">
              <a:buFont typeface="Open Sans" panose="020B0606030504020204" pitchFamily="34" charset="0"/>
              <a:buChar char="&gt;"/>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Open Sans" panose="020B060603050402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Placeholder Award Lines will be established when a Subaward is anticipated under a new award</a:t>
            </a:r>
          </a:p>
          <a:p>
            <a:pPr marL="940376" lvl="1" indent="-457200">
              <a:buFont typeface="Open Sans" panose="020B0606030504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 Unique Award Line is established for each Subaward</a:t>
            </a:r>
          </a:p>
          <a:p>
            <a:pPr marL="342900" indent="-342900">
              <a:buFont typeface="Open Sans" panose="020B0606030504020204" pitchFamily="34" charset="0"/>
              <a:buChar char="&gt;"/>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Open Sans" panose="020B060603050402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Unique Award Lines enable real-time F&amp;A expenses, calculated and posted when a subaward invoice posts, up to the specified basis limit (typically the first $25,000)</a:t>
            </a:r>
          </a:p>
        </p:txBody>
      </p:sp>
    </p:spTree>
    <p:extLst>
      <p:ext uri="{BB962C8B-B14F-4D97-AF65-F5344CB8AC3E}">
        <p14:creationId xmlns:p14="http://schemas.microsoft.com/office/powerpoint/2010/main" val="3723618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2E2A-F629-4FFD-8E4C-E1CB8C11E3DB}"/>
              </a:ext>
            </a:extLst>
          </p:cNvPr>
          <p:cNvSpPr>
            <a:spLocks noGrp="1"/>
          </p:cNvSpPr>
          <p:nvPr>
            <p:ph type="title"/>
          </p:nvPr>
        </p:nvSpPr>
        <p:spPr>
          <a:xfrm>
            <a:off x="691050" y="1055555"/>
            <a:ext cx="11622699" cy="1413369"/>
          </a:xfrm>
        </p:spPr>
        <p:txBody>
          <a:bodyPr/>
          <a:lstStyle/>
          <a:p>
            <a:r>
              <a:rPr lang="en-US" sz="4000" dirty="0">
                <a:latin typeface="Encode Sans Normal" panose="02000000000000000000" pitchFamily="2" charset="0"/>
              </a:rPr>
              <a:t>Drafted Future State Design – What’s Staying Close to Current State?	</a:t>
            </a:r>
            <a:br>
              <a:rPr lang="en-US" sz="4000" dirty="0">
                <a:latin typeface="Encode Sans Normal" panose="02000000000000000000" pitchFamily="2" charset="0"/>
              </a:rPr>
            </a:br>
            <a:br>
              <a:rPr lang="en-US" sz="4000" dirty="0">
                <a:solidFill>
                  <a:schemeClr val="accent1"/>
                </a:solidFill>
                <a:latin typeface="Encode Sans Normal" panose="02000000000000000000" pitchFamily="2" charset="0"/>
              </a:rPr>
            </a:br>
            <a:endParaRPr lang="en-US" sz="4000" dirty="0">
              <a:latin typeface="Encode Sans Normal" panose="02000000000000000000" pitchFamily="2" charset="0"/>
            </a:endParaRPr>
          </a:p>
        </p:txBody>
      </p:sp>
      <p:sp>
        <p:nvSpPr>
          <p:cNvPr id="14" name="TextBox 13">
            <a:extLst>
              <a:ext uri="{FF2B5EF4-FFF2-40B4-BE49-F238E27FC236}">
                <a16:creationId xmlns:a16="http://schemas.microsoft.com/office/drawing/2014/main" id="{149AD56A-1535-4CBD-AC3A-60F132080810}"/>
              </a:ext>
            </a:extLst>
          </p:cNvPr>
          <p:cNvSpPr txBox="1"/>
          <p:nvPr/>
        </p:nvSpPr>
        <p:spPr>
          <a:xfrm>
            <a:off x="772357" y="1864801"/>
            <a:ext cx="11123721" cy="3585597"/>
          </a:xfrm>
          <a:prstGeom prst="rect">
            <a:avLst/>
          </a:prstGeom>
          <a:noFill/>
        </p:spPr>
        <p:txBody>
          <a:bodyPr wrap="square" rtlCol="0">
            <a:spAutoFit/>
          </a:bodyPr>
          <a:lstStyle/>
          <a:p>
            <a:pPr marL="342900" indent="-342900">
              <a:buFont typeface="Calibri" panose="020F050202020403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Units continue to confirm whether Subrecipient exists in our system</a:t>
            </a:r>
          </a:p>
          <a:p>
            <a:pPr marL="342900" indent="-342900">
              <a:buFont typeface="Calibri" panose="020F0502020204030204" pitchFamily="34" charset="0"/>
              <a:buChar char="&gt;"/>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Calibri" panose="020F050202020403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Units continue to direct new Subrecipients to register through a Supplier Portal </a:t>
            </a:r>
          </a:p>
          <a:p>
            <a:pPr marL="826076" lvl="1" indent="-342900">
              <a:buFont typeface="Open Sans" panose="020B0606030504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OSP does not need to wait, but Subrecipient must be in Workday before OSP can trigger the system integration</a:t>
            </a:r>
          </a:p>
          <a:p>
            <a:pPr marL="342900" indent="-342900">
              <a:buFont typeface="Calibri" panose="020F0502020204030204" pitchFamily="34" charset="0"/>
              <a:buChar char="&gt;"/>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Calibri" panose="020F050202020403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Subrecipients continue to submit invoices via a Supplier Portal</a:t>
            </a:r>
          </a:p>
          <a:p>
            <a:endParaRPr lang="en-US" dirty="0"/>
          </a:p>
        </p:txBody>
      </p:sp>
    </p:spTree>
    <p:extLst>
      <p:ext uri="{BB962C8B-B14F-4D97-AF65-F5344CB8AC3E}">
        <p14:creationId xmlns:p14="http://schemas.microsoft.com/office/powerpoint/2010/main" val="2190684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2E2A-F629-4FFD-8E4C-E1CB8C11E3DB}"/>
              </a:ext>
            </a:extLst>
          </p:cNvPr>
          <p:cNvSpPr>
            <a:spLocks noGrp="1"/>
          </p:cNvSpPr>
          <p:nvPr>
            <p:ph type="title"/>
          </p:nvPr>
        </p:nvSpPr>
        <p:spPr>
          <a:xfrm>
            <a:off x="654755" y="445528"/>
            <a:ext cx="11622699" cy="1413369"/>
          </a:xfrm>
        </p:spPr>
        <p:txBody>
          <a:bodyPr/>
          <a:lstStyle/>
          <a:p>
            <a:r>
              <a:rPr lang="en-US" sz="4000" dirty="0">
                <a:solidFill>
                  <a:schemeClr val="accent1"/>
                </a:solidFill>
                <a:latin typeface="Encode Sans Normal" panose="02000000000000000000" pitchFamily="2" charset="0"/>
              </a:rPr>
              <a:t>Sponsored Award Components</a:t>
            </a:r>
            <a:br>
              <a:rPr lang="en-US" sz="4400" dirty="0">
                <a:solidFill>
                  <a:schemeClr val="accent1"/>
                </a:solidFill>
              </a:rPr>
            </a:br>
            <a:endParaRPr lang="en-US" dirty="0"/>
          </a:p>
        </p:txBody>
      </p:sp>
      <p:grpSp>
        <p:nvGrpSpPr>
          <p:cNvPr id="57" name="Group 56">
            <a:extLst>
              <a:ext uri="{FF2B5EF4-FFF2-40B4-BE49-F238E27FC236}">
                <a16:creationId xmlns:a16="http://schemas.microsoft.com/office/drawing/2014/main" id="{77C3BB57-5941-4630-A12A-3C24DD90F7B0}"/>
              </a:ext>
            </a:extLst>
          </p:cNvPr>
          <p:cNvGrpSpPr/>
          <p:nvPr/>
        </p:nvGrpSpPr>
        <p:grpSpPr>
          <a:xfrm>
            <a:off x="487680" y="2077146"/>
            <a:ext cx="6014720" cy="5078652"/>
            <a:chOff x="501443" y="1501912"/>
            <a:chExt cx="5638800" cy="4761236"/>
          </a:xfrm>
        </p:grpSpPr>
        <p:sp>
          <p:nvSpPr>
            <p:cNvPr id="58" name="Rounded Rectangle 7">
              <a:extLst>
                <a:ext uri="{FF2B5EF4-FFF2-40B4-BE49-F238E27FC236}">
                  <a16:creationId xmlns:a16="http://schemas.microsoft.com/office/drawing/2014/main" id="{E3A7118E-AE14-417C-BFB0-A09328D16E88}"/>
                </a:ext>
              </a:extLst>
            </p:cNvPr>
            <p:cNvSpPr/>
            <p:nvPr/>
          </p:nvSpPr>
          <p:spPr bwMode="gray">
            <a:xfrm>
              <a:off x="501443" y="1691148"/>
              <a:ext cx="5638800" cy="4572000"/>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95072" rtlCol="0" anchor="t" anchorCtr="0"/>
            <a:lstStyle/>
            <a:p>
              <a:pPr defTabSz="483151" eaLnBrk="0" hangingPunct="0">
                <a:lnSpc>
                  <a:spcPct val="106000"/>
                </a:lnSpc>
              </a:pPr>
              <a:r>
                <a:rPr lang="en-US" sz="2987" b="1" dirty="0">
                  <a:solidFill>
                    <a:srgbClr val="E8D3A2"/>
                  </a:solidFill>
                  <a:latin typeface="Open Sans" panose="020B0606030504020204" pitchFamily="34" charset="0"/>
                  <a:ea typeface="Open Sans" panose="020B0606030504020204" pitchFamily="34" charset="0"/>
                  <a:cs typeface="Open Sans" panose="020B0606030504020204" pitchFamily="34" charset="0"/>
                </a:rPr>
                <a:t>Award</a:t>
              </a:r>
            </a:p>
            <a:p>
              <a:pP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Defines the business rules to correctly bill, collect, and report activities related to the award.</a:t>
              </a:r>
            </a:p>
            <a:p>
              <a:pPr defTabSz="483151" eaLnBrk="0" hangingPunct="0">
                <a:lnSpc>
                  <a:spcPct val="106000"/>
                </a:lnSpc>
              </a:pPr>
              <a:endParaRPr lang="en-US" sz="1920" b="1" dirty="0">
                <a:solidFill>
                  <a:srgbClr val="E8D3A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Rectangle 58">
              <a:extLst>
                <a:ext uri="{FF2B5EF4-FFF2-40B4-BE49-F238E27FC236}">
                  <a16:creationId xmlns:a16="http://schemas.microsoft.com/office/drawing/2014/main" id="{2A0A492A-C83B-436A-A34A-78E5DD00DB3C}"/>
                </a:ext>
              </a:extLst>
            </p:cNvPr>
            <p:cNvSpPr/>
            <p:nvPr/>
          </p:nvSpPr>
          <p:spPr bwMode="gray">
            <a:xfrm>
              <a:off x="871934" y="3002360"/>
              <a:ext cx="2229097" cy="571500"/>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Sponsor, Flow Through Sponsor</a:t>
              </a:r>
            </a:p>
          </p:txBody>
        </p:sp>
        <p:sp>
          <p:nvSpPr>
            <p:cNvPr id="60" name="Rectangle 59">
              <a:extLst>
                <a:ext uri="{FF2B5EF4-FFF2-40B4-BE49-F238E27FC236}">
                  <a16:creationId xmlns:a16="http://schemas.microsoft.com/office/drawing/2014/main" id="{546207B8-AAD6-4316-9A58-8B2FC8DA9891}"/>
                </a:ext>
              </a:extLst>
            </p:cNvPr>
            <p:cNvSpPr/>
            <p:nvPr/>
          </p:nvSpPr>
          <p:spPr bwMode="gray">
            <a:xfrm>
              <a:off x="881648" y="5461757"/>
              <a:ext cx="2229097" cy="527976"/>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Award Attributes</a:t>
              </a:r>
            </a:p>
          </p:txBody>
        </p:sp>
        <p:sp>
          <p:nvSpPr>
            <p:cNvPr id="61" name="Rectangle 60">
              <a:extLst>
                <a:ext uri="{FF2B5EF4-FFF2-40B4-BE49-F238E27FC236}">
                  <a16:creationId xmlns:a16="http://schemas.microsoft.com/office/drawing/2014/main" id="{0CD46A71-BC4B-475B-B67F-0AF9E184F858}"/>
                </a:ext>
              </a:extLst>
            </p:cNvPr>
            <p:cNvSpPr/>
            <p:nvPr/>
          </p:nvSpPr>
          <p:spPr bwMode="gray">
            <a:xfrm>
              <a:off x="871932" y="3652857"/>
              <a:ext cx="2229097" cy="542060"/>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Award Date</a:t>
              </a:r>
            </a:p>
          </p:txBody>
        </p:sp>
        <p:sp>
          <p:nvSpPr>
            <p:cNvPr id="62" name="Rectangle 61">
              <a:extLst>
                <a:ext uri="{FF2B5EF4-FFF2-40B4-BE49-F238E27FC236}">
                  <a16:creationId xmlns:a16="http://schemas.microsoft.com/office/drawing/2014/main" id="{0F58ED5C-9E4E-49A3-A24B-DECB79E8FD3A}"/>
                </a:ext>
              </a:extLst>
            </p:cNvPr>
            <p:cNvSpPr/>
            <p:nvPr/>
          </p:nvSpPr>
          <p:spPr bwMode="gray">
            <a:xfrm>
              <a:off x="877278" y="4273914"/>
              <a:ext cx="2229097" cy="543791"/>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Award Schedule</a:t>
              </a:r>
            </a:p>
          </p:txBody>
        </p:sp>
        <p:sp>
          <p:nvSpPr>
            <p:cNvPr id="63" name="Rectangle 62">
              <a:extLst>
                <a:ext uri="{FF2B5EF4-FFF2-40B4-BE49-F238E27FC236}">
                  <a16:creationId xmlns:a16="http://schemas.microsoft.com/office/drawing/2014/main" id="{5AB2773A-17AF-4250-81EC-8F34DBE2296E}"/>
                </a:ext>
              </a:extLst>
            </p:cNvPr>
            <p:cNvSpPr/>
            <p:nvPr/>
          </p:nvSpPr>
          <p:spPr bwMode="gray">
            <a:xfrm>
              <a:off x="871932" y="4875743"/>
              <a:ext cx="2229097" cy="527976"/>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Award Amounts</a:t>
              </a:r>
            </a:p>
          </p:txBody>
        </p:sp>
        <p:sp>
          <p:nvSpPr>
            <p:cNvPr id="64" name="Oval 63">
              <a:extLst>
                <a:ext uri="{FF2B5EF4-FFF2-40B4-BE49-F238E27FC236}">
                  <a16:creationId xmlns:a16="http://schemas.microsoft.com/office/drawing/2014/main" id="{DE9B87A9-CE08-443B-8B9D-3BE681F1AA30}"/>
                </a:ext>
              </a:extLst>
            </p:cNvPr>
            <p:cNvSpPr/>
            <p:nvPr/>
          </p:nvSpPr>
          <p:spPr bwMode="gray">
            <a:xfrm>
              <a:off x="2313310" y="1501912"/>
              <a:ext cx="640080" cy="548640"/>
            </a:xfrm>
            <a:prstGeom prst="ellipse">
              <a:avLst/>
            </a:prstGeom>
            <a:ln>
              <a:solidFill>
                <a:schemeClr val="bg2"/>
              </a:solidFill>
              <a:headEnd/>
              <a:tailEnd/>
            </a:ln>
          </p:spPr>
          <p:style>
            <a:lnRef idx="2">
              <a:schemeClr val="dk1">
                <a:shade val="50000"/>
              </a:schemeClr>
            </a:lnRef>
            <a:fillRef idx="1">
              <a:schemeClr val="dk1"/>
            </a:fillRef>
            <a:effectRef idx="0">
              <a:schemeClr val="dk1"/>
            </a:effectRef>
            <a:fontRef idx="minor">
              <a:schemeClr val="lt1"/>
            </a:fontRef>
          </p:style>
          <p:txBody>
            <a:bodyPr wrap="square" lIns="94827" tIns="94827" rIns="94827" bIns="94827" rtlCol="0" anchor="ctr"/>
            <a:lstStyle/>
            <a:p>
              <a:pPr algn="ctr" defTabSz="483151">
                <a:lnSpc>
                  <a:spcPct val="106000"/>
                </a:lnSpc>
              </a:pPr>
              <a:r>
                <a:rPr lang="en-US" sz="1707" b="1" dirty="0">
                  <a:solidFill>
                    <a:srgbClr val="E8D3A2"/>
                  </a:solidFill>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65" name="Group 64">
            <a:extLst>
              <a:ext uri="{FF2B5EF4-FFF2-40B4-BE49-F238E27FC236}">
                <a16:creationId xmlns:a16="http://schemas.microsoft.com/office/drawing/2014/main" id="{56E02998-EB77-4AB1-A63C-877C274D14CB}"/>
              </a:ext>
            </a:extLst>
          </p:cNvPr>
          <p:cNvGrpSpPr/>
          <p:nvPr/>
        </p:nvGrpSpPr>
        <p:grpSpPr>
          <a:xfrm>
            <a:off x="9124333" y="2661671"/>
            <a:ext cx="3316224" cy="3861980"/>
            <a:chOff x="8598307" y="2049903"/>
            <a:chExt cx="3108960" cy="3620607"/>
          </a:xfrm>
        </p:grpSpPr>
        <p:sp>
          <p:nvSpPr>
            <p:cNvPr id="66" name="Rounded Rectangle 24">
              <a:extLst>
                <a:ext uri="{FF2B5EF4-FFF2-40B4-BE49-F238E27FC236}">
                  <a16:creationId xmlns:a16="http://schemas.microsoft.com/office/drawing/2014/main" id="{6F87C3EE-43EA-4719-A8B6-F6A1ABDA0948}"/>
                </a:ext>
              </a:extLst>
            </p:cNvPr>
            <p:cNvSpPr/>
            <p:nvPr/>
          </p:nvSpPr>
          <p:spPr bwMode="gray">
            <a:xfrm>
              <a:off x="8598307" y="2287230"/>
              <a:ext cx="3108960" cy="3383280"/>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195072" rIns="0" rtlCol="0" anchor="t" anchorCtr="0"/>
            <a:lstStyle/>
            <a:p>
              <a:pPr defTabSz="483151" eaLnBrk="0" hangingPunct="0">
                <a:lnSpc>
                  <a:spcPct val="106000"/>
                </a:lnSpc>
              </a:pPr>
              <a:r>
                <a:rPr lang="en-US" sz="2133" b="1" dirty="0">
                  <a:solidFill>
                    <a:srgbClr val="4B2E83"/>
                  </a:solidFill>
                  <a:latin typeface="Open Sans" panose="020B0606030504020204" pitchFamily="34" charset="0"/>
                  <a:ea typeface="Open Sans" panose="020B0606030504020204" pitchFamily="34" charset="0"/>
                  <a:cs typeface="Open Sans" panose="020B0606030504020204" pitchFamily="34" charset="0"/>
                </a:rPr>
                <a:t>Award Budget </a:t>
              </a:r>
            </a:p>
            <a:p>
              <a:pPr defTabSz="483151" eaLnBrk="0" hangingPunct="0">
                <a:lnSpc>
                  <a:spcPct val="106000"/>
                </a:lnSpc>
              </a:pPr>
              <a:r>
                <a:rPr lang="en-US" sz="1493" dirty="0">
                  <a:solidFill>
                    <a:srgbClr val="4B2E83"/>
                  </a:solidFill>
                  <a:latin typeface="Open Sans" panose="020B0606030504020204" pitchFamily="34" charset="0"/>
                  <a:ea typeface="Open Sans" panose="020B0606030504020204" pitchFamily="34" charset="0"/>
                  <a:cs typeface="Open Sans" panose="020B0606030504020204" pitchFamily="34" charset="0"/>
                </a:rPr>
                <a:t>Workday automatically builds the periods based on the award schedule.</a:t>
              </a:r>
            </a:p>
          </p:txBody>
        </p:sp>
        <p:sp>
          <p:nvSpPr>
            <p:cNvPr id="67" name="Pentagon 26">
              <a:extLst>
                <a:ext uri="{FF2B5EF4-FFF2-40B4-BE49-F238E27FC236}">
                  <a16:creationId xmlns:a16="http://schemas.microsoft.com/office/drawing/2014/main" id="{A1E21AF2-806D-468C-BAB8-B31868986664}"/>
                </a:ext>
              </a:extLst>
            </p:cNvPr>
            <p:cNvSpPr/>
            <p:nvPr/>
          </p:nvSpPr>
          <p:spPr bwMode="gray">
            <a:xfrm>
              <a:off x="8924442" y="4923440"/>
              <a:ext cx="1463040" cy="548640"/>
            </a:xfrm>
            <a:prstGeom prst="homePlate">
              <a:avLst/>
            </a:prstGeom>
            <a:solidFill>
              <a:schemeClr val="accent6"/>
            </a:solidFill>
            <a:ln w="12700" cap="rnd" algn="ctr">
              <a:noFill/>
              <a:miter lim="800000"/>
              <a:headEnd/>
              <a:tailEnd/>
            </a:ln>
          </p:spPr>
          <p:txBody>
            <a:bodyPr lIns="0" rIns="195072" rtlCol="0" anchor="ctr" anchorCtr="1"/>
            <a:lstStyle/>
            <a:p>
              <a:pPr defTabSz="483151" eaLnBrk="0" hangingPunct="0">
                <a:lnSpc>
                  <a:spcPct val="106000"/>
                </a:lnSpc>
              </a:pPr>
              <a:r>
                <a:rPr lang="en-US" sz="1920" b="1" dirty="0">
                  <a:solidFill>
                    <a:srgbClr val="E8D3A2"/>
                  </a:solidFill>
                  <a:latin typeface="Open Sans" panose="020B0606030504020204" pitchFamily="34" charset="0"/>
                  <a:ea typeface="Open Sans" panose="020B0606030504020204" pitchFamily="34" charset="0"/>
                  <a:cs typeface="Open Sans" panose="020B0606030504020204" pitchFamily="34" charset="0"/>
                </a:rPr>
                <a:t>Grant</a:t>
              </a:r>
            </a:p>
            <a:p>
              <a:pPr defTabSz="483151" eaLnBrk="0" hangingPunct="0">
                <a:lnSpc>
                  <a:spcPct val="106000"/>
                </a:lnSpc>
              </a:pPr>
              <a:r>
                <a:rPr lang="en-US" sz="1173" dirty="0">
                  <a:solidFill>
                    <a:srgbClr val="E8D3A2"/>
                  </a:solidFill>
                  <a:latin typeface="Open Sans" panose="020B0606030504020204" pitchFamily="34" charset="0"/>
                  <a:ea typeface="Open Sans" panose="020B0606030504020204" pitchFamily="34" charset="0"/>
                  <a:cs typeface="Open Sans" panose="020B0606030504020204" pitchFamily="34" charset="0"/>
                </a:rPr>
                <a:t>(Worktag)</a:t>
              </a:r>
            </a:p>
          </p:txBody>
        </p:sp>
        <p:sp>
          <p:nvSpPr>
            <p:cNvPr id="68" name="Rectangle 67">
              <a:extLst>
                <a:ext uri="{FF2B5EF4-FFF2-40B4-BE49-F238E27FC236}">
                  <a16:creationId xmlns:a16="http://schemas.microsoft.com/office/drawing/2014/main" id="{1263B90F-9917-427A-910B-8D2DFE3B7C1A}"/>
                </a:ext>
              </a:extLst>
            </p:cNvPr>
            <p:cNvSpPr/>
            <p:nvPr/>
          </p:nvSpPr>
          <p:spPr bwMode="gray">
            <a:xfrm>
              <a:off x="8924442" y="3599008"/>
              <a:ext cx="1828800" cy="543791"/>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Award Schedule</a:t>
              </a:r>
            </a:p>
          </p:txBody>
        </p:sp>
        <p:sp>
          <p:nvSpPr>
            <p:cNvPr id="69" name="Rectangle 68">
              <a:extLst>
                <a:ext uri="{FF2B5EF4-FFF2-40B4-BE49-F238E27FC236}">
                  <a16:creationId xmlns:a16="http://schemas.microsoft.com/office/drawing/2014/main" id="{16042A92-A24D-4962-936B-7AEAC1091F51}"/>
                </a:ext>
              </a:extLst>
            </p:cNvPr>
            <p:cNvSpPr/>
            <p:nvPr/>
          </p:nvSpPr>
          <p:spPr bwMode="gray">
            <a:xfrm>
              <a:off x="8924442" y="4261224"/>
              <a:ext cx="1828800" cy="543791"/>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Budget Breakdown</a:t>
              </a:r>
            </a:p>
          </p:txBody>
        </p:sp>
        <p:sp>
          <p:nvSpPr>
            <p:cNvPr id="70" name="Oval 69">
              <a:extLst>
                <a:ext uri="{FF2B5EF4-FFF2-40B4-BE49-F238E27FC236}">
                  <a16:creationId xmlns:a16="http://schemas.microsoft.com/office/drawing/2014/main" id="{935B324E-BC51-45B5-894E-3E15AED6BECE}"/>
                </a:ext>
              </a:extLst>
            </p:cNvPr>
            <p:cNvSpPr/>
            <p:nvPr/>
          </p:nvSpPr>
          <p:spPr bwMode="gray">
            <a:xfrm>
              <a:off x="11032708" y="2049903"/>
              <a:ext cx="640080" cy="54864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lIns="94827" tIns="94827" rIns="94827" bIns="94827" rtlCol="0" anchor="ctr"/>
            <a:lstStyle/>
            <a:p>
              <a:pPr algn="ctr" defTabSz="483151">
                <a:lnSpc>
                  <a:spcPct val="106000"/>
                </a:lnSpc>
              </a:pPr>
              <a:r>
                <a:rPr lang="en-US" sz="1707" b="1" dirty="0">
                  <a:solidFill>
                    <a:srgbClr val="E8D3A2"/>
                  </a:solidFill>
                  <a:latin typeface="Open Sans" panose="020B0606030504020204" pitchFamily="34" charset="0"/>
                  <a:ea typeface="Open Sans" panose="020B0606030504020204" pitchFamily="34" charset="0"/>
                  <a:cs typeface="Open Sans" panose="020B0606030504020204" pitchFamily="34" charset="0"/>
                </a:rPr>
                <a:t>4</a:t>
              </a:r>
            </a:p>
          </p:txBody>
        </p:sp>
      </p:grpSp>
      <p:grpSp>
        <p:nvGrpSpPr>
          <p:cNvPr id="71" name="Group 70">
            <a:extLst>
              <a:ext uri="{FF2B5EF4-FFF2-40B4-BE49-F238E27FC236}">
                <a16:creationId xmlns:a16="http://schemas.microsoft.com/office/drawing/2014/main" id="{FCD0AED1-BDE5-4F4E-B1D3-3753B54FF6F1}"/>
              </a:ext>
            </a:extLst>
          </p:cNvPr>
          <p:cNvGrpSpPr/>
          <p:nvPr/>
        </p:nvGrpSpPr>
        <p:grpSpPr>
          <a:xfrm>
            <a:off x="3382296" y="3353646"/>
            <a:ext cx="5169408" cy="3805824"/>
            <a:chOff x="3215147" y="2698632"/>
            <a:chExt cx="4846320" cy="3567960"/>
          </a:xfrm>
        </p:grpSpPr>
        <p:sp>
          <p:nvSpPr>
            <p:cNvPr id="72" name="Rounded Rectangle 43">
              <a:extLst>
                <a:ext uri="{FF2B5EF4-FFF2-40B4-BE49-F238E27FC236}">
                  <a16:creationId xmlns:a16="http://schemas.microsoft.com/office/drawing/2014/main" id="{FCD26D63-773D-4893-9C07-0A68048404EE}"/>
                </a:ext>
              </a:extLst>
            </p:cNvPr>
            <p:cNvSpPr/>
            <p:nvPr/>
          </p:nvSpPr>
          <p:spPr bwMode="gray">
            <a:xfrm>
              <a:off x="3215147" y="2883312"/>
              <a:ext cx="4846320" cy="3383280"/>
            </a:xfrm>
            <a:prstGeom prst="round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195072" rIns="0" rtlCol="0" anchor="t" anchorCtr="0"/>
            <a:lstStyle/>
            <a:p>
              <a:pPr defTabSz="483151" eaLnBrk="0" hangingPunct="0">
                <a:lnSpc>
                  <a:spcPct val="106000"/>
                </a:lnSpc>
              </a:pPr>
              <a:r>
                <a:rPr lang="en-US" sz="2133" b="1" dirty="0">
                  <a:solidFill>
                    <a:srgbClr val="917B4C"/>
                  </a:solidFill>
                  <a:latin typeface="Open Sans" panose="020B0606030504020204" pitchFamily="34" charset="0"/>
                  <a:ea typeface="Open Sans" panose="020B0606030504020204" pitchFamily="34" charset="0"/>
                  <a:cs typeface="Open Sans" panose="020B0606030504020204" pitchFamily="34" charset="0"/>
                </a:rPr>
                <a:t>Award Line</a:t>
              </a:r>
            </a:p>
            <a:p>
              <a:pPr defTabSz="483151" eaLnBrk="0" hangingPunct="0">
                <a:lnSpc>
                  <a:spcPct val="106000"/>
                </a:lnSpc>
              </a:pPr>
              <a:r>
                <a:rPr lang="en-US" sz="1493" dirty="0">
                  <a:solidFill>
                    <a:srgbClr val="917B4C"/>
                  </a:solidFill>
                  <a:latin typeface="Open Sans" panose="020B0606030504020204" pitchFamily="34" charset="0"/>
                  <a:ea typeface="Open Sans" panose="020B0606030504020204" pitchFamily="34" charset="0"/>
                  <a:cs typeface="Open Sans" panose="020B0606030504020204" pitchFamily="34" charset="0"/>
                </a:rPr>
                <a:t>Manages award details and ties Grant to Award.</a:t>
              </a:r>
            </a:p>
          </p:txBody>
        </p:sp>
        <p:sp>
          <p:nvSpPr>
            <p:cNvPr id="73" name="Rectangle 72">
              <a:extLst>
                <a:ext uri="{FF2B5EF4-FFF2-40B4-BE49-F238E27FC236}">
                  <a16:creationId xmlns:a16="http://schemas.microsoft.com/office/drawing/2014/main" id="{72E8A92C-6156-4579-9B32-87C623DEE7FE}"/>
                </a:ext>
              </a:extLst>
            </p:cNvPr>
            <p:cNvSpPr/>
            <p:nvPr/>
          </p:nvSpPr>
          <p:spPr bwMode="gray">
            <a:xfrm>
              <a:off x="3577708" y="3738295"/>
              <a:ext cx="1828800" cy="543791"/>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Reimbursement Method</a:t>
              </a:r>
            </a:p>
          </p:txBody>
        </p:sp>
        <p:sp>
          <p:nvSpPr>
            <p:cNvPr id="74" name="Rectangle 73">
              <a:extLst>
                <a:ext uri="{FF2B5EF4-FFF2-40B4-BE49-F238E27FC236}">
                  <a16:creationId xmlns:a16="http://schemas.microsoft.com/office/drawing/2014/main" id="{7E3D968B-595E-40B3-8FBD-A4D5D4257C87}"/>
                </a:ext>
              </a:extLst>
            </p:cNvPr>
            <p:cNvSpPr/>
            <p:nvPr/>
          </p:nvSpPr>
          <p:spPr bwMode="gray">
            <a:xfrm>
              <a:off x="3577708" y="4346274"/>
              <a:ext cx="1828800" cy="543791"/>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F&amp;A Rule</a:t>
              </a:r>
            </a:p>
          </p:txBody>
        </p:sp>
        <p:sp>
          <p:nvSpPr>
            <p:cNvPr id="75" name="Rectangle 74">
              <a:extLst>
                <a:ext uri="{FF2B5EF4-FFF2-40B4-BE49-F238E27FC236}">
                  <a16:creationId xmlns:a16="http://schemas.microsoft.com/office/drawing/2014/main" id="{8ABD8125-D13E-42DB-87A9-05392E9AC54B}"/>
                </a:ext>
              </a:extLst>
            </p:cNvPr>
            <p:cNvSpPr/>
            <p:nvPr/>
          </p:nvSpPr>
          <p:spPr bwMode="gray">
            <a:xfrm>
              <a:off x="3577708" y="4954253"/>
              <a:ext cx="1828800" cy="543791"/>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Start and End Dates</a:t>
              </a:r>
            </a:p>
          </p:txBody>
        </p:sp>
        <p:sp>
          <p:nvSpPr>
            <p:cNvPr id="76" name="Rectangle 75">
              <a:extLst>
                <a:ext uri="{FF2B5EF4-FFF2-40B4-BE49-F238E27FC236}">
                  <a16:creationId xmlns:a16="http://schemas.microsoft.com/office/drawing/2014/main" id="{03207323-61DE-48A9-AD76-5C531F0C5FEB}"/>
                </a:ext>
              </a:extLst>
            </p:cNvPr>
            <p:cNvSpPr/>
            <p:nvPr/>
          </p:nvSpPr>
          <p:spPr bwMode="gray">
            <a:xfrm>
              <a:off x="3577708" y="5562233"/>
              <a:ext cx="1828800" cy="543791"/>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Sub-recipient</a:t>
              </a:r>
            </a:p>
          </p:txBody>
        </p:sp>
        <p:sp>
          <p:nvSpPr>
            <p:cNvPr id="77" name="Rectangle 76">
              <a:extLst>
                <a:ext uri="{FF2B5EF4-FFF2-40B4-BE49-F238E27FC236}">
                  <a16:creationId xmlns:a16="http://schemas.microsoft.com/office/drawing/2014/main" id="{2C5FC073-63A9-4BB1-A200-25C515563F46}"/>
                </a:ext>
              </a:extLst>
            </p:cNvPr>
            <p:cNvSpPr/>
            <p:nvPr/>
          </p:nvSpPr>
          <p:spPr bwMode="gray">
            <a:xfrm>
              <a:off x="5727899" y="3738295"/>
              <a:ext cx="1828800" cy="543791"/>
            </a:xfrm>
            <a:prstGeom prst="rect">
              <a:avLst/>
            </a:prstGeom>
            <a:solidFill>
              <a:schemeClr val="accent6"/>
            </a:solidFill>
            <a:ln w="12700" cap="rnd" algn="ctr">
              <a:noFill/>
              <a:miter lim="800000"/>
              <a:headEnd/>
              <a:tailEnd/>
            </a:ln>
          </p:spPr>
          <p:txBody>
            <a:bodyPr lIns="195072" rtlCol="0" anchor="ctr" anchorCtr="1"/>
            <a:lstStyle/>
            <a:p>
              <a:pPr algn="ctr" defTabSz="483151" eaLnBrk="0" hangingPunct="0">
                <a:lnSpc>
                  <a:spcPct val="106000"/>
                </a:lnSpc>
              </a:pPr>
              <a:r>
                <a:rPr lang="en-US" sz="1493" dirty="0">
                  <a:solidFill>
                    <a:srgbClr val="E8D3A2"/>
                  </a:solidFill>
                  <a:latin typeface="Open Sans" panose="020B0606030504020204" pitchFamily="34" charset="0"/>
                  <a:ea typeface="Open Sans" panose="020B0606030504020204" pitchFamily="34" charset="0"/>
                  <a:cs typeface="Open Sans" panose="020B0606030504020204" pitchFamily="34" charset="0"/>
                </a:rPr>
                <a:t>Award Line Attributes</a:t>
              </a:r>
            </a:p>
          </p:txBody>
        </p:sp>
        <p:sp>
          <p:nvSpPr>
            <p:cNvPr id="78" name="Oval 77">
              <a:extLst>
                <a:ext uri="{FF2B5EF4-FFF2-40B4-BE49-F238E27FC236}">
                  <a16:creationId xmlns:a16="http://schemas.microsoft.com/office/drawing/2014/main" id="{64EE5CBD-FD0C-4D10-A2DC-56EB083EA9EB}"/>
                </a:ext>
              </a:extLst>
            </p:cNvPr>
            <p:cNvSpPr/>
            <p:nvPr/>
          </p:nvSpPr>
          <p:spPr bwMode="gray">
            <a:xfrm>
              <a:off x="5318267" y="2698632"/>
              <a:ext cx="640080" cy="548640"/>
            </a:xfrm>
            <a:prstGeom prst="ellipse">
              <a:avLst/>
            </a:prstGeom>
            <a:ln>
              <a:solidFill>
                <a:schemeClr val="bg2"/>
              </a:solidFill>
              <a:headEnd/>
              <a:tailEnd/>
            </a:ln>
          </p:spPr>
          <p:style>
            <a:lnRef idx="2">
              <a:schemeClr val="dk1">
                <a:shade val="50000"/>
              </a:schemeClr>
            </a:lnRef>
            <a:fillRef idx="1">
              <a:schemeClr val="dk1"/>
            </a:fillRef>
            <a:effectRef idx="0">
              <a:schemeClr val="dk1"/>
            </a:effectRef>
            <a:fontRef idx="minor">
              <a:schemeClr val="lt1"/>
            </a:fontRef>
          </p:style>
          <p:txBody>
            <a:bodyPr wrap="square" lIns="94827" tIns="94827" rIns="94827" bIns="94827" rtlCol="0" anchor="ctr"/>
            <a:lstStyle/>
            <a:p>
              <a:pPr algn="ctr" defTabSz="483151">
                <a:lnSpc>
                  <a:spcPct val="106000"/>
                </a:lnSpc>
              </a:pPr>
              <a:r>
                <a:rPr lang="en-US" sz="1707" b="1" dirty="0">
                  <a:solidFill>
                    <a:srgbClr val="E8D3A2"/>
                  </a:solidFill>
                  <a:latin typeface="Open Sans" panose="020B0606030504020204" pitchFamily="34" charset="0"/>
                  <a:ea typeface="Open Sans" panose="020B0606030504020204" pitchFamily="34" charset="0"/>
                  <a:cs typeface="Open Sans" panose="020B0606030504020204" pitchFamily="34" charset="0"/>
                </a:rPr>
                <a:t>2</a:t>
              </a:r>
            </a:p>
          </p:txBody>
        </p:sp>
      </p:grpSp>
      <p:grpSp>
        <p:nvGrpSpPr>
          <p:cNvPr id="79" name="Group 78">
            <a:extLst>
              <a:ext uri="{FF2B5EF4-FFF2-40B4-BE49-F238E27FC236}">
                <a16:creationId xmlns:a16="http://schemas.microsoft.com/office/drawing/2014/main" id="{661E16AB-6FFB-4BEB-86F6-EA253DE50AA4}"/>
              </a:ext>
            </a:extLst>
          </p:cNvPr>
          <p:cNvGrpSpPr/>
          <p:nvPr/>
        </p:nvGrpSpPr>
        <p:grpSpPr>
          <a:xfrm>
            <a:off x="6062565" y="5268991"/>
            <a:ext cx="2048256" cy="1698638"/>
            <a:chOff x="5727899" y="4494266"/>
            <a:chExt cx="1920240" cy="1592473"/>
          </a:xfrm>
        </p:grpSpPr>
        <p:sp>
          <p:nvSpPr>
            <p:cNvPr id="80" name="Rounded Rectangle 53">
              <a:extLst>
                <a:ext uri="{FF2B5EF4-FFF2-40B4-BE49-F238E27FC236}">
                  <a16:creationId xmlns:a16="http://schemas.microsoft.com/office/drawing/2014/main" id="{FAAFB469-F122-4515-9D04-41C6DE32E4EB}"/>
                </a:ext>
              </a:extLst>
            </p:cNvPr>
            <p:cNvSpPr/>
            <p:nvPr/>
          </p:nvSpPr>
          <p:spPr bwMode="gray">
            <a:xfrm>
              <a:off x="5727899" y="4713403"/>
              <a:ext cx="1920240" cy="1373336"/>
            </a:xfrm>
            <a:prstGeom prst="round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195072" rtlCol="0" anchor="t" anchorCtr="0"/>
            <a:lstStyle/>
            <a:p>
              <a:pPr defTabSz="483151" eaLnBrk="0" hangingPunct="0">
                <a:lnSpc>
                  <a:spcPct val="106000"/>
                </a:lnSpc>
              </a:pPr>
              <a:r>
                <a:rPr lang="en-US" sz="2133" b="1" dirty="0">
                  <a:solidFill>
                    <a:srgbClr val="4B2E83"/>
                  </a:solidFill>
                  <a:latin typeface="Open Sans" panose="020B0606030504020204" pitchFamily="34" charset="0"/>
                  <a:ea typeface="Open Sans" panose="020B0606030504020204" pitchFamily="34" charset="0"/>
                  <a:cs typeface="Open Sans" panose="020B0606030504020204" pitchFamily="34" charset="0"/>
                </a:rPr>
                <a:t>Grant</a:t>
              </a:r>
            </a:p>
            <a:p>
              <a:pPr defTabSz="483151" eaLnBrk="0" hangingPunct="0">
                <a:lnSpc>
                  <a:spcPct val="106000"/>
                </a:lnSpc>
              </a:pPr>
              <a:r>
                <a:rPr lang="en-US" sz="1493" dirty="0">
                  <a:solidFill>
                    <a:srgbClr val="4B2E83"/>
                  </a:solidFill>
                  <a:latin typeface="Open Sans" panose="020B0606030504020204" pitchFamily="34" charset="0"/>
                  <a:ea typeface="Open Sans" panose="020B0606030504020204" pitchFamily="34" charset="0"/>
                  <a:cs typeface="Open Sans" panose="020B0606030504020204" pitchFamily="34" charset="0"/>
                </a:rPr>
                <a:t>Collects costs</a:t>
              </a:r>
            </a:p>
          </p:txBody>
        </p:sp>
        <p:sp>
          <p:nvSpPr>
            <p:cNvPr id="81" name="Pentagon 54">
              <a:extLst>
                <a:ext uri="{FF2B5EF4-FFF2-40B4-BE49-F238E27FC236}">
                  <a16:creationId xmlns:a16="http://schemas.microsoft.com/office/drawing/2014/main" id="{9B6D4DCD-8C2C-472A-B5D7-0A9DF93527C4}"/>
                </a:ext>
              </a:extLst>
            </p:cNvPr>
            <p:cNvSpPr/>
            <p:nvPr/>
          </p:nvSpPr>
          <p:spPr bwMode="gray">
            <a:xfrm>
              <a:off x="5989257" y="5463729"/>
              <a:ext cx="1463040" cy="548640"/>
            </a:xfrm>
            <a:prstGeom prst="homePlate">
              <a:avLst/>
            </a:prstGeom>
            <a:solidFill>
              <a:schemeClr val="accent6"/>
            </a:solidFill>
            <a:ln w="12700" cap="rnd" algn="ctr">
              <a:noFill/>
              <a:miter lim="800000"/>
              <a:headEnd/>
              <a:tailEnd/>
            </a:ln>
          </p:spPr>
          <p:txBody>
            <a:bodyPr lIns="0" rIns="195072" rtlCol="0" anchor="ctr" anchorCtr="1"/>
            <a:lstStyle/>
            <a:p>
              <a:pPr defTabSz="483151" eaLnBrk="0" hangingPunct="0">
                <a:lnSpc>
                  <a:spcPct val="106000"/>
                </a:lnSpc>
              </a:pPr>
              <a:r>
                <a:rPr lang="en-US" sz="1920" b="1" dirty="0">
                  <a:solidFill>
                    <a:srgbClr val="E8D3A2"/>
                  </a:solidFill>
                  <a:latin typeface="Open Sans" panose="020B0606030504020204" pitchFamily="34" charset="0"/>
                  <a:ea typeface="Open Sans" panose="020B0606030504020204" pitchFamily="34" charset="0"/>
                  <a:cs typeface="Open Sans" panose="020B0606030504020204" pitchFamily="34" charset="0"/>
                </a:rPr>
                <a:t>Grant</a:t>
              </a:r>
            </a:p>
            <a:p>
              <a:pPr defTabSz="483151" eaLnBrk="0" hangingPunct="0">
                <a:lnSpc>
                  <a:spcPct val="106000"/>
                </a:lnSpc>
              </a:pPr>
              <a:r>
                <a:rPr lang="en-US" sz="1173" dirty="0">
                  <a:solidFill>
                    <a:srgbClr val="E8D3A2"/>
                  </a:solidFill>
                  <a:latin typeface="Open Sans" panose="020B0606030504020204" pitchFamily="34" charset="0"/>
                  <a:ea typeface="Open Sans" panose="020B0606030504020204" pitchFamily="34" charset="0"/>
                  <a:cs typeface="Open Sans" panose="020B0606030504020204" pitchFamily="34" charset="0"/>
                </a:rPr>
                <a:t>(Worktag)</a:t>
              </a:r>
            </a:p>
          </p:txBody>
        </p:sp>
        <p:sp>
          <p:nvSpPr>
            <p:cNvPr id="82" name="Oval 81">
              <a:extLst>
                <a:ext uri="{FF2B5EF4-FFF2-40B4-BE49-F238E27FC236}">
                  <a16:creationId xmlns:a16="http://schemas.microsoft.com/office/drawing/2014/main" id="{6F47D421-D633-4629-8C5C-D78B0894D131}"/>
                </a:ext>
              </a:extLst>
            </p:cNvPr>
            <p:cNvSpPr/>
            <p:nvPr/>
          </p:nvSpPr>
          <p:spPr bwMode="gray">
            <a:xfrm>
              <a:off x="6894683" y="4494266"/>
              <a:ext cx="640080" cy="54864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lIns="94827" tIns="94827" rIns="94827" bIns="94827" rtlCol="0" anchor="ctr"/>
            <a:lstStyle/>
            <a:p>
              <a:pPr algn="ctr" defTabSz="483151">
                <a:lnSpc>
                  <a:spcPct val="106000"/>
                </a:lnSpc>
              </a:pPr>
              <a:r>
                <a:rPr lang="en-US" sz="1707" b="1" dirty="0">
                  <a:solidFill>
                    <a:srgbClr val="E8D3A2"/>
                  </a:solidFill>
                  <a:latin typeface="Open Sans" panose="020B0606030504020204" pitchFamily="34" charset="0"/>
                  <a:ea typeface="Open Sans" panose="020B0606030504020204" pitchFamily="34" charset="0"/>
                  <a:cs typeface="Open Sans" panose="020B0606030504020204" pitchFamily="34" charset="0"/>
                </a:rPr>
                <a:t>3</a:t>
              </a:r>
            </a:p>
          </p:txBody>
        </p:sp>
      </p:grpSp>
      <p:sp>
        <p:nvSpPr>
          <p:cNvPr id="84" name="Text Placeholder 6">
            <a:extLst>
              <a:ext uri="{FF2B5EF4-FFF2-40B4-BE49-F238E27FC236}">
                <a16:creationId xmlns:a16="http://schemas.microsoft.com/office/drawing/2014/main" id="{2965995C-0486-448B-83A6-BBC97976832E}"/>
              </a:ext>
            </a:extLst>
          </p:cNvPr>
          <p:cNvSpPr txBox="1">
            <a:spLocks/>
          </p:cNvSpPr>
          <p:nvPr/>
        </p:nvSpPr>
        <p:spPr>
          <a:xfrm>
            <a:off x="727346" y="1715099"/>
            <a:ext cx="11016855" cy="308378"/>
          </a:xfrm>
          <a:prstGeom prst="rect">
            <a:avLst/>
          </a:prstGeom>
        </p:spPr>
        <p:txBody>
          <a:bodyPr>
            <a:normAutofit fontScale="25000" lnSpcReduction="20000"/>
          </a:bodyPr>
          <a:lstStyle>
            <a:lvl1pPr marL="0" indent="0" algn="l" defTabSz="650214" rtl="0" eaLnBrk="1" latinLnBrk="0" hangingPunct="1">
              <a:spcBef>
                <a:spcPct val="20000"/>
              </a:spcBef>
              <a:buFont typeface="Arial"/>
              <a:buNone/>
              <a:defRPr sz="3413" b="0" i="1" kern="1200" baseline="0">
                <a:solidFill>
                  <a:schemeClr val="tx1"/>
                </a:solidFill>
                <a:latin typeface="Open Sans Light"/>
                <a:ea typeface="+mn-ea"/>
                <a:cs typeface="Open Sans Light"/>
              </a:defRPr>
            </a:lvl1pPr>
            <a:lvl2pPr marL="1056596" indent="-406385" algn="l" defTabSz="650214" rtl="0" eaLnBrk="1" latinLnBrk="0" hangingPunct="1">
              <a:spcBef>
                <a:spcPct val="20000"/>
              </a:spcBef>
              <a:buFont typeface="Arial"/>
              <a:buChar char="–"/>
              <a:defRPr sz="3983" kern="1200">
                <a:solidFill>
                  <a:schemeClr val="tx1"/>
                </a:solidFill>
                <a:latin typeface="+mn-lt"/>
                <a:ea typeface="+mn-ea"/>
                <a:cs typeface="+mn-cs"/>
              </a:defRPr>
            </a:lvl2pPr>
            <a:lvl3pPr marL="1625534" indent="-325107"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7" indent="-325107"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2" indent="-325107"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7"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7"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2" indent="-325107"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7" algn="l" defTabSz="650214" rtl="0" eaLnBrk="1" latinLnBrk="0" hangingPunct="1">
              <a:spcBef>
                <a:spcPct val="20000"/>
              </a:spcBef>
              <a:buFont typeface="Arial"/>
              <a:buChar char="•"/>
              <a:defRPr sz="2844" kern="1200">
                <a:solidFill>
                  <a:schemeClr val="tx1"/>
                </a:solidFill>
                <a:latin typeface="+mn-lt"/>
                <a:ea typeface="+mn-ea"/>
                <a:cs typeface="+mn-cs"/>
              </a:defRPr>
            </a:lvl9pPr>
          </a:lstStyle>
          <a:p>
            <a:r>
              <a:rPr lang="en-US" sz="8000" i="0" dirty="0">
                <a:solidFill>
                  <a:srgbClr val="33006F"/>
                </a:solidFill>
                <a:latin typeface="Open Sans" panose="020B0606030504020204" pitchFamily="34" charset="0"/>
                <a:ea typeface="Open Sans" panose="020B0606030504020204" pitchFamily="34" charset="0"/>
                <a:cs typeface="Open Sans" panose="020B0606030504020204" pitchFamily="34" charset="0"/>
              </a:rPr>
              <a:t>The sponsor’s Notice of Award (NOA) can be broken down into these main objects.</a:t>
            </a:r>
          </a:p>
          <a:p>
            <a:endParaRPr lang="en-US" dirty="0"/>
          </a:p>
        </p:txBody>
      </p:sp>
      <p:pic>
        <p:nvPicPr>
          <p:cNvPr id="85" name="Picture 84">
            <a:extLst>
              <a:ext uri="{FF2B5EF4-FFF2-40B4-BE49-F238E27FC236}">
                <a16:creationId xmlns:a16="http://schemas.microsoft.com/office/drawing/2014/main" id="{566801A9-8DBA-49D2-A8AC-0C3414B89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81" y="134757"/>
            <a:ext cx="2072640" cy="1381760"/>
          </a:xfrm>
          <a:prstGeom prst="rect">
            <a:avLst/>
          </a:prstGeom>
        </p:spPr>
      </p:pic>
    </p:spTree>
    <p:extLst>
      <p:ext uri="{BB962C8B-B14F-4D97-AF65-F5344CB8AC3E}">
        <p14:creationId xmlns:p14="http://schemas.microsoft.com/office/powerpoint/2010/main" val="220915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2E2A-F629-4FFD-8E4C-E1CB8C11E3DB}"/>
              </a:ext>
            </a:extLst>
          </p:cNvPr>
          <p:cNvSpPr>
            <a:spLocks noGrp="1"/>
          </p:cNvSpPr>
          <p:nvPr>
            <p:ph type="title"/>
          </p:nvPr>
        </p:nvSpPr>
        <p:spPr>
          <a:xfrm>
            <a:off x="628122" y="461099"/>
            <a:ext cx="11622699" cy="1413369"/>
          </a:xfrm>
        </p:spPr>
        <p:txBody>
          <a:bodyPr/>
          <a:lstStyle/>
          <a:p>
            <a:r>
              <a:rPr lang="en-US" sz="4000" dirty="0">
                <a:solidFill>
                  <a:schemeClr val="accent1"/>
                </a:solidFill>
                <a:latin typeface="Encode Sans Normal" panose="02000000000000000000" pitchFamily="2" charset="0"/>
              </a:rPr>
              <a:t>Questions?</a:t>
            </a:r>
            <a:br>
              <a:rPr lang="en-US" sz="4000" dirty="0">
                <a:solidFill>
                  <a:schemeClr val="accent1"/>
                </a:solidFill>
                <a:latin typeface="Encode Sans Normal" panose="02000000000000000000" pitchFamily="2" charset="0"/>
              </a:rPr>
            </a:br>
            <a:endParaRPr lang="en-US" dirty="0"/>
          </a:p>
        </p:txBody>
      </p:sp>
      <p:pic>
        <p:nvPicPr>
          <p:cNvPr id="4" name="Picture 3" descr="A close up of a street sign&#10;&#10;Description automatically generated">
            <a:extLst>
              <a:ext uri="{FF2B5EF4-FFF2-40B4-BE49-F238E27FC236}">
                <a16:creationId xmlns:a16="http://schemas.microsoft.com/office/drawing/2014/main" id="{FA9B3590-7E25-49B2-B7C6-2CC034EBED0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15316" y="1677527"/>
            <a:ext cx="6743084" cy="4495389"/>
          </a:xfrm>
          <a:prstGeom prst="rect">
            <a:avLst/>
          </a:prstGeom>
        </p:spPr>
      </p:pic>
    </p:spTree>
    <p:extLst>
      <p:ext uri="{BB962C8B-B14F-4D97-AF65-F5344CB8AC3E}">
        <p14:creationId xmlns:p14="http://schemas.microsoft.com/office/powerpoint/2010/main" val="3330618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8406" y="663676"/>
            <a:ext cx="10807987" cy="2817873"/>
          </a:xfrm>
        </p:spPr>
        <p:txBody>
          <a:bodyPr/>
          <a:lstStyle/>
          <a:p>
            <a:r>
              <a:rPr lang="en-US" sz="5630" dirty="0">
                <a:latin typeface="Encode Sans Normal" panose="02000000000000000000" pitchFamily="2" charset="0"/>
              </a:rPr>
              <a:t>UWFT Operating Model</a:t>
            </a:r>
            <a:endParaRPr lang="en-US" sz="5630" b="0" i="1" dirty="0">
              <a:latin typeface="Encode Sans Normal" panose="02000000000000000000" pitchFamily="2" charset="0"/>
            </a:endParaRPr>
          </a:p>
        </p:txBody>
      </p:sp>
      <p:sp>
        <p:nvSpPr>
          <p:cNvPr id="3" name="Google Shape;84;p17">
            <a:extLst>
              <a:ext uri="{FF2B5EF4-FFF2-40B4-BE49-F238E27FC236}">
                <a16:creationId xmlns:a16="http://schemas.microsoft.com/office/drawing/2014/main" id="{148B8FA1-2778-4618-88A2-3098C780E1CB}"/>
              </a:ext>
            </a:extLst>
          </p:cNvPr>
          <p:cNvSpPr txBox="1"/>
          <p:nvPr/>
        </p:nvSpPr>
        <p:spPr>
          <a:xfrm>
            <a:off x="1098406" y="4434054"/>
            <a:ext cx="2603400" cy="9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FFFFFF"/>
                </a:solidFill>
              </a:rPr>
              <a:t>Libby Hartman</a:t>
            </a:r>
            <a:endParaRPr sz="2400" b="1" dirty="0">
              <a:solidFill>
                <a:srgbClr val="FFFFFF"/>
              </a:solidFill>
            </a:endParaRPr>
          </a:p>
        </p:txBody>
      </p:sp>
    </p:spTree>
    <p:extLst>
      <p:ext uri="{BB962C8B-B14F-4D97-AF65-F5344CB8AC3E}">
        <p14:creationId xmlns:p14="http://schemas.microsoft.com/office/powerpoint/2010/main" val="138833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358FB-9568-460E-A95F-4FBFE043A230}"/>
              </a:ext>
            </a:extLst>
          </p:cNvPr>
          <p:cNvSpPr>
            <a:spLocks noGrp="1"/>
          </p:cNvSpPr>
          <p:nvPr>
            <p:ph type="body" sz="quarter" idx="10"/>
          </p:nvPr>
        </p:nvSpPr>
        <p:spPr>
          <a:xfrm>
            <a:off x="615782" y="320516"/>
            <a:ext cx="11640409" cy="477010"/>
          </a:xfrm>
        </p:spPr>
        <p:txBody>
          <a:bodyPr>
            <a:noAutofit/>
          </a:bodyPr>
          <a:lstStyle/>
          <a:p>
            <a:r>
              <a:rPr lang="en-US" sz="4000" b="1" dirty="0">
                <a:latin typeface="Encode Sans Normal" panose="02000000000000000000" pitchFamily="2" charset="0"/>
              </a:rPr>
              <a:t>Agenda</a:t>
            </a:r>
          </a:p>
        </p:txBody>
      </p:sp>
      <p:sp>
        <p:nvSpPr>
          <p:cNvPr id="3" name="Text Placeholder 2">
            <a:extLst>
              <a:ext uri="{FF2B5EF4-FFF2-40B4-BE49-F238E27FC236}">
                <a16:creationId xmlns:a16="http://schemas.microsoft.com/office/drawing/2014/main" id="{D7BB5CA0-D558-488E-8A9A-93F086123C0C}"/>
              </a:ext>
            </a:extLst>
          </p:cNvPr>
          <p:cNvSpPr>
            <a:spLocks noGrp="1"/>
          </p:cNvSpPr>
          <p:nvPr>
            <p:ph type="body" sz="quarter" idx="11"/>
          </p:nvPr>
        </p:nvSpPr>
        <p:spPr>
          <a:xfrm>
            <a:off x="673984" y="1428592"/>
            <a:ext cx="11656832" cy="3409738"/>
          </a:xfrm>
        </p:spPr>
        <p:txBody>
          <a:bodyPr/>
          <a:lstStyle/>
          <a:p>
            <a:r>
              <a:rPr lang="en-US" sz="3000" dirty="0"/>
              <a:t>Post Award Fiscal Compliance Training Update</a:t>
            </a:r>
          </a:p>
          <a:p>
            <a:endParaRPr lang="en-US" sz="1200" dirty="0"/>
          </a:p>
          <a:p>
            <a:r>
              <a:rPr lang="en-US" sz="3000" dirty="0"/>
              <a:t>September is NIH Training Grant Season</a:t>
            </a:r>
          </a:p>
          <a:p>
            <a:endParaRPr lang="en-US" sz="1200" dirty="0"/>
          </a:p>
          <a:p>
            <a:r>
              <a:rPr lang="en-US" sz="3000" dirty="0"/>
              <a:t>SAGE FT Changes: Award Intake</a:t>
            </a:r>
          </a:p>
          <a:p>
            <a:endParaRPr lang="en-US" sz="1200" dirty="0"/>
          </a:p>
          <a:p>
            <a:r>
              <a:rPr lang="en-US" sz="3000" dirty="0"/>
              <a:t>UWFT Subaward Business Process Design</a:t>
            </a:r>
          </a:p>
          <a:p>
            <a:endParaRPr lang="en-US" sz="1200" dirty="0"/>
          </a:p>
          <a:p>
            <a:r>
              <a:rPr lang="en-US" sz="3000" dirty="0"/>
              <a:t>UWFT Operating Model</a:t>
            </a:r>
          </a:p>
          <a:p>
            <a:endParaRPr lang="en-US" sz="1200" dirty="0"/>
          </a:p>
          <a:p>
            <a:pPr marL="0" indent="0">
              <a:buNone/>
            </a:pPr>
            <a:endParaRPr lang="en-US" dirty="0"/>
          </a:p>
        </p:txBody>
      </p:sp>
    </p:spTree>
    <p:extLst>
      <p:ext uri="{BB962C8B-B14F-4D97-AF65-F5344CB8AC3E}">
        <p14:creationId xmlns:p14="http://schemas.microsoft.com/office/powerpoint/2010/main" val="2908355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307F-CB71-4E46-B913-A5B194B062D1}"/>
              </a:ext>
            </a:extLst>
          </p:cNvPr>
          <p:cNvSpPr>
            <a:spLocks noGrp="1"/>
          </p:cNvSpPr>
          <p:nvPr>
            <p:ph type="title"/>
          </p:nvPr>
        </p:nvSpPr>
        <p:spPr>
          <a:xfrm>
            <a:off x="654755" y="525846"/>
            <a:ext cx="11622699" cy="709308"/>
          </a:xfrm>
        </p:spPr>
        <p:txBody>
          <a:bodyPr/>
          <a:lstStyle/>
          <a:p>
            <a:r>
              <a:rPr lang="en-US" sz="4400" dirty="0">
                <a:latin typeface="Encode Sans Normal" panose="02000000000000000000" pitchFamily="2" charset="0"/>
              </a:rPr>
              <a:t>Goals of the Shared Service</a:t>
            </a:r>
            <a:endParaRPr lang="en-US" dirty="0"/>
          </a:p>
        </p:txBody>
      </p:sp>
      <p:sp>
        <p:nvSpPr>
          <p:cNvPr id="4" name="Freeform 6">
            <a:extLst>
              <a:ext uri="{FF2B5EF4-FFF2-40B4-BE49-F238E27FC236}">
                <a16:creationId xmlns:a16="http://schemas.microsoft.com/office/drawing/2014/main" id="{AF4D8A43-7792-49B4-84C4-AF8B7611F5B8}"/>
              </a:ext>
            </a:extLst>
          </p:cNvPr>
          <p:cNvSpPr>
            <a:spLocks/>
          </p:cNvSpPr>
          <p:nvPr/>
        </p:nvSpPr>
        <p:spPr bwMode="auto">
          <a:xfrm>
            <a:off x="3" y="5336888"/>
            <a:ext cx="11172011" cy="1963349"/>
          </a:xfrm>
          <a:custGeom>
            <a:avLst/>
            <a:gdLst>
              <a:gd name="T0" fmla="*/ 4422 w 4637"/>
              <a:gd name="T1" fmla="*/ 0 h 1380"/>
              <a:gd name="T2" fmla="*/ 588 w 4637"/>
              <a:gd name="T3" fmla="*/ 0 h 1380"/>
              <a:gd name="T4" fmla="*/ 0 w 4637"/>
              <a:gd name="T5" fmla="*/ 156 h 1380"/>
              <a:gd name="T6" fmla="*/ 0 w 4637"/>
              <a:gd name="T7" fmla="*/ 1380 h 1380"/>
              <a:gd name="T8" fmla="*/ 588 w 4637"/>
              <a:gd name="T9" fmla="*/ 553 h 1380"/>
              <a:gd name="T10" fmla="*/ 4417 w 4637"/>
              <a:gd name="T11" fmla="*/ 553 h 1380"/>
              <a:gd name="T12" fmla="*/ 4637 w 4637"/>
              <a:gd name="T13" fmla="*/ 0 h 1380"/>
              <a:gd name="T14" fmla="*/ 4422 w 4637"/>
              <a:gd name="T15" fmla="*/ 0 h 1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7" h="1380">
                <a:moveTo>
                  <a:pt x="4422" y="0"/>
                </a:moveTo>
                <a:lnTo>
                  <a:pt x="588" y="0"/>
                </a:lnTo>
                <a:lnTo>
                  <a:pt x="0" y="156"/>
                </a:lnTo>
                <a:lnTo>
                  <a:pt x="0" y="1380"/>
                </a:lnTo>
                <a:lnTo>
                  <a:pt x="588" y="553"/>
                </a:lnTo>
                <a:lnTo>
                  <a:pt x="4417" y="553"/>
                </a:lnTo>
                <a:lnTo>
                  <a:pt x="4637" y="0"/>
                </a:lnTo>
                <a:lnTo>
                  <a:pt x="4422" y="0"/>
                </a:lnTo>
              </a:path>
            </a:pathLst>
          </a:custGeom>
          <a:solidFill>
            <a:schemeClr val="accent6">
              <a:lumMod val="60000"/>
              <a:lumOff val="40000"/>
            </a:schemeClr>
          </a:solidFill>
          <a:ln w="9525" cap="flat">
            <a:solidFill>
              <a:schemeClr val="bg1"/>
            </a:solidFill>
            <a:prstDash val="solid"/>
            <a:miter lim="800000"/>
            <a:headEnd/>
            <a:tailEnd/>
          </a:ln>
        </p:spPr>
        <p:txBody>
          <a:bodyPr vert="horz" wrap="square" lIns="97536" tIns="97536" rIns="97536" bIns="97536" numCol="1" anchor="t" anchorCtr="0" compatLnSpc="1">
            <a:prstTxWarp prst="textNoShape">
              <a:avLst/>
            </a:prstTxWarp>
          </a:bodyPr>
          <a:lstStyle/>
          <a:p>
            <a:pPr defTabSz="650244"/>
            <a:endParaRPr lang="en-US" sz="1920">
              <a:solidFill>
                <a:srgbClr val="4B2E8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Freeform 7">
            <a:extLst>
              <a:ext uri="{FF2B5EF4-FFF2-40B4-BE49-F238E27FC236}">
                <a16:creationId xmlns:a16="http://schemas.microsoft.com/office/drawing/2014/main" id="{7AD7FA3D-F359-46FC-9C1D-27DFAE762B53}"/>
              </a:ext>
            </a:extLst>
          </p:cNvPr>
          <p:cNvSpPr>
            <a:spLocks/>
          </p:cNvSpPr>
          <p:nvPr/>
        </p:nvSpPr>
        <p:spPr bwMode="auto">
          <a:xfrm>
            <a:off x="4" y="1100041"/>
            <a:ext cx="11176831" cy="1942009"/>
          </a:xfrm>
          <a:custGeom>
            <a:avLst/>
            <a:gdLst>
              <a:gd name="T0" fmla="*/ 4420 w 4639"/>
              <a:gd name="T1" fmla="*/ 1365 h 1365"/>
              <a:gd name="T2" fmla="*/ 4639 w 4639"/>
              <a:gd name="T3" fmla="*/ 819 h 1365"/>
              <a:gd name="T4" fmla="*/ 588 w 4639"/>
              <a:gd name="T5" fmla="*/ 819 h 1365"/>
              <a:gd name="T6" fmla="*/ 0 w 4639"/>
              <a:gd name="T7" fmla="*/ 0 h 1365"/>
              <a:gd name="T8" fmla="*/ 0 w 4639"/>
              <a:gd name="T9" fmla="*/ 982 h 1365"/>
              <a:gd name="T10" fmla="*/ 588 w 4639"/>
              <a:gd name="T11" fmla="*/ 1365 h 1365"/>
              <a:gd name="T12" fmla="*/ 4420 w 4639"/>
              <a:gd name="T13" fmla="*/ 1365 h 1365"/>
            </a:gdLst>
            <a:ahLst/>
            <a:cxnLst>
              <a:cxn ang="0">
                <a:pos x="T0" y="T1"/>
              </a:cxn>
              <a:cxn ang="0">
                <a:pos x="T2" y="T3"/>
              </a:cxn>
              <a:cxn ang="0">
                <a:pos x="T4" y="T5"/>
              </a:cxn>
              <a:cxn ang="0">
                <a:pos x="T6" y="T7"/>
              </a:cxn>
              <a:cxn ang="0">
                <a:pos x="T8" y="T9"/>
              </a:cxn>
              <a:cxn ang="0">
                <a:pos x="T10" y="T11"/>
              </a:cxn>
              <a:cxn ang="0">
                <a:pos x="T12" y="T13"/>
              </a:cxn>
            </a:cxnLst>
            <a:rect l="0" t="0" r="r" b="b"/>
            <a:pathLst>
              <a:path w="4639" h="1365">
                <a:moveTo>
                  <a:pt x="4420" y="1365"/>
                </a:moveTo>
                <a:lnTo>
                  <a:pt x="4639" y="819"/>
                </a:lnTo>
                <a:lnTo>
                  <a:pt x="588" y="819"/>
                </a:lnTo>
                <a:lnTo>
                  <a:pt x="0" y="0"/>
                </a:lnTo>
                <a:lnTo>
                  <a:pt x="0" y="982"/>
                </a:lnTo>
                <a:lnTo>
                  <a:pt x="588" y="1365"/>
                </a:lnTo>
                <a:lnTo>
                  <a:pt x="4420" y="1365"/>
                </a:lnTo>
                <a:close/>
              </a:path>
            </a:pathLst>
          </a:custGeom>
          <a:solidFill>
            <a:schemeClr val="tx1">
              <a:lumMod val="20000"/>
              <a:lumOff val="80000"/>
            </a:schemeClr>
          </a:solidFill>
          <a:ln w="9525" cap="flat">
            <a:solidFill>
              <a:schemeClr val="bg1"/>
            </a:solidFill>
            <a:prstDash val="solid"/>
            <a:miter lim="800000"/>
            <a:headEnd/>
            <a:tailEnd/>
          </a:ln>
        </p:spPr>
        <p:txBody>
          <a:bodyPr vert="horz" wrap="square" lIns="97536" tIns="97536" rIns="97536" bIns="97536" numCol="1" anchor="t" anchorCtr="0" compatLnSpc="1">
            <a:prstTxWarp prst="textNoShape">
              <a:avLst/>
            </a:prstTxWarp>
          </a:bodyPr>
          <a:lstStyle/>
          <a:p>
            <a:pPr defTabSz="650244"/>
            <a:endParaRPr lang="en-US" sz="1920">
              <a:solidFill>
                <a:srgbClr val="4B2E8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Freeform 8">
            <a:extLst>
              <a:ext uri="{FF2B5EF4-FFF2-40B4-BE49-F238E27FC236}">
                <a16:creationId xmlns:a16="http://schemas.microsoft.com/office/drawing/2014/main" id="{68A18321-8518-482D-97EC-BA15036901A0}"/>
              </a:ext>
            </a:extLst>
          </p:cNvPr>
          <p:cNvSpPr>
            <a:spLocks/>
          </p:cNvSpPr>
          <p:nvPr/>
        </p:nvSpPr>
        <p:spPr bwMode="auto">
          <a:xfrm>
            <a:off x="4" y="2497149"/>
            <a:ext cx="11176831" cy="1311745"/>
          </a:xfrm>
          <a:custGeom>
            <a:avLst/>
            <a:gdLst>
              <a:gd name="T0" fmla="*/ 4420 w 4639"/>
              <a:gd name="T1" fmla="*/ 383 h 922"/>
              <a:gd name="T2" fmla="*/ 588 w 4639"/>
              <a:gd name="T3" fmla="*/ 383 h 922"/>
              <a:gd name="T4" fmla="*/ 0 w 4639"/>
              <a:gd name="T5" fmla="*/ 0 h 922"/>
              <a:gd name="T6" fmla="*/ 0 w 4639"/>
              <a:gd name="T7" fmla="*/ 678 h 922"/>
              <a:gd name="T8" fmla="*/ 588 w 4639"/>
              <a:gd name="T9" fmla="*/ 922 h 922"/>
              <a:gd name="T10" fmla="*/ 4424 w 4639"/>
              <a:gd name="T11" fmla="*/ 922 h 922"/>
              <a:gd name="T12" fmla="*/ 4639 w 4639"/>
              <a:gd name="T13" fmla="*/ 383 h 922"/>
              <a:gd name="T14" fmla="*/ 4420 w 4639"/>
              <a:gd name="T15" fmla="*/ 383 h 9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9" h="922">
                <a:moveTo>
                  <a:pt x="4420" y="383"/>
                </a:moveTo>
                <a:lnTo>
                  <a:pt x="588" y="383"/>
                </a:lnTo>
                <a:lnTo>
                  <a:pt x="0" y="0"/>
                </a:lnTo>
                <a:lnTo>
                  <a:pt x="0" y="678"/>
                </a:lnTo>
                <a:lnTo>
                  <a:pt x="588" y="922"/>
                </a:lnTo>
                <a:lnTo>
                  <a:pt x="4424" y="922"/>
                </a:lnTo>
                <a:lnTo>
                  <a:pt x="4639" y="383"/>
                </a:lnTo>
                <a:lnTo>
                  <a:pt x="4420" y="383"/>
                </a:lnTo>
              </a:path>
            </a:pathLst>
          </a:custGeom>
          <a:solidFill>
            <a:schemeClr val="bg2"/>
          </a:solidFill>
          <a:ln w="9525" cap="flat">
            <a:solidFill>
              <a:schemeClr val="bg1"/>
            </a:solidFill>
            <a:prstDash val="solid"/>
            <a:miter lim="800000"/>
            <a:headEnd/>
            <a:tailEnd/>
          </a:ln>
        </p:spPr>
        <p:txBody>
          <a:bodyPr vert="horz" wrap="square" lIns="97536" tIns="97536" rIns="97536" bIns="97536" numCol="1" anchor="t" anchorCtr="0" compatLnSpc="1">
            <a:prstTxWarp prst="textNoShape">
              <a:avLst/>
            </a:prstTxWarp>
          </a:bodyPr>
          <a:lstStyle/>
          <a:p>
            <a:pPr defTabSz="650244"/>
            <a:endParaRPr lang="en-US" sz="1920">
              <a:solidFill>
                <a:srgbClr val="4B2E8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9">
            <a:extLst>
              <a:ext uri="{FF2B5EF4-FFF2-40B4-BE49-F238E27FC236}">
                <a16:creationId xmlns:a16="http://schemas.microsoft.com/office/drawing/2014/main" id="{08793707-B6B9-4FEE-A121-DEA6FD1932F9}"/>
              </a:ext>
            </a:extLst>
          </p:cNvPr>
          <p:cNvSpPr>
            <a:spLocks/>
          </p:cNvSpPr>
          <p:nvPr/>
        </p:nvSpPr>
        <p:spPr bwMode="auto">
          <a:xfrm>
            <a:off x="3" y="4420659"/>
            <a:ext cx="11172011" cy="1138175"/>
          </a:xfrm>
          <a:custGeom>
            <a:avLst/>
            <a:gdLst>
              <a:gd name="T0" fmla="*/ 4420 w 4637"/>
              <a:gd name="T1" fmla="*/ 106 h 800"/>
              <a:gd name="T2" fmla="*/ 590 w 4637"/>
              <a:gd name="T3" fmla="*/ 106 h 800"/>
              <a:gd name="T4" fmla="*/ 0 w 4637"/>
              <a:gd name="T5" fmla="*/ 0 h 800"/>
              <a:gd name="T6" fmla="*/ 0 w 4637"/>
              <a:gd name="T7" fmla="*/ 800 h 800"/>
              <a:gd name="T8" fmla="*/ 588 w 4637"/>
              <a:gd name="T9" fmla="*/ 644 h 800"/>
              <a:gd name="T10" fmla="*/ 4422 w 4637"/>
              <a:gd name="T11" fmla="*/ 644 h 800"/>
              <a:gd name="T12" fmla="*/ 4637 w 4637"/>
              <a:gd name="T13" fmla="*/ 106 h 800"/>
              <a:gd name="T14" fmla="*/ 4420 w 4637"/>
              <a:gd name="T15" fmla="*/ 106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7" h="800">
                <a:moveTo>
                  <a:pt x="4420" y="106"/>
                </a:moveTo>
                <a:lnTo>
                  <a:pt x="590" y="106"/>
                </a:lnTo>
                <a:lnTo>
                  <a:pt x="0" y="0"/>
                </a:lnTo>
                <a:lnTo>
                  <a:pt x="0" y="800"/>
                </a:lnTo>
                <a:lnTo>
                  <a:pt x="588" y="644"/>
                </a:lnTo>
                <a:lnTo>
                  <a:pt x="4422" y="644"/>
                </a:lnTo>
                <a:lnTo>
                  <a:pt x="4637" y="106"/>
                </a:lnTo>
                <a:lnTo>
                  <a:pt x="4420" y="106"/>
                </a:lnTo>
              </a:path>
            </a:pathLst>
          </a:custGeom>
          <a:solidFill>
            <a:schemeClr val="bg1">
              <a:lumMod val="60000"/>
              <a:lumOff val="40000"/>
            </a:schemeClr>
          </a:solidFill>
          <a:ln w="9525" cap="flat">
            <a:solidFill>
              <a:schemeClr val="bg1"/>
            </a:solidFill>
            <a:prstDash val="solid"/>
            <a:miter lim="800000"/>
            <a:headEnd/>
            <a:tailEnd/>
          </a:ln>
        </p:spPr>
        <p:txBody>
          <a:bodyPr vert="horz" wrap="square" lIns="97536" tIns="97536" rIns="97536" bIns="97536" numCol="1" anchor="t" anchorCtr="0" compatLnSpc="1">
            <a:prstTxWarp prst="textNoShape">
              <a:avLst/>
            </a:prstTxWarp>
          </a:bodyPr>
          <a:lstStyle/>
          <a:p>
            <a:pPr defTabSz="650244"/>
            <a:endParaRPr lang="en-US" sz="1920">
              <a:solidFill>
                <a:srgbClr val="4B2E8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Freeform 10">
            <a:extLst>
              <a:ext uri="{FF2B5EF4-FFF2-40B4-BE49-F238E27FC236}">
                <a16:creationId xmlns:a16="http://schemas.microsoft.com/office/drawing/2014/main" id="{1A2016E5-57C7-4838-B676-6CF7DD8B03A6}"/>
              </a:ext>
            </a:extLst>
          </p:cNvPr>
          <p:cNvSpPr>
            <a:spLocks/>
          </p:cNvSpPr>
          <p:nvPr/>
        </p:nvSpPr>
        <p:spPr bwMode="auto">
          <a:xfrm>
            <a:off x="6" y="3461748"/>
            <a:ext cx="11167193" cy="1109721"/>
          </a:xfrm>
          <a:custGeom>
            <a:avLst/>
            <a:gdLst>
              <a:gd name="T0" fmla="*/ 4424 w 4635"/>
              <a:gd name="T1" fmla="*/ 244 h 780"/>
              <a:gd name="T2" fmla="*/ 588 w 4635"/>
              <a:gd name="T3" fmla="*/ 244 h 780"/>
              <a:gd name="T4" fmla="*/ 0 w 4635"/>
              <a:gd name="T5" fmla="*/ 0 h 780"/>
              <a:gd name="T6" fmla="*/ 0 w 4635"/>
              <a:gd name="T7" fmla="*/ 674 h 780"/>
              <a:gd name="T8" fmla="*/ 590 w 4635"/>
              <a:gd name="T9" fmla="*/ 780 h 780"/>
              <a:gd name="T10" fmla="*/ 4420 w 4635"/>
              <a:gd name="T11" fmla="*/ 780 h 780"/>
              <a:gd name="T12" fmla="*/ 4635 w 4635"/>
              <a:gd name="T13" fmla="*/ 244 h 780"/>
              <a:gd name="T14" fmla="*/ 4424 w 4635"/>
              <a:gd name="T15" fmla="*/ 244 h 7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5" h="780">
                <a:moveTo>
                  <a:pt x="4424" y="244"/>
                </a:moveTo>
                <a:lnTo>
                  <a:pt x="588" y="244"/>
                </a:lnTo>
                <a:lnTo>
                  <a:pt x="0" y="0"/>
                </a:lnTo>
                <a:lnTo>
                  <a:pt x="0" y="674"/>
                </a:lnTo>
                <a:lnTo>
                  <a:pt x="590" y="780"/>
                </a:lnTo>
                <a:lnTo>
                  <a:pt x="4420" y="780"/>
                </a:lnTo>
                <a:lnTo>
                  <a:pt x="4635" y="244"/>
                </a:lnTo>
                <a:lnTo>
                  <a:pt x="4424" y="244"/>
                </a:lnTo>
              </a:path>
            </a:pathLst>
          </a:custGeom>
          <a:solidFill>
            <a:schemeClr val="bg2">
              <a:lumMod val="75000"/>
            </a:schemeClr>
          </a:solidFill>
          <a:ln w="9525" cap="flat">
            <a:solidFill>
              <a:schemeClr val="bg1"/>
            </a:solidFill>
            <a:prstDash val="solid"/>
            <a:miter lim="800000"/>
            <a:headEnd/>
            <a:tailEnd/>
          </a:ln>
        </p:spPr>
        <p:txBody>
          <a:bodyPr vert="horz" wrap="square" lIns="97536" tIns="97536" rIns="97536" bIns="97536" numCol="1" anchor="t" anchorCtr="0" compatLnSpc="1">
            <a:prstTxWarp prst="textNoShape">
              <a:avLst/>
            </a:prstTxWarp>
          </a:bodyPr>
          <a:lstStyle/>
          <a:p>
            <a:pPr defTabSz="650244"/>
            <a:endParaRPr lang="en-US" sz="1920">
              <a:solidFill>
                <a:srgbClr val="4B2E8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9A04465D-0AF4-4000-B69E-48D570A60107}"/>
              </a:ext>
            </a:extLst>
          </p:cNvPr>
          <p:cNvGrpSpPr/>
          <p:nvPr/>
        </p:nvGrpSpPr>
        <p:grpSpPr>
          <a:xfrm>
            <a:off x="1517232" y="2406191"/>
            <a:ext cx="9191828" cy="3351341"/>
            <a:chOff x="1891661" y="1961164"/>
            <a:chExt cx="7288074" cy="3141881"/>
          </a:xfrm>
        </p:grpSpPr>
        <p:sp>
          <p:nvSpPr>
            <p:cNvPr id="10" name="Rectangle 9">
              <a:extLst>
                <a:ext uri="{FF2B5EF4-FFF2-40B4-BE49-F238E27FC236}">
                  <a16:creationId xmlns:a16="http://schemas.microsoft.com/office/drawing/2014/main" id="{470C706B-2B06-4ACE-AB17-DFB14B84E078}"/>
                </a:ext>
              </a:extLst>
            </p:cNvPr>
            <p:cNvSpPr/>
            <p:nvPr/>
          </p:nvSpPr>
          <p:spPr>
            <a:xfrm>
              <a:off x="1891661" y="1961164"/>
              <a:ext cx="7288074" cy="492562"/>
            </a:xfrm>
            <a:prstGeom prst="rect">
              <a:avLst/>
            </a:prstGeom>
            <a:ln>
              <a:noFill/>
            </a:ln>
          </p:spPr>
          <p:txBody>
            <a:bodyPr wrap="square" lIns="0" tIns="0" rIns="0" bIns="0">
              <a:spAutoFit/>
            </a:bodyPr>
            <a:lstStyle/>
            <a:p>
              <a:pPr defTabSz="650244">
                <a:spcBef>
                  <a:spcPts val="1200"/>
                </a:spcBef>
              </a:pPr>
              <a:r>
                <a:rPr lang="en-US" sz="1707">
                  <a:solidFill>
                    <a:srgbClr val="4B2E83"/>
                  </a:solidFill>
                  <a:latin typeface="Open Sans" panose="020B0606030504020204" pitchFamily="34" charset="0"/>
                  <a:ea typeface="Open Sans" panose="020B0606030504020204" pitchFamily="34" charset="0"/>
                  <a:cs typeface="Open Sans" panose="020B0606030504020204" pitchFamily="34" charset="0"/>
                </a:rPr>
                <a:t>Achieve </a:t>
              </a:r>
              <a:r>
                <a:rPr lang="en-US" sz="1707" b="1">
                  <a:solidFill>
                    <a:srgbClr val="4B2E83"/>
                  </a:solidFill>
                  <a:latin typeface="Open Sans" panose="020B0606030504020204" pitchFamily="34" charset="0"/>
                  <a:ea typeface="Open Sans" panose="020B0606030504020204" pitchFamily="34" charset="0"/>
                  <a:cs typeface="Open Sans" panose="020B0606030504020204" pitchFamily="34" charset="0"/>
                </a:rPr>
                <a:t>greater efficiency and productivity</a:t>
              </a:r>
              <a:r>
                <a:rPr lang="en-US" sz="1707">
                  <a:solidFill>
                    <a:srgbClr val="4B2E83"/>
                  </a:solidFill>
                  <a:latin typeface="Open Sans" panose="020B0606030504020204" pitchFamily="34" charset="0"/>
                  <a:ea typeface="Open Sans" panose="020B0606030504020204" pitchFamily="34" charset="0"/>
                  <a:cs typeface="Open Sans" panose="020B0606030504020204" pitchFamily="34" charset="0"/>
                </a:rPr>
                <a:t> through creation of consistent and standardized policies and processes while ensuring critical business requirements are met </a:t>
              </a:r>
            </a:p>
          </p:txBody>
        </p:sp>
        <p:sp>
          <p:nvSpPr>
            <p:cNvPr id="11" name="Rectangle 10">
              <a:extLst>
                <a:ext uri="{FF2B5EF4-FFF2-40B4-BE49-F238E27FC236}">
                  <a16:creationId xmlns:a16="http://schemas.microsoft.com/office/drawing/2014/main" id="{3DFF10ED-4E75-40CC-A6F7-B122F319EEB2}"/>
                </a:ext>
              </a:extLst>
            </p:cNvPr>
            <p:cNvSpPr/>
            <p:nvPr/>
          </p:nvSpPr>
          <p:spPr>
            <a:xfrm>
              <a:off x="1891661" y="2685064"/>
              <a:ext cx="7288074" cy="492562"/>
            </a:xfrm>
            <a:prstGeom prst="rect">
              <a:avLst/>
            </a:prstGeom>
            <a:ln>
              <a:noFill/>
            </a:ln>
          </p:spPr>
          <p:txBody>
            <a:bodyPr wrap="square" lIns="0" tIns="0" rIns="0" bIns="0">
              <a:spAutoFit/>
            </a:bodyPr>
            <a:lstStyle/>
            <a:p>
              <a:pPr defTabSz="650244">
                <a:spcBef>
                  <a:spcPts val="1200"/>
                </a:spcBef>
              </a:pPr>
              <a:r>
                <a:rPr lang="en-US" sz="1707">
                  <a:solidFill>
                    <a:srgbClr val="4B2E83"/>
                  </a:solidFill>
                  <a:latin typeface="Open Sans" panose="020B0606030504020204" pitchFamily="34" charset="0"/>
                  <a:ea typeface="Open Sans" panose="020B0606030504020204" pitchFamily="34" charset="0"/>
                  <a:cs typeface="Open Sans" panose="020B0606030504020204" pitchFamily="34" charset="0"/>
                </a:rPr>
                <a:t>Free up administrators, faculty and staff from manual entry and reconciliation of data in order to </a:t>
              </a:r>
              <a:r>
                <a:rPr lang="en-US" sz="1707" b="1">
                  <a:solidFill>
                    <a:srgbClr val="4B2E83"/>
                  </a:solidFill>
                  <a:latin typeface="Open Sans" panose="020B0606030504020204" pitchFamily="34" charset="0"/>
                  <a:ea typeface="Open Sans" panose="020B0606030504020204" pitchFamily="34" charset="0"/>
                  <a:cs typeface="Open Sans" panose="020B0606030504020204" pitchFamily="34" charset="0"/>
                </a:rPr>
                <a:t>support higher value activities </a:t>
              </a:r>
              <a:r>
                <a:rPr lang="en-US" sz="1707">
                  <a:solidFill>
                    <a:srgbClr val="4B2E83"/>
                  </a:solidFill>
                  <a:latin typeface="Open Sans" panose="020B0606030504020204" pitchFamily="34" charset="0"/>
                  <a:ea typeface="Open Sans" panose="020B0606030504020204" pitchFamily="34" charset="0"/>
                  <a:cs typeface="Open Sans" panose="020B0606030504020204" pitchFamily="34" charset="0"/>
                </a:rPr>
                <a:t>aligned with the mission </a:t>
              </a:r>
            </a:p>
          </p:txBody>
        </p:sp>
        <p:sp>
          <p:nvSpPr>
            <p:cNvPr id="12" name="Rectangle 11">
              <a:extLst>
                <a:ext uri="{FF2B5EF4-FFF2-40B4-BE49-F238E27FC236}">
                  <a16:creationId xmlns:a16="http://schemas.microsoft.com/office/drawing/2014/main" id="{447A53DA-B21F-4F2B-85A3-59249A810304}"/>
                </a:ext>
              </a:extLst>
            </p:cNvPr>
            <p:cNvSpPr/>
            <p:nvPr/>
          </p:nvSpPr>
          <p:spPr>
            <a:xfrm>
              <a:off x="1891661" y="3408963"/>
              <a:ext cx="7288074" cy="246282"/>
            </a:xfrm>
            <a:prstGeom prst="rect">
              <a:avLst/>
            </a:prstGeom>
            <a:ln>
              <a:noFill/>
            </a:ln>
          </p:spPr>
          <p:txBody>
            <a:bodyPr wrap="square" lIns="0" tIns="0" rIns="0" bIns="0">
              <a:spAutoFit/>
            </a:bodyPr>
            <a:lstStyle/>
            <a:p>
              <a:pPr defTabSz="650244">
                <a:spcBef>
                  <a:spcPts val="1200"/>
                </a:spcBef>
              </a:pPr>
              <a:r>
                <a:rPr lang="en-US" sz="1707" dirty="0">
                  <a:solidFill>
                    <a:srgbClr val="4B2E83"/>
                  </a:solidFill>
                  <a:latin typeface="Open Sans" panose="020B0606030504020204" pitchFamily="34" charset="0"/>
                  <a:ea typeface="Open Sans" panose="020B0606030504020204" pitchFamily="34" charset="0"/>
                  <a:cs typeface="Open Sans" panose="020B0606030504020204" pitchFamily="34" charset="0"/>
                </a:rPr>
                <a:t>Enable savings and other </a:t>
              </a:r>
              <a:r>
                <a:rPr lang="en-US" sz="1707" b="1" dirty="0">
                  <a:solidFill>
                    <a:srgbClr val="4B2E83"/>
                  </a:solidFill>
                  <a:latin typeface="Open Sans" panose="020B0606030504020204" pitchFamily="34" charset="0"/>
                  <a:ea typeface="Open Sans" panose="020B0606030504020204" pitchFamily="34" charset="0"/>
                  <a:cs typeface="Open Sans" panose="020B0606030504020204" pitchFamily="34" charset="0"/>
                </a:rPr>
                <a:t>productivity gains </a:t>
              </a:r>
              <a:r>
                <a:rPr lang="en-US" sz="1707" dirty="0">
                  <a:solidFill>
                    <a:srgbClr val="4B2E83"/>
                  </a:solidFill>
                  <a:latin typeface="Open Sans" panose="020B0606030504020204" pitchFamily="34" charset="0"/>
                  <a:ea typeface="Open Sans" panose="020B0606030504020204" pitchFamily="34" charset="0"/>
                  <a:cs typeface="Open Sans" panose="020B0606030504020204" pitchFamily="34" charset="0"/>
                </a:rPr>
                <a:t>that accrue to 15% cost reduction over 3-5 years </a:t>
              </a:r>
            </a:p>
          </p:txBody>
        </p:sp>
        <p:sp>
          <p:nvSpPr>
            <p:cNvPr id="13" name="Rectangle 12">
              <a:extLst>
                <a:ext uri="{FF2B5EF4-FFF2-40B4-BE49-F238E27FC236}">
                  <a16:creationId xmlns:a16="http://schemas.microsoft.com/office/drawing/2014/main" id="{666958BF-8271-4D1B-BDC6-F4AB4D81E733}"/>
                </a:ext>
              </a:extLst>
            </p:cNvPr>
            <p:cNvSpPr/>
            <p:nvPr/>
          </p:nvSpPr>
          <p:spPr>
            <a:xfrm>
              <a:off x="1891661" y="4132864"/>
              <a:ext cx="7288074" cy="246282"/>
            </a:xfrm>
            <a:prstGeom prst="rect">
              <a:avLst/>
            </a:prstGeom>
            <a:ln>
              <a:noFill/>
            </a:ln>
          </p:spPr>
          <p:txBody>
            <a:bodyPr wrap="square" lIns="0" tIns="0" rIns="0" bIns="0">
              <a:spAutoFit/>
            </a:bodyPr>
            <a:lstStyle/>
            <a:p>
              <a:pPr defTabSz="650244">
                <a:spcBef>
                  <a:spcPts val="1200"/>
                </a:spcBef>
              </a:pPr>
              <a:r>
                <a:rPr lang="en-US" sz="1707" b="1">
                  <a:solidFill>
                    <a:srgbClr val="4B2E83"/>
                  </a:solidFill>
                  <a:latin typeface="Open Sans" panose="020B0606030504020204" pitchFamily="34" charset="0"/>
                  <a:ea typeface="Open Sans" panose="020B0606030504020204" pitchFamily="34" charset="0"/>
                  <a:cs typeface="Open Sans" panose="020B0606030504020204" pitchFamily="34" charset="0"/>
                </a:rPr>
                <a:t>Increase compliance</a:t>
              </a:r>
              <a:r>
                <a:rPr lang="en-US" sz="1707">
                  <a:solidFill>
                    <a:srgbClr val="4B2E83"/>
                  </a:solidFill>
                  <a:latin typeface="Open Sans" panose="020B0606030504020204" pitchFamily="34" charset="0"/>
                  <a:ea typeface="Open Sans" panose="020B0606030504020204" pitchFamily="34" charset="0"/>
                  <a:cs typeface="Open Sans" panose="020B0606030504020204" pitchFamily="34" charset="0"/>
                </a:rPr>
                <a:t> with Federal, State and University wide policies and procedures </a:t>
              </a:r>
            </a:p>
          </p:txBody>
        </p:sp>
        <p:sp>
          <p:nvSpPr>
            <p:cNvPr id="14" name="Rectangle 13">
              <a:extLst>
                <a:ext uri="{FF2B5EF4-FFF2-40B4-BE49-F238E27FC236}">
                  <a16:creationId xmlns:a16="http://schemas.microsoft.com/office/drawing/2014/main" id="{7A24D66A-7EC5-4B5E-9E12-9A1190A323CC}"/>
                </a:ext>
              </a:extLst>
            </p:cNvPr>
            <p:cNvSpPr/>
            <p:nvPr/>
          </p:nvSpPr>
          <p:spPr>
            <a:xfrm>
              <a:off x="1891661" y="4856763"/>
              <a:ext cx="7288074" cy="246282"/>
            </a:xfrm>
            <a:prstGeom prst="rect">
              <a:avLst/>
            </a:prstGeom>
            <a:ln>
              <a:noFill/>
            </a:ln>
          </p:spPr>
          <p:txBody>
            <a:bodyPr wrap="square" lIns="0" tIns="0" rIns="0" bIns="0">
              <a:spAutoFit/>
            </a:bodyPr>
            <a:lstStyle/>
            <a:p>
              <a:pPr defTabSz="650244">
                <a:spcBef>
                  <a:spcPts val="1200"/>
                </a:spcBef>
              </a:pPr>
              <a:r>
                <a:rPr lang="en-US" sz="1707">
                  <a:solidFill>
                    <a:srgbClr val="4B2E83"/>
                  </a:solidFill>
                  <a:latin typeface="Open Sans" panose="020B0606030504020204" pitchFamily="34" charset="0"/>
                  <a:ea typeface="Open Sans" panose="020B0606030504020204" pitchFamily="34" charset="0"/>
                  <a:cs typeface="Open Sans" panose="020B0606030504020204" pitchFamily="34" charset="0"/>
                </a:rPr>
                <a:t>Provide </a:t>
              </a:r>
              <a:r>
                <a:rPr lang="en-US" sz="1707" b="1">
                  <a:solidFill>
                    <a:srgbClr val="4B2E83"/>
                  </a:solidFill>
                  <a:latin typeface="Open Sans" panose="020B0606030504020204" pitchFamily="34" charset="0"/>
                  <a:ea typeface="Open Sans" panose="020B0606030504020204" pitchFamily="34" charset="0"/>
                  <a:cs typeface="Open Sans" panose="020B0606030504020204" pitchFamily="34" charset="0"/>
                </a:rPr>
                <a:t>high quality, consistent customer service </a:t>
              </a:r>
              <a:r>
                <a:rPr lang="en-US" sz="1707">
                  <a:solidFill>
                    <a:srgbClr val="4B2E83"/>
                  </a:solidFill>
                  <a:latin typeface="Open Sans" panose="020B0606030504020204" pitchFamily="34" charset="0"/>
                  <a:ea typeface="Open Sans" panose="020B0606030504020204" pitchFamily="34" charset="0"/>
                  <a:cs typeface="Open Sans" panose="020B0606030504020204" pitchFamily="34" charset="0"/>
                </a:rPr>
                <a:t>across units</a:t>
              </a:r>
              <a:endParaRPr lang="en-US" sz="1493">
                <a:solidFill>
                  <a:srgbClr val="4B2E83"/>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5" name="Freeform 189">
            <a:extLst>
              <a:ext uri="{FF2B5EF4-FFF2-40B4-BE49-F238E27FC236}">
                <a16:creationId xmlns:a16="http://schemas.microsoft.com/office/drawing/2014/main" id="{B487966C-AA55-4A45-A428-E6AA8DB1E282}"/>
              </a:ext>
            </a:extLst>
          </p:cNvPr>
          <p:cNvSpPr>
            <a:spLocks noChangeAspect="1" noEditPoints="1"/>
          </p:cNvSpPr>
          <p:nvPr/>
        </p:nvSpPr>
        <p:spPr bwMode="auto">
          <a:xfrm>
            <a:off x="11387611" y="5494831"/>
            <a:ext cx="585216" cy="585216"/>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tx1"/>
          </a:solidFill>
          <a:ln>
            <a:noFill/>
          </a:ln>
        </p:spPr>
        <p:txBody>
          <a:bodyPr vert="horz" wrap="square" lIns="97536" tIns="48768" rIns="97536" bIns="48768" numCol="1" anchor="t" anchorCtr="0" compatLnSpc="1">
            <a:prstTxWarp prst="textNoShape">
              <a:avLst/>
            </a:prstTxWarp>
          </a:bodyPr>
          <a:lstStyle/>
          <a:p>
            <a:pPr defTabSz="650244"/>
            <a:endParaRPr lang="en-GB" sz="192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899">
            <a:extLst>
              <a:ext uri="{FF2B5EF4-FFF2-40B4-BE49-F238E27FC236}">
                <a16:creationId xmlns:a16="http://schemas.microsoft.com/office/drawing/2014/main" id="{B7B833CE-934B-4820-A121-E3F49C9466D8}"/>
              </a:ext>
            </a:extLst>
          </p:cNvPr>
          <p:cNvSpPr>
            <a:spLocks noChangeAspect="1" noEditPoints="1"/>
          </p:cNvSpPr>
          <p:nvPr/>
        </p:nvSpPr>
        <p:spPr bwMode="auto">
          <a:xfrm>
            <a:off x="11387611" y="4724101"/>
            <a:ext cx="585216" cy="585216"/>
          </a:xfrm>
          <a:custGeom>
            <a:avLst/>
            <a:gdLst>
              <a:gd name="T0" fmla="*/ 138 w 512"/>
              <a:gd name="T1" fmla="*/ 160 h 512"/>
              <a:gd name="T2" fmla="*/ 341 w 512"/>
              <a:gd name="T3" fmla="*/ 160 h 512"/>
              <a:gd name="T4" fmla="*/ 341 w 512"/>
              <a:gd name="T5" fmla="*/ 212 h 512"/>
              <a:gd name="T6" fmla="*/ 236 w 512"/>
              <a:gd name="T7" fmla="*/ 304 h 512"/>
              <a:gd name="T8" fmla="*/ 189 w 512"/>
              <a:gd name="T9" fmla="*/ 249 h 512"/>
              <a:gd name="T10" fmla="*/ 174 w 512"/>
              <a:gd name="T11" fmla="*/ 247 h 512"/>
              <a:gd name="T12" fmla="*/ 173 w 512"/>
              <a:gd name="T13" fmla="*/ 263 h 512"/>
              <a:gd name="T14" fmla="*/ 226 w 512"/>
              <a:gd name="T15" fmla="*/ 327 h 512"/>
              <a:gd name="T16" fmla="*/ 226 w 512"/>
              <a:gd name="T17" fmla="*/ 327 h 512"/>
              <a:gd name="T18" fmla="*/ 234 w 512"/>
              <a:gd name="T19" fmla="*/ 330 h 512"/>
              <a:gd name="T20" fmla="*/ 241 w 512"/>
              <a:gd name="T21" fmla="*/ 328 h 512"/>
              <a:gd name="T22" fmla="*/ 341 w 512"/>
              <a:gd name="T23" fmla="*/ 241 h 512"/>
              <a:gd name="T24" fmla="*/ 341 w 512"/>
              <a:gd name="T25" fmla="*/ 362 h 512"/>
              <a:gd name="T26" fmla="*/ 138 w 512"/>
              <a:gd name="T27" fmla="*/ 362 h 512"/>
              <a:gd name="T28" fmla="*/ 138 w 512"/>
              <a:gd name="T29" fmla="*/ 160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3 w 512"/>
              <a:gd name="T41" fmla="*/ 163 h 512"/>
              <a:gd name="T42" fmla="*/ 398 w 512"/>
              <a:gd name="T43" fmla="*/ 162 h 512"/>
              <a:gd name="T44" fmla="*/ 362 w 512"/>
              <a:gd name="T45" fmla="*/ 193 h 512"/>
              <a:gd name="T46" fmla="*/ 362 w 512"/>
              <a:gd name="T47" fmla="*/ 149 h 512"/>
              <a:gd name="T48" fmla="*/ 352 w 512"/>
              <a:gd name="T49" fmla="*/ 138 h 512"/>
              <a:gd name="T50" fmla="*/ 128 w 512"/>
              <a:gd name="T51" fmla="*/ 138 h 512"/>
              <a:gd name="T52" fmla="*/ 117 w 512"/>
              <a:gd name="T53" fmla="*/ 149 h 512"/>
              <a:gd name="T54" fmla="*/ 117 w 512"/>
              <a:gd name="T55" fmla="*/ 373 h 512"/>
              <a:gd name="T56" fmla="*/ 128 w 512"/>
              <a:gd name="T57" fmla="*/ 384 h 512"/>
              <a:gd name="T58" fmla="*/ 352 w 512"/>
              <a:gd name="T59" fmla="*/ 384 h 512"/>
              <a:gd name="T60" fmla="*/ 362 w 512"/>
              <a:gd name="T61" fmla="*/ 373 h 512"/>
              <a:gd name="T62" fmla="*/ 362 w 512"/>
              <a:gd name="T63" fmla="*/ 222 h 512"/>
              <a:gd name="T64" fmla="*/ 412 w 512"/>
              <a:gd name="T65" fmla="*/ 178 h 512"/>
              <a:gd name="T66" fmla="*/ 413 w 512"/>
              <a:gd name="T67"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160"/>
                </a:moveTo>
                <a:cubicBezTo>
                  <a:pt x="341" y="160"/>
                  <a:pt x="341" y="160"/>
                  <a:pt x="341" y="160"/>
                </a:cubicBezTo>
                <a:cubicBezTo>
                  <a:pt x="341" y="212"/>
                  <a:pt x="341" y="212"/>
                  <a:pt x="341" y="212"/>
                </a:cubicBezTo>
                <a:cubicBezTo>
                  <a:pt x="236" y="304"/>
                  <a:pt x="236" y="304"/>
                  <a:pt x="236" y="304"/>
                </a:cubicBezTo>
                <a:cubicBezTo>
                  <a:pt x="189" y="249"/>
                  <a:pt x="189" y="249"/>
                  <a:pt x="189" y="249"/>
                </a:cubicBezTo>
                <a:cubicBezTo>
                  <a:pt x="185" y="244"/>
                  <a:pt x="179" y="244"/>
                  <a:pt x="174" y="247"/>
                </a:cubicBezTo>
                <a:cubicBezTo>
                  <a:pt x="170" y="251"/>
                  <a:pt x="169" y="258"/>
                  <a:pt x="173" y="263"/>
                </a:cubicBezTo>
                <a:cubicBezTo>
                  <a:pt x="226" y="327"/>
                  <a:pt x="226" y="327"/>
                  <a:pt x="226" y="327"/>
                </a:cubicBezTo>
                <a:cubicBezTo>
                  <a:pt x="226" y="327"/>
                  <a:pt x="226" y="327"/>
                  <a:pt x="226" y="327"/>
                </a:cubicBezTo>
                <a:cubicBezTo>
                  <a:pt x="228" y="329"/>
                  <a:pt x="231" y="330"/>
                  <a:pt x="234" y="330"/>
                </a:cubicBezTo>
                <a:cubicBezTo>
                  <a:pt x="237" y="330"/>
                  <a:pt x="239" y="329"/>
                  <a:pt x="241" y="328"/>
                </a:cubicBezTo>
                <a:cubicBezTo>
                  <a:pt x="341" y="241"/>
                  <a:pt x="341" y="241"/>
                  <a:pt x="341" y="241"/>
                </a:cubicBezTo>
                <a:cubicBezTo>
                  <a:pt x="341" y="362"/>
                  <a:pt x="341" y="362"/>
                  <a:pt x="341" y="362"/>
                </a:cubicBezTo>
                <a:cubicBezTo>
                  <a:pt x="138" y="362"/>
                  <a:pt x="138" y="362"/>
                  <a:pt x="138" y="362"/>
                </a:cubicBezTo>
                <a:lnTo>
                  <a:pt x="138"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3" y="163"/>
                </a:moveTo>
                <a:cubicBezTo>
                  <a:pt x="409" y="159"/>
                  <a:pt x="402" y="158"/>
                  <a:pt x="398" y="162"/>
                </a:cubicBezTo>
                <a:cubicBezTo>
                  <a:pt x="362" y="193"/>
                  <a:pt x="362" y="193"/>
                  <a:pt x="362" y="193"/>
                </a:cubicBezTo>
                <a:cubicBezTo>
                  <a:pt x="362" y="149"/>
                  <a:pt x="362" y="149"/>
                  <a:pt x="362" y="149"/>
                </a:cubicBezTo>
                <a:cubicBezTo>
                  <a:pt x="362" y="143"/>
                  <a:pt x="358" y="138"/>
                  <a:pt x="352" y="138"/>
                </a:cubicBezTo>
                <a:cubicBezTo>
                  <a:pt x="128" y="138"/>
                  <a:pt x="128" y="138"/>
                  <a:pt x="128" y="138"/>
                </a:cubicBezTo>
                <a:cubicBezTo>
                  <a:pt x="122" y="138"/>
                  <a:pt x="117" y="143"/>
                  <a:pt x="117" y="149"/>
                </a:cubicBezTo>
                <a:cubicBezTo>
                  <a:pt x="117" y="373"/>
                  <a:pt x="117" y="373"/>
                  <a:pt x="117" y="373"/>
                </a:cubicBezTo>
                <a:cubicBezTo>
                  <a:pt x="117" y="379"/>
                  <a:pt x="122" y="384"/>
                  <a:pt x="128" y="384"/>
                </a:cubicBezTo>
                <a:cubicBezTo>
                  <a:pt x="352" y="384"/>
                  <a:pt x="352" y="384"/>
                  <a:pt x="352" y="384"/>
                </a:cubicBezTo>
                <a:cubicBezTo>
                  <a:pt x="358" y="384"/>
                  <a:pt x="362" y="379"/>
                  <a:pt x="362" y="373"/>
                </a:cubicBezTo>
                <a:cubicBezTo>
                  <a:pt x="362" y="222"/>
                  <a:pt x="362" y="222"/>
                  <a:pt x="362" y="222"/>
                </a:cubicBezTo>
                <a:cubicBezTo>
                  <a:pt x="412" y="178"/>
                  <a:pt x="412" y="178"/>
                  <a:pt x="412" y="178"/>
                </a:cubicBezTo>
                <a:cubicBezTo>
                  <a:pt x="416" y="174"/>
                  <a:pt x="417" y="168"/>
                  <a:pt x="413" y="163"/>
                </a:cubicBezTo>
                <a:close/>
              </a:path>
            </a:pathLst>
          </a:custGeom>
          <a:solidFill>
            <a:schemeClr val="tx1"/>
          </a:solidFill>
          <a:ln>
            <a:noFill/>
          </a:ln>
        </p:spPr>
        <p:txBody>
          <a:bodyPr vert="horz" wrap="square" lIns="97536" tIns="48768" rIns="97536" bIns="48768" numCol="1" anchor="t" anchorCtr="0" compatLnSpc="1">
            <a:prstTxWarp prst="textNoShape">
              <a:avLst/>
            </a:prstTxWarp>
          </a:bodyPr>
          <a:lstStyle/>
          <a:p>
            <a:pPr defTabSz="650244"/>
            <a:endParaRPr lang="en-GB" sz="192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331">
            <a:extLst>
              <a:ext uri="{FF2B5EF4-FFF2-40B4-BE49-F238E27FC236}">
                <a16:creationId xmlns:a16="http://schemas.microsoft.com/office/drawing/2014/main" id="{9BFFC4C0-FF9D-4B30-AA62-3329FAC86C7C}"/>
              </a:ext>
            </a:extLst>
          </p:cNvPr>
          <p:cNvSpPr>
            <a:spLocks noChangeAspect="1" noEditPoints="1"/>
          </p:cNvSpPr>
          <p:nvPr/>
        </p:nvSpPr>
        <p:spPr bwMode="auto">
          <a:xfrm>
            <a:off x="11389326" y="3182640"/>
            <a:ext cx="583501" cy="58521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7 w 512"/>
              <a:gd name="T11" fmla="*/ 175 h 512"/>
              <a:gd name="T12" fmla="*/ 389 w 512"/>
              <a:gd name="T13" fmla="*/ 178 h 512"/>
              <a:gd name="T14" fmla="*/ 382 w 512"/>
              <a:gd name="T15" fmla="*/ 175 h 512"/>
              <a:gd name="T16" fmla="*/ 367 w 512"/>
              <a:gd name="T17" fmla="*/ 160 h 512"/>
              <a:gd name="T18" fmla="*/ 350 w 512"/>
              <a:gd name="T19" fmla="*/ 176 h 512"/>
              <a:gd name="T20" fmla="*/ 394 w 512"/>
              <a:gd name="T21" fmla="*/ 277 h 512"/>
              <a:gd name="T22" fmla="*/ 256 w 512"/>
              <a:gd name="T23" fmla="*/ 416 h 512"/>
              <a:gd name="T24" fmla="*/ 117 w 512"/>
              <a:gd name="T25" fmla="*/ 277 h 512"/>
              <a:gd name="T26" fmla="*/ 245 w 512"/>
              <a:gd name="T27" fmla="*/ 139 h 512"/>
              <a:gd name="T28" fmla="*/ 245 w 512"/>
              <a:gd name="T29" fmla="*/ 117 h 512"/>
              <a:gd name="T30" fmla="*/ 224 w 512"/>
              <a:gd name="T31" fmla="*/ 117 h 512"/>
              <a:gd name="T32" fmla="*/ 213 w 512"/>
              <a:gd name="T33" fmla="*/ 106 h 512"/>
              <a:gd name="T34" fmla="*/ 224 w 512"/>
              <a:gd name="T35" fmla="*/ 96 h 512"/>
              <a:gd name="T36" fmla="*/ 288 w 512"/>
              <a:gd name="T37" fmla="*/ 96 h 512"/>
              <a:gd name="T38" fmla="*/ 298 w 512"/>
              <a:gd name="T39" fmla="*/ 106 h 512"/>
              <a:gd name="T40" fmla="*/ 288 w 512"/>
              <a:gd name="T41" fmla="*/ 117 h 512"/>
              <a:gd name="T42" fmla="*/ 266 w 512"/>
              <a:gd name="T43" fmla="*/ 117 h 512"/>
              <a:gd name="T44" fmla="*/ 266 w 512"/>
              <a:gd name="T45" fmla="*/ 139 h 512"/>
              <a:gd name="T46" fmla="*/ 334 w 512"/>
              <a:gd name="T47" fmla="*/ 163 h 512"/>
              <a:gd name="T48" fmla="*/ 352 w 512"/>
              <a:gd name="T49" fmla="*/ 145 h 512"/>
              <a:gd name="T50" fmla="*/ 337 w 512"/>
              <a:gd name="T51" fmla="*/ 129 h 512"/>
              <a:gd name="T52" fmla="*/ 337 w 512"/>
              <a:gd name="T53" fmla="*/ 114 h 512"/>
              <a:gd name="T54" fmla="*/ 352 w 512"/>
              <a:gd name="T55" fmla="*/ 114 h 512"/>
              <a:gd name="T56" fmla="*/ 397 w 512"/>
              <a:gd name="T57" fmla="*/ 160 h 512"/>
              <a:gd name="T58" fmla="*/ 397 w 512"/>
              <a:gd name="T59" fmla="*/ 175 h 512"/>
              <a:gd name="T60" fmla="*/ 256 w 512"/>
              <a:gd name="T61" fmla="*/ 160 h 512"/>
              <a:gd name="T62" fmla="*/ 138 w 512"/>
              <a:gd name="T63" fmla="*/ 277 h 512"/>
              <a:gd name="T64" fmla="*/ 256 w 512"/>
              <a:gd name="T65" fmla="*/ 394 h 512"/>
              <a:gd name="T66" fmla="*/ 373 w 512"/>
              <a:gd name="T67" fmla="*/ 277 h 512"/>
              <a:gd name="T68" fmla="*/ 256 w 512"/>
              <a:gd name="T69" fmla="*/ 160 h 512"/>
              <a:gd name="T70" fmla="*/ 266 w 512"/>
              <a:gd name="T71" fmla="*/ 277 h 512"/>
              <a:gd name="T72" fmla="*/ 256 w 512"/>
              <a:gd name="T73" fmla="*/ 288 h 512"/>
              <a:gd name="T74" fmla="*/ 245 w 512"/>
              <a:gd name="T75" fmla="*/ 277 h 512"/>
              <a:gd name="T76" fmla="*/ 245 w 512"/>
              <a:gd name="T77" fmla="*/ 202 h 512"/>
              <a:gd name="T78" fmla="*/ 256 w 512"/>
              <a:gd name="T79" fmla="*/ 192 h 512"/>
              <a:gd name="T80" fmla="*/ 266 w 512"/>
              <a:gd name="T81" fmla="*/ 202 h 512"/>
              <a:gd name="T82" fmla="*/ 266 w 512"/>
              <a:gd name="T8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7" y="175"/>
                </a:moveTo>
                <a:cubicBezTo>
                  <a:pt x="395" y="177"/>
                  <a:pt x="392" y="178"/>
                  <a:pt x="389" y="178"/>
                </a:cubicBezTo>
                <a:cubicBezTo>
                  <a:pt x="387" y="178"/>
                  <a:pt x="384" y="177"/>
                  <a:pt x="382" y="175"/>
                </a:cubicBezTo>
                <a:cubicBezTo>
                  <a:pt x="367" y="160"/>
                  <a:pt x="367" y="160"/>
                  <a:pt x="367" y="160"/>
                </a:cubicBezTo>
                <a:cubicBezTo>
                  <a:pt x="350" y="176"/>
                  <a:pt x="350" y="176"/>
                  <a:pt x="350" y="176"/>
                </a:cubicBezTo>
                <a:cubicBezTo>
                  <a:pt x="377" y="201"/>
                  <a:pt x="394" y="237"/>
                  <a:pt x="394" y="277"/>
                </a:cubicBezTo>
                <a:cubicBezTo>
                  <a:pt x="394" y="353"/>
                  <a:pt x="332" y="416"/>
                  <a:pt x="256" y="416"/>
                </a:cubicBezTo>
                <a:cubicBezTo>
                  <a:pt x="179" y="416"/>
                  <a:pt x="117" y="353"/>
                  <a:pt x="117" y="277"/>
                </a:cubicBezTo>
                <a:cubicBezTo>
                  <a:pt x="117" y="204"/>
                  <a:pt x="174" y="144"/>
                  <a:pt x="245" y="139"/>
                </a:cubicBezTo>
                <a:cubicBezTo>
                  <a:pt x="245" y="117"/>
                  <a:pt x="245" y="117"/>
                  <a:pt x="245" y="117"/>
                </a:cubicBezTo>
                <a:cubicBezTo>
                  <a:pt x="224" y="117"/>
                  <a:pt x="224" y="117"/>
                  <a:pt x="224" y="117"/>
                </a:cubicBezTo>
                <a:cubicBezTo>
                  <a:pt x="218" y="117"/>
                  <a:pt x="213" y="112"/>
                  <a:pt x="213" y="106"/>
                </a:cubicBezTo>
                <a:cubicBezTo>
                  <a:pt x="213" y="100"/>
                  <a:pt x="218" y="96"/>
                  <a:pt x="224" y="96"/>
                </a:cubicBezTo>
                <a:cubicBezTo>
                  <a:pt x="288" y="96"/>
                  <a:pt x="288" y="96"/>
                  <a:pt x="288" y="96"/>
                </a:cubicBezTo>
                <a:cubicBezTo>
                  <a:pt x="294" y="96"/>
                  <a:pt x="298" y="100"/>
                  <a:pt x="298" y="106"/>
                </a:cubicBezTo>
                <a:cubicBezTo>
                  <a:pt x="298" y="112"/>
                  <a:pt x="294" y="117"/>
                  <a:pt x="288" y="117"/>
                </a:cubicBezTo>
                <a:cubicBezTo>
                  <a:pt x="266" y="117"/>
                  <a:pt x="266" y="117"/>
                  <a:pt x="266" y="117"/>
                </a:cubicBezTo>
                <a:cubicBezTo>
                  <a:pt x="266" y="139"/>
                  <a:pt x="266" y="139"/>
                  <a:pt x="266" y="139"/>
                </a:cubicBezTo>
                <a:cubicBezTo>
                  <a:pt x="291" y="141"/>
                  <a:pt x="314" y="149"/>
                  <a:pt x="334" y="163"/>
                </a:cubicBezTo>
                <a:cubicBezTo>
                  <a:pt x="352" y="145"/>
                  <a:pt x="352" y="145"/>
                  <a:pt x="352" y="145"/>
                </a:cubicBezTo>
                <a:cubicBezTo>
                  <a:pt x="337" y="129"/>
                  <a:pt x="337" y="129"/>
                  <a:pt x="337" y="129"/>
                </a:cubicBezTo>
                <a:cubicBezTo>
                  <a:pt x="332" y="125"/>
                  <a:pt x="332" y="119"/>
                  <a:pt x="337" y="114"/>
                </a:cubicBezTo>
                <a:cubicBezTo>
                  <a:pt x="341" y="110"/>
                  <a:pt x="348" y="110"/>
                  <a:pt x="352" y="114"/>
                </a:cubicBezTo>
                <a:cubicBezTo>
                  <a:pt x="397" y="160"/>
                  <a:pt x="397" y="160"/>
                  <a:pt x="397" y="160"/>
                </a:cubicBezTo>
                <a:cubicBezTo>
                  <a:pt x="401" y="164"/>
                  <a:pt x="401" y="171"/>
                  <a:pt x="397" y="175"/>
                </a:cubicBezTo>
                <a:close/>
                <a:moveTo>
                  <a:pt x="256" y="160"/>
                </a:moveTo>
                <a:cubicBezTo>
                  <a:pt x="191" y="160"/>
                  <a:pt x="138" y="212"/>
                  <a:pt x="138" y="277"/>
                </a:cubicBezTo>
                <a:cubicBezTo>
                  <a:pt x="138" y="342"/>
                  <a:pt x="191" y="394"/>
                  <a:pt x="256" y="394"/>
                </a:cubicBezTo>
                <a:cubicBezTo>
                  <a:pt x="320" y="394"/>
                  <a:pt x="373" y="342"/>
                  <a:pt x="373" y="277"/>
                </a:cubicBezTo>
                <a:cubicBezTo>
                  <a:pt x="373" y="212"/>
                  <a:pt x="320" y="160"/>
                  <a:pt x="256" y="160"/>
                </a:cubicBezTo>
                <a:close/>
                <a:moveTo>
                  <a:pt x="266" y="277"/>
                </a:moveTo>
                <a:cubicBezTo>
                  <a:pt x="266" y="283"/>
                  <a:pt x="262" y="288"/>
                  <a:pt x="256" y="288"/>
                </a:cubicBezTo>
                <a:cubicBezTo>
                  <a:pt x="250" y="288"/>
                  <a:pt x="245" y="283"/>
                  <a:pt x="245" y="277"/>
                </a:cubicBezTo>
                <a:cubicBezTo>
                  <a:pt x="245" y="202"/>
                  <a:pt x="245" y="202"/>
                  <a:pt x="245" y="202"/>
                </a:cubicBezTo>
                <a:cubicBezTo>
                  <a:pt x="245" y="196"/>
                  <a:pt x="250" y="192"/>
                  <a:pt x="256" y="192"/>
                </a:cubicBezTo>
                <a:cubicBezTo>
                  <a:pt x="262" y="192"/>
                  <a:pt x="266" y="196"/>
                  <a:pt x="266" y="202"/>
                </a:cubicBezTo>
                <a:lnTo>
                  <a:pt x="266" y="277"/>
                </a:lnTo>
                <a:close/>
              </a:path>
            </a:pathLst>
          </a:custGeom>
          <a:solidFill>
            <a:schemeClr val="tx1"/>
          </a:solidFill>
          <a:ln>
            <a:noFill/>
          </a:ln>
        </p:spPr>
        <p:txBody>
          <a:bodyPr vert="horz" wrap="square" lIns="97536" tIns="48768" rIns="97536" bIns="48768" numCol="1" anchor="t" anchorCtr="0" compatLnSpc="1">
            <a:prstTxWarp prst="textNoShape">
              <a:avLst/>
            </a:prstTxWarp>
          </a:bodyPr>
          <a:lstStyle/>
          <a:p>
            <a:pPr defTabSz="650244"/>
            <a:endParaRPr lang="en-GB" sz="192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940">
            <a:extLst>
              <a:ext uri="{FF2B5EF4-FFF2-40B4-BE49-F238E27FC236}">
                <a16:creationId xmlns:a16="http://schemas.microsoft.com/office/drawing/2014/main" id="{EA3AA4A0-E5D9-4BF0-8112-C4BEE5708B68}"/>
              </a:ext>
            </a:extLst>
          </p:cNvPr>
          <p:cNvSpPr>
            <a:spLocks noChangeAspect="1" noEditPoints="1"/>
          </p:cNvSpPr>
          <p:nvPr/>
        </p:nvSpPr>
        <p:spPr bwMode="auto">
          <a:xfrm>
            <a:off x="11387611" y="3953371"/>
            <a:ext cx="585216" cy="585216"/>
          </a:xfrm>
          <a:custGeom>
            <a:avLst/>
            <a:gdLst>
              <a:gd name="T0" fmla="*/ 361 w 512"/>
              <a:gd name="T1" fmla="*/ 188 h 512"/>
              <a:gd name="T2" fmla="*/ 391 w 512"/>
              <a:gd name="T3" fmla="*/ 309 h 512"/>
              <a:gd name="T4" fmla="*/ 324 w 512"/>
              <a:gd name="T5" fmla="*/ 309 h 512"/>
              <a:gd name="T6" fmla="*/ 361 w 512"/>
              <a:gd name="T7" fmla="*/ 188 h 512"/>
              <a:gd name="T8" fmla="*/ 121 w 512"/>
              <a:gd name="T9" fmla="*/ 309 h 512"/>
              <a:gd name="T10" fmla="*/ 189 w 512"/>
              <a:gd name="T11" fmla="*/ 309 h 512"/>
              <a:gd name="T12" fmla="*/ 159 w 512"/>
              <a:gd name="T13" fmla="*/ 188 h 512"/>
              <a:gd name="T14" fmla="*/ 121 w 512"/>
              <a:gd name="T15" fmla="*/ 309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5 w 512"/>
              <a:gd name="T27" fmla="*/ 317 h 512"/>
              <a:gd name="T28" fmla="*/ 373 w 512"/>
              <a:gd name="T29" fmla="*/ 146 h 512"/>
              <a:gd name="T30" fmla="*/ 372 w 512"/>
              <a:gd name="T31" fmla="*/ 146 h 512"/>
              <a:gd name="T32" fmla="*/ 372 w 512"/>
              <a:gd name="T33" fmla="*/ 144 h 512"/>
              <a:gd name="T34" fmla="*/ 370 w 512"/>
              <a:gd name="T35" fmla="*/ 142 h 512"/>
              <a:gd name="T36" fmla="*/ 369 w 512"/>
              <a:gd name="T37" fmla="*/ 141 h 512"/>
              <a:gd name="T38" fmla="*/ 367 w 512"/>
              <a:gd name="T39" fmla="*/ 140 h 512"/>
              <a:gd name="T40" fmla="*/ 366 w 512"/>
              <a:gd name="T41" fmla="*/ 139 h 512"/>
              <a:gd name="T42" fmla="*/ 363 w 512"/>
              <a:gd name="T43" fmla="*/ 138 h 512"/>
              <a:gd name="T44" fmla="*/ 362 w 512"/>
              <a:gd name="T45" fmla="*/ 138 h 512"/>
              <a:gd name="T46" fmla="*/ 362 w 512"/>
              <a:gd name="T47" fmla="*/ 138 h 512"/>
              <a:gd name="T48" fmla="*/ 266 w 512"/>
              <a:gd name="T49" fmla="*/ 138 h 512"/>
              <a:gd name="T50" fmla="*/ 266 w 512"/>
              <a:gd name="T51" fmla="*/ 106 h 512"/>
              <a:gd name="T52" fmla="*/ 256 w 512"/>
              <a:gd name="T53" fmla="*/ 96 h 512"/>
              <a:gd name="T54" fmla="*/ 245 w 512"/>
              <a:gd name="T55" fmla="*/ 106 h 512"/>
              <a:gd name="T56" fmla="*/ 245 w 512"/>
              <a:gd name="T57" fmla="*/ 138 h 512"/>
              <a:gd name="T58" fmla="*/ 160 w 512"/>
              <a:gd name="T59" fmla="*/ 138 h 512"/>
              <a:gd name="T60" fmla="*/ 159 w 512"/>
              <a:gd name="T61" fmla="*/ 138 h 512"/>
              <a:gd name="T62" fmla="*/ 156 w 512"/>
              <a:gd name="T63" fmla="*/ 139 h 512"/>
              <a:gd name="T64" fmla="*/ 155 w 512"/>
              <a:gd name="T65" fmla="*/ 140 h 512"/>
              <a:gd name="T66" fmla="*/ 153 w 512"/>
              <a:gd name="T67" fmla="*/ 141 h 512"/>
              <a:gd name="T68" fmla="*/ 152 w 512"/>
              <a:gd name="T69" fmla="*/ 142 h 512"/>
              <a:gd name="T70" fmla="*/ 150 w 512"/>
              <a:gd name="T71" fmla="*/ 144 h 512"/>
              <a:gd name="T72" fmla="*/ 150 w 512"/>
              <a:gd name="T73" fmla="*/ 145 h 512"/>
              <a:gd name="T74" fmla="*/ 149 w 512"/>
              <a:gd name="T75" fmla="*/ 146 h 512"/>
              <a:gd name="T76" fmla="*/ 96 w 512"/>
              <a:gd name="T77" fmla="*/ 316 h 512"/>
              <a:gd name="T78" fmla="*/ 98 w 512"/>
              <a:gd name="T79" fmla="*/ 326 h 512"/>
              <a:gd name="T80" fmla="*/ 106 w 512"/>
              <a:gd name="T81" fmla="*/ 330 h 512"/>
              <a:gd name="T82" fmla="*/ 202 w 512"/>
              <a:gd name="T83" fmla="*/ 330 h 512"/>
              <a:gd name="T84" fmla="*/ 211 w 512"/>
              <a:gd name="T85" fmla="*/ 326 h 512"/>
              <a:gd name="T86" fmla="*/ 213 w 512"/>
              <a:gd name="T87" fmla="*/ 317 h 512"/>
              <a:gd name="T88" fmla="*/ 173 w 512"/>
              <a:gd name="T89" fmla="*/ 160 h 512"/>
              <a:gd name="T90" fmla="*/ 245 w 512"/>
              <a:gd name="T91" fmla="*/ 160 h 512"/>
              <a:gd name="T92" fmla="*/ 245 w 512"/>
              <a:gd name="T93" fmla="*/ 394 h 512"/>
              <a:gd name="T94" fmla="*/ 192 w 512"/>
              <a:gd name="T95" fmla="*/ 394 h 512"/>
              <a:gd name="T96" fmla="*/ 181 w 512"/>
              <a:gd name="T97" fmla="*/ 405 h 512"/>
              <a:gd name="T98" fmla="*/ 192 w 512"/>
              <a:gd name="T99" fmla="*/ 416 h 512"/>
              <a:gd name="T100" fmla="*/ 320 w 512"/>
              <a:gd name="T101" fmla="*/ 416 h 512"/>
              <a:gd name="T102" fmla="*/ 330 w 512"/>
              <a:gd name="T103" fmla="*/ 405 h 512"/>
              <a:gd name="T104" fmla="*/ 320 w 512"/>
              <a:gd name="T105" fmla="*/ 394 h 512"/>
              <a:gd name="T106" fmla="*/ 266 w 512"/>
              <a:gd name="T107" fmla="*/ 394 h 512"/>
              <a:gd name="T108" fmla="*/ 266 w 512"/>
              <a:gd name="T109" fmla="*/ 160 h 512"/>
              <a:gd name="T110" fmla="*/ 348 w 512"/>
              <a:gd name="T111" fmla="*/ 160 h 512"/>
              <a:gd name="T112" fmla="*/ 299 w 512"/>
              <a:gd name="T113" fmla="*/ 316 h 512"/>
              <a:gd name="T114" fmla="*/ 300 w 512"/>
              <a:gd name="T115" fmla="*/ 326 h 512"/>
              <a:gd name="T116" fmla="*/ 309 w 512"/>
              <a:gd name="T117" fmla="*/ 330 h 512"/>
              <a:gd name="T118" fmla="*/ 405 w 512"/>
              <a:gd name="T119" fmla="*/ 330 h 512"/>
              <a:gd name="T120" fmla="*/ 413 w 512"/>
              <a:gd name="T121" fmla="*/ 326 h 512"/>
              <a:gd name="T122" fmla="*/ 415 w 512"/>
              <a:gd name="T123" fmla="*/ 3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61" y="188"/>
                </a:moveTo>
                <a:cubicBezTo>
                  <a:pt x="391" y="309"/>
                  <a:pt x="391" y="309"/>
                  <a:pt x="391" y="309"/>
                </a:cubicBezTo>
                <a:cubicBezTo>
                  <a:pt x="324" y="309"/>
                  <a:pt x="324" y="309"/>
                  <a:pt x="324" y="309"/>
                </a:cubicBezTo>
                <a:lnTo>
                  <a:pt x="361" y="188"/>
                </a:lnTo>
                <a:close/>
                <a:moveTo>
                  <a:pt x="121" y="309"/>
                </a:moveTo>
                <a:cubicBezTo>
                  <a:pt x="189" y="309"/>
                  <a:pt x="189" y="309"/>
                  <a:pt x="189" y="309"/>
                </a:cubicBezTo>
                <a:cubicBezTo>
                  <a:pt x="159" y="188"/>
                  <a:pt x="159" y="188"/>
                  <a:pt x="159" y="188"/>
                </a:cubicBezTo>
                <a:lnTo>
                  <a:pt x="121"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317"/>
                </a:moveTo>
                <a:cubicBezTo>
                  <a:pt x="373" y="146"/>
                  <a:pt x="373" y="146"/>
                  <a:pt x="373" y="146"/>
                </a:cubicBezTo>
                <a:cubicBezTo>
                  <a:pt x="373" y="146"/>
                  <a:pt x="372" y="146"/>
                  <a:pt x="372" y="146"/>
                </a:cubicBezTo>
                <a:cubicBezTo>
                  <a:pt x="372" y="145"/>
                  <a:pt x="372" y="145"/>
                  <a:pt x="372" y="144"/>
                </a:cubicBezTo>
                <a:cubicBezTo>
                  <a:pt x="371" y="143"/>
                  <a:pt x="371" y="143"/>
                  <a:pt x="370" y="142"/>
                </a:cubicBezTo>
                <a:cubicBezTo>
                  <a:pt x="370" y="142"/>
                  <a:pt x="370" y="141"/>
                  <a:pt x="369" y="141"/>
                </a:cubicBezTo>
                <a:cubicBezTo>
                  <a:pt x="369" y="141"/>
                  <a:pt x="368" y="140"/>
                  <a:pt x="367" y="140"/>
                </a:cubicBezTo>
                <a:cubicBezTo>
                  <a:pt x="367" y="139"/>
                  <a:pt x="367" y="139"/>
                  <a:pt x="366" y="139"/>
                </a:cubicBezTo>
                <a:cubicBezTo>
                  <a:pt x="365" y="139"/>
                  <a:pt x="364" y="138"/>
                  <a:pt x="363" y="138"/>
                </a:cubicBezTo>
                <a:cubicBezTo>
                  <a:pt x="363" y="138"/>
                  <a:pt x="363" y="138"/>
                  <a:pt x="362" y="138"/>
                </a:cubicBezTo>
                <a:cubicBezTo>
                  <a:pt x="362" y="138"/>
                  <a:pt x="362" y="138"/>
                  <a:pt x="362" y="138"/>
                </a:cubicBezTo>
                <a:cubicBezTo>
                  <a:pt x="266" y="138"/>
                  <a:pt x="266" y="138"/>
                  <a:pt x="266" y="138"/>
                </a:cubicBezTo>
                <a:cubicBezTo>
                  <a:pt x="266" y="106"/>
                  <a:pt x="266" y="106"/>
                  <a:pt x="266" y="106"/>
                </a:cubicBezTo>
                <a:cubicBezTo>
                  <a:pt x="266" y="100"/>
                  <a:pt x="262" y="96"/>
                  <a:pt x="256" y="96"/>
                </a:cubicBezTo>
                <a:cubicBezTo>
                  <a:pt x="250" y="96"/>
                  <a:pt x="245" y="100"/>
                  <a:pt x="245" y="106"/>
                </a:cubicBezTo>
                <a:cubicBezTo>
                  <a:pt x="245" y="138"/>
                  <a:pt x="245" y="138"/>
                  <a:pt x="245" y="138"/>
                </a:cubicBezTo>
                <a:cubicBezTo>
                  <a:pt x="160" y="138"/>
                  <a:pt x="160" y="138"/>
                  <a:pt x="160" y="138"/>
                </a:cubicBezTo>
                <a:cubicBezTo>
                  <a:pt x="159" y="138"/>
                  <a:pt x="159" y="138"/>
                  <a:pt x="159" y="138"/>
                </a:cubicBezTo>
                <a:cubicBezTo>
                  <a:pt x="158" y="139"/>
                  <a:pt x="157" y="139"/>
                  <a:pt x="156" y="139"/>
                </a:cubicBezTo>
                <a:cubicBezTo>
                  <a:pt x="156" y="139"/>
                  <a:pt x="155" y="139"/>
                  <a:pt x="155" y="140"/>
                </a:cubicBezTo>
                <a:cubicBezTo>
                  <a:pt x="154" y="140"/>
                  <a:pt x="153" y="141"/>
                  <a:pt x="153" y="141"/>
                </a:cubicBezTo>
                <a:cubicBezTo>
                  <a:pt x="152" y="141"/>
                  <a:pt x="152" y="142"/>
                  <a:pt x="152" y="142"/>
                </a:cubicBezTo>
                <a:cubicBezTo>
                  <a:pt x="151" y="143"/>
                  <a:pt x="151" y="143"/>
                  <a:pt x="150" y="144"/>
                </a:cubicBezTo>
                <a:cubicBezTo>
                  <a:pt x="150" y="145"/>
                  <a:pt x="150" y="145"/>
                  <a:pt x="150" y="145"/>
                </a:cubicBezTo>
                <a:cubicBezTo>
                  <a:pt x="150" y="145"/>
                  <a:pt x="150" y="146"/>
                  <a:pt x="149" y="146"/>
                </a:cubicBezTo>
                <a:cubicBezTo>
                  <a:pt x="96" y="316"/>
                  <a:pt x="96" y="316"/>
                  <a:pt x="96" y="316"/>
                </a:cubicBezTo>
                <a:cubicBezTo>
                  <a:pt x="95" y="320"/>
                  <a:pt x="96" y="323"/>
                  <a:pt x="98" y="326"/>
                </a:cubicBezTo>
                <a:cubicBezTo>
                  <a:pt x="100" y="329"/>
                  <a:pt x="103" y="330"/>
                  <a:pt x="106" y="330"/>
                </a:cubicBezTo>
                <a:cubicBezTo>
                  <a:pt x="202" y="330"/>
                  <a:pt x="202" y="330"/>
                  <a:pt x="202" y="330"/>
                </a:cubicBezTo>
                <a:cubicBezTo>
                  <a:pt x="206" y="330"/>
                  <a:pt x="209" y="329"/>
                  <a:pt x="211" y="326"/>
                </a:cubicBezTo>
                <a:cubicBezTo>
                  <a:pt x="213" y="324"/>
                  <a:pt x="213" y="320"/>
                  <a:pt x="213" y="317"/>
                </a:cubicBezTo>
                <a:cubicBezTo>
                  <a:pt x="173" y="160"/>
                  <a:pt x="173" y="160"/>
                  <a:pt x="173" y="160"/>
                </a:cubicBezTo>
                <a:cubicBezTo>
                  <a:pt x="245" y="160"/>
                  <a:pt x="245" y="160"/>
                  <a:pt x="245" y="160"/>
                </a:cubicBezTo>
                <a:cubicBezTo>
                  <a:pt x="245" y="394"/>
                  <a:pt x="245" y="394"/>
                  <a:pt x="245" y="394"/>
                </a:cubicBezTo>
                <a:cubicBezTo>
                  <a:pt x="192" y="394"/>
                  <a:pt x="192" y="394"/>
                  <a:pt x="192" y="394"/>
                </a:cubicBezTo>
                <a:cubicBezTo>
                  <a:pt x="186" y="394"/>
                  <a:pt x="181" y="399"/>
                  <a:pt x="181" y="405"/>
                </a:cubicBezTo>
                <a:cubicBezTo>
                  <a:pt x="181" y="411"/>
                  <a:pt x="186" y="416"/>
                  <a:pt x="192" y="416"/>
                </a:cubicBezTo>
                <a:cubicBezTo>
                  <a:pt x="320" y="416"/>
                  <a:pt x="320" y="416"/>
                  <a:pt x="320" y="416"/>
                </a:cubicBezTo>
                <a:cubicBezTo>
                  <a:pt x="326" y="416"/>
                  <a:pt x="330" y="411"/>
                  <a:pt x="330" y="405"/>
                </a:cubicBezTo>
                <a:cubicBezTo>
                  <a:pt x="330" y="399"/>
                  <a:pt x="326" y="394"/>
                  <a:pt x="320" y="394"/>
                </a:cubicBezTo>
                <a:cubicBezTo>
                  <a:pt x="266" y="394"/>
                  <a:pt x="266" y="394"/>
                  <a:pt x="266" y="394"/>
                </a:cubicBezTo>
                <a:cubicBezTo>
                  <a:pt x="266" y="160"/>
                  <a:pt x="266" y="160"/>
                  <a:pt x="266" y="160"/>
                </a:cubicBezTo>
                <a:cubicBezTo>
                  <a:pt x="348" y="160"/>
                  <a:pt x="348" y="160"/>
                  <a:pt x="348" y="160"/>
                </a:cubicBezTo>
                <a:cubicBezTo>
                  <a:pt x="299" y="316"/>
                  <a:pt x="299" y="316"/>
                  <a:pt x="299" y="316"/>
                </a:cubicBezTo>
                <a:cubicBezTo>
                  <a:pt x="298" y="320"/>
                  <a:pt x="298" y="323"/>
                  <a:pt x="300" y="326"/>
                </a:cubicBezTo>
                <a:cubicBezTo>
                  <a:pt x="302" y="329"/>
                  <a:pt x="306" y="330"/>
                  <a:pt x="309" y="330"/>
                </a:cubicBezTo>
                <a:cubicBezTo>
                  <a:pt x="405" y="330"/>
                  <a:pt x="405" y="330"/>
                  <a:pt x="405" y="330"/>
                </a:cubicBezTo>
                <a:cubicBezTo>
                  <a:pt x="408" y="330"/>
                  <a:pt x="411" y="329"/>
                  <a:pt x="413" y="326"/>
                </a:cubicBezTo>
                <a:cubicBezTo>
                  <a:pt x="415" y="324"/>
                  <a:pt x="416" y="320"/>
                  <a:pt x="415" y="317"/>
                </a:cubicBezTo>
                <a:close/>
              </a:path>
            </a:pathLst>
          </a:custGeom>
          <a:solidFill>
            <a:schemeClr val="tx1"/>
          </a:solidFill>
          <a:ln>
            <a:noFill/>
          </a:ln>
        </p:spPr>
        <p:txBody>
          <a:bodyPr vert="horz" wrap="square" lIns="97536" tIns="48768" rIns="97536" bIns="48768" numCol="1" anchor="t" anchorCtr="0" compatLnSpc="1">
            <a:prstTxWarp prst="textNoShape">
              <a:avLst/>
            </a:prstTxWarp>
          </a:bodyPr>
          <a:lstStyle/>
          <a:p>
            <a:pPr defTabSz="650244"/>
            <a:endParaRPr lang="en-GB" sz="192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338">
            <a:extLst>
              <a:ext uri="{FF2B5EF4-FFF2-40B4-BE49-F238E27FC236}">
                <a16:creationId xmlns:a16="http://schemas.microsoft.com/office/drawing/2014/main" id="{B47CD0D6-1756-4926-BEC7-F542D575274B}"/>
              </a:ext>
            </a:extLst>
          </p:cNvPr>
          <p:cNvSpPr>
            <a:spLocks noChangeAspect="1" noEditPoints="1"/>
          </p:cNvSpPr>
          <p:nvPr/>
        </p:nvSpPr>
        <p:spPr bwMode="auto">
          <a:xfrm>
            <a:off x="11387611" y="2411909"/>
            <a:ext cx="585216" cy="58521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84 h 512"/>
              <a:gd name="T12" fmla="*/ 341 w 512"/>
              <a:gd name="T13" fmla="*/ 394 h 512"/>
              <a:gd name="T14" fmla="*/ 330 w 512"/>
              <a:gd name="T15" fmla="*/ 384 h 512"/>
              <a:gd name="T16" fmla="*/ 330 w 512"/>
              <a:gd name="T17" fmla="*/ 359 h 512"/>
              <a:gd name="T18" fmla="*/ 256 w 512"/>
              <a:gd name="T19" fmla="*/ 384 h 512"/>
              <a:gd name="T20" fmla="*/ 128 w 512"/>
              <a:gd name="T21" fmla="*/ 256 h 512"/>
              <a:gd name="T22" fmla="*/ 138 w 512"/>
              <a:gd name="T23" fmla="*/ 245 h 512"/>
              <a:gd name="T24" fmla="*/ 149 w 512"/>
              <a:gd name="T25" fmla="*/ 256 h 512"/>
              <a:gd name="T26" fmla="*/ 256 w 512"/>
              <a:gd name="T27" fmla="*/ 362 h 512"/>
              <a:gd name="T28" fmla="*/ 320 w 512"/>
              <a:gd name="T29" fmla="*/ 341 h 512"/>
              <a:gd name="T30" fmla="*/ 288 w 512"/>
              <a:gd name="T31" fmla="*/ 341 h 512"/>
              <a:gd name="T32" fmla="*/ 277 w 512"/>
              <a:gd name="T33" fmla="*/ 330 h 512"/>
              <a:gd name="T34" fmla="*/ 288 w 512"/>
              <a:gd name="T35" fmla="*/ 320 h 512"/>
              <a:gd name="T36" fmla="*/ 341 w 512"/>
              <a:gd name="T37" fmla="*/ 320 h 512"/>
              <a:gd name="T38" fmla="*/ 352 w 512"/>
              <a:gd name="T39" fmla="*/ 330 h 512"/>
              <a:gd name="T40" fmla="*/ 352 w 512"/>
              <a:gd name="T41" fmla="*/ 384 h 512"/>
              <a:gd name="T42" fmla="*/ 205 w 512"/>
              <a:gd name="T43" fmla="*/ 248 h 512"/>
              <a:gd name="T44" fmla="*/ 221 w 512"/>
              <a:gd name="T45" fmla="*/ 248 h 512"/>
              <a:gd name="T46" fmla="*/ 245 w 512"/>
              <a:gd name="T47" fmla="*/ 273 h 512"/>
              <a:gd name="T48" fmla="*/ 301 w 512"/>
              <a:gd name="T49" fmla="*/ 216 h 512"/>
              <a:gd name="T50" fmla="*/ 317 w 512"/>
              <a:gd name="T51" fmla="*/ 216 h 512"/>
              <a:gd name="T52" fmla="*/ 317 w 512"/>
              <a:gd name="T53" fmla="*/ 231 h 512"/>
              <a:gd name="T54" fmla="*/ 253 w 512"/>
              <a:gd name="T55" fmla="*/ 295 h 512"/>
              <a:gd name="T56" fmla="*/ 245 w 512"/>
              <a:gd name="T57" fmla="*/ 298 h 512"/>
              <a:gd name="T58" fmla="*/ 237 w 512"/>
              <a:gd name="T59" fmla="*/ 295 h 512"/>
              <a:gd name="T60" fmla="*/ 205 w 512"/>
              <a:gd name="T61" fmla="*/ 263 h 512"/>
              <a:gd name="T62" fmla="*/ 205 w 512"/>
              <a:gd name="T63" fmla="*/ 248 h 512"/>
              <a:gd name="T64" fmla="*/ 373 w 512"/>
              <a:gd name="T65" fmla="*/ 266 h 512"/>
              <a:gd name="T66" fmla="*/ 362 w 512"/>
              <a:gd name="T67" fmla="*/ 256 h 512"/>
              <a:gd name="T68" fmla="*/ 256 w 512"/>
              <a:gd name="T69" fmla="*/ 149 h 512"/>
              <a:gd name="T70" fmla="*/ 192 w 512"/>
              <a:gd name="T71" fmla="*/ 170 h 512"/>
              <a:gd name="T72" fmla="*/ 224 w 512"/>
              <a:gd name="T73" fmla="*/ 170 h 512"/>
              <a:gd name="T74" fmla="*/ 234 w 512"/>
              <a:gd name="T75" fmla="*/ 181 h 512"/>
              <a:gd name="T76" fmla="*/ 224 w 512"/>
              <a:gd name="T77" fmla="*/ 192 h 512"/>
              <a:gd name="T78" fmla="*/ 170 w 512"/>
              <a:gd name="T79" fmla="*/ 192 h 512"/>
              <a:gd name="T80" fmla="*/ 160 w 512"/>
              <a:gd name="T81" fmla="*/ 181 h 512"/>
              <a:gd name="T82" fmla="*/ 160 w 512"/>
              <a:gd name="T83" fmla="*/ 128 h 512"/>
              <a:gd name="T84" fmla="*/ 170 w 512"/>
              <a:gd name="T85" fmla="*/ 117 h 512"/>
              <a:gd name="T86" fmla="*/ 181 w 512"/>
              <a:gd name="T87" fmla="*/ 128 h 512"/>
              <a:gd name="T88" fmla="*/ 181 w 512"/>
              <a:gd name="T89" fmla="*/ 152 h 512"/>
              <a:gd name="T90" fmla="*/ 256 w 512"/>
              <a:gd name="T91" fmla="*/ 128 h 512"/>
              <a:gd name="T92" fmla="*/ 384 w 512"/>
              <a:gd name="T93" fmla="*/ 256 h 512"/>
              <a:gd name="T94" fmla="*/ 373 w 512"/>
              <a:gd name="T95"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384"/>
                </a:moveTo>
                <a:cubicBezTo>
                  <a:pt x="352" y="390"/>
                  <a:pt x="347" y="394"/>
                  <a:pt x="341" y="394"/>
                </a:cubicBezTo>
                <a:cubicBezTo>
                  <a:pt x="335" y="394"/>
                  <a:pt x="330" y="390"/>
                  <a:pt x="330" y="384"/>
                </a:cubicBezTo>
                <a:cubicBezTo>
                  <a:pt x="330" y="359"/>
                  <a:pt x="330" y="359"/>
                  <a:pt x="330" y="359"/>
                </a:cubicBezTo>
                <a:cubicBezTo>
                  <a:pt x="309" y="375"/>
                  <a:pt x="283" y="384"/>
                  <a:pt x="256" y="384"/>
                </a:cubicBezTo>
                <a:cubicBezTo>
                  <a:pt x="185" y="384"/>
                  <a:pt x="128" y="326"/>
                  <a:pt x="128" y="256"/>
                </a:cubicBezTo>
                <a:cubicBezTo>
                  <a:pt x="128" y="250"/>
                  <a:pt x="132" y="245"/>
                  <a:pt x="138" y="245"/>
                </a:cubicBezTo>
                <a:cubicBezTo>
                  <a:pt x="144" y="245"/>
                  <a:pt x="149" y="250"/>
                  <a:pt x="149" y="256"/>
                </a:cubicBezTo>
                <a:cubicBezTo>
                  <a:pt x="149" y="314"/>
                  <a:pt x="197" y="362"/>
                  <a:pt x="256" y="362"/>
                </a:cubicBezTo>
                <a:cubicBezTo>
                  <a:pt x="279" y="362"/>
                  <a:pt x="301" y="355"/>
                  <a:pt x="320" y="341"/>
                </a:cubicBezTo>
                <a:cubicBezTo>
                  <a:pt x="288" y="341"/>
                  <a:pt x="288" y="341"/>
                  <a:pt x="288" y="341"/>
                </a:cubicBezTo>
                <a:cubicBezTo>
                  <a:pt x="282" y="341"/>
                  <a:pt x="277" y="336"/>
                  <a:pt x="277" y="330"/>
                </a:cubicBezTo>
                <a:cubicBezTo>
                  <a:pt x="277" y="324"/>
                  <a:pt x="282" y="320"/>
                  <a:pt x="288" y="320"/>
                </a:cubicBezTo>
                <a:cubicBezTo>
                  <a:pt x="341" y="320"/>
                  <a:pt x="341" y="320"/>
                  <a:pt x="341" y="320"/>
                </a:cubicBezTo>
                <a:cubicBezTo>
                  <a:pt x="347" y="320"/>
                  <a:pt x="352" y="324"/>
                  <a:pt x="352" y="330"/>
                </a:cubicBezTo>
                <a:lnTo>
                  <a:pt x="352" y="384"/>
                </a:lnTo>
                <a:close/>
                <a:moveTo>
                  <a:pt x="205" y="248"/>
                </a:moveTo>
                <a:cubicBezTo>
                  <a:pt x="210" y="244"/>
                  <a:pt x="216" y="244"/>
                  <a:pt x="221" y="248"/>
                </a:cubicBezTo>
                <a:cubicBezTo>
                  <a:pt x="245" y="273"/>
                  <a:pt x="245" y="273"/>
                  <a:pt x="245" y="273"/>
                </a:cubicBezTo>
                <a:cubicBezTo>
                  <a:pt x="301" y="216"/>
                  <a:pt x="301" y="216"/>
                  <a:pt x="301" y="216"/>
                </a:cubicBezTo>
                <a:cubicBezTo>
                  <a:pt x="306" y="212"/>
                  <a:pt x="312" y="212"/>
                  <a:pt x="317" y="216"/>
                </a:cubicBezTo>
                <a:cubicBezTo>
                  <a:pt x="321" y="220"/>
                  <a:pt x="321" y="227"/>
                  <a:pt x="317" y="231"/>
                </a:cubicBezTo>
                <a:cubicBezTo>
                  <a:pt x="253" y="295"/>
                  <a:pt x="253" y="295"/>
                  <a:pt x="253" y="295"/>
                </a:cubicBezTo>
                <a:cubicBezTo>
                  <a:pt x="250" y="297"/>
                  <a:pt x="248" y="298"/>
                  <a:pt x="245" y="298"/>
                </a:cubicBezTo>
                <a:cubicBezTo>
                  <a:pt x="242" y="298"/>
                  <a:pt x="240" y="297"/>
                  <a:pt x="237" y="295"/>
                </a:cubicBezTo>
                <a:cubicBezTo>
                  <a:pt x="205" y="263"/>
                  <a:pt x="205" y="263"/>
                  <a:pt x="205" y="263"/>
                </a:cubicBezTo>
                <a:cubicBezTo>
                  <a:pt x="201" y="259"/>
                  <a:pt x="201" y="252"/>
                  <a:pt x="205" y="248"/>
                </a:cubicBezTo>
                <a:close/>
                <a:moveTo>
                  <a:pt x="373" y="266"/>
                </a:moveTo>
                <a:cubicBezTo>
                  <a:pt x="367" y="266"/>
                  <a:pt x="362" y="262"/>
                  <a:pt x="362" y="256"/>
                </a:cubicBezTo>
                <a:cubicBezTo>
                  <a:pt x="362" y="197"/>
                  <a:pt x="314" y="149"/>
                  <a:pt x="256" y="149"/>
                </a:cubicBezTo>
                <a:cubicBezTo>
                  <a:pt x="232" y="149"/>
                  <a:pt x="210" y="157"/>
                  <a:pt x="192" y="170"/>
                </a:cubicBezTo>
                <a:cubicBezTo>
                  <a:pt x="224" y="170"/>
                  <a:pt x="224" y="170"/>
                  <a:pt x="224" y="170"/>
                </a:cubicBezTo>
                <a:cubicBezTo>
                  <a:pt x="230" y="170"/>
                  <a:pt x="234" y="175"/>
                  <a:pt x="234" y="181"/>
                </a:cubicBezTo>
                <a:cubicBezTo>
                  <a:pt x="234" y="187"/>
                  <a:pt x="230" y="192"/>
                  <a:pt x="224" y="192"/>
                </a:cubicBezTo>
                <a:cubicBezTo>
                  <a:pt x="170" y="192"/>
                  <a:pt x="170" y="192"/>
                  <a:pt x="170" y="192"/>
                </a:cubicBezTo>
                <a:cubicBezTo>
                  <a:pt x="164" y="192"/>
                  <a:pt x="160" y="187"/>
                  <a:pt x="160" y="181"/>
                </a:cubicBezTo>
                <a:cubicBezTo>
                  <a:pt x="160" y="128"/>
                  <a:pt x="160" y="128"/>
                  <a:pt x="160" y="128"/>
                </a:cubicBezTo>
                <a:cubicBezTo>
                  <a:pt x="160" y="122"/>
                  <a:pt x="164" y="117"/>
                  <a:pt x="170" y="117"/>
                </a:cubicBezTo>
                <a:cubicBezTo>
                  <a:pt x="176" y="117"/>
                  <a:pt x="181" y="122"/>
                  <a:pt x="181" y="128"/>
                </a:cubicBezTo>
                <a:cubicBezTo>
                  <a:pt x="181" y="152"/>
                  <a:pt x="181" y="152"/>
                  <a:pt x="181" y="152"/>
                </a:cubicBezTo>
                <a:cubicBezTo>
                  <a:pt x="203" y="136"/>
                  <a:pt x="229" y="128"/>
                  <a:pt x="256" y="128"/>
                </a:cubicBezTo>
                <a:cubicBezTo>
                  <a:pt x="326" y="128"/>
                  <a:pt x="384" y="185"/>
                  <a:pt x="384" y="256"/>
                </a:cubicBezTo>
                <a:cubicBezTo>
                  <a:pt x="384" y="262"/>
                  <a:pt x="379" y="266"/>
                  <a:pt x="373" y="266"/>
                </a:cubicBezTo>
                <a:close/>
              </a:path>
            </a:pathLst>
          </a:custGeom>
          <a:solidFill>
            <a:schemeClr val="tx1"/>
          </a:solidFill>
          <a:ln>
            <a:noFill/>
          </a:ln>
        </p:spPr>
        <p:txBody>
          <a:bodyPr vert="horz" wrap="square" lIns="97536" tIns="48768" rIns="97536" bIns="48768" numCol="1" anchor="t" anchorCtr="0" compatLnSpc="1">
            <a:prstTxWarp prst="textNoShape">
              <a:avLst/>
            </a:prstTxWarp>
          </a:bodyPr>
          <a:lstStyle/>
          <a:p>
            <a:pPr defTabSz="650244"/>
            <a:endParaRPr lang="en-GB" sz="192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3771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EAA824-11A2-48EE-85D6-34FEBD6D735A}"/>
              </a:ext>
            </a:extLst>
          </p:cNvPr>
          <p:cNvSpPr>
            <a:spLocks noGrp="1"/>
          </p:cNvSpPr>
          <p:nvPr>
            <p:ph type="body" sz="quarter" idx="10"/>
          </p:nvPr>
        </p:nvSpPr>
        <p:spPr>
          <a:xfrm>
            <a:off x="876176" y="306828"/>
            <a:ext cx="11640409" cy="477010"/>
          </a:xfrm>
        </p:spPr>
        <p:txBody>
          <a:bodyPr>
            <a:noAutofit/>
          </a:bodyPr>
          <a:lstStyle/>
          <a:p>
            <a:r>
              <a:rPr lang="en-US" sz="4000" b="1" dirty="0">
                <a:solidFill>
                  <a:srgbClr val="4B2E83"/>
                </a:solidFill>
                <a:latin typeface="Encode Sans Normal" panose="02000000000000000000" pitchFamily="2" charset="0"/>
              </a:rPr>
              <a:t>Definitions</a:t>
            </a:r>
          </a:p>
        </p:txBody>
      </p:sp>
      <p:sp>
        <p:nvSpPr>
          <p:cNvPr id="3" name="Text Placeholder 2">
            <a:extLst>
              <a:ext uri="{FF2B5EF4-FFF2-40B4-BE49-F238E27FC236}">
                <a16:creationId xmlns:a16="http://schemas.microsoft.com/office/drawing/2014/main" id="{328C6D8A-D2C1-4300-9B2E-E8F01F2A9E74}"/>
              </a:ext>
            </a:extLst>
          </p:cNvPr>
          <p:cNvSpPr>
            <a:spLocks noGrp="1"/>
          </p:cNvSpPr>
          <p:nvPr>
            <p:ph type="body" sz="quarter" idx="11"/>
          </p:nvPr>
        </p:nvSpPr>
        <p:spPr>
          <a:xfrm>
            <a:off x="695727" y="975361"/>
            <a:ext cx="11656832" cy="5943561"/>
          </a:xfrm>
        </p:spPr>
        <p:txBody>
          <a:bodyPr/>
          <a:lstStyle/>
          <a:p>
            <a:pPr marL="457200" indent="-457200">
              <a:spcBef>
                <a:spcPts val="0"/>
              </a:spcBef>
              <a:spcAft>
                <a:spcPts val="1800"/>
              </a:spcAft>
              <a:buFont typeface="+mj-lt"/>
              <a:buAutoNum type="arabicPeriod"/>
            </a:pPr>
            <a:r>
              <a:rPr lang="en-US" sz="2133" b="1" dirty="0"/>
              <a:t>Shared Services: </a:t>
            </a:r>
            <a:r>
              <a:rPr lang="en-US" sz="2133" dirty="0"/>
              <a:t>The entire structure of finance, procurement, and supply chain business processes that reside at all levels of shared at the UW</a:t>
            </a:r>
          </a:p>
          <a:p>
            <a:pPr marL="457200" indent="-457200">
              <a:spcBef>
                <a:spcPts val="0"/>
              </a:spcBef>
              <a:spcAft>
                <a:spcPts val="1800"/>
              </a:spcAft>
              <a:buFont typeface="+mj-lt"/>
              <a:buAutoNum type="arabicPeriod"/>
            </a:pPr>
            <a:r>
              <a:rPr lang="en-US" sz="2133" b="1" dirty="0"/>
              <a:t>Hub – </a:t>
            </a:r>
            <a:r>
              <a:rPr lang="en-US" sz="2133" dirty="0"/>
              <a:t>shared service centers within the Finance/Procurement Shared Services Organization</a:t>
            </a:r>
          </a:p>
          <a:p>
            <a:pPr marL="487710" indent="-487710">
              <a:spcBef>
                <a:spcPts val="0"/>
              </a:spcBef>
              <a:spcAft>
                <a:spcPts val="1800"/>
              </a:spcAft>
              <a:buFont typeface="+mj-lt"/>
              <a:buAutoNum type="arabicPeriod"/>
            </a:pPr>
            <a:r>
              <a:rPr lang="en-US" sz="2133" b="1" dirty="0"/>
              <a:t>Op Model:</a:t>
            </a:r>
            <a:r>
              <a:rPr lang="en-US" sz="2133" dirty="0"/>
              <a:t> Defines </a:t>
            </a:r>
            <a:r>
              <a:rPr lang="en-US" sz="2133" i="1" dirty="0"/>
              <a:t>where</a:t>
            </a:r>
            <a:r>
              <a:rPr lang="en-US" sz="2133" dirty="0"/>
              <a:t> shared work will happen (i.e. levels of shared)</a:t>
            </a:r>
          </a:p>
          <a:p>
            <a:pPr marL="487710" indent="-487710">
              <a:spcBef>
                <a:spcPts val="0"/>
              </a:spcBef>
              <a:spcAft>
                <a:spcPts val="1800"/>
              </a:spcAft>
              <a:buFont typeface="+mj-lt"/>
              <a:buAutoNum type="arabicPeriod"/>
            </a:pPr>
            <a:r>
              <a:rPr lang="en-US" sz="2133" b="1" dirty="0"/>
              <a:t>Strategic Org Design: </a:t>
            </a:r>
            <a:r>
              <a:rPr lang="en-US" sz="2133" dirty="0"/>
              <a:t>The high-level structure and organization of the shared services (i.e. conceptual op model): how many hubs, how organized, reporting to whom. What role of central offices delivering org-wide and enterprise-wide activity will be.</a:t>
            </a:r>
          </a:p>
          <a:p>
            <a:pPr marL="487710" indent="-487710">
              <a:spcBef>
                <a:spcPts val="0"/>
              </a:spcBef>
              <a:spcAft>
                <a:spcPts val="1800"/>
              </a:spcAft>
              <a:buFont typeface="+mj-lt"/>
              <a:buAutoNum type="arabicPeriod"/>
            </a:pPr>
            <a:r>
              <a:rPr lang="en-US" sz="2133" b="1" dirty="0"/>
              <a:t>Tactical Org Design: </a:t>
            </a:r>
            <a:r>
              <a:rPr lang="en-US" sz="2133" dirty="0"/>
              <a:t>Specific roles and responsibilities at the various levels of shared: job descriptions, capacity planning, etc.</a:t>
            </a:r>
          </a:p>
          <a:p>
            <a:pPr marL="487710" indent="-487710">
              <a:spcBef>
                <a:spcPts val="0"/>
              </a:spcBef>
              <a:spcAft>
                <a:spcPts val="1800"/>
              </a:spcAft>
              <a:buFont typeface="+mj-lt"/>
              <a:buAutoNum type="arabicPeriod"/>
            </a:pPr>
            <a:r>
              <a:rPr lang="en-US" sz="2133" b="1" dirty="0"/>
              <a:t>Resource Transition Planning: </a:t>
            </a:r>
            <a:r>
              <a:rPr lang="en-US" sz="2133" dirty="0"/>
              <a:t>Plan and execution for filling new shared service positions</a:t>
            </a:r>
          </a:p>
          <a:p>
            <a:pPr marL="487710" indent="-487710">
              <a:spcBef>
                <a:spcPts val="0"/>
              </a:spcBef>
              <a:spcAft>
                <a:spcPts val="1800"/>
              </a:spcAft>
              <a:buFont typeface="+mj-lt"/>
              <a:buAutoNum type="arabicPeriod"/>
            </a:pPr>
            <a:r>
              <a:rPr lang="en-US" sz="2133" b="1" dirty="0"/>
              <a:t>Shared Services Governance Model: </a:t>
            </a:r>
            <a:r>
              <a:rPr lang="en-US" sz="2133" dirty="0"/>
              <a:t>Decision-making, meeting cadence, metrics, oversight, escalation management, etc.</a:t>
            </a:r>
          </a:p>
          <a:p>
            <a:endParaRPr lang="en-US" sz="2133" dirty="0"/>
          </a:p>
          <a:p>
            <a:endParaRPr lang="en-US" sz="2133" dirty="0"/>
          </a:p>
        </p:txBody>
      </p:sp>
      <p:sp>
        <p:nvSpPr>
          <p:cNvPr id="4" name="Slide Number Placeholder 3">
            <a:extLst>
              <a:ext uri="{FF2B5EF4-FFF2-40B4-BE49-F238E27FC236}">
                <a16:creationId xmlns:a16="http://schemas.microsoft.com/office/drawing/2014/main" id="{9902D264-E191-4D3F-8976-1606A5BB4DB4}"/>
              </a:ext>
            </a:extLst>
          </p:cNvPr>
          <p:cNvSpPr>
            <a:spLocks noGrp="1"/>
          </p:cNvSpPr>
          <p:nvPr>
            <p:ph type="sldNum" sz="quarter" idx="4"/>
          </p:nvPr>
        </p:nvSpPr>
        <p:spPr/>
        <p:txBody>
          <a:bodyPr/>
          <a:lstStyle/>
          <a:p>
            <a:pPr marL="0" marR="0" lvl="0" indent="0" algn="r" defTabSz="97542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4B2E83">
                    <a:tint val="75000"/>
                  </a:srgbClr>
                </a:solidFill>
                <a:effectLst/>
                <a:uLnTx/>
                <a:uFillTx/>
                <a:latin typeface="Calibri"/>
                <a:ea typeface="+mn-ea"/>
                <a:cs typeface="+mn-cs"/>
              </a:rPr>
              <a:pPr marL="0" marR="0" lvl="0" indent="0" algn="r" defTabSz="975420" rtl="0" eaLnBrk="1" fontAlgn="auto" latinLnBrk="0" hangingPunct="1">
                <a:lnSpc>
                  <a:spcPct val="100000"/>
                </a:lnSpc>
                <a:spcBef>
                  <a:spcPts val="0"/>
                </a:spcBef>
                <a:spcAft>
                  <a:spcPts val="0"/>
                </a:spcAft>
                <a:buClrTx/>
                <a:buSzTx/>
                <a:buFontTx/>
                <a:buNone/>
                <a:tabLst/>
                <a:defRPr/>
              </a:pPr>
              <a:t>40</a:t>
            </a:fld>
            <a:endParaRPr kumimoji="0" lang="en-US" sz="1280" b="0" i="0" u="none" strike="noStrike" kern="1200" cap="none" spc="0" normalizeH="0" baseline="0" noProof="0">
              <a:ln>
                <a:noFill/>
              </a:ln>
              <a:solidFill>
                <a:srgbClr val="4B2E83">
                  <a:tint val="75000"/>
                </a:srgbClr>
              </a:solidFill>
              <a:effectLst/>
              <a:uLnTx/>
              <a:uFillTx/>
              <a:latin typeface="Calibri"/>
              <a:ea typeface="+mn-ea"/>
              <a:cs typeface="+mn-cs"/>
            </a:endParaRPr>
          </a:p>
        </p:txBody>
      </p:sp>
      <p:sp>
        <p:nvSpPr>
          <p:cNvPr id="5" name="Slide Number Placeholder 3">
            <a:extLst>
              <a:ext uri="{FF2B5EF4-FFF2-40B4-BE49-F238E27FC236}">
                <a16:creationId xmlns:a16="http://schemas.microsoft.com/office/drawing/2014/main" id="{711022DB-AD9E-40C8-92CD-CB4708C7C3FF}"/>
              </a:ext>
            </a:extLst>
          </p:cNvPr>
          <p:cNvSpPr txBox="1">
            <a:spLocks/>
          </p:cNvSpPr>
          <p:nvPr/>
        </p:nvSpPr>
        <p:spPr>
          <a:xfrm>
            <a:off x="178178" y="6922426"/>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3325698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25A4-B61E-4BC2-8C1B-AF2E196C5CE2}"/>
              </a:ext>
            </a:extLst>
          </p:cNvPr>
          <p:cNvSpPr>
            <a:spLocks noGrp="1"/>
          </p:cNvSpPr>
          <p:nvPr>
            <p:ph type="title"/>
          </p:nvPr>
        </p:nvSpPr>
        <p:spPr/>
        <p:txBody>
          <a:bodyPr/>
          <a:lstStyle/>
          <a:p>
            <a:pPr>
              <a:lnSpc>
                <a:spcPts val="3413"/>
              </a:lnSpc>
            </a:pPr>
            <a:r>
              <a:rPr lang="en-US" sz="4000" dirty="0">
                <a:latin typeface="Encode Sans Normal" panose="02000000000000000000" pitchFamily="2" charset="0"/>
              </a:rPr>
              <a:t>Top Down Guidance Meets Bottom-up Analysis – Process Design Workshops</a:t>
            </a:r>
          </a:p>
        </p:txBody>
      </p:sp>
      <p:sp>
        <p:nvSpPr>
          <p:cNvPr id="4" name="Isosceles Triangle 3">
            <a:extLst>
              <a:ext uri="{FF2B5EF4-FFF2-40B4-BE49-F238E27FC236}">
                <a16:creationId xmlns:a16="http://schemas.microsoft.com/office/drawing/2014/main" id="{84D2F5BA-25C3-4FCC-AC25-7786436E1A62}"/>
              </a:ext>
            </a:extLst>
          </p:cNvPr>
          <p:cNvSpPr/>
          <p:nvPr/>
        </p:nvSpPr>
        <p:spPr bwMode="auto">
          <a:xfrm rot="10800000">
            <a:off x="1930401" y="2754945"/>
            <a:ext cx="9144000" cy="454217"/>
          </a:xfrm>
          <a:prstGeom prst="triangle">
            <a:avLst>
              <a:gd name="adj" fmla="val 50066"/>
            </a:avLst>
          </a:prstGeom>
          <a:gradFill flip="none" rotWithShape="1">
            <a:gsLst>
              <a:gs pos="0">
                <a:srgbClr val="002776">
                  <a:tint val="66000"/>
                  <a:satMod val="160000"/>
                </a:srgbClr>
              </a:gs>
              <a:gs pos="50000">
                <a:srgbClr val="002776">
                  <a:tint val="44500"/>
                  <a:satMod val="160000"/>
                </a:srgbClr>
              </a:gs>
              <a:gs pos="100000">
                <a:srgbClr val="002776">
                  <a:tint val="23500"/>
                  <a:satMod val="160000"/>
                </a:srgbClr>
              </a:gs>
            </a:gsLst>
            <a:lin ang="16200000" scaled="1"/>
            <a:tileRect/>
          </a:gradFill>
          <a:ln w="12700" cap="flat" cmpd="sng" algn="ctr">
            <a:noFill/>
            <a:prstDash val="solid"/>
            <a:round/>
            <a:headEnd type="none" w="med" len="med"/>
            <a:tailEnd type="none" w="med" len="med"/>
          </a:ln>
          <a:effectLst/>
        </p:spPr>
        <p:txBody>
          <a:bodyPr lIns="73152" tIns="73152" rIns="73152" bIns="73152" anchor="ctr" anchorCtr="1"/>
          <a:ls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a:lstStyle>
          <a:p>
            <a:pPr algn="ctr" defTabSz="914374" eaLnBrk="0" hangingPunct="0">
              <a:lnSpc>
                <a:spcPct val="106000"/>
              </a:lnSpc>
              <a:defRPr/>
            </a:pPr>
            <a:endParaRPr lang="en-US" sz="1400" b="1" kern="0">
              <a:solidFill>
                <a:srgbClr val="00277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Isosceles Triangle 4">
            <a:extLst>
              <a:ext uri="{FF2B5EF4-FFF2-40B4-BE49-F238E27FC236}">
                <a16:creationId xmlns:a16="http://schemas.microsoft.com/office/drawing/2014/main" id="{E6E85A25-11F7-4D29-8F4B-A5A705EF8A4A}"/>
              </a:ext>
            </a:extLst>
          </p:cNvPr>
          <p:cNvSpPr/>
          <p:nvPr/>
        </p:nvSpPr>
        <p:spPr bwMode="auto">
          <a:xfrm>
            <a:off x="1930401" y="5104137"/>
            <a:ext cx="9144000" cy="454217"/>
          </a:xfrm>
          <a:prstGeom prst="triangle">
            <a:avLst/>
          </a:prstGeom>
          <a:gradFill flip="none" rotWithShape="1">
            <a:gsLst>
              <a:gs pos="0">
                <a:srgbClr val="002776">
                  <a:tint val="66000"/>
                  <a:satMod val="160000"/>
                </a:srgbClr>
              </a:gs>
              <a:gs pos="50000">
                <a:srgbClr val="002776">
                  <a:tint val="44500"/>
                  <a:satMod val="160000"/>
                </a:srgbClr>
              </a:gs>
              <a:gs pos="100000">
                <a:srgbClr val="002776">
                  <a:tint val="23500"/>
                  <a:satMod val="160000"/>
                </a:srgbClr>
              </a:gs>
            </a:gsLst>
            <a:lin ang="5400000" scaled="1"/>
            <a:tileRect/>
          </a:gradFill>
          <a:ln w="12700" cap="flat" cmpd="sng" algn="ctr">
            <a:noFill/>
            <a:prstDash val="solid"/>
            <a:round/>
            <a:headEnd type="none" w="med" len="med"/>
            <a:tailEnd type="none" w="med" len="med"/>
          </a:ln>
          <a:effectLst/>
        </p:spPr>
        <p:txBody>
          <a:bodyPr lIns="73152" tIns="73152" rIns="73152" bIns="73152" anchor="ctr" anchorCtr="1"/>
          <a:ls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a:lstStyle>
          <a:p>
            <a:pPr algn="ctr" defTabSz="914374" eaLnBrk="0" hangingPunct="0">
              <a:lnSpc>
                <a:spcPct val="106000"/>
              </a:lnSpc>
              <a:defRPr/>
            </a:pPr>
            <a:endParaRPr lang="en-US" sz="1400" b="1" kern="0">
              <a:solidFill>
                <a:srgbClr val="00277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29">
            <a:extLst>
              <a:ext uri="{FF2B5EF4-FFF2-40B4-BE49-F238E27FC236}">
                <a16:creationId xmlns:a16="http://schemas.microsoft.com/office/drawing/2014/main" id="{F629C368-629E-4ACB-8AAD-30C616FD6278}"/>
              </a:ext>
            </a:extLst>
          </p:cNvPr>
          <p:cNvSpPr txBox="1"/>
          <p:nvPr/>
        </p:nvSpPr>
        <p:spPr>
          <a:xfrm flipH="1">
            <a:off x="5410982" y="2721074"/>
            <a:ext cx="2147075" cy="523220"/>
          </a:xfrm>
          <a:prstGeom prst="rect">
            <a:avLst/>
          </a:prstGeom>
          <a:noFill/>
        </p:spPr>
        <p:txBody>
          <a:bodyPr wrap="square" rtlCol="0">
            <a:spAutoFit/>
          </a:bodyPr>
          <a:ls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a:lstStyle>
          <a:p>
            <a:pPr algn="ctr" defTabSz="914374">
              <a:defRPr/>
            </a:pPr>
            <a:r>
              <a:rPr lang="en-US" sz="1400" b="1">
                <a:solidFill>
                  <a:srgbClr val="4B2E83"/>
                </a:solidFill>
                <a:latin typeface="Open Sans" panose="020B0606030504020204" pitchFamily="34" charset="0"/>
                <a:ea typeface="Open Sans" panose="020B0606030504020204" pitchFamily="34" charset="0"/>
                <a:cs typeface="Open Sans" panose="020B0606030504020204" pitchFamily="34" charset="0"/>
              </a:rPr>
              <a:t>Top Down Guidance &amp; Support</a:t>
            </a:r>
          </a:p>
        </p:txBody>
      </p:sp>
      <p:sp>
        <p:nvSpPr>
          <p:cNvPr id="7" name="TextBox 31">
            <a:extLst>
              <a:ext uri="{FF2B5EF4-FFF2-40B4-BE49-F238E27FC236}">
                <a16:creationId xmlns:a16="http://schemas.microsoft.com/office/drawing/2014/main" id="{7544409D-1CEE-40D1-9BDF-A97A49912EF2}"/>
              </a:ext>
            </a:extLst>
          </p:cNvPr>
          <p:cNvSpPr txBox="1"/>
          <p:nvPr/>
        </p:nvSpPr>
        <p:spPr>
          <a:xfrm flipH="1">
            <a:off x="5349080" y="5095818"/>
            <a:ext cx="2208666" cy="523220"/>
          </a:xfrm>
          <a:prstGeom prst="rect">
            <a:avLst/>
          </a:prstGeom>
          <a:noFill/>
        </p:spPr>
        <p:txBody>
          <a:bodyPr wrap="square" rtlCol="0">
            <a:spAutoFit/>
          </a:bodyPr>
          <a:ls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a:lstStyle>
          <a:p>
            <a:pPr algn="ctr" defTabSz="914374">
              <a:defRPr/>
            </a:pPr>
            <a:r>
              <a:rPr lang="en-US" sz="1400" b="1">
                <a:solidFill>
                  <a:srgbClr val="4B2E83"/>
                </a:solidFill>
                <a:latin typeface="Open Sans" panose="020B0606030504020204" pitchFamily="34" charset="0"/>
                <a:ea typeface="Open Sans" panose="020B0606030504020204" pitchFamily="34" charset="0"/>
                <a:cs typeface="Open Sans" panose="020B0606030504020204" pitchFamily="34" charset="0"/>
              </a:rPr>
              <a:t>Bottom Up</a:t>
            </a:r>
          </a:p>
          <a:p>
            <a:pPr algn="ctr" defTabSz="914374">
              <a:defRPr/>
            </a:pPr>
            <a:r>
              <a:rPr lang="en-US" sz="1400" b="1">
                <a:solidFill>
                  <a:srgbClr val="4B2E83"/>
                </a:solidFill>
                <a:latin typeface="Open Sans" panose="020B0606030504020204" pitchFamily="34" charset="0"/>
                <a:ea typeface="Open Sans" panose="020B0606030504020204" pitchFamily="34" charset="0"/>
                <a:cs typeface="Open Sans" panose="020B0606030504020204" pitchFamily="34" charset="0"/>
              </a:rPr>
              <a:t>Detailed Analysis</a:t>
            </a:r>
          </a:p>
        </p:txBody>
      </p:sp>
      <p:pic>
        <p:nvPicPr>
          <p:cNvPr id="8" name="Picture 7">
            <a:extLst>
              <a:ext uri="{FF2B5EF4-FFF2-40B4-BE49-F238E27FC236}">
                <a16:creationId xmlns:a16="http://schemas.microsoft.com/office/drawing/2014/main" id="{D81A2B9E-F4D2-4901-8BCC-6EDE1FF1BFAC}"/>
              </a:ext>
            </a:extLst>
          </p:cNvPr>
          <p:cNvPicPr>
            <a:picLocks noChangeAspect="1"/>
          </p:cNvPicPr>
          <p:nvPr/>
        </p:nvPicPr>
        <p:blipFill>
          <a:blip r:embed="rId3"/>
          <a:stretch>
            <a:fillRect/>
          </a:stretch>
        </p:blipFill>
        <p:spPr>
          <a:xfrm>
            <a:off x="1072039" y="1561661"/>
            <a:ext cx="2248371" cy="1149177"/>
          </a:xfrm>
          <a:prstGeom prst="rect">
            <a:avLst/>
          </a:prstGeom>
          <a:ln>
            <a:solidFill>
              <a:srgbClr val="000000"/>
            </a:solidFill>
          </a:ln>
          <a:effectLst>
            <a:outerShdw blurRad="50800" dist="38100" algn="l" rotWithShape="0">
              <a:prstClr val="black">
                <a:alpha val="40000"/>
              </a:prstClr>
            </a:outerShdw>
          </a:effectLst>
        </p:spPr>
      </p:pic>
      <p:pic>
        <p:nvPicPr>
          <p:cNvPr id="9" name="Picture 8">
            <a:extLst>
              <a:ext uri="{FF2B5EF4-FFF2-40B4-BE49-F238E27FC236}">
                <a16:creationId xmlns:a16="http://schemas.microsoft.com/office/drawing/2014/main" id="{FBF14199-7BBD-4685-BB40-A6308258E5BF}"/>
              </a:ext>
            </a:extLst>
          </p:cNvPr>
          <p:cNvPicPr>
            <a:picLocks noChangeAspect="1"/>
          </p:cNvPicPr>
          <p:nvPr/>
        </p:nvPicPr>
        <p:blipFill>
          <a:blip r:embed="rId4"/>
          <a:stretch>
            <a:fillRect/>
          </a:stretch>
        </p:blipFill>
        <p:spPr>
          <a:xfrm>
            <a:off x="1072039" y="5658578"/>
            <a:ext cx="2248371" cy="1149177"/>
          </a:xfrm>
          <a:prstGeom prst="rect">
            <a:avLst/>
          </a:prstGeom>
          <a:ln>
            <a:solidFill>
              <a:srgbClr val="000000"/>
            </a:solidFill>
          </a:ln>
          <a:effectLst>
            <a:outerShdw blurRad="50800" dist="38100" algn="l" rotWithShape="0">
              <a:prstClr val="black">
                <a:alpha val="40000"/>
              </a:prstClr>
            </a:outerShdw>
          </a:effectLst>
        </p:spPr>
      </p:pic>
      <p:grpSp>
        <p:nvGrpSpPr>
          <p:cNvPr id="10" name="Group 9">
            <a:extLst>
              <a:ext uri="{FF2B5EF4-FFF2-40B4-BE49-F238E27FC236}">
                <a16:creationId xmlns:a16="http://schemas.microsoft.com/office/drawing/2014/main" id="{F9B2AF37-0C53-4E70-B944-1BD970F66FD6}"/>
              </a:ext>
            </a:extLst>
          </p:cNvPr>
          <p:cNvGrpSpPr/>
          <p:nvPr/>
        </p:nvGrpSpPr>
        <p:grpSpPr>
          <a:xfrm>
            <a:off x="3958832" y="5770653"/>
            <a:ext cx="2383659" cy="1381537"/>
            <a:chOff x="3393034" y="5576268"/>
            <a:chExt cx="2383659" cy="1519691"/>
          </a:xfrm>
        </p:grpSpPr>
        <p:pic>
          <p:nvPicPr>
            <p:cNvPr id="11" name="Picture 10">
              <a:extLst>
                <a:ext uri="{FF2B5EF4-FFF2-40B4-BE49-F238E27FC236}">
                  <a16:creationId xmlns:a16="http://schemas.microsoft.com/office/drawing/2014/main" id="{FEF563E3-5A21-4D65-8C0C-0EAF53C555E3}"/>
                </a:ext>
              </a:extLst>
            </p:cNvPr>
            <p:cNvPicPr>
              <a:picLocks noChangeAspect="1"/>
            </p:cNvPicPr>
            <p:nvPr/>
          </p:nvPicPr>
          <p:blipFill>
            <a:blip r:embed="rId5"/>
            <a:stretch>
              <a:fillRect/>
            </a:stretch>
          </p:blipFill>
          <p:spPr>
            <a:xfrm>
              <a:off x="3393034" y="5576268"/>
              <a:ext cx="2248371" cy="1264095"/>
            </a:xfrm>
            <a:prstGeom prst="rect">
              <a:avLst/>
            </a:prstGeom>
            <a:ln>
              <a:solidFill>
                <a:srgbClr val="000000"/>
              </a:solidFill>
            </a:ln>
            <a:effectLst>
              <a:outerShdw blurRad="50800" dist="38100" algn="l" rotWithShape="0">
                <a:prstClr val="black">
                  <a:alpha val="40000"/>
                </a:prstClr>
              </a:outerShdw>
            </a:effectLst>
          </p:spPr>
        </p:pic>
        <p:pic>
          <p:nvPicPr>
            <p:cNvPr id="12" name="Picture 11">
              <a:extLst>
                <a:ext uri="{FF2B5EF4-FFF2-40B4-BE49-F238E27FC236}">
                  <a16:creationId xmlns:a16="http://schemas.microsoft.com/office/drawing/2014/main" id="{CAD911E6-6B47-44FE-9C81-82A61B0467FA}"/>
                </a:ext>
              </a:extLst>
            </p:cNvPr>
            <p:cNvPicPr>
              <a:picLocks noChangeAspect="1"/>
            </p:cNvPicPr>
            <p:nvPr/>
          </p:nvPicPr>
          <p:blipFill>
            <a:blip r:embed="rId6"/>
            <a:stretch>
              <a:fillRect/>
            </a:stretch>
          </p:blipFill>
          <p:spPr>
            <a:xfrm>
              <a:off x="3528322" y="5799738"/>
              <a:ext cx="2248371" cy="1296221"/>
            </a:xfrm>
            <a:prstGeom prst="rect">
              <a:avLst/>
            </a:prstGeom>
            <a:ln>
              <a:solidFill>
                <a:srgbClr val="000000"/>
              </a:solidFill>
            </a:ln>
            <a:effectLst>
              <a:outerShdw blurRad="50800" dist="38100" algn="l" rotWithShape="0">
                <a:prstClr val="black">
                  <a:alpha val="40000"/>
                </a:prstClr>
              </a:outerShdw>
            </a:effectLst>
          </p:spPr>
        </p:pic>
      </p:grpSp>
      <p:pic>
        <p:nvPicPr>
          <p:cNvPr id="13" name="Picture 12">
            <a:extLst>
              <a:ext uri="{FF2B5EF4-FFF2-40B4-BE49-F238E27FC236}">
                <a16:creationId xmlns:a16="http://schemas.microsoft.com/office/drawing/2014/main" id="{CEFDBBF4-8B99-4168-BD73-8B69B18D1201}"/>
              </a:ext>
            </a:extLst>
          </p:cNvPr>
          <p:cNvPicPr>
            <a:picLocks noChangeAspect="1"/>
          </p:cNvPicPr>
          <p:nvPr/>
        </p:nvPicPr>
        <p:blipFill>
          <a:blip r:embed="rId7"/>
          <a:stretch>
            <a:fillRect/>
          </a:stretch>
        </p:blipFill>
        <p:spPr>
          <a:xfrm>
            <a:off x="6980914" y="5658578"/>
            <a:ext cx="2248371" cy="1149177"/>
          </a:xfrm>
          <a:prstGeom prst="rect">
            <a:avLst/>
          </a:prstGeom>
          <a:ln>
            <a:solidFill>
              <a:srgbClr val="000000"/>
            </a:solidFill>
          </a:ln>
          <a:effectLst>
            <a:outerShdw blurRad="50800" dist="38100" algn="l" rotWithShape="0">
              <a:prstClr val="black">
                <a:alpha val="40000"/>
              </a:prstClr>
            </a:outerShdw>
          </a:effectLst>
        </p:spPr>
      </p:pic>
      <p:pic>
        <p:nvPicPr>
          <p:cNvPr id="14" name="Picture 13">
            <a:extLst>
              <a:ext uri="{FF2B5EF4-FFF2-40B4-BE49-F238E27FC236}">
                <a16:creationId xmlns:a16="http://schemas.microsoft.com/office/drawing/2014/main" id="{86702BCE-F975-439E-9DB4-E06433D6ABF4}"/>
              </a:ext>
            </a:extLst>
          </p:cNvPr>
          <p:cNvPicPr>
            <a:picLocks noChangeAspect="1"/>
          </p:cNvPicPr>
          <p:nvPr/>
        </p:nvPicPr>
        <p:blipFill>
          <a:blip r:embed="rId8"/>
          <a:stretch>
            <a:fillRect/>
          </a:stretch>
        </p:blipFill>
        <p:spPr>
          <a:xfrm>
            <a:off x="9867708" y="5658578"/>
            <a:ext cx="2248371" cy="1149177"/>
          </a:xfrm>
          <a:prstGeom prst="rect">
            <a:avLst/>
          </a:prstGeom>
          <a:ln>
            <a:solidFill>
              <a:srgbClr val="000000"/>
            </a:solidFill>
          </a:ln>
          <a:effectLst>
            <a:outerShdw blurRad="50800" dist="38100" algn="l" rotWithShape="0">
              <a:prstClr val="black">
                <a:alpha val="40000"/>
              </a:prstClr>
            </a:outerShdw>
          </a:effectLst>
        </p:spPr>
      </p:pic>
      <p:pic>
        <p:nvPicPr>
          <p:cNvPr id="15" name="Picture 14">
            <a:extLst>
              <a:ext uri="{FF2B5EF4-FFF2-40B4-BE49-F238E27FC236}">
                <a16:creationId xmlns:a16="http://schemas.microsoft.com/office/drawing/2014/main" id="{17812B1A-FCFA-4C7E-8209-6E9A7CE4BCF5}"/>
              </a:ext>
            </a:extLst>
          </p:cNvPr>
          <p:cNvPicPr>
            <a:picLocks noChangeAspect="1"/>
          </p:cNvPicPr>
          <p:nvPr/>
        </p:nvPicPr>
        <p:blipFill>
          <a:blip r:embed="rId9"/>
          <a:stretch>
            <a:fillRect/>
          </a:stretch>
        </p:blipFill>
        <p:spPr>
          <a:xfrm>
            <a:off x="5328573" y="1561659"/>
            <a:ext cx="2248371" cy="1149179"/>
          </a:xfrm>
          <a:prstGeom prst="rect">
            <a:avLst/>
          </a:prstGeom>
          <a:ln>
            <a:solidFill>
              <a:srgbClr val="000000"/>
            </a:solidFill>
          </a:ln>
          <a:effectLst>
            <a:outerShdw blurRad="50800" dist="38100" algn="l" rotWithShape="0">
              <a:prstClr val="black">
                <a:alpha val="40000"/>
              </a:prstClr>
            </a:outerShdw>
          </a:effectLst>
        </p:spPr>
      </p:pic>
      <p:pic>
        <p:nvPicPr>
          <p:cNvPr id="16" name="Picture 15">
            <a:extLst>
              <a:ext uri="{FF2B5EF4-FFF2-40B4-BE49-F238E27FC236}">
                <a16:creationId xmlns:a16="http://schemas.microsoft.com/office/drawing/2014/main" id="{AD25750F-9E27-44F8-9A08-9663ED62C6CC}"/>
              </a:ext>
            </a:extLst>
          </p:cNvPr>
          <p:cNvPicPr>
            <a:picLocks noChangeAspect="1"/>
          </p:cNvPicPr>
          <p:nvPr/>
        </p:nvPicPr>
        <p:blipFill>
          <a:blip r:embed="rId10"/>
          <a:stretch>
            <a:fillRect/>
          </a:stretch>
        </p:blipFill>
        <p:spPr>
          <a:xfrm>
            <a:off x="9867708" y="1561659"/>
            <a:ext cx="2248371" cy="1145155"/>
          </a:xfrm>
          <a:prstGeom prst="rect">
            <a:avLst/>
          </a:prstGeom>
          <a:ln>
            <a:solidFill>
              <a:srgbClr val="000000"/>
            </a:solidFill>
          </a:ln>
          <a:effectLst>
            <a:outerShdw blurRad="50800" dist="38100" algn="l" rotWithShape="0">
              <a:prstClr val="black">
                <a:alpha val="40000"/>
              </a:prstClr>
            </a:outerShdw>
          </a:effectLst>
        </p:spPr>
      </p:pic>
      <p:sp>
        <p:nvSpPr>
          <p:cNvPr id="17" name="TextBox 16">
            <a:extLst>
              <a:ext uri="{FF2B5EF4-FFF2-40B4-BE49-F238E27FC236}">
                <a16:creationId xmlns:a16="http://schemas.microsoft.com/office/drawing/2014/main" id="{B7316606-39DC-4060-B1FA-532464BA4877}"/>
              </a:ext>
            </a:extLst>
          </p:cNvPr>
          <p:cNvSpPr txBox="1"/>
          <p:nvPr/>
        </p:nvSpPr>
        <p:spPr>
          <a:xfrm>
            <a:off x="1287161" y="1954380"/>
            <a:ext cx="1818125" cy="399853"/>
          </a:xfrm>
          <a:prstGeom prst="rect">
            <a:avLst/>
          </a:prstGeom>
          <a:solidFill>
            <a:schemeClr val="bg2"/>
          </a:solidFill>
          <a:ln>
            <a:solidFill>
              <a:srgbClr val="000000"/>
            </a:solidFill>
          </a:ln>
        </p:spPr>
        <p:txBody>
          <a:bodyPr wrap="none" rtlCol="0">
            <a:spAutoFit/>
          </a:bodyPr>
          <a:lstStyle/>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Target </a:t>
            </a:r>
          </a:p>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Transformation Maturity </a:t>
            </a:r>
          </a:p>
        </p:txBody>
      </p:sp>
      <p:sp>
        <p:nvSpPr>
          <p:cNvPr id="18" name="TextBox 17">
            <a:extLst>
              <a:ext uri="{FF2B5EF4-FFF2-40B4-BE49-F238E27FC236}">
                <a16:creationId xmlns:a16="http://schemas.microsoft.com/office/drawing/2014/main" id="{069E4C36-F7DC-40B9-923F-B69119067D48}"/>
              </a:ext>
            </a:extLst>
          </p:cNvPr>
          <p:cNvSpPr txBox="1"/>
          <p:nvPr/>
        </p:nvSpPr>
        <p:spPr>
          <a:xfrm>
            <a:off x="5784146" y="1954380"/>
            <a:ext cx="1337226" cy="399853"/>
          </a:xfrm>
          <a:prstGeom prst="rect">
            <a:avLst/>
          </a:prstGeom>
          <a:solidFill>
            <a:schemeClr val="bg2"/>
          </a:solidFill>
          <a:ln>
            <a:solidFill>
              <a:srgbClr val="000000"/>
            </a:solidFill>
          </a:ln>
        </p:spPr>
        <p:txBody>
          <a:bodyPr wrap="none" rtlCol="0">
            <a:spAutoFit/>
          </a:bodyPr>
          <a:lstStyle/>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Deployment </a:t>
            </a:r>
          </a:p>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Guiding Principles</a:t>
            </a:r>
          </a:p>
        </p:txBody>
      </p:sp>
      <p:sp>
        <p:nvSpPr>
          <p:cNvPr id="19" name="TextBox 18">
            <a:extLst>
              <a:ext uri="{FF2B5EF4-FFF2-40B4-BE49-F238E27FC236}">
                <a16:creationId xmlns:a16="http://schemas.microsoft.com/office/drawing/2014/main" id="{EA562877-6CC4-45D6-A57D-AEF1FF3323C1}"/>
              </a:ext>
            </a:extLst>
          </p:cNvPr>
          <p:cNvSpPr txBox="1"/>
          <p:nvPr/>
        </p:nvSpPr>
        <p:spPr>
          <a:xfrm>
            <a:off x="10183824" y="1954380"/>
            <a:ext cx="1616148" cy="399853"/>
          </a:xfrm>
          <a:prstGeom prst="rect">
            <a:avLst/>
          </a:prstGeom>
          <a:solidFill>
            <a:schemeClr val="bg2"/>
          </a:solidFill>
          <a:ln>
            <a:solidFill>
              <a:srgbClr val="000000"/>
            </a:solidFill>
          </a:ln>
        </p:spPr>
        <p:txBody>
          <a:bodyPr wrap="none" rtlCol="0">
            <a:spAutoFit/>
          </a:bodyPr>
          <a:lstStyle/>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Op Model </a:t>
            </a:r>
          </a:p>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Deployment Approach</a:t>
            </a:r>
          </a:p>
        </p:txBody>
      </p:sp>
      <p:sp>
        <p:nvSpPr>
          <p:cNvPr id="20" name="TextBox 19">
            <a:extLst>
              <a:ext uri="{FF2B5EF4-FFF2-40B4-BE49-F238E27FC236}">
                <a16:creationId xmlns:a16="http://schemas.microsoft.com/office/drawing/2014/main" id="{990775E8-B95A-4269-B2D6-5A6EF3E725E1}"/>
              </a:ext>
            </a:extLst>
          </p:cNvPr>
          <p:cNvSpPr txBox="1"/>
          <p:nvPr/>
        </p:nvSpPr>
        <p:spPr>
          <a:xfrm>
            <a:off x="1470706" y="6051298"/>
            <a:ext cx="1451038" cy="399853"/>
          </a:xfrm>
          <a:prstGeom prst="rect">
            <a:avLst/>
          </a:prstGeom>
          <a:solidFill>
            <a:schemeClr val="bg2"/>
          </a:solidFill>
          <a:ln>
            <a:solidFill>
              <a:srgbClr val="000000"/>
            </a:solidFill>
          </a:ln>
        </p:spPr>
        <p:txBody>
          <a:bodyPr wrap="none" rtlCol="0">
            <a:spAutoFit/>
          </a:bodyPr>
          <a:lstStyle/>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Op Model </a:t>
            </a:r>
          </a:p>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Process Workshops </a:t>
            </a:r>
          </a:p>
        </p:txBody>
      </p:sp>
      <p:sp>
        <p:nvSpPr>
          <p:cNvPr id="21" name="TextBox 20">
            <a:extLst>
              <a:ext uri="{FF2B5EF4-FFF2-40B4-BE49-F238E27FC236}">
                <a16:creationId xmlns:a16="http://schemas.microsoft.com/office/drawing/2014/main" id="{9AF2F18D-C09B-43C1-9272-FDC7F2067935}"/>
              </a:ext>
            </a:extLst>
          </p:cNvPr>
          <p:cNvSpPr txBox="1"/>
          <p:nvPr/>
        </p:nvSpPr>
        <p:spPr>
          <a:xfrm>
            <a:off x="4505948" y="6514258"/>
            <a:ext cx="1309974" cy="246093"/>
          </a:xfrm>
          <a:prstGeom prst="rect">
            <a:avLst/>
          </a:prstGeom>
          <a:solidFill>
            <a:schemeClr val="bg2"/>
          </a:solidFill>
          <a:ln>
            <a:solidFill>
              <a:srgbClr val="000000"/>
            </a:solidFill>
          </a:ln>
        </p:spPr>
        <p:txBody>
          <a:bodyPr wrap="none" rtlCol="0">
            <a:spAutoFit/>
          </a:bodyPr>
          <a:lstStyle/>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Peer Case Studies</a:t>
            </a:r>
          </a:p>
        </p:txBody>
      </p:sp>
      <p:sp>
        <p:nvSpPr>
          <p:cNvPr id="22" name="TextBox 21">
            <a:extLst>
              <a:ext uri="{FF2B5EF4-FFF2-40B4-BE49-F238E27FC236}">
                <a16:creationId xmlns:a16="http://schemas.microsoft.com/office/drawing/2014/main" id="{B7B0FF2B-96C5-47AB-87A4-19D308F9609E}"/>
              </a:ext>
            </a:extLst>
          </p:cNvPr>
          <p:cNvSpPr txBox="1"/>
          <p:nvPr/>
        </p:nvSpPr>
        <p:spPr>
          <a:xfrm>
            <a:off x="7497402" y="6121248"/>
            <a:ext cx="1215396" cy="246093"/>
          </a:xfrm>
          <a:prstGeom prst="rect">
            <a:avLst/>
          </a:prstGeom>
          <a:solidFill>
            <a:schemeClr val="bg2"/>
          </a:solidFill>
          <a:ln>
            <a:solidFill>
              <a:srgbClr val="000000"/>
            </a:solidFill>
          </a:ln>
        </p:spPr>
        <p:txBody>
          <a:bodyPr wrap="none" rtlCol="0">
            <a:spAutoFit/>
          </a:bodyPr>
          <a:lstStyle/>
          <a:p>
            <a:pPr algn="ctr" defTabSz="483162">
              <a:defRPr/>
            </a:pPr>
            <a:r>
              <a:rPr lang="en-US" sz="999" b="1" dirty="0">
                <a:solidFill>
                  <a:srgbClr val="000000"/>
                </a:solidFill>
                <a:latin typeface="Open Sans" panose="020B0606030504020204" pitchFamily="34" charset="0"/>
                <a:ea typeface="Open Sans" panose="020B0606030504020204" pitchFamily="34" charset="0"/>
                <a:cs typeface="Open Sans" panose="020B0606030504020204" pitchFamily="34" charset="0"/>
              </a:rPr>
              <a:t>‘Level of Shared’</a:t>
            </a:r>
          </a:p>
        </p:txBody>
      </p:sp>
      <p:sp>
        <p:nvSpPr>
          <p:cNvPr id="23" name="TextBox 22">
            <a:extLst>
              <a:ext uri="{FF2B5EF4-FFF2-40B4-BE49-F238E27FC236}">
                <a16:creationId xmlns:a16="http://schemas.microsoft.com/office/drawing/2014/main" id="{C74C32F2-1801-490B-A3FD-EDCF7EABF212}"/>
              </a:ext>
            </a:extLst>
          </p:cNvPr>
          <p:cNvSpPr txBox="1"/>
          <p:nvPr/>
        </p:nvSpPr>
        <p:spPr>
          <a:xfrm>
            <a:off x="10380990" y="6051298"/>
            <a:ext cx="1221808" cy="399853"/>
          </a:xfrm>
          <a:prstGeom prst="rect">
            <a:avLst/>
          </a:prstGeom>
          <a:solidFill>
            <a:schemeClr val="bg2"/>
          </a:solidFill>
          <a:ln>
            <a:solidFill>
              <a:srgbClr val="000000"/>
            </a:solidFill>
          </a:ln>
        </p:spPr>
        <p:txBody>
          <a:bodyPr wrap="none" rtlCol="0">
            <a:spAutoFit/>
          </a:bodyPr>
          <a:lstStyle/>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Conceptual Op </a:t>
            </a:r>
          </a:p>
          <a:p>
            <a:pPr algn="ctr" defTabSz="483162">
              <a:defRPr/>
            </a:pPr>
            <a:r>
              <a:rPr lang="en-US" sz="999" b="1">
                <a:solidFill>
                  <a:srgbClr val="000000"/>
                </a:solidFill>
                <a:latin typeface="Open Sans" panose="020B0606030504020204" pitchFamily="34" charset="0"/>
                <a:ea typeface="Open Sans" panose="020B0606030504020204" pitchFamily="34" charset="0"/>
                <a:cs typeface="Open Sans" panose="020B0606030504020204" pitchFamily="34" charset="0"/>
              </a:rPr>
              <a:t>Model Structure</a:t>
            </a:r>
          </a:p>
        </p:txBody>
      </p:sp>
      <p:pic>
        <p:nvPicPr>
          <p:cNvPr id="24" name="Picture 23">
            <a:extLst>
              <a:ext uri="{FF2B5EF4-FFF2-40B4-BE49-F238E27FC236}">
                <a16:creationId xmlns:a16="http://schemas.microsoft.com/office/drawing/2014/main" id="{9BE0FD8D-00A2-4C77-9261-AA0A65D9E075}"/>
              </a:ext>
            </a:extLst>
          </p:cNvPr>
          <p:cNvPicPr>
            <a:picLocks noChangeAspect="1"/>
          </p:cNvPicPr>
          <p:nvPr/>
        </p:nvPicPr>
        <p:blipFill rotWithShape="1">
          <a:blip r:embed="rId11"/>
          <a:srcRect t="24674" r="38187" b="12906"/>
          <a:stretch/>
        </p:blipFill>
        <p:spPr>
          <a:xfrm>
            <a:off x="5221241" y="3411967"/>
            <a:ext cx="2573892" cy="1462042"/>
          </a:xfrm>
          <a:prstGeom prst="rect">
            <a:avLst/>
          </a:prstGeom>
          <a:ln w="19050">
            <a:solidFill>
              <a:srgbClr val="000000"/>
            </a:solidFill>
          </a:ln>
        </p:spPr>
      </p:pic>
      <p:sp>
        <p:nvSpPr>
          <p:cNvPr id="25" name="TextBox 24">
            <a:extLst>
              <a:ext uri="{FF2B5EF4-FFF2-40B4-BE49-F238E27FC236}">
                <a16:creationId xmlns:a16="http://schemas.microsoft.com/office/drawing/2014/main" id="{D7B4F278-C8E8-499F-9344-19724FE2D866}"/>
              </a:ext>
            </a:extLst>
          </p:cNvPr>
          <p:cNvSpPr txBox="1"/>
          <p:nvPr/>
        </p:nvSpPr>
        <p:spPr>
          <a:xfrm>
            <a:off x="1286934" y="3360854"/>
            <a:ext cx="3886971" cy="1600438"/>
          </a:xfrm>
          <a:prstGeom prst="rect">
            <a:avLst/>
          </a:prstGeom>
          <a:noFill/>
        </p:spPr>
        <p:txBody>
          <a:bodyPr wrap="square" rtlCol="0">
            <a:spAutoFit/>
          </a:bodyPr>
          <a:ls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a:lstStyle>
          <a:p>
            <a:pPr algn="ctr" defTabSz="914374">
              <a:defRPr/>
            </a:pPr>
            <a:r>
              <a:rPr lang="en-US" sz="1400" b="1">
                <a:solidFill>
                  <a:srgbClr val="D8D9DA">
                    <a:lumMod val="10000"/>
                  </a:srgbClr>
                </a:solidFill>
                <a:latin typeface="Open Sans" panose="020B0606030504020204" pitchFamily="34" charset="0"/>
                <a:ea typeface="Open Sans" panose="020B0606030504020204" pitchFamily="34" charset="0"/>
                <a:cs typeface="Open Sans" panose="020B0606030504020204" pitchFamily="34" charset="0"/>
              </a:rPr>
              <a:t>Process Design Workshops</a:t>
            </a:r>
          </a:p>
          <a:p>
            <a:pPr defTabSz="914374">
              <a:defRPr/>
            </a:pPr>
            <a:r>
              <a:rPr lang="en-US" sz="1400">
                <a:solidFill>
                  <a:srgbClr val="D8D9DA">
                    <a:lumMod val="10000"/>
                  </a:srgbClr>
                </a:solidFill>
                <a:latin typeface="Open Sans" panose="020B0606030504020204" pitchFamily="34" charset="0"/>
                <a:ea typeface="Open Sans" panose="020B0606030504020204" pitchFamily="34" charset="0"/>
                <a:cs typeface="Open Sans" panose="020B0606030504020204" pitchFamily="34" charset="0"/>
              </a:rPr>
              <a:t>A combination of top-down guidance and bottom-up analysis has been used to inform the operating model direction to date and provide key inputs into the Process Design Workshops. This will continue to be the approach going forward.</a:t>
            </a:r>
            <a:endParaRPr lang="en-US" sz="1400" b="1">
              <a:solidFill>
                <a:srgbClr val="002776"/>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3325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63260" y="1082602"/>
            <a:ext cx="12186778" cy="625171"/>
          </a:xfrm>
          <a:prstGeom prst="rect">
            <a:avLst/>
          </a:prstGeom>
        </p:spPr>
        <p:txBody>
          <a:bodyPr vert="horz" wrap="square" lIns="0" tIns="9525" rIns="0" bIns="0" rtlCol="0" anchor="b">
            <a:spAutoFit/>
          </a:bodyPr>
          <a:lstStyle/>
          <a:p>
            <a:pPr marL="9527">
              <a:spcBef>
                <a:spcPts val="76"/>
              </a:spcBef>
            </a:pPr>
            <a:r>
              <a:rPr lang="en-US" sz="4000" dirty="0">
                <a:latin typeface="Encode Sans Normal" panose="02000000000000000000" pitchFamily="2" charset="0"/>
              </a:rPr>
              <a:t>Where Should Finance Work Be Performed?</a:t>
            </a:r>
          </a:p>
        </p:txBody>
      </p:sp>
      <p:graphicFrame>
        <p:nvGraphicFramePr>
          <p:cNvPr id="2" name="Table 1">
            <a:extLst>
              <a:ext uri="{FF2B5EF4-FFF2-40B4-BE49-F238E27FC236}">
                <a16:creationId xmlns:a16="http://schemas.microsoft.com/office/drawing/2014/main" id="{BDCB9748-816C-4D39-95F3-7BDCC348A05E}"/>
              </a:ext>
            </a:extLst>
          </p:cNvPr>
          <p:cNvGraphicFramePr>
            <a:graphicFrameLocks noGrp="1"/>
          </p:cNvGraphicFramePr>
          <p:nvPr/>
        </p:nvGraphicFramePr>
        <p:xfrm>
          <a:off x="3142827" y="2078919"/>
          <a:ext cx="9507211" cy="3871502"/>
        </p:xfrm>
        <a:graphic>
          <a:graphicData uri="http://schemas.openxmlformats.org/drawingml/2006/table">
            <a:tbl>
              <a:tblPr firstRow="1" bandRow="1">
                <a:tableStyleId>{5C22544A-7EE6-4342-B048-85BDC9FD1C3A}</a:tableStyleId>
              </a:tblPr>
              <a:tblGrid>
                <a:gridCol w="2156629">
                  <a:extLst>
                    <a:ext uri="{9D8B030D-6E8A-4147-A177-3AD203B41FA5}">
                      <a16:colId xmlns:a16="http://schemas.microsoft.com/office/drawing/2014/main" val="2511921938"/>
                    </a:ext>
                  </a:extLst>
                </a:gridCol>
                <a:gridCol w="3587311">
                  <a:extLst>
                    <a:ext uri="{9D8B030D-6E8A-4147-A177-3AD203B41FA5}">
                      <a16:colId xmlns:a16="http://schemas.microsoft.com/office/drawing/2014/main" val="1031513317"/>
                    </a:ext>
                  </a:extLst>
                </a:gridCol>
                <a:gridCol w="3763271">
                  <a:extLst>
                    <a:ext uri="{9D8B030D-6E8A-4147-A177-3AD203B41FA5}">
                      <a16:colId xmlns:a16="http://schemas.microsoft.com/office/drawing/2014/main" val="277581458"/>
                    </a:ext>
                  </a:extLst>
                </a:gridCol>
              </a:tblGrid>
              <a:tr h="409651">
                <a:tc gridSpan="3">
                  <a:txBody>
                    <a:bodyPr/>
                    <a:lstStyle/>
                    <a:p>
                      <a:pPr algn="ctr"/>
                      <a:r>
                        <a:rPr lang="en-US" sz="2000" dirty="0"/>
                        <a:t>Levels of Shared</a:t>
                      </a:r>
                    </a:p>
                  </a:txBody>
                  <a:tcPr marL="97536" marR="97536" marT="48768" marB="48768"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34934744"/>
                  </a:ext>
                </a:extLst>
              </a:tr>
              <a:tr h="395563">
                <a:tc>
                  <a:txBody>
                    <a:bodyPr/>
                    <a:lstStyle/>
                    <a:p>
                      <a:pPr algn="ctr"/>
                      <a:r>
                        <a:rPr lang="en-US" sz="1500" b="1" dirty="0"/>
                        <a:t>Location</a:t>
                      </a:r>
                    </a:p>
                  </a:txBody>
                  <a:tcPr marL="97536" marR="97536" marT="48768" marB="48768" anchor="ctr">
                    <a:solidFill>
                      <a:schemeClr val="bg2">
                        <a:lumMod val="95000"/>
                      </a:schemeClr>
                    </a:solidFill>
                  </a:tcPr>
                </a:tc>
                <a:tc>
                  <a:txBody>
                    <a:bodyPr/>
                    <a:lstStyle/>
                    <a:p>
                      <a:pPr algn="ctr"/>
                      <a:r>
                        <a:rPr lang="en-US" sz="1500" b="1" dirty="0"/>
                        <a:t>Definition</a:t>
                      </a:r>
                    </a:p>
                  </a:txBody>
                  <a:tcPr marL="97536" marR="97536" marT="48768" marB="48768" anchor="ctr">
                    <a:solidFill>
                      <a:schemeClr val="bg2">
                        <a:lumMod val="95000"/>
                      </a:schemeClr>
                    </a:solidFill>
                  </a:tcPr>
                </a:tc>
                <a:tc>
                  <a:txBody>
                    <a:bodyPr/>
                    <a:lstStyle/>
                    <a:p>
                      <a:pPr algn="ctr"/>
                      <a:r>
                        <a:rPr lang="en-US" sz="1500" b="1" dirty="0"/>
                        <a:t>Example of Activities</a:t>
                      </a:r>
                    </a:p>
                  </a:txBody>
                  <a:tcPr marL="97536" marR="97536" marT="48768" marB="48768" anchor="ctr">
                    <a:solidFill>
                      <a:schemeClr val="bg2">
                        <a:lumMod val="95000"/>
                      </a:schemeClr>
                    </a:solidFill>
                  </a:tcPr>
                </a:tc>
                <a:extLst>
                  <a:ext uri="{0D108BD9-81ED-4DB2-BD59-A6C34878D82A}">
                    <a16:rowId xmlns:a16="http://schemas.microsoft.com/office/drawing/2014/main" val="1395539972"/>
                  </a:ext>
                </a:extLst>
              </a:tr>
              <a:tr h="1072896">
                <a:tc>
                  <a:txBody>
                    <a:bodyPr/>
                    <a:lstStyle/>
                    <a:p>
                      <a:pPr lvl="1"/>
                      <a:r>
                        <a:rPr lang="en-US" sz="1300" b="1" dirty="0">
                          <a:solidFill>
                            <a:schemeClr val="bg2"/>
                          </a:solidFill>
                        </a:rPr>
                        <a:t>Enterprise Wide (EW)</a:t>
                      </a:r>
                    </a:p>
                  </a:txBody>
                  <a:tcPr marL="97536" marR="97536" marT="48768" marB="48768" anchor="ctr">
                    <a:solidFill>
                      <a:srgbClr val="002060"/>
                    </a:solidFill>
                  </a:tcPr>
                </a:tc>
                <a:tc>
                  <a:txBody>
                    <a:bodyPr/>
                    <a:lstStyle/>
                    <a:p>
                      <a:r>
                        <a:rPr lang="en-US" sz="1300" dirty="0"/>
                        <a:t>Process can be shared by </a:t>
                      </a:r>
                      <a:r>
                        <a:rPr lang="en-US" sz="1300" b="1" dirty="0"/>
                        <a:t>all of UW</a:t>
                      </a:r>
                    </a:p>
                  </a:txBody>
                  <a:tcPr marL="97536" marR="97536" marT="48768" marB="48768" anchor="ctr">
                    <a:solidFill>
                      <a:schemeClr val="bg2"/>
                    </a:solidFill>
                  </a:tcPr>
                </a:tc>
                <a:tc>
                  <a:txBody>
                    <a:bodyPr/>
                    <a:lstStyle/>
                    <a:p>
                      <a:pPr marL="171450" indent="-171450">
                        <a:buFont typeface="Arial" panose="020B0604020202020204" pitchFamily="34" charset="0"/>
                        <a:buChar char="•"/>
                      </a:pPr>
                      <a:r>
                        <a:rPr lang="en-US" sz="1300" dirty="0"/>
                        <a:t>Enterprise consolidation</a:t>
                      </a:r>
                    </a:p>
                    <a:p>
                      <a:pPr marL="171450" indent="-171450">
                        <a:buFont typeface="Arial" panose="020B0604020202020204" pitchFamily="34" charset="0"/>
                        <a:buChar char="•"/>
                      </a:pPr>
                      <a:r>
                        <a:rPr lang="en-US" sz="1300" dirty="0"/>
                        <a:t>Enterprise policy and procedures</a:t>
                      </a:r>
                    </a:p>
                    <a:p>
                      <a:pPr marL="171450" indent="-171450">
                        <a:buFont typeface="Arial" panose="020B0604020202020204" pitchFamily="34" charset="0"/>
                        <a:buChar char="•"/>
                      </a:pPr>
                      <a:r>
                        <a:rPr lang="en-US" sz="1300" dirty="0"/>
                        <a:t>Travel and Expense Compliance</a:t>
                      </a:r>
                    </a:p>
                    <a:p>
                      <a:pPr marL="171450" indent="-171450">
                        <a:buFont typeface="Arial" panose="020B0604020202020204" pitchFamily="34" charset="0"/>
                        <a:buChar char="•"/>
                      </a:pPr>
                      <a:r>
                        <a:rPr lang="en-US" sz="1300" dirty="0"/>
                        <a:t>Maintenance of Master Data (e.g. vendor master, customer master, foundation data model)</a:t>
                      </a:r>
                    </a:p>
                  </a:txBody>
                  <a:tcPr marL="97536" marR="97536" marT="48768" marB="48768" anchor="ctr">
                    <a:solidFill>
                      <a:schemeClr val="bg2"/>
                    </a:solidFill>
                  </a:tcPr>
                </a:tc>
                <a:extLst>
                  <a:ext uri="{0D108BD9-81ED-4DB2-BD59-A6C34878D82A}">
                    <a16:rowId xmlns:a16="http://schemas.microsoft.com/office/drawing/2014/main" val="1393216838"/>
                  </a:ext>
                </a:extLst>
              </a:tr>
              <a:tr h="487680">
                <a:tc>
                  <a:txBody>
                    <a:bodyPr/>
                    <a:lstStyle/>
                    <a:p>
                      <a:pPr lvl="1"/>
                      <a:r>
                        <a:rPr lang="en-US" sz="1300" b="1" dirty="0">
                          <a:solidFill>
                            <a:schemeClr val="bg2"/>
                          </a:solidFill>
                        </a:rPr>
                        <a:t>Org-wide (OW)</a:t>
                      </a:r>
                    </a:p>
                  </a:txBody>
                  <a:tcPr marL="97536" marR="97536" marT="48768" marB="48768" anchor="ctr">
                    <a:solidFill>
                      <a:srgbClr val="7E10FF"/>
                    </a:solidFill>
                  </a:tcPr>
                </a:tc>
                <a:tc>
                  <a:txBody>
                    <a:bodyPr/>
                    <a:lstStyle/>
                    <a:p>
                      <a:pPr marL="0" marR="0" lvl="0" indent="0" algn="l" defTabSz="457202" rtl="0" eaLnBrk="1" fontAlgn="auto" latinLnBrk="0" hangingPunct="1">
                        <a:lnSpc>
                          <a:spcPct val="100000"/>
                        </a:lnSpc>
                        <a:spcBef>
                          <a:spcPts val="0"/>
                        </a:spcBef>
                        <a:spcAft>
                          <a:spcPts val="0"/>
                        </a:spcAft>
                        <a:buClrTx/>
                        <a:buSzTx/>
                        <a:buFontTx/>
                        <a:buNone/>
                        <a:tabLst/>
                        <a:defRPr/>
                      </a:pPr>
                      <a:r>
                        <a:rPr lang="en-US" sz="1300" spc="-7" dirty="0">
                          <a:solidFill>
                            <a:srgbClr val="33006F"/>
                          </a:solidFill>
                          <a:latin typeface="+mn-lt"/>
                          <a:cs typeface="Calibri"/>
                        </a:rPr>
                        <a:t>Process can </a:t>
                      </a:r>
                      <a:r>
                        <a:rPr lang="en-US" sz="1300" spc="-4" dirty="0">
                          <a:solidFill>
                            <a:srgbClr val="33006F"/>
                          </a:solidFill>
                          <a:latin typeface="+mn-lt"/>
                          <a:cs typeface="Calibri"/>
                        </a:rPr>
                        <a:t>be shared by </a:t>
                      </a:r>
                      <a:r>
                        <a:rPr lang="en-US" sz="1300" b="1" dirty="0">
                          <a:solidFill>
                            <a:srgbClr val="33006F"/>
                          </a:solidFill>
                          <a:latin typeface="+mn-lt"/>
                          <a:cs typeface="Calibri"/>
                        </a:rPr>
                        <a:t>all of </a:t>
                      </a:r>
                      <a:r>
                        <a:rPr lang="en-US" sz="1300" b="1" spc="-21" dirty="0">
                          <a:solidFill>
                            <a:srgbClr val="33006F"/>
                          </a:solidFill>
                          <a:latin typeface="+mn-lt"/>
                          <a:cs typeface="Calibri"/>
                        </a:rPr>
                        <a:t>UWA </a:t>
                      </a:r>
                      <a:r>
                        <a:rPr lang="en-US" sz="1300" b="1" dirty="0">
                          <a:solidFill>
                            <a:srgbClr val="33006F"/>
                          </a:solidFill>
                          <a:latin typeface="+mn-lt"/>
                          <a:cs typeface="Calibri"/>
                        </a:rPr>
                        <a:t>or UWM</a:t>
                      </a:r>
                      <a:r>
                        <a:rPr lang="en-US" sz="1300" dirty="0">
                          <a:solidFill>
                            <a:srgbClr val="33006F"/>
                          </a:solidFill>
                          <a:latin typeface="+mn-lt"/>
                          <a:cs typeface="Calibri"/>
                        </a:rPr>
                        <a:t>, </a:t>
                      </a:r>
                      <a:r>
                        <a:rPr lang="en-US" sz="1300" spc="-4" dirty="0">
                          <a:solidFill>
                            <a:srgbClr val="33006F"/>
                          </a:solidFill>
                          <a:latin typeface="+mn-lt"/>
                          <a:cs typeface="Calibri"/>
                        </a:rPr>
                        <a:t>but not </a:t>
                      </a:r>
                      <a:r>
                        <a:rPr lang="en-US" sz="1300" spc="-7" dirty="0">
                          <a:solidFill>
                            <a:srgbClr val="33006F"/>
                          </a:solidFill>
                          <a:latin typeface="+mn-lt"/>
                          <a:cs typeface="Calibri"/>
                        </a:rPr>
                        <a:t>across </a:t>
                      </a:r>
                      <a:r>
                        <a:rPr lang="en-US" sz="1300" spc="-4" dirty="0">
                          <a:solidFill>
                            <a:srgbClr val="33006F"/>
                          </a:solidFill>
                          <a:latin typeface="+mn-lt"/>
                          <a:cs typeface="Calibri"/>
                        </a:rPr>
                        <a:t>both</a:t>
                      </a:r>
                      <a:r>
                        <a:rPr lang="en-US" sz="1300" spc="123" dirty="0">
                          <a:solidFill>
                            <a:srgbClr val="33006F"/>
                          </a:solidFill>
                          <a:latin typeface="+mn-lt"/>
                          <a:cs typeface="Calibri"/>
                        </a:rPr>
                        <a:t> </a:t>
                      </a:r>
                      <a:r>
                        <a:rPr lang="en-US" sz="1300" spc="-11" dirty="0">
                          <a:solidFill>
                            <a:srgbClr val="33006F"/>
                          </a:solidFill>
                          <a:latin typeface="+mn-lt"/>
                          <a:cs typeface="Calibri"/>
                        </a:rPr>
                        <a:t>organizations</a:t>
                      </a:r>
                      <a:endParaRPr lang="en-US" sz="1300" dirty="0">
                        <a:solidFill>
                          <a:srgbClr val="33006F"/>
                        </a:solidFill>
                        <a:latin typeface="+mn-lt"/>
                        <a:cs typeface="Calibri"/>
                      </a:endParaRPr>
                    </a:p>
                  </a:txBody>
                  <a:tcPr marL="97536" marR="97536" marT="48768" marB="48768" anchor="ctr">
                    <a:solidFill>
                      <a:schemeClr val="bg2"/>
                    </a:solidFill>
                  </a:tcPr>
                </a:tc>
                <a:tc>
                  <a:txBody>
                    <a:bodyPr/>
                    <a:lstStyle/>
                    <a:p>
                      <a:pPr marL="171450" indent="-171450">
                        <a:buFont typeface="Arial" panose="020B0604020202020204" pitchFamily="34" charset="0"/>
                        <a:buChar char="•"/>
                      </a:pPr>
                      <a:r>
                        <a:rPr lang="en-US" sz="1300" dirty="0"/>
                        <a:t>Cash Application and Collections (Misc. AR)</a:t>
                      </a:r>
                    </a:p>
                    <a:p>
                      <a:pPr marL="171450" indent="-171450">
                        <a:buFont typeface="Arial" panose="020B0604020202020204" pitchFamily="34" charset="0"/>
                        <a:buChar char="•"/>
                      </a:pPr>
                      <a:r>
                        <a:rPr lang="en-US" sz="1300" dirty="0"/>
                        <a:t>Org-level close and financial statements</a:t>
                      </a:r>
                    </a:p>
                  </a:txBody>
                  <a:tcPr marL="97536" marR="97536" marT="48768" marB="48768" anchor="ctr">
                    <a:solidFill>
                      <a:schemeClr val="bg2"/>
                    </a:solidFill>
                  </a:tcPr>
                </a:tc>
                <a:extLst>
                  <a:ext uri="{0D108BD9-81ED-4DB2-BD59-A6C34878D82A}">
                    <a16:rowId xmlns:a16="http://schemas.microsoft.com/office/drawing/2014/main" val="2996682729"/>
                  </a:ext>
                </a:extLst>
              </a:tr>
              <a:tr h="1463040">
                <a:tc>
                  <a:txBody>
                    <a:bodyPr/>
                    <a:lstStyle/>
                    <a:p>
                      <a:pPr lvl="1"/>
                      <a:r>
                        <a:rPr lang="en-US" sz="1300" b="1" dirty="0">
                          <a:solidFill>
                            <a:schemeClr val="bg2"/>
                          </a:solidFill>
                        </a:rPr>
                        <a:t>Regional Hub (RH)</a:t>
                      </a:r>
                    </a:p>
                  </a:txBody>
                  <a:tcPr marL="97536" marR="97536" marT="48768" marB="48768" anchor="ctr">
                    <a:solidFill>
                      <a:srgbClr val="A95FFF"/>
                    </a:solidFill>
                  </a:tcPr>
                </a:tc>
                <a:tc>
                  <a:txBody>
                    <a:bodyPr/>
                    <a:lstStyle/>
                    <a:p>
                      <a:pPr marL="8931" defTabSz="339744">
                        <a:spcBef>
                          <a:spcPts val="71"/>
                        </a:spcBef>
                        <a:defRPr/>
                      </a:pPr>
                      <a:r>
                        <a:rPr lang="en-US" sz="1300" spc="-7" dirty="0">
                          <a:solidFill>
                            <a:srgbClr val="33006F"/>
                          </a:solidFill>
                          <a:latin typeface="+mn-lt"/>
                          <a:cs typeface="Calibri"/>
                        </a:rPr>
                        <a:t>Process can </a:t>
                      </a:r>
                      <a:r>
                        <a:rPr lang="en-US" sz="1300" spc="-4" dirty="0">
                          <a:solidFill>
                            <a:srgbClr val="33006F"/>
                          </a:solidFill>
                          <a:latin typeface="+mn-lt"/>
                          <a:cs typeface="Calibri"/>
                        </a:rPr>
                        <a:t>be </a:t>
                      </a:r>
                      <a:r>
                        <a:rPr lang="en-US" sz="1300" spc="-7" dirty="0">
                          <a:solidFill>
                            <a:srgbClr val="33006F"/>
                          </a:solidFill>
                          <a:latin typeface="+mn-lt"/>
                          <a:cs typeface="Calibri"/>
                        </a:rPr>
                        <a:t>shared </a:t>
                      </a:r>
                      <a:r>
                        <a:rPr lang="en-US" sz="1300" spc="-4" dirty="0">
                          <a:solidFill>
                            <a:srgbClr val="33006F"/>
                          </a:solidFill>
                          <a:latin typeface="+mn-lt"/>
                          <a:cs typeface="Calibri"/>
                        </a:rPr>
                        <a:t>at </a:t>
                      </a:r>
                      <a:r>
                        <a:rPr lang="en-US" sz="1300" dirty="0">
                          <a:solidFill>
                            <a:srgbClr val="33006F"/>
                          </a:solidFill>
                          <a:latin typeface="+mn-lt"/>
                          <a:cs typeface="Calibri"/>
                        </a:rPr>
                        <a:t>a </a:t>
                      </a:r>
                      <a:r>
                        <a:rPr lang="en-US" sz="1300" b="1" spc="-7" dirty="0">
                          <a:solidFill>
                            <a:srgbClr val="33006F"/>
                          </a:solidFill>
                          <a:latin typeface="+mn-lt"/>
                          <a:cs typeface="Calibri"/>
                        </a:rPr>
                        <a:t>Regional Level </a:t>
                      </a:r>
                      <a:r>
                        <a:rPr lang="en-US" sz="1300" dirty="0">
                          <a:solidFill>
                            <a:srgbClr val="33006F"/>
                          </a:solidFill>
                          <a:latin typeface="+mn-lt"/>
                          <a:cs typeface="Calibri"/>
                        </a:rPr>
                        <a:t>via a </a:t>
                      </a:r>
                      <a:r>
                        <a:rPr lang="en-US" sz="1300" spc="-4" dirty="0">
                          <a:solidFill>
                            <a:srgbClr val="33006F"/>
                          </a:solidFill>
                          <a:latin typeface="+mn-lt"/>
                          <a:cs typeface="Calibri"/>
                        </a:rPr>
                        <a:t>hub (serving </a:t>
                      </a:r>
                      <a:r>
                        <a:rPr lang="en-US" sz="1300" spc="-7" dirty="0">
                          <a:solidFill>
                            <a:srgbClr val="33006F"/>
                          </a:solidFill>
                          <a:latin typeface="+mn-lt"/>
                          <a:cs typeface="Calibri"/>
                        </a:rPr>
                        <a:t>more </a:t>
                      </a:r>
                      <a:r>
                        <a:rPr lang="en-US" sz="1300" dirty="0">
                          <a:solidFill>
                            <a:srgbClr val="33006F"/>
                          </a:solidFill>
                          <a:latin typeface="+mn-lt"/>
                          <a:cs typeface="Calibri"/>
                        </a:rPr>
                        <a:t>than </a:t>
                      </a:r>
                      <a:r>
                        <a:rPr lang="en-US" sz="1300" spc="-4" dirty="0">
                          <a:solidFill>
                            <a:srgbClr val="33006F"/>
                          </a:solidFill>
                          <a:latin typeface="+mn-lt"/>
                          <a:cs typeface="Calibri"/>
                        </a:rPr>
                        <a:t>one </a:t>
                      </a:r>
                      <a:r>
                        <a:rPr lang="en-US" sz="1300" dirty="0">
                          <a:solidFill>
                            <a:srgbClr val="33006F"/>
                          </a:solidFill>
                          <a:latin typeface="+mn-lt"/>
                          <a:cs typeface="Calibri"/>
                        </a:rPr>
                        <a:t>major</a:t>
                      </a:r>
                    </a:p>
                    <a:p>
                      <a:pPr marL="8931" defTabSz="339744">
                        <a:spcBef>
                          <a:spcPts val="4"/>
                        </a:spcBef>
                        <a:defRPr/>
                      </a:pPr>
                      <a:r>
                        <a:rPr lang="en-US" sz="1300" spc="-11" dirty="0">
                          <a:solidFill>
                            <a:srgbClr val="33006F"/>
                          </a:solidFill>
                          <a:latin typeface="+mn-lt"/>
                          <a:cs typeface="Calibri"/>
                        </a:rPr>
                        <a:t>organization/major unit)</a:t>
                      </a:r>
                    </a:p>
                    <a:p>
                      <a:pPr marL="8931" defTabSz="339744">
                        <a:spcBef>
                          <a:spcPts val="4"/>
                        </a:spcBef>
                        <a:defRPr/>
                      </a:pPr>
                      <a:r>
                        <a:rPr lang="en-US" sz="1300" spc="-11" dirty="0">
                          <a:solidFill>
                            <a:srgbClr val="33006F"/>
                          </a:solidFill>
                          <a:latin typeface="+mn-lt"/>
                          <a:cs typeface="Calibri"/>
                        </a:rPr>
                        <a:t>(e.g. across multiple schools/colleges, administrative units, auxiliary units and/or campuses. For larger schools and colleges this could be across multiple depts/divisions)</a:t>
                      </a:r>
                    </a:p>
                  </a:txBody>
                  <a:tcPr marL="97536" marR="97536" marT="48768" marB="48768" anchor="ctr">
                    <a:solidFill>
                      <a:schemeClr val="bg2"/>
                    </a:solidFill>
                  </a:tcPr>
                </a:tc>
                <a:tc>
                  <a:txBody>
                    <a:bodyPr/>
                    <a:lstStyle/>
                    <a:p>
                      <a:pPr marL="171450" indent="-171450">
                        <a:buFont typeface="Arial" panose="020B0604020202020204" pitchFamily="34" charset="0"/>
                        <a:buChar char="•"/>
                      </a:pPr>
                      <a:r>
                        <a:rPr lang="en-US" sz="1300" dirty="0"/>
                        <a:t>Initial point of contact for units for finance and supply chain questions</a:t>
                      </a:r>
                    </a:p>
                    <a:p>
                      <a:pPr marL="171450" indent="-171450">
                        <a:buFont typeface="Arial" panose="020B0604020202020204" pitchFamily="34" charset="0"/>
                        <a:buChar char="•"/>
                      </a:pPr>
                      <a:r>
                        <a:rPr lang="en-US" sz="1300" dirty="0"/>
                        <a:t>Transaction processing (e.g. purchase orders, travel &amp; expenses entry, invoice generation)</a:t>
                      </a:r>
                    </a:p>
                    <a:p>
                      <a:pPr marL="171450" indent="-171450">
                        <a:buFont typeface="Arial" panose="020B0604020202020204" pitchFamily="34" charset="0"/>
                        <a:buChar char="•"/>
                      </a:pPr>
                      <a:r>
                        <a:rPr lang="en-US" sz="1300" dirty="0"/>
                        <a:t>Post award grants management analysis and reporting  </a:t>
                      </a:r>
                    </a:p>
                  </a:txBody>
                  <a:tcPr marL="97536" marR="97536" marT="48768" marB="48768" anchor="ctr">
                    <a:solidFill>
                      <a:schemeClr val="bg2"/>
                    </a:solidFill>
                  </a:tcPr>
                </a:tc>
                <a:extLst>
                  <a:ext uri="{0D108BD9-81ED-4DB2-BD59-A6C34878D82A}">
                    <a16:rowId xmlns:a16="http://schemas.microsoft.com/office/drawing/2014/main" val="3534771475"/>
                  </a:ext>
                </a:extLst>
              </a:tr>
            </a:tbl>
          </a:graphicData>
        </a:graphic>
      </p:graphicFrame>
      <p:sp>
        <p:nvSpPr>
          <p:cNvPr id="40" name="object 34">
            <a:extLst>
              <a:ext uri="{FF2B5EF4-FFF2-40B4-BE49-F238E27FC236}">
                <a16:creationId xmlns:a16="http://schemas.microsoft.com/office/drawing/2014/main" id="{8A06D6E1-5ECE-43AC-A7F4-3D9AEA0BD543}"/>
              </a:ext>
            </a:extLst>
          </p:cNvPr>
          <p:cNvSpPr/>
          <p:nvPr/>
        </p:nvSpPr>
        <p:spPr>
          <a:xfrm>
            <a:off x="3295806" y="5020778"/>
            <a:ext cx="322421" cy="296227"/>
          </a:xfrm>
          <a:custGeom>
            <a:avLst/>
            <a:gdLst/>
            <a:ahLst/>
            <a:cxnLst/>
            <a:rect l="l" t="t" r="r" b="b"/>
            <a:pathLst>
              <a:path w="429894" h="394970">
                <a:moveTo>
                  <a:pt x="214884" y="0"/>
                </a:moveTo>
                <a:lnTo>
                  <a:pt x="165451" y="5187"/>
                </a:lnTo>
                <a:lnTo>
                  <a:pt x="120159" y="19976"/>
                </a:lnTo>
                <a:lnTo>
                  <a:pt x="80269" y="43207"/>
                </a:lnTo>
                <a:lnTo>
                  <a:pt x="47046" y="73720"/>
                </a:lnTo>
                <a:lnTo>
                  <a:pt x="21751" y="110356"/>
                </a:lnTo>
                <a:lnTo>
                  <a:pt x="5648" y="151955"/>
                </a:lnTo>
                <a:lnTo>
                  <a:pt x="0" y="197357"/>
                </a:lnTo>
                <a:lnTo>
                  <a:pt x="5648" y="242520"/>
                </a:lnTo>
                <a:lnTo>
                  <a:pt x="21751" y="284026"/>
                </a:lnTo>
                <a:lnTo>
                  <a:pt x="47046" y="320675"/>
                </a:lnTo>
                <a:lnTo>
                  <a:pt x="80269" y="351268"/>
                </a:lnTo>
                <a:lnTo>
                  <a:pt x="120159" y="374606"/>
                </a:lnTo>
                <a:lnTo>
                  <a:pt x="165451" y="389488"/>
                </a:lnTo>
                <a:lnTo>
                  <a:pt x="214884" y="394715"/>
                </a:lnTo>
                <a:lnTo>
                  <a:pt x="264056" y="389488"/>
                </a:lnTo>
                <a:lnTo>
                  <a:pt x="309247" y="374606"/>
                </a:lnTo>
                <a:lnTo>
                  <a:pt x="349151" y="351268"/>
                </a:lnTo>
                <a:lnTo>
                  <a:pt x="382461" y="320675"/>
                </a:lnTo>
                <a:lnTo>
                  <a:pt x="394173" y="303783"/>
                </a:lnTo>
                <a:lnTo>
                  <a:pt x="102400" y="303783"/>
                </a:lnTo>
                <a:lnTo>
                  <a:pt x="98209" y="300608"/>
                </a:lnTo>
                <a:lnTo>
                  <a:pt x="98209" y="217424"/>
                </a:lnTo>
                <a:lnTo>
                  <a:pt x="102400" y="213487"/>
                </a:lnTo>
                <a:lnTo>
                  <a:pt x="427735" y="213487"/>
                </a:lnTo>
                <a:lnTo>
                  <a:pt x="429768" y="197357"/>
                </a:lnTo>
                <a:lnTo>
                  <a:pt x="427634" y="180339"/>
                </a:lnTo>
                <a:lnTo>
                  <a:pt x="102400" y="180339"/>
                </a:lnTo>
                <a:lnTo>
                  <a:pt x="98209" y="177291"/>
                </a:lnTo>
                <a:lnTo>
                  <a:pt x="98209" y="94106"/>
                </a:lnTo>
                <a:lnTo>
                  <a:pt x="102400" y="90169"/>
                </a:lnTo>
                <a:lnTo>
                  <a:pt x="393870" y="90169"/>
                </a:lnTo>
                <a:lnTo>
                  <a:pt x="382461" y="73720"/>
                </a:lnTo>
                <a:lnTo>
                  <a:pt x="349151" y="43207"/>
                </a:lnTo>
                <a:lnTo>
                  <a:pt x="309247" y="19976"/>
                </a:lnTo>
                <a:lnTo>
                  <a:pt x="264056" y="5187"/>
                </a:lnTo>
                <a:lnTo>
                  <a:pt x="214884" y="0"/>
                </a:lnTo>
                <a:close/>
              </a:path>
              <a:path w="429894" h="394970">
                <a:moveTo>
                  <a:pt x="236702" y="213487"/>
                </a:moveTo>
                <a:lnTo>
                  <a:pt x="193065" y="213487"/>
                </a:lnTo>
                <a:lnTo>
                  <a:pt x="196418" y="217424"/>
                </a:lnTo>
                <a:lnTo>
                  <a:pt x="196418" y="300608"/>
                </a:lnTo>
                <a:lnTo>
                  <a:pt x="193065" y="303783"/>
                </a:lnTo>
                <a:lnTo>
                  <a:pt x="236702" y="303783"/>
                </a:lnTo>
                <a:lnTo>
                  <a:pt x="232511" y="300608"/>
                </a:lnTo>
                <a:lnTo>
                  <a:pt x="232511" y="217424"/>
                </a:lnTo>
                <a:lnTo>
                  <a:pt x="236702" y="213487"/>
                </a:lnTo>
                <a:close/>
              </a:path>
              <a:path w="429894" h="394970">
                <a:moveTo>
                  <a:pt x="427735" y="213487"/>
                </a:moveTo>
                <a:lnTo>
                  <a:pt x="327406" y="213487"/>
                </a:lnTo>
                <a:lnTo>
                  <a:pt x="330708" y="217424"/>
                </a:lnTo>
                <a:lnTo>
                  <a:pt x="330708" y="300608"/>
                </a:lnTo>
                <a:lnTo>
                  <a:pt x="327406" y="303783"/>
                </a:lnTo>
                <a:lnTo>
                  <a:pt x="394173" y="303783"/>
                </a:lnTo>
                <a:lnTo>
                  <a:pt x="407872" y="284026"/>
                </a:lnTo>
                <a:lnTo>
                  <a:pt x="424076" y="242520"/>
                </a:lnTo>
                <a:lnTo>
                  <a:pt x="427735" y="213487"/>
                </a:lnTo>
                <a:close/>
              </a:path>
              <a:path w="429894" h="394970">
                <a:moveTo>
                  <a:pt x="178790" y="229743"/>
                </a:moveTo>
                <a:lnTo>
                  <a:pt x="115836" y="229743"/>
                </a:lnTo>
                <a:lnTo>
                  <a:pt x="115836" y="287527"/>
                </a:lnTo>
                <a:lnTo>
                  <a:pt x="178790" y="287527"/>
                </a:lnTo>
                <a:lnTo>
                  <a:pt x="178790" y="229743"/>
                </a:lnTo>
                <a:close/>
              </a:path>
              <a:path w="429894" h="394970">
                <a:moveTo>
                  <a:pt x="313055" y="229743"/>
                </a:moveTo>
                <a:lnTo>
                  <a:pt x="250139" y="229743"/>
                </a:lnTo>
                <a:lnTo>
                  <a:pt x="250139" y="287527"/>
                </a:lnTo>
                <a:lnTo>
                  <a:pt x="313055" y="287527"/>
                </a:lnTo>
                <a:lnTo>
                  <a:pt x="313055" y="229743"/>
                </a:lnTo>
                <a:close/>
              </a:path>
              <a:path w="429894" h="394970">
                <a:moveTo>
                  <a:pt x="236702" y="90169"/>
                </a:moveTo>
                <a:lnTo>
                  <a:pt x="193065" y="90169"/>
                </a:lnTo>
                <a:lnTo>
                  <a:pt x="196418" y="94106"/>
                </a:lnTo>
                <a:lnTo>
                  <a:pt x="196418" y="177291"/>
                </a:lnTo>
                <a:lnTo>
                  <a:pt x="193065" y="180339"/>
                </a:lnTo>
                <a:lnTo>
                  <a:pt x="236702" y="180339"/>
                </a:lnTo>
                <a:lnTo>
                  <a:pt x="232511" y="177291"/>
                </a:lnTo>
                <a:lnTo>
                  <a:pt x="232511" y="94106"/>
                </a:lnTo>
                <a:lnTo>
                  <a:pt x="236702" y="90169"/>
                </a:lnTo>
                <a:close/>
              </a:path>
              <a:path w="429894" h="394970">
                <a:moveTo>
                  <a:pt x="393870" y="90169"/>
                </a:moveTo>
                <a:lnTo>
                  <a:pt x="327406" y="90169"/>
                </a:lnTo>
                <a:lnTo>
                  <a:pt x="330708" y="94106"/>
                </a:lnTo>
                <a:lnTo>
                  <a:pt x="330708" y="177291"/>
                </a:lnTo>
                <a:lnTo>
                  <a:pt x="327406" y="180339"/>
                </a:lnTo>
                <a:lnTo>
                  <a:pt x="427634" y="180339"/>
                </a:lnTo>
                <a:lnTo>
                  <a:pt x="424076" y="151955"/>
                </a:lnTo>
                <a:lnTo>
                  <a:pt x="407872" y="110356"/>
                </a:lnTo>
                <a:lnTo>
                  <a:pt x="393870" y="90169"/>
                </a:lnTo>
                <a:close/>
              </a:path>
              <a:path w="429894" h="394970">
                <a:moveTo>
                  <a:pt x="178790" y="106425"/>
                </a:moveTo>
                <a:lnTo>
                  <a:pt x="115836" y="106425"/>
                </a:lnTo>
                <a:lnTo>
                  <a:pt x="115836" y="164211"/>
                </a:lnTo>
                <a:lnTo>
                  <a:pt x="178790" y="164211"/>
                </a:lnTo>
                <a:lnTo>
                  <a:pt x="178790" y="106425"/>
                </a:lnTo>
                <a:close/>
              </a:path>
              <a:path w="429894" h="394970">
                <a:moveTo>
                  <a:pt x="313055" y="106425"/>
                </a:moveTo>
                <a:lnTo>
                  <a:pt x="250139" y="106425"/>
                </a:lnTo>
                <a:lnTo>
                  <a:pt x="250139" y="164211"/>
                </a:lnTo>
                <a:lnTo>
                  <a:pt x="313055" y="164211"/>
                </a:lnTo>
                <a:lnTo>
                  <a:pt x="313055" y="106425"/>
                </a:lnTo>
                <a:close/>
              </a:path>
            </a:pathLst>
          </a:custGeom>
          <a:solidFill>
            <a:srgbClr val="FFFFFF"/>
          </a:solidFill>
        </p:spPr>
        <p:txBody>
          <a:bodyPr wrap="square" lIns="0" tIns="0" rIns="0" bIns="0" rtlCol="0"/>
          <a:lstStyle/>
          <a:p>
            <a:pPr defTabSz="362405">
              <a:defRPr/>
            </a:pPr>
            <a:endParaRPr sz="1425" dirty="0">
              <a:solidFill>
                <a:srgbClr val="33006F"/>
              </a:solidFill>
              <a:latin typeface="Calibri"/>
            </a:endParaRPr>
          </a:p>
        </p:txBody>
      </p:sp>
      <p:sp>
        <p:nvSpPr>
          <p:cNvPr id="41" name="object 36">
            <a:extLst>
              <a:ext uri="{FF2B5EF4-FFF2-40B4-BE49-F238E27FC236}">
                <a16:creationId xmlns:a16="http://schemas.microsoft.com/office/drawing/2014/main" id="{E0843E4C-5B57-471A-B557-C563AE612E7E}"/>
              </a:ext>
            </a:extLst>
          </p:cNvPr>
          <p:cNvSpPr/>
          <p:nvPr/>
        </p:nvSpPr>
        <p:spPr>
          <a:xfrm>
            <a:off x="3295806" y="3340894"/>
            <a:ext cx="318135" cy="316706"/>
          </a:xfrm>
          <a:custGeom>
            <a:avLst/>
            <a:gdLst/>
            <a:ahLst/>
            <a:cxnLst/>
            <a:rect l="l" t="t" r="r" b="b"/>
            <a:pathLst>
              <a:path w="424180" h="422275">
                <a:moveTo>
                  <a:pt x="211836" y="0"/>
                </a:moveTo>
                <a:lnTo>
                  <a:pt x="163104" y="5547"/>
                </a:lnTo>
                <a:lnTo>
                  <a:pt x="118454" y="21362"/>
                </a:lnTo>
                <a:lnTo>
                  <a:pt x="79130" y="46206"/>
                </a:lnTo>
                <a:lnTo>
                  <a:pt x="46378" y="78839"/>
                </a:lnTo>
                <a:lnTo>
                  <a:pt x="21442" y="118021"/>
                </a:lnTo>
                <a:lnTo>
                  <a:pt x="5568" y="162512"/>
                </a:lnTo>
                <a:lnTo>
                  <a:pt x="0" y="211074"/>
                </a:lnTo>
                <a:lnTo>
                  <a:pt x="5568" y="259355"/>
                </a:lnTo>
                <a:lnTo>
                  <a:pt x="21442" y="303738"/>
                </a:lnTo>
                <a:lnTo>
                  <a:pt x="46378" y="342935"/>
                </a:lnTo>
                <a:lnTo>
                  <a:pt x="79130" y="375661"/>
                </a:lnTo>
                <a:lnTo>
                  <a:pt x="118454" y="400629"/>
                </a:lnTo>
                <a:lnTo>
                  <a:pt x="163104" y="416554"/>
                </a:lnTo>
                <a:lnTo>
                  <a:pt x="211836" y="422148"/>
                </a:lnTo>
                <a:lnTo>
                  <a:pt x="260319" y="416554"/>
                </a:lnTo>
                <a:lnTo>
                  <a:pt x="304873" y="400629"/>
                </a:lnTo>
                <a:lnTo>
                  <a:pt x="344210" y="375661"/>
                </a:lnTo>
                <a:lnTo>
                  <a:pt x="377045" y="342935"/>
                </a:lnTo>
                <a:lnTo>
                  <a:pt x="382829" y="333883"/>
                </a:lnTo>
                <a:lnTo>
                  <a:pt x="229209" y="333883"/>
                </a:lnTo>
                <a:lnTo>
                  <a:pt x="189984" y="326602"/>
                </a:lnTo>
                <a:lnTo>
                  <a:pt x="157427" y="306498"/>
                </a:lnTo>
                <a:lnTo>
                  <a:pt x="134488" y="276179"/>
                </a:lnTo>
                <a:lnTo>
                  <a:pt x="124117" y="238251"/>
                </a:lnTo>
                <a:lnTo>
                  <a:pt x="123291" y="233299"/>
                </a:lnTo>
                <a:lnTo>
                  <a:pt x="126606" y="229235"/>
                </a:lnTo>
                <a:lnTo>
                  <a:pt x="131572" y="228346"/>
                </a:lnTo>
                <a:lnTo>
                  <a:pt x="136537" y="227584"/>
                </a:lnTo>
                <a:lnTo>
                  <a:pt x="183721" y="227584"/>
                </a:lnTo>
                <a:lnTo>
                  <a:pt x="183847" y="221595"/>
                </a:lnTo>
                <a:lnTo>
                  <a:pt x="184221" y="214915"/>
                </a:lnTo>
                <a:lnTo>
                  <a:pt x="184532" y="211074"/>
                </a:lnTo>
                <a:lnTo>
                  <a:pt x="129921" y="211074"/>
                </a:lnTo>
                <a:lnTo>
                  <a:pt x="103776" y="182177"/>
                </a:lnTo>
                <a:lnTo>
                  <a:pt x="88313" y="146260"/>
                </a:lnTo>
                <a:lnTo>
                  <a:pt x="87718" y="140208"/>
                </a:lnTo>
                <a:lnTo>
                  <a:pt x="91208" y="123255"/>
                </a:lnTo>
                <a:lnTo>
                  <a:pt x="100747" y="109362"/>
                </a:lnTo>
                <a:lnTo>
                  <a:pt x="114941" y="99970"/>
                </a:lnTo>
                <a:lnTo>
                  <a:pt x="132397" y="96520"/>
                </a:lnTo>
                <a:lnTo>
                  <a:pt x="388347" y="96520"/>
                </a:lnTo>
                <a:lnTo>
                  <a:pt x="377045" y="78839"/>
                </a:lnTo>
                <a:lnTo>
                  <a:pt x="344210" y="46206"/>
                </a:lnTo>
                <a:lnTo>
                  <a:pt x="304873" y="21362"/>
                </a:lnTo>
                <a:lnTo>
                  <a:pt x="260319" y="5547"/>
                </a:lnTo>
                <a:lnTo>
                  <a:pt x="211836" y="0"/>
                </a:lnTo>
                <a:close/>
              </a:path>
              <a:path w="424180" h="422275">
                <a:moveTo>
                  <a:pt x="403810" y="122809"/>
                </a:moveTo>
                <a:lnTo>
                  <a:pt x="229209" y="122809"/>
                </a:lnTo>
                <a:lnTo>
                  <a:pt x="270527" y="131065"/>
                </a:lnTo>
                <a:lnTo>
                  <a:pt x="304193" y="153622"/>
                </a:lnTo>
                <a:lnTo>
                  <a:pt x="326853" y="187156"/>
                </a:lnTo>
                <a:lnTo>
                  <a:pt x="335153" y="228346"/>
                </a:lnTo>
                <a:lnTo>
                  <a:pt x="326853" y="269535"/>
                </a:lnTo>
                <a:lnTo>
                  <a:pt x="304193" y="303069"/>
                </a:lnTo>
                <a:lnTo>
                  <a:pt x="270527" y="325626"/>
                </a:lnTo>
                <a:lnTo>
                  <a:pt x="229209" y="333883"/>
                </a:lnTo>
                <a:lnTo>
                  <a:pt x="382829" y="333883"/>
                </a:lnTo>
                <a:lnTo>
                  <a:pt x="402091" y="303738"/>
                </a:lnTo>
                <a:lnTo>
                  <a:pt x="418062" y="259355"/>
                </a:lnTo>
                <a:lnTo>
                  <a:pt x="423672" y="211074"/>
                </a:lnTo>
                <a:lnTo>
                  <a:pt x="418062" y="162512"/>
                </a:lnTo>
                <a:lnTo>
                  <a:pt x="403810" y="122809"/>
                </a:lnTo>
                <a:close/>
              </a:path>
              <a:path w="424180" h="422275">
                <a:moveTo>
                  <a:pt x="252387" y="272034"/>
                </a:moveTo>
                <a:lnTo>
                  <a:pt x="206044" y="272034"/>
                </a:lnTo>
                <a:lnTo>
                  <a:pt x="210712" y="290839"/>
                </a:lnTo>
                <a:lnTo>
                  <a:pt x="216698" y="304847"/>
                </a:lnTo>
                <a:lnTo>
                  <a:pt x="223148" y="313592"/>
                </a:lnTo>
                <a:lnTo>
                  <a:pt x="229209" y="316611"/>
                </a:lnTo>
                <a:lnTo>
                  <a:pt x="235277" y="313592"/>
                </a:lnTo>
                <a:lnTo>
                  <a:pt x="241731" y="304847"/>
                </a:lnTo>
                <a:lnTo>
                  <a:pt x="247719" y="290839"/>
                </a:lnTo>
                <a:lnTo>
                  <a:pt x="252387" y="272034"/>
                </a:lnTo>
                <a:close/>
              </a:path>
              <a:path w="424180" h="422275">
                <a:moveTo>
                  <a:pt x="187833" y="272034"/>
                </a:moveTo>
                <a:lnTo>
                  <a:pt x="153085" y="272034"/>
                </a:lnTo>
                <a:lnTo>
                  <a:pt x="161852" y="285226"/>
                </a:lnTo>
                <a:lnTo>
                  <a:pt x="172945" y="296227"/>
                </a:lnTo>
                <a:lnTo>
                  <a:pt x="185900" y="305038"/>
                </a:lnTo>
                <a:lnTo>
                  <a:pt x="200253" y="311658"/>
                </a:lnTo>
                <a:lnTo>
                  <a:pt x="196174" y="303055"/>
                </a:lnTo>
                <a:lnTo>
                  <a:pt x="192805" y="293750"/>
                </a:lnTo>
                <a:lnTo>
                  <a:pt x="190009" y="283368"/>
                </a:lnTo>
                <a:lnTo>
                  <a:pt x="187833" y="272034"/>
                </a:lnTo>
                <a:close/>
              </a:path>
              <a:path w="424180" h="422275">
                <a:moveTo>
                  <a:pt x="305308" y="272034"/>
                </a:moveTo>
                <a:lnTo>
                  <a:pt x="270637" y="272034"/>
                </a:lnTo>
                <a:lnTo>
                  <a:pt x="268424" y="282993"/>
                </a:lnTo>
                <a:lnTo>
                  <a:pt x="265603" y="293417"/>
                </a:lnTo>
                <a:lnTo>
                  <a:pt x="262184" y="303055"/>
                </a:lnTo>
                <a:lnTo>
                  <a:pt x="258178" y="311658"/>
                </a:lnTo>
                <a:lnTo>
                  <a:pt x="272405" y="304913"/>
                </a:lnTo>
                <a:lnTo>
                  <a:pt x="285176" y="295894"/>
                </a:lnTo>
                <a:lnTo>
                  <a:pt x="296231" y="284851"/>
                </a:lnTo>
                <a:lnTo>
                  <a:pt x="305308" y="272034"/>
                </a:lnTo>
                <a:close/>
              </a:path>
              <a:path w="424180" h="422275">
                <a:moveTo>
                  <a:pt x="183721" y="227584"/>
                </a:moveTo>
                <a:lnTo>
                  <a:pt x="136537" y="227584"/>
                </a:lnTo>
                <a:lnTo>
                  <a:pt x="140677" y="231648"/>
                </a:lnTo>
                <a:lnTo>
                  <a:pt x="141503" y="236600"/>
                </a:lnTo>
                <a:lnTo>
                  <a:pt x="141503" y="242442"/>
                </a:lnTo>
                <a:lnTo>
                  <a:pt x="143154" y="249047"/>
                </a:lnTo>
                <a:lnTo>
                  <a:pt x="144805" y="254762"/>
                </a:lnTo>
                <a:lnTo>
                  <a:pt x="185356" y="254762"/>
                </a:lnTo>
                <a:lnTo>
                  <a:pt x="184750" y="248437"/>
                </a:lnTo>
                <a:lnTo>
                  <a:pt x="184221" y="241887"/>
                </a:lnTo>
                <a:lnTo>
                  <a:pt x="183927" y="236600"/>
                </a:lnTo>
                <a:lnTo>
                  <a:pt x="183808" y="233299"/>
                </a:lnTo>
                <a:lnTo>
                  <a:pt x="183721" y="227584"/>
                </a:lnTo>
                <a:close/>
              </a:path>
              <a:path w="424180" h="422275">
                <a:moveTo>
                  <a:pt x="255689" y="202057"/>
                </a:moveTo>
                <a:lnTo>
                  <a:pt x="202730" y="202057"/>
                </a:lnTo>
                <a:lnTo>
                  <a:pt x="202252" y="208379"/>
                </a:lnTo>
                <a:lnTo>
                  <a:pt x="202151" y="211074"/>
                </a:lnTo>
                <a:lnTo>
                  <a:pt x="202028" y="242442"/>
                </a:lnTo>
                <a:lnTo>
                  <a:pt x="202252" y="248437"/>
                </a:lnTo>
                <a:lnTo>
                  <a:pt x="202730" y="254762"/>
                </a:lnTo>
                <a:lnTo>
                  <a:pt x="255689" y="254762"/>
                </a:lnTo>
                <a:lnTo>
                  <a:pt x="256166" y="248437"/>
                </a:lnTo>
                <a:lnTo>
                  <a:pt x="256390" y="242442"/>
                </a:lnTo>
                <a:lnTo>
                  <a:pt x="256411" y="214915"/>
                </a:lnTo>
                <a:lnTo>
                  <a:pt x="256166" y="208379"/>
                </a:lnTo>
                <a:lnTo>
                  <a:pt x="255689" y="202057"/>
                </a:lnTo>
                <a:close/>
              </a:path>
              <a:path w="424180" h="422275">
                <a:moveTo>
                  <a:pt x="313563" y="202057"/>
                </a:moveTo>
                <a:lnTo>
                  <a:pt x="273050" y="202057"/>
                </a:lnTo>
                <a:lnTo>
                  <a:pt x="273705" y="208661"/>
                </a:lnTo>
                <a:lnTo>
                  <a:pt x="274208" y="214915"/>
                </a:lnTo>
                <a:lnTo>
                  <a:pt x="274568" y="221595"/>
                </a:lnTo>
                <a:lnTo>
                  <a:pt x="274604" y="233299"/>
                </a:lnTo>
                <a:lnTo>
                  <a:pt x="274491" y="236600"/>
                </a:lnTo>
                <a:lnTo>
                  <a:pt x="274208" y="241887"/>
                </a:lnTo>
                <a:lnTo>
                  <a:pt x="273622" y="249047"/>
                </a:lnTo>
                <a:lnTo>
                  <a:pt x="273050" y="254762"/>
                </a:lnTo>
                <a:lnTo>
                  <a:pt x="313563" y="254762"/>
                </a:lnTo>
                <a:lnTo>
                  <a:pt x="317720" y="227584"/>
                </a:lnTo>
                <a:lnTo>
                  <a:pt x="317456" y="221595"/>
                </a:lnTo>
                <a:lnTo>
                  <a:pt x="316610" y="214915"/>
                </a:lnTo>
                <a:lnTo>
                  <a:pt x="315289" y="208379"/>
                </a:lnTo>
                <a:lnTo>
                  <a:pt x="313563" y="202057"/>
                </a:lnTo>
                <a:close/>
              </a:path>
              <a:path w="424180" h="422275">
                <a:moveTo>
                  <a:pt x="388347" y="96520"/>
                </a:moveTo>
                <a:lnTo>
                  <a:pt x="132397" y="96520"/>
                </a:lnTo>
                <a:lnTo>
                  <a:pt x="149375" y="99970"/>
                </a:lnTo>
                <a:lnTo>
                  <a:pt x="163325" y="109362"/>
                </a:lnTo>
                <a:lnTo>
                  <a:pt x="172773" y="123255"/>
                </a:lnTo>
                <a:lnTo>
                  <a:pt x="176250" y="140208"/>
                </a:lnTo>
                <a:lnTo>
                  <a:pt x="175655" y="146260"/>
                </a:lnTo>
                <a:lnTo>
                  <a:pt x="160193" y="182177"/>
                </a:lnTo>
                <a:lnTo>
                  <a:pt x="134048" y="211074"/>
                </a:lnTo>
                <a:lnTo>
                  <a:pt x="184532" y="211074"/>
                </a:lnTo>
                <a:lnTo>
                  <a:pt x="184750" y="208379"/>
                </a:lnTo>
                <a:lnTo>
                  <a:pt x="185356" y="202057"/>
                </a:lnTo>
                <a:lnTo>
                  <a:pt x="180390" y="202057"/>
                </a:lnTo>
                <a:lnTo>
                  <a:pt x="176250" y="197865"/>
                </a:lnTo>
                <a:lnTo>
                  <a:pt x="176250" y="187960"/>
                </a:lnTo>
                <a:lnTo>
                  <a:pt x="180390" y="184658"/>
                </a:lnTo>
                <a:lnTo>
                  <a:pt x="187833" y="184658"/>
                </a:lnTo>
                <a:lnTo>
                  <a:pt x="190138" y="173263"/>
                </a:lnTo>
                <a:lnTo>
                  <a:pt x="193235" y="162512"/>
                </a:lnTo>
                <a:lnTo>
                  <a:pt x="196916" y="152618"/>
                </a:lnTo>
                <a:lnTo>
                  <a:pt x="201079" y="143510"/>
                </a:lnTo>
                <a:lnTo>
                  <a:pt x="197764" y="143510"/>
                </a:lnTo>
                <a:lnTo>
                  <a:pt x="195287" y="140970"/>
                </a:lnTo>
                <a:lnTo>
                  <a:pt x="194462" y="137667"/>
                </a:lnTo>
                <a:lnTo>
                  <a:pt x="192798" y="132714"/>
                </a:lnTo>
                <a:lnTo>
                  <a:pt x="195287" y="127762"/>
                </a:lnTo>
                <a:lnTo>
                  <a:pt x="200253" y="127000"/>
                </a:lnTo>
                <a:lnTo>
                  <a:pt x="207222" y="125273"/>
                </a:lnTo>
                <a:lnTo>
                  <a:pt x="214422" y="123951"/>
                </a:lnTo>
                <a:lnTo>
                  <a:pt x="221775" y="123106"/>
                </a:lnTo>
                <a:lnTo>
                  <a:pt x="229209" y="122809"/>
                </a:lnTo>
                <a:lnTo>
                  <a:pt x="403810" y="122809"/>
                </a:lnTo>
                <a:lnTo>
                  <a:pt x="402091" y="118021"/>
                </a:lnTo>
                <a:lnTo>
                  <a:pt x="388347" y="96520"/>
                </a:lnTo>
                <a:close/>
              </a:path>
              <a:path w="424180" h="422275">
                <a:moveTo>
                  <a:pt x="132397" y="113791"/>
                </a:moveTo>
                <a:lnTo>
                  <a:pt x="121975" y="115937"/>
                </a:lnTo>
                <a:lnTo>
                  <a:pt x="113571" y="121713"/>
                </a:lnTo>
                <a:lnTo>
                  <a:pt x="107960" y="130133"/>
                </a:lnTo>
                <a:lnTo>
                  <a:pt x="105918" y="140208"/>
                </a:lnTo>
                <a:lnTo>
                  <a:pt x="106447" y="144194"/>
                </a:lnTo>
                <a:lnTo>
                  <a:pt x="109537" y="154384"/>
                </a:lnTo>
                <a:lnTo>
                  <a:pt x="117437" y="169836"/>
                </a:lnTo>
                <a:lnTo>
                  <a:pt x="132397" y="189611"/>
                </a:lnTo>
                <a:lnTo>
                  <a:pt x="147357" y="169836"/>
                </a:lnTo>
                <a:lnTo>
                  <a:pt x="155257" y="154384"/>
                </a:lnTo>
                <a:lnTo>
                  <a:pt x="156821" y="149225"/>
                </a:lnTo>
                <a:lnTo>
                  <a:pt x="127431" y="149225"/>
                </a:lnTo>
                <a:lnTo>
                  <a:pt x="123291" y="145161"/>
                </a:lnTo>
                <a:lnTo>
                  <a:pt x="123291" y="135254"/>
                </a:lnTo>
                <a:lnTo>
                  <a:pt x="127431" y="131952"/>
                </a:lnTo>
                <a:lnTo>
                  <a:pt x="157108" y="131952"/>
                </a:lnTo>
                <a:lnTo>
                  <a:pt x="156718" y="130133"/>
                </a:lnTo>
                <a:lnTo>
                  <a:pt x="150914" y="121713"/>
                </a:lnTo>
                <a:lnTo>
                  <a:pt x="142471" y="115937"/>
                </a:lnTo>
                <a:lnTo>
                  <a:pt x="132397" y="113791"/>
                </a:lnTo>
                <a:close/>
              </a:path>
              <a:path w="424180" h="422275">
                <a:moveTo>
                  <a:pt x="229209" y="140208"/>
                </a:moveTo>
                <a:lnTo>
                  <a:pt x="223148" y="143224"/>
                </a:lnTo>
                <a:lnTo>
                  <a:pt x="216698" y="151955"/>
                </a:lnTo>
                <a:lnTo>
                  <a:pt x="210712" y="165925"/>
                </a:lnTo>
                <a:lnTo>
                  <a:pt x="206044" y="184658"/>
                </a:lnTo>
                <a:lnTo>
                  <a:pt x="252387" y="184658"/>
                </a:lnTo>
                <a:lnTo>
                  <a:pt x="247719" y="165925"/>
                </a:lnTo>
                <a:lnTo>
                  <a:pt x="241731" y="151955"/>
                </a:lnTo>
                <a:lnTo>
                  <a:pt x="235277" y="143224"/>
                </a:lnTo>
                <a:lnTo>
                  <a:pt x="229209" y="140208"/>
                </a:lnTo>
                <a:close/>
              </a:path>
              <a:path w="424180" h="422275">
                <a:moveTo>
                  <a:pt x="258178" y="145161"/>
                </a:moveTo>
                <a:lnTo>
                  <a:pt x="262184" y="153743"/>
                </a:lnTo>
                <a:lnTo>
                  <a:pt x="265603" y="163337"/>
                </a:lnTo>
                <a:lnTo>
                  <a:pt x="268424" y="173718"/>
                </a:lnTo>
                <a:lnTo>
                  <a:pt x="270637" y="184658"/>
                </a:lnTo>
                <a:lnTo>
                  <a:pt x="305308" y="184658"/>
                </a:lnTo>
                <a:lnTo>
                  <a:pt x="296231" y="171860"/>
                </a:lnTo>
                <a:lnTo>
                  <a:pt x="285176" y="160861"/>
                </a:lnTo>
                <a:lnTo>
                  <a:pt x="272405" y="151886"/>
                </a:lnTo>
                <a:lnTo>
                  <a:pt x="258178" y="145161"/>
                </a:lnTo>
                <a:close/>
              </a:path>
              <a:path w="424180" h="422275">
                <a:moveTo>
                  <a:pt x="157108" y="131952"/>
                </a:moveTo>
                <a:lnTo>
                  <a:pt x="137363" y="131952"/>
                </a:lnTo>
                <a:lnTo>
                  <a:pt x="140677" y="135254"/>
                </a:lnTo>
                <a:lnTo>
                  <a:pt x="140677" y="145161"/>
                </a:lnTo>
                <a:lnTo>
                  <a:pt x="137363" y="149225"/>
                </a:lnTo>
                <a:lnTo>
                  <a:pt x="156821" y="149225"/>
                </a:lnTo>
                <a:lnTo>
                  <a:pt x="158347" y="144194"/>
                </a:lnTo>
                <a:lnTo>
                  <a:pt x="158877" y="140208"/>
                </a:lnTo>
                <a:lnTo>
                  <a:pt x="157108" y="131952"/>
                </a:lnTo>
                <a:close/>
              </a:path>
            </a:pathLst>
          </a:custGeom>
          <a:solidFill>
            <a:srgbClr val="FFFFFF"/>
          </a:solidFill>
        </p:spPr>
        <p:txBody>
          <a:bodyPr wrap="square" lIns="0" tIns="0" rIns="0" bIns="0" rtlCol="0"/>
          <a:lstStyle/>
          <a:p>
            <a:pPr defTabSz="362405">
              <a:defRPr/>
            </a:pPr>
            <a:endParaRPr sz="1425">
              <a:solidFill>
                <a:srgbClr val="33006F"/>
              </a:solidFill>
              <a:latin typeface="Calibri"/>
            </a:endParaRPr>
          </a:p>
        </p:txBody>
      </p:sp>
      <p:sp>
        <p:nvSpPr>
          <p:cNvPr id="42" name="object 37">
            <a:extLst>
              <a:ext uri="{FF2B5EF4-FFF2-40B4-BE49-F238E27FC236}">
                <a16:creationId xmlns:a16="http://schemas.microsoft.com/office/drawing/2014/main" id="{D904F5BB-993C-46EE-BD1C-680C36DA6154}"/>
              </a:ext>
            </a:extLst>
          </p:cNvPr>
          <p:cNvSpPr/>
          <p:nvPr/>
        </p:nvSpPr>
        <p:spPr>
          <a:xfrm>
            <a:off x="3303135" y="4047124"/>
            <a:ext cx="321469" cy="295276"/>
          </a:xfrm>
          <a:custGeom>
            <a:avLst/>
            <a:gdLst/>
            <a:ahLst/>
            <a:cxnLst/>
            <a:rect l="l" t="t" r="r" b="b"/>
            <a:pathLst>
              <a:path w="428625" h="393700">
                <a:moveTo>
                  <a:pt x="214122" y="0"/>
                </a:moveTo>
                <a:lnTo>
                  <a:pt x="165127" y="5205"/>
                </a:lnTo>
                <a:lnTo>
                  <a:pt x="120098" y="20025"/>
                </a:lnTo>
                <a:lnTo>
                  <a:pt x="80335" y="43267"/>
                </a:lnTo>
                <a:lnTo>
                  <a:pt x="47142" y="73738"/>
                </a:lnTo>
                <a:lnTo>
                  <a:pt x="21820" y="110245"/>
                </a:lnTo>
                <a:lnTo>
                  <a:pt x="5672" y="151595"/>
                </a:lnTo>
                <a:lnTo>
                  <a:pt x="0" y="196596"/>
                </a:lnTo>
                <a:lnTo>
                  <a:pt x="5672" y="241836"/>
                </a:lnTo>
                <a:lnTo>
                  <a:pt x="21820" y="283279"/>
                </a:lnTo>
                <a:lnTo>
                  <a:pt x="47142" y="319773"/>
                </a:lnTo>
                <a:lnTo>
                  <a:pt x="80335" y="350164"/>
                </a:lnTo>
                <a:lnTo>
                  <a:pt x="120098" y="373300"/>
                </a:lnTo>
                <a:lnTo>
                  <a:pt x="165127" y="388026"/>
                </a:lnTo>
                <a:lnTo>
                  <a:pt x="214122" y="393192"/>
                </a:lnTo>
                <a:lnTo>
                  <a:pt x="263132" y="388026"/>
                </a:lnTo>
                <a:lnTo>
                  <a:pt x="308167" y="373300"/>
                </a:lnTo>
                <a:lnTo>
                  <a:pt x="347929" y="350164"/>
                </a:lnTo>
                <a:lnTo>
                  <a:pt x="381117" y="319773"/>
                </a:lnTo>
                <a:lnTo>
                  <a:pt x="406432" y="283279"/>
                </a:lnTo>
                <a:lnTo>
                  <a:pt x="408190" y="278765"/>
                </a:lnTo>
                <a:lnTo>
                  <a:pt x="84480" y="278765"/>
                </a:lnTo>
                <a:lnTo>
                  <a:pt x="80302" y="274955"/>
                </a:lnTo>
                <a:lnTo>
                  <a:pt x="80302" y="233425"/>
                </a:lnTo>
                <a:lnTo>
                  <a:pt x="84480" y="229615"/>
                </a:lnTo>
                <a:lnTo>
                  <a:pt x="107061" y="229615"/>
                </a:lnTo>
                <a:lnTo>
                  <a:pt x="107061" y="175895"/>
                </a:lnTo>
                <a:lnTo>
                  <a:pt x="111239" y="171958"/>
                </a:lnTo>
                <a:lnTo>
                  <a:pt x="204927" y="171958"/>
                </a:lnTo>
                <a:lnTo>
                  <a:pt x="204927" y="131318"/>
                </a:lnTo>
                <a:lnTo>
                  <a:pt x="182333" y="131318"/>
                </a:lnTo>
                <a:lnTo>
                  <a:pt x="178155" y="127508"/>
                </a:lnTo>
                <a:lnTo>
                  <a:pt x="178155" y="77597"/>
                </a:lnTo>
                <a:lnTo>
                  <a:pt x="182333" y="73660"/>
                </a:lnTo>
                <a:lnTo>
                  <a:pt x="381032" y="73660"/>
                </a:lnTo>
                <a:lnTo>
                  <a:pt x="347929" y="43267"/>
                </a:lnTo>
                <a:lnTo>
                  <a:pt x="308167" y="20025"/>
                </a:lnTo>
                <a:lnTo>
                  <a:pt x="263132" y="5205"/>
                </a:lnTo>
                <a:lnTo>
                  <a:pt x="214122" y="0"/>
                </a:lnTo>
                <a:close/>
              </a:path>
              <a:path w="428625" h="393700">
                <a:moveTo>
                  <a:pt x="182333" y="229615"/>
                </a:moveTo>
                <a:lnTo>
                  <a:pt x="148043" y="229615"/>
                </a:lnTo>
                <a:lnTo>
                  <a:pt x="151396" y="233425"/>
                </a:lnTo>
                <a:lnTo>
                  <a:pt x="151396" y="274955"/>
                </a:lnTo>
                <a:lnTo>
                  <a:pt x="148043" y="278765"/>
                </a:lnTo>
                <a:lnTo>
                  <a:pt x="182333" y="278765"/>
                </a:lnTo>
                <a:lnTo>
                  <a:pt x="178155" y="274955"/>
                </a:lnTo>
                <a:lnTo>
                  <a:pt x="178155" y="233425"/>
                </a:lnTo>
                <a:lnTo>
                  <a:pt x="182333" y="229615"/>
                </a:lnTo>
                <a:close/>
              </a:path>
              <a:path w="428625" h="393700">
                <a:moveTo>
                  <a:pt x="280162" y="229615"/>
                </a:moveTo>
                <a:lnTo>
                  <a:pt x="245910" y="229615"/>
                </a:lnTo>
                <a:lnTo>
                  <a:pt x="250088" y="233425"/>
                </a:lnTo>
                <a:lnTo>
                  <a:pt x="250088" y="274955"/>
                </a:lnTo>
                <a:lnTo>
                  <a:pt x="245910" y="278765"/>
                </a:lnTo>
                <a:lnTo>
                  <a:pt x="280162" y="278765"/>
                </a:lnTo>
                <a:lnTo>
                  <a:pt x="276859" y="274955"/>
                </a:lnTo>
                <a:lnTo>
                  <a:pt x="276859" y="233425"/>
                </a:lnTo>
                <a:lnTo>
                  <a:pt x="280162" y="229615"/>
                </a:lnTo>
                <a:close/>
              </a:path>
              <a:path w="428625" h="393700">
                <a:moveTo>
                  <a:pt x="381032" y="73660"/>
                </a:moveTo>
                <a:lnTo>
                  <a:pt x="245910" y="73660"/>
                </a:lnTo>
                <a:lnTo>
                  <a:pt x="250088" y="77597"/>
                </a:lnTo>
                <a:lnTo>
                  <a:pt x="250088" y="127508"/>
                </a:lnTo>
                <a:lnTo>
                  <a:pt x="245910" y="131318"/>
                </a:lnTo>
                <a:lnTo>
                  <a:pt x="223316" y="131318"/>
                </a:lnTo>
                <a:lnTo>
                  <a:pt x="223316" y="171958"/>
                </a:lnTo>
                <a:lnTo>
                  <a:pt x="316992" y="171958"/>
                </a:lnTo>
                <a:lnTo>
                  <a:pt x="321183" y="175895"/>
                </a:lnTo>
                <a:lnTo>
                  <a:pt x="321183" y="229615"/>
                </a:lnTo>
                <a:lnTo>
                  <a:pt x="343789" y="229615"/>
                </a:lnTo>
                <a:lnTo>
                  <a:pt x="347980" y="233425"/>
                </a:lnTo>
                <a:lnTo>
                  <a:pt x="347980" y="274955"/>
                </a:lnTo>
                <a:lnTo>
                  <a:pt x="343789" y="278765"/>
                </a:lnTo>
                <a:lnTo>
                  <a:pt x="408190" y="278765"/>
                </a:lnTo>
                <a:lnTo>
                  <a:pt x="422574" y="241836"/>
                </a:lnTo>
                <a:lnTo>
                  <a:pt x="428244" y="196596"/>
                </a:lnTo>
                <a:lnTo>
                  <a:pt x="422574" y="151595"/>
                </a:lnTo>
                <a:lnTo>
                  <a:pt x="406432" y="110245"/>
                </a:lnTo>
                <a:lnTo>
                  <a:pt x="381117" y="73738"/>
                </a:lnTo>
                <a:close/>
              </a:path>
              <a:path w="428625" h="393700">
                <a:moveTo>
                  <a:pt x="133819" y="245744"/>
                </a:moveTo>
                <a:lnTo>
                  <a:pt x="97866" y="245744"/>
                </a:lnTo>
                <a:lnTo>
                  <a:pt x="97866" y="262636"/>
                </a:lnTo>
                <a:lnTo>
                  <a:pt x="133819" y="262636"/>
                </a:lnTo>
                <a:lnTo>
                  <a:pt x="133819" y="245744"/>
                </a:lnTo>
                <a:close/>
              </a:path>
              <a:path w="428625" h="393700">
                <a:moveTo>
                  <a:pt x="231686" y="245744"/>
                </a:moveTo>
                <a:lnTo>
                  <a:pt x="196557" y="245744"/>
                </a:lnTo>
                <a:lnTo>
                  <a:pt x="196557" y="262636"/>
                </a:lnTo>
                <a:lnTo>
                  <a:pt x="231686" y="262636"/>
                </a:lnTo>
                <a:lnTo>
                  <a:pt x="231686" y="245744"/>
                </a:lnTo>
                <a:close/>
              </a:path>
              <a:path w="428625" h="393700">
                <a:moveTo>
                  <a:pt x="330327" y="245744"/>
                </a:moveTo>
                <a:lnTo>
                  <a:pt x="294386" y="245744"/>
                </a:lnTo>
                <a:lnTo>
                  <a:pt x="294386" y="262636"/>
                </a:lnTo>
                <a:lnTo>
                  <a:pt x="330327" y="262636"/>
                </a:lnTo>
                <a:lnTo>
                  <a:pt x="330327" y="245744"/>
                </a:lnTo>
                <a:close/>
              </a:path>
              <a:path w="428625" h="393700">
                <a:moveTo>
                  <a:pt x="204927" y="188975"/>
                </a:moveTo>
                <a:lnTo>
                  <a:pt x="124625" y="188975"/>
                </a:lnTo>
                <a:lnTo>
                  <a:pt x="124625" y="229615"/>
                </a:lnTo>
                <a:lnTo>
                  <a:pt x="204927" y="229615"/>
                </a:lnTo>
                <a:lnTo>
                  <a:pt x="204927" y="188975"/>
                </a:lnTo>
                <a:close/>
              </a:path>
              <a:path w="428625" h="393700">
                <a:moveTo>
                  <a:pt x="303656" y="188975"/>
                </a:moveTo>
                <a:lnTo>
                  <a:pt x="223316" y="188975"/>
                </a:lnTo>
                <a:lnTo>
                  <a:pt x="223316" y="229615"/>
                </a:lnTo>
                <a:lnTo>
                  <a:pt x="303656" y="229615"/>
                </a:lnTo>
                <a:lnTo>
                  <a:pt x="303656" y="188975"/>
                </a:lnTo>
                <a:close/>
              </a:path>
              <a:path w="428625" h="393700">
                <a:moveTo>
                  <a:pt x="231686" y="90677"/>
                </a:moveTo>
                <a:lnTo>
                  <a:pt x="196557" y="90677"/>
                </a:lnTo>
                <a:lnTo>
                  <a:pt x="196557" y="115188"/>
                </a:lnTo>
                <a:lnTo>
                  <a:pt x="231686" y="115188"/>
                </a:lnTo>
                <a:lnTo>
                  <a:pt x="231686" y="90677"/>
                </a:lnTo>
                <a:close/>
              </a:path>
            </a:pathLst>
          </a:custGeom>
          <a:solidFill>
            <a:srgbClr val="FFFFFF"/>
          </a:solidFill>
        </p:spPr>
        <p:txBody>
          <a:bodyPr wrap="square" lIns="0" tIns="0" rIns="0" bIns="0" rtlCol="0"/>
          <a:lstStyle/>
          <a:p>
            <a:pPr defTabSz="362405">
              <a:defRPr/>
            </a:pPr>
            <a:endParaRPr sz="1425">
              <a:solidFill>
                <a:srgbClr val="33006F"/>
              </a:solidFill>
              <a:latin typeface="Calibri"/>
            </a:endParaRPr>
          </a:p>
        </p:txBody>
      </p:sp>
      <p:graphicFrame>
        <p:nvGraphicFramePr>
          <p:cNvPr id="43" name="Table 42">
            <a:extLst>
              <a:ext uri="{FF2B5EF4-FFF2-40B4-BE49-F238E27FC236}">
                <a16:creationId xmlns:a16="http://schemas.microsoft.com/office/drawing/2014/main" id="{9188254F-B08D-408F-BC95-0FB62D2D4E70}"/>
              </a:ext>
            </a:extLst>
          </p:cNvPr>
          <p:cNvGraphicFramePr>
            <a:graphicFrameLocks noGrp="1"/>
          </p:cNvGraphicFramePr>
          <p:nvPr/>
        </p:nvGraphicFramePr>
        <p:xfrm>
          <a:off x="348563" y="2691876"/>
          <a:ext cx="2631703" cy="2978970"/>
        </p:xfrm>
        <a:graphic>
          <a:graphicData uri="http://schemas.openxmlformats.org/drawingml/2006/table">
            <a:tbl>
              <a:tblPr firstRow="1" bandRow="1">
                <a:effectLst/>
                <a:tableStyleId>{5C22544A-7EE6-4342-B048-85BDC9FD1C3A}</a:tableStyleId>
              </a:tblPr>
              <a:tblGrid>
                <a:gridCol w="2631703">
                  <a:extLst>
                    <a:ext uri="{9D8B030D-6E8A-4147-A177-3AD203B41FA5}">
                      <a16:colId xmlns:a16="http://schemas.microsoft.com/office/drawing/2014/main" val="1987299181"/>
                    </a:ext>
                  </a:extLst>
                </a:gridCol>
              </a:tblGrid>
              <a:tr h="715264">
                <a:tc>
                  <a:txBody>
                    <a:bodyPr/>
                    <a:lstStyle/>
                    <a:p>
                      <a:pPr algn="ctr"/>
                      <a:r>
                        <a:rPr lang="en-US" sz="2000" dirty="0"/>
                        <a:t>Unit Level </a:t>
                      </a:r>
                      <a:br>
                        <a:rPr lang="en-US" sz="2000" dirty="0"/>
                      </a:br>
                      <a:r>
                        <a:rPr lang="en-US" sz="2000" dirty="0"/>
                        <a:t>Finance Work</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3006E"/>
                    </a:solidFill>
                  </a:tcPr>
                </a:tc>
                <a:extLst>
                  <a:ext uri="{0D108BD9-81ED-4DB2-BD59-A6C34878D82A}">
                    <a16:rowId xmlns:a16="http://schemas.microsoft.com/office/drawing/2014/main" val="4205725140"/>
                  </a:ext>
                </a:extLst>
              </a:tr>
              <a:tr h="2263706">
                <a:tc>
                  <a:txBody>
                    <a:bodyPr/>
                    <a:lstStyle/>
                    <a:p>
                      <a:pPr marL="8930" algn="ctr" defTabSz="339734" rtl="0" eaLnBrk="1" latinLnBrk="0" hangingPunct="1">
                        <a:spcBef>
                          <a:spcPts val="71"/>
                        </a:spcBef>
                        <a:defRPr/>
                      </a:pPr>
                      <a:endParaRPr lang="en-US" sz="1100" kern="1200" spc="-7" dirty="0">
                        <a:solidFill>
                          <a:srgbClr val="33006F"/>
                        </a:solidFill>
                        <a:latin typeface="Calibri"/>
                        <a:ea typeface="+mn-ea"/>
                        <a:cs typeface="Calibri"/>
                      </a:endParaRPr>
                    </a:p>
                    <a:p>
                      <a:pPr marL="8930" algn="ctr" defTabSz="339734" rtl="0" eaLnBrk="1" latinLnBrk="0" hangingPunct="1">
                        <a:spcBef>
                          <a:spcPts val="71"/>
                        </a:spcBef>
                        <a:defRPr/>
                      </a:pPr>
                      <a:endParaRPr lang="en-US" sz="2100" kern="1200" spc="-7" dirty="0">
                        <a:solidFill>
                          <a:srgbClr val="33006F"/>
                        </a:solidFill>
                        <a:latin typeface="Calibri"/>
                        <a:ea typeface="+mn-ea"/>
                        <a:cs typeface="Calibri"/>
                      </a:endParaRPr>
                    </a:p>
                    <a:p>
                      <a:pPr marL="8930" algn="ctr" defTabSz="339734" rtl="0" eaLnBrk="1" latinLnBrk="0" hangingPunct="1">
                        <a:spcBef>
                          <a:spcPts val="71"/>
                        </a:spcBef>
                        <a:defRPr/>
                      </a:pPr>
                      <a:r>
                        <a:rPr lang="en-US" sz="2100" kern="1200" spc="-7" dirty="0">
                          <a:solidFill>
                            <a:srgbClr val="33006F"/>
                          </a:solidFill>
                          <a:latin typeface="Calibri"/>
                          <a:ea typeface="+mn-ea"/>
                          <a:cs typeface="Calibri"/>
                        </a:rPr>
                        <a:t>Processes that are </a:t>
                      </a:r>
                    </a:p>
                    <a:p>
                      <a:pPr marL="8930" algn="ctr" defTabSz="339734" rtl="0" eaLnBrk="1" latinLnBrk="0" hangingPunct="1">
                        <a:spcBef>
                          <a:spcPts val="71"/>
                        </a:spcBef>
                        <a:defRPr/>
                      </a:pPr>
                      <a:r>
                        <a:rPr lang="en-US" sz="2100" kern="1200" spc="-7" dirty="0">
                          <a:solidFill>
                            <a:srgbClr val="33006F"/>
                          </a:solidFill>
                          <a:latin typeface="Calibri"/>
                          <a:ea typeface="+mn-ea"/>
                          <a:cs typeface="Calibri"/>
                        </a:rPr>
                        <a:t>unique or specific </a:t>
                      </a:r>
                    </a:p>
                    <a:p>
                      <a:pPr marL="8930" algn="ctr" defTabSz="339734" rtl="0" eaLnBrk="1" latinLnBrk="0" hangingPunct="1">
                        <a:spcBef>
                          <a:spcPts val="71"/>
                        </a:spcBef>
                        <a:defRPr/>
                      </a:pPr>
                      <a:r>
                        <a:rPr lang="en-US" sz="2100" kern="1200" spc="-7" dirty="0">
                          <a:solidFill>
                            <a:srgbClr val="33006F"/>
                          </a:solidFill>
                          <a:latin typeface="Calibri"/>
                          <a:ea typeface="+mn-ea"/>
                          <a:cs typeface="Calibri"/>
                        </a:rPr>
                        <a:t>to an individual unit</a:t>
                      </a:r>
                      <a:endParaRPr lang="en-US" sz="2000" dirty="0"/>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13169906"/>
                  </a:ext>
                </a:extLst>
              </a:tr>
            </a:tbl>
          </a:graphicData>
        </a:graphic>
      </p:graphicFrame>
    </p:spTree>
    <p:extLst>
      <p:ext uri="{BB962C8B-B14F-4D97-AF65-F5344CB8AC3E}">
        <p14:creationId xmlns:p14="http://schemas.microsoft.com/office/powerpoint/2010/main" val="1049864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B53983-5A21-4CB9-B690-C5EDF66C4640}"/>
              </a:ext>
            </a:extLst>
          </p:cNvPr>
          <p:cNvSpPr>
            <a:spLocks noGrp="1"/>
          </p:cNvSpPr>
          <p:nvPr>
            <p:ph type="title"/>
          </p:nvPr>
        </p:nvSpPr>
        <p:spPr/>
        <p:txBody>
          <a:bodyPr/>
          <a:lstStyle/>
          <a:p>
            <a:r>
              <a:rPr lang="en-US" sz="3600" u="sng" cap="none" dirty="0">
                <a:latin typeface="Encode Sans Normal" panose="02000000000000000000" pitchFamily="2" charset="0"/>
              </a:rPr>
              <a:t>DRAFT</a:t>
            </a:r>
            <a:r>
              <a:rPr lang="en-US" sz="3600" cap="none" dirty="0">
                <a:latin typeface="Encode Sans Normal" panose="02000000000000000000" pitchFamily="2" charset="0"/>
              </a:rPr>
              <a:t> Level Of Shared Summary View - Finance</a:t>
            </a:r>
          </a:p>
        </p:txBody>
      </p:sp>
      <p:graphicFrame>
        <p:nvGraphicFramePr>
          <p:cNvPr id="23" name="Table 22">
            <a:extLst>
              <a:ext uri="{FF2B5EF4-FFF2-40B4-BE49-F238E27FC236}">
                <a16:creationId xmlns:a16="http://schemas.microsoft.com/office/drawing/2014/main" id="{6669F9F0-5897-4D3D-81C3-33AC404CAE40}"/>
              </a:ext>
            </a:extLst>
          </p:cNvPr>
          <p:cNvGraphicFramePr>
            <a:graphicFrameLocks noGrp="1"/>
          </p:cNvGraphicFramePr>
          <p:nvPr/>
        </p:nvGraphicFramePr>
        <p:xfrm>
          <a:off x="629837" y="1367541"/>
          <a:ext cx="12102142" cy="5577840"/>
        </p:xfrm>
        <a:graphic>
          <a:graphicData uri="http://schemas.openxmlformats.org/drawingml/2006/table">
            <a:tbl>
              <a:tblPr/>
              <a:tblGrid>
                <a:gridCol w="843820">
                  <a:extLst>
                    <a:ext uri="{9D8B030D-6E8A-4147-A177-3AD203B41FA5}">
                      <a16:colId xmlns:a16="http://schemas.microsoft.com/office/drawing/2014/main" val="492982473"/>
                    </a:ext>
                  </a:extLst>
                </a:gridCol>
                <a:gridCol w="1645920">
                  <a:extLst>
                    <a:ext uri="{9D8B030D-6E8A-4147-A177-3AD203B41FA5}">
                      <a16:colId xmlns:a16="http://schemas.microsoft.com/office/drawing/2014/main" val="3959925347"/>
                    </a:ext>
                  </a:extLst>
                </a:gridCol>
                <a:gridCol w="1602067">
                  <a:extLst>
                    <a:ext uri="{9D8B030D-6E8A-4147-A177-3AD203B41FA5}">
                      <a16:colId xmlns:a16="http://schemas.microsoft.com/office/drawing/2014/main" val="637946990"/>
                    </a:ext>
                  </a:extLst>
                </a:gridCol>
                <a:gridCol w="1602067">
                  <a:extLst>
                    <a:ext uri="{9D8B030D-6E8A-4147-A177-3AD203B41FA5}">
                      <a16:colId xmlns:a16="http://schemas.microsoft.com/office/drawing/2014/main" val="678769390"/>
                    </a:ext>
                  </a:extLst>
                </a:gridCol>
                <a:gridCol w="1602067">
                  <a:extLst>
                    <a:ext uri="{9D8B030D-6E8A-4147-A177-3AD203B41FA5}">
                      <a16:colId xmlns:a16="http://schemas.microsoft.com/office/drawing/2014/main" val="289542894"/>
                    </a:ext>
                  </a:extLst>
                </a:gridCol>
                <a:gridCol w="1602067">
                  <a:extLst>
                    <a:ext uri="{9D8B030D-6E8A-4147-A177-3AD203B41FA5}">
                      <a16:colId xmlns:a16="http://schemas.microsoft.com/office/drawing/2014/main" val="3920433813"/>
                    </a:ext>
                  </a:extLst>
                </a:gridCol>
                <a:gridCol w="1602067">
                  <a:extLst>
                    <a:ext uri="{9D8B030D-6E8A-4147-A177-3AD203B41FA5}">
                      <a16:colId xmlns:a16="http://schemas.microsoft.com/office/drawing/2014/main" val="1968989660"/>
                    </a:ext>
                  </a:extLst>
                </a:gridCol>
                <a:gridCol w="1602067">
                  <a:extLst>
                    <a:ext uri="{9D8B030D-6E8A-4147-A177-3AD203B41FA5}">
                      <a16:colId xmlns:a16="http://schemas.microsoft.com/office/drawing/2014/main" val="189273637"/>
                    </a:ext>
                  </a:extLst>
                </a:gridCol>
              </a:tblGrid>
              <a:tr h="399036">
                <a:tc>
                  <a:txBody>
                    <a:bodyPr/>
                    <a:lstStyle/>
                    <a:p>
                      <a:pPr algn="ctr" fontAlgn="ctr"/>
                      <a:r>
                        <a:rPr lang="en-US" sz="1100" b="1" i="0" u="none" strike="noStrike" dirty="0">
                          <a:solidFill>
                            <a:srgbClr val="FFFFFF"/>
                          </a:solidFill>
                          <a:effectLst/>
                          <a:latin typeface="Open Sans" panose="020B0606030504020204" pitchFamily="34" charset="0"/>
                        </a:rPr>
                        <a:t>Process Area </a:t>
                      </a:r>
                    </a:p>
                    <a:p>
                      <a:pPr algn="ctr" fontAlgn="ctr"/>
                      <a:r>
                        <a:rPr lang="en-US" sz="1100" b="1" i="0" u="none" strike="noStrike" dirty="0">
                          <a:solidFill>
                            <a:srgbClr val="FFFFFF"/>
                          </a:solidFill>
                          <a:effectLst/>
                          <a:latin typeface="Open Sans" panose="020B0606030504020204" pitchFamily="34" charset="0"/>
                        </a:rPr>
                        <a:t>(FTE)</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algn="ctr" fontAlgn="ctr"/>
                      <a:r>
                        <a:rPr lang="en-US" sz="1100" b="1" i="0" u="none" strike="noStrike" dirty="0">
                          <a:solidFill>
                            <a:srgbClr val="FFFFFF"/>
                          </a:solidFill>
                          <a:effectLst/>
                          <a:latin typeface="Open Sans" panose="020B0606030504020204" pitchFamily="34" charset="0"/>
                        </a:rPr>
                        <a:t>Record to Report</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algn="ctr" fontAlgn="ctr"/>
                      <a:r>
                        <a:rPr lang="en-US" sz="1100" b="1" i="0" u="none" strike="noStrike" dirty="0">
                          <a:solidFill>
                            <a:srgbClr val="FFFFFF"/>
                          </a:solidFill>
                          <a:effectLst/>
                          <a:latin typeface="Open Sans" panose="020B0606030504020204" pitchFamily="34" charset="0"/>
                        </a:rPr>
                        <a:t>Customer Requisition to Payment</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algn="ctr" fontAlgn="ctr"/>
                      <a:r>
                        <a:rPr lang="en-US" sz="1100" b="1" i="0" u="none" strike="noStrike" dirty="0">
                          <a:solidFill>
                            <a:srgbClr val="FFFFFF"/>
                          </a:solidFill>
                          <a:effectLst/>
                          <a:latin typeface="Open Sans" panose="020B0606030504020204" pitchFamily="34" charset="0"/>
                        </a:rPr>
                        <a:t>Plan &amp; Manage Business</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algn="ctr" fontAlgn="ctr"/>
                      <a:r>
                        <a:rPr lang="en-US" sz="1100" b="1" i="0" u="none" strike="noStrike" dirty="0">
                          <a:solidFill>
                            <a:srgbClr val="FFFFFF"/>
                          </a:solidFill>
                          <a:effectLst/>
                          <a:latin typeface="Open Sans" panose="020B0606030504020204" pitchFamily="34" charset="0"/>
                        </a:rPr>
                        <a:t>Grant Award </a:t>
                      </a:r>
                    </a:p>
                    <a:p>
                      <a:pPr algn="ctr" fontAlgn="ctr"/>
                      <a:r>
                        <a:rPr lang="en-US" sz="1100" b="1" i="0" u="none" strike="noStrike" dirty="0">
                          <a:solidFill>
                            <a:srgbClr val="FFFFFF"/>
                          </a:solidFill>
                          <a:effectLst/>
                          <a:latin typeface="Open Sans" panose="020B0606030504020204" pitchFamily="34" charset="0"/>
                        </a:rPr>
                        <a:t>to Close</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algn="ctr" fontAlgn="ctr"/>
                      <a:r>
                        <a:rPr lang="en-US" sz="1100" b="1" i="0" u="none" strike="noStrike" dirty="0">
                          <a:solidFill>
                            <a:srgbClr val="FFFFFF"/>
                          </a:solidFill>
                          <a:effectLst/>
                          <a:latin typeface="Open Sans" panose="020B0606030504020204" pitchFamily="34" charset="0"/>
                        </a:rPr>
                        <a:t>Project Inception </a:t>
                      </a:r>
                    </a:p>
                    <a:p>
                      <a:pPr algn="ctr" fontAlgn="ctr"/>
                      <a:r>
                        <a:rPr lang="en-US" sz="1100" b="1" i="0" u="none" strike="noStrike" dirty="0">
                          <a:solidFill>
                            <a:srgbClr val="FFFFFF"/>
                          </a:solidFill>
                          <a:effectLst/>
                          <a:latin typeface="Open Sans" panose="020B0606030504020204" pitchFamily="34" charset="0"/>
                        </a:rPr>
                        <a:t>to Close</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algn="ctr" fontAlgn="ctr"/>
                      <a:r>
                        <a:rPr lang="en-US" sz="1100" b="1" i="0" u="none" strike="noStrike" dirty="0">
                          <a:solidFill>
                            <a:srgbClr val="FFFFFF"/>
                          </a:solidFill>
                          <a:effectLst/>
                          <a:latin typeface="Open Sans" panose="020B0606030504020204" pitchFamily="34" charset="0"/>
                        </a:rPr>
                        <a:t>Asset Acquire</a:t>
                      </a:r>
                    </a:p>
                    <a:p>
                      <a:pPr algn="ctr" fontAlgn="ctr"/>
                      <a:r>
                        <a:rPr lang="en-US" sz="1100" b="1" i="0" u="none" strike="noStrike" dirty="0">
                          <a:solidFill>
                            <a:srgbClr val="FFFFFF"/>
                          </a:solidFill>
                          <a:effectLst/>
                          <a:latin typeface="Open Sans" panose="020B0606030504020204" pitchFamily="34" charset="0"/>
                        </a:rPr>
                        <a:t> to Retire</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algn="ctr" fontAlgn="ctr"/>
                      <a:r>
                        <a:rPr lang="en-US" sz="1100" b="1" i="0" u="none" strike="noStrike" dirty="0">
                          <a:solidFill>
                            <a:srgbClr val="FFFFFF"/>
                          </a:solidFill>
                          <a:effectLst/>
                          <a:latin typeface="Open Sans" panose="020B0606030504020204" pitchFamily="34" charset="0"/>
                        </a:rPr>
                        <a:t>Manage Cash &amp; Financial Assets</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extLst>
                  <a:ext uri="{0D108BD9-81ED-4DB2-BD59-A6C34878D82A}">
                    <a16:rowId xmlns:a16="http://schemas.microsoft.com/office/drawing/2014/main" val="3871251899"/>
                  </a:ext>
                </a:extLst>
              </a:tr>
              <a:tr h="1305935">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Ent Wide</a:t>
                      </a:r>
                      <a:endParaRPr lang="en-US" sz="1200" b="1" dirty="0">
                        <a:effectLst/>
                        <a:latin typeface="Calibri" panose="020F0502020204030204" pitchFamily="34" charset="0"/>
                        <a:ea typeface="Calibri" panose="020F050202020403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2">
                              <a:lumMod val="75000"/>
                            </a:schemeClr>
                          </a:solidFill>
                          <a:effectLst/>
                          <a:uLnTx/>
                          <a:uFillTx/>
                          <a:latin typeface="Open Sans" panose="020B0606030504020204" pitchFamily="34" charset="0"/>
                          <a:ea typeface="+mn-ea"/>
                          <a:cs typeface="+mn-cs"/>
                        </a:rPr>
                        <a:t>Core Config  &amp; Gov</a:t>
                      </a: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Year / </a:t>
                      </a: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Month End Close </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General Accounting - </a:t>
                      </a: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Allocate Costs &amp; Revenue </a:t>
                      </a:r>
                      <a:r>
                        <a:rPr kumimoji="0" lang="en-US" sz="900" b="0" i="1" u="none" strike="noStrike" kern="1200" cap="none" spc="0" normalizeH="0" baseline="0" dirty="0">
                          <a:ln>
                            <a:noFill/>
                          </a:ln>
                          <a:solidFill>
                            <a:srgbClr val="000000"/>
                          </a:solidFill>
                          <a:effectLst/>
                          <a:uLnTx/>
                          <a:uFillTx/>
                          <a:latin typeface="Open Sans" panose="020B0606030504020204" pitchFamily="34" charset="0"/>
                          <a:ea typeface="+mn-ea"/>
                          <a:cs typeface="+mn-cs"/>
                        </a:rPr>
                        <a:t>(impacting both Orgs)</a:t>
                      </a:r>
                      <a:endPar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Consolidate</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Manage Reporting &amp; Compliance</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Process Set-up, Oversight &amp; Policy Mgmt</a:t>
                      </a: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t>
                      </a:r>
                      <a:endPar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2">
                              <a:lumMod val="75000"/>
                            </a:schemeClr>
                          </a:solidFill>
                          <a:effectLst/>
                          <a:uLnTx/>
                          <a:uFillTx/>
                          <a:latin typeface="Open Sans" panose="020B0606030504020204" pitchFamily="34" charset="0"/>
                          <a:ea typeface="+mn-ea"/>
                          <a:cs typeface="+mn-cs"/>
                        </a:rPr>
                        <a:t>Core Config  &amp; Gov</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Manage Reporting &amp; Compliance</a:t>
                      </a:r>
                    </a:p>
                    <a:p>
                      <a:pPr marL="107950" marR="0" lvl="1" indent="0" algn="l" defTabSz="48771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Core Config &amp; Gov.</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Set Annual Budget</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Perform Allocations </a:t>
                      </a:r>
                      <a:r>
                        <a:rPr kumimoji="0" lang="en-US" sz="900" b="0"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a:t>
                      </a:r>
                      <a:r>
                        <a:rPr kumimoji="0" lang="en-US" sz="900" b="0" i="1"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e.g., state funding</a:t>
                      </a:r>
                      <a:r>
                        <a:rPr kumimoji="0" lang="en-US" sz="900" b="0"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Set Long-Term Plan</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Forecasting</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Perform Plan Amendments</a:t>
                      </a:r>
                      <a:endParaRPr kumimoji="0" lang="en-US" sz="900" b="1" i="0"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dirty="0">
                          <a:ln>
                            <a:noFill/>
                          </a:ln>
                          <a:solidFill>
                            <a:srgbClr val="D4AE53"/>
                          </a:solidFill>
                          <a:effectLst/>
                          <a:uLnTx/>
                          <a:uFillTx/>
                          <a:latin typeface="Open Sans" panose="020B0606030504020204" pitchFamily="34" charset="0"/>
                          <a:ea typeface="+mn-ea"/>
                          <a:cs typeface="+mn-cs"/>
                        </a:rPr>
                        <a:t>Reporting &amp; Analysis </a:t>
                      </a:r>
                      <a:r>
                        <a:rPr kumimoji="0" lang="en-US" sz="900" b="0" i="1" u="none" strike="noStrike" kern="1200" cap="none" spc="0" normalizeH="0" baseline="0" dirty="0">
                          <a:ln>
                            <a:noFill/>
                          </a:ln>
                          <a:solidFill>
                            <a:srgbClr val="D4AE53"/>
                          </a:solidFill>
                          <a:effectLst/>
                          <a:uLnTx/>
                          <a:uFillTx/>
                          <a:latin typeface="Open Sans" panose="020B0606030504020204" pitchFamily="34" charset="0"/>
                          <a:ea typeface="+mn-ea"/>
                          <a:cs typeface="+mn-cs"/>
                        </a:rPr>
                        <a:t>(i.e. WD Report QA)*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Core Config  &amp; Gov</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Post Award Set-up</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Manage Sponsored Program Spend &amp; Billing</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Manage Sponsored Program Reporting &amp; Compliance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rgbClr val="D4AE53"/>
                          </a:solidFill>
                          <a:effectLst/>
                          <a:uLnTx/>
                          <a:uFillTx/>
                          <a:latin typeface="Open Sans" panose="020B0606030504020204" pitchFamily="34" charset="0"/>
                          <a:ea typeface="+mn-ea"/>
                          <a:cs typeface="+mn-cs"/>
                        </a:rPr>
                        <a:t>Core Config &amp; Gov.</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rgbClr val="D4AE53"/>
                          </a:solidFill>
                          <a:effectLst/>
                          <a:uLnTx/>
                          <a:uFillTx/>
                          <a:latin typeface="Open Sans" panose="020B0606030504020204" pitchFamily="34" charset="0"/>
                          <a:ea typeface="+mn-ea"/>
                          <a:cs typeface="+mn-cs"/>
                        </a:rPr>
                        <a:t>Project Set-up and Cost Collection – </a:t>
                      </a:r>
                      <a:r>
                        <a:rPr kumimoji="0" lang="en-US" sz="900" b="0" i="1" u="none" strike="noStrike" kern="1200" cap="none" spc="0" normalizeH="0" baseline="0" dirty="0">
                          <a:ln>
                            <a:noFill/>
                          </a:ln>
                          <a:solidFill>
                            <a:srgbClr val="D4AE53"/>
                          </a:solidFill>
                          <a:effectLst/>
                          <a:uLnTx/>
                          <a:uFillTx/>
                          <a:latin typeface="Open Sans" panose="020B0606030504020204" pitchFamily="34" charset="0"/>
                          <a:ea typeface="+mn-ea"/>
                          <a:cs typeface="+mn-cs"/>
                        </a:rPr>
                        <a:t>Est / </a:t>
                      </a:r>
                      <a:r>
                        <a:rPr kumimoji="0" lang="en-US" sz="900" b="0" i="1" u="none" strike="noStrike" kern="1200" cap="none" spc="0" normalizeH="0" baseline="0" dirty="0" err="1">
                          <a:ln>
                            <a:noFill/>
                          </a:ln>
                          <a:solidFill>
                            <a:srgbClr val="D4AE53"/>
                          </a:solidFill>
                          <a:effectLst/>
                          <a:uLnTx/>
                          <a:uFillTx/>
                          <a:latin typeface="Open Sans" panose="020B0606030504020204" pitchFamily="34" charset="0"/>
                          <a:ea typeface="+mn-ea"/>
                          <a:cs typeface="+mn-cs"/>
                        </a:rPr>
                        <a:t>Maint</a:t>
                      </a:r>
                      <a:r>
                        <a:rPr kumimoji="0" lang="en-US" sz="900" b="0" i="1" u="none" strike="noStrike" kern="1200" cap="none" spc="0" normalizeH="0" baseline="0" dirty="0">
                          <a:ln>
                            <a:noFill/>
                          </a:ln>
                          <a:solidFill>
                            <a:srgbClr val="D4AE53"/>
                          </a:solidFill>
                          <a:effectLst/>
                          <a:uLnTx/>
                          <a:uFillTx/>
                          <a:latin typeface="Open Sans" panose="020B0606030504020204" pitchFamily="34" charset="0"/>
                          <a:ea typeface="+mn-ea"/>
                          <a:cs typeface="+mn-cs"/>
                        </a:rPr>
                        <a:t>. Project Structure &amp; Funding Rules, Est / </a:t>
                      </a:r>
                      <a:r>
                        <a:rPr kumimoji="0" lang="en-US" sz="900" b="0" i="1" u="none" strike="noStrike" kern="1200" cap="none" spc="0" normalizeH="0" baseline="0" dirty="0" err="1">
                          <a:ln>
                            <a:noFill/>
                          </a:ln>
                          <a:solidFill>
                            <a:srgbClr val="D4AE53"/>
                          </a:solidFill>
                          <a:effectLst/>
                          <a:uLnTx/>
                          <a:uFillTx/>
                          <a:latin typeface="Open Sans" panose="020B0606030504020204" pitchFamily="34" charset="0"/>
                          <a:ea typeface="+mn-ea"/>
                          <a:cs typeface="+mn-cs"/>
                        </a:rPr>
                        <a:t>Maint</a:t>
                      </a:r>
                      <a:r>
                        <a:rPr kumimoji="0" lang="en-US" sz="900" b="0" i="1" u="none" strike="noStrike" kern="1200" cap="none" spc="0" normalizeH="0" baseline="0" dirty="0">
                          <a:ln>
                            <a:noFill/>
                          </a:ln>
                          <a:solidFill>
                            <a:srgbClr val="D4AE53"/>
                          </a:solidFill>
                          <a:effectLst/>
                          <a:uLnTx/>
                          <a:uFillTx/>
                          <a:latin typeface="Open Sans" panose="020B0606030504020204" pitchFamily="34" charset="0"/>
                          <a:ea typeface="+mn-ea"/>
                          <a:cs typeface="+mn-cs"/>
                        </a:rPr>
                        <a:t>. Project Budget/Plan</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rgbClr val="D4AE53"/>
                          </a:solidFill>
                          <a:effectLst/>
                          <a:uLnTx/>
                          <a:uFillTx/>
                          <a:latin typeface="Open Sans" panose="020B0606030504020204" pitchFamily="34" charset="0"/>
                          <a:ea typeface="+mn-ea"/>
                          <a:cs typeface="+mn-cs"/>
                        </a:rPr>
                        <a:t>Process Set-up, Oversight &amp; Policy Mgmt.</a:t>
                      </a:r>
                      <a:r>
                        <a:rPr kumimoji="0" lang="en-US" sz="900" b="0" i="0" u="none" strike="noStrike" kern="1200" cap="none" spc="0" normalizeH="0" baseline="0" dirty="0">
                          <a:ln>
                            <a:noFill/>
                          </a:ln>
                          <a:solidFill>
                            <a:srgbClr val="D4AE53"/>
                          </a:solidFill>
                          <a:effectLst/>
                          <a:uLnTx/>
                          <a:uFillTx/>
                          <a:latin typeface="Open Sans" panose="020B0606030504020204" pitchFamily="34" charset="0"/>
                          <a:ea typeface="+mn-ea"/>
                          <a:cs typeface="+mn-cs"/>
                        </a:rPr>
                        <a:t> - </a:t>
                      </a:r>
                      <a:r>
                        <a:rPr kumimoji="0" lang="en-US" sz="900" b="0" i="1" u="none" strike="noStrike" kern="1200" cap="none" spc="0" normalizeH="0" baseline="0" dirty="0">
                          <a:ln>
                            <a:noFill/>
                          </a:ln>
                          <a:solidFill>
                            <a:srgbClr val="D4AE53"/>
                          </a:solidFill>
                          <a:effectLst/>
                          <a:uLnTx/>
                          <a:uFillTx/>
                          <a:latin typeface="Open Sans" panose="020B0606030504020204" pitchFamily="34" charset="0"/>
                          <a:ea typeface="+mn-ea"/>
                          <a:cs typeface="+mn-cs"/>
                        </a:rPr>
                        <a:t>Establish / Maintain Asset Mgmt. Policies </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rgbClr val="D4AE53"/>
                          </a:solidFill>
                          <a:effectLst/>
                          <a:uLnTx/>
                          <a:uFillTx/>
                          <a:latin typeface="Open Sans" panose="020B0606030504020204" pitchFamily="34" charset="0"/>
                          <a:ea typeface="+mn-ea"/>
                          <a:cs typeface="+mn-cs"/>
                        </a:rPr>
                        <a:t>Manage Reporting &amp; Compliance </a:t>
                      </a:r>
                      <a:r>
                        <a:rPr kumimoji="0" lang="en-US" sz="900" b="0" i="0" u="none" strike="noStrike" kern="1200" cap="none" spc="0" normalizeH="0" baseline="0" dirty="0">
                          <a:ln>
                            <a:noFill/>
                          </a:ln>
                          <a:solidFill>
                            <a:srgbClr val="D4AE53"/>
                          </a:solidFill>
                          <a:effectLst/>
                          <a:uLnTx/>
                          <a:uFillTx/>
                          <a:latin typeface="Open Sans" panose="020B0606030504020204" pitchFamily="34" charset="0"/>
                          <a:ea typeface="+mn-ea"/>
                          <a:cs typeface="+mn-cs"/>
                        </a:rPr>
                        <a:t>- </a:t>
                      </a:r>
                      <a:r>
                        <a:rPr kumimoji="0" lang="en-US" sz="900" b="0" i="1" u="none" strike="noStrike" kern="1200" cap="none" spc="0" normalizeH="0" baseline="0" dirty="0">
                          <a:ln>
                            <a:noFill/>
                          </a:ln>
                          <a:solidFill>
                            <a:srgbClr val="D4AE53"/>
                          </a:solidFill>
                          <a:effectLst/>
                          <a:uLnTx/>
                          <a:uFillTx/>
                          <a:latin typeface="Open Sans" panose="020B0606030504020204" pitchFamily="34" charset="0"/>
                          <a:ea typeface="+mn-ea"/>
                          <a:cs typeface="+mn-cs"/>
                        </a:rPr>
                        <a:t>Monitor Adherence to Policies &amp; Procedures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Process Set-up, Oversight &amp; Policy Mgmt.</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Cash Forecasting &amp; Monitoring</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Cash Reporting</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Gift &amp; Endowment Accounting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24006995"/>
                  </a:ext>
                </a:extLst>
              </a:tr>
              <a:tr h="1414762">
                <a:tc>
                  <a:txBody>
                    <a:bodyPr/>
                    <a:lstStyle/>
                    <a:p>
                      <a:pPr marL="0" marR="0" algn="ct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Org</a:t>
                      </a:r>
                    </a:p>
                    <a:p>
                      <a:pPr marL="0" marR="0" algn="ct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Wide</a:t>
                      </a:r>
                      <a:endParaRPr lang="en-US" sz="1200" b="1" dirty="0">
                        <a:effectLst/>
                        <a:latin typeface="Calibri" panose="020F0502020204030204" pitchFamily="34" charset="0"/>
                        <a:ea typeface="Calibri" panose="020F050202020403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Year / </a:t>
                      </a: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Month End Close </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Consolidate</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General Accounting - </a:t>
                      </a: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Allocate Costs &amp; Revenue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Cash Application</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Execute Collection Activities</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Manage Dispute Resolution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Set Annual Budget </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Perform Allocations</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Set Long-Term Plan </a:t>
                      </a:r>
                      <a:r>
                        <a:rPr kumimoji="0" lang="en-US" sz="900" b="0" i="1"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(except for Finalize Long-Term Plan)</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rPr>
                        <a:t>Forecasting</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Reporting &amp; Analysis </a:t>
                      </a:r>
                      <a:r>
                        <a:rPr lang="en-US" sz="9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(i.e. WD Report dev. by “superusers”)*</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1" i="0" u="none" strike="noStrike" kern="1200" cap="none" spc="0" normalizeH="0" baseline="0" dirty="0">
                        <a:ln>
                          <a:noFill/>
                        </a:ln>
                        <a:solidFill>
                          <a:schemeClr val="accent4">
                            <a:lumMod val="10000"/>
                          </a:schemeClr>
                        </a:solidFill>
                        <a:effectLst/>
                        <a:uLnTx/>
                        <a:uFillTx/>
                        <a:latin typeface="Open Sans" panose="020B0606030504020204" pitchFamily="34" charset="0"/>
                        <a:ea typeface="+mn-ea"/>
                        <a:cs typeface="+mn-cs"/>
                      </a:endParaRPr>
                    </a:p>
                    <a:p>
                      <a:pPr marL="230188" indent="-122238" algn="l" defTabSz="487710" rtl="0" eaLnBrk="1" fontAlgn="ctr" latinLnBrk="0" hangingPunct="1">
                        <a:buFont typeface="Wingdings" panose="05000000000000000000" pitchFamily="2" charset="2"/>
                        <a:buChar char="§"/>
                      </a:pPr>
                      <a:endPar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dirty="0">
                          <a:ln>
                            <a:noFill/>
                          </a:ln>
                          <a:solidFill>
                            <a:srgbClr val="000000"/>
                          </a:solidFill>
                          <a:effectLst/>
                          <a:uLnTx/>
                          <a:uFillTx/>
                          <a:latin typeface="Open Sans" panose="020B0606030504020204" pitchFamily="34" charset="0"/>
                          <a:ea typeface="+mn-ea"/>
                          <a:cs typeface="+mn-cs"/>
                        </a:rPr>
                        <a:t>Pre-Award Administration </a:t>
                      </a:r>
                      <a:r>
                        <a:rPr kumimoji="0" lang="en-US" sz="900" b="0" i="0" u="none" strike="noStrike" kern="1200" cap="none" spc="0" normalizeH="0" baseline="0" dirty="0">
                          <a:ln>
                            <a:noFill/>
                          </a:ln>
                          <a:solidFill>
                            <a:srgbClr val="000000"/>
                          </a:solidFill>
                          <a:effectLst/>
                          <a:uLnTx/>
                          <a:uFillTx/>
                          <a:latin typeface="Open Sans" panose="020B0606030504020204" pitchFamily="34" charset="0"/>
                          <a:ea typeface="+mn-ea"/>
                          <a:cs typeface="+mn-cs"/>
                        </a:rPr>
                        <a:t>(</a:t>
                      </a:r>
                      <a:r>
                        <a:rPr kumimoji="0" lang="en-US" sz="900" b="0" i="1" u="none" strike="noStrike" kern="1200" cap="none" spc="0" normalizeH="0" baseline="0" dirty="0">
                          <a:ln>
                            <a:noFill/>
                          </a:ln>
                          <a:solidFill>
                            <a:srgbClr val="000000"/>
                          </a:solidFill>
                          <a:effectLst/>
                          <a:uLnTx/>
                          <a:uFillTx/>
                          <a:latin typeface="Open Sans" panose="020B0606030504020204" pitchFamily="34" charset="0"/>
                          <a:ea typeface="+mn-ea"/>
                          <a:cs typeface="+mn-cs"/>
                        </a:rPr>
                        <a:t>from unit</a:t>
                      </a:r>
                      <a:r>
                        <a:rPr kumimoji="0" lang="en-US" sz="900" b="0" i="0" u="none" strike="noStrike" kern="1200" cap="none" spc="0" normalizeH="0" baseline="0" dirty="0">
                          <a:ln>
                            <a:noFill/>
                          </a:ln>
                          <a:solidFill>
                            <a:srgbClr val="000000"/>
                          </a:solidFill>
                          <a:effectLst/>
                          <a:uLnTx/>
                          <a:uFillTx/>
                          <a:latin typeface="Open Sans" panose="020B0606030504020204" pitchFamily="34" charset="0"/>
                          <a:ea typeface="+mn-ea"/>
                          <a:cs typeface="+mn-cs"/>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Project Cost Accounting</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Project Reporting &amp; Close-out</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Project Set-up &amp; Cost Collection -  </a:t>
                      </a: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Project Capitalization</a:t>
                      </a:r>
                    </a:p>
                    <a:p>
                      <a:pPr marL="230188" indent="-122238" algn="l" defTabSz="487710" rtl="0" eaLnBrk="1" fontAlgn="ctr" latinLnBrk="0" hangingPunct="1">
                        <a:buFont typeface="Wingdings" panose="05000000000000000000" pitchFamily="2" charset="2"/>
                        <a:buChar char="§"/>
                      </a:pPr>
                      <a:endParaRPr kumimoji="0" lang="en-US" sz="900" b="0" i="0"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Process Set-up, Oversight &amp; Policy Mgmt. Policies</a:t>
                      </a: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 </a:t>
                      </a: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Est / </a:t>
                      </a:r>
                      <a:r>
                        <a:rPr kumimoji="0" lang="en-US" sz="900" b="0" i="1"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Maint</a:t>
                      </a: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Asset Config*</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Est/</a:t>
                      </a:r>
                      <a:r>
                        <a:rPr kumimoji="0" lang="en-US" sz="900" b="1" i="0"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Maint</a:t>
                      </a: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Asset Attributes</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Perform Asset Accounting </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Retire Asset</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Manage Reporting &amp; Compliance </a:t>
                      </a: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Perform Misc. Asset Reporting</a:t>
                      </a:r>
                      <a:endPar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D4AE53"/>
                          </a:solidFill>
                          <a:effectLst/>
                          <a:uLnTx/>
                          <a:uFillTx/>
                          <a:latin typeface="Open Sans" panose="020B0606030504020204" pitchFamily="34" charset="0"/>
                          <a:ea typeface="+mn-ea"/>
                          <a:cs typeface="+mn-cs"/>
                        </a:rPr>
                        <a:t>Bank Reconciliation Processes</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Cash Collections &amp; Disbursement*</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rgbClr val="D4AE53"/>
                          </a:solidFill>
                          <a:effectLst/>
                          <a:uLnTx/>
                          <a:uFillTx/>
                          <a:latin typeface="Open Sans" panose="020B0606030504020204" pitchFamily="34" charset="0"/>
                          <a:ea typeface="+mn-ea"/>
                          <a:cs typeface="+mn-cs"/>
                        </a:rPr>
                        <a:t>Ad-Hoc </a:t>
                      </a:r>
                      <a:r>
                        <a:rPr kumimoji="0" lang="en-US" sz="9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Misc. Payments</a:t>
                      </a:r>
                      <a:endParaRPr kumimoji="0" lang="en-US" sz="900" b="1" i="0"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5373964"/>
                  </a:ext>
                </a:extLst>
              </a:tr>
              <a:tr h="652967">
                <a:tc>
                  <a:txBody>
                    <a:bodyPr/>
                    <a:lstStyle/>
                    <a:p>
                      <a:pPr marL="0" marR="0" algn="ct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Reginal Hub</a:t>
                      </a:r>
                      <a:endParaRPr lang="en-US" sz="1200" b="1" dirty="0">
                        <a:effectLst/>
                        <a:latin typeface="Calibri" panose="020F0502020204030204" pitchFamily="34" charset="0"/>
                        <a:ea typeface="Calibri" panose="020F050202020403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Process Journals</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Month/Year End Close </a:t>
                      </a:r>
                    </a:p>
                    <a:p>
                      <a:pPr marL="107950" indent="0" algn="l" defTabSz="487710" rtl="0" eaLnBrk="1" fontAlgn="ctr" latinLnBrk="0" hangingPunct="1">
                        <a:buFont typeface="Wingdings" panose="05000000000000000000" pitchFamily="2" charset="2"/>
                        <a:buNone/>
                      </a:pPr>
                      <a:endParaRPr kumimoji="0" lang="en-US" sz="900" b="1" i="0" u="none" strike="noStrike" kern="1200" cap="none" spc="0" normalizeH="0" baseline="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Create External Invoice</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dirty="0">
                          <a:ln>
                            <a:noFill/>
                          </a:ln>
                          <a:solidFill>
                            <a:schemeClr val="accent2">
                              <a:lumMod val="75000"/>
                            </a:schemeClr>
                          </a:solidFill>
                          <a:effectLst/>
                          <a:uLnTx/>
                          <a:uFillTx/>
                          <a:latin typeface="Open Sans" panose="020B0606030504020204" pitchFamily="34" charset="0"/>
                          <a:ea typeface="+mn-ea"/>
                          <a:cs typeface="+mn-cs"/>
                        </a:rPr>
                        <a:t>Create Invoice Adjustments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endParaRPr kumimoji="0" lang="en-US" sz="900" b="1" i="0" u="none" strike="noStrike" kern="1200" cap="none" spc="0" normalizeH="0" baseline="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Perform Cost Transfers / JEs</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Award Closeout Reconciliation</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rPr>
                        <a:t>Effort Reporting Review</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Clinical Trial Invoicing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0" i="0" u="none" strike="noStrike" kern="1200" cap="none" spc="0" normalizeH="0" baseline="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1" i="0" u="none" strike="noStrike" kern="1200" cap="none" spc="0" normalizeH="0" baseline="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endParaRPr kumimoji="0" lang="en-US" sz="900" b="1" i="0" u="none" strike="noStrike" kern="1200" cap="none" spc="0" normalizeH="0" baseline="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35929939"/>
                  </a:ext>
                </a:extLst>
              </a:tr>
              <a:tr h="761795">
                <a:tc>
                  <a:txBody>
                    <a:bodyPr/>
                    <a:lstStyle/>
                    <a:p>
                      <a:pPr marL="0" marR="0" algn="ct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Local</a:t>
                      </a:r>
                      <a:endParaRPr lang="en-US" sz="1200" b="1">
                        <a:effectLst/>
                        <a:latin typeface="Calibri" panose="020F0502020204030204" pitchFamily="34" charset="0"/>
                        <a:ea typeface="Calibri" panose="020F050202020403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Identify need for Journal Entries</a:t>
                      </a:r>
                    </a:p>
                    <a:p>
                      <a:pPr marL="230188" indent="-122238" algn="l" defTabSz="487710" rtl="0" eaLnBrk="1" fontAlgn="ctr" latinLnBrk="0" hangingPunct="1">
                        <a:buFont typeface="Wingdings" panose="05000000000000000000" pitchFamily="2" charset="2"/>
                        <a:buChar cha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Audit Support</a:t>
                      </a:r>
                    </a:p>
                    <a:p>
                      <a:pPr marL="230188" indent="-122238" algn="l" defTabSz="487710" rtl="0" eaLnBrk="1" fontAlgn="ctr" latinLnBrk="0" hangingPunct="1">
                        <a:buFont typeface="Wingdings" panose="05000000000000000000" pitchFamily="2" charset="2"/>
                        <a:buChar cha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Ext. Reporting Support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Create Internal Invoice</a:t>
                      </a:r>
                      <a:endPar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Initiate request for customer billing</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panose="020F0502020204030204" pitchFamily="34" charset="0"/>
                        </a:rPr>
                        <a:t>Dispute Mgmt. &amp; Support Issue Resolution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i="1" dirty="0">
                          <a:solidFill>
                            <a:srgbClr val="D8D9DA">
                              <a:lumMod val="10000"/>
                            </a:srgbClr>
                          </a:solidFill>
                          <a:latin typeface="Open Sans" panose="020B0606030504020204" pitchFamily="34" charset="0"/>
                          <a:ea typeface="Open Sans" panose="020B0606030504020204" pitchFamily="34" charset="0"/>
                          <a:cs typeface="Open Sans" panose="020B0606030504020204" pitchFamily="34" charset="0"/>
                        </a:rPr>
                        <a:t>Perform Allocations</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i="1" dirty="0">
                          <a:solidFill>
                            <a:srgbClr val="D8D9DA">
                              <a:lumMod val="10000"/>
                            </a:srgbClr>
                          </a:solidFill>
                          <a:latin typeface="Open Sans" panose="020B0606030504020204" pitchFamily="34" charset="0"/>
                          <a:ea typeface="Open Sans" panose="020B0606030504020204" pitchFamily="34" charset="0"/>
                          <a:cs typeface="Open Sans" panose="020B0606030504020204" pitchFamily="34" charset="0"/>
                        </a:rPr>
                        <a:t>Run Standard Reports (self-serve)</a:t>
                      </a:r>
                      <a:endParaRPr lang="en-US" sz="900" i="1" dirty="0">
                        <a:solidFill>
                          <a:srgbClr val="D8D9DA">
                            <a:lumMod val="10000"/>
                          </a:srgbClr>
                        </a:solidFill>
                        <a:latin typeface="Open Sans" panose="020B0606030504020204" pitchFamily="34" charset="0"/>
                        <a:ea typeface="Open Sans" panose="020B0606030504020204" pitchFamily="34" charset="0"/>
                        <a:cs typeface="Open Sans" panose="020B0606030504020204" pitchFamily="34" charset="0"/>
                        <a:sym typeface="Calibri" panose="020F0502020204030204" pitchFamily="34" charset="0"/>
                      </a:endParaRP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i="1" dirty="0">
                          <a:solidFill>
                            <a:srgbClr val="D8D9DA">
                              <a:lumMod val="10000"/>
                            </a:srgbClr>
                          </a:solidFill>
                          <a:latin typeface="Open Sans" panose="020B0606030504020204" pitchFamily="34" charset="0"/>
                          <a:ea typeface="Open Sans" panose="020B0606030504020204" pitchFamily="34" charset="0"/>
                          <a:cs typeface="Open Sans" panose="020B0606030504020204" pitchFamily="34" charset="0"/>
                          <a:sym typeface="Calibri" panose="020F0502020204030204" pitchFamily="34" charset="0"/>
                        </a:rPr>
                        <a:t>Develop departmental (bottom-up) budgets</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i="1" dirty="0">
                          <a:solidFill>
                            <a:srgbClr val="D8D9DA">
                              <a:lumMod val="10000"/>
                            </a:srgbClr>
                          </a:solidFill>
                          <a:latin typeface="Open Sans" panose="020B0606030504020204" pitchFamily="34" charset="0"/>
                          <a:ea typeface="Open Sans" panose="020B0606030504020204" pitchFamily="34" charset="0"/>
                          <a:cs typeface="Open Sans" panose="020B0606030504020204" pitchFamily="34" charset="0"/>
                          <a:sym typeface="Calibri" panose="020F0502020204030204" pitchFamily="34" charset="0"/>
                        </a:rPr>
                        <a:t>Gather Financial Plan inputs</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US" sz="900" i="1" dirty="0">
                          <a:solidFill>
                            <a:srgbClr val="D8D9DA">
                              <a:lumMod val="10000"/>
                            </a:srgbClr>
                          </a:solidFill>
                          <a:latin typeface="Open Sans" panose="020B0606030504020204" pitchFamily="34" charset="0"/>
                          <a:ea typeface="Open Sans" panose="020B0606030504020204" pitchFamily="34" charset="0"/>
                          <a:cs typeface="Open Sans" panose="020B0606030504020204" pitchFamily="34" charset="0"/>
                        </a:rPr>
                        <a:t>Unit level Forecasting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Effort Certification</a:t>
                      </a:r>
                    </a:p>
                    <a:p>
                      <a:pPr marL="230188" indent="-122238" algn="l" defTabSz="487710" rtl="0" eaLnBrk="1" fontAlgn="ctr" latinLnBrk="0" hangingPunct="1">
                        <a:buFont typeface="Wingdings" panose="05000000000000000000" pitchFamily="2" charset="2"/>
                        <a:buChar cha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Analysis / Review of Grant Reports / Forecast </a:t>
                      </a:r>
                    </a:p>
                    <a:p>
                      <a:pPr marL="230188" indent="-122238" algn="l" defTabSz="487710" rtl="0" eaLnBrk="1" fontAlgn="ctr" latinLnBrk="0" hangingPunct="1">
                        <a:buFont typeface="Wingdings" panose="05000000000000000000" pitchFamily="2" charset="2"/>
                        <a:buChar cha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Analysis &amp; Reporting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Project Cost Accounting  (ITS)*</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Track/Record Input Efforts and Costs</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Generate Status Reports</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0" i="1"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Identify Need for Asset Maintenance</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Identify need for Asset Retirement</a:t>
                      </a:r>
                    </a:p>
                    <a:p>
                      <a:pPr marL="230188" marR="0" lvl="1"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Identify need for Manual Asset Registration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Bank Reconciliation Processes – provide support for exceptions that requires local input</a:t>
                      </a:r>
                      <a:endParaRPr kumimoji="0" lang="en-US" sz="900" b="0" i="1"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p>
                      <a:pPr marL="230188" indent="-122238" algn="l" defTabSz="487710" rtl="0" eaLnBrk="1" fontAlgn="ctr" latinLnBrk="0" hangingPunct="1">
                        <a:buFont typeface="Wingdings" panose="05000000000000000000" pitchFamily="2" charset="2"/>
                        <a:buChar char="§"/>
                      </a:pPr>
                      <a:endParaRPr kumimoji="0" lang="en-US" sz="900" b="0" i="1"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802785739"/>
                  </a:ext>
                </a:extLst>
              </a:tr>
            </a:tbl>
          </a:graphicData>
        </a:graphic>
      </p:graphicFrame>
      <p:sp>
        <p:nvSpPr>
          <p:cNvPr id="177" name="Rectangle 176">
            <a:extLst>
              <a:ext uri="{FF2B5EF4-FFF2-40B4-BE49-F238E27FC236}">
                <a16:creationId xmlns:a16="http://schemas.microsoft.com/office/drawing/2014/main" id="{642DCB21-0090-49C0-AD2E-E870AC84235B}"/>
              </a:ext>
            </a:extLst>
          </p:cNvPr>
          <p:cNvSpPr/>
          <p:nvPr/>
        </p:nvSpPr>
        <p:spPr bwMode="gray">
          <a:xfrm>
            <a:off x="9328385" y="333510"/>
            <a:ext cx="3403594" cy="382424"/>
          </a:xfrm>
          <a:prstGeom prst="rect">
            <a:avLst/>
          </a:prstGeom>
          <a:noFill/>
          <a:ln w="19050" algn="ctr">
            <a:solidFill>
              <a:schemeClr val="accent4">
                <a:lumMod val="10000"/>
              </a:schemeClr>
            </a:solidFill>
            <a:prstDash val="dash"/>
            <a:miter lim="800000"/>
            <a:headEnd/>
            <a:tailEnd/>
          </a:ln>
          <a:effectLst/>
        </p:spPr>
        <p:txBody>
          <a:bodyPr wrap="square" lIns="94827" tIns="94827" rIns="94827" bIns="94827" rtlCol="0" anchor="ctr"/>
          <a:lstStyle/>
          <a:p>
            <a:pPr marL="0" marR="0" lvl="0" indent="0" algn="ctr" defTabSz="1300651" rtl="0" eaLnBrk="1" fontAlgn="auto" latinLnBrk="0" hangingPunct="1">
              <a:lnSpc>
                <a:spcPct val="106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endParaRPr>
          </a:p>
        </p:txBody>
      </p:sp>
      <p:sp>
        <p:nvSpPr>
          <p:cNvPr id="178" name="Rectangle 177">
            <a:extLst>
              <a:ext uri="{FF2B5EF4-FFF2-40B4-BE49-F238E27FC236}">
                <a16:creationId xmlns:a16="http://schemas.microsoft.com/office/drawing/2014/main" id="{68314C32-4904-44BE-AE41-399AA3AE8F74}"/>
              </a:ext>
            </a:extLst>
          </p:cNvPr>
          <p:cNvSpPr/>
          <p:nvPr/>
        </p:nvSpPr>
        <p:spPr bwMode="gray">
          <a:xfrm>
            <a:off x="10791039" y="223615"/>
            <a:ext cx="478286" cy="143530"/>
          </a:xfrm>
          <a:prstGeom prst="rect">
            <a:avLst/>
          </a:prstGeom>
          <a:solidFill>
            <a:schemeClr val="bg2"/>
          </a:solidFill>
          <a:ln w="19050" algn="ctr">
            <a:noFill/>
            <a:miter lim="800000"/>
            <a:headEnd/>
            <a:tailEnd/>
          </a:ln>
          <a:effectLst/>
        </p:spPr>
        <p:txBody>
          <a:bodyPr wrap="square" lIns="94827" tIns="94827" rIns="94827" bIns="94827" rtlCol="0" anchor="ctr"/>
          <a:lstStyle/>
          <a:p>
            <a:pPr marL="0" marR="0" lvl="0" indent="0" algn="ctr" defTabSz="1300651"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D8D9DA">
                    <a:lumMod val="10000"/>
                  </a:srgbClr>
                </a:solidFill>
                <a:effectLst/>
                <a:uLnTx/>
                <a:uFillTx/>
                <a:latin typeface="Calibri"/>
                <a:ea typeface="Open Sans" panose="020B0606030504020204" pitchFamily="34" charset="0"/>
                <a:cs typeface="Open Sans" panose="020B0606030504020204" pitchFamily="34" charset="0"/>
              </a:rPr>
              <a:t>KEY</a:t>
            </a:r>
          </a:p>
        </p:txBody>
      </p:sp>
      <p:sp>
        <p:nvSpPr>
          <p:cNvPr id="179" name="TextBox 178">
            <a:extLst>
              <a:ext uri="{FF2B5EF4-FFF2-40B4-BE49-F238E27FC236}">
                <a16:creationId xmlns:a16="http://schemas.microsoft.com/office/drawing/2014/main" id="{F5D0BAE6-AE93-4142-A06B-4866F8B8D114}"/>
              </a:ext>
            </a:extLst>
          </p:cNvPr>
          <p:cNvSpPr txBox="1"/>
          <p:nvPr/>
        </p:nvSpPr>
        <p:spPr>
          <a:xfrm>
            <a:off x="11267721" y="336559"/>
            <a:ext cx="1638225" cy="400110"/>
          </a:xfrm>
          <a:prstGeom prst="rect">
            <a:avLst/>
          </a:prstGeom>
          <a:noFill/>
        </p:spPr>
        <p:txBody>
          <a:bodyPr wrap="square" rtlCol="0">
            <a:spAutoFit/>
          </a:bodyPr>
          <a:lstStyle/>
          <a:p>
            <a:pPr marL="0" marR="0" lvl="0" indent="0" algn="ctr" defTabSz="48317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8D3A2">
                    <a:lumMod val="75000"/>
                  </a:srgbClr>
                </a:solidFill>
                <a:effectLst/>
                <a:uLnTx/>
                <a:uFillTx/>
                <a:latin typeface="Calibri"/>
                <a:ea typeface="+mn-ea"/>
                <a:cs typeface="+mn-cs"/>
              </a:rPr>
              <a:t>Gold = </a:t>
            </a:r>
            <a:r>
              <a:rPr kumimoji="0" lang="en-US" sz="1000" b="0" i="0" u="none" strike="noStrike" kern="1200" cap="none" spc="0" normalizeH="0" baseline="0" noProof="0" dirty="0">
                <a:ln>
                  <a:noFill/>
                </a:ln>
                <a:solidFill>
                  <a:srgbClr val="D8D9DA">
                    <a:lumMod val="10000"/>
                  </a:srgbClr>
                </a:solidFill>
                <a:effectLst/>
                <a:uLnTx/>
                <a:uFillTx/>
                <a:latin typeface="Calibri"/>
                <a:ea typeface="+mn-ea"/>
                <a:cs typeface="+mn-cs"/>
              </a:rPr>
              <a:t>Process moving </a:t>
            </a:r>
          </a:p>
          <a:p>
            <a:pPr marL="0" marR="0" lvl="0" indent="0" algn="ctr" defTabSz="48317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8D9DA">
                    <a:lumMod val="10000"/>
                  </a:srgbClr>
                </a:solidFill>
                <a:effectLst/>
                <a:uLnTx/>
                <a:uFillTx/>
                <a:latin typeface="Calibri"/>
                <a:ea typeface="+mn-ea"/>
                <a:cs typeface="+mn-cs"/>
              </a:rPr>
              <a:t>to new level of shared</a:t>
            </a:r>
          </a:p>
        </p:txBody>
      </p:sp>
      <p:sp>
        <p:nvSpPr>
          <p:cNvPr id="186" name="TextBox 185">
            <a:extLst>
              <a:ext uri="{FF2B5EF4-FFF2-40B4-BE49-F238E27FC236}">
                <a16:creationId xmlns:a16="http://schemas.microsoft.com/office/drawing/2014/main" id="{1E7B154A-85E2-4541-AADC-72978028714A}"/>
              </a:ext>
            </a:extLst>
          </p:cNvPr>
          <p:cNvSpPr txBox="1"/>
          <p:nvPr/>
        </p:nvSpPr>
        <p:spPr>
          <a:xfrm>
            <a:off x="8956985" y="413504"/>
            <a:ext cx="1223412" cy="246221"/>
          </a:xfrm>
          <a:prstGeom prst="rect">
            <a:avLst/>
          </a:prstGeom>
          <a:noFill/>
        </p:spPr>
        <p:txBody>
          <a:bodyPr wrap="square" rtlCol="0">
            <a:spAutoFit/>
          </a:bodyPr>
          <a:lstStyle/>
          <a:p>
            <a:pPr marL="0" marR="0" lvl="0" indent="0" algn="ctr" defTabSz="48317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8D9DA">
                    <a:lumMod val="10000"/>
                  </a:srgbClr>
                </a:solidFill>
                <a:effectLst/>
                <a:uLnTx/>
                <a:uFillTx/>
                <a:latin typeface="Calibri"/>
                <a:ea typeface="+mn-ea"/>
                <a:cs typeface="+mn-cs"/>
              </a:rPr>
              <a:t>Process</a:t>
            </a:r>
          </a:p>
        </p:txBody>
      </p:sp>
      <p:sp>
        <p:nvSpPr>
          <p:cNvPr id="187" name="TextBox 186">
            <a:extLst>
              <a:ext uri="{FF2B5EF4-FFF2-40B4-BE49-F238E27FC236}">
                <a16:creationId xmlns:a16="http://schemas.microsoft.com/office/drawing/2014/main" id="{63A88B6E-AACA-47D8-B01C-0BA187EC55AE}"/>
              </a:ext>
            </a:extLst>
          </p:cNvPr>
          <p:cNvSpPr txBox="1"/>
          <p:nvPr/>
        </p:nvSpPr>
        <p:spPr>
          <a:xfrm>
            <a:off x="10161780" y="413504"/>
            <a:ext cx="1223412" cy="246221"/>
          </a:xfrm>
          <a:prstGeom prst="rect">
            <a:avLst/>
          </a:prstGeom>
          <a:noFill/>
        </p:spPr>
        <p:txBody>
          <a:bodyPr wrap="square" rtlCol="0">
            <a:spAutoFit/>
          </a:bodyPr>
          <a:lstStyle/>
          <a:p>
            <a:pPr marL="0" marR="0" lvl="0" indent="0" algn="ctr" defTabSz="483176"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D8D9DA">
                    <a:lumMod val="10000"/>
                  </a:srgbClr>
                </a:solidFill>
                <a:effectLst/>
                <a:uLnTx/>
                <a:uFillTx/>
                <a:latin typeface="Calibri"/>
                <a:ea typeface="+mn-ea"/>
                <a:cs typeface="+mn-cs"/>
              </a:rPr>
              <a:t>Sub-Process</a:t>
            </a:r>
          </a:p>
        </p:txBody>
      </p:sp>
      <p:sp>
        <p:nvSpPr>
          <p:cNvPr id="188" name="Rectangle 187">
            <a:extLst>
              <a:ext uri="{FF2B5EF4-FFF2-40B4-BE49-F238E27FC236}">
                <a16:creationId xmlns:a16="http://schemas.microsoft.com/office/drawing/2014/main" id="{B62113B2-80AF-4373-877F-EA295A3E7BA1}"/>
              </a:ext>
            </a:extLst>
          </p:cNvPr>
          <p:cNvSpPr/>
          <p:nvPr/>
        </p:nvSpPr>
        <p:spPr>
          <a:xfrm>
            <a:off x="629838" y="7047506"/>
            <a:ext cx="7198821" cy="116378"/>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8317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D8D9DA">
                    <a:lumMod val="10000"/>
                  </a:srgbClr>
                </a:solidFill>
                <a:effectLst/>
                <a:uLnTx/>
                <a:uFillTx/>
                <a:latin typeface="Calibri"/>
                <a:ea typeface="+mn-ea"/>
                <a:cs typeface="+mn-cs"/>
              </a:rPr>
              <a:t>*Further Discussion Ongoing with PTTs</a:t>
            </a:r>
          </a:p>
        </p:txBody>
      </p:sp>
    </p:spTree>
    <p:extLst>
      <p:ext uri="{BB962C8B-B14F-4D97-AF65-F5344CB8AC3E}">
        <p14:creationId xmlns:p14="http://schemas.microsoft.com/office/powerpoint/2010/main" val="3102333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B53983-5A21-4CB9-B690-C5EDF66C4640}"/>
              </a:ext>
            </a:extLst>
          </p:cNvPr>
          <p:cNvSpPr>
            <a:spLocks noGrp="1"/>
          </p:cNvSpPr>
          <p:nvPr>
            <p:ph type="title"/>
          </p:nvPr>
        </p:nvSpPr>
        <p:spPr/>
        <p:txBody>
          <a:bodyPr/>
          <a:lstStyle/>
          <a:p>
            <a:r>
              <a:rPr lang="en-US" sz="3600" u="sng" cap="none" dirty="0">
                <a:latin typeface="Encode Sans Normal" panose="02000000000000000000" pitchFamily="2" charset="0"/>
              </a:rPr>
              <a:t>DRAFT</a:t>
            </a:r>
            <a:r>
              <a:rPr lang="en-US" sz="3600" cap="none" dirty="0">
                <a:latin typeface="Encode Sans Normal" panose="02000000000000000000" pitchFamily="2" charset="0"/>
              </a:rPr>
              <a:t> Level Of Shared Summary </a:t>
            </a:r>
            <a:br>
              <a:rPr lang="en-US" sz="3600" cap="none" dirty="0">
                <a:latin typeface="Encode Sans Normal" panose="02000000000000000000" pitchFamily="2" charset="0"/>
              </a:rPr>
            </a:br>
            <a:r>
              <a:rPr lang="en-US" sz="3600" cap="none" dirty="0">
                <a:latin typeface="Encode Sans Normal" panose="02000000000000000000" pitchFamily="2" charset="0"/>
              </a:rPr>
              <a:t>View – Procurement &amp; SC</a:t>
            </a:r>
          </a:p>
        </p:txBody>
      </p:sp>
      <p:graphicFrame>
        <p:nvGraphicFramePr>
          <p:cNvPr id="6" name="Table 5">
            <a:extLst>
              <a:ext uri="{FF2B5EF4-FFF2-40B4-BE49-F238E27FC236}">
                <a16:creationId xmlns:a16="http://schemas.microsoft.com/office/drawing/2014/main" id="{F2EF929E-CBD4-4444-9CF7-18F3E347EC28}"/>
              </a:ext>
            </a:extLst>
          </p:cNvPr>
          <p:cNvGraphicFramePr>
            <a:graphicFrameLocks noGrp="1"/>
          </p:cNvGraphicFramePr>
          <p:nvPr/>
        </p:nvGraphicFramePr>
        <p:xfrm>
          <a:off x="629836" y="1410073"/>
          <a:ext cx="11951425" cy="5081787"/>
        </p:xfrm>
        <a:graphic>
          <a:graphicData uri="http://schemas.openxmlformats.org/drawingml/2006/table">
            <a:tbl>
              <a:tblPr/>
              <a:tblGrid>
                <a:gridCol w="822187">
                  <a:extLst>
                    <a:ext uri="{9D8B030D-6E8A-4147-A177-3AD203B41FA5}">
                      <a16:colId xmlns:a16="http://schemas.microsoft.com/office/drawing/2014/main" val="492982473"/>
                    </a:ext>
                  </a:extLst>
                </a:gridCol>
                <a:gridCol w="1854873">
                  <a:extLst>
                    <a:ext uri="{9D8B030D-6E8A-4147-A177-3AD203B41FA5}">
                      <a16:colId xmlns:a16="http://schemas.microsoft.com/office/drawing/2014/main" val="1209470839"/>
                    </a:ext>
                  </a:extLst>
                </a:gridCol>
                <a:gridCol w="1854873">
                  <a:extLst>
                    <a:ext uri="{9D8B030D-6E8A-4147-A177-3AD203B41FA5}">
                      <a16:colId xmlns:a16="http://schemas.microsoft.com/office/drawing/2014/main" val="2087041808"/>
                    </a:ext>
                  </a:extLst>
                </a:gridCol>
                <a:gridCol w="1854873">
                  <a:extLst>
                    <a:ext uri="{9D8B030D-6E8A-4147-A177-3AD203B41FA5}">
                      <a16:colId xmlns:a16="http://schemas.microsoft.com/office/drawing/2014/main" val="2195054259"/>
                    </a:ext>
                  </a:extLst>
                </a:gridCol>
                <a:gridCol w="1854873">
                  <a:extLst>
                    <a:ext uri="{9D8B030D-6E8A-4147-A177-3AD203B41FA5}">
                      <a16:colId xmlns:a16="http://schemas.microsoft.com/office/drawing/2014/main" val="4244038747"/>
                    </a:ext>
                  </a:extLst>
                </a:gridCol>
                <a:gridCol w="1854873">
                  <a:extLst>
                    <a:ext uri="{9D8B030D-6E8A-4147-A177-3AD203B41FA5}">
                      <a16:colId xmlns:a16="http://schemas.microsoft.com/office/drawing/2014/main" val="172043450"/>
                    </a:ext>
                  </a:extLst>
                </a:gridCol>
                <a:gridCol w="1854873">
                  <a:extLst>
                    <a:ext uri="{9D8B030D-6E8A-4147-A177-3AD203B41FA5}">
                      <a16:colId xmlns:a16="http://schemas.microsoft.com/office/drawing/2014/main" val="254605749"/>
                    </a:ext>
                  </a:extLst>
                </a:gridCol>
              </a:tblGrid>
              <a:tr h="731520">
                <a:tc>
                  <a:txBody>
                    <a:bodyPr/>
                    <a:lstStyle/>
                    <a:p>
                      <a:pPr marL="0" algn="ctr" defTabSz="487710" rtl="0" eaLnBrk="1" fontAlgn="ctr" latinLnBrk="0" hangingPunct="1"/>
                      <a:r>
                        <a:rPr lang="en-US" sz="1200" b="1" i="0" u="none" strike="noStrike" kern="1200">
                          <a:solidFill>
                            <a:srgbClr val="FFFFFF"/>
                          </a:solidFill>
                          <a:effectLst/>
                          <a:latin typeface="Open Sans" panose="020B0606030504020204" pitchFamily="34" charset="0"/>
                          <a:ea typeface="+mn-ea"/>
                          <a:cs typeface="+mn-cs"/>
                        </a:rPr>
                        <a:t>Process Area</a:t>
                      </a:r>
                    </a:p>
                    <a:p>
                      <a:pPr marL="0" algn="ctr" defTabSz="487710" rtl="0" eaLnBrk="1" fontAlgn="ctr" latinLnBrk="0" hangingPunct="1"/>
                      <a:r>
                        <a:rPr lang="en-US" sz="1200" b="1" i="0" u="none" strike="noStrike" kern="1200">
                          <a:solidFill>
                            <a:srgbClr val="FFFFFF"/>
                          </a:solidFill>
                          <a:effectLst/>
                          <a:latin typeface="Open Sans" panose="020B0606030504020204" pitchFamily="34" charset="0"/>
                          <a:ea typeface="+mn-ea"/>
                          <a:cs typeface="+mn-cs"/>
                        </a:rPr>
                        <a:t> (FTE)</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marL="0" algn="ctr" defTabSz="487710" rtl="0" eaLnBrk="1" fontAlgn="ctr" latinLnBrk="0" hangingPunct="1"/>
                      <a:r>
                        <a:rPr lang="en-US" sz="1200" b="1" i="0" u="none" strike="noStrike" kern="1200">
                          <a:solidFill>
                            <a:srgbClr val="FFFFFF"/>
                          </a:solidFill>
                          <a:effectLst/>
                          <a:latin typeface="Open Sans" panose="020B0606030504020204" pitchFamily="34" charset="0"/>
                          <a:ea typeface="+mn-ea"/>
                          <a:cs typeface="+mn-cs"/>
                        </a:rPr>
                        <a:t>Accounts Payable</a:t>
                      </a:r>
                    </a:p>
                    <a:p>
                      <a:pPr marL="0" algn="ctr" defTabSz="487710" rtl="0" eaLnBrk="1" fontAlgn="ctr" latinLnBrk="0" hangingPunct="1"/>
                      <a:endParaRPr lang="en-US" sz="1200" b="1" i="0" u="none" strike="noStrike" kern="1200">
                        <a:solidFill>
                          <a:srgbClr val="FFFFFF"/>
                        </a:solidFill>
                        <a:effectLst/>
                        <a:latin typeface="Open Sans" panose="020B0606030504020204" pitchFamily="34" charset="0"/>
                        <a:ea typeface="+mn-ea"/>
                        <a:cs typeface="+mn-cs"/>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marL="0" algn="ctr" defTabSz="487710" rtl="0" eaLnBrk="1" fontAlgn="ctr" latinLnBrk="0" hangingPunct="1"/>
                      <a:r>
                        <a:rPr lang="en-US" sz="1200" b="1" i="0" u="none" strike="noStrike" kern="1200">
                          <a:solidFill>
                            <a:srgbClr val="FFFFFF"/>
                          </a:solidFill>
                          <a:effectLst/>
                          <a:latin typeface="Open Sans" panose="020B0606030504020204" pitchFamily="34" charset="0"/>
                          <a:ea typeface="+mn-ea"/>
                          <a:cs typeface="+mn-cs"/>
                        </a:rPr>
                        <a:t>Purchase</a:t>
                      </a:r>
                    </a:p>
                    <a:p>
                      <a:pPr marL="0" algn="ctr" defTabSz="487710" rtl="0" eaLnBrk="1" fontAlgn="ctr" latinLnBrk="0" hangingPunct="1"/>
                      <a:endParaRPr lang="en-US" sz="1200" b="1" i="0" u="none" strike="noStrike" kern="1200">
                        <a:solidFill>
                          <a:srgbClr val="FFFFFF"/>
                        </a:solidFill>
                        <a:effectLst/>
                        <a:latin typeface="Open Sans" panose="020B0606030504020204" pitchFamily="34" charset="0"/>
                        <a:ea typeface="+mn-ea"/>
                        <a:cs typeface="+mn-cs"/>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marL="0" algn="ctr" defTabSz="487710" rtl="0" eaLnBrk="1" fontAlgn="ctr" latinLnBrk="0" hangingPunct="1"/>
                      <a:r>
                        <a:rPr lang="fr-FR" sz="1200" b="1" i="0" u="none" strike="noStrike" kern="1200">
                          <a:solidFill>
                            <a:srgbClr val="FFFFFF"/>
                          </a:solidFill>
                          <a:effectLst/>
                          <a:latin typeface="Open Sans" panose="020B0606030504020204" pitchFamily="34" charset="0"/>
                          <a:ea typeface="+mn-ea"/>
                          <a:cs typeface="+mn-cs"/>
                        </a:rPr>
                        <a:t>Source &amp; </a:t>
                      </a:r>
                      <a:r>
                        <a:rPr lang="fr-FR" sz="1200" b="1" i="0" u="none" strike="noStrike" kern="1200" err="1">
                          <a:solidFill>
                            <a:srgbClr val="FFFFFF"/>
                          </a:solidFill>
                          <a:effectLst/>
                          <a:latin typeface="Open Sans" panose="020B0606030504020204" pitchFamily="34" charset="0"/>
                          <a:ea typeface="+mn-ea"/>
                          <a:cs typeface="+mn-cs"/>
                        </a:rPr>
                        <a:t>Contract</a:t>
                      </a:r>
                      <a:r>
                        <a:rPr lang="fr-FR" sz="1200" b="1" i="0" u="none" strike="noStrike" kern="1200">
                          <a:solidFill>
                            <a:srgbClr val="FFFFFF"/>
                          </a:solidFill>
                          <a:effectLst/>
                          <a:latin typeface="Open Sans" panose="020B0606030504020204" pitchFamily="34" charset="0"/>
                          <a:ea typeface="+mn-ea"/>
                          <a:cs typeface="+mn-cs"/>
                        </a:rPr>
                        <a:t> </a:t>
                      </a:r>
                    </a:p>
                    <a:p>
                      <a:pPr marL="0" algn="ctr" defTabSz="487710" rtl="0" eaLnBrk="1" fontAlgn="ctr" latinLnBrk="0" hangingPunct="1"/>
                      <a:r>
                        <a:rPr lang="fr-FR" sz="1200" b="1" i="0" u="none" strike="noStrike" kern="1200" err="1">
                          <a:solidFill>
                            <a:srgbClr val="FFFFFF"/>
                          </a:solidFill>
                          <a:effectLst/>
                          <a:latin typeface="Open Sans" panose="020B0606030504020204" pitchFamily="34" charset="0"/>
                          <a:ea typeface="+mn-ea"/>
                          <a:cs typeface="+mn-cs"/>
                        </a:rPr>
                        <a:t>Mgmt</a:t>
                      </a:r>
                      <a:r>
                        <a:rPr lang="fr-FR" sz="1200" b="1" i="0" u="none" strike="noStrike" kern="1200">
                          <a:solidFill>
                            <a:srgbClr val="FFFFFF"/>
                          </a:solidFill>
                          <a:effectLst/>
                          <a:latin typeface="Open Sans" panose="020B0606030504020204" pitchFamily="34" charset="0"/>
                          <a:ea typeface="+mn-ea"/>
                          <a:cs typeface="+mn-cs"/>
                        </a:rPr>
                        <a:t>. </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marL="0" algn="ctr" defTabSz="487710" rtl="0" eaLnBrk="1" fontAlgn="ctr" latinLnBrk="0" hangingPunct="1"/>
                      <a:r>
                        <a:rPr lang="en-US" sz="1200" b="1" i="0" u="none" strike="noStrike" kern="1200">
                          <a:solidFill>
                            <a:srgbClr val="FFFFFF"/>
                          </a:solidFill>
                          <a:effectLst/>
                          <a:latin typeface="Open Sans" panose="020B0606030504020204" pitchFamily="34" charset="0"/>
                          <a:ea typeface="+mn-ea"/>
                          <a:cs typeface="+mn-cs"/>
                        </a:rPr>
                        <a:t>Spend Strategy &amp; Planning</a:t>
                      </a:r>
                    </a:p>
                    <a:p>
                      <a:pPr marL="0" algn="ctr" defTabSz="487710" rtl="0" eaLnBrk="1" fontAlgn="ctr" latinLnBrk="0" hangingPunct="1"/>
                      <a:endParaRPr lang="en-US" sz="1200" b="1" i="0" u="none" strike="noStrike" kern="1200">
                        <a:solidFill>
                          <a:srgbClr val="FFFFFF"/>
                        </a:solidFill>
                        <a:effectLst/>
                        <a:latin typeface="Open Sans" panose="020B0606030504020204" pitchFamily="34" charset="0"/>
                        <a:ea typeface="+mn-ea"/>
                        <a:cs typeface="+mn-cs"/>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marL="0" algn="ctr" defTabSz="487710" rtl="0" eaLnBrk="1" fontAlgn="ctr" latinLnBrk="0" hangingPunct="1"/>
                      <a:r>
                        <a:rPr lang="en-US" sz="1200" b="1" i="0" u="none" strike="noStrike" kern="1200">
                          <a:solidFill>
                            <a:srgbClr val="FFFFFF"/>
                          </a:solidFill>
                          <a:effectLst/>
                          <a:latin typeface="Open Sans" panose="020B0606030504020204" pitchFamily="34" charset="0"/>
                          <a:ea typeface="+mn-ea"/>
                          <a:cs typeface="+mn-cs"/>
                        </a:rPr>
                        <a:t>Supply Chain Logistics</a:t>
                      </a:r>
                    </a:p>
                    <a:p>
                      <a:pPr marL="0" algn="ctr" defTabSz="487710" rtl="0" eaLnBrk="1" fontAlgn="ctr" latinLnBrk="0" hangingPunct="1"/>
                      <a:endParaRPr lang="en-US" sz="1200" b="1" i="0" u="none" strike="noStrike" kern="1200">
                        <a:solidFill>
                          <a:srgbClr val="FFFFFF"/>
                        </a:solidFill>
                        <a:effectLst/>
                        <a:latin typeface="Open Sans" panose="020B0606030504020204" pitchFamily="34" charset="0"/>
                        <a:ea typeface="+mn-ea"/>
                        <a:cs typeface="+mn-cs"/>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tc>
                  <a:txBody>
                    <a:bodyPr/>
                    <a:lstStyle/>
                    <a:p>
                      <a:pPr marL="0" algn="ctr" defTabSz="487710" rtl="0" eaLnBrk="1" fontAlgn="ctr" latinLnBrk="0" hangingPunct="1"/>
                      <a:r>
                        <a:rPr lang="en-US" sz="1200" b="1" i="0" u="none" strike="noStrike" kern="1200">
                          <a:solidFill>
                            <a:srgbClr val="FFFFFF"/>
                          </a:solidFill>
                          <a:effectLst/>
                          <a:latin typeface="Open Sans" panose="020B0606030504020204" pitchFamily="34" charset="0"/>
                          <a:ea typeface="+mn-ea"/>
                          <a:cs typeface="+mn-cs"/>
                        </a:rPr>
                        <a:t>Travel &amp; Expenses</a:t>
                      </a:r>
                    </a:p>
                    <a:p>
                      <a:pPr marL="0" algn="ctr" defTabSz="487710" rtl="0" eaLnBrk="1" fontAlgn="ctr" latinLnBrk="0" hangingPunct="1"/>
                      <a:endParaRPr lang="en-US" sz="1200" b="1" i="0" u="none" strike="noStrike" kern="1200">
                        <a:solidFill>
                          <a:srgbClr val="FFFFFF"/>
                        </a:solidFill>
                        <a:effectLst/>
                        <a:latin typeface="Open Sans" panose="020B0606030504020204" pitchFamily="34" charset="0"/>
                        <a:ea typeface="+mn-ea"/>
                        <a:cs typeface="+mn-cs"/>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6F"/>
                    </a:solidFill>
                  </a:tcPr>
                </a:tc>
                <a:extLst>
                  <a:ext uri="{0D108BD9-81ED-4DB2-BD59-A6C34878D82A}">
                    <a16:rowId xmlns:a16="http://schemas.microsoft.com/office/drawing/2014/main" val="3871251899"/>
                  </a:ext>
                </a:extLst>
              </a:tr>
              <a:tr h="1194379">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rPr>
                        <a:t>Ent Wide</a:t>
                      </a:r>
                      <a:endParaRPr lang="en-US" sz="1400" b="1" dirty="0">
                        <a:effectLst/>
                        <a:latin typeface="Calibri" panose="020F0502020204030204" pitchFamily="34" charset="0"/>
                        <a:ea typeface="Calibri" panose="020F050202020403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Establish/Maintain Accounts Payable Policies</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Establish/Maintain Supplier Configuration</a:t>
                      </a:r>
                      <a:endPar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Establish/Maintain Procurement Policies </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Establish/Maintain Procure to Pay Configuration</a:t>
                      </a:r>
                      <a:endPar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Process Set-up, Oversight &amp; Policy Mgmt. </a:t>
                      </a:r>
                      <a:endPar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Process Set-up, Oversight &amp; Policy Mgmt. </a:t>
                      </a:r>
                      <a:endPar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Establish/Maintain Supply Chain Policies</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Establish/Maintain Supply Chain Configuration  </a:t>
                      </a:r>
                      <a:endPar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Establish/Maintain Travel &amp; Expense Policies</a:t>
                      </a:r>
                    </a:p>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Establish/Maintain Travel &amp; Expense Configuration </a:t>
                      </a:r>
                    </a:p>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Travel &amp; Expense Compliance check  (high risk transactions)</a:t>
                      </a:r>
                      <a:endPar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24006995"/>
                  </a:ext>
                </a:extLst>
              </a:tr>
              <a:tr h="1327088">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Org</a:t>
                      </a:r>
                    </a:p>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Wide</a:t>
                      </a:r>
                      <a:endParaRPr lang="en-US" sz="1400" b="1" dirty="0">
                        <a:effectLst/>
                        <a:latin typeface="Calibri" panose="020F0502020204030204" pitchFamily="34" charset="0"/>
                        <a:ea typeface="Calibri" panose="020F050202020403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Invoice Processing</a:t>
                      </a:r>
                    </a:p>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Payments / Disbursements*</a:t>
                      </a:r>
                      <a:endParaRPr kumimoji="0" lang="en-US" sz="900" b="0" i="0"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a:ln>
                            <a:noFill/>
                          </a:ln>
                          <a:solidFill>
                            <a:srgbClr val="000000"/>
                          </a:solidFill>
                          <a:effectLst/>
                          <a:uLnTx/>
                          <a:uFillTx/>
                          <a:latin typeface="Open Sans" panose="020B0606030504020204" pitchFamily="34" charset="0"/>
                          <a:ea typeface="+mn-ea"/>
                          <a:cs typeface="+mn-cs"/>
                        </a:rPr>
                        <a:t>Process Receipt of Materials and Services (UWM)</a:t>
                      </a: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 </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Manage Procurement Financial Reporting</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Monitor Adherence to Policies and Procedures</a:t>
                      </a:r>
                      <a:endPar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Manage Supplier Contracts (High Risk, High Dollar)</a:t>
                      </a:r>
                    </a:p>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Monitor and Manage Contracts </a:t>
                      </a:r>
                    </a:p>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Sourcing Event (High Risk, High Dollar, category based input)</a:t>
                      </a:r>
                      <a:endPar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Perform Strategic Sourcing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a:ln>
                            <a:noFill/>
                          </a:ln>
                          <a:solidFill>
                            <a:srgbClr val="000000"/>
                          </a:solidFill>
                          <a:effectLst/>
                          <a:uLnTx/>
                          <a:uFillTx/>
                          <a:latin typeface="Open Sans" panose="020B0606030504020204" pitchFamily="34" charset="0"/>
                          <a:ea typeface="+mn-ea"/>
                          <a:cs typeface="+mn-cs"/>
                        </a:rPr>
                        <a:t>Supply Chain Logistics (UWM)</a:t>
                      </a:r>
                    </a:p>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a:ln>
                            <a:noFill/>
                          </a:ln>
                          <a:solidFill>
                            <a:srgbClr val="000000"/>
                          </a:solidFill>
                          <a:effectLst/>
                          <a:uLnTx/>
                          <a:uFillTx/>
                          <a:latin typeface="Open Sans" panose="020B0606030504020204" pitchFamily="34" charset="0"/>
                          <a:ea typeface="+mn-ea"/>
                          <a:cs typeface="+mn-cs"/>
                        </a:rPr>
                        <a:t>Receive Material (UWM)</a:t>
                      </a:r>
                    </a:p>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a:ln>
                            <a:noFill/>
                          </a:ln>
                          <a:solidFill>
                            <a:srgbClr val="000000"/>
                          </a:solidFill>
                          <a:effectLst/>
                          <a:uLnTx/>
                          <a:uFillTx/>
                          <a:latin typeface="Open Sans" panose="020B0606030504020204" pitchFamily="34" charset="0"/>
                          <a:ea typeface="+mn-ea"/>
                          <a:cs typeface="+mn-cs"/>
                        </a:rPr>
                        <a:t>Manage Logistics and Distribution (UWM)</a:t>
                      </a:r>
                    </a:p>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a:ln>
                            <a:noFill/>
                          </a:ln>
                          <a:solidFill>
                            <a:srgbClr val="000000"/>
                          </a:solidFill>
                          <a:effectLst/>
                          <a:uLnTx/>
                          <a:uFillTx/>
                          <a:latin typeface="Open Sans" panose="020B0606030504020204" pitchFamily="34" charset="0"/>
                          <a:ea typeface="+mn-ea"/>
                          <a:cs typeface="+mn-cs"/>
                        </a:rPr>
                        <a:t>Manage, Track, and Control Inventory (UWM)</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a:ln>
                            <a:noFill/>
                          </a:ln>
                          <a:solidFill>
                            <a:srgbClr val="000000"/>
                          </a:solidFill>
                          <a:effectLst/>
                          <a:uLnTx/>
                          <a:uFillTx/>
                          <a:latin typeface="Open Sans" panose="020B0606030504020204" pitchFamily="34" charset="0"/>
                          <a:ea typeface="+mn-ea"/>
                          <a:cs typeface="+mn-cs"/>
                        </a:rPr>
                        <a:t>Replenish Inventory</a:t>
                      </a:r>
                    </a:p>
                    <a:p>
                      <a:pPr marL="230188" marR="0" lvl="0" indent="-122238" algn="l" defTabSz="487710" rtl="0" eaLnBrk="1" fontAlgn="ctr"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Manage Supply Chain Financial Reporting</a:t>
                      </a:r>
                      <a:endPar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endParaRPr kumimoji="0" lang="en-US" sz="900" b="0" i="0"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5373964"/>
                  </a:ext>
                </a:extLst>
              </a:tr>
              <a:tr h="914400">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Regional Hub</a:t>
                      </a:r>
                      <a:endParaRPr lang="en-US" sz="1400" b="1" dirty="0">
                        <a:effectLst/>
                        <a:latin typeface="Calibri" panose="020F0502020204030204" pitchFamily="34" charset="0"/>
                        <a:ea typeface="Calibri" panose="020F050202020403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endParaRPr kumimoji="0" lang="en-US" sz="900" b="1" i="0"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79400" indent="-171450" algn="l" defTabSz="487710" rtl="0" eaLnBrk="1" fontAlgn="ctr" latinLnBrk="0" hangingPunct="1">
                        <a:buFont typeface="Arial" panose="020B0604020202020204" pitchFamily="34" charset="0"/>
                        <a:buChar cha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Manage Requisitions</a:t>
                      </a:r>
                    </a:p>
                    <a:p>
                      <a:pPr marL="279400" indent="-171450" algn="l" defTabSz="487710" rtl="0" eaLnBrk="1" fontAlgn="ctr" latinLnBrk="0" hangingPunct="1">
                        <a:buFont typeface="Arial" panose="020B0604020202020204" pitchFamily="34" charset="0"/>
                        <a:buChar cha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Manage Purchase Orders</a:t>
                      </a:r>
                      <a:endPar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6000"/>
                        </a:lnSpc>
                        <a:spcBef>
                          <a:spcPts val="0"/>
                        </a:spcBef>
                        <a:spcAft>
                          <a:spcPts val="0"/>
                        </a:spcAft>
                        <a:buClrTx/>
                        <a:buSzTx/>
                        <a:buFont typeface="Wingdings" panose="05000000000000000000" pitchFamily="2" charset="2"/>
                        <a:buChar char="§"/>
                        <a:tabLst/>
                        <a:defRP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Manage Supplier Contracts (Low Risk, Low Dollar)</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Manage Sourcing Event (Low Risk, Low dollar)</a:t>
                      </a:r>
                      <a:endPar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07950" marR="0" lvl="0" indent="0" algn="l" defTabSz="487710" rtl="0" eaLnBrk="1" fontAlgn="ctr" latinLnBrk="0" hangingPunct="1">
                        <a:lnSpc>
                          <a:spcPct val="106000"/>
                        </a:lnSpc>
                        <a:spcBef>
                          <a:spcPts val="0"/>
                        </a:spcBef>
                        <a:spcAft>
                          <a:spcPts val="0"/>
                        </a:spcAft>
                        <a:buClrTx/>
                        <a:buSzTx/>
                        <a:buFont typeface="Wingdings" panose="05000000000000000000" pitchFamily="2" charset="2"/>
                        <a:buNone/>
                        <a:tabLst/>
                        <a:defRPr/>
                      </a:pPr>
                      <a:endParaRPr kumimoji="0" lang="en-US" sz="900" b="1" i="0"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endParaRPr kumimoji="0" lang="en-US" sz="900" b="1" i="0"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Travel &amp; Expense Compliance</a:t>
                      </a:r>
                    </a:p>
                    <a:p>
                      <a:pPr marL="230188" indent="-122238" algn="l" defTabSz="487710" rtl="0" eaLnBrk="1" fontAlgn="ctr" latinLnBrk="0" hangingPunct="1">
                        <a:buFont typeface="Wingdings" panose="05000000000000000000" pitchFamily="2" charset="2"/>
                        <a:buChar char="§"/>
                      </a:pPr>
                      <a:r>
                        <a:rPr kumimoji="0" lang="en-US" sz="900" b="1" i="0" u="none" strike="noStrike" kern="1200" cap="none" spc="0" normalizeH="0" baseline="0" noProof="0">
                          <a:ln>
                            <a:noFill/>
                          </a:ln>
                          <a:solidFill>
                            <a:schemeClr val="accent2">
                              <a:lumMod val="75000"/>
                            </a:schemeClr>
                          </a:solidFill>
                          <a:effectLst/>
                          <a:uLnTx/>
                          <a:uFillTx/>
                          <a:latin typeface="Open Sans" panose="020B0606030504020204" pitchFamily="34" charset="0"/>
                          <a:ea typeface="+mn-ea"/>
                          <a:cs typeface="+mn-cs"/>
                        </a:rPr>
                        <a:t>Travel and Expense Data Entry (high touch customers)</a:t>
                      </a:r>
                      <a:endParaRPr kumimoji="0" lang="en-US" sz="900" b="1" i="0" u="none" strike="noStrike" kern="1200" cap="none" spc="0" normalizeH="0" baseline="0" noProof="0" dirty="0">
                        <a:ln>
                          <a:noFill/>
                        </a:ln>
                        <a:solidFill>
                          <a:schemeClr val="accent2">
                            <a:lumMod val="75000"/>
                          </a:schemeClr>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35929939"/>
                  </a:ext>
                </a:extLst>
              </a:tr>
              <a:tr h="914400">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Local</a:t>
                      </a:r>
                      <a:endParaRPr lang="en-US" sz="1400" b="1" dirty="0">
                        <a:effectLst/>
                        <a:latin typeface="Calibri" panose="020F0502020204030204" pitchFamily="34" charset="0"/>
                        <a:ea typeface="Calibri" panose="020F050202020403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a:ln>
                            <a:noFill/>
                          </a:ln>
                          <a:solidFill>
                            <a:srgbClr val="000000"/>
                          </a:solidFill>
                          <a:effectLst/>
                          <a:uLnTx/>
                          <a:uFillTx/>
                          <a:latin typeface="Open Sans" panose="020B0606030504020204" pitchFamily="34" charset="0"/>
                          <a:ea typeface="+mn-ea"/>
                          <a:cs typeface="+mn-cs"/>
                        </a:rPr>
                        <a:t>Submit Supplier Invoice Requests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6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Process Receipt of Materials and Services (UWA / UWM Desktop)</a:t>
                      </a:r>
                    </a:p>
                    <a:p>
                      <a:pPr marL="230188" marR="0" lvl="0" indent="-122238" algn="l" defTabSz="487710" rtl="0" eaLnBrk="1" fontAlgn="ctr" latinLnBrk="0" hangingPunct="1">
                        <a:lnSpc>
                          <a:spcPct val="106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Requisitioning </a:t>
                      </a:r>
                      <a:endPar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6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sym typeface="Calibri" panose="020F0502020204030204" pitchFamily="34" charset="0"/>
                        </a:rPr>
                        <a:t>Raise Supplier / Contract Request</a:t>
                      </a:r>
                      <a:endPar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marR="0" lvl="0" indent="-122238" algn="l" defTabSz="487710" rtl="0" eaLnBrk="1" fontAlgn="ctr" latinLnBrk="0" hangingPunct="1">
                        <a:lnSpc>
                          <a:spcPct val="106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Clinical Utilization and Cost Analysis</a:t>
                      </a:r>
                    </a:p>
                    <a:p>
                      <a:pPr marL="230188" marR="0" lvl="0" indent="-122238" algn="l" defTabSz="487710" rtl="0" eaLnBrk="1" fontAlgn="ctr" latinLnBrk="0" hangingPunct="1">
                        <a:lnSpc>
                          <a:spcPct val="106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Perform Demand Planning</a:t>
                      </a:r>
                    </a:p>
                    <a:p>
                      <a:pPr marL="230188" marR="0" lvl="0" indent="-122238" algn="l" defTabSz="487710" rtl="0" eaLnBrk="1" fontAlgn="ctr" latinLnBrk="0" hangingPunct="1">
                        <a:lnSpc>
                          <a:spcPct val="106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Perform Inventory Planning</a:t>
                      </a:r>
                      <a:endPar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endParaRPr kumimoji="0" lang="en-US" sz="900" b="0" i="0"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30188" indent="-122238" algn="l" defTabSz="487710" rtl="0" eaLnBrk="1" fontAlgn="ctr" latinLnBrk="0" hangingPunct="1">
                        <a:buFont typeface="Wingdings" panose="05000000000000000000" pitchFamily="2" charset="2"/>
                        <a:buChar char="§"/>
                      </a:pPr>
                      <a:r>
                        <a:rPr kumimoji="0" lang="en-US" sz="900" b="0" i="0" u="none" strike="noStrike" kern="1200" cap="none" spc="0" normalizeH="0" baseline="0">
                          <a:ln>
                            <a:noFill/>
                          </a:ln>
                          <a:solidFill>
                            <a:srgbClr val="000000"/>
                          </a:solidFill>
                          <a:effectLst/>
                          <a:uLnTx/>
                          <a:uFillTx/>
                          <a:latin typeface="Open Sans" panose="020B0606030504020204" pitchFamily="34" charset="0"/>
                          <a:ea typeface="+mn-ea"/>
                          <a:cs typeface="+mn-cs"/>
                        </a:rPr>
                        <a:t>Travel and Expense Data Entry</a:t>
                      </a:r>
                      <a:endParaRPr kumimoji="0" lang="en-US" sz="900" b="0" i="0" u="none" strike="noStrike" kern="1200" cap="none" spc="0" normalizeH="0" baseline="0" dirty="0">
                        <a:ln>
                          <a:noFill/>
                        </a:ln>
                        <a:solidFill>
                          <a:srgbClr val="000000"/>
                        </a:solidFill>
                        <a:effectLst/>
                        <a:uLnTx/>
                        <a:uFillTx/>
                        <a:latin typeface="Open Sans" panose="020B0606030504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802785739"/>
                  </a:ext>
                </a:extLst>
              </a:tr>
            </a:tbl>
          </a:graphicData>
        </a:graphic>
      </p:graphicFrame>
      <p:sp>
        <p:nvSpPr>
          <p:cNvPr id="5" name="Rectangle 4">
            <a:extLst>
              <a:ext uri="{FF2B5EF4-FFF2-40B4-BE49-F238E27FC236}">
                <a16:creationId xmlns:a16="http://schemas.microsoft.com/office/drawing/2014/main" id="{A71BE5A1-8EE3-41E6-B119-979F76EBF2FA}"/>
              </a:ext>
            </a:extLst>
          </p:cNvPr>
          <p:cNvSpPr/>
          <p:nvPr/>
        </p:nvSpPr>
        <p:spPr>
          <a:xfrm>
            <a:off x="629838" y="7047506"/>
            <a:ext cx="7198821" cy="116378"/>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8317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D8D9DA">
                    <a:lumMod val="10000"/>
                  </a:srgbClr>
                </a:solidFill>
                <a:effectLst/>
                <a:uLnTx/>
                <a:uFillTx/>
                <a:latin typeface="Calibri"/>
                <a:ea typeface="+mn-ea"/>
                <a:cs typeface="+mn-cs"/>
              </a:rPr>
              <a:t>*Further Discussion Ongoing with PTTs</a:t>
            </a:r>
          </a:p>
        </p:txBody>
      </p:sp>
      <p:sp>
        <p:nvSpPr>
          <p:cNvPr id="17" name="Rectangle 16">
            <a:extLst>
              <a:ext uri="{FF2B5EF4-FFF2-40B4-BE49-F238E27FC236}">
                <a16:creationId xmlns:a16="http://schemas.microsoft.com/office/drawing/2014/main" id="{42FBE6B7-A022-4EB3-9CED-096D731F32ED}"/>
              </a:ext>
            </a:extLst>
          </p:cNvPr>
          <p:cNvSpPr/>
          <p:nvPr/>
        </p:nvSpPr>
        <p:spPr bwMode="gray">
          <a:xfrm>
            <a:off x="9328385" y="333510"/>
            <a:ext cx="3403594" cy="382424"/>
          </a:xfrm>
          <a:prstGeom prst="rect">
            <a:avLst/>
          </a:prstGeom>
          <a:noFill/>
          <a:ln w="19050" algn="ctr">
            <a:solidFill>
              <a:schemeClr val="accent4">
                <a:lumMod val="10000"/>
              </a:schemeClr>
            </a:solidFill>
            <a:prstDash val="dash"/>
            <a:miter lim="800000"/>
            <a:headEnd/>
            <a:tailEnd/>
          </a:ln>
          <a:effectLst/>
        </p:spPr>
        <p:txBody>
          <a:bodyPr wrap="square" lIns="94827" tIns="94827" rIns="94827" bIns="94827" rtlCol="0" anchor="ctr"/>
          <a:lstStyle/>
          <a:p>
            <a:pPr marL="0" marR="0" lvl="0" indent="0" algn="ctr" defTabSz="1300651" rtl="0" eaLnBrk="1" fontAlgn="auto" latinLnBrk="0" hangingPunct="1">
              <a:lnSpc>
                <a:spcPct val="106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80B1F74-7E40-4F10-8283-BCC96F67DBBB}"/>
              </a:ext>
            </a:extLst>
          </p:cNvPr>
          <p:cNvSpPr/>
          <p:nvPr/>
        </p:nvSpPr>
        <p:spPr bwMode="gray">
          <a:xfrm>
            <a:off x="10791039" y="223615"/>
            <a:ext cx="478286" cy="143530"/>
          </a:xfrm>
          <a:prstGeom prst="rect">
            <a:avLst/>
          </a:prstGeom>
          <a:solidFill>
            <a:schemeClr val="bg2"/>
          </a:solidFill>
          <a:ln w="19050" algn="ctr">
            <a:noFill/>
            <a:miter lim="800000"/>
            <a:headEnd/>
            <a:tailEnd/>
          </a:ln>
          <a:effectLst/>
        </p:spPr>
        <p:txBody>
          <a:bodyPr wrap="square" lIns="94827" tIns="94827" rIns="94827" bIns="94827" rtlCol="0" anchor="ctr"/>
          <a:lstStyle/>
          <a:p>
            <a:pPr marL="0" marR="0" lvl="0" indent="0" algn="ctr" defTabSz="1300651"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D8D9DA">
                    <a:lumMod val="10000"/>
                  </a:srgbClr>
                </a:solidFill>
                <a:effectLst/>
                <a:uLnTx/>
                <a:uFillTx/>
                <a:latin typeface="Calibri"/>
                <a:ea typeface="Open Sans" panose="020B0606030504020204" pitchFamily="34" charset="0"/>
                <a:cs typeface="Open Sans" panose="020B0606030504020204" pitchFamily="34" charset="0"/>
              </a:rPr>
              <a:t>KEY</a:t>
            </a:r>
          </a:p>
        </p:txBody>
      </p:sp>
      <p:sp>
        <p:nvSpPr>
          <p:cNvPr id="19" name="TextBox 18">
            <a:extLst>
              <a:ext uri="{FF2B5EF4-FFF2-40B4-BE49-F238E27FC236}">
                <a16:creationId xmlns:a16="http://schemas.microsoft.com/office/drawing/2014/main" id="{862C2ADE-E90C-4B52-AE5A-493211C1FB4E}"/>
              </a:ext>
            </a:extLst>
          </p:cNvPr>
          <p:cNvSpPr txBox="1"/>
          <p:nvPr/>
        </p:nvSpPr>
        <p:spPr>
          <a:xfrm>
            <a:off x="11267721" y="336559"/>
            <a:ext cx="1638225" cy="400110"/>
          </a:xfrm>
          <a:prstGeom prst="rect">
            <a:avLst/>
          </a:prstGeom>
          <a:noFill/>
        </p:spPr>
        <p:txBody>
          <a:bodyPr wrap="square" rtlCol="0">
            <a:spAutoFit/>
          </a:bodyPr>
          <a:lstStyle/>
          <a:p>
            <a:pPr marL="0" marR="0" lvl="0" indent="0" algn="ctr" defTabSz="48317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8D3A2">
                    <a:lumMod val="75000"/>
                  </a:srgbClr>
                </a:solidFill>
                <a:effectLst/>
                <a:uLnTx/>
                <a:uFillTx/>
                <a:latin typeface="Calibri"/>
                <a:ea typeface="+mn-ea"/>
                <a:cs typeface="+mn-cs"/>
              </a:rPr>
              <a:t>Gold = </a:t>
            </a:r>
            <a:r>
              <a:rPr kumimoji="0" lang="en-US" sz="1000" b="0" i="0" u="none" strike="noStrike" kern="1200" cap="none" spc="0" normalizeH="0" baseline="0" noProof="0" dirty="0">
                <a:ln>
                  <a:noFill/>
                </a:ln>
                <a:solidFill>
                  <a:srgbClr val="D8D9DA">
                    <a:lumMod val="10000"/>
                  </a:srgbClr>
                </a:solidFill>
                <a:effectLst/>
                <a:uLnTx/>
                <a:uFillTx/>
                <a:latin typeface="Calibri"/>
                <a:ea typeface="+mn-ea"/>
                <a:cs typeface="+mn-cs"/>
              </a:rPr>
              <a:t>Process moving </a:t>
            </a:r>
          </a:p>
          <a:p>
            <a:pPr marL="0" marR="0" lvl="0" indent="0" algn="ctr" defTabSz="48317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8D9DA">
                    <a:lumMod val="10000"/>
                  </a:srgbClr>
                </a:solidFill>
                <a:effectLst/>
                <a:uLnTx/>
                <a:uFillTx/>
                <a:latin typeface="Calibri"/>
                <a:ea typeface="+mn-ea"/>
                <a:cs typeface="+mn-cs"/>
              </a:rPr>
              <a:t>to new level of shared</a:t>
            </a:r>
          </a:p>
        </p:txBody>
      </p:sp>
      <p:sp>
        <p:nvSpPr>
          <p:cNvPr id="20" name="TextBox 19">
            <a:extLst>
              <a:ext uri="{FF2B5EF4-FFF2-40B4-BE49-F238E27FC236}">
                <a16:creationId xmlns:a16="http://schemas.microsoft.com/office/drawing/2014/main" id="{A155A01D-696A-45C7-AD54-6CBD3B8CBA6F}"/>
              </a:ext>
            </a:extLst>
          </p:cNvPr>
          <p:cNvSpPr txBox="1"/>
          <p:nvPr/>
        </p:nvSpPr>
        <p:spPr>
          <a:xfrm>
            <a:off x="8956985" y="413504"/>
            <a:ext cx="1223412" cy="246221"/>
          </a:xfrm>
          <a:prstGeom prst="rect">
            <a:avLst/>
          </a:prstGeom>
          <a:noFill/>
        </p:spPr>
        <p:txBody>
          <a:bodyPr wrap="square" rtlCol="0">
            <a:spAutoFit/>
          </a:bodyPr>
          <a:lstStyle/>
          <a:p>
            <a:pPr marL="0" marR="0" lvl="0" indent="0" algn="ctr" defTabSz="48317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8D9DA">
                    <a:lumMod val="10000"/>
                  </a:srgbClr>
                </a:solidFill>
                <a:effectLst/>
                <a:uLnTx/>
                <a:uFillTx/>
                <a:latin typeface="Calibri"/>
                <a:ea typeface="+mn-ea"/>
                <a:cs typeface="+mn-cs"/>
              </a:rPr>
              <a:t>Process</a:t>
            </a:r>
          </a:p>
        </p:txBody>
      </p:sp>
      <p:sp>
        <p:nvSpPr>
          <p:cNvPr id="21" name="TextBox 20">
            <a:extLst>
              <a:ext uri="{FF2B5EF4-FFF2-40B4-BE49-F238E27FC236}">
                <a16:creationId xmlns:a16="http://schemas.microsoft.com/office/drawing/2014/main" id="{A8525656-A73E-45F2-A6D0-BB27D9DDBBBC}"/>
              </a:ext>
            </a:extLst>
          </p:cNvPr>
          <p:cNvSpPr txBox="1"/>
          <p:nvPr/>
        </p:nvSpPr>
        <p:spPr>
          <a:xfrm>
            <a:off x="10161780" y="413504"/>
            <a:ext cx="1223412" cy="246221"/>
          </a:xfrm>
          <a:prstGeom prst="rect">
            <a:avLst/>
          </a:prstGeom>
          <a:noFill/>
        </p:spPr>
        <p:txBody>
          <a:bodyPr wrap="square" rtlCol="0">
            <a:spAutoFit/>
          </a:bodyPr>
          <a:lstStyle/>
          <a:p>
            <a:pPr marL="0" marR="0" lvl="0" indent="0" algn="ctr" defTabSz="483176"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D8D9DA">
                    <a:lumMod val="10000"/>
                  </a:srgbClr>
                </a:solidFill>
                <a:effectLst/>
                <a:uLnTx/>
                <a:uFillTx/>
                <a:latin typeface="Calibri"/>
                <a:ea typeface="+mn-ea"/>
                <a:cs typeface="+mn-cs"/>
              </a:rPr>
              <a:t>Sub-Process</a:t>
            </a:r>
          </a:p>
        </p:txBody>
      </p:sp>
    </p:spTree>
    <p:extLst>
      <p:ext uri="{BB962C8B-B14F-4D97-AF65-F5344CB8AC3E}">
        <p14:creationId xmlns:p14="http://schemas.microsoft.com/office/powerpoint/2010/main" val="3331715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Placeholder 1"/>
          <p:cNvSpPr>
            <a:spLocks noGrp="1"/>
          </p:cNvSpPr>
          <p:nvPr>
            <p:ph type="body" sz="quarter" idx="10"/>
          </p:nvPr>
        </p:nvSpPr>
        <p:spPr>
          <a:xfrm>
            <a:off x="607054" y="232414"/>
            <a:ext cx="11439942" cy="462692"/>
          </a:xfrm>
        </p:spPr>
        <p:txBody>
          <a:bodyPr>
            <a:noAutofit/>
          </a:bodyPr>
          <a:lstStyle/>
          <a:p>
            <a:r>
              <a:rPr lang="en-US" sz="2560" b="1" u="sng" dirty="0">
                <a:solidFill>
                  <a:srgbClr val="4B2E83"/>
                </a:solidFill>
                <a:latin typeface="Encode Sans Normal" panose="02000000000000000000" pitchFamily="2" charset="0"/>
                <a:ea typeface="Encode Sans Normal Black" charset="0"/>
                <a:cs typeface="Encode Sans Normal Black" charset="0"/>
              </a:rPr>
              <a:t>DRAFT</a:t>
            </a:r>
            <a:r>
              <a:rPr lang="en-US" sz="2560" b="1" dirty="0">
                <a:solidFill>
                  <a:srgbClr val="4B2E83"/>
                </a:solidFill>
                <a:latin typeface="Encode Sans Normal" panose="02000000000000000000" pitchFamily="2" charset="0"/>
                <a:ea typeface="Encode Sans Normal Black" charset="0"/>
                <a:cs typeface="Encode Sans Normal Black" charset="0"/>
              </a:rPr>
              <a:t> Future State Finance/Supply Chain Conceptual Operating Model</a:t>
            </a:r>
            <a:endParaRPr lang="en-US" sz="2560" b="1" dirty="0">
              <a:solidFill>
                <a:srgbClr val="4B2E83"/>
              </a:solidFill>
              <a:highlight>
                <a:srgbClr val="FFFF00"/>
              </a:highlight>
              <a:latin typeface="Encode Sans Normal" panose="02000000000000000000" pitchFamily="2" charset="0"/>
              <a:ea typeface="Encode Sans Normal Black" charset="0"/>
              <a:cs typeface="Encode Sans Normal Black" charset="0"/>
            </a:endParaRPr>
          </a:p>
        </p:txBody>
      </p:sp>
      <p:sp>
        <p:nvSpPr>
          <p:cNvPr id="111" name="object 14"/>
          <p:cNvSpPr/>
          <p:nvPr/>
        </p:nvSpPr>
        <p:spPr>
          <a:xfrm>
            <a:off x="634680" y="1346632"/>
            <a:ext cx="1085775" cy="1246048"/>
          </a:xfrm>
          <a:custGeom>
            <a:avLst/>
            <a:gdLst/>
            <a:ahLst/>
            <a:cxnLst/>
            <a:rect l="l" t="t" r="r" b="b"/>
            <a:pathLst>
              <a:path w="2371725" h="841375">
                <a:moveTo>
                  <a:pt x="0" y="840752"/>
                </a:moveTo>
                <a:lnTo>
                  <a:pt x="2371229" y="840752"/>
                </a:lnTo>
                <a:lnTo>
                  <a:pt x="2371229" y="0"/>
                </a:lnTo>
                <a:lnTo>
                  <a:pt x="0" y="0"/>
                </a:lnTo>
                <a:lnTo>
                  <a:pt x="0" y="840752"/>
                </a:lnTo>
                <a:close/>
              </a:path>
            </a:pathLst>
          </a:custGeom>
          <a:solidFill>
            <a:schemeClr val="accent5"/>
          </a:solidFill>
        </p:spPr>
        <p:txBody>
          <a:bodyPr wrap="square" lIns="0" tIns="0" rIns="0" bIns="0" rtlCol="0"/>
          <a:lstStyle/>
          <a:p>
            <a:pPr defTabSz="975573">
              <a:defRPr/>
            </a:pPr>
            <a:endParaRPr sz="2027">
              <a:solidFill>
                <a:prstClr val="black"/>
              </a:solidFill>
              <a:latin typeface="Calibri"/>
            </a:endParaRPr>
          </a:p>
        </p:txBody>
      </p:sp>
      <p:sp>
        <p:nvSpPr>
          <p:cNvPr id="115" name="object 7"/>
          <p:cNvSpPr/>
          <p:nvPr/>
        </p:nvSpPr>
        <p:spPr>
          <a:xfrm>
            <a:off x="216567" y="2074307"/>
            <a:ext cx="1411363" cy="599566"/>
          </a:xfrm>
          <a:custGeom>
            <a:avLst/>
            <a:gdLst/>
            <a:ahLst/>
            <a:cxnLst/>
            <a:rect l="l" t="t" r="r" b="b"/>
            <a:pathLst>
              <a:path w="1647825" h="1122679">
                <a:moveTo>
                  <a:pt x="0" y="1122514"/>
                </a:moveTo>
                <a:lnTo>
                  <a:pt x="1647367" y="1122514"/>
                </a:lnTo>
                <a:lnTo>
                  <a:pt x="1647367" y="0"/>
                </a:lnTo>
                <a:lnTo>
                  <a:pt x="0" y="0"/>
                </a:lnTo>
                <a:lnTo>
                  <a:pt x="0" y="1122514"/>
                </a:lnTo>
                <a:close/>
              </a:path>
            </a:pathLst>
          </a:custGeom>
          <a:noFill/>
        </p:spPr>
        <p:txBody>
          <a:bodyPr wrap="square" lIns="0" tIns="0" rIns="0" bIns="0" rtlCol="0" anchor="ctr"/>
          <a:lstStyle/>
          <a:p>
            <a:pPr marL="659867" marR="21001" defTabSz="975573">
              <a:spcBef>
                <a:spcPts val="107"/>
              </a:spcBef>
              <a:defRPr/>
            </a:pPr>
            <a:r>
              <a:rPr lang="en-US" sz="1173" b="1" spc="-5" dirty="0">
                <a:solidFill>
                  <a:srgbClr val="FFFFFF"/>
                </a:solidFill>
                <a:latin typeface="Calibri"/>
                <a:cs typeface="Calibri"/>
              </a:rPr>
              <a:t>Enterprise-wide (EW)*</a:t>
            </a:r>
          </a:p>
        </p:txBody>
      </p:sp>
      <p:grpSp>
        <p:nvGrpSpPr>
          <p:cNvPr id="3" name="Group 2"/>
          <p:cNvGrpSpPr/>
          <p:nvPr/>
        </p:nvGrpSpPr>
        <p:grpSpPr>
          <a:xfrm>
            <a:off x="958822" y="1632774"/>
            <a:ext cx="423776" cy="422656"/>
            <a:chOff x="-2607669" y="2741731"/>
            <a:chExt cx="397290" cy="396240"/>
          </a:xfrm>
        </p:grpSpPr>
        <p:sp>
          <p:nvSpPr>
            <p:cNvPr id="99" name="object 40"/>
            <p:cNvSpPr/>
            <p:nvPr/>
          </p:nvSpPr>
          <p:spPr>
            <a:xfrm>
              <a:off x="-2607669" y="2741731"/>
              <a:ext cx="364490" cy="396240"/>
            </a:xfrm>
            <a:custGeom>
              <a:avLst/>
              <a:gdLst/>
              <a:ahLst/>
              <a:cxnLst/>
              <a:rect l="l" t="t" r="r" b="b"/>
              <a:pathLst>
                <a:path w="364490" h="396239">
                  <a:moveTo>
                    <a:pt x="198640" y="0"/>
                  </a:moveTo>
                  <a:lnTo>
                    <a:pt x="152946" y="5207"/>
                  </a:lnTo>
                  <a:lnTo>
                    <a:pt x="111074" y="20040"/>
                  </a:lnTo>
                  <a:lnTo>
                    <a:pt x="74193" y="43357"/>
                  </a:lnTo>
                  <a:lnTo>
                    <a:pt x="43484" y="73977"/>
                  </a:lnTo>
                  <a:lnTo>
                    <a:pt x="20104" y="110744"/>
                  </a:lnTo>
                  <a:lnTo>
                    <a:pt x="5219" y="152488"/>
                  </a:lnTo>
                  <a:lnTo>
                    <a:pt x="0" y="198056"/>
                  </a:lnTo>
                  <a:lnTo>
                    <a:pt x="5219" y="243370"/>
                  </a:lnTo>
                  <a:lnTo>
                    <a:pt x="20104" y="285013"/>
                  </a:lnTo>
                  <a:lnTo>
                    <a:pt x="43484" y="321792"/>
                  </a:lnTo>
                  <a:lnTo>
                    <a:pt x="74193" y="352501"/>
                  </a:lnTo>
                  <a:lnTo>
                    <a:pt x="111074" y="375932"/>
                  </a:lnTo>
                  <a:lnTo>
                    <a:pt x="152946" y="390867"/>
                  </a:lnTo>
                  <a:lnTo>
                    <a:pt x="198640" y="396125"/>
                  </a:lnTo>
                  <a:lnTo>
                    <a:pt x="244106" y="390867"/>
                  </a:lnTo>
                  <a:lnTo>
                    <a:pt x="285889" y="375932"/>
                  </a:lnTo>
                  <a:lnTo>
                    <a:pt x="322770" y="352501"/>
                  </a:lnTo>
                  <a:lnTo>
                    <a:pt x="353555" y="321792"/>
                  </a:lnTo>
                  <a:lnTo>
                    <a:pt x="358990" y="313296"/>
                  </a:lnTo>
                  <a:lnTo>
                    <a:pt x="214934" y="313296"/>
                  </a:lnTo>
                  <a:lnTo>
                    <a:pt x="178155" y="306463"/>
                  </a:lnTo>
                  <a:lnTo>
                    <a:pt x="147624" y="287604"/>
                  </a:lnTo>
                  <a:lnTo>
                    <a:pt x="126111" y="259156"/>
                  </a:lnTo>
                  <a:lnTo>
                    <a:pt x="116382" y="223558"/>
                  </a:lnTo>
                  <a:lnTo>
                    <a:pt x="115608" y="218909"/>
                  </a:lnTo>
                  <a:lnTo>
                    <a:pt x="118719" y="215099"/>
                  </a:lnTo>
                  <a:lnTo>
                    <a:pt x="123380" y="214261"/>
                  </a:lnTo>
                  <a:lnTo>
                    <a:pt x="128028" y="213550"/>
                  </a:lnTo>
                  <a:lnTo>
                    <a:pt x="172275" y="213550"/>
                  </a:lnTo>
                  <a:lnTo>
                    <a:pt x="172389" y="207937"/>
                  </a:lnTo>
                  <a:lnTo>
                    <a:pt x="172745" y="201663"/>
                  </a:lnTo>
                  <a:lnTo>
                    <a:pt x="173037" y="198056"/>
                  </a:lnTo>
                  <a:lnTo>
                    <a:pt x="121831" y="198056"/>
                  </a:lnTo>
                  <a:lnTo>
                    <a:pt x="97307" y="170942"/>
                  </a:lnTo>
                  <a:lnTo>
                    <a:pt x="82804" y="137236"/>
                  </a:lnTo>
                  <a:lnTo>
                    <a:pt x="82257" y="131559"/>
                  </a:lnTo>
                  <a:lnTo>
                    <a:pt x="85521" y="115658"/>
                  </a:lnTo>
                  <a:lnTo>
                    <a:pt x="94475" y="102616"/>
                  </a:lnTo>
                  <a:lnTo>
                    <a:pt x="107784" y="93802"/>
                  </a:lnTo>
                  <a:lnTo>
                    <a:pt x="124155" y="90563"/>
                  </a:lnTo>
                  <a:lnTo>
                    <a:pt x="364159" y="90563"/>
                  </a:lnTo>
                  <a:lnTo>
                    <a:pt x="353555" y="73977"/>
                  </a:lnTo>
                  <a:lnTo>
                    <a:pt x="322770" y="43357"/>
                  </a:lnTo>
                  <a:lnTo>
                    <a:pt x="285889" y="20040"/>
                  </a:lnTo>
                  <a:lnTo>
                    <a:pt x="244106" y="5206"/>
                  </a:lnTo>
                  <a:lnTo>
                    <a:pt x="198640" y="0"/>
                  </a:lnTo>
                  <a:close/>
                </a:path>
              </a:pathLst>
            </a:custGeom>
            <a:solidFill>
              <a:srgbClr val="FFFFFF"/>
            </a:solidFill>
          </p:spPr>
          <p:txBody>
            <a:bodyPr wrap="square" lIns="0" tIns="0" rIns="0" bIns="0" rtlCol="0"/>
            <a:lstStyle/>
            <a:p>
              <a:pPr defTabSz="975573">
                <a:defRPr/>
              </a:pPr>
              <a:endParaRPr sz="2027">
                <a:solidFill>
                  <a:prstClr val="black"/>
                </a:solidFill>
                <a:latin typeface="Calibri"/>
              </a:endParaRPr>
            </a:p>
          </p:txBody>
        </p:sp>
        <p:sp>
          <p:nvSpPr>
            <p:cNvPr id="100" name="object 41"/>
            <p:cNvSpPr/>
            <p:nvPr/>
          </p:nvSpPr>
          <p:spPr>
            <a:xfrm>
              <a:off x="-2479640" y="2856968"/>
              <a:ext cx="269261" cy="198056"/>
            </a:xfrm>
            <a:prstGeom prst="rect">
              <a:avLst/>
            </a:prstGeom>
            <a:blipFill>
              <a:blip r:embed="rId3" cstate="print"/>
              <a:stretch>
                <a:fillRect/>
              </a:stretch>
            </a:blipFill>
          </p:spPr>
          <p:txBody>
            <a:bodyPr wrap="square" lIns="0" tIns="0" rIns="0" bIns="0" rtlCol="0"/>
            <a:lstStyle/>
            <a:p>
              <a:pPr defTabSz="975573">
                <a:defRPr/>
              </a:pPr>
              <a:endParaRPr sz="2027">
                <a:solidFill>
                  <a:prstClr val="black"/>
                </a:solidFill>
                <a:latin typeface="Calibri"/>
              </a:endParaRPr>
            </a:p>
          </p:txBody>
        </p:sp>
        <p:sp>
          <p:nvSpPr>
            <p:cNvPr id="101" name="object 42"/>
            <p:cNvSpPr/>
            <p:nvPr/>
          </p:nvSpPr>
          <p:spPr>
            <a:xfrm>
              <a:off x="-2483514" y="2832300"/>
              <a:ext cx="254635" cy="107950"/>
            </a:xfrm>
            <a:custGeom>
              <a:avLst/>
              <a:gdLst/>
              <a:ahLst/>
              <a:cxnLst/>
              <a:rect l="l" t="t" r="r" b="b"/>
              <a:pathLst>
                <a:path w="254634" h="107950">
                  <a:moveTo>
                    <a:pt x="240004" y="0"/>
                  </a:moveTo>
                  <a:lnTo>
                    <a:pt x="0" y="0"/>
                  </a:lnTo>
                  <a:lnTo>
                    <a:pt x="15913" y="3238"/>
                  </a:lnTo>
                  <a:lnTo>
                    <a:pt x="28994" y="12052"/>
                  </a:lnTo>
                  <a:lnTo>
                    <a:pt x="37858" y="25082"/>
                  </a:lnTo>
                  <a:lnTo>
                    <a:pt x="41109" y="40995"/>
                  </a:lnTo>
                  <a:lnTo>
                    <a:pt x="40563" y="46672"/>
                  </a:lnTo>
                  <a:lnTo>
                    <a:pt x="26060" y="80378"/>
                  </a:lnTo>
                  <a:lnTo>
                    <a:pt x="1536" y="107492"/>
                  </a:lnTo>
                  <a:lnTo>
                    <a:pt x="48882" y="107492"/>
                  </a:lnTo>
                  <a:lnTo>
                    <a:pt x="49085" y="104965"/>
                  </a:lnTo>
                  <a:lnTo>
                    <a:pt x="49656" y="99034"/>
                  </a:lnTo>
                  <a:lnTo>
                    <a:pt x="44996" y="99034"/>
                  </a:lnTo>
                  <a:lnTo>
                    <a:pt x="41109" y="95097"/>
                  </a:lnTo>
                  <a:lnTo>
                    <a:pt x="41109" y="85801"/>
                  </a:lnTo>
                  <a:lnTo>
                    <a:pt x="44996" y="82702"/>
                  </a:lnTo>
                  <a:lnTo>
                    <a:pt x="51981" y="82702"/>
                  </a:lnTo>
                  <a:lnTo>
                    <a:pt x="54140" y="72009"/>
                  </a:lnTo>
                  <a:lnTo>
                    <a:pt x="57048" y="61925"/>
                  </a:lnTo>
                  <a:lnTo>
                    <a:pt x="60490" y="52641"/>
                  </a:lnTo>
                  <a:lnTo>
                    <a:pt x="64401" y="44094"/>
                  </a:lnTo>
                  <a:lnTo>
                    <a:pt x="61290" y="44094"/>
                  </a:lnTo>
                  <a:lnTo>
                    <a:pt x="58966" y="41706"/>
                  </a:lnTo>
                  <a:lnTo>
                    <a:pt x="58191" y="38608"/>
                  </a:lnTo>
                  <a:lnTo>
                    <a:pt x="56629" y="33959"/>
                  </a:lnTo>
                  <a:lnTo>
                    <a:pt x="58966" y="29311"/>
                  </a:lnTo>
                  <a:lnTo>
                    <a:pt x="63626" y="28600"/>
                  </a:lnTo>
                  <a:lnTo>
                    <a:pt x="70154" y="26974"/>
                  </a:lnTo>
                  <a:lnTo>
                    <a:pt x="76911" y="25742"/>
                  </a:lnTo>
                  <a:lnTo>
                    <a:pt x="83807" y="24942"/>
                  </a:lnTo>
                  <a:lnTo>
                    <a:pt x="90779" y="24663"/>
                  </a:lnTo>
                  <a:lnTo>
                    <a:pt x="254507" y="24663"/>
                  </a:lnTo>
                  <a:lnTo>
                    <a:pt x="252895" y="20180"/>
                  </a:lnTo>
                  <a:lnTo>
                    <a:pt x="240004" y="0"/>
                  </a:lnTo>
                  <a:close/>
                </a:path>
              </a:pathLst>
            </a:custGeom>
            <a:solidFill>
              <a:srgbClr val="FFFFFF"/>
            </a:solidFill>
          </p:spPr>
          <p:txBody>
            <a:bodyPr wrap="square" lIns="0" tIns="0" rIns="0" bIns="0" rtlCol="0"/>
            <a:lstStyle/>
            <a:p>
              <a:pPr defTabSz="975573">
                <a:defRPr/>
              </a:pPr>
              <a:endParaRPr sz="2027">
                <a:solidFill>
                  <a:prstClr val="black"/>
                </a:solidFill>
                <a:latin typeface="Calibri"/>
              </a:endParaRPr>
            </a:p>
          </p:txBody>
        </p:sp>
        <p:sp>
          <p:nvSpPr>
            <p:cNvPr id="102" name="object 43"/>
            <p:cNvSpPr/>
            <p:nvPr/>
          </p:nvSpPr>
          <p:spPr>
            <a:xfrm>
              <a:off x="-2508350" y="2848507"/>
              <a:ext cx="48260" cy="71755"/>
            </a:xfrm>
            <a:custGeom>
              <a:avLst/>
              <a:gdLst/>
              <a:ahLst/>
              <a:cxnLst/>
              <a:rect l="l" t="t" r="r" b="b"/>
              <a:pathLst>
                <a:path w="48259" h="71755">
                  <a:moveTo>
                    <a:pt x="24828" y="0"/>
                  </a:moveTo>
                  <a:lnTo>
                    <a:pt x="15049" y="2019"/>
                  </a:lnTo>
                  <a:lnTo>
                    <a:pt x="7175" y="7429"/>
                  </a:lnTo>
                  <a:lnTo>
                    <a:pt x="1917" y="15328"/>
                  </a:lnTo>
                  <a:lnTo>
                    <a:pt x="0" y="24790"/>
                  </a:lnTo>
                  <a:lnTo>
                    <a:pt x="495" y="28524"/>
                  </a:lnTo>
                  <a:lnTo>
                    <a:pt x="3390" y="38087"/>
                  </a:lnTo>
                  <a:lnTo>
                    <a:pt x="10794" y="52590"/>
                  </a:lnTo>
                  <a:lnTo>
                    <a:pt x="24828" y="71145"/>
                  </a:lnTo>
                  <a:lnTo>
                    <a:pt x="38861" y="52590"/>
                  </a:lnTo>
                  <a:lnTo>
                    <a:pt x="46266" y="38087"/>
                  </a:lnTo>
                  <a:lnTo>
                    <a:pt x="47726" y="33248"/>
                  </a:lnTo>
                  <a:lnTo>
                    <a:pt x="20167" y="33248"/>
                  </a:lnTo>
                  <a:lnTo>
                    <a:pt x="16294" y="29438"/>
                  </a:lnTo>
                  <a:lnTo>
                    <a:pt x="16294" y="20142"/>
                  </a:lnTo>
                  <a:lnTo>
                    <a:pt x="20167" y="17043"/>
                  </a:lnTo>
                  <a:lnTo>
                    <a:pt x="48005" y="17043"/>
                  </a:lnTo>
                  <a:lnTo>
                    <a:pt x="47637" y="15328"/>
                  </a:lnTo>
                  <a:lnTo>
                    <a:pt x="42189" y="7429"/>
                  </a:lnTo>
                  <a:lnTo>
                    <a:pt x="34277" y="2019"/>
                  </a:lnTo>
                  <a:lnTo>
                    <a:pt x="24828" y="0"/>
                  </a:lnTo>
                  <a:close/>
                </a:path>
              </a:pathLst>
            </a:custGeom>
            <a:solidFill>
              <a:srgbClr val="FFFFFF"/>
            </a:solidFill>
          </p:spPr>
          <p:txBody>
            <a:bodyPr wrap="square" lIns="0" tIns="0" rIns="0" bIns="0" rtlCol="0"/>
            <a:lstStyle/>
            <a:p>
              <a:pPr defTabSz="975573">
                <a:defRPr/>
              </a:pPr>
              <a:endParaRPr sz="2027">
                <a:solidFill>
                  <a:prstClr val="black"/>
                </a:solidFill>
                <a:latin typeface="Calibri"/>
              </a:endParaRPr>
            </a:p>
          </p:txBody>
        </p:sp>
        <p:sp>
          <p:nvSpPr>
            <p:cNvPr id="103" name="object 44"/>
            <p:cNvSpPr/>
            <p:nvPr/>
          </p:nvSpPr>
          <p:spPr>
            <a:xfrm>
              <a:off x="-2414455" y="2873294"/>
              <a:ext cx="43815" cy="41910"/>
            </a:xfrm>
            <a:custGeom>
              <a:avLst/>
              <a:gdLst/>
              <a:ahLst/>
              <a:cxnLst/>
              <a:rect l="l" t="t" r="r" b="b"/>
              <a:pathLst>
                <a:path w="43815" h="41910">
                  <a:moveTo>
                    <a:pt x="21716" y="0"/>
                  </a:moveTo>
                  <a:lnTo>
                    <a:pt x="16027" y="2832"/>
                  </a:lnTo>
                  <a:lnTo>
                    <a:pt x="9982" y="11023"/>
                  </a:lnTo>
                  <a:lnTo>
                    <a:pt x="4368" y="24130"/>
                  </a:lnTo>
                  <a:lnTo>
                    <a:pt x="0" y="41706"/>
                  </a:lnTo>
                  <a:lnTo>
                    <a:pt x="43446" y="41706"/>
                  </a:lnTo>
                  <a:lnTo>
                    <a:pt x="39077" y="24130"/>
                  </a:lnTo>
                  <a:lnTo>
                    <a:pt x="33464" y="11023"/>
                  </a:lnTo>
                  <a:lnTo>
                    <a:pt x="27406" y="2832"/>
                  </a:lnTo>
                  <a:lnTo>
                    <a:pt x="21716" y="0"/>
                  </a:lnTo>
                  <a:close/>
                </a:path>
              </a:pathLst>
            </a:custGeom>
            <a:solidFill>
              <a:srgbClr val="FFFFFF"/>
            </a:solidFill>
          </p:spPr>
          <p:txBody>
            <a:bodyPr wrap="square" lIns="0" tIns="0" rIns="0" bIns="0" rtlCol="0"/>
            <a:lstStyle/>
            <a:p>
              <a:pPr defTabSz="975573">
                <a:defRPr/>
              </a:pPr>
              <a:endParaRPr sz="2027">
                <a:solidFill>
                  <a:prstClr val="black"/>
                </a:solidFill>
                <a:latin typeface="Calibri"/>
              </a:endParaRPr>
            </a:p>
          </p:txBody>
        </p:sp>
        <p:sp>
          <p:nvSpPr>
            <p:cNvPr id="104" name="object 45"/>
            <p:cNvSpPr/>
            <p:nvPr/>
          </p:nvSpPr>
          <p:spPr>
            <a:xfrm>
              <a:off x="-2365571" y="2877943"/>
              <a:ext cx="44450" cy="37465"/>
            </a:xfrm>
            <a:custGeom>
              <a:avLst/>
              <a:gdLst/>
              <a:ahLst/>
              <a:cxnLst/>
              <a:rect l="l" t="t" r="r" b="b"/>
              <a:pathLst>
                <a:path w="44450" h="37464">
                  <a:moveTo>
                    <a:pt x="0" y="0"/>
                  </a:moveTo>
                  <a:lnTo>
                    <a:pt x="3759" y="8051"/>
                  </a:lnTo>
                  <a:lnTo>
                    <a:pt x="6959" y="17056"/>
                  </a:lnTo>
                  <a:lnTo>
                    <a:pt x="9613" y="26797"/>
                  </a:lnTo>
                  <a:lnTo>
                    <a:pt x="11684" y="37058"/>
                  </a:lnTo>
                  <a:lnTo>
                    <a:pt x="44196" y="37058"/>
                  </a:lnTo>
                  <a:lnTo>
                    <a:pt x="35687" y="25057"/>
                  </a:lnTo>
                  <a:lnTo>
                    <a:pt x="25311" y="14731"/>
                  </a:lnTo>
                  <a:lnTo>
                    <a:pt x="13335" y="6311"/>
                  </a:lnTo>
                  <a:lnTo>
                    <a:pt x="0" y="0"/>
                  </a:lnTo>
                  <a:close/>
                </a:path>
              </a:pathLst>
            </a:custGeom>
            <a:solidFill>
              <a:srgbClr val="FFFFFF"/>
            </a:solidFill>
          </p:spPr>
          <p:txBody>
            <a:bodyPr wrap="square" lIns="0" tIns="0" rIns="0" bIns="0" rtlCol="0"/>
            <a:lstStyle/>
            <a:p>
              <a:pPr defTabSz="975573">
                <a:defRPr/>
              </a:pPr>
              <a:endParaRPr sz="2027">
                <a:solidFill>
                  <a:prstClr val="black"/>
                </a:solidFill>
                <a:latin typeface="Calibri"/>
              </a:endParaRPr>
            </a:p>
          </p:txBody>
        </p:sp>
        <p:sp>
          <p:nvSpPr>
            <p:cNvPr id="106" name="object 46"/>
            <p:cNvSpPr/>
            <p:nvPr/>
          </p:nvSpPr>
          <p:spPr>
            <a:xfrm>
              <a:off x="-2478864" y="2865547"/>
              <a:ext cx="20320" cy="16510"/>
            </a:xfrm>
            <a:custGeom>
              <a:avLst/>
              <a:gdLst/>
              <a:ahLst/>
              <a:cxnLst/>
              <a:rect l="l" t="t" r="r" b="b"/>
              <a:pathLst>
                <a:path w="20319" h="16510">
                  <a:moveTo>
                    <a:pt x="18516" y="0"/>
                  </a:moveTo>
                  <a:lnTo>
                    <a:pt x="0" y="0"/>
                  </a:lnTo>
                  <a:lnTo>
                    <a:pt x="3111" y="3098"/>
                  </a:lnTo>
                  <a:lnTo>
                    <a:pt x="3111" y="12395"/>
                  </a:lnTo>
                  <a:lnTo>
                    <a:pt x="0" y="16205"/>
                  </a:lnTo>
                  <a:lnTo>
                    <a:pt x="18249" y="16205"/>
                  </a:lnTo>
                  <a:lnTo>
                    <a:pt x="19672" y="11493"/>
                  </a:lnTo>
                  <a:lnTo>
                    <a:pt x="20180" y="7747"/>
                  </a:lnTo>
                  <a:lnTo>
                    <a:pt x="18516" y="0"/>
                  </a:lnTo>
                  <a:close/>
                </a:path>
              </a:pathLst>
            </a:custGeom>
            <a:solidFill>
              <a:srgbClr val="FFFFFF"/>
            </a:solidFill>
          </p:spPr>
          <p:txBody>
            <a:bodyPr wrap="square" lIns="0" tIns="0" rIns="0" bIns="0" rtlCol="0"/>
            <a:lstStyle/>
            <a:p>
              <a:pPr defTabSz="975573">
                <a:defRPr/>
              </a:pPr>
              <a:endParaRPr sz="2027">
                <a:solidFill>
                  <a:prstClr val="black"/>
                </a:solidFill>
                <a:latin typeface="Calibri"/>
              </a:endParaRPr>
            </a:p>
          </p:txBody>
        </p:sp>
      </p:grpSp>
      <p:sp>
        <p:nvSpPr>
          <p:cNvPr id="122" name="object 7"/>
          <p:cNvSpPr/>
          <p:nvPr/>
        </p:nvSpPr>
        <p:spPr>
          <a:xfrm>
            <a:off x="280675" y="4590688"/>
            <a:ext cx="1435462" cy="599566"/>
          </a:xfrm>
          <a:custGeom>
            <a:avLst/>
            <a:gdLst/>
            <a:ahLst/>
            <a:cxnLst/>
            <a:rect l="l" t="t" r="r" b="b"/>
            <a:pathLst>
              <a:path w="1647825" h="1122679">
                <a:moveTo>
                  <a:pt x="0" y="1122514"/>
                </a:moveTo>
                <a:lnTo>
                  <a:pt x="1647367" y="1122514"/>
                </a:lnTo>
                <a:lnTo>
                  <a:pt x="1647367" y="0"/>
                </a:lnTo>
                <a:lnTo>
                  <a:pt x="0" y="0"/>
                </a:lnTo>
                <a:lnTo>
                  <a:pt x="0" y="1122514"/>
                </a:lnTo>
                <a:close/>
              </a:path>
            </a:pathLst>
          </a:custGeom>
          <a:noFill/>
        </p:spPr>
        <p:txBody>
          <a:bodyPr wrap="square" lIns="0" tIns="0" rIns="0" bIns="0" rtlCol="0" anchor="ctr"/>
          <a:lstStyle/>
          <a:p>
            <a:pPr marL="659867" marR="21001" defTabSz="975573">
              <a:spcBef>
                <a:spcPts val="107"/>
              </a:spcBef>
              <a:defRPr/>
            </a:pPr>
            <a:endParaRPr lang="en-US" sz="1173" b="1" spc="-5">
              <a:solidFill>
                <a:srgbClr val="FFFFFF"/>
              </a:solidFill>
              <a:latin typeface="Calibri"/>
              <a:cs typeface="Calibri"/>
            </a:endParaRPr>
          </a:p>
        </p:txBody>
      </p:sp>
      <p:sp>
        <p:nvSpPr>
          <p:cNvPr id="117" name="object 14"/>
          <p:cNvSpPr/>
          <p:nvPr/>
        </p:nvSpPr>
        <p:spPr>
          <a:xfrm>
            <a:off x="631223" y="2673704"/>
            <a:ext cx="1081687" cy="1179359"/>
          </a:xfrm>
          <a:custGeom>
            <a:avLst/>
            <a:gdLst/>
            <a:ahLst/>
            <a:cxnLst/>
            <a:rect l="l" t="t" r="r" b="b"/>
            <a:pathLst>
              <a:path w="2371725" h="841375">
                <a:moveTo>
                  <a:pt x="0" y="840752"/>
                </a:moveTo>
                <a:lnTo>
                  <a:pt x="2371229" y="840752"/>
                </a:lnTo>
                <a:lnTo>
                  <a:pt x="2371229" y="0"/>
                </a:lnTo>
                <a:lnTo>
                  <a:pt x="0" y="0"/>
                </a:lnTo>
                <a:lnTo>
                  <a:pt x="0" y="840752"/>
                </a:lnTo>
                <a:close/>
              </a:path>
            </a:pathLst>
          </a:custGeom>
          <a:solidFill>
            <a:schemeClr val="accent5"/>
          </a:solidFill>
        </p:spPr>
        <p:txBody>
          <a:bodyPr wrap="square" lIns="0" tIns="0" rIns="0" bIns="0" rtlCol="0"/>
          <a:lstStyle/>
          <a:p>
            <a:pPr defTabSz="975573">
              <a:defRPr/>
            </a:pPr>
            <a:endParaRPr sz="2027">
              <a:solidFill>
                <a:prstClr val="black"/>
              </a:solidFill>
              <a:latin typeface="Calibri"/>
            </a:endParaRPr>
          </a:p>
        </p:txBody>
      </p:sp>
      <p:sp>
        <p:nvSpPr>
          <p:cNvPr id="123" name="object 7"/>
          <p:cNvSpPr/>
          <p:nvPr/>
        </p:nvSpPr>
        <p:spPr>
          <a:xfrm>
            <a:off x="229365" y="3267764"/>
            <a:ext cx="1435462" cy="599566"/>
          </a:xfrm>
          <a:custGeom>
            <a:avLst/>
            <a:gdLst/>
            <a:ahLst/>
            <a:cxnLst/>
            <a:rect l="l" t="t" r="r" b="b"/>
            <a:pathLst>
              <a:path w="1647825" h="1122679">
                <a:moveTo>
                  <a:pt x="0" y="1122514"/>
                </a:moveTo>
                <a:lnTo>
                  <a:pt x="1647367" y="1122514"/>
                </a:lnTo>
                <a:lnTo>
                  <a:pt x="1647367" y="0"/>
                </a:lnTo>
                <a:lnTo>
                  <a:pt x="0" y="0"/>
                </a:lnTo>
                <a:lnTo>
                  <a:pt x="0" y="1122514"/>
                </a:lnTo>
                <a:close/>
              </a:path>
            </a:pathLst>
          </a:custGeom>
          <a:noFill/>
        </p:spPr>
        <p:txBody>
          <a:bodyPr wrap="square" lIns="0" tIns="0" rIns="0" bIns="0" rtlCol="0" anchor="ctr"/>
          <a:lstStyle/>
          <a:p>
            <a:pPr marL="659867" marR="21001" defTabSz="975573">
              <a:spcBef>
                <a:spcPts val="107"/>
              </a:spcBef>
              <a:defRPr/>
            </a:pPr>
            <a:r>
              <a:rPr lang="en-US" sz="1173" b="1" spc="-5" dirty="0">
                <a:solidFill>
                  <a:srgbClr val="FFFFFF"/>
                </a:solidFill>
                <a:latin typeface="Calibri"/>
                <a:cs typeface="Calibri"/>
              </a:rPr>
              <a:t>Org-wide     (OW)</a:t>
            </a:r>
          </a:p>
        </p:txBody>
      </p:sp>
      <p:grpSp>
        <p:nvGrpSpPr>
          <p:cNvPr id="7" name="Group 6"/>
          <p:cNvGrpSpPr/>
          <p:nvPr/>
        </p:nvGrpSpPr>
        <p:grpSpPr>
          <a:xfrm>
            <a:off x="962513" y="2782264"/>
            <a:ext cx="427150" cy="393531"/>
            <a:chOff x="-2607673" y="3554024"/>
            <a:chExt cx="400453" cy="368935"/>
          </a:xfrm>
        </p:grpSpPr>
        <p:sp>
          <p:nvSpPr>
            <p:cNvPr id="107" name="object 47"/>
            <p:cNvSpPr/>
            <p:nvPr/>
          </p:nvSpPr>
          <p:spPr>
            <a:xfrm>
              <a:off x="-2607673" y="3554024"/>
              <a:ext cx="382270" cy="368935"/>
            </a:xfrm>
            <a:custGeom>
              <a:avLst/>
              <a:gdLst/>
              <a:ahLst/>
              <a:cxnLst/>
              <a:rect l="l" t="t" r="r" b="b"/>
              <a:pathLst>
                <a:path w="382269" h="368935">
                  <a:moveTo>
                    <a:pt x="200228" y="0"/>
                  </a:moveTo>
                  <a:lnTo>
                    <a:pt x="154406" y="4876"/>
                  </a:lnTo>
                  <a:lnTo>
                    <a:pt x="112306" y="18757"/>
                  </a:lnTo>
                  <a:lnTo>
                    <a:pt x="75120" y="40525"/>
                  </a:lnTo>
                  <a:lnTo>
                    <a:pt x="44081" y="69075"/>
                  </a:lnTo>
                  <a:lnTo>
                    <a:pt x="20408" y="103276"/>
                  </a:lnTo>
                  <a:lnTo>
                    <a:pt x="5308" y="142011"/>
                  </a:lnTo>
                  <a:lnTo>
                    <a:pt x="0" y="184162"/>
                  </a:lnTo>
                  <a:lnTo>
                    <a:pt x="5308" y="226542"/>
                  </a:lnTo>
                  <a:lnTo>
                    <a:pt x="20408" y="265366"/>
                  </a:lnTo>
                  <a:lnTo>
                    <a:pt x="44081" y="299554"/>
                  </a:lnTo>
                  <a:lnTo>
                    <a:pt x="75120" y="328028"/>
                  </a:lnTo>
                  <a:lnTo>
                    <a:pt x="112306" y="349694"/>
                  </a:lnTo>
                  <a:lnTo>
                    <a:pt x="154406" y="363486"/>
                  </a:lnTo>
                  <a:lnTo>
                    <a:pt x="200228" y="368338"/>
                  </a:lnTo>
                  <a:lnTo>
                    <a:pt x="246062" y="363486"/>
                  </a:lnTo>
                  <a:lnTo>
                    <a:pt x="288175" y="349694"/>
                  </a:lnTo>
                  <a:lnTo>
                    <a:pt x="325348" y="328028"/>
                  </a:lnTo>
                  <a:lnTo>
                    <a:pt x="356387" y="299554"/>
                  </a:lnTo>
                  <a:lnTo>
                    <a:pt x="380060" y="265366"/>
                  </a:lnTo>
                  <a:lnTo>
                    <a:pt x="381698" y="261137"/>
                  </a:lnTo>
                  <a:lnTo>
                    <a:pt x="78994" y="261137"/>
                  </a:lnTo>
                  <a:lnTo>
                    <a:pt x="75095" y="257568"/>
                  </a:lnTo>
                  <a:lnTo>
                    <a:pt x="75095" y="218668"/>
                  </a:lnTo>
                  <a:lnTo>
                    <a:pt x="78994" y="215099"/>
                  </a:lnTo>
                  <a:lnTo>
                    <a:pt x="100114" y="215099"/>
                  </a:lnTo>
                  <a:lnTo>
                    <a:pt x="100114" y="164769"/>
                  </a:lnTo>
                  <a:lnTo>
                    <a:pt x="104025" y="161086"/>
                  </a:lnTo>
                  <a:lnTo>
                    <a:pt x="191630" y="161086"/>
                  </a:lnTo>
                  <a:lnTo>
                    <a:pt x="191630" y="123012"/>
                  </a:lnTo>
                  <a:lnTo>
                    <a:pt x="170497" y="123012"/>
                  </a:lnTo>
                  <a:lnTo>
                    <a:pt x="166598" y="119443"/>
                  </a:lnTo>
                  <a:lnTo>
                    <a:pt x="166598" y="72694"/>
                  </a:lnTo>
                  <a:lnTo>
                    <a:pt x="170497" y="68999"/>
                  </a:lnTo>
                  <a:lnTo>
                    <a:pt x="356311" y="68999"/>
                  </a:lnTo>
                  <a:lnTo>
                    <a:pt x="325348" y="40525"/>
                  </a:lnTo>
                  <a:lnTo>
                    <a:pt x="288175" y="18757"/>
                  </a:lnTo>
                  <a:lnTo>
                    <a:pt x="246062" y="4876"/>
                  </a:lnTo>
                  <a:lnTo>
                    <a:pt x="200228" y="0"/>
                  </a:lnTo>
                  <a:close/>
                </a:path>
              </a:pathLst>
            </a:custGeom>
            <a:solidFill>
              <a:srgbClr val="FFFFFF"/>
            </a:solidFill>
          </p:spPr>
          <p:txBody>
            <a:bodyPr wrap="square" lIns="0" tIns="0" rIns="0" bIns="0" rtlCol="0"/>
            <a:lstStyle/>
            <a:p>
              <a:pPr defTabSz="975573">
                <a:defRPr/>
              </a:pPr>
              <a:endParaRPr sz="2027">
                <a:solidFill>
                  <a:prstClr val="black"/>
                </a:solidFill>
                <a:latin typeface="Calibri"/>
              </a:endParaRPr>
            </a:p>
          </p:txBody>
        </p:sp>
        <p:sp>
          <p:nvSpPr>
            <p:cNvPr id="110" name="object 48"/>
            <p:cNvSpPr/>
            <p:nvPr/>
          </p:nvSpPr>
          <p:spPr>
            <a:xfrm>
              <a:off x="-2516156" y="3623025"/>
              <a:ext cx="308936" cy="192138"/>
            </a:xfrm>
            <a:prstGeom prst="rect">
              <a:avLst/>
            </a:prstGeom>
            <a:blipFill>
              <a:blip r:embed="rId4" cstate="print"/>
              <a:stretch>
                <a:fillRect/>
              </a:stretch>
            </a:blipFill>
          </p:spPr>
          <p:txBody>
            <a:bodyPr wrap="square" lIns="0" tIns="0" rIns="0" bIns="0" rtlCol="0"/>
            <a:lstStyle/>
            <a:p>
              <a:pPr defTabSz="975573">
                <a:defRPr/>
              </a:pPr>
              <a:endParaRPr sz="2027">
                <a:solidFill>
                  <a:prstClr val="black"/>
                </a:solidFill>
                <a:latin typeface="Calibri"/>
              </a:endParaRPr>
            </a:p>
          </p:txBody>
        </p:sp>
      </p:grpSp>
      <p:sp>
        <p:nvSpPr>
          <p:cNvPr id="126" name="Left Brace 125"/>
          <p:cNvSpPr/>
          <p:nvPr/>
        </p:nvSpPr>
        <p:spPr>
          <a:xfrm>
            <a:off x="472093" y="1346632"/>
            <a:ext cx="111966" cy="49004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75573">
              <a:defRPr/>
            </a:pPr>
            <a:endParaRPr lang="en-US" sz="2027">
              <a:solidFill>
                <a:prstClr val="black"/>
              </a:solidFill>
              <a:latin typeface="Calibri"/>
            </a:endParaRPr>
          </a:p>
        </p:txBody>
      </p:sp>
      <p:cxnSp>
        <p:nvCxnSpPr>
          <p:cNvPr id="10" name="Straight Connector 9"/>
          <p:cNvCxnSpPr>
            <a:cxnSpLocks/>
          </p:cNvCxnSpPr>
          <p:nvPr/>
        </p:nvCxnSpPr>
        <p:spPr>
          <a:xfrm>
            <a:off x="631223" y="2633192"/>
            <a:ext cx="118641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E8AE55A7-1B39-47EB-BF7D-2298946ACED8}"/>
              </a:ext>
            </a:extLst>
          </p:cNvPr>
          <p:cNvSpPr>
            <a:spLocks noChangeArrowheads="1"/>
          </p:cNvSpPr>
          <p:nvPr/>
        </p:nvSpPr>
        <p:spPr bwMode="gray">
          <a:xfrm rot="16200000">
            <a:off x="-428486" y="3648745"/>
            <a:ext cx="1615914" cy="204800"/>
          </a:xfrm>
          <a:prstGeom prst="rect">
            <a:avLst/>
          </a:prstGeom>
          <a:noFill/>
          <a:ln w="12700" cap="rnd" algn="ctr">
            <a:noFill/>
            <a:miter lim="800000"/>
            <a:headEnd/>
            <a:tailEnd/>
          </a:ln>
        </p:spPr>
        <p:txBody>
          <a:bodyPr wrap="square" lIns="72000" tIns="0" rIns="72000" bIns="0" anchor="ctr" anchorCtr="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256">
              <a:lnSpc>
                <a:spcPct val="95000"/>
              </a:lnSpc>
              <a:defRPr/>
            </a:pPr>
            <a:r>
              <a:rPr lang="en-US" sz="1401"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Levels of Shared</a:t>
            </a:r>
          </a:p>
        </p:txBody>
      </p:sp>
      <p:sp>
        <p:nvSpPr>
          <p:cNvPr id="97" name="TextBox 96">
            <a:extLst>
              <a:ext uri="{FF2B5EF4-FFF2-40B4-BE49-F238E27FC236}">
                <a16:creationId xmlns:a16="http://schemas.microsoft.com/office/drawing/2014/main" id="{7BF34565-632F-4E6E-A08C-CA7B9F8D10A9}"/>
              </a:ext>
            </a:extLst>
          </p:cNvPr>
          <p:cNvSpPr txBox="1"/>
          <p:nvPr/>
        </p:nvSpPr>
        <p:spPr>
          <a:xfrm>
            <a:off x="6270891" y="42631"/>
            <a:ext cx="6658861" cy="261610"/>
          </a:xfrm>
          <a:prstGeom prst="rect">
            <a:avLst/>
          </a:prstGeom>
          <a:noFill/>
        </p:spPr>
        <p:txBody>
          <a:bodyPr wrap="square" lIns="0" tIns="0" rIns="0" bIns="0" rtlCol="0" anchor="t">
            <a:spAutoFit/>
          </a:bodyPr>
          <a:lstStyle/>
          <a:p>
            <a:pPr algn="r" defTabSz="483192">
              <a:spcBef>
                <a:spcPts val="640"/>
              </a:spcBef>
              <a:buSzPct val="100000"/>
              <a:defRPr/>
            </a:pPr>
            <a:r>
              <a:rPr lang="en-US" sz="1700" b="1" u="sng" dirty="0">
                <a:solidFill>
                  <a:srgbClr val="C00000"/>
                </a:solidFill>
                <a:latin typeface="Calibri"/>
              </a:rPr>
              <a:t>BELOW IS CONFIDENTIAL DRAFT AND FOR DISCUSSION PURPOSES ONLY</a:t>
            </a:r>
          </a:p>
        </p:txBody>
      </p:sp>
      <p:sp>
        <p:nvSpPr>
          <p:cNvPr id="55" name="Rectangle 54">
            <a:extLst>
              <a:ext uri="{FF2B5EF4-FFF2-40B4-BE49-F238E27FC236}">
                <a16:creationId xmlns:a16="http://schemas.microsoft.com/office/drawing/2014/main" id="{4A565E92-9F30-46F8-95C5-603E599F1625}"/>
              </a:ext>
            </a:extLst>
          </p:cNvPr>
          <p:cNvSpPr/>
          <p:nvPr/>
        </p:nvSpPr>
        <p:spPr bwMode="gray">
          <a:xfrm>
            <a:off x="3207296" y="1368106"/>
            <a:ext cx="1124166"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UWM </a:t>
            </a:r>
          </a:p>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Controllership </a:t>
            </a:r>
          </a:p>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Group</a:t>
            </a:r>
          </a:p>
        </p:txBody>
      </p:sp>
      <p:sp>
        <p:nvSpPr>
          <p:cNvPr id="56" name="Rectangle 55">
            <a:extLst>
              <a:ext uri="{FF2B5EF4-FFF2-40B4-BE49-F238E27FC236}">
                <a16:creationId xmlns:a16="http://schemas.microsoft.com/office/drawing/2014/main" id="{4599197D-40E6-4E9C-AB54-83342F38B9A7}"/>
              </a:ext>
            </a:extLst>
          </p:cNvPr>
          <p:cNvSpPr/>
          <p:nvPr/>
        </p:nvSpPr>
        <p:spPr bwMode="gray">
          <a:xfrm>
            <a:off x="3207296" y="2693314"/>
            <a:ext cx="1124166" cy="365760"/>
          </a:xfrm>
          <a:prstGeom prst="rect">
            <a:avLst/>
          </a:prstGeom>
          <a:solidFill>
            <a:schemeClr val="accent4">
              <a:lumMod val="25000"/>
            </a:schemeClr>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Equipment &amp; Inventory Office</a:t>
            </a:r>
          </a:p>
        </p:txBody>
      </p:sp>
      <p:sp>
        <p:nvSpPr>
          <p:cNvPr id="57" name="Rectangle 56">
            <a:extLst>
              <a:ext uri="{FF2B5EF4-FFF2-40B4-BE49-F238E27FC236}">
                <a16:creationId xmlns:a16="http://schemas.microsoft.com/office/drawing/2014/main" id="{467FE37E-2BBE-4CB5-BE40-BBA753983E17}"/>
              </a:ext>
            </a:extLst>
          </p:cNvPr>
          <p:cNvSpPr/>
          <p:nvPr/>
        </p:nvSpPr>
        <p:spPr bwMode="gray">
          <a:xfrm>
            <a:off x="3207296" y="3115403"/>
            <a:ext cx="1124166" cy="365760"/>
          </a:xfrm>
          <a:prstGeom prst="rect">
            <a:avLst/>
          </a:prstGeom>
          <a:solidFill>
            <a:srgbClr val="CEEAB0"/>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chemeClr val="accent4">
                    <a:lumMod val="10000"/>
                  </a:schemeClr>
                </a:solidFill>
                <a:latin typeface="+mj-lt"/>
                <a:ea typeface="Open Sans" panose="020B0606030504020204" pitchFamily="34" charset="0"/>
                <a:cs typeface="Open Sans" panose="020B0606030504020204" pitchFamily="34" charset="0"/>
              </a:rPr>
              <a:t>UWM Controllership Group</a:t>
            </a:r>
          </a:p>
        </p:txBody>
      </p:sp>
      <p:cxnSp>
        <p:nvCxnSpPr>
          <p:cNvPr id="5" name="Straight Connector 4">
            <a:extLst>
              <a:ext uri="{FF2B5EF4-FFF2-40B4-BE49-F238E27FC236}">
                <a16:creationId xmlns:a16="http://schemas.microsoft.com/office/drawing/2014/main" id="{38A2CB27-3195-45EC-BD7F-E332925CC5B8}"/>
              </a:ext>
            </a:extLst>
          </p:cNvPr>
          <p:cNvCxnSpPr>
            <a:cxnSpLocks/>
          </p:cNvCxnSpPr>
          <p:nvPr/>
        </p:nvCxnSpPr>
        <p:spPr>
          <a:xfrm flipH="1">
            <a:off x="4447199" y="1012275"/>
            <a:ext cx="0" cy="2892164"/>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sp>
        <p:nvSpPr>
          <p:cNvPr id="88" name="Rectangle 87">
            <a:extLst>
              <a:ext uri="{FF2B5EF4-FFF2-40B4-BE49-F238E27FC236}">
                <a16:creationId xmlns:a16="http://schemas.microsoft.com/office/drawing/2014/main" id="{11B55960-F18D-4B0F-938A-0CB2D3A1BF8D}"/>
              </a:ext>
            </a:extLst>
          </p:cNvPr>
          <p:cNvSpPr/>
          <p:nvPr/>
        </p:nvSpPr>
        <p:spPr bwMode="gray">
          <a:xfrm>
            <a:off x="8611590" y="2675358"/>
            <a:ext cx="1094373" cy="365760"/>
          </a:xfrm>
          <a:prstGeom prst="rect">
            <a:avLst/>
          </a:prstGeom>
          <a:solidFill>
            <a:schemeClr val="accent4">
              <a:lumMod val="25000"/>
            </a:schemeClr>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UWA Procurement Services</a:t>
            </a:r>
          </a:p>
        </p:txBody>
      </p:sp>
      <p:sp>
        <p:nvSpPr>
          <p:cNvPr id="89" name="Rectangle 88">
            <a:extLst>
              <a:ext uri="{FF2B5EF4-FFF2-40B4-BE49-F238E27FC236}">
                <a16:creationId xmlns:a16="http://schemas.microsoft.com/office/drawing/2014/main" id="{8FBADC59-4A50-4D61-AC6F-4E32A23E016B}"/>
              </a:ext>
            </a:extLst>
          </p:cNvPr>
          <p:cNvSpPr/>
          <p:nvPr/>
        </p:nvSpPr>
        <p:spPr bwMode="gray">
          <a:xfrm>
            <a:off x="8611590" y="3073019"/>
            <a:ext cx="1094373" cy="365760"/>
          </a:xfrm>
          <a:prstGeom prst="rect">
            <a:avLst/>
          </a:prstGeom>
          <a:solidFill>
            <a:srgbClr val="CEEAB0"/>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chemeClr val="accent4">
                    <a:lumMod val="10000"/>
                  </a:schemeClr>
                </a:solidFill>
                <a:latin typeface="+mj-lt"/>
                <a:ea typeface="Open Sans" panose="020B0606030504020204" pitchFamily="34" charset="0"/>
                <a:cs typeface="Open Sans" panose="020B0606030504020204" pitchFamily="34" charset="0"/>
              </a:rPr>
              <a:t>UWM Supply Chain</a:t>
            </a:r>
          </a:p>
        </p:txBody>
      </p:sp>
      <p:sp>
        <p:nvSpPr>
          <p:cNvPr id="95" name="Rectangle 94">
            <a:extLst>
              <a:ext uri="{FF2B5EF4-FFF2-40B4-BE49-F238E27FC236}">
                <a16:creationId xmlns:a16="http://schemas.microsoft.com/office/drawing/2014/main" id="{64B2D787-9DA3-4C29-B5DB-0FC0FC3E8F8C}"/>
              </a:ext>
            </a:extLst>
          </p:cNvPr>
          <p:cNvSpPr/>
          <p:nvPr/>
        </p:nvSpPr>
        <p:spPr bwMode="gray">
          <a:xfrm>
            <a:off x="5919260" y="1769277"/>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Post-Award Fiscal Compliance</a:t>
            </a:r>
          </a:p>
        </p:txBody>
      </p:sp>
      <p:sp>
        <p:nvSpPr>
          <p:cNvPr id="96" name="Rectangle 95">
            <a:extLst>
              <a:ext uri="{FF2B5EF4-FFF2-40B4-BE49-F238E27FC236}">
                <a16:creationId xmlns:a16="http://schemas.microsoft.com/office/drawing/2014/main" id="{E0788BF5-14B7-48F6-9126-7071D300D956}"/>
              </a:ext>
            </a:extLst>
          </p:cNvPr>
          <p:cNvSpPr/>
          <p:nvPr/>
        </p:nvSpPr>
        <p:spPr bwMode="gray">
          <a:xfrm>
            <a:off x="5919260" y="1368106"/>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Grant &amp; Contract Accounting</a:t>
            </a:r>
          </a:p>
        </p:txBody>
      </p:sp>
      <p:sp>
        <p:nvSpPr>
          <p:cNvPr id="116" name="Rectangle 115">
            <a:extLst>
              <a:ext uri="{FF2B5EF4-FFF2-40B4-BE49-F238E27FC236}">
                <a16:creationId xmlns:a16="http://schemas.microsoft.com/office/drawing/2014/main" id="{1A08C5A4-0B1F-4B09-A883-569B544D32BB}"/>
              </a:ext>
            </a:extLst>
          </p:cNvPr>
          <p:cNvSpPr/>
          <p:nvPr/>
        </p:nvSpPr>
        <p:spPr bwMode="gray">
          <a:xfrm>
            <a:off x="4573095" y="3107523"/>
            <a:ext cx="1094373" cy="365760"/>
          </a:xfrm>
          <a:prstGeom prst="rect">
            <a:avLst/>
          </a:prstGeom>
          <a:solidFill>
            <a:srgbClr val="CEEAB0"/>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chemeClr val="accent4">
                    <a:lumMod val="10000"/>
                  </a:schemeClr>
                </a:solidFill>
                <a:latin typeface="+mj-lt"/>
                <a:ea typeface="Open Sans" panose="020B0606030504020204" pitchFamily="34" charset="0"/>
                <a:cs typeface="Open Sans" panose="020B0606030504020204" pitchFamily="34" charset="0"/>
              </a:rPr>
              <a:t>UWM Controllers Office</a:t>
            </a:r>
          </a:p>
        </p:txBody>
      </p:sp>
      <p:sp>
        <p:nvSpPr>
          <p:cNvPr id="124" name="Rectangle 123">
            <a:extLst>
              <a:ext uri="{FF2B5EF4-FFF2-40B4-BE49-F238E27FC236}">
                <a16:creationId xmlns:a16="http://schemas.microsoft.com/office/drawing/2014/main" id="{E96A3686-B02B-4FBF-9261-BFB4BA3A0204}"/>
              </a:ext>
            </a:extLst>
          </p:cNvPr>
          <p:cNvSpPr/>
          <p:nvPr/>
        </p:nvSpPr>
        <p:spPr bwMode="gray">
          <a:xfrm>
            <a:off x="4573095" y="1368106"/>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Management Accounting &amp; Analysis</a:t>
            </a:r>
          </a:p>
        </p:txBody>
      </p:sp>
      <p:sp>
        <p:nvSpPr>
          <p:cNvPr id="125" name="Rectangle 124">
            <a:extLst>
              <a:ext uri="{FF2B5EF4-FFF2-40B4-BE49-F238E27FC236}">
                <a16:creationId xmlns:a16="http://schemas.microsoft.com/office/drawing/2014/main" id="{55B82ACD-AA94-4265-BE02-2D9996440077}"/>
              </a:ext>
            </a:extLst>
          </p:cNvPr>
          <p:cNvSpPr/>
          <p:nvPr/>
        </p:nvSpPr>
        <p:spPr bwMode="gray">
          <a:xfrm>
            <a:off x="5919260" y="2693314"/>
            <a:ext cx="1094373" cy="365760"/>
          </a:xfrm>
          <a:prstGeom prst="rect">
            <a:avLst/>
          </a:prstGeom>
          <a:solidFill>
            <a:schemeClr val="accent4">
              <a:lumMod val="25000"/>
            </a:schemeClr>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Research &amp; Cash Accounting</a:t>
            </a:r>
          </a:p>
        </p:txBody>
      </p:sp>
      <p:sp>
        <p:nvSpPr>
          <p:cNvPr id="137" name="Rectangle 136">
            <a:extLst>
              <a:ext uri="{FF2B5EF4-FFF2-40B4-BE49-F238E27FC236}">
                <a16:creationId xmlns:a16="http://schemas.microsoft.com/office/drawing/2014/main" id="{F9946C50-F386-42ED-8A64-D5F5B26518C1}"/>
              </a:ext>
            </a:extLst>
          </p:cNvPr>
          <p:cNvSpPr/>
          <p:nvPr/>
        </p:nvSpPr>
        <p:spPr bwMode="gray">
          <a:xfrm>
            <a:off x="4573095" y="1769277"/>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Tax Office</a:t>
            </a:r>
          </a:p>
        </p:txBody>
      </p:sp>
      <p:sp>
        <p:nvSpPr>
          <p:cNvPr id="138" name="Rectangle 137">
            <a:extLst>
              <a:ext uri="{FF2B5EF4-FFF2-40B4-BE49-F238E27FC236}">
                <a16:creationId xmlns:a16="http://schemas.microsoft.com/office/drawing/2014/main" id="{1762C2B1-7DA4-4CF4-A9A1-ECE54C98FD6E}"/>
              </a:ext>
            </a:extLst>
          </p:cNvPr>
          <p:cNvSpPr/>
          <p:nvPr/>
        </p:nvSpPr>
        <p:spPr bwMode="gray">
          <a:xfrm>
            <a:off x="8611590" y="1368106"/>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Travel Services</a:t>
            </a:r>
          </a:p>
        </p:txBody>
      </p:sp>
      <p:sp>
        <p:nvSpPr>
          <p:cNvPr id="140" name="Rectangle 139">
            <a:extLst>
              <a:ext uri="{FF2B5EF4-FFF2-40B4-BE49-F238E27FC236}">
                <a16:creationId xmlns:a16="http://schemas.microsoft.com/office/drawing/2014/main" id="{40944CED-8981-45CC-8DA6-FC3D4354DF06}"/>
              </a:ext>
            </a:extLst>
          </p:cNvPr>
          <p:cNvSpPr/>
          <p:nvPr/>
        </p:nvSpPr>
        <p:spPr bwMode="gray">
          <a:xfrm>
            <a:off x="4573095" y="2693314"/>
            <a:ext cx="1094373" cy="365760"/>
          </a:xfrm>
          <a:prstGeom prst="rect">
            <a:avLst/>
          </a:prstGeom>
          <a:solidFill>
            <a:schemeClr val="accent4">
              <a:lumMod val="25000"/>
            </a:schemeClr>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ea typeface="Open Sans" panose="020B0606030504020204" pitchFamily="34" charset="0"/>
                <a:cs typeface="Open Sans" panose="020B0606030504020204" pitchFamily="34" charset="0"/>
              </a:rPr>
              <a:t>UWA Financial Accounting</a:t>
            </a:r>
          </a:p>
        </p:txBody>
      </p:sp>
      <p:sp>
        <p:nvSpPr>
          <p:cNvPr id="145" name="Rectangle 144">
            <a:extLst>
              <a:ext uri="{FF2B5EF4-FFF2-40B4-BE49-F238E27FC236}">
                <a16:creationId xmlns:a16="http://schemas.microsoft.com/office/drawing/2014/main" id="{D09A603D-E3B0-4C17-8306-3BCC4EB49C74}"/>
              </a:ext>
            </a:extLst>
          </p:cNvPr>
          <p:cNvSpPr/>
          <p:nvPr/>
        </p:nvSpPr>
        <p:spPr bwMode="gray">
          <a:xfrm>
            <a:off x="8611590" y="1766476"/>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Enterprise Procurement Governance</a:t>
            </a:r>
          </a:p>
        </p:txBody>
      </p:sp>
      <p:sp>
        <p:nvSpPr>
          <p:cNvPr id="146" name="Rectangle 145">
            <a:extLst>
              <a:ext uri="{FF2B5EF4-FFF2-40B4-BE49-F238E27FC236}">
                <a16:creationId xmlns:a16="http://schemas.microsoft.com/office/drawing/2014/main" id="{4B7A875D-BD0A-4965-A500-F09538A057E2}"/>
              </a:ext>
            </a:extLst>
          </p:cNvPr>
          <p:cNvSpPr/>
          <p:nvPr/>
        </p:nvSpPr>
        <p:spPr bwMode="gray">
          <a:xfrm>
            <a:off x="5920119" y="3115403"/>
            <a:ext cx="1094373" cy="365760"/>
          </a:xfrm>
          <a:prstGeom prst="rect">
            <a:avLst/>
          </a:prstGeom>
          <a:solidFill>
            <a:srgbClr val="353638"/>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Office of Sponsored Programs</a:t>
            </a:r>
          </a:p>
        </p:txBody>
      </p:sp>
      <p:sp>
        <p:nvSpPr>
          <p:cNvPr id="162" name="Rectangle 161">
            <a:extLst>
              <a:ext uri="{FF2B5EF4-FFF2-40B4-BE49-F238E27FC236}">
                <a16:creationId xmlns:a16="http://schemas.microsoft.com/office/drawing/2014/main" id="{26AC37E3-79DF-4887-84C9-E57C64F7C124}"/>
              </a:ext>
            </a:extLst>
          </p:cNvPr>
          <p:cNvSpPr/>
          <p:nvPr/>
        </p:nvSpPr>
        <p:spPr bwMode="gray">
          <a:xfrm>
            <a:off x="7265425" y="1368106"/>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UW Advancement</a:t>
            </a:r>
          </a:p>
        </p:txBody>
      </p:sp>
      <p:sp>
        <p:nvSpPr>
          <p:cNvPr id="163" name="Rectangle 162">
            <a:extLst>
              <a:ext uri="{FF2B5EF4-FFF2-40B4-BE49-F238E27FC236}">
                <a16:creationId xmlns:a16="http://schemas.microsoft.com/office/drawing/2014/main" id="{53BC7264-1A86-4588-9323-C79CC36C7E7A}"/>
              </a:ext>
            </a:extLst>
          </p:cNvPr>
          <p:cNvSpPr/>
          <p:nvPr/>
        </p:nvSpPr>
        <p:spPr bwMode="gray">
          <a:xfrm>
            <a:off x="7265425" y="2675358"/>
            <a:ext cx="1094373" cy="365760"/>
          </a:xfrm>
          <a:prstGeom prst="rect">
            <a:avLst/>
          </a:prstGeom>
          <a:solidFill>
            <a:schemeClr val="accent4">
              <a:lumMod val="25000"/>
            </a:schemeClr>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UWA Financial Accounting</a:t>
            </a:r>
          </a:p>
        </p:txBody>
      </p:sp>
      <p:sp>
        <p:nvSpPr>
          <p:cNvPr id="165" name="Rectangle 164">
            <a:extLst>
              <a:ext uri="{FF2B5EF4-FFF2-40B4-BE49-F238E27FC236}">
                <a16:creationId xmlns:a16="http://schemas.microsoft.com/office/drawing/2014/main" id="{50933BD5-B9C8-417A-AA41-19B375B2BD62}"/>
              </a:ext>
            </a:extLst>
          </p:cNvPr>
          <p:cNvSpPr/>
          <p:nvPr/>
        </p:nvSpPr>
        <p:spPr bwMode="gray">
          <a:xfrm>
            <a:off x="7265425" y="3073019"/>
            <a:ext cx="1094373" cy="365760"/>
          </a:xfrm>
          <a:prstGeom prst="rect">
            <a:avLst/>
          </a:prstGeom>
          <a:solidFill>
            <a:srgbClr val="CEEAB0"/>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chemeClr val="accent4">
                    <a:lumMod val="10000"/>
                  </a:schemeClr>
                </a:solidFill>
                <a:latin typeface="+mj-lt"/>
                <a:ea typeface="Open Sans" panose="020B0606030504020204" pitchFamily="34" charset="0"/>
                <a:cs typeface="Open Sans" panose="020B0606030504020204" pitchFamily="34" charset="0"/>
              </a:rPr>
              <a:t>UWM Controllers Office</a:t>
            </a:r>
          </a:p>
        </p:txBody>
      </p:sp>
      <p:sp>
        <p:nvSpPr>
          <p:cNvPr id="166" name="Rectangle 165">
            <a:extLst>
              <a:ext uri="{FF2B5EF4-FFF2-40B4-BE49-F238E27FC236}">
                <a16:creationId xmlns:a16="http://schemas.microsoft.com/office/drawing/2014/main" id="{BB1B3C16-82A5-48FE-837B-B32681322939}"/>
              </a:ext>
            </a:extLst>
          </p:cNvPr>
          <p:cNvSpPr/>
          <p:nvPr/>
        </p:nvSpPr>
        <p:spPr bwMode="gray">
          <a:xfrm>
            <a:off x="7265425" y="3470680"/>
            <a:ext cx="1094373" cy="365760"/>
          </a:xfrm>
          <a:prstGeom prst="rect">
            <a:avLst/>
          </a:prstGeom>
          <a:solidFill>
            <a:schemeClr val="accent4">
              <a:lumMod val="25000"/>
            </a:schemeClr>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UWA Procurement Services</a:t>
            </a:r>
          </a:p>
        </p:txBody>
      </p:sp>
      <p:sp>
        <p:nvSpPr>
          <p:cNvPr id="169" name="Rectangle 168">
            <a:extLst>
              <a:ext uri="{FF2B5EF4-FFF2-40B4-BE49-F238E27FC236}">
                <a16:creationId xmlns:a16="http://schemas.microsoft.com/office/drawing/2014/main" id="{40F1E830-F88C-41BE-B80D-F06AC633D77C}"/>
              </a:ext>
            </a:extLst>
          </p:cNvPr>
          <p:cNvSpPr/>
          <p:nvPr/>
        </p:nvSpPr>
        <p:spPr bwMode="gray">
          <a:xfrm>
            <a:off x="8611590" y="3470680"/>
            <a:ext cx="1094373" cy="365760"/>
          </a:xfrm>
          <a:prstGeom prst="rect">
            <a:avLst/>
          </a:prstGeom>
          <a:solidFill>
            <a:srgbClr val="CEEAB0"/>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chemeClr val="accent4">
                    <a:lumMod val="10000"/>
                  </a:schemeClr>
                </a:solidFill>
                <a:ea typeface="Open Sans" panose="020B0606030504020204" pitchFamily="34" charset="0"/>
                <a:cs typeface="Open Sans" panose="020B0606030504020204" pitchFamily="34" charset="0"/>
              </a:rPr>
              <a:t>UWM Controllers Office</a:t>
            </a:r>
          </a:p>
        </p:txBody>
      </p:sp>
      <p:sp>
        <p:nvSpPr>
          <p:cNvPr id="172" name="Rectangle 171">
            <a:extLst>
              <a:ext uri="{FF2B5EF4-FFF2-40B4-BE49-F238E27FC236}">
                <a16:creationId xmlns:a16="http://schemas.microsoft.com/office/drawing/2014/main" id="{FE0E4DBF-C58C-4EC3-8336-479AC0DF67AE}"/>
              </a:ext>
            </a:extLst>
          </p:cNvPr>
          <p:cNvSpPr/>
          <p:nvPr/>
        </p:nvSpPr>
        <p:spPr bwMode="gray">
          <a:xfrm>
            <a:off x="9957755" y="1368106"/>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UW Facilities Capital Projects</a:t>
            </a:r>
          </a:p>
        </p:txBody>
      </p:sp>
      <p:sp>
        <p:nvSpPr>
          <p:cNvPr id="173" name="Rectangle 172">
            <a:extLst>
              <a:ext uri="{FF2B5EF4-FFF2-40B4-BE49-F238E27FC236}">
                <a16:creationId xmlns:a16="http://schemas.microsoft.com/office/drawing/2014/main" id="{FE0403EF-956C-4C6A-916C-E8166CB60D2F}"/>
              </a:ext>
            </a:extLst>
          </p:cNvPr>
          <p:cNvSpPr/>
          <p:nvPr/>
        </p:nvSpPr>
        <p:spPr bwMode="gray">
          <a:xfrm>
            <a:off x="9957755" y="2667154"/>
            <a:ext cx="1094373" cy="365760"/>
          </a:xfrm>
          <a:prstGeom prst="rect">
            <a:avLst/>
          </a:prstGeom>
          <a:solidFill>
            <a:schemeClr val="accent4">
              <a:lumMod val="25000"/>
            </a:schemeClr>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UW Facilities Capital Projects</a:t>
            </a:r>
          </a:p>
        </p:txBody>
      </p:sp>
      <p:sp>
        <p:nvSpPr>
          <p:cNvPr id="174" name="Rectangle 173">
            <a:extLst>
              <a:ext uri="{FF2B5EF4-FFF2-40B4-BE49-F238E27FC236}">
                <a16:creationId xmlns:a16="http://schemas.microsoft.com/office/drawing/2014/main" id="{48AB36E1-DF34-494A-818E-DF76BEEAA38D}"/>
              </a:ext>
            </a:extLst>
          </p:cNvPr>
          <p:cNvSpPr/>
          <p:nvPr/>
        </p:nvSpPr>
        <p:spPr bwMode="gray">
          <a:xfrm>
            <a:off x="9957755" y="3076716"/>
            <a:ext cx="1094373" cy="365760"/>
          </a:xfrm>
          <a:prstGeom prst="rect">
            <a:avLst/>
          </a:prstGeom>
          <a:solidFill>
            <a:srgbClr val="CEEAB0"/>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chemeClr val="accent4">
                    <a:lumMod val="10000"/>
                  </a:schemeClr>
                </a:solidFill>
                <a:latin typeface="+mj-lt"/>
                <a:ea typeface="Open Sans" panose="020B0606030504020204" pitchFamily="34" charset="0"/>
                <a:cs typeface="Open Sans" panose="020B0606030504020204" pitchFamily="34" charset="0"/>
              </a:rPr>
              <a:t>UWM Controllers Office</a:t>
            </a:r>
          </a:p>
        </p:txBody>
      </p:sp>
      <p:sp>
        <p:nvSpPr>
          <p:cNvPr id="180" name="Rectangle 179">
            <a:extLst>
              <a:ext uri="{FF2B5EF4-FFF2-40B4-BE49-F238E27FC236}">
                <a16:creationId xmlns:a16="http://schemas.microsoft.com/office/drawing/2014/main" id="{87DFED8B-92DB-44D9-94FF-791E158C06A9}"/>
              </a:ext>
            </a:extLst>
          </p:cNvPr>
          <p:cNvSpPr/>
          <p:nvPr/>
        </p:nvSpPr>
        <p:spPr bwMode="gray">
          <a:xfrm>
            <a:off x="11303923" y="1766476"/>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Office of Planning and Budgeting</a:t>
            </a:r>
          </a:p>
        </p:txBody>
      </p:sp>
      <p:sp>
        <p:nvSpPr>
          <p:cNvPr id="181" name="Rectangle 180">
            <a:extLst>
              <a:ext uri="{FF2B5EF4-FFF2-40B4-BE49-F238E27FC236}">
                <a16:creationId xmlns:a16="http://schemas.microsoft.com/office/drawing/2014/main" id="{0C26418E-441B-4D8D-B363-D04CBEE9CA9C}"/>
              </a:ext>
            </a:extLst>
          </p:cNvPr>
          <p:cNvSpPr/>
          <p:nvPr/>
        </p:nvSpPr>
        <p:spPr bwMode="gray">
          <a:xfrm>
            <a:off x="11303923" y="2665137"/>
            <a:ext cx="1094373" cy="365760"/>
          </a:xfrm>
          <a:prstGeom prst="rect">
            <a:avLst/>
          </a:prstGeom>
          <a:solidFill>
            <a:schemeClr val="accent4">
              <a:lumMod val="25000"/>
            </a:schemeClr>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Office of Planning and Budgeting</a:t>
            </a:r>
          </a:p>
        </p:txBody>
      </p:sp>
      <p:sp>
        <p:nvSpPr>
          <p:cNvPr id="182" name="Rectangle 181">
            <a:extLst>
              <a:ext uri="{FF2B5EF4-FFF2-40B4-BE49-F238E27FC236}">
                <a16:creationId xmlns:a16="http://schemas.microsoft.com/office/drawing/2014/main" id="{C18BE48B-1BFE-4398-897D-52E3D63069DB}"/>
              </a:ext>
            </a:extLst>
          </p:cNvPr>
          <p:cNvSpPr/>
          <p:nvPr/>
        </p:nvSpPr>
        <p:spPr bwMode="gray">
          <a:xfrm>
            <a:off x="11303923" y="3080899"/>
            <a:ext cx="1094373" cy="365760"/>
          </a:xfrm>
          <a:prstGeom prst="rect">
            <a:avLst/>
          </a:prstGeom>
          <a:solidFill>
            <a:srgbClr val="CEEAB0"/>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chemeClr val="accent4">
                    <a:lumMod val="10000"/>
                  </a:schemeClr>
                </a:solidFill>
                <a:latin typeface="+mj-lt"/>
                <a:ea typeface="Open Sans" panose="020B0606030504020204" pitchFamily="34" charset="0"/>
                <a:cs typeface="Open Sans" panose="020B0606030504020204" pitchFamily="34" charset="0"/>
              </a:rPr>
              <a:t>UWM Financial Planning and Analysis</a:t>
            </a:r>
          </a:p>
        </p:txBody>
      </p:sp>
      <p:sp>
        <p:nvSpPr>
          <p:cNvPr id="183" name="Rectangle 182">
            <a:extLst>
              <a:ext uri="{FF2B5EF4-FFF2-40B4-BE49-F238E27FC236}">
                <a16:creationId xmlns:a16="http://schemas.microsoft.com/office/drawing/2014/main" id="{7C57ACEF-A253-4268-99E4-C8277B2C40F8}"/>
              </a:ext>
            </a:extLst>
          </p:cNvPr>
          <p:cNvSpPr/>
          <p:nvPr/>
        </p:nvSpPr>
        <p:spPr bwMode="gray">
          <a:xfrm>
            <a:off x="11303923" y="1368106"/>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Integrated Service Center</a:t>
            </a:r>
          </a:p>
        </p:txBody>
      </p:sp>
      <p:sp>
        <p:nvSpPr>
          <p:cNvPr id="184" name="Rectangle 183">
            <a:extLst>
              <a:ext uri="{FF2B5EF4-FFF2-40B4-BE49-F238E27FC236}">
                <a16:creationId xmlns:a16="http://schemas.microsoft.com/office/drawing/2014/main" id="{EF4A0EC3-D7C6-435C-954C-0C024FB86546}"/>
              </a:ext>
            </a:extLst>
          </p:cNvPr>
          <p:cNvSpPr/>
          <p:nvPr/>
        </p:nvSpPr>
        <p:spPr bwMode="gray">
          <a:xfrm>
            <a:off x="1880765" y="3115403"/>
            <a:ext cx="1094373" cy="365760"/>
          </a:xfrm>
          <a:prstGeom prst="rect">
            <a:avLst/>
          </a:prstGeom>
          <a:solidFill>
            <a:srgbClr val="CEEAB0"/>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chemeClr val="accent4">
                    <a:lumMod val="10000"/>
                  </a:schemeClr>
                </a:solidFill>
                <a:latin typeface="+mj-lt"/>
                <a:ea typeface="Open Sans" panose="020B0606030504020204" pitchFamily="34" charset="0"/>
                <a:cs typeface="Open Sans" panose="020B0606030504020204" pitchFamily="34" charset="0"/>
              </a:rPr>
              <a:t>UWM Controllers Office</a:t>
            </a:r>
          </a:p>
        </p:txBody>
      </p:sp>
      <p:sp>
        <p:nvSpPr>
          <p:cNvPr id="185" name="Rectangle 184">
            <a:extLst>
              <a:ext uri="{FF2B5EF4-FFF2-40B4-BE49-F238E27FC236}">
                <a16:creationId xmlns:a16="http://schemas.microsoft.com/office/drawing/2014/main" id="{6BDBF617-F746-4E4E-A525-A84D9B4CA4B0}"/>
              </a:ext>
            </a:extLst>
          </p:cNvPr>
          <p:cNvSpPr/>
          <p:nvPr/>
        </p:nvSpPr>
        <p:spPr bwMode="gray">
          <a:xfrm>
            <a:off x="1880765" y="2693314"/>
            <a:ext cx="1094373" cy="365760"/>
          </a:xfrm>
          <a:prstGeom prst="rect">
            <a:avLst/>
          </a:prstGeom>
          <a:solidFill>
            <a:schemeClr val="accent4">
              <a:lumMod val="25000"/>
            </a:schemeClr>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UWA Financial Accounting</a:t>
            </a:r>
          </a:p>
        </p:txBody>
      </p:sp>
      <p:sp>
        <p:nvSpPr>
          <p:cNvPr id="186" name="Rectangle 185">
            <a:extLst>
              <a:ext uri="{FF2B5EF4-FFF2-40B4-BE49-F238E27FC236}">
                <a16:creationId xmlns:a16="http://schemas.microsoft.com/office/drawing/2014/main" id="{193A6DCF-157D-4673-9085-1101F9F82C5F}"/>
              </a:ext>
            </a:extLst>
          </p:cNvPr>
          <p:cNvSpPr/>
          <p:nvPr/>
        </p:nvSpPr>
        <p:spPr bwMode="gray">
          <a:xfrm>
            <a:off x="1880765" y="1368106"/>
            <a:ext cx="1094373" cy="365760"/>
          </a:xfrm>
          <a:prstGeom prst="rect">
            <a:avLst/>
          </a:prstGeom>
          <a:solidFill>
            <a:srgbClr val="A6A6A6"/>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800" b="1" kern="0" dirty="0">
                <a:solidFill>
                  <a:srgbClr val="FFFFFF"/>
                </a:solidFill>
                <a:latin typeface="+mj-lt"/>
                <a:ea typeface="Open Sans" panose="020B0606030504020204" pitchFamily="34" charset="0"/>
                <a:cs typeface="Open Sans" panose="020B0606030504020204" pitchFamily="34" charset="0"/>
              </a:rPr>
              <a:t>UWA Financial Accounting</a:t>
            </a:r>
          </a:p>
        </p:txBody>
      </p:sp>
      <p:sp>
        <p:nvSpPr>
          <p:cNvPr id="2" name="Rectangle 1">
            <a:extLst>
              <a:ext uri="{FF2B5EF4-FFF2-40B4-BE49-F238E27FC236}">
                <a16:creationId xmlns:a16="http://schemas.microsoft.com/office/drawing/2014/main" id="{7BD6C4C6-07D4-4335-9F2E-0EF1B90BEFBA}"/>
              </a:ext>
            </a:extLst>
          </p:cNvPr>
          <p:cNvSpPr/>
          <p:nvPr/>
        </p:nvSpPr>
        <p:spPr>
          <a:xfrm>
            <a:off x="3129902" y="1012275"/>
            <a:ext cx="1288428" cy="2833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bg2"/>
                </a:solidFill>
              </a:rPr>
              <a:t>Asset Acquire to Retire</a:t>
            </a:r>
          </a:p>
        </p:txBody>
      </p:sp>
      <p:sp>
        <p:nvSpPr>
          <p:cNvPr id="74" name="Rectangle 73">
            <a:extLst>
              <a:ext uri="{FF2B5EF4-FFF2-40B4-BE49-F238E27FC236}">
                <a16:creationId xmlns:a16="http://schemas.microsoft.com/office/drawing/2014/main" id="{25AA344C-F3DC-4095-B894-BBDC78EEB597}"/>
              </a:ext>
            </a:extLst>
          </p:cNvPr>
          <p:cNvSpPr/>
          <p:nvPr/>
        </p:nvSpPr>
        <p:spPr>
          <a:xfrm>
            <a:off x="4476067" y="1012275"/>
            <a:ext cx="1288428" cy="2833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2"/>
                </a:solidFill>
              </a:rPr>
              <a:t>Customer Requisition to Payment</a:t>
            </a:r>
          </a:p>
        </p:txBody>
      </p:sp>
      <p:sp>
        <p:nvSpPr>
          <p:cNvPr id="75" name="Rectangle 74">
            <a:extLst>
              <a:ext uri="{FF2B5EF4-FFF2-40B4-BE49-F238E27FC236}">
                <a16:creationId xmlns:a16="http://schemas.microsoft.com/office/drawing/2014/main" id="{34CE045D-AD26-4B11-9A49-43D2DCD288DB}"/>
              </a:ext>
            </a:extLst>
          </p:cNvPr>
          <p:cNvSpPr/>
          <p:nvPr/>
        </p:nvSpPr>
        <p:spPr>
          <a:xfrm>
            <a:off x="5822232" y="1012275"/>
            <a:ext cx="1288428" cy="2833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bg2"/>
                </a:solidFill>
              </a:rPr>
              <a:t>Grant Award to Close</a:t>
            </a:r>
          </a:p>
        </p:txBody>
      </p:sp>
      <p:sp>
        <p:nvSpPr>
          <p:cNvPr id="76" name="Rectangle 75">
            <a:extLst>
              <a:ext uri="{FF2B5EF4-FFF2-40B4-BE49-F238E27FC236}">
                <a16:creationId xmlns:a16="http://schemas.microsoft.com/office/drawing/2014/main" id="{9E34BB21-6509-4814-A266-59FCB637F90E}"/>
              </a:ext>
            </a:extLst>
          </p:cNvPr>
          <p:cNvSpPr/>
          <p:nvPr/>
        </p:nvSpPr>
        <p:spPr>
          <a:xfrm>
            <a:off x="7168397" y="1012275"/>
            <a:ext cx="1288428" cy="2833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bg2"/>
                </a:solidFill>
              </a:rPr>
              <a:t>Manage Cash and Financial Assets</a:t>
            </a:r>
          </a:p>
        </p:txBody>
      </p:sp>
      <p:sp>
        <p:nvSpPr>
          <p:cNvPr id="77" name="Rectangle 76">
            <a:extLst>
              <a:ext uri="{FF2B5EF4-FFF2-40B4-BE49-F238E27FC236}">
                <a16:creationId xmlns:a16="http://schemas.microsoft.com/office/drawing/2014/main" id="{50631CDD-0AF2-45B2-94F6-3E8001E97107}"/>
              </a:ext>
            </a:extLst>
          </p:cNvPr>
          <p:cNvSpPr/>
          <p:nvPr/>
        </p:nvSpPr>
        <p:spPr>
          <a:xfrm>
            <a:off x="8514562" y="1012275"/>
            <a:ext cx="1288428" cy="2833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bg2"/>
                </a:solidFill>
              </a:rPr>
              <a:t>Procurement &amp; Supply Chain</a:t>
            </a:r>
          </a:p>
        </p:txBody>
      </p:sp>
      <p:sp>
        <p:nvSpPr>
          <p:cNvPr id="78" name="Rectangle 77">
            <a:extLst>
              <a:ext uri="{FF2B5EF4-FFF2-40B4-BE49-F238E27FC236}">
                <a16:creationId xmlns:a16="http://schemas.microsoft.com/office/drawing/2014/main" id="{05B69A13-F7A7-4F8D-8B59-3E9830A8D167}"/>
              </a:ext>
            </a:extLst>
          </p:cNvPr>
          <p:cNvSpPr/>
          <p:nvPr/>
        </p:nvSpPr>
        <p:spPr>
          <a:xfrm>
            <a:off x="9860727" y="1012275"/>
            <a:ext cx="1288428" cy="2833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bg2"/>
                </a:solidFill>
              </a:rPr>
              <a:t>Project Inception to Close</a:t>
            </a:r>
          </a:p>
        </p:txBody>
      </p:sp>
      <p:sp>
        <p:nvSpPr>
          <p:cNvPr id="79" name="Rectangle 78">
            <a:extLst>
              <a:ext uri="{FF2B5EF4-FFF2-40B4-BE49-F238E27FC236}">
                <a16:creationId xmlns:a16="http://schemas.microsoft.com/office/drawing/2014/main" id="{6E4C2FC6-4A66-4E5F-AAA7-B28ADF2D970F}"/>
              </a:ext>
            </a:extLst>
          </p:cNvPr>
          <p:cNvSpPr/>
          <p:nvPr/>
        </p:nvSpPr>
        <p:spPr>
          <a:xfrm>
            <a:off x="11206895" y="1012275"/>
            <a:ext cx="1288428" cy="2833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2"/>
                </a:solidFill>
              </a:rPr>
              <a:t>Plan &amp; Manage the Business</a:t>
            </a:r>
          </a:p>
        </p:txBody>
      </p:sp>
      <p:sp>
        <p:nvSpPr>
          <p:cNvPr id="80" name="Rectangle 79">
            <a:extLst>
              <a:ext uri="{FF2B5EF4-FFF2-40B4-BE49-F238E27FC236}">
                <a16:creationId xmlns:a16="http://schemas.microsoft.com/office/drawing/2014/main" id="{6851C632-92DB-45E9-BF9D-7FED026BC1A9}"/>
              </a:ext>
            </a:extLst>
          </p:cNvPr>
          <p:cNvSpPr/>
          <p:nvPr/>
        </p:nvSpPr>
        <p:spPr>
          <a:xfrm>
            <a:off x="1783737" y="1012275"/>
            <a:ext cx="1288428" cy="2833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2"/>
                </a:solidFill>
              </a:rPr>
              <a:t>Record to Report</a:t>
            </a:r>
          </a:p>
        </p:txBody>
      </p:sp>
      <p:cxnSp>
        <p:nvCxnSpPr>
          <p:cNvPr id="87" name="Straight Connector 86">
            <a:extLst>
              <a:ext uri="{FF2B5EF4-FFF2-40B4-BE49-F238E27FC236}">
                <a16:creationId xmlns:a16="http://schemas.microsoft.com/office/drawing/2014/main" id="{2B872F6F-FDCB-46C2-9D09-CB3C439865B7}"/>
              </a:ext>
            </a:extLst>
          </p:cNvPr>
          <p:cNvCxnSpPr>
            <a:cxnSpLocks/>
          </p:cNvCxnSpPr>
          <p:nvPr/>
        </p:nvCxnSpPr>
        <p:spPr>
          <a:xfrm flipH="1">
            <a:off x="3101033" y="1012275"/>
            <a:ext cx="0" cy="2892164"/>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FCD1441B-337B-4DC2-A634-3CEFFA19E0C5}"/>
              </a:ext>
            </a:extLst>
          </p:cNvPr>
          <p:cNvCxnSpPr>
            <a:cxnSpLocks/>
          </p:cNvCxnSpPr>
          <p:nvPr/>
        </p:nvCxnSpPr>
        <p:spPr>
          <a:xfrm flipH="1">
            <a:off x="5791587" y="1012275"/>
            <a:ext cx="0" cy="2892164"/>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668AD1C-209A-4909-ACB0-53676806DA2A}"/>
              </a:ext>
            </a:extLst>
          </p:cNvPr>
          <p:cNvCxnSpPr>
            <a:cxnSpLocks/>
          </p:cNvCxnSpPr>
          <p:nvPr/>
        </p:nvCxnSpPr>
        <p:spPr>
          <a:xfrm flipH="1">
            <a:off x="7137752" y="1012275"/>
            <a:ext cx="0" cy="2892164"/>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382F40F-612F-4F89-9299-29C03239D2F6}"/>
              </a:ext>
            </a:extLst>
          </p:cNvPr>
          <p:cNvCxnSpPr>
            <a:cxnSpLocks/>
          </p:cNvCxnSpPr>
          <p:nvPr/>
        </p:nvCxnSpPr>
        <p:spPr>
          <a:xfrm flipH="1">
            <a:off x="8489350" y="1012275"/>
            <a:ext cx="0" cy="2892164"/>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BF46932-12D5-49A5-B495-A02176D0DF17}"/>
              </a:ext>
            </a:extLst>
          </p:cNvPr>
          <p:cNvCxnSpPr>
            <a:cxnSpLocks/>
          </p:cNvCxnSpPr>
          <p:nvPr/>
        </p:nvCxnSpPr>
        <p:spPr>
          <a:xfrm flipH="1">
            <a:off x="9829222" y="1012275"/>
            <a:ext cx="0" cy="2892164"/>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EDABB6D6-940C-4BB5-BCE1-D6579E68437A}"/>
              </a:ext>
            </a:extLst>
          </p:cNvPr>
          <p:cNvCxnSpPr>
            <a:cxnSpLocks/>
          </p:cNvCxnSpPr>
          <p:nvPr/>
        </p:nvCxnSpPr>
        <p:spPr>
          <a:xfrm flipH="1">
            <a:off x="11176247" y="1012275"/>
            <a:ext cx="0" cy="2892164"/>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D00DD1E0-1908-4E06-97D7-092922239169}"/>
              </a:ext>
            </a:extLst>
          </p:cNvPr>
          <p:cNvSpPr/>
          <p:nvPr/>
        </p:nvSpPr>
        <p:spPr>
          <a:xfrm>
            <a:off x="10608646" y="4433680"/>
            <a:ext cx="2035055" cy="1207188"/>
          </a:xfrm>
          <a:prstGeom prst="rect">
            <a:avLst/>
          </a:prstGeom>
          <a:noFill/>
          <a:ln w="19050">
            <a:solidFill>
              <a:schemeClr val="accent4">
                <a:lumMod val="9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4637" indent="-174637" defTabSz="483208">
              <a:buFont typeface="Wingdings" panose="05000000000000000000" pitchFamily="2" charset="2"/>
              <a:buChar char="§"/>
              <a:defRPr/>
            </a:pPr>
            <a:endParaRPr lang="en-US" sz="1100" b="1">
              <a:solidFill>
                <a:srgbClr val="FFFFFF"/>
              </a:solidFill>
              <a:latin typeface="Calibri"/>
            </a:endParaRPr>
          </a:p>
        </p:txBody>
      </p:sp>
      <p:sp>
        <p:nvSpPr>
          <p:cNvPr id="71" name="Freeform 36">
            <a:extLst>
              <a:ext uri="{FF2B5EF4-FFF2-40B4-BE49-F238E27FC236}">
                <a16:creationId xmlns:a16="http://schemas.microsoft.com/office/drawing/2014/main" id="{619DED24-DAEC-474D-8BA0-19397A38CC55}"/>
              </a:ext>
            </a:extLst>
          </p:cNvPr>
          <p:cNvSpPr>
            <a:spLocks noChangeAspect="1" noEditPoints="1"/>
          </p:cNvSpPr>
          <p:nvPr/>
        </p:nvSpPr>
        <p:spPr bwMode="auto">
          <a:xfrm>
            <a:off x="958203" y="5712832"/>
            <a:ext cx="392140" cy="337638"/>
          </a:xfrm>
          <a:custGeom>
            <a:avLst/>
            <a:gdLst>
              <a:gd name="T0" fmla="*/ 324 w 512"/>
              <a:gd name="T1" fmla="*/ 194 h 512"/>
              <a:gd name="T2" fmla="*/ 330 w 512"/>
              <a:gd name="T3" fmla="*/ 167 h 512"/>
              <a:gd name="T4" fmla="*/ 400 w 512"/>
              <a:gd name="T5" fmla="*/ 182 h 512"/>
              <a:gd name="T6" fmla="*/ 386 w 512"/>
              <a:gd name="T7" fmla="*/ 223 h 512"/>
              <a:gd name="T8" fmla="*/ 351 w 512"/>
              <a:gd name="T9" fmla="*/ 247 h 512"/>
              <a:gd name="T10" fmla="*/ 312 w 512"/>
              <a:gd name="T11" fmla="*/ 243 h 512"/>
              <a:gd name="T12" fmla="*/ 278 w 512"/>
              <a:gd name="T13" fmla="*/ 222 h 512"/>
              <a:gd name="T14" fmla="*/ 264 w 512"/>
              <a:gd name="T15" fmla="*/ 183 h 512"/>
              <a:gd name="T16" fmla="*/ 275 w 512"/>
              <a:gd name="T17" fmla="*/ 144 h 512"/>
              <a:gd name="T18" fmla="*/ 308 w 512"/>
              <a:gd name="T19" fmla="*/ 119 h 512"/>
              <a:gd name="T20" fmla="*/ 331 w 512"/>
              <a:gd name="T21" fmla="*/ 128 h 512"/>
              <a:gd name="T22" fmla="*/ 364 w 512"/>
              <a:gd name="T23" fmla="*/ 136 h 512"/>
              <a:gd name="T24" fmla="*/ 384 w 512"/>
              <a:gd name="T25" fmla="*/ 164 h 512"/>
              <a:gd name="T26" fmla="*/ 320 w 512"/>
              <a:gd name="T27" fmla="*/ 147 h 512"/>
              <a:gd name="T28" fmla="*/ 330 w 512"/>
              <a:gd name="T29" fmla="*/ 217 h 512"/>
              <a:gd name="T30" fmla="*/ 512 w 512"/>
              <a:gd name="T31" fmla="*/ 256 h 512"/>
              <a:gd name="T32" fmla="*/ 512 w 512"/>
              <a:gd name="T33" fmla="*/ 256 h 512"/>
              <a:gd name="T34" fmla="*/ 268 w 512"/>
              <a:gd name="T35" fmla="*/ 290 h 512"/>
              <a:gd name="T36" fmla="*/ 236 w 512"/>
              <a:gd name="T37" fmla="*/ 251 h 512"/>
              <a:gd name="T38" fmla="*/ 187 w 512"/>
              <a:gd name="T39" fmla="*/ 238 h 512"/>
              <a:gd name="T40" fmla="*/ 140 w 512"/>
              <a:gd name="T41" fmla="*/ 256 h 512"/>
              <a:gd name="T42" fmla="*/ 113 w 512"/>
              <a:gd name="T43" fmla="*/ 299 h 512"/>
              <a:gd name="T44" fmla="*/ 115 w 512"/>
              <a:gd name="T45" fmla="*/ 350 h 512"/>
              <a:gd name="T46" fmla="*/ 147 w 512"/>
              <a:gd name="T47" fmla="*/ 388 h 512"/>
              <a:gd name="T48" fmla="*/ 196 w 512"/>
              <a:gd name="T49" fmla="*/ 401 h 512"/>
              <a:gd name="T50" fmla="*/ 237 w 512"/>
              <a:gd name="T51" fmla="*/ 383 h 512"/>
              <a:gd name="T52" fmla="*/ 266 w 512"/>
              <a:gd name="T53" fmla="*/ 345 h 512"/>
              <a:gd name="T54" fmla="*/ 410 w 512"/>
              <a:gd name="T55" fmla="*/ 163 h 512"/>
              <a:gd name="T56" fmla="*/ 384 w 512"/>
              <a:gd name="T57" fmla="*/ 119 h 512"/>
              <a:gd name="T58" fmla="*/ 337 w 512"/>
              <a:gd name="T59" fmla="*/ 99 h 512"/>
              <a:gd name="T60" fmla="*/ 288 w 512"/>
              <a:gd name="T61" fmla="*/ 111 h 512"/>
              <a:gd name="T62" fmla="*/ 255 w 512"/>
              <a:gd name="T63" fmla="*/ 149 h 512"/>
              <a:gd name="T64" fmla="*/ 251 w 512"/>
              <a:gd name="T65" fmla="*/ 199 h 512"/>
              <a:gd name="T66" fmla="*/ 277 w 512"/>
              <a:gd name="T67" fmla="*/ 243 h 512"/>
              <a:gd name="T68" fmla="*/ 323 w 512"/>
              <a:gd name="T69" fmla="*/ 263 h 512"/>
              <a:gd name="T70" fmla="*/ 358 w 512"/>
              <a:gd name="T71" fmla="*/ 270 h 512"/>
              <a:gd name="T72" fmla="*/ 405 w 512"/>
              <a:gd name="T73" fmla="*/ 237 h 512"/>
              <a:gd name="T74" fmla="*/ 423 w 512"/>
              <a:gd name="T75" fmla="*/ 182 h 512"/>
              <a:gd name="T76" fmla="*/ 179 w 512"/>
              <a:gd name="T77" fmla="*/ 313 h 512"/>
              <a:gd name="T78" fmla="*/ 204 w 512"/>
              <a:gd name="T79" fmla="*/ 326 h 512"/>
              <a:gd name="T80" fmla="*/ 262 w 512"/>
              <a:gd name="T81" fmla="*/ 321 h 512"/>
              <a:gd name="T82" fmla="*/ 248 w 512"/>
              <a:gd name="T83" fmla="*/ 361 h 512"/>
              <a:gd name="T84" fmla="*/ 212 w 512"/>
              <a:gd name="T85" fmla="*/ 386 h 512"/>
              <a:gd name="T86" fmla="*/ 173 w 512"/>
              <a:gd name="T87" fmla="*/ 382 h 512"/>
              <a:gd name="T88" fmla="*/ 139 w 512"/>
              <a:gd name="T89" fmla="*/ 360 h 512"/>
              <a:gd name="T90" fmla="*/ 125 w 512"/>
              <a:gd name="T91" fmla="*/ 321 h 512"/>
              <a:gd name="T92" fmla="*/ 137 w 512"/>
              <a:gd name="T93" fmla="*/ 282 h 512"/>
              <a:gd name="T94" fmla="*/ 169 w 512"/>
              <a:gd name="T95" fmla="*/ 258 h 512"/>
              <a:gd name="T96" fmla="*/ 193 w 512"/>
              <a:gd name="T97" fmla="*/ 266 h 512"/>
              <a:gd name="T98" fmla="*/ 226 w 512"/>
              <a:gd name="T99" fmla="*/ 274 h 512"/>
              <a:gd name="T100" fmla="*/ 246 w 512"/>
              <a:gd name="T101" fmla="*/ 303 h 512"/>
              <a:gd name="T102" fmla="*/ 181 w 512"/>
              <a:gd name="T103" fmla="*/ 286 h 512"/>
              <a:gd name="T104" fmla="*/ 192 w 512"/>
              <a:gd name="T105" fmla="*/ 3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344" y="177"/>
                </a:moveTo>
                <a:cubicBezTo>
                  <a:pt x="345" y="180"/>
                  <a:pt x="345" y="184"/>
                  <a:pt x="343" y="188"/>
                </a:cubicBezTo>
                <a:cubicBezTo>
                  <a:pt x="341" y="191"/>
                  <a:pt x="338" y="193"/>
                  <a:pt x="335" y="195"/>
                </a:cubicBezTo>
                <a:cubicBezTo>
                  <a:pt x="331" y="196"/>
                  <a:pt x="327" y="195"/>
                  <a:pt x="324" y="194"/>
                </a:cubicBezTo>
                <a:cubicBezTo>
                  <a:pt x="320" y="192"/>
                  <a:pt x="318" y="189"/>
                  <a:pt x="317" y="185"/>
                </a:cubicBezTo>
                <a:cubicBezTo>
                  <a:pt x="316" y="182"/>
                  <a:pt x="316" y="178"/>
                  <a:pt x="318" y="174"/>
                </a:cubicBezTo>
                <a:cubicBezTo>
                  <a:pt x="320" y="171"/>
                  <a:pt x="322" y="169"/>
                  <a:pt x="326" y="167"/>
                </a:cubicBezTo>
                <a:cubicBezTo>
                  <a:pt x="328" y="167"/>
                  <a:pt x="329" y="167"/>
                  <a:pt x="330" y="167"/>
                </a:cubicBezTo>
                <a:cubicBezTo>
                  <a:pt x="333" y="167"/>
                  <a:pt x="335" y="167"/>
                  <a:pt x="337" y="168"/>
                </a:cubicBezTo>
                <a:cubicBezTo>
                  <a:pt x="340" y="170"/>
                  <a:pt x="343" y="173"/>
                  <a:pt x="344" y="177"/>
                </a:cubicBezTo>
                <a:close/>
                <a:moveTo>
                  <a:pt x="397" y="179"/>
                </a:moveTo>
                <a:cubicBezTo>
                  <a:pt x="398" y="180"/>
                  <a:pt x="399" y="181"/>
                  <a:pt x="400" y="182"/>
                </a:cubicBezTo>
                <a:cubicBezTo>
                  <a:pt x="399" y="183"/>
                  <a:pt x="398" y="184"/>
                  <a:pt x="397" y="185"/>
                </a:cubicBezTo>
                <a:cubicBezTo>
                  <a:pt x="392" y="189"/>
                  <a:pt x="386" y="193"/>
                  <a:pt x="384" y="199"/>
                </a:cubicBezTo>
                <a:cubicBezTo>
                  <a:pt x="382" y="206"/>
                  <a:pt x="384" y="212"/>
                  <a:pt x="385" y="218"/>
                </a:cubicBezTo>
                <a:cubicBezTo>
                  <a:pt x="386" y="220"/>
                  <a:pt x="386" y="221"/>
                  <a:pt x="386" y="223"/>
                </a:cubicBezTo>
                <a:cubicBezTo>
                  <a:pt x="385" y="223"/>
                  <a:pt x="383" y="223"/>
                  <a:pt x="382" y="223"/>
                </a:cubicBezTo>
                <a:cubicBezTo>
                  <a:pt x="376" y="223"/>
                  <a:pt x="369" y="223"/>
                  <a:pt x="363" y="227"/>
                </a:cubicBezTo>
                <a:cubicBezTo>
                  <a:pt x="357" y="231"/>
                  <a:pt x="355" y="237"/>
                  <a:pt x="353" y="243"/>
                </a:cubicBezTo>
                <a:cubicBezTo>
                  <a:pt x="352" y="244"/>
                  <a:pt x="352" y="246"/>
                  <a:pt x="351" y="247"/>
                </a:cubicBezTo>
                <a:cubicBezTo>
                  <a:pt x="350" y="246"/>
                  <a:pt x="348" y="244"/>
                  <a:pt x="347" y="244"/>
                </a:cubicBezTo>
                <a:cubicBezTo>
                  <a:pt x="342" y="240"/>
                  <a:pt x="336" y="234"/>
                  <a:pt x="330" y="234"/>
                </a:cubicBezTo>
                <a:cubicBezTo>
                  <a:pt x="329" y="234"/>
                  <a:pt x="329" y="234"/>
                  <a:pt x="329" y="234"/>
                </a:cubicBezTo>
                <a:cubicBezTo>
                  <a:pt x="322" y="234"/>
                  <a:pt x="317" y="240"/>
                  <a:pt x="312" y="243"/>
                </a:cubicBezTo>
                <a:cubicBezTo>
                  <a:pt x="311" y="244"/>
                  <a:pt x="309" y="246"/>
                  <a:pt x="308" y="247"/>
                </a:cubicBezTo>
                <a:cubicBezTo>
                  <a:pt x="307" y="246"/>
                  <a:pt x="307" y="244"/>
                  <a:pt x="306" y="243"/>
                </a:cubicBezTo>
                <a:cubicBezTo>
                  <a:pt x="304" y="237"/>
                  <a:pt x="302" y="230"/>
                  <a:pt x="296" y="226"/>
                </a:cubicBezTo>
                <a:cubicBezTo>
                  <a:pt x="291" y="222"/>
                  <a:pt x="284" y="222"/>
                  <a:pt x="278" y="222"/>
                </a:cubicBezTo>
                <a:cubicBezTo>
                  <a:pt x="277" y="222"/>
                  <a:pt x="275" y="222"/>
                  <a:pt x="273" y="221"/>
                </a:cubicBezTo>
                <a:cubicBezTo>
                  <a:pt x="274" y="220"/>
                  <a:pt x="274" y="218"/>
                  <a:pt x="274" y="217"/>
                </a:cubicBezTo>
                <a:cubicBezTo>
                  <a:pt x="276" y="211"/>
                  <a:pt x="278" y="204"/>
                  <a:pt x="276" y="198"/>
                </a:cubicBezTo>
                <a:cubicBezTo>
                  <a:pt x="274" y="191"/>
                  <a:pt x="269" y="187"/>
                  <a:pt x="264" y="183"/>
                </a:cubicBezTo>
                <a:cubicBezTo>
                  <a:pt x="263" y="182"/>
                  <a:pt x="261" y="181"/>
                  <a:pt x="260" y="180"/>
                </a:cubicBezTo>
                <a:cubicBezTo>
                  <a:pt x="262" y="179"/>
                  <a:pt x="263" y="178"/>
                  <a:pt x="264" y="177"/>
                </a:cubicBezTo>
                <a:cubicBezTo>
                  <a:pt x="269" y="173"/>
                  <a:pt x="275" y="169"/>
                  <a:pt x="277" y="163"/>
                </a:cubicBezTo>
                <a:cubicBezTo>
                  <a:pt x="279" y="156"/>
                  <a:pt x="277" y="150"/>
                  <a:pt x="275" y="144"/>
                </a:cubicBezTo>
                <a:cubicBezTo>
                  <a:pt x="275" y="142"/>
                  <a:pt x="275" y="141"/>
                  <a:pt x="274" y="139"/>
                </a:cubicBezTo>
                <a:cubicBezTo>
                  <a:pt x="276" y="139"/>
                  <a:pt x="278" y="139"/>
                  <a:pt x="279" y="139"/>
                </a:cubicBezTo>
                <a:cubicBezTo>
                  <a:pt x="285" y="139"/>
                  <a:pt x="292" y="139"/>
                  <a:pt x="298" y="135"/>
                </a:cubicBezTo>
                <a:cubicBezTo>
                  <a:pt x="303" y="131"/>
                  <a:pt x="306" y="125"/>
                  <a:pt x="308" y="119"/>
                </a:cubicBezTo>
                <a:cubicBezTo>
                  <a:pt x="308" y="118"/>
                  <a:pt x="309" y="116"/>
                  <a:pt x="310" y="115"/>
                </a:cubicBezTo>
                <a:cubicBezTo>
                  <a:pt x="311" y="116"/>
                  <a:pt x="313" y="118"/>
                  <a:pt x="314" y="118"/>
                </a:cubicBezTo>
                <a:cubicBezTo>
                  <a:pt x="319" y="122"/>
                  <a:pt x="324" y="128"/>
                  <a:pt x="331" y="128"/>
                </a:cubicBezTo>
                <a:cubicBezTo>
                  <a:pt x="331" y="128"/>
                  <a:pt x="331" y="128"/>
                  <a:pt x="331" y="128"/>
                </a:cubicBezTo>
                <a:cubicBezTo>
                  <a:pt x="338" y="128"/>
                  <a:pt x="344" y="122"/>
                  <a:pt x="349" y="119"/>
                </a:cubicBezTo>
                <a:cubicBezTo>
                  <a:pt x="350" y="118"/>
                  <a:pt x="352" y="116"/>
                  <a:pt x="353" y="115"/>
                </a:cubicBezTo>
                <a:cubicBezTo>
                  <a:pt x="353" y="116"/>
                  <a:pt x="354" y="118"/>
                  <a:pt x="354" y="119"/>
                </a:cubicBezTo>
                <a:cubicBezTo>
                  <a:pt x="356" y="125"/>
                  <a:pt x="359" y="132"/>
                  <a:pt x="364" y="136"/>
                </a:cubicBezTo>
                <a:cubicBezTo>
                  <a:pt x="370" y="140"/>
                  <a:pt x="377" y="140"/>
                  <a:pt x="383" y="140"/>
                </a:cubicBezTo>
                <a:cubicBezTo>
                  <a:pt x="384" y="140"/>
                  <a:pt x="386" y="140"/>
                  <a:pt x="387" y="141"/>
                </a:cubicBezTo>
                <a:cubicBezTo>
                  <a:pt x="387" y="142"/>
                  <a:pt x="387" y="144"/>
                  <a:pt x="386" y="145"/>
                </a:cubicBezTo>
                <a:cubicBezTo>
                  <a:pt x="384" y="151"/>
                  <a:pt x="382" y="158"/>
                  <a:pt x="384" y="164"/>
                </a:cubicBezTo>
                <a:cubicBezTo>
                  <a:pt x="386" y="171"/>
                  <a:pt x="392" y="175"/>
                  <a:pt x="397" y="179"/>
                </a:cubicBezTo>
                <a:close/>
                <a:moveTo>
                  <a:pt x="364" y="170"/>
                </a:moveTo>
                <a:cubicBezTo>
                  <a:pt x="361" y="161"/>
                  <a:pt x="355" y="154"/>
                  <a:pt x="347" y="150"/>
                </a:cubicBezTo>
                <a:cubicBezTo>
                  <a:pt x="338" y="145"/>
                  <a:pt x="329" y="144"/>
                  <a:pt x="320" y="147"/>
                </a:cubicBezTo>
                <a:cubicBezTo>
                  <a:pt x="311" y="150"/>
                  <a:pt x="303" y="156"/>
                  <a:pt x="299" y="164"/>
                </a:cubicBezTo>
                <a:cubicBezTo>
                  <a:pt x="294" y="173"/>
                  <a:pt x="294" y="182"/>
                  <a:pt x="296" y="192"/>
                </a:cubicBezTo>
                <a:cubicBezTo>
                  <a:pt x="299" y="201"/>
                  <a:pt x="305" y="208"/>
                  <a:pt x="314" y="212"/>
                </a:cubicBezTo>
                <a:cubicBezTo>
                  <a:pt x="319" y="215"/>
                  <a:pt x="325" y="217"/>
                  <a:pt x="330" y="217"/>
                </a:cubicBezTo>
                <a:cubicBezTo>
                  <a:pt x="334" y="217"/>
                  <a:pt x="337" y="216"/>
                  <a:pt x="341" y="215"/>
                </a:cubicBezTo>
                <a:cubicBezTo>
                  <a:pt x="350" y="212"/>
                  <a:pt x="357" y="206"/>
                  <a:pt x="362" y="198"/>
                </a:cubicBezTo>
                <a:cubicBezTo>
                  <a:pt x="366" y="189"/>
                  <a:pt x="367" y="180"/>
                  <a:pt x="364"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321"/>
                </a:moveTo>
                <a:cubicBezTo>
                  <a:pt x="285" y="312"/>
                  <a:pt x="277" y="306"/>
                  <a:pt x="271" y="301"/>
                </a:cubicBezTo>
                <a:cubicBezTo>
                  <a:pt x="270" y="300"/>
                  <a:pt x="267" y="298"/>
                  <a:pt x="266" y="297"/>
                </a:cubicBezTo>
                <a:cubicBezTo>
                  <a:pt x="266" y="295"/>
                  <a:pt x="267" y="292"/>
                  <a:pt x="268" y="290"/>
                </a:cubicBezTo>
                <a:cubicBezTo>
                  <a:pt x="270" y="283"/>
                  <a:pt x="273" y="274"/>
                  <a:pt x="267" y="266"/>
                </a:cubicBezTo>
                <a:cubicBezTo>
                  <a:pt x="262" y="258"/>
                  <a:pt x="252" y="258"/>
                  <a:pt x="245" y="258"/>
                </a:cubicBezTo>
                <a:cubicBezTo>
                  <a:pt x="243" y="258"/>
                  <a:pt x="240" y="257"/>
                  <a:pt x="238" y="257"/>
                </a:cubicBezTo>
                <a:cubicBezTo>
                  <a:pt x="238" y="256"/>
                  <a:pt x="237" y="253"/>
                  <a:pt x="236" y="251"/>
                </a:cubicBezTo>
                <a:cubicBezTo>
                  <a:pt x="234" y="244"/>
                  <a:pt x="231" y="235"/>
                  <a:pt x="222" y="232"/>
                </a:cubicBezTo>
                <a:cubicBezTo>
                  <a:pt x="213" y="229"/>
                  <a:pt x="204" y="234"/>
                  <a:pt x="199" y="238"/>
                </a:cubicBezTo>
                <a:cubicBezTo>
                  <a:pt x="197" y="239"/>
                  <a:pt x="194" y="241"/>
                  <a:pt x="193" y="242"/>
                </a:cubicBezTo>
                <a:cubicBezTo>
                  <a:pt x="191" y="241"/>
                  <a:pt x="189" y="239"/>
                  <a:pt x="187" y="238"/>
                </a:cubicBezTo>
                <a:cubicBezTo>
                  <a:pt x="182" y="234"/>
                  <a:pt x="173" y="228"/>
                  <a:pt x="164" y="231"/>
                </a:cubicBezTo>
                <a:cubicBezTo>
                  <a:pt x="155" y="234"/>
                  <a:pt x="152" y="243"/>
                  <a:pt x="149" y="250"/>
                </a:cubicBezTo>
                <a:cubicBezTo>
                  <a:pt x="148" y="252"/>
                  <a:pt x="147" y="255"/>
                  <a:pt x="147" y="256"/>
                </a:cubicBezTo>
                <a:cubicBezTo>
                  <a:pt x="145" y="256"/>
                  <a:pt x="142" y="256"/>
                  <a:pt x="140" y="256"/>
                </a:cubicBezTo>
                <a:cubicBezTo>
                  <a:pt x="133" y="256"/>
                  <a:pt x="123" y="257"/>
                  <a:pt x="117" y="264"/>
                </a:cubicBezTo>
                <a:cubicBezTo>
                  <a:pt x="112" y="272"/>
                  <a:pt x="114" y="281"/>
                  <a:pt x="116" y="288"/>
                </a:cubicBezTo>
                <a:cubicBezTo>
                  <a:pt x="117" y="290"/>
                  <a:pt x="118" y="293"/>
                  <a:pt x="118" y="295"/>
                </a:cubicBezTo>
                <a:cubicBezTo>
                  <a:pt x="117" y="296"/>
                  <a:pt x="114" y="298"/>
                  <a:pt x="113" y="299"/>
                </a:cubicBezTo>
                <a:cubicBezTo>
                  <a:pt x="107" y="303"/>
                  <a:pt x="99" y="309"/>
                  <a:pt x="99" y="318"/>
                </a:cubicBezTo>
                <a:cubicBezTo>
                  <a:pt x="99" y="328"/>
                  <a:pt x="106" y="334"/>
                  <a:pt x="112" y="338"/>
                </a:cubicBezTo>
                <a:cubicBezTo>
                  <a:pt x="114" y="340"/>
                  <a:pt x="117" y="342"/>
                  <a:pt x="117" y="342"/>
                </a:cubicBezTo>
                <a:cubicBezTo>
                  <a:pt x="117" y="344"/>
                  <a:pt x="116" y="347"/>
                  <a:pt x="115" y="350"/>
                </a:cubicBezTo>
                <a:cubicBezTo>
                  <a:pt x="113" y="357"/>
                  <a:pt x="110" y="366"/>
                  <a:pt x="116" y="373"/>
                </a:cubicBezTo>
                <a:cubicBezTo>
                  <a:pt x="121" y="381"/>
                  <a:pt x="131" y="381"/>
                  <a:pt x="138" y="382"/>
                </a:cubicBezTo>
                <a:cubicBezTo>
                  <a:pt x="140" y="382"/>
                  <a:pt x="143" y="382"/>
                  <a:pt x="145" y="382"/>
                </a:cubicBezTo>
                <a:cubicBezTo>
                  <a:pt x="146" y="384"/>
                  <a:pt x="147" y="387"/>
                  <a:pt x="147" y="388"/>
                </a:cubicBezTo>
                <a:cubicBezTo>
                  <a:pt x="150" y="395"/>
                  <a:pt x="153" y="404"/>
                  <a:pt x="162" y="408"/>
                </a:cubicBezTo>
                <a:cubicBezTo>
                  <a:pt x="171" y="411"/>
                  <a:pt x="179" y="405"/>
                  <a:pt x="185" y="401"/>
                </a:cubicBezTo>
                <a:cubicBezTo>
                  <a:pt x="186" y="400"/>
                  <a:pt x="189" y="398"/>
                  <a:pt x="191" y="398"/>
                </a:cubicBezTo>
                <a:cubicBezTo>
                  <a:pt x="192" y="398"/>
                  <a:pt x="194" y="400"/>
                  <a:pt x="196" y="401"/>
                </a:cubicBezTo>
                <a:cubicBezTo>
                  <a:pt x="201" y="405"/>
                  <a:pt x="207" y="409"/>
                  <a:pt x="214" y="409"/>
                </a:cubicBezTo>
                <a:cubicBezTo>
                  <a:pt x="216" y="409"/>
                  <a:pt x="217" y="409"/>
                  <a:pt x="219" y="408"/>
                </a:cubicBezTo>
                <a:cubicBezTo>
                  <a:pt x="228" y="405"/>
                  <a:pt x="232" y="396"/>
                  <a:pt x="234" y="389"/>
                </a:cubicBezTo>
                <a:cubicBezTo>
                  <a:pt x="235" y="387"/>
                  <a:pt x="236" y="385"/>
                  <a:pt x="237" y="383"/>
                </a:cubicBezTo>
                <a:cubicBezTo>
                  <a:pt x="238" y="383"/>
                  <a:pt x="241" y="383"/>
                  <a:pt x="244" y="383"/>
                </a:cubicBezTo>
                <a:cubicBezTo>
                  <a:pt x="251" y="383"/>
                  <a:pt x="260" y="383"/>
                  <a:pt x="266" y="375"/>
                </a:cubicBezTo>
                <a:cubicBezTo>
                  <a:pt x="272" y="368"/>
                  <a:pt x="269" y="358"/>
                  <a:pt x="267" y="351"/>
                </a:cubicBezTo>
                <a:cubicBezTo>
                  <a:pt x="267" y="349"/>
                  <a:pt x="266" y="346"/>
                  <a:pt x="266" y="345"/>
                </a:cubicBezTo>
                <a:cubicBezTo>
                  <a:pt x="267" y="344"/>
                  <a:pt x="269" y="342"/>
                  <a:pt x="271" y="341"/>
                </a:cubicBezTo>
                <a:cubicBezTo>
                  <a:pt x="276" y="336"/>
                  <a:pt x="284" y="331"/>
                  <a:pt x="284" y="321"/>
                </a:cubicBezTo>
                <a:close/>
                <a:moveTo>
                  <a:pt x="423" y="182"/>
                </a:moveTo>
                <a:cubicBezTo>
                  <a:pt x="423" y="173"/>
                  <a:pt x="416" y="167"/>
                  <a:pt x="410" y="163"/>
                </a:cubicBezTo>
                <a:cubicBezTo>
                  <a:pt x="408" y="161"/>
                  <a:pt x="406" y="159"/>
                  <a:pt x="405" y="158"/>
                </a:cubicBezTo>
                <a:cubicBezTo>
                  <a:pt x="405" y="156"/>
                  <a:pt x="406" y="153"/>
                  <a:pt x="407" y="151"/>
                </a:cubicBezTo>
                <a:cubicBezTo>
                  <a:pt x="409" y="144"/>
                  <a:pt x="412" y="135"/>
                  <a:pt x="406" y="127"/>
                </a:cubicBezTo>
                <a:cubicBezTo>
                  <a:pt x="401" y="120"/>
                  <a:pt x="391" y="119"/>
                  <a:pt x="384" y="119"/>
                </a:cubicBezTo>
                <a:cubicBezTo>
                  <a:pt x="382" y="119"/>
                  <a:pt x="379" y="119"/>
                  <a:pt x="377" y="118"/>
                </a:cubicBezTo>
                <a:cubicBezTo>
                  <a:pt x="376" y="117"/>
                  <a:pt x="375" y="114"/>
                  <a:pt x="375" y="112"/>
                </a:cubicBezTo>
                <a:cubicBezTo>
                  <a:pt x="372" y="105"/>
                  <a:pt x="369" y="96"/>
                  <a:pt x="360" y="93"/>
                </a:cubicBezTo>
                <a:cubicBezTo>
                  <a:pt x="351" y="90"/>
                  <a:pt x="343" y="95"/>
                  <a:pt x="337" y="99"/>
                </a:cubicBezTo>
                <a:cubicBezTo>
                  <a:pt x="336" y="101"/>
                  <a:pt x="333" y="102"/>
                  <a:pt x="331" y="103"/>
                </a:cubicBezTo>
                <a:cubicBezTo>
                  <a:pt x="330" y="102"/>
                  <a:pt x="328" y="101"/>
                  <a:pt x="326" y="99"/>
                </a:cubicBezTo>
                <a:cubicBezTo>
                  <a:pt x="320" y="95"/>
                  <a:pt x="312" y="89"/>
                  <a:pt x="303" y="92"/>
                </a:cubicBezTo>
                <a:cubicBezTo>
                  <a:pt x="294" y="95"/>
                  <a:pt x="290" y="105"/>
                  <a:pt x="288" y="111"/>
                </a:cubicBezTo>
                <a:cubicBezTo>
                  <a:pt x="287" y="113"/>
                  <a:pt x="286" y="116"/>
                  <a:pt x="285" y="117"/>
                </a:cubicBezTo>
                <a:cubicBezTo>
                  <a:pt x="284" y="118"/>
                  <a:pt x="281" y="118"/>
                  <a:pt x="279" y="118"/>
                </a:cubicBezTo>
                <a:cubicBezTo>
                  <a:pt x="271" y="118"/>
                  <a:pt x="262" y="118"/>
                  <a:pt x="256" y="125"/>
                </a:cubicBezTo>
                <a:cubicBezTo>
                  <a:pt x="250" y="133"/>
                  <a:pt x="253" y="142"/>
                  <a:pt x="255" y="149"/>
                </a:cubicBezTo>
                <a:cubicBezTo>
                  <a:pt x="255" y="151"/>
                  <a:pt x="256" y="154"/>
                  <a:pt x="256" y="156"/>
                </a:cubicBezTo>
                <a:cubicBezTo>
                  <a:pt x="255" y="157"/>
                  <a:pt x="253" y="159"/>
                  <a:pt x="251" y="160"/>
                </a:cubicBezTo>
                <a:cubicBezTo>
                  <a:pt x="246" y="164"/>
                  <a:pt x="238" y="170"/>
                  <a:pt x="238" y="180"/>
                </a:cubicBezTo>
                <a:cubicBezTo>
                  <a:pt x="237" y="189"/>
                  <a:pt x="245" y="195"/>
                  <a:pt x="251" y="199"/>
                </a:cubicBezTo>
                <a:cubicBezTo>
                  <a:pt x="252" y="201"/>
                  <a:pt x="255" y="203"/>
                  <a:pt x="256" y="204"/>
                </a:cubicBezTo>
                <a:cubicBezTo>
                  <a:pt x="256" y="205"/>
                  <a:pt x="255" y="209"/>
                  <a:pt x="254" y="211"/>
                </a:cubicBezTo>
                <a:cubicBezTo>
                  <a:pt x="252" y="218"/>
                  <a:pt x="249" y="227"/>
                  <a:pt x="255" y="235"/>
                </a:cubicBezTo>
                <a:cubicBezTo>
                  <a:pt x="260" y="242"/>
                  <a:pt x="270" y="243"/>
                  <a:pt x="277" y="243"/>
                </a:cubicBezTo>
                <a:cubicBezTo>
                  <a:pt x="279" y="243"/>
                  <a:pt x="282" y="243"/>
                  <a:pt x="284" y="244"/>
                </a:cubicBezTo>
                <a:cubicBezTo>
                  <a:pt x="284" y="245"/>
                  <a:pt x="285" y="248"/>
                  <a:pt x="286" y="250"/>
                </a:cubicBezTo>
                <a:cubicBezTo>
                  <a:pt x="288" y="257"/>
                  <a:pt x="291" y="266"/>
                  <a:pt x="300" y="269"/>
                </a:cubicBezTo>
                <a:cubicBezTo>
                  <a:pt x="309" y="272"/>
                  <a:pt x="317" y="267"/>
                  <a:pt x="323" y="263"/>
                </a:cubicBezTo>
                <a:cubicBezTo>
                  <a:pt x="325" y="261"/>
                  <a:pt x="328" y="260"/>
                  <a:pt x="329" y="259"/>
                </a:cubicBezTo>
                <a:cubicBezTo>
                  <a:pt x="331" y="260"/>
                  <a:pt x="333" y="261"/>
                  <a:pt x="335" y="263"/>
                </a:cubicBezTo>
                <a:cubicBezTo>
                  <a:pt x="339" y="266"/>
                  <a:pt x="346" y="270"/>
                  <a:pt x="353" y="270"/>
                </a:cubicBezTo>
                <a:cubicBezTo>
                  <a:pt x="354" y="270"/>
                  <a:pt x="356" y="270"/>
                  <a:pt x="358" y="270"/>
                </a:cubicBezTo>
                <a:cubicBezTo>
                  <a:pt x="367" y="267"/>
                  <a:pt x="370" y="257"/>
                  <a:pt x="373" y="251"/>
                </a:cubicBezTo>
                <a:cubicBezTo>
                  <a:pt x="374" y="249"/>
                  <a:pt x="375" y="246"/>
                  <a:pt x="375" y="245"/>
                </a:cubicBezTo>
                <a:cubicBezTo>
                  <a:pt x="377" y="244"/>
                  <a:pt x="380" y="244"/>
                  <a:pt x="382" y="244"/>
                </a:cubicBezTo>
                <a:cubicBezTo>
                  <a:pt x="389" y="244"/>
                  <a:pt x="399" y="244"/>
                  <a:pt x="405" y="237"/>
                </a:cubicBezTo>
                <a:cubicBezTo>
                  <a:pt x="410" y="229"/>
                  <a:pt x="408" y="220"/>
                  <a:pt x="406" y="213"/>
                </a:cubicBezTo>
                <a:cubicBezTo>
                  <a:pt x="405" y="211"/>
                  <a:pt x="404" y="208"/>
                  <a:pt x="404" y="206"/>
                </a:cubicBezTo>
                <a:cubicBezTo>
                  <a:pt x="405" y="205"/>
                  <a:pt x="408" y="203"/>
                  <a:pt x="409" y="202"/>
                </a:cubicBezTo>
                <a:cubicBezTo>
                  <a:pt x="415" y="198"/>
                  <a:pt x="423" y="192"/>
                  <a:pt x="423" y="182"/>
                </a:cubicBezTo>
                <a:close/>
                <a:moveTo>
                  <a:pt x="198" y="307"/>
                </a:moveTo>
                <a:cubicBezTo>
                  <a:pt x="196" y="306"/>
                  <a:pt x="194" y="305"/>
                  <a:pt x="192" y="305"/>
                </a:cubicBezTo>
                <a:cubicBezTo>
                  <a:pt x="190" y="305"/>
                  <a:pt x="189" y="306"/>
                  <a:pt x="187" y="306"/>
                </a:cubicBezTo>
                <a:cubicBezTo>
                  <a:pt x="184" y="307"/>
                  <a:pt x="181" y="310"/>
                  <a:pt x="179" y="313"/>
                </a:cubicBezTo>
                <a:cubicBezTo>
                  <a:pt x="177" y="316"/>
                  <a:pt x="177" y="320"/>
                  <a:pt x="178" y="324"/>
                </a:cubicBezTo>
                <a:cubicBezTo>
                  <a:pt x="179" y="328"/>
                  <a:pt x="182" y="330"/>
                  <a:pt x="185" y="332"/>
                </a:cubicBezTo>
                <a:cubicBezTo>
                  <a:pt x="188" y="334"/>
                  <a:pt x="192" y="334"/>
                  <a:pt x="196" y="333"/>
                </a:cubicBezTo>
                <a:cubicBezTo>
                  <a:pt x="200" y="332"/>
                  <a:pt x="202" y="330"/>
                  <a:pt x="204" y="326"/>
                </a:cubicBezTo>
                <a:cubicBezTo>
                  <a:pt x="206" y="323"/>
                  <a:pt x="206" y="319"/>
                  <a:pt x="205" y="315"/>
                </a:cubicBezTo>
                <a:cubicBezTo>
                  <a:pt x="204" y="312"/>
                  <a:pt x="202" y="309"/>
                  <a:pt x="198" y="307"/>
                </a:cubicBezTo>
                <a:close/>
                <a:moveTo>
                  <a:pt x="258" y="318"/>
                </a:moveTo>
                <a:cubicBezTo>
                  <a:pt x="259" y="319"/>
                  <a:pt x="261" y="320"/>
                  <a:pt x="262" y="321"/>
                </a:cubicBezTo>
                <a:cubicBezTo>
                  <a:pt x="260" y="322"/>
                  <a:pt x="259" y="323"/>
                  <a:pt x="258" y="324"/>
                </a:cubicBezTo>
                <a:cubicBezTo>
                  <a:pt x="253" y="327"/>
                  <a:pt x="247" y="331"/>
                  <a:pt x="245" y="338"/>
                </a:cubicBezTo>
                <a:cubicBezTo>
                  <a:pt x="243" y="344"/>
                  <a:pt x="245" y="351"/>
                  <a:pt x="247" y="357"/>
                </a:cubicBezTo>
                <a:cubicBezTo>
                  <a:pt x="247" y="358"/>
                  <a:pt x="247" y="360"/>
                  <a:pt x="248" y="361"/>
                </a:cubicBezTo>
                <a:cubicBezTo>
                  <a:pt x="246" y="362"/>
                  <a:pt x="244" y="362"/>
                  <a:pt x="243" y="362"/>
                </a:cubicBezTo>
                <a:cubicBezTo>
                  <a:pt x="237" y="362"/>
                  <a:pt x="230" y="362"/>
                  <a:pt x="224" y="366"/>
                </a:cubicBezTo>
                <a:cubicBezTo>
                  <a:pt x="219" y="370"/>
                  <a:pt x="216" y="376"/>
                  <a:pt x="214" y="382"/>
                </a:cubicBezTo>
                <a:cubicBezTo>
                  <a:pt x="214" y="383"/>
                  <a:pt x="213" y="384"/>
                  <a:pt x="212" y="386"/>
                </a:cubicBezTo>
                <a:cubicBezTo>
                  <a:pt x="211" y="385"/>
                  <a:pt x="209" y="383"/>
                  <a:pt x="208" y="382"/>
                </a:cubicBezTo>
                <a:cubicBezTo>
                  <a:pt x="203" y="379"/>
                  <a:pt x="198" y="373"/>
                  <a:pt x="191" y="373"/>
                </a:cubicBezTo>
                <a:cubicBezTo>
                  <a:pt x="191" y="373"/>
                  <a:pt x="191" y="373"/>
                  <a:pt x="191" y="373"/>
                </a:cubicBezTo>
                <a:cubicBezTo>
                  <a:pt x="184" y="373"/>
                  <a:pt x="178" y="378"/>
                  <a:pt x="173" y="382"/>
                </a:cubicBezTo>
                <a:cubicBezTo>
                  <a:pt x="172" y="383"/>
                  <a:pt x="170" y="385"/>
                  <a:pt x="169" y="386"/>
                </a:cubicBezTo>
                <a:cubicBezTo>
                  <a:pt x="169" y="385"/>
                  <a:pt x="168" y="383"/>
                  <a:pt x="168" y="382"/>
                </a:cubicBezTo>
                <a:cubicBezTo>
                  <a:pt x="166" y="376"/>
                  <a:pt x="163" y="369"/>
                  <a:pt x="158" y="365"/>
                </a:cubicBezTo>
                <a:cubicBezTo>
                  <a:pt x="152" y="361"/>
                  <a:pt x="145" y="361"/>
                  <a:pt x="139" y="360"/>
                </a:cubicBezTo>
                <a:cubicBezTo>
                  <a:pt x="138" y="360"/>
                  <a:pt x="136" y="360"/>
                  <a:pt x="135" y="360"/>
                </a:cubicBezTo>
                <a:cubicBezTo>
                  <a:pt x="135" y="359"/>
                  <a:pt x="135" y="357"/>
                  <a:pt x="136" y="356"/>
                </a:cubicBezTo>
                <a:cubicBezTo>
                  <a:pt x="138" y="350"/>
                  <a:pt x="140" y="343"/>
                  <a:pt x="138" y="336"/>
                </a:cubicBezTo>
                <a:cubicBezTo>
                  <a:pt x="136" y="330"/>
                  <a:pt x="130" y="325"/>
                  <a:pt x="125" y="321"/>
                </a:cubicBezTo>
                <a:cubicBezTo>
                  <a:pt x="124" y="321"/>
                  <a:pt x="123" y="320"/>
                  <a:pt x="122" y="319"/>
                </a:cubicBezTo>
                <a:cubicBezTo>
                  <a:pt x="123" y="318"/>
                  <a:pt x="124" y="317"/>
                  <a:pt x="125" y="316"/>
                </a:cubicBezTo>
                <a:cubicBezTo>
                  <a:pt x="130" y="312"/>
                  <a:pt x="136" y="308"/>
                  <a:pt x="138" y="302"/>
                </a:cubicBezTo>
                <a:cubicBezTo>
                  <a:pt x="140" y="295"/>
                  <a:pt x="138" y="288"/>
                  <a:pt x="137" y="282"/>
                </a:cubicBezTo>
                <a:cubicBezTo>
                  <a:pt x="136" y="281"/>
                  <a:pt x="136" y="279"/>
                  <a:pt x="136" y="278"/>
                </a:cubicBezTo>
                <a:cubicBezTo>
                  <a:pt x="137" y="278"/>
                  <a:pt x="139" y="278"/>
                  <a:pt x="140" y="278"/>
                </a:cubicBezTo>
                <a:cubicBezTo>
                  <a:pt x="146" y="278"/>
                  <a:pt x="153" y="278"/>
                  <a:pt x="159" y="274"/>
                </a:cubicBezTo>
                <a:cubicBezTo>
                  <a:pt x="165" y="270"/>
                  <a:pt x="167" y="263"/>
                  <a:pt x="169" y="258"/>
                </a:cubicBezTo>
                <a:cubicBezTo>
                  <a:pt x="170" y="256"/>
                  <a:pt x="170" y="255"/>
                  <a:pt x="171" y="253"/>
                </a:cubicBezTo>
                <a:cubicBezTo>
                  <a:pt x="172" y="254"/>
                  <a:pt x="174" y="256"/>
                  <a:pt x="175" y="257"/>
                </a:cubicBezTo>
                <a:cubicBezTo>
                  <a:pt x="180" y="261"/>
                  <a:pt x="186" y="266"/>
                  <a:pt x="192" y="266"/>
                </a:cubicBezTo>
                <a:cubicBezTo>
                  <a:pt x="193" y="266"/>
                  <a:pt x="193" y="266"/>
                  <a:pt x="193" y="266"/>
                </a:cubicBezTo>
                <a:cubicBezTo>
                  <a:pt x="200" y="266"/>
                  <a:pt x="205" y="261"/>
                  <a:pt x="210" y="257"/>
                </a:cubicBezTo>
                <a:cubicBezTo>
                  <a:pt x="211" y="257"/>
                  <a:pt x="213" y="254"/>
                  <a:pt x="214" y="253"/>
                </a:cubicBezTo>
                <a:cubicBezTo>
                  <a:pt x="215" y="255"/>
                  <a:pt x="215" y="257"/>
                  <a:pt x="216" y="258"/>
                </a:cubicBezTo>
                <a:cubicBezTo>
                  <a:pt x="218" y="264"/>
                  <a:pt x="220" y="270"/>
                  <a:pt x="226" y="274"/>
                </a:cubicBezTo>
                <a:cubicBezTo>
                  <a:pt x="231" y="278"/>
                  <a:pt x="238" y="279"/>
                  <a:pt x="244" y="279"/>
                </a:cubicBezTo>
                <a:cubicBezTo>
                  <a:pt x="245" y="279"/>
                  <a:pt x="247" y="279"/>
                  <a:pt x="249" y="279"/>
                </a:cubicBezTo>
                <a:cubicBezTo>
                  <a:pt x="248" y="281"/>
                  <a:pt x="248" y="282"/>
                  <a:pt x="248" y="283"/>
                </a:cubicBezTo>
                <a:cubicBezTo>
                  <a:pt x="246" y="289"/>
                  <a:pt x="244" y="296"/>
                  <a:pt x="246" y="303"/>
                </a:cubicBezTo>
                <a:cubicBezTo>
                  <a:pt x="248" y="310"/>
                  <a:pt x="253" y="314"/>
                  <a:pt x="258" y="318"/>
                </a:cubicBezTo>
                <a:close/>
                <a:moveTo>
                  <a:pt x="226" y="309"/>
                </a:moveTo>
                <a:cubicBezTo>
                  <a:pt x="223" y="300"/>
                  <a:pt x="217" y="293"/>
                  <a:pt x="208" y="288"/>
                </a:cubicBezTo>
                <a:cubicBezTo>
                  <a:pt x="200" y="284"/>
                  <a:pt x="190" y="283"/>
                  <a:pt x="181" y="286"/>
                </a:cubicBezTo>
                <a:cubicBezTo>
                  <a:pt x="172" y="289"/>
                  <a:pt x="165" y="295"/>
                  <a:pt x="160" y="303"/>
                </a:cubicBezTo>
                <a:cubicBezTo>
                  <a:pt x="156" y="312"/>
                  <a:pt x="155" y="321"/>
                  <a:pt x="158" y="330"/>
                </a:cubicBezTo>
                <a:cubicBezTo>
                  <a:pt x="161" y="339"/>
                  <a:pt x="167" y="347"/>
                  <a:pt x="175" y="351"/>
                </a:cubicBezTo>
                <a:cubicBezTo>
                  <a:pt x="180" y="354"/>
                  <a:pt x="186" y="355"/>
                  <a:pt x="192" y="355"/>
                </a:cubicBezTo>
                <a:cubicBezTo>
                  <a:pt x="195" y="355"/>
                  <a:pt x="199" y="355"/>
                  <a:pt x="202" y="354"/>
                </a:cubicBezTo>
                <a:cubicBezTo>
                  <a:pt x="211" y="351"/>
                  <a:pt x="219" y="345"/>
                  <a:pt x="223" y="336"/>
                </a:cubicBezTo>
                <a:cubicBezTo>
                  <a:pt x="228" y="328"/>
                  <a:pt x="228" y="318"/>
                  <a:pt x="226" y="309"/>
                </a:cubicBezTo>
                <a:close/>
              </a:path>
            </a:pathLst>
          </a:custGeom>
          <a:solidFill>
            <a:schemeClr val="bg2"/>
          </a:solidFill>
          <a:ln>
            <a:noFill/>
          </a:ln>
        </p:spPr>
        <p:txBody>
          <a:bodyPr vert="horz" wrap="square" lIns="97536" tIns="48768" rIns="97536" bIns="48768" numCol="1" anchor="t" anchorCtr="0" compatLnSpc="1">
            <a:prstTxWarp prst="textNoShape">
              <a:avLst/>
            </a:prstTxWarp>
          </a:bodyPr>
          <a:lstStyle/>
          <a:p>
            <a:pPr defTabSz="975573">
              <a:defRPr/>
            </a:pPr>
            <a:endParaRPr lang="en-GB" sz="2027">
              <a:solidFill>
                <a:prstClr val="black"/>
              </a:solidFill>
              <a:latin typeface="Calibri"/>
            </a:endParaRPr>
          </a:p>
        </p:txBody>
      </p:sp>
      <p:sp>
        <p:nvSpPr>
          <p:cNvPr id="72" name="object 14">
            <a:extLst>
              <a:ext uri="{FF2B5EF4-FFF2-40B4-BE49-F238E27FC236}">
                <a16:creationId xmlns:a16="http://schemas.microsoft.com/office/drawing/2014/main" id="{6F2E22A2-756F-4084-856A-53FFD76101A6}"/>
              </a:ext>
            </a:extLst>
          </p:cNvPr>
          <p:cNvSpPr/>
          <p:nvPr/>
        </p:nvSpPr>
        <p:spPr>
          <a:xfrm>
            <a:off x="612087" y="3912640"/>
            <a:ext cx="1132794" cy="2334428"/>
          </a:xfrm>
          <a:custGeom>
            <a:avLst/>
            <a:gdLst/>
            <a:ahLst/>
            <a:cxnLst/>
            <a:rect l="l" t="t" r="r" b="b"/>
            <a:pathLst>
              <a:path w="2371725" h="841375">
                <a:moveTo>
                  <a:pt x="0" y="840752"/>
                </a:moveTo>
                <a:lnTo>
                  <a:pt x="2371229" y="840752"/>
                </a:lnTo>
                <a:lnTo>
                  <a:pt x="2371229" y="0"/>
                </a:lnTo>
                <a:lnTo>
                  <a:pt x="0" y="0"/>
                </a:lnTo>
                <a:lnTo>
                  <a:pt x="0" y="840752"/>
                </a:lnTo>
                <a:close/>
              </a:path>
            </a:pathLst>
          </a:custGeom>
          <a:solidFill>
            <a:schemeClr val="accent5"/>
          </a:solidFill>
        </p:spPr>
        <p:txBody>
          <a:bodyPr wrap="square" lIns="0" tIns="0" rIns="0" bIns="0" rtlCol="0"/>
          <a:lstStyle/>
          <a:p>
            <a:pPr defTabSz="975573">
              <a:defRPr/>
            </a:pPr>
            <a:endParaRPr sz="2027">
              <a:solidFill>
                <a:prstClr val="black"/>
              </a:solidFill>
              <a:latin typeface="Calibri"/>
            </a:endParaRPr>
          </a:p>
        </p:txBody>
      </p:sp>
      <p:sp>
        <p:nvSpPr>
          <p:cNvPr id="81" name="object 14">
            <a:extLst>
              <a:ext uri="{FF2B5EF4-FFF2-40B4-BE49-F238E27FC236}">
                <a16:creationId xmlns:a16="http://schemas.microsoft.com/office/drawing/2014/main" id="{4789626F-014C-4F00-AAA9-CD325E4ECBDD}"/>
              </a:ext>
            </a:extLst>
          </p:cNvPr>
          <p:cNvSpPr/>
          <p:nvPr/>
        </p:nvSpPr>
        <p:spPr>
          <a:xfrm>
            <a:off x="602122" y="6294731"/>
            <a:ext cx="1132794" cy="620661"/>
          </a:xfrm>
          <a:custGeom>
            <a:avLst/>
            <a:gdLst/>
            <a:ahLst/>
            <a:cxnLst/>
            <a:rect l="l" t="t" r="r" b="b"/>
            <a:pathLst>
              <a:path w="2371725" h="841375">
                <a:moveTo>
                  <a:pt x="0" y="840752"/>
                </a:moveTo>
                <a:lnTo>
                  <a:pt x="2371229" y="840752"/>
                </a:lnTo>
                <a:lnTo>
                  <a:pt x="2371229" y="0"/>
                </a:lnTo>
                <a:lnTo>
                  <a:pt x="0" y="0"/>
                </a:lnTo>
                <a:lnTo>
                  <a:pt x="0" y="840752"/>
                </a:lnTo>
                <a:close/>
              </a:path>
            </a:pathLst>
          </a:custGeom>
          <a:solidFill>
            <a:schemeClr val="accent5"/>
          </a:solidFill>
        </p:spPr>
        <p:txBody>
          <a:bodyPr wrap="square" lIns="0" tIns="0" rIns="0" bIns="0" rtlCol="0"/>
          <a:lstStyle/>
          <a:p>
            <a:pPr defTabSz="975573">
              <a:defRPr/>
            </a:pPr>
            <a:endParaRPr sz="2027">
              <a:solidFill>
                <a:srgbClr val="FFFFFF"/>
              </a:solidFill>
              <a:latin typeface="Calibri"/>
            </a:endParaRPr>
          </a:p>
        </p:txBody>
      </p:sp>
      <p:sp>
        <p:nvSpPr>
          <p:cNvPr id="82" name="object 7">
            <a:extLst>
              <a:ext uri="{FF2B5EF4-FFF2-40B4-BE49-F238E27FC236}">
                <a16:creationId xmlns:a16="http://schemas.microsoft.com/office/drawing/2014/main" id="{09E38BDE-55C3-4184-8208-81F2056E47FA}"/>
              </a:ext>
            </a:extLst>
          </p:cNvPr>
          <p:cNvSpPr/>
          <p:nvPr/>
        </p:nvSpPr>
        <p:spPr>
          <a:xfrm>
            <a:off x="305100" y="4899605"/>
            <a:ext cx="1435462" cy="516235"/>
          </a:xfrm>
          <a:custGeom>
            <a:avLst/>
            <a:gdLst/>
            <a:ahLst/>
            <a:cxnLst/>
            <a:rect l="l" t="t" r="r" b="b"/>
            <a:pathLst>
              <a:path w="1647825" h="1122679">
                <a:moveTo>
                  <a:pt x="0" y="1122514"/>
                </a:moveTo>
                <a:lnTo>
                  <a:pt x="1647367" y="1122514"/>
                </a:lnTo>
                <a:lnTo>
                  <a:pt x="1647367" y="0"/>
                </a:lnTo>
                <a:lnTo>
                  <a:pt x="0" y="0"/>
                </a:lnTo>
                <a:lnTo>
                  <a:pt x="0" y="1122514"/>
                </a:lnTo>
                <a:close/>
              </a:path>
            </a:pathLst>
          </a:custGeom>
          <a:noFill/>
        </p:spPr>
        <p:txBody>
          <a:bodyPr wrap="square" lIns="0" tIns="0" rIns="0" bIns="0" rtlCol="0" anchor="ctr"/>
          <a:lstStyle/>
          <a:p>
            <a:pPr marL="659867" marR="21001" defTabSz="975573">
              <a:spcBef>
                <a:spcPts val="107"/>
              </a:spcBef>
              <a:defRPr/>
            </a:pPr>
            <a:endParaRPr lang="en-US" sz="1173" b="1" spc="-5">
              <a:solidFill>
                <a:srgbClr val="FFFFFF"/>
              </a:solidFill>
              <a:latin typeface="Calibri"/>
              <a:cs typeface="Calibri"/>
            </a:endParaRPr>
          </a:p>
        </p:txBody>
      </p:sp>
      <p:grpSp>
        <p:nvGrpSpPr>
          <p:cNvPr id="83" name="Group 82">
            <a:extLst>
              <a:ext uri="{FF2B5EF4-FFF2-40B4-BE49-F238E27FC236}">
                <a16:creationId xmlns:a16="http://schemas.microsoft.com/office/drawing/2014/main" id="{07D1FAED-7B2A-4249-9E45-2322B3CA0CC2}"/>
              </a:ext>
            </a:extLst>
          </p:cNvPr>
          <p:cNvGrpSpPr/>
          <p:nvPr/>
        </p:nvGrpSpPr>
        <p:grpSpPr>
          <a:xfrm>
            <a:off x="934740" y="4604531"/>
            <a:ext cx="429429" cy="340002"/>
            <a:chOff x="-2607667" y="4402892"/>
            <a:chExt cx="402590" cy="370205"/>
          </a:xfrm>
        </p:grpSpPr>
        <p:sp>
          <p:nvSpPr>
            <p:cNvPr id="84" name="object 35">
              <a:extLst>
                <a:ext uri="{FF2B5EF4-FFF2-40B4-BE49-F238E27FC236}">
                  <a16:creationId xmlns:a16="http://schemas.microsoft.com/office/drawing/2014/main" id="{54114EE9-EF65-4439-90D7-D9AA9CBD8F9D}"/>
                </a:ext>
              </a:extLst>
            </p:cNvPr>
            <p:cNvSpPr/>
            <p:nvPr/>
          </p:nvSpPr>
          <p:spPr>
            <a:xfrm>
              <a:off x="-2607667" y="4402892"/>
              <a:ext cx="402590" cy="370205"/>
            </a:xfrm>
            <a:custGeom>
              <a:avLst/>
              <a:gdLst/>
              <a:ahLst/>
              <a:cxnLst/>
              <a:rect l="l" t="t" r="r" b="b"/>
              <a:pathLst>
                <a:path w="402590" h="370204">
                  <a:moveTo>
                    <a:pt x="201104" y="0"/>
                  </a:moveTo>
                  <a:lnTo>
                    <a:pt x="154838" y="4864"/>
                  </a:lnTo>
                  <a:lnTo>
                    <a:pt x="112445" y="18732"/>
                  </a:lnTo>
                  <a:lnTo>
                    <a:pt x="75120" y="40513"/>
                  </a:lnTo>
                  <a:lnTo>
                    <a:pt x="44030" y="69126"/>
                  </a:lnTo>
                  <a:lnTo>
                    <a:pt x="20358" y="103466"/>
                  </a:lnTo>
                  <a:lnTo>
                    <a:pt x="5283" y="142481"/>
                  </a:lnTo>
                  <a:lnTo>
                    <a:pt x="0" y="185051"/>
                  </a:lnTo>
                  <a:lnTo>
                    <a:pt x="5283" y="227393"/>
                  </a:lnTo>
                  <a:lnTo>
                    <a:pt x="20358" y="266306"/>
                  </a:lnTo>
                  <a:lnTo>
                    <a:pt x="44030" y="300672"/>
                  </a:lnTo>
                  <a:lnTo>
                    <a:pt x="75120" y="329361"/>
                  </a:lnTo>
                  <a:lnTo>
                    <a:pt x="112445" y="351243"/>
                  </a:lnTo>
                  <a:lnTo>
                    <a:pt x="154838" y="365188"/>
                  </a:lnTo>
                  <a:lnTo>
                    <a:pt x="201104" y="370090"/>
                  </a:lnTo>
                  <a:lnTo>
                    <a:pt x="247129" y="365188"/>
                  </a:lnTo>
                  <a:lnTo>
                    <a:pt x="289420" y="351243"/>
                  </a:lnTo>
                  <a:lnTo>
                    <a:pt x="326758" y="329361"/>
                  </a:lnTo>
                  <a:lnTo>
                    <a:pt x="357936" y="300672"/>
                  </a:lnTo>
                  <a:lnTo>
                    <a:pt x="368896" y="284835"/>
                  </a:lnTo>
                  <a:lnTo>
                    <a:pt x="95834" y="284835"/>
                  </a:lnTo>
                  <a:lnTo>
                    <a:pt x="91909" y="281851"/>
                  </a:lnTo>
                  <a:lnTo>
                    <a:pt x="91909" y="203860"/>
                  </a:lnTo>
                  <a:lnTo>
                    <a:pt x="95834" y="200164"/>
                  </a:lnTo>
                  <a:lnTo>
                    <a:pt x="400316" y="200164"/>
                  </a:lnTo>
                  <a:lnTo>
                    <a:pt x="402209" y="185051"/>
                  </a:lnTo>
                  <a:lnTo>
                    <a:pt x="400215" y="169087"/>
                  </a:lnTo>
                  <a:lnTo>
                    <a:pt x="95834" y="169087"/>
                  </a:lnTo>
                  <a:lnTo>
                    <a:pt x="91909" y="166230"/>
                  </a:lnTo>
                  <a:lnTo>
                    <a:pt x="91909" y="88239"/>
                  </a:lnTo>
                  <a:lnTo>
                    <a:pt x="95834" y="84543"/>
                  </a:lnTo>
                  <a:lnTo>
                    <a:pt x="368617" y="84543"/>
                  </a:lnTo>
                  <a:lnTo>
                    <a:pt x="357936" y="69126"/>
                  </a:lnTo>
                  <a:lnTo>
                    <a:pt x="326758" y="40513"/>
                  </a:lnTo>
                  <a:lnTo>
                    <a:pt x="289420" y="18732"/>
                  </a:lnTo>
                  <a:lnTo>
                    <a:pt x="247129" y="4864"/>
                  </a:lnTo>
                  <a:lnTo>
                    <a:pt x="201104" y="0"/>
                  </a:lnTo>
                  <a:close/>
                </a:path>
              </a:pathLst>
            </a:custGeom>
            <a:solidFill>
              <a:srgbClr val="FFFFFF"/>
            </a:solidFill>
          </p:spPr>
          <p:txBody>
            <a:bodyPr wrap="square" lIns="0" tIns="0" rIns="0" bIns="0" rtlCol="0"/>
            <a:lstStyle/>
            <a:p>
              <a:pPr defTabSz="975573">
                <a:defRPr/>
              </a:pPr>
              <a:endParaRPr sz="2027">
                <a:solidFill>
                  <a:prstClr val="black"/>
                </a:solidFill>
                <a:latin typeface="Calibri"/>
              </a:endParaRPr>
            </a:p>
          </p:txBody>
        </p:sp>
        <p:sp>
          <p:nvSpPr>
            <p:cNvPr id="85" name="object 36">
              <a:extLst>
                <a:ext uri="{FF2B5EF4-FFF2-40B4-BE49-F238E27FC236}">
                  <a16:creationId xmlns:a16="http://schemas.microsoft.com/office/drawing/2014/main" id="{D0AFF8E8-4143-4C8C-8351-C5D0FFD115D6}"/>
                </a:ext>
              </a:extLst>
            </p:cNvPr>
            <p:cNvSpPr/>
            <p:nvPr/>
          </p:nvSpPr>
          <p:spPr>
            <a:xfrm>
              <a:off x="-2499264" y="4603060"/>
              <a:ext cx="291908" cy="84658"/>
            </a:xfrm>
            <a:prstGeom prst="rect">
              <a:avLst/>
            </a:prstGeom>
            <a:blipFill>
              <a:blip r:embed="rId5" cstate="print"/>
              <a:stretch>
                <a:fillRect/>
              </a:stretch>
            </a:blipFill>
          </p:spPr>
          <p:txBody>
            <a:bodyPr wrap="square" lIns="0" tIns="0" rIns="0" bIns="0" rtlCol="0"/>
            <a:lstStyle/>
            <a:p>
              <a:pPr defTabSz="975573">
                <a:defRPr/>
              </a:pPr>
              <a:endParaRPr sz="2027">
                <a:solidFill>
                  <a:prstClr val="black"/>
                </a:solidFill>
                <a:latin typeface="Calibri"/>
              </a:endParaRPr>
            </a:p>
          </p:txBody>
        </p:sp>
        <p:sp>
          <p:nvSpPr>
            <p:cNvPr id="86" name="object 37">
              <a:extLst>
                <a:ext uri="{FF2B5EF4-FFF2-40B4-BE49-F238E27FC236}">
                  <a16:creationId xmlns:a16="http://schemas.microsoft.com/office/drawing/2014/main" id="{3383B34E-AF06-4B2F-AEEE-84F8822103E8}"/>
                </a:ext>
              </a:extLst>
            </p:cNvPr>
            <p:cNvSpPr/>
            <p:nvPr/>
          </p:nvSpPr>
          <p:spPr>
            <a:xfrm>
              <a:off x="-2499264" y="4487435"/>
              <a:ext cx="291811" cy="84543"/>
            </a:xfrm>
            <a:prstGeom prst="rect">
              <a:avLst/>
            </a:prstGeom>
            <a:blipFill>
              <a:blip r:embed="rId6" cstate="print"/>
              <a:stretch>
                <a:fillRect/>
              </a:stretch>
            </a:blipFill>
          </p:spPr>
          <p:txBody>
            <a:bodyPr wrap="square" lIns="0" tIns="0" rIns="0" bIns="0" rtlCol="0"/>
            <a:lstStyle/>
            <a:p>
              <a:pPr defTabSz="975573">
                <a:defRPr/>
              </a:pPr>
              <a:endParaRPr sz="2027">
                <a:solidFill>
                  <a:prstClr val="black"/>
                </a:solidFill>
                <a:latin typeface="Calibri"/>
              </a:endParaRPr>
            </a:p>
          </p:txBody>
        </p:sp>
      </p:grpSp>
      <p:sp>
        <p:nvSpPr>
          <p:cNvPr id="108" name="TextBox 107">
            <a:extLst>
              <a:ext uri="{FF2B5EF4-FFF2-40B4-BE49-F238E27FC236}">
                <a16:creationId xmlns:a16="http://schemas.microsoft.com/office/drawing/2014/main" id="{FAE76CB4-1B3D-444D-9D49-E58CB9F82432}"/>
              </a:ext>
            </a:extLst>
          </p:cNvPr>
          <p:cNvSpPr txBox="1"/>
          <p:nvPr/>
        </p:nvSpPr>
        <p:spPr>
          <a:xfrm>
            <a:off x="802171" y="5020107"/>
            <a:ext cx="816010" cy="390323"/>
          </a:xfrm>
          <a:prstGeom prst="rect">
            <a:avLst/>
          </a:prstGeom>
          <a:noFill/>
        </p:spPr>
        <p:txBody>
          <a:bodyPr wrap="square" rtlCol="0">
            <a:spAutoFit/>
          </a:bodyPr>
          <a:lstStyle/>
          <a:p>
            <a:pPr defTabSz="975450">
              <a:defRPr/>
            </a:pPr>
            <a:r>
              <a:rPr lang="en-US" sz="1173" b="1">
                <a:solidFill>
                  <a:srgbClr val="FFFFFF"/>
                </a:solidFill>
                <a:latin typeface="Calibri"/>
              </a:rPr>
              <a:t>Regional Hub (RH)</a:t>
            </a:r>
          </a:p>
        </p:txBody>
      </p:sp>
      <p:pic>
        <p:nvPicPr>
          <p:cNvPr id="109" name="Picture 108">
            <a:extLst>
              <a:ext uri="{FF2B5EF4-FFF2-40B4-BE49-F238E27FC236}">
                <a16:creationId xmlns:a16="http://schemas.microsoft.com/office/drawing/2014/main" id="{17B95110-7CAC-4CEB-AAE5-7D3E82FC3FFE}"/>
              </a:ext>
            </a:extLst>
          </p:cNvPr>
          <p:cNvPicPr>
            <a:picLocks noChangeAspect="1"/>
          </p:cNvPicPr>
          <p:nvPr/>
        </p:nvPicPr>
        <p:blipFill>
          <a:blip r:embed="rId7"/>
          <a:stretch>
            <a:fillRect/>
          </a:stretch>
        </p:blipFill>
        <p:spPr>
          <a:xfrm>
            <a:off x="987788" y="6323144"/>
            <a:ext cx="322461" cy="277644"/>
          </a:xfrm>
          <a:prstGeom prst="rect">
            <a:avLst/>
          </a:prstGeom>
        </p:spPr>
      </p:pic>
      <p:cxnSp>
        <p:nvCxnSpPr>
          <p:cNvPr id="112" name="Straight Connector 111">
            <a:extLst>
              <a:ext uri="{FF2B5EF4-FFF2-40B4-BE49-F238E27FC236}">
                <a16:creationId xmlns:a16="http://schemas.microsoft.com/office/drawing/2014/main" id="{B1EBEF74-BA55-45FF-9C9D-3F8F160475E2}"/>
              </a:ext>
            </a:extLst>
          </p:cNvPr>
          <p:cNvCxnSpPr/>
          <p:nvPr/>
        </p:nvCxnSpPr>
        <p:spPr>
          <a:xfrm>
            <a:off x="612090" y="3875794"/>
            <a:ext cx="11887200" cy="4432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0049D93-6E7B-4DDC-9A3E-822DCCA09B20}"/>
              </a:ext>
            </a:extLst>
          </p:cNvPr>
          <p:cNvCxnSpPr/>
          <p:nvPr/>
        </p:nvCxnSpPr>
        <p:spPr>
          <a:xfrm>
            <a:off x="612087" y="6266927"/>
            <a:ext cx="12416340" cy="6772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4" name="Rectangle 113">
            <a:extLst>
              <a:ext uri="{FF2B5EF4-FFF2-40B4-BE49-F238E27FC236}">
                <a16:creationId xmlns:a16="http://schemas.microsoft.com/office/drawing/2014/main" id="{798553CC-C852-4E6A-B097-9BC3E1A42B87}"/>
              </a:ext>
            </a:extLst>
          </p:cNvPr>
          <p:cNvSpPr/>
          <p:nvPr/>
        </p:nvSpPr>
        <p:spPr>
          <a:xfrm>
            <a:off x="1866465" y="3971010"/>
            <a:ext cx="1819657" cy="314925"/>
          </a:xfrm>
          <a:prstGeom prst="rect">
            <a:avLst/>
          </a:prstGeom>
          <a:solidFill>
            <a:srgbClr val="799AF7"/>
          </a:solidFill>
          <a:ln w="12700" algn="ctr">
            <a:solidFill>
              <a:srgbClr val="000000"/>
            </a:solidFill>
            <a:miter lim="800000"/>
            <a:headEnd/>
            <a:tailEnd/>
          </a:ln>
          <a:effectLst/>
        </p:spPr>
        <p:txBody>
          <a:bodyPr wrap="square" lIns="18288" rIns="18288" rtlCol="0" anchor="ctr">
            <a:noAutofit/>
          </a:bodyPr>
          <a:lstStyle/>
          <a:p>
            <a:pPr algn="ctr" defTabSz="487864">
              <a:spcBef>
                <a:spcPts val="321"/>
              </a:spcBef>
              <a:defRPr/>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College of Arts  &amp; Sciences Hub </a:t>
            </a:r>
          </a:p>
        </p:txBody>
      </p:sp>
      <p:sp>
        <p:nvSpPr>
          <p:cNvPr id="118" name="Rectangle 117">
            <a:extLst>
              <a:ext uri="{FF2B5EF4-FFF2-40B4-BE49-F238E27FC236}">
                <a16:creationId xmlns:a16="http://schemas.microsoft.com/office/drawing/2014/main" id="{1E36AF68-96FD-4391-80CA-12B133128FD6}"/>
              </a:ext>
            </a:extLst>
          </p:cNvPr>
          <p:cNvSpPr/>
          <p:nvPr/>
        </p:nvSpPr>
        <p:spPr>
          <a:xfrm>
            <a:off x="1866465" y="4484406"/>
            <a:ext cx="1819657" cy="314925"/>
          </a:xfrm>
          <a:prstGeom prst="rect">
            <a:avLst/>
          </a:prstGeom>
          <a:solidFill>
            <a:srgbClr val="799AF7"/>
          </a:solidFill>
          <a:ln w="12700" algn="ctr">
            <a:solidFill>
              <a:srgbClr val="000000"/>
            </a:solidFill>
            <a:miter lim="800000"/>
            <a:headEnd/>
            <a:tailEnd/>
          </a:ln>
          <a:effectLst/>
        </p:spPr>
        <p:txBody>
          <a:bodyPr wrap="square" lIns="18288" rIns="18288" rtlCol="0" anchor="ctr">
            <a:noAutofit/>
          </a:bodyPr>
          <a:lstStyle/>
          <a:p>
            <a:pPr algn="ctr" defTabSz="487864">
              <a:spcBef>
                <a:spcPts val="321"/>
              </a:spcBef>
              <a:defRPr/>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School of Med Hub</a:t>
            </a:r>
          </a:p>
        </p:txBody>
      </p:sp>
      <p:sp>
        <p:nvSpPr>
          <p:cNvPr id="119" name="Rectangle 118">
            <a:extLst>
              <a:ext uri="{FF2B5EF4-FFF2-40B4-BE49-F238E27FC236}">
                <a16:creationId xmlns:a16="http://schemas.microsoft.com/office/drawing/2014/main" id="{BF138139-A820-4226-A41C-CB1064BCCD1B}"/>
              </a:ext>
            </a:extLst>
          </p:cNvPr>
          <p:cNvSpPr/>
          <p:nvPr/>
        </p:nvSpPr>
        <p:spPr>
          <a:xfrm>
            <a:off x="3965006" y="3971010"/>
            <a:ext cx="1819657" cy="314925"/>
          </a:xfrm>
          <a:prstGeom prst="rect">
            <a:avLst/>
          </a:prstGeom>
          <a:solidFill>
            <a:srgbClr val="799AF7"/>
          </a:solidFill>
          <a:ln w="12700" algn="ctr">
            <a:solidFill>
              <a:srgbClr val="000000"/>
            </a:solidFill>
            <a:miter lim="800000"/>
            <a:headEnd/>
            <a:tailEnd/>
          </a:ln>
          <a:effectLst/>
        </p:spPr>
        <p:txBody>
          <a:bodyPr wrap="square" lIns="18288" rIns="18288" rtlCol="0" anchor="ctr">
            <a:noAutofit/>
          </a:bodyPr>
          <a:lstStyle/>
          <a:p>
            <a:pPr algn="ctr" defTabSz="487864">
              <a:spcBef>
                <a:spcPts val="321"/>
              </a:spcBef>
              <a:defRPr/>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Professional                   Schools Hub</a:t>
            </a:r>
          </a:p>
        </p:txBody>
      </p:sp>
      <p:sp>
        <p:nvSpPr>
          <p:cNvPr id="120" name="Rectangle 119">
            <a:extLst>
              <a:ext uri="{FF2B5EF4-FFF2-40B4-BE49-F238E27FC236}">
                <a16:creationId xmlns:a16="http://schemas.microsoft.com/office/drawing/2014/main" id="{19EE2369-F3D6-442B-B663-1AF929240B60}"/>
              </a:ext>
            </a:extLst>
          </p:cNvPr>
          <p:cNvSpPr/>
          <p:nvPr/>
        </p:nvSpPr>
        <p:spPr>
          <a:xfrm>
            <a:off x="6305375" y="3971010"/>
            <a:ext cx="4088613" cy="314925"/>
          </a:xfrm>
          <a:prstGeom prst="rect">
            <a:avLst/>
          </a:prstGeom>
          <a:solidFill>
            <a:srgbClr val="799AF7"/>
          </a:solidFill>
          <a:ln w="12700" algn="ctr">
            <a:solidFill>
              <a:srgbClr val="000000"/>
            </a:solidFill>
            <a:miter lim="800000"/>
            <a:headEnd/>
            <a:tailEnd/>
          </a:ln>
          <a:effectLst/>
        </p:spPr>
        <p:txBody>
          <a:bodyPr wrap="square" lIns="18288" rIns="18288" rtlCol="0" anchor="ctr">
            <a:noAutofit/>
          </a:bodyPr>
          <a:lstStyle/>
          <a:p>
            <a:pPr algn="ctr" defTabSz="487864">
              <a:spcBef>
                <a:spcPts val="321"/>
              </a:spcBef>
              <a:defRPr/>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Central Admin Hub                                                                  </a:t>
            </a:r>
            <a:r>
              <a:rPr lang="en-US" sz="1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(President / Provost)</a:t>
            </a:r>
          </a:p>
        </p:txBody>
      </p:sp>
      <p:sp>
        <p:nvSpPr>
          <p:cNvPr id="127" name="TextBox 126">
            <a:extLst>
              <a:ext uri="{FF2B5EF4-FFF2-40B4-BE49-F238E27FC236}">
                <a16:creationId xmlns:a16="http://schemas.microsoft.com/office/drawing/2014/main" id="{51766901-1D92-4FB2-B2A3-881A2EAB3BE7}"/>
              </a:ext>
            </a:extLst>
          </p:cNvPr>
          <p:cNvSpPr txBox="1"/>
          <p:nvPr/>
        </p:nvSpPr>
        <p:spPr>
          <a:xfrm>
            <a:off x="1773702" y="4253071"/>
            <a:ext cx="1946687" cy="218625"/>
          </a:xfrm>
          <a:prstGeom prst="rect">
            <a:avLst/>
          </a:prstGeom>
          <a:noFill/>
        </p:spPr>
        <p:txBody>
          <a:bodyPr wrap="none" rtlCol="0">
            <a:spAutoFit/>
          </a:bodyPr>
          <a:lstStyle/>
          <a:p>
            <a:pPr marL="115896" indent="-115896" defTabSz="483208">
              <a:buFont typeface="Wingdings" panose="05000000000000000000" pitchFamily="2" charset="2"/>
              <a:buChar char="§"/>
              <a:defRPr/>
            </a:pPr>
            <a:r>
              <a:rPr lang="en-US" sz="1050">
                <a:solidFill>
                  <a:srgbClr val="33006F"/>
                </a:solidFill>
                <a:latin typeface="Open Sans" panose="020B0606030504020204" pitchFamily="34" charset="0"/>
                <a:ea typeface="Open Sans" panose="020B0606030504020204" pitchFamily="34" charset="0"/>
                <a:cs typeface="Open Sans" panose="020B0606030504020204" pitchFamily="34" charset="0"/>
              </a:rPr>
              <a:t>College of Arts &amp; Sciences </a:t>
            </a:r>
            <a:endParaRPr lang="en-US" sz="1600">
              <a:solidFill>
                <a:srgbClr val="33006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TextBox 127">
            <a:extLst>
              <a:ext uri="{FF2B5EF4-FFF2-40B4-BE49-F238E27FC236}">
                <a16:creationId xmlns:a16="http://schemas.microsoft.com/office/drawing/2014/main" id="{9B8CBDD0-ABE3-4C37-96C3-AE3DBBFB9EDC}"/>
              </a:ext>
            </a:extLst>
          </p:cNvPr>
          <p:cNvSpPr txBox="1"/>
          <p:nvPr/>
        </p:nvSpPr>
        <p:spPr>
          <a:xfrm>
            <a:off x="1773702" y="4764066"/>
            <a:ext cx="1521891" cy="218625"/>
          </a:xfrm>
          <a:prstGeom prst="rect">
            <a:avLst/>
          </a:prstGeom>
          <a:noFill/>
        </p:spPr>
        <p:txBody>
          <a:bodyPr wrap="none" rtlCol="0">
            <a:spAutoFit/>
          </a:bodyPr>
          <a:lstStyle/>
          <a:p>
            <a:pPr marL="115896" indent="-115896" defTabSz="483208">
              <a:buFont typeface="Wingdings" panose="05000000000000000000" pitchFamily="2" charset="2"/>
              <a:buChar char="§"/>
              <a:defRPr/>
            </a:pPr>
            <a:r>
              <a:rPr lang="en-US" sz="1050">
                <a:solidFill>
                  <a:srgbClr val="33006F"/>
                </a:solidFill>
                <a:latin typeface="Open Sans" panose="020B0606030504020204" pitchFamily="34" charset="0"/>
                <a:ea typeface="Open Sans" panose="020B0606030504020204" pitchFamily="34" charset="0"/>
                <a:cs typeface="Open Sans" panose="020B0606030504020204" pitchFamily="34" charset="0"/>
              </a:rPr>
              <a:t>School of Medicine </a:t>
            </a:r>
          </a:p>
        </p:txBody>
      </p:sp>
      <p:sp>
        <p:nvSpPr>
          <p:cNvPr id="129" name="TextBox 128">
            <a:extLst>
              <a:ext uri="{FF2B5EF4-FFF2-40B4-BE49-F238E27FC236}">
                <a16:creationId xmlns:a16="http://schemas.microsoft.com/office/drawing/2014/main" id="{11EEC8E6-5C43-49C0-AA3F-DDFC24572A00}"/>
              </a:ext>
            </a:extLst>
          </p:cNvPr>
          <p:cNvSpPr txBox="1"/>
          <p:nvPr/>
        </p:nvSpPr>
        <p:spPr>
          <a:xfrm>
            <a:off x="3889270" y="4253071"/>
            <a:ext cx="2049279" cy="1053376"/>
          </a:xfrm>
          <a:prstGeom prst="rect">
            <a:avLst/>
          </a:prstGeom>
          <a:noFill/>
        </p:spPr>
        <p:txBody>
          <a:bodyPr wrap="none" rtlCol="0">
            <a:spAutoFit/>
          </a:bodyPr>
          <a:lstStyle/>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School of Law</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College of Built Environments</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Evans School of Public Policy</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College of Education</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The Information School</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Foster School of Business</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Continuum College</a:t>
            </a:r>
          </a:p>
        </p:txBody>
      </p:sp>
      <p:sp>
        <p:nvSpPr>
          <p:cNvPr id="130" name="TextBox 129">
            <a:extLst>
              <a:ext uri="{FF2B5EF4-FFF2-40B4-BE49-F238E27FC236}">
                <a16:creationId xmlns:a16="http://schemas.microsoft.com/office/drawing/2014/main" id="{019A41F1-9725-4426-9009-673BCF4D0F89}"/>
              </a:ext>
            </a:extLst>
          </p:cNvPr>
          <p:cNvSpPr txBox="1"/>
          <p:nvPr/>
        </p:nvSpPr>
        <p:spPr>
          <a:xfrm>
            <a:off x="6220653" y="4253071"/>
            <a:ext cx="1980350" cy="1869743"/>
          </a:xfrm>
          <a:prstGeom prst="rect">
            <a:avLst/>
          </a:prstGeom>
          <a:noFill/>
        </p:spPr>
        <p:txBody>
          <a:bodyPr wrap="none" rtlCol="0">
            <a:spAutoFit/>
          </a:bodyPr>
          <a:lstStyle/>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President</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Provost</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Research (includes APL)</a:t>
            </a:r>
          </a:p>
          <a:p>
            <a:pPr marL="115896" indent="-115896" defTabSz="483208">
              <a:buFont typeface="Wingdings" panose="05000000000000000000" pitchFamily="2" charset="2"/>
              <a:buChar char="§"/>
              <a:defRPr/>
            </a:pPr>
            <a:r>
              <a:rPr lang="en-US" sz="1050" dirty="0" err="1">
                <a:solidFill>
                  <a:srgbClr val="33006F"/>
                </a:solidFill>
                <a:latin typeface="Open Sans" panose="020B0606030504020204" pitchFamily="34" charset="0"/>
                <a:ea typeface="Open Sans" panose="020B0606030504020204" pitchFamily="34" charset="0"/>
                <a:cs typeface="Open Sans" panose="020B0606030504020204" pitchFamily="34" charset="0"/>
              </a:rPr>
              <a:t>CoMotion</a:t>
            </a:r>
            <a:endPar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UW Information Technology</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Human Resources</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Undergrad Academic Affairs</a:t>
            </a:r>
            <a:endParaRPr lang="en-US" sz="1050" strike="sngStrike"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Academic &amp; Student Affairs</a:t>
            </a:r>
          </a:p>
          <a:p>
            <a:pPr marL="115896" indent="-115896" defTabSz="483208">
              <a:buFont typeface="Wingdings" panose="05000000000000000000" pitchFamily="2" charset="2"/>
              <a:buChar char="§"/>
              <a:defRPr/>
            </a:pPr>
            <a:endPar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115896" indent="-115896" defTabSz="483208">
              <a:buFont typeface="Wingdings" panose="05000000000000000000" pitchFamily="2" charset="2"/>
              <a:buChar char="§"/>
              <a:defRPr/>
            </a:pPr>
            <a:endPar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pPr marL="115896" indent="-115896" defTabSz="483208">
              <a:buFont typeface="Wingdings" panose="05000000000000000000" pitchFamily="2" charset="2"/>
              <a:buChar char="§"/>
              <a:defRPr/>
            </a:pPr>
            <a:endPar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1" name="TextBox 130">
            <a:extLst>
              <a:ext uri="{FF2B5EF4-FFF2-40B4-BE49-F238E27FC236}">
                <a16:creationId xmlns:a16="http://schemas.microsoft.com/office/drawing/2014/main" id="{EA294F7D-4B21-499B-802D-CA86DCDA5FF2}"/>
              </a:ext>
            </a:extLst>
          </p:cNvPr>
          <p:cNvSpPr txBox="1"/>
          <p:nvPr/>
        </p:nvSpPr>
        <p:spPr>
          <a:xfrm>
            <a:off x="8191741" y="4253071"/>
            <a:ext cx="2302553" cy="1331626"/>
          </a:xfrm>
          <a:prstGeom prst="rect">
            <a:avLst/>
          </a:prstGeom>
          <a:noFill/>
        </p:spPr>
        <p:txBody>
          <a:bodyPr wrap="none" rtlCol="0">
            <a:spAutoFit/>
          </a:bodyPr>
          <a:lstStyle/>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Finance</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Advancement</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External Affairs</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Student Life</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Graduate School</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Minority Affairs &amp; Diversity</a:t>
            </a:r>
            <a:endParaRPr lang="en-US" sz="1050" strike="sngStrike"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Global Affairs</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Digital Initiatives &amp; UW Libraries</a:t>
            </a:r>
          </a:p>
          <a:p>
            <a:pPr defTabSz="483208">
              <a:defRPr/>
            </a:pPr>
            <a:endParaRPr lang="en-US" sz="105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2" name="Rectangle 131">
            <a:extLst>
              <a:ext uri="{FF2B5EF4-FFF2-40B4-BE49-F238E27FC236}">
                <a16:creationId xmlns:a16="http://schemas.microsoft.com/office/drawing/2014/main" id="{6241BA20-7782-49C6-A259-D760BE11AF67}"/>
              </a:ext>
            </a:extLst>
          </p:cNvPr>
          <p:cNvSpPr>
            <a:spLocks noChangeArrowheads="1"/>
          </p:cNvSpPr>
          <p:nvPr/>
        </p:nvSpPr>
        <p:spPr bwMode="gray">
          <a:xfrm>
            <a:off x="1868311" y="6359206"/>
            <a:ext cx="10871058" cy="352671"/>
          </a:xfrm>
          <a:prstGeom prst="rect">
            <a:avLst/>
          </a:prstGeom>
          <a:noFill/>
          <a:ln w="12700" cap="rnd" algn="ctr">
            <a:noFill/>
            <a:miter lim="800000"/>
            <a:headEnd/>
            <a:tailEnd/>
          </a:ln>
        </p:spPr>
        <p:txBody>
          <a:bodyPr wrap="square" lIns="72000" tIns="0" rIns="72000" bIns="0" anchor="ctr" anchorCtr="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256">
              <a:lnSpc>
                <a:spcPct val="95000"/>
              </a:lnSpc>
              <a:defRPr/>
            </a:pPr>
            <a:r>
              <a:rPr lang="en-US" sz="1401"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Local Unit Finance / Supply Chain Presence Remains for Site Support (Local Transaction Processing) and </a:t>
            </a:r>
          </a:p>
          <a:p>
            <a:pPr algn="ctr" defTabSz="457256">
              <a:lnSpc>
                <a:spcPct val="95000"/>
              </a:lnSpc>
              <a:defRPr/>
            </a:pPr>
            <a:r>
              <a:rPr lang="en-US" sz="1401"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Business Partnering (Budgeting &amp; Reporting) </a:t>
            </a:r>
          </a:p>
        </p:txBody>
      </p:sp>
      <p:sp>
        <p:nvSpPr>
          <p:cNvPr id="133" name="Oval 132">
            <a:extLst>
              <a:ext uri="{FF2B5EF4-FFF2-40B4-BE49-F238E27FC236}">
                <a16:creationId xmlns:a16="http://schemas.microsoft.com/office/drawing/2014/main" id="{A6CDF1D3-27EA-4A15-A1FB-1F115661B077}"/>
              </a:ext>
            </a:extLst>
          </p:cNvPr>
          <p:cNvSpPr/>
          <p:nvPr/>
        </p:nvSpPr>
        <p:spPr>
          <a:xfrm>
            <a:off x="1724535" y="3947769"/>
            <a:ext cx="289078" cy="220906"/>
          </a:xfrm>
          <a:prstGeom prst="ellipse">
            <a:avLst/>
          </a:prstGeom>
          <a:solidFill>
            <a:srgbClr val="002060"/>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3208">
              <a:defRPr/>
            </a:pPr>
            <a:r>
              <a:rPr lang="en-US" sz="1100" b="1">
                <a:solidFill>
                  <a:srgbClr val="FFFFFF"/>
                </a:solidFill>
                <a:latin typeface="Open Sans" panose="020B0606030504020204" pitchFamily="34" charset="0"/>
                <a:ea typeface="Open Sans" panose="020B0606030504020204" pitchFamily="34" charset="0"/>
                <a:cs typeface="Open Sans" panose="020B0606030504020204" pitchFamily="34" charset="0"/>
              </a:rPr>
              <a:t>1</a:t>
            </a:r>
            <a:endParaRPr lang="en-US" sz="1401" b="1">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4" name="Oval 133">
            <a:extLst>
              <a:ext uri="{FF2B5EF4-FFF2-40B4-BE49-F238E27FC236}">
                <a16:creationId xmlns:a16="http://schemas.microsoft.com/office/drawing/2014/main" id="{5B9867DC-0158-4A0D-BFD4-882A158437C3}"/>
              </a:ext>
            </a:extLst>
          </p:cNvPr>
          <p:cNvSpPr/>
          <p:nvPr/>
        </p:nvSpPr>
        <p:spPr>
          <a:xfrm>
            <a:off x="1724535" y="4410788"/>
            <a:ext cx="289078" cy="220906"/>
          </a:xfrm>
          <a:prstGeom prst="ellipse">
            <a:avLst/>
          </a:prstGeom>
          <a:solidFill>
            <a:srgbClr val="002060"/>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3208">
              <a:defRPr/>
            </a:pPr>
            <a:r>
              <a:rPr lang="en-US" sz="1100" b="1">
                <a:solidFill>
                  <a:srgbClr val="FFFFFF"/>
                </a:solidFill>
                <a:latin typeface="Open Sans" panose="020B0606030504020204" pitchFamily="34" charset="0"/>
                <a:ea typeface="Open Sans" panose="020B0606030504020204" pitchFamily="34" charset="0"/>
                <a:cs typeface="Open Sans" panose="020B0606030504020204" pitchFamily="34" charset="0"/>
              </a:rPr>
              <a:t>2</a:t>
            </a:r>
            <a:endParaRPr lang="en-US" sz="1401" b="1">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Oval 134">
            <a:extLst>
              <a:ext uri="{FF2B5EF4-FFF2-40B4-BE49-F238E27FC236}">
                <a16:creationId xmlns:a16="http://schemas.microsoft.com/office/drawing/2014/main" id="{263D77E8-231A-450B-8B01-CDA13143E778}"/>
              </a:ext>
            </a:extLst>
          </p:cNvPr>
          <p:cNvSpPr/>
          <p:nvPr/>
        </p:nvSpPr>
        <p:spPr>
          <a:xfrm>
            <a:off x="3837750" y="3947769"/>
            <a:ext cx="289078" cy="220906"/>
          </a:xfrm>
          <a:prstGeom prst="ellipse">
            <a:avLst/>
          </a:prstGeom>
          <a:solidFill>
            <a:srgbClr val="002060"/>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3208">
              <a:defRPr/>
            </a:pPr>
            <a:r>
              <a:rPr lang="en-US" sz="1100" b="1">
                <a:solidFill>
                  <a:srgbClr val="FFFFFF"/>
                </a:solidFill>
                <a:latin typeface="Open Sans" panose="020B0606030504020204" pitchFamily="34" charset="0"/>
                <a:ea typeface="Open Sans" panose="020B0606030504020204" pitchFamily="34" charset="0"/>
                <a:cs typeface="Open Sans" panose="020B0606030504020204" pitchFamily="34" charset="0"/>
              </a:rPr>
              <a:t>4</a:t>
            </a:r>
            <a:endParaRPr lang="en-US" sz="1401" b="1">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6" name="TextBox 135">
            <a:extLst>
              <a:ext uri="{FF2B5EF4-FFF2-40B4-BE49-F238E27FC236}">
                <a16:creationId xmlns:a16="http://schemas.microsoft.com/office/drawing/2014/main" id="{4900A8DA-F2F4-4F5D-A591-455D66682900}"/>
              </a:ext>
            </a:extLst>
          </p:cNvPr>
          <p:cNvSpPr txBox="1"/>
          <p:nvPr/>
        </p:nvSpPr>
        <p:spPr>
          <a:xfrm>
            <a:off x="10806104" y="5902163"/>
            <a:ext cx="302006" cy="218625"/>
          </a:xfrm>
          <a:prstGeom prst="rect">
            <a:avLst/>
          </a:prstGeom>
          <a:noFill/>
        </p:spPr>
        <p:txBody>
          <a:bodyPr wrap="none" rtlCol="0">
            <a:spAutoFit/>
          </a:bodyPr>
          <a:lstStyle/>
          <a:p>
            <a:pPr marL="115896" indent="-115896" defTabSz="483208">
              <a:buFont typeface="Wingdings" panose="05000000000000000000" pitchFamily="2" charset="2"/>
              <a:buChar char="§"/>
              <a:defRPr/>
            </a:pPr>
            <a:endParaRPr lang="en-US" sz="1050">
              <a:solidFill>
                <a:srgbClr val="33006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Oval 138">
            <a:extLst>
              <a:ext uri="{FF2B5EF4-FFF2-40B4-BE49-F238E27FC236}">
                <a16:creationId xmlns:a16="http://schemas.microsoft.com/office/drawing/2014/main" id="{7DCB733F-ECA3-4A56-BE50-97E8DC69DE9E}"/>
              </a:ext>
            </a:extLst>
          </p:cNvPr>
          <p:cNvSpPr/>
          <p:nvPr/>
        </p:nvSpPr>
        <p:spPr>
          <a:xfrm>
            <a:off x="10432163" y="4360593"/>
            <a:ext cx="289078" cy="220906"/>
          </a:xfrm>
          <a:prstGeom prst="ellipse">
            <a:avLst/>
          </a:prstGeom>
          <a:solidFill>
            <a:srgbClr val="002060"/>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3208">
              <a:defRPr/>
            </a:pPr>
            <a:endParaRPr lang="en-US" sz="900" b="1">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TextBox 140">
            <a:extLst>
              <a:ext uri="{FF2B5EF4-FFF2-40B4-BE49-F238E27FC236}">
                <a16:creationId xmlns:a16="http://schemas.microsoft.com/office/drawing/2014/main" id="{0606F062-8BD0-4FBD-A002-9F84D73BBD8D}"/>
              </a:ext>
            </a:extLst>
          </p:cNvPr>
          <p:cNvSpPr txBox="1"/>
          <p:nvPr/>
        </p:nvSpPr>
        <p:spPr>
          <a:xfrm>
            <a:off x="10710407" y="4490008"/>
            <a:ext cx="1783180" cy="1053376"/>
          </a:xfrm>
          <a:prstGeom prst="rect">
            <a:avLst/>
          </a:prstGeom>
          <a:noFill/>
        </p:spPr>
        <p:txBody>
          <a:bodyPr wrap="none" rtlCol="0">
            <a:spAutoFit/>
          </a:bodyPr>
          <a:lstStyle/>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UW Bothell </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UW Tacoma</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Housing &amp; Food Services</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Intercollegiate Athletics</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Facilities Services</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Continuum College</a:t>
            </a:r>
          </a:p>
          <a:p>
            <a:pPr marL="115896" indent="-115896" defTabSz="483208">
              <a:buFont typeface="Wingdings" panose="05000000000000000000" pitchFamily="2" charset="2"/>
              <a:buChar char="§"/>
              <a:defRPr/>
            </a:pPr>
            <a:endPar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TextBox 141">
            <a:extLst>
              <a:ext uri="{FF2B5EF4-FFF2-40B4-BE49-F238E27FC236}">
                <a16:creationId xmlns:a16="http://schemas.microsoft.com/office/drawing/2014/main" id="{FB3320E3-4756-4A4F-AAA6-5FB0A7865936}"/>
              </a:ext>
            </a:extLst>
          </p:cNvPr>
          <p:cNvSpPr txBox="1"/>
          <p:nvPr/>
        </p:nvSpPr>
        <p:spPr>
          <a:xfrm>
            <a:off x="10759572" y="5389141"/>
            <a:ext cx="302006" cy="218625"/>
          </a:xfrm>
          <a:prstGeom prst="rect">
            <a:avLst/>
          </a:prstGeom>
          <a:noFill/>
        </p:spPr>
        <p:txBody>
          <a:bodyPr wrap="none" rtlCol="0">
            <a:spAutoFit/>
          </a:bodyPr>
          <a:lstStyle/>
          <a:p>
            <a:pPr marL="115896" indent="-115896" defTabSz="483208">
              <a:buFont typeface="Wingdings" panose="05000000000000000000" pitchFamily="2" charset="2"/>
              <a:buChar char="§"/>
              <a:defRPr/>
            </a:pPr>
            <a:endParaRPr lang="en-US" sz="1050">
              <a:solidFill>
                <a:srgbClr val="33006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Rectangle 142">
            <a:extLst>
              <a:ext uri="{FF2B5EF4-FFF2-40B4-BE49-F238E27FC236}">
                <a16:creationId xmlns:a16="http://schemas.microsoft.com/office/drawing/2014/main" id="{5E008D6D-E780-4556-BE50-6A67D335B432}"/>
              </a:ext>
            </a:extLst>
          </p:cNvPr>
          <p:cNvSpPr/>
          <p:nvPr/>
        </p:nvSpPr>
        <p:spPr>
          <a:xfrm>
            <a:off x="1866465" y="4970418"/>
            <a:ext cx="1819657" cy="314925"/>
          </a:xfrm>
          <a:prstGeom prst="rect">
            <a:avLst/>
          </a:prstGeom>
          <a:solidFill>
            <a:srgbClr val="799AF7"/>
          </a:solidFill>
          <a:ln w="12700" algn="ctr">
            <a:solidFill>
              <a:srgbClr val="000000"/>
            </a:solidFill>
            <a:miter lim="800000"/>
            <a:headEnd/>
            <a:tailEnd/>
          </a:ln>
          <a:effectLst/>
        </p:spPr>
        <p:txBody>
          <a:bodyPr wrap="square" lIns="18288" rIns="18288" rtlCol="0" anchor="ctr">
            <a:noAutofit/>
          </a:bodyPr>
          <a:lstStyle/>
          <a:p>
            <a:pPr algn="ctr" defTabSz="487864">
              <a:spcBef>
                <a:spcPts val="321"/>
              </a:spcBef>
              <a:defRPr/>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Health Sciences Hub</a:t>
            </a:r>
          </a:p>
        </p:txBody>
      </p:sp>
      <p:sp>
        <p:nvSpPr>
          <p:cNvPr id="144" name="TextBox 143">
            <a:extLst>
              <a:ext uri="{FF2B5EF4-FFF2-40B4-BE49-F238E27FC236}">
                <a16:creationId xmlns:a16="http://schemas.microsoft.com/office/drawing/2014/main" id="{B98317EF-F31C-4864-9363-6025B254E210}"/>
              </a:ext>
            </a:extLst>
          </p:cNvPr>
          <p:cNvSpPr txBox="1"/>
          <p:nvPr/>
        </p:nvSpPr>
        <p:spPr>
          <a:xfrm>
            <a:off x="1773700" y="5252478"/>
            <a:ext cx="1951496" cy="914251"/>
          </a:xfrm>
          <a:prstGeom prst="rect">
            <a:avLst/>
          </a:prstGeom>
          <a:noFill/>
        </p:spPr>
        <p:txBody>
          <a:bodyPr wrap="none" rtlCol="0">
            <a:spAutoFit/>
          </a:bodyPr>
          <a:lstStyle/>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School of Dentistry</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School of Pharmacy</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School of Nursing</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Health Sciences Admin***</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School of Public Health</a:t>
            </a:r>
          </a:p>
          <a:p>
            <a:pPr marL="115896" indent="-115896" defTabSz="483208">
              <a:buFont typeface="Wingdings" panose="05000000000000000000" pitchFamily="2" charset="2"/>
              <a:buChar char="§"/>
              <a:defRPr/>
            </a:pPr>
            <a:r>
              <a:rPr lang="en-US" sz="1050" dirty="0">
                <a:solidFill>
                  <a:srgbClr val="33006F"/>
                </a:solidFill>
                <a:latin typeface="Open Sans" panose="020B0606030504020204" pitchFamily="34" charset="0"/>
                <a:ea typeface="Open Sans" panose="020B0606030504020204" pitchFamily="34" charset="0"/>
                <a:cs typeface="Open Sans" panose="020B0606030504020204" pitchFamily="34" charset="0"/>
              </a:rPr>
              <a:t>School of Social Work</a:t>
            </a:r>
          </a:p>
        </p:txBody>
      </p:sp>
      <p:sp>
        <p:nvSpPr>
          <p:cNvPr id="147" name="Oval 146">
            <a:extLst>
              <a:ext uri="{FF2B5EF4-FFF2-40B4-BE49-F238E27FC236}">
                <a16:creationId xmlns:a16="http://schemas.microsoft.com/office/drawing/2014/main" id="{6C2654C5-FD0C-4859-88C7-334B487AB06F}"/>
              </a:ext>
            </a:extLst>
          </p:cNvPr>
          <p:cNvSpPr/>
          <p:nvPr/>
        </p:nvSpPr>
        <p:spPr>
          <a:xfrm>
            <a:off x="1724535" y="4943985"/>
            <a:ext cx="289078" cy="220906"/>
          </a:xfrm>
          <a:prstGeom prst="ellipse">
            <a:avLst/>
          </a:prstGeom>
          <a:solidFill>
            <a:srgbClr val="002060"/>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3208">
              <a:defRPr/>
            </a:pPr>
            <a:r>
              <a:rPr lang="en-US" sz="1100" b="1">
                <a:solidFill>
                  <a:srgbClr val="FFFFFF"/>
                </a:solidFill>
                <a:latin typeface="Open Sans" panose="020B0606030504020204" pitchFamily="34" charset="0"/>
                <a:ea typeface="Open Sans" panose="020B0606030504020204" pitchFamily="34" charset="0"/>
                <a:cs typeface="Open Sans" panose="020B0606030504020204" pitchFamily="34" charset="0"/>
              </a:rPr>
              <a:t>3</a:t>
            </a:r>
            <a:endParaRPr lang="en-US" sz="1401" b="1">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Rectangle 147">
            <a:extLst>
              <a:ext uri="{FF2B5EF4-FFF2-40B4-BE49-F238E27FC236}">
                <a16:creationId xmlns:a16="http://schemas.microsoft.com/office/drawing/2014/main" id="{629D377D-40D8-4903-8CA8-9219D8217A66}"/>
              </a:ext>
            </a:extLst>
          </p:cNvPr>
          <p:cNvSpPr/>
          <p:nvPr/>
        </p:nvSpPr>
        <p:spPr>
          <a:xfrm>
            <a:off x="10447338" y="4359951"/>
            <a:ext cx="243978" cy="218625"/>
          </a:xfrm>
          <a:prstGeom prst="rect">
            <a:avLst/>
          </a:prstGeom>
        </p:spPr>
        <p:txBody>
          <a:bodyPr wrap="none">
            <a:spAutoFit/>
          </a:bodyPr>
          <a:lstStyle/>
          <a:p>
            <a:pPr algn="ctr" defTabSz="483208">
              <a:defRPr/>
            </a:pPr>
            <a:r>
              <a:rPr lang="en-US" sz="1050" b="1"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endParaRPr lang="en-US" sz="36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TextBox 148">
            <a:extLst>
              <a:ext uri="{FF2B5EF4-FFF2-40B4-BE49-F238E27FC236}">
                <a16:creationId xmlns:a16="http://schemas.microsoft.com/office/drawing/2014/main" id="{FF5A5909-A801-4A5F-A55F-A9CA2537CF86}"/>
              </a:ext>
            </a:extLst>
          </p:cNvPr>
          <p:cNvSpPr txBox="1"/>
          <p:nvPr/>
        </p:nvSpPr>
        <p:spPr>
          <a:xfrm>
            <a:off x="10645589" y="4074199"/>
            <a:ext cx="2180405" cy="225250"/>
          </a:xfrm>
          <a:prstGeom prst="rect">
            <a:avLst/>
          </a:prstGeom>
          <a:noFill/>
        </p:spPr>
        <p:txBody>
          <a:bodyPr wrap="none" rtlCol="0">
            <a:spAutoFit/>
          </a:bodyPr>
          <a:lstStyle/>
          <a:p>
            <a:pPr defTabSz="483208">
              <a:defRPr/>
            </a:pPr>
            <a:r>
              <a:rPr lang="en-US" sz="1100" b="1" dirty="0">
                <a:solidFill>
                  <a:srgbClr val="D8D9DA">
                    <a:lumMod val="10000"/>
                  </a:srgbClr>
                </a:solidFill>
                <a:latin typeface="Open Sans" panose="020B0606030504020204" pitchFamily="34" charset="0"/>
                <a:ea typeface="Open Sans" panose="020B0606030504020204" pitchFamily="34" charset="0"/>
                <a:cs typeface="Open Sans" panose="020B0606030504020204" pitchFamily="34" charset="0"/>
              </a:rPr>
              <a:t>Further Discussion Required</a:t>
            </a:r>
          </a:p>
        </p:txBody>
      </p:sp>
      <p:sp>
        <p:nvSpPr>
          <p:cNvPr id="150" name="Isosceles Triangle 149">
            <a:extLst>
              <a:ext uri="{FF2B5EF4-FFF2-40B4-BE49-F238E27FC236}">
                <a16:creationId xmlns:a16="http://schemas.microsoft.com/office/drawing/2014/main" id="{30D9A3E6-D35A-4E7B-96FC-3931AD5DFF10}"/>
              </a:ext>
            </a:extLst>
          </p:cNvPr>
          <p:cNvSpPr/>
          <p:nvPr/>
        </p:nvSpPr>
        <p:spPr>
          <a:xfrm rot="10800000">
            <a:off x="11460899" y="4289649"/>
            <a:ext cx="588720" cy="195835"/>
          </a:xfrm>
          <a:prstGeom prst="triangle">
            <a:avLst/>
          </a:prstGeom>
          <a:solidFill>
            <a:srgbClr val="799AF7"/>
          </a:solidFill>
          <a:ln w="12700" algn="ctr">
            <a:solidFill>
              <a:srgbClr val="000000"/>
            </a:solidFill>
            <a:miter lim="800000"/>
            <a:headEnd/>
            <a:tailEnd/>
          </a:ln>
          <a:effectLst/>
        </p:spPr>
        <p:txBody>
          <a:bodyPr wrap="square" lIns="18288" rIns="18288" rtlCol="0" anchor="ctr">
            <a:noAutofit/>
          </a:bodyPr>
          <a:lstStyle/>
          <a:p>
            <a:pPr algn="ctr" defTabSz="487864">
              <a:spcBef>
                <a:spcPts val="321"/>
              </a:spcBef>
              <a:defRPr/>
            </a:pPr>
            <a:endParaRPr lang="en-US" sz="1300" b="1">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1" name="Group 150">
            <a:extLst>
              <a:ext uri="{FF2B5EF4-FFF2-40B4-BE49-F238E27FC236}">
                <a16:creationId xmlns:a16="http://schemas.microsoft.com/office/drawing/2014/main" id="{06461F7B-6816-4B69-88FC-043CA8322000}"/>
              </a:ext>
            </a:extLst>
          </p:cNvPr>
          <p:cNvGrpSpPr/>
          <p:nvPr/>
        </p:nvGrpSpPr>
        <p:grpSpPr>
          <a:xfrm>
            <a:off x="6172439" y="3921250"/>
            <a:ext cx="289038" cy="225250"/>
            <a:chOff x="6003821" y="3783524"/>
            <a:chExt cx="289038" cy="261610"/>
          </a:xfrm>
        </p:grpSpPr>
        <p:sp>
          <p:nvSpPr>
            <p:cNvPr id="152" name="Oval 151">
              <a:extLst>
                <a:ext uri="{FF2B5EF4-FFF2-40B4-BE49-F238E27FC236}">
                  <a16:creationId xmlns:a16="http://schemas.microsoft.com/office/drawing/2014/main" id="{A4E3CC68-39CD-456C-9D8D-E66BBB75E045}"/>
                </a:ext>
              </a:extLst>
            </p:cNvPr>
            <p:cNvSpPr/>
            <p:nvPr/>
          </p:nvSpPr>
          <p:spPr>
            <a:xfrm>
              <a:off x="6003821" y="3796845"/>
              <a:ext cx="289038" cy="241211"/>
            </a:xfrm>
            <a:prstGeom prst="ellipse">
              <a:avLst/>
            </a:prstGeom>
            <a:solidFill>
              <a:srgbClr val="002060"/>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3208">
                <a:defRPr/>
              </a:pPr>
              <a:endParaRPr lang="en-US" sz="1401" b="1">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Rectangle 152">
              <a:extLst>
                <a:ext uri="{FF2B5EF4-FFF2-40B4-BE49-F238E27FC236}">
                  <a16:creationId xmlns:a16="http://schemas.microsoft.com/office/drawing/2014/main" id="{33EF8162-F40E-4322-A233-170557B38748}"/>
                </a:ext>
              </a:extLst>
            </p:cNvPr>
            <p:cNvSpPr/>
            <p:nvPr/>
          </p:nvSpPr>
          <p:spPr>
            <a:xfrm>
              <a:off x="6015131" y="3783524"/>
              <a:ext cx="266419" cy="261610"/>
            </a:xfrm>
            <a:prstGeom prst="rect">
              <a:avLst/>
            </a:prstGeom>
          </p:spPr>
          <p:txBody>
            <a:bodyPr wrap="none">
              <a:spAutoFit/>
            </a:bodyPr>
            <a:lstStyle/>
            <a:p>
              <a:pPr algn="ctr" defTabSz="483208">
                <a:defRPr/>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6</a:t>
              </a:r>
            </a:p>
          </p:txBody>
        </p:sp>
      </p:grpSp>
      <p:sp>
        <p:nvSpPr>
          <p:cNvPr id="154" name="Rectangle 153">
            <a:extLst>
              <a:ext uri="{FF2B5EF4-FFF2-40B4-BE49-F238E27FC236}">
                <a16:creationId xmlns:a16="http://schemas.microsoft.com/office/drawing/2014/main" id="{A0793382-9EB6-457E-914E-9E6A551BBCF7}"/>
              </a:ext>
            </a:extLst>
          </p:cNvPr>
          <p:cNvSpPr/>
          <p:nvPr/>
        </p:nvSpPr>
        <p:spPr>
          <a:xfrm>
            <a:off x="4019599" y="5527330"/>
            <a:ext cx="1819657" cy="314925"/>
          </a:xfrm>
          <a:prstGeom prst="rect">
            <a:avLst/>
          </a:prstGeom>
          <a:solidFill>
            <a:srgbClr val="799AF7"/>
          </a:solidFill>
          <a:ln w="12700" algn="ctr">
            <a:solidFill>
              <a:srgbClr val="000000"/>
            </a:solidFill>
            <a:miter lim="800000"/>
            <a:headEnd/>
            <a:tailEnd/>
          </a:ln>
          <a:effectLst/>
        </p:spPr>
        <p:txBody>
          <a:bodyPr wrap="square" lIns="18288" rIns="18288" rtlCol="0" anchor="ctr">
            <a:noAutofit/>
          </a:bodyPr>
          <a:lstStyle/>
          <a:p>
            <a:pPr algn="ctr" defTabSz="487864">
              <a:spcBef>
                <a:spcPts val="321"/>
              </a:spcBef>
              <a:defRPr/>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Colleges of </a:t>
            </a:r>
            <a:r>
              <a:rPr lang="en-US" sz="11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Eng</a:t>
            </a: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&amp; Env Hub</a:t>
            </a:r>
          </a:p>
        </p:txBody>
      </p:sp>
      <p:sp>
        <p:nvSpPr>
          <p:cNvPr id="155" name="TextBox 154">
            <a:extLst>
              <a:ext uri="{FF2B5EF4-FFF2-40B4-BE49-F238E27FC236}">
                <a16:creationId xmlns:a16="http://schemas.microsoft.com/office/drawing/2014/main" id="{B32161DC-9DBA-4A94-83BA-6B6D6824AFA3}"/>
              </a:ext>
            </a:extLst>
          </p:cNvPr>
          <p:cNvSpPr txBox="1"/>
          <p:nvPr/>
        </p:nvSpPr>
        <p:spPr>
          <a:xfrm>
            <a:off x="3926836" y="5806989"/>
            <a:ext cx="2046073" cy="357750"/>
          </a:xfrm>
          <a:prstGeom prst="rect">
            <a:avLst/>
          </a:prstGeom>
          <a:noFill/>
        </p:spPr>
        <p:txBody>
          <a:bodyPr wrap="none" rtlCol="0">
            <a:spAutoFit/>
          </a:bodyPr>
          <a:lstStyle/>
          <a:p>
            <a:pPr marL="115896" indent="-115896" defTabSz="483208">
              <a:buFont typeface="Wingdings" panose="05000000000000000000" pitchFamily="2" charset="2"/>
              <a:buChar char="§"/>
              <a:defRPr/>
            </a:pPr>
            <a:r>
              <a:rPr lang="en-US" sz="1050">
                <a:solidFill>
                  <a:srgbClr val="33006F"/>
                </a:solidFill>
                <a:latin typeface="Open Sans" panose="020B0606030504020204" pitchFamily="34" charset="0"/>
                <a:ea typeface="Open Sans" panose="020B0606030504020204" pitchFamily="34" charset="0"/>
                <a:cs typeface="Open Sans" panose="020B0606030504020204" pitchFamily="34" charset="0"/>
              </a:rPr>
              <a:t>College of Engineering</a:t>
            </a:r>
          </a:p>
          <a:p>
            <a:pPr marL="115896" indent="-115896" defTabSz="483208">
              <a:buFont typeface="Wingdings" panose="05000000000000000000" pitchFamily="2" charset="2"/>
              <a:buChar char="§"/>
              <a:defRPr/>
            </a:pPr>
            <a:r>
              <a:rPr lang="en-US" sz="1050">
                <a:solidFill>
                  <a:srgbClr val="33006F"/>
                </a:solidFill>
                <a:latin typeface="Open Sans" panose="020B0606030504020204" pitchFamily="34" charset="0"/>
                <a:ea typeface="Open Sans" panose="020B0606030504020204" pitchFamily="34" charset="0"/>
                <a:cs typeface="Open Sans" panose="020B0606030504020204" pitchFamily="34" charset="0"/>
              </a:rPr>
              <a:t>College of the Environment </a:t>
            </a:r>
          </a:p>
        </p:txBody>
      </p:sp>
      <p:sp>
        <p:nvSpPr>
          <p:cNvPr id="156" name="Oval 155">
            <a:extLst>
              <a:ext uri="{FF2B5EF4-FFF2-40B4-BE49-F238E27FC236}">
                <a16:creationId xmlns:a16="http://schemas.microsoft.com/office/drawing/2014/main" id="{4EEF2EF9-6C3C-4EF4-A73A-C75F754F9C08}"/>
              </a:ext>
            </a:extLst>
          </p:cNvPr>
          <p:cNvSpPr/>
          <p:nvPr/>
        </p:nvSpPr>
        <p:spPr>
          <a:xfrm>
            <a:off x="3761481" y="5404597"/>
            <a:ext cx="289078" cy="220906"/>
          </a:xfrm>
          <a:prstGeom prst="ellipse">
            <a:avLst/>
          </a:prstGeom>
          <a:solidFill>
            <a:srgbClr val="002060"/>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3208">
              <a:defRPr/>
            </a:pPr>
            <a:r>
              <a:rPr lang="en-US" sz="1401" b="1">
                <a:solidFill>
                  <a:srgbClr val="FFFFFF"/>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21" name="object 7"/>
          <p:cNvSpPr/>
          <p:nvPr/>
        </p:nvSpPr>
        <p:spPr>
          <a:xfrm>
            <a:off x="114999" y="6517916"/>
            <a:ext cx="1633794" cy="474594"/>
          </a:xfrm>
          <a:custGeom>
            <a:avLst/>
            <a:gdLst/>
            <a:ahLst/>
            <a:cxnLst/>
            <a:rect l="l" t="t" r="r" b="b"/>
            <a:pathLst>
              <a:path w="1647825" h="1122679">
                <a:moveTo>
                  <a:pt x="0" y="1122514"/>
                </a:moveTo>
                <a:lnTo>
                  <a:pt x="1647367" y="1122514"/>
                </a:lnTo>
                <a:lnTo>
                  <a:pt x="1647367" y="0"/>
                </a:lnTo>
                <a:lnTo>
                  <a:pt x="0" y="0"/>
                </a:lnTo>
                <a:lnTo>
                  <a:pt x="0" y="1122514"/>
                </a:lnTo>
                <a:close/>
              </a:path>
            </a:pathLst>
          </a:custGeom>
          <a:noFill/>
        </p:spPr>
        <p:txBody>
          <a:bodyPr wrap="square" lIns="0" tIns="0" rIns="0" bIns="0" rtlCol="0" anchor="ctr"/>
          <a:lstStyle/>
          <a:p>
            <a:pPr marL="659867" marR="21001" defTabSz="975573">
              <a:spcBef>
                <a:spcPts val="107"/>
              </a:spcBef>
              <a:defRPr/>
            </a:pPr>
            <a:r>
              <a:rPr lang="en-US" sz="1173" b="1" spc="-5">
                <a:solidFill>
                  <a:srgbClr val="FFFFFF"/>
                </a:solidFill>
                <a:latin typeface="Calibri"/>
                <a:cs typeface="Calibri"/>
              </a:rPr>
              <a:t>Unit/Entity-Specific</a:t>
            </a:r>
          </a:p>
        </p:txBody>
      </p:sp>
      <p:sp>
        <p:nvSpPr>
          <p:cNvPr id="157" name="Rectangle 156">
            <a:extLst>
              <a:ext uri="{FF2B5EF4-FFF2-40B4-BE49-F238E27FC236}">
                <a16:creationId xmlns:a16="http://schemas.microsoft.com/office/drawing/2014/main" id="{CE15313B-6CFF-4E6D-ADB7-26041E95A2A0}"/>
              </a:ext>
            </a:extLst>
          </p:cNvPr>
          <p:cNvSpPr/>
          <p:nvPr/>
        </p:nvSpPr>
        <p:spPr>
          <a:xfrm>
            <a:off x="634680" y="1012275"/>
            <a:ext cx="1085775" cy="28337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dirty="0">
              <a:solidFill>
                <a:schemeClr val="bg2"/>
              </a:solidFill>
            </a:endParaRPr>
          </a:p>
        </p:txBody>
      </p:sp>
      <p:sp>
        <p:nvSpPr>
          <p:cNvPr id="188" name="Rectangle 187">
            <a:extLst>
              <a:ext uri="{FF2B5EF4-FFF2-40B4-BE49-F238E27FC236}">
                <a16:creationId xmlns:a16="http://schemas.microsoft.com/office/drawing/2014/main" id="{7C33BF27-B4A2-465D-A979-FA88640CD04D}"/>
              </a:ext>
            </a:extLst>
          </p:cNvPr>
          <p:cNvSpPr/>
          <p:nvPr/>
        </p:nvSpPr>
        <p:spPr bwMode="gray">
          <a:xfrm>
            <a:off x="11031957" y="672268"/>
            <a:ext cx="669176" cy="236253"/>
          </a:xfrm>
          <a:prstGeom prst="rect">
            <a:avLst/>
          </a:prstGeom>
          <a:solidFill>
            <a:schemeClr val="accent4">
              <a:lumMod val="25000"/>
            </a:schemeClr>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1000" b="1" kern="0" dirty="0">
                <a:solidFill>
                  <a:srgbClr val="FFFFFF"/>
                </a:solidFill>
                <a:latin typeface="+mj-lt"/>
                <a:ea typeface="Open Sans" panose="020B0606030504020204" pitchFamily="34" charset="0"/>
                <a:cs typeface="Open Sans" panose="020B0606030504020204" pitchFamily="34" charset="0"/>
              </a:rPr>
              <a:t>UWA</a:t>
            </a:r>
          </a:p>
        </p:txBody>
      </p:sp>
      <p:sp>
        <p:nvSpPr>
          <p:cNvPr id="189" name="Rectangle 188">
            <a:extLst>
              <a:ext uri="{FF2B5EF4-FFF2-40B4-BE49-F238E27FC236}">
                <a16:creationId xmlns:a16="http://schemas.microsoft.com/office/drawing/2014/main" id="{3443A1F8-1EB5-4343-8D5F-D6078C79AFF1}"/>
              </a:ext>
            </a:extLst>
          </p:cNvPr>
          <p:cNvSpPr/>
          <p:nvPr/>
        </p:nvSpPr>
        <p:spPr bwMode="gray">
          <a:xfrm>
            <a:off x="11809490" y="672838"/>
            <a:ext cx="669176" cy="236253"/>
          </a:xfrm>
          <a:prstGeom prst="rect">
            <a:avLst/>
          </a:prstGeom>
          <a:solidFill>
            <a:srgbClr val="CEEAB0"/>
          </a:solidFill>
          <a:ln w="19050" algn="ctr">
            <a:solidFill>
              <a:schemeClr val="accent4">
                <a:lumMod val="10000"/>
              </a:schemeClr>
            </a:solidFill>
            <a:miter lim="800000"/>
            <a:headEnd/>
            <a:tailEnd/>
          </a:ln>
          <a:effectLst/>
        </p:spPr>
        <p:txBody>
          <a:bodyPr wrap="square" lIns="94827" tIns="94827" rIns="94827" bIns="94827" rtlCol="0" anchor="ctr"/>
          <a:lstStyle/>
          <a:p>
            <a:pPr algn="ctr" defTabSz="1300651">
              <a:lnSpc>
                <a:spcPct val="106000"/>
              </a:lnSpc>
              <a:defRPr/>
            </a:pPr>
            <a:r>
              <a:rPr lang="en-US" sz="1000" b="1" kern="0" dirty="0">
                <a:solidFill>
                  <a:schemeClr val="accent4">
                    <a:lumMod val="10000"/>
                  </a:schemeClr>
                </a:solidFill>
                <a:latin typeface="+mj-lt"/>
                <a:ea typeface="Open Sans" panose="020B0606030504020204" pitchFamily="34" charset="0"/>
                <a:cs typeface="Open Sans" panose="020B0606030504020204" pitchFamily="34" charset="0"/>
              </a:rPr>
              <a:t>UWM</a:t>
            </a:r>
          </a:p>
        </p:txBody>
      </p:sp>
      <p:sp>
        <p:nvSpPr>
          <p:cNvPr id="190" name="Rectangle 189">
            <a:extLst>
              <a:ext uri="{FF2B5EF4-FFF2-40B4-BE49-F238E27FC236}">
                <a16:creationId xmlns:a16="http://schemas.microsoft.com/office/drawing/2014/main" id="{2B66B8AB-0065-46A9-B849-9BB666ED4051}"/>
              </a:ext>
            </a:extLst>
          </p:cNvPr>
          <p:cNvSpPr/>
          <p:nvPr/>
        </p:nvSpPr>
        <p:spPr bwMode="gray">
          <a:xfrm>
            <a:off x="10759573" y="594859"/>
            <a:ext cx="1884108" cy="382424"/>
          </a:xfrm>
          <a:prstGeom prst="rect">
            <a:avLst/>
          </a:prstGeom>
          <a:noFill/>
          <a:ln w="19050" algn="ctr">
            <a:solidFill>
              <a:schemeClr val="accent4">
                <a:lumMod val="10000"/>
              </a:schemeClr>
            </a:solidFill>
            <a:prstDash val="dash"/>
            <a:miter lim="800000"/>
            <a:headEnd/>
            <a:tailEnd/>
          </a:ln>
          <a:effectLst/>
        </p:spPr>
        <p:txBody>
          <a:bodyPr wrap="square" lIns="94827" tIns="94827" rIns="94827" bIns="94827" rtlCol="0" anchor="ctr"/>
          <a:lstStyle/>
          <a:p>
            <a:pPr algn="ctr" defTabSz="1300651">
              <a:lnSpc>
                <a:spcPct val="106000"/>
              </a:lnSpc>
              <a:defRPr/>
            </a:pPr>
            <a:endParaRPr lang="en-US" sz="1000" b="1" kern="0" dirty="0">
              <a:solidFill>
                <a:srgbClr val="FFFFFF"/>
              </a:solidFill>
              <a:latin typeface="+mj-lt"/>
              <a:ea typeface="Open Sans" panose="020B0606030504020204" pitchFamily="34" charset="0"/>
              <a:cs typeface="Open Sans" panose="020B0606030504020204" pitchFamily="34" charset="0"/>
            </a:endParaRPr>
          </a:p>
        </p:txBody>
      </p:sp>
      <p:sp>
        <p:nvSpPr>
          <p:cNvPr id="191" name="Rectangle 190">
            <a:extLst>
              <a:ext uri="{FF2B5EF4-FFF2-40B4-BE49-F238E27FC236}">
                <a16:creationId xmlns:a16="http://schemas.microsoft.com/office/drawing/2014/main" id="{2EBD3021-DDB4-4EED-B970-5853D4832F6E}"/>
              </a:ext>
            </a:extLst>
          </p:cNvPr>
          <p:cNvSpPr/>
          <p:nvPr/>
        </p:nvSpPr>
        <p:spPr bwMode="gray">
          <a:xfrm>
            <a:off x="10518147" y="703570"/>
            <a:ext cx="478286" cy="173671"/>
          </a:xfrm>
          <a:prstGeom prst="rect">
            <a:avLst/>
          </a:prstGeom>
          <a:solidFill>
            <a:schemeClr val="bg2"/>
          </a:solidFill>
          <a:ln w="19050" algn="ctr">
            <a:noFill/>
            <a:miter lim="800000"/>
            <a:headEnd/>
            <a:tailEnd/>
          </a:ln>
          <a:effectLst/>
        </p:spPr>
        <p:txBody>
          <a:bodyPr wrap="square" lIns="94827" tIns="94827" rIns="94827" bIns="94827" rtlCol="0" anchor="ctr"/>
          <a:lstStyle/>
          <a:p>
            <a:pPr algn="ctr" defTabSz="1300651">
              <a:lnSpc>
                <a:spcPct val="106000"/>
              </a:lnSpc>
              <a:defRPr/>
            </a:pPr>
            <a:r>
              <a:rPr lang="en-US" sz="1100" b="1" kern="0" dirty="0">
                <a:solidFill>
                  <a:schemeClr val="tx1">
                    <a:lumMod val="95000"/>
                    <a:lumOff val="5000"/>
                  </a:schemeClr>
                </a:solidFill>
                <a:latin typeface="+mj-lt"/>
                <a:ea typeface="Open Sans" panose="020B0606030504020204" pitchFamily="34" charset="0"/>
                <a:cs typeface="Open Sans" panose="020B0606030504020204" pitchFamily="34" charset="0"/>
              </a:rPr>
              <a:t>KEY</a:t>
            </a:r>
          </a:p>
        </p:txBody>
      </p:sp>
      <p:sp>
        <p:nvSpPr>
          <p:cNvPr id="158" name="Rectangle 157">
            <a:extLst>
              <a:ext uri="{FF2B5EF4-FFF2-40B4-BE49-F238E27FC236}">
                <a16:creationId xmlns:a16="http://schemas.microsoft.com/office/drawing/2014/main" id="{73788644-853C-4083-8C35-246C921563C8}"/>
              </a:ext>
            </a:extLst>
          </p:cNvPr>
          <p:cNvSpPr/>
          <p:nvPr/>
        </p:nvSpPr>
        <p:spPr>
          <a:xfrm rot="19705268">
            <a:off x="423376" y="1356401"/>
            <a:ext cx="734167" cy="30631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2"/>
                </a:solidFill>
              </a:rPr>
              <a:t>DRAFT</a:t>
            </a:r>
          </a:p>
        </p:txBody>
      </p:sp>
      <p:sp>
        <p:nvSpPr>
          <p:cNvPr id="159" name="Rectangle 158">
            <a:extLst>
              <a:ext uri="{FF2B5EF4-FFF2-40B4-BE49-F238E27FC236}">
                <a16:creationId xmlns:a16="http://schemas.microsoft.com/office/drawing/2014/main" id="{D223CCD2-8FD3-40BC-A8A4-AD6F321A69D0}"/>
              </a:ext>
            </a:extLst>
          </p:cNvPr>
          <p:cNvSpPr/>
          <p:nvPr/>
        </p:nvSpPr>
        <p:spPr>
          <a:xfrm rot="19705268">
            <a:off x="423376" y="2626923"/>
            <a:ext cx="734167" cy="30631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2"/>
                </a:solidFill>
              </a:rPr>
              <a:t>DRAFT</a:t>
            </a:r>
          </a:p>
        </p:txBody>
      </p:sp>
      <p:sp>
        <p:nvSpPr>
          <p:cNvPr id="8" name="Rectangle 7">
            <a:extLst>
              <a:ext uri="{FF2B5EF4-FFF2-40B4-BE49-F238E27FC236}">
                <a16:creationId xmlns:a16="http://schemas.microsoft.com/office/drawing/2014/main" id="{E3978755-0324-41BB-BAAE-482438DF5512}"/>
              </a:ext>
            </a:extLst>
          </p:cNvPr>
          <p:cNvSpPr/>
          <p:nvPr/>
        </p:nvSpPr>
        <p:spPr>
          <a:xfrm>
            <a:off x="1880766" y="2303509"/>
            <a:ext cx="10478136" cy="244278"/>
          </a:xfrm>
          <a:prstGeom prst="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accent1"/>
                </a:solidFill>
              </a:rPr>
              <a:t>FDM Governance Spans Both Organizations with both parties are at the table</a:t>
            </a:r>
          </a:p>
        </p:txBody>
      </p:sp>
      <p:sp>
        <p:nvSpPr>
          <p:cNvPr id="4" name="Rectangle 3">
            <a:extLst>
              <a:ext uri="{FF2B5EF4-FFF2-40B4-BE49-F238E27FC236}">
                <a16:creationId xmlns:a16="http://schemas.microsoft.com/office/drawing/2014/main" id="{135E03FF-CC77-482C-A053-55BA4618F4BE}"/>
              </a:ext>
            </a:extLst>
          </p:cNvPr>
          <p:cNvSpPr/>
          <p:nvPr/>
        </p:nvSpPr>
        <p:spPr>
          <a:xfrm>
            <a:off x="146300" y="7002904"/>
            <a:ext cx="3779817" cy="307777"/>
          </a:xfrm>
          <a:prstGeom prst="rect">
            <a:avLst/>
          </a:prstGeom>
        </p:spPr>
        <p:txBody>
          <a:bodyPr wrap="none">
            <a:spAutoFit/>
          </a:bodyPr>
          <a:lstStyle/>
          <a:p>
            <a:pPr algn="ctr"/>
            <a:r>
              <a:rPr lang="en-US" sz="1400">
                <a:solidFill>
                  <a:schemeClr val="bg2">
                    <a:lumMod val="50000"/>
                  </a:schemeClr>
                </a:solidFill>
              </a:rPr>
              <a:t>*FDM </a:t>
            </a:r>
            <a:r>
              <a:rPr lang="en-US" sz="1400" dirty="0">
                <a:solidFill>
                  <a:schemeClr val="bg2">
                    <a:lumMod val="50000"/>
                  </a:schemeClr>
                </a:solidFill>
              </a:rPr>
              <a:t>Governance TBD &amp; not reflected in EW LoS</a:t>
            </a:r>
          </a:p>
        </p:txBody>
      </p:sp>
    </p:spTree>
    <p:extLst>
      <p:ext uri="{BB962C8B-B14F-4D97-AF65-F5344CB8AC3E}">
        <p14:creationId xmlns:p14="http://schemas.microsoft.com/office/powerpoint/2010/main" val="1777210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251AF2-34CB-4D63-A5AF-AB10690208BE}"/>
              </a:ext>
            </a:extLst>
          </p:cNvPr>
          <p:cNvSpPr>
            <a:spLocks noGrp="1"/>
          </p:cNvSpPr>
          <p:nvPr>
            <p:ph type="body" sz="quarter" idx="10"/>
          </p:nvPr>
        </p:nvSpPr>
        <p:spPr>
          <a:xfrm>
            <a:off x="43596" y="463202"/>
            <a:ext cx="2908513" cy="954719"/>
          </a:xfrm>
          <a:solidFill>
            <a:schemeClr val="tx1"/>
          </a:solidFill>
        </p:spPr>
        <p:txBody>
          <a:bodyPr>
            <a:normAutofit/>
          </a:bodyPr>
          <a:lstStyle/>
          <a:p>
            <a:pPr algn="ctr"/>
            <a:r>
              <a:rPr lang="en-US" sz="2000" dirty="0">
                <a:solidFill>
                  <a:schemeClr val="bg2"/>
                </a:solidFill>
              </a:rPr>
              <a:t>Operationalizing the Directionally Approved Regional Hub Model</a:t>
            </a:r>
          </a:p>
        </p:txBody>
      </p:sp>
      <p:sp>
        <p:nvSpPr>
          <p:cNvPr id="4" name="Slide Number Placeholder 3">
            <a:extLst>
              <a:ext uri="{FF2B5EF4-FFF2-40B4-BE49-F238E27FC236}">
                <a16:creationId xmlns:a16="http://schemas.microsoft.com/office/drawing/2014/main" id="{10610B68-69F3-4FE0-ABC2-E816E8495AEC}"/>
              </a:ext>
            </a:extLst>
          </p:cNvPr>
          <p:cNvSpPr>
            <a:spLocks noGrp="1"/>
          </p:cNvSpPr>
          <p:nvPr>
            <p:ph type="sldNum" sz="quarter" idx="4"/>
          </p:nvPr>
        </p:nvSpPr>
        <p:spPr>
          <a:xfrm>
            <a:off x="0" y="6851998"/>
            <a:ext cx="453427" cy="389467"/>
          </a:xfrm>
        </p:spPr>
        <p:txBody>
          <a:bodyPr/>
          <a:lstStyle/>
          <a:p>
            <a:fld id="{8CDA41B0-E16D-48B4-8B5D-6BC89192C442}" type="slidenum">
              <a:rPr lang="en-US" smtClean="0"/>
              <a:t>46</a:t>
            </a:fld>
            <a:endParaRPr lang="en-US" dirty="0"/>
          </a:p>
        </p:txBody>
      </p:sp>
      <p:pic>
        <p:nvPicPr>
          <p:cNvPr id="6" name="Picture 5">
            <a:extLst>
              <a:ext uri="{FF2B5EF4-FFF2-40B4-BE49-F238E27FC236}">
                <a16:creationId xmlns:a16="http://schemas.microsoft.com/office/drawing/2014/main" id="{77059032-F47E-42F4-9F99-0363F27CC2C0}"/>
              </a:ext>
            </a:extLst>
          </p:cNvPr>
          <p:cNvPicPr>
            <a:picLocks noChangeAspect="1"/>
          </p:cNvPicPr>
          <p:nvPr/>
        </p:nvPicPr>
        <p:blipFill>
          <a:blip r:embed="rId3"/>
          <a:stretch>
            <a:fillRect/>
          </a:stretch>
        </p:blipFill>
        <p:spPr>
          <a:xfrm>
            <a:off x="3086652" y="251452"/>
            <a:ext cx="7000963" cy="1244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Arrow: Down 7">
            <a:extLst>
              <a:ext uri="{FF2B5EF4-FFF2-40B4-BE49-F238E27FC236}">
                <a16:creationId xmlns:a16="http://schemas.microsoft.com/office/drawing/2014/main" id="{A532286D-DABD-4E46-956E-E99E61D5B034}"/>
              </a:ext>
            </a:extLst>
          </p:cNvPr>
          <p:cNvSpPr/>
          <p:nvPr/>
        </p:nvSpPr>
        <p:spPr>
          <a:xfrm>
            <a:off x="4190898" y="1447046"/>
            <a:ext cx="4721961" cy="358555"/>
          </a:xfrm>
          <a:prstGeom prst="downArrow">
            <a:avLst>
              <a:gd name="adj1" fmla="val 50000"/>
              <a:gd name="adj2" fmla="val 52136"/>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F11A6476-DD6B-4E48-AA8F-9871FA9A6BD4}"/>
              </a:ext>
            </a:extLst>
          </p:cNvPr>
          <p:cNvSpPr txBox="1"/>
          <p:nvPr/>
        </p:nvSpPr>
        <p:spPr>
          <a:xfrm>
            <a:off x="10692190" y="79476"/>
            <a:ext cx="2441577" cy="215572"/>
          </a:xfrm>
          <a:prstGeom prst="rect">
            <a:avLst/>
          </a:prstGeom>
          <a:noFill/>
        </p:spPr>
        <p:txBody>
          <a:bodyPr wrap="square" lIns="0" tIns="0" rIns="0" bIns="0" rtlCol="0">
            <a:spAutoFit/>
          </a:bodyPr>
          <a:lstStyle/>
          <a:p>
            <a:pPr defTabSz="483192">
              <a:spcBef>
                <a:spcPts val="640"/>
              </a:spcBef>
              <a:buSzPct val="100000"/>
              <a:defRPr/>
            </a:pPr>
            <a:r>
              <a:rPr lang="en-US" sz="1401" b="1" dirty="0">
                <a:solidFill>
                  <a:srgbClr val="FF0000"/>
                </a:solidFill>
                <a:latin typeface="Calibri"/>
              </a:rPr>
              <a:t>For Discussion Purposes Only</a:t>
            </a:r>
            <a:endParaRPr lang="en-US" sz="800" b="1" dirty="0">
              <a:solidFill>
                <a:srgbClr val="FF0000"/>
              </a:solidFill>
              <a:latin typeface="Calibri"/>
            </a:endParaRPr>
          </a:p>
        </p:txBody>
      </p:sp>
      <p:sp>
        <p:nvSpPr>
          <p:cNvPr id="112" name="Rectangle 111">
            <a:extLst>
              <a:ext uri="{FF2B5EF4-FFF2-40B4-BE49-F238E27FC236}">
                <a16:creationId xmlns:a16="http://schemas.microsoft.com/office/drawing/2014/main" id="{E277D5D8-BA1A-4328-82AE-6474A9145BAC}"/>
              </a:ext>
            </a:extLst>
          </p:cNvPr>
          <p:cNvSpPr/>
          <p:nvPr/>
        </p:nvSpPr>
        <p:spPr>
          <a:xfrm>
            <a:off x="4649822" y="2686361"/>
            <a:ext cx="2310761" cy="2151045"/>
          </a:xfrm>
          <a:prstGeom prst="rect">
            <a:avLst/>
          </a:prstGeom>
          <a:solidFill>
            <a:schemeClr val="bg2"/>
          </a:solidFill>
          <a:ln>
            <a:noFill/>
          </a:ln>
          <a:effectLst>
            <a:outerShdw blurRad="40000" dist="23000" dir="5400000"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4" name="Freeform: Shape 113">
            <a:extLst>
              <a:ext uri="{FF2B5EF4-FFF2-40B4-BE49-F238E27FC236}">
                <a16:creationId xmlns:a16="http://schemas.microsoft.com/office/drawing/2014/main" id="{3A662A81-C3AA-44E5-A1BE-673C6B774652}"/>
              </a:ext>
            </a:extLst>
          </p:cNvPr>
          <p:cNvSpPr/>
          <p:nvPr/>
        </p:nvSpPr>
        <p:spPr>
          <a:xfrm>
            <a:off x="4649822" y="2644517"/>
            <a:ext cx="2319148" cy="396438"/>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t>Professional Schools Hub</a:t>
            </a:r>
          </a:p>
        </p:txBody>
      </p:sp>
      <p:sp>
        <p:nvSpPr>
          <p:cNvPr id="123" name="Freeform: Shape 122">
            <a:extLst>
              <a:ext uri="{FF2B5EF4-FFF2-40B4-BE49-F238E27FC236}">
                <a16:creationId xmlns:a16="http://schemas.microsoft.com/office/drawing/2014/main" id="{B77EDCAD-4768-4370-87F9-A6707C8C8D9B}"/>
              </a:ext>
            </a:extLst>
          </p:cNvPr>
          <p:cNvSpPr/>
          <p:nvPr/>
        </p:nvSpPr>
        <p:spPr>
          <a:xfrm>
            <a:off x="5195688" y="3090093"/>
            <a:ext cx="1227415" cy="278986"/>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Hub Manager</a:t>
            </a:r>
          </a:p>
        </p:txBody>
      </p:sp>
      <p:sp>
        <p:nvSpPr>
          <p:cNvPr id="99" name="Rectangle 98">
            <a:extLst>
              <a:ext uri="{FF2B5EF4-FFF2-40B4-BE49-F238E27FC236}">
                <a16:creationId xmlns:a16="http://schemas.microsoft.com/office/drawing/2014/main" id="{489E16B5-2597-4058-BF76-C839858EBF4A}"/>
              </a:ext>
            </a:extLst>
          </p:cNvPr>
          <p:cNvSpPr/>
          <p:nvPr/>
        </p:nvSpPr>
        <p:spPr>
          <a:xfrm>
            <a:off x="1714582" y="2686361"/>
            <a:ext cx="2310761" cy="2151045"/>
          </a:xfrm>
          <a:prstGeom prst="rect">
            <a:avLst/>
          </a:prstGeom>
          <a:solidFill>
            <a:schemeClr val="bg2"/>
          </a:solidFill>
          <a:ln>
            <a:noFill/>
          </a:ln>
          <a:effectLst>
            <a:outerShdw blurRad="40000" dist="23000" dir="5400000"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1" name="Freeform: Shape 100">
            <a:extLst>
              <a:ext uri="{FF2B5EF4-FFF2-40B4-BE49-F238E27FC236}">
                <a16:creationId xmlns:a16="http://schemas.microsoft.com/office/drawing/2014/main" id="{17DFAFB4-1483-4D0F-96BB-9DC6C7DB92BE}"/>
              </a:ext>
            </a:extLst>
          </p:cNvPr>
          <p:cNvSpPr/>
          <p:nvPr/>
        </p:nvSpPr>
        <p:spPr>
          <a:xfrm>
            <a:off x="1714582" y="2644517"/>
            <a:ext cx="2319148" cy="396438"/>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dirty="0"/>
              <a:t>College of Arts &amp; Sciences Hub</a:t>
            </a:r>
          </a:p>
        </p:txBody>
      </p:sp>
      <p:grpSp>
        <p:nvGrpSpPr>
          <p:cNvPr id="5" name="Group 4">
            <a:extLst>
              <a:ext uri="{FF2B5EF4-FFF2-40B4-BE49-F238E27FC236}">
                <a16:creationId xmlns:a16="http://schemas.microsoft.com/office/drawing/2014/main" id="{DD132186-5F67-4B9C-BECC-4581D9653171}"/>
              </a:ext>
            </a:extLst>
          </p:cNvPr>
          <p:cNvGrpSpPr/>
          <p:nvPr/>
        </p:nvGrpSpPr>
        <p:grpSpPr>
          <a:xfrm>
            <a:off x="1714582" y="3453230"/>
            <a:ext cx="2319148" cy="860386"/>
            <a:chOff x="983063" y="3385840"/>
            <a:chExt cx="2319148" cy="860386"/>
          </a:xfrm>
        </p:grpSpPr>
        <p:sp>
          <p:nvSpPr>
            <p:cNvPr id="102" name="Freeform: Shape 101">
              <a:extLst>
                <a:ext uri="{FF2B5EF4-FFF2-40B4-BE49-F238E27FC236}">
                  <a16:creationId xmlns:a16="http://schemas.microsoft.com/office/drawing/2014/main" id="{F822A195-D1F2-4409-A59E-F1A6DC344F03}"/>
                </a:ext>
              </a:extLst>
            </p:cNvPr>
            <p:cNvSpPr/>
            <p:nvPr/>
          </p:nvSpPr>
          <p:spPr>
            <a:xfrm>
              <a:off x="98306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Procurement Team</a:t>
              </a:r>
            </a:p>
          </p:txBody>
        </p:sp>
        <p:sp>
          <p:nvSpPr>
            <p:cNvPr id="103" name="Freeform: Shape 102">
              <a:extLst>
                <a:ext uri="{FF2B5EF4-FFF2-40B4-BE49-F238E27FC236}">
                  <a16:creationId xmlns:a16="http://schemas.microsoft.com/office/drawing/2014/main" id="{F6BC5B4A-7F70-4238-A5EC-41252A0CBCB4}"/>
                </a:ext>
              </a:extLst>
            </p:cNvPr>
            <p:cNvSpPr/>
            <p:nvPr/>
          </p:nvSpPr>
          <p:spPr>
            <a:xfrm>
              <a:off x="217453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Grants Team</a:t>
              </a:r>
            </a:p>
          </p:txBody>
        </p:sp>
        <p:sp>
          <p:nvSpPr>
            <p:cNvPr id="104" name="Freeform: Shape 103">
              <a:extLst>
                <a:ext uri="{FF2B5EF4-FFF2-40B4-BE49-F238E27FC236}">
                  <a16:creationId xmlns:a16="http://schemas.microsoft.com/office/drawing/2014/main" id="{44BB943F-8A0E-4CAF-AA17-626F56FB4833}"/>
                </a:ext>
              </a:extLst>
            </p:cNvPr>
            <p:cNvSpPr/>
            <p:nvPr/>
          </p:nvSpPr>
          <p:spPr>
            <a:xfrm>
              <a:off x="98306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Misc. A/R Team</a:t>
              </a:r>
            </a:p>
          </p:txBody>
        </p:sp>
        <p:sp>
          <p:nvSpPr>
            <p:cNvPr id="106" name="Freeform: Shape 105">
              <a:extLst>
                <a:ext uri="{FF2B5EF4-FFF2-40B4-BE49-F238E27FC236}">
                  <a16:creationId xmlns:a16="http://schemas.microsoft.com/office/drawing/2014/main" id="{AE67D6E1-6464-4C9D-A438-2F1DC6B2735C}"/>
                </a:ext>
              </a:extLst>
            </p:cNvPr>
            <p:cNvSpPr/>
            <p:nvPr/>
          </p:nvSpPr>
          <p:spPr>
            <a:xfrm>
              <a:off x="217453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R2R Team</a:t>
              </a:r>
            </a:p>
          </p:txBody>
        </p:sp>
      </p:grpSp>
      <p:sp>
        <p:nvSpPr>
          <p:cNvPr id="110" name="Freeform: Shape 109">
            <a:extLst>
              <a:ext uri="{FF2B5EF4-FFF2-40B4-BE49-F238E27FC236}">
                <a16:creationId xmlns:a16="http://schemas.microsoft.com/office/drawing/2014/main" id="{88F712B8-7346-4914-9C2D-934E7C3F5C30}"/>
              </a:ext>
            </a:extLst>
          </p:cNvPr>
          <p:cNvSpPr/>
          <p:nvPr/>
        </p:nvSpPr>
        <p:spPr>
          <a:xfrm>
            <a:off x="2260448" y="3090093"/>
            <a:ext cx="1227415" cy="278986"/>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Hub Manager</a:t>
            </a:r>
          </a:p>
        </p:txBody>
      </p:sp>
      <p:sp>
        <p:nvSpPr>
          <p:cNvPr id="125" name="Rectangle 124">
            <a:extLst>
              <a:ext uri="{FF2B5EF4-FFF2-40B4-BE49-F238E27FC236}">
                <a16:creationId xmlns:a16="http://schemas.microsoft.com/office/drawing/2014/main" id="{4AFE4594-17D6-4776-B53E-9556BBB2C0DE}"/>
              </a:ext>
            </a:extLst>
          </p:cNvPr>
          <p:cNvSpPr/>
          <p:nvPr/>
        </p:nvSpPr>
        <p:spPr>
          <a:xfrm>
            <a:off x="7514836" y="2686361"/>
            <a:ext cx="2310761" cy="2151045"/>
          </a:xfrm>
          <a:prstGeom prst="rect">
            <a:avLst/>
          </a:prstGeom>
          <a:solidFill>
            <a:schemeClr val="bg2"/>
          </a:solidFill>
          <a:ln>
            <a:noFill/>
          </a:ln>
          <a:effectLst>
            <a:outerShdw blurRad="40000" dist="23000" dir="5400000"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7" name="Freeform: Shape 126">
            <a:extLst>
              <a:ext uri="{FF2B5EF4-FFF2-40B4-BE49-F238E27FC236}">
                <a16:creationId xmlns:a16="http://schemas.microsoft.com/office/drawing/2014/main" id="{93607AE0-85D0-4720-B5DD-2B0465A6E281}"/>
              </a:ext>
            </a:extLst>
          </p:cNvPr>
          <p:cNvSpPr/>
          <p:nvPr/>
        </p:nvSpPr>
        <p:spPr>
          <a:xfrm>
            <a:off x="7514836" y="2644517"/>
            <a:ext cx="2319148" cy="396438"/>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t>Central Admin Hub</a:t>
            </a:r>
          </a:p>
        </p:txBody>
      </p:sp>
      <p:sp>
        <p:nvSpPr>
          <p:cNvPr id="134" name="Freeform: Shape 133">
            <a:extLst>
              <a:ext uri="{FF2B5EF4-FFF2-40B4-BE49-F238E27FC236}">
                <a16:creationId xmlns:a16="http://schemas.microsoft.com/office/drawing/2014/main" id="{097CE9F3-408D-41DF-B948-E9EB4BE07810}"/>
              </a:ext>
            </a:extLst>
          </p:cNvPr>
          <p:cNvSpPr/>
          <p:nvPr/>
        </p:nvSpPr>
        <p:spPr>
          <a:xfrm>
            <a:off x="8060702" y="3090093"/>
            <a:ext cx="1227415" cy="278986"/>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Hub Manager</a:t>
            </a:r>
          </a:p>
        </p:txBody>
      </p:sp>
      <p:sp>
        <p:nvSpPr>
          <p:cNvPr id="86" name="Rectangle 85">
            <a:extLst>
              <a:ext uri="{FF2B5EF4-FFF2-40B4-BE49-F238E27FC236}">
                <a16:creationId xmlns:a16="http://schemas.microsoft.com/office/drawing/2014/main" id="{4777BC19-9B26-44C0-8995-6B7671C20A61}"/>
              </a:ext>
            </a:extLst>
          </p:cNvPr>
          <p:cNvSpPr/>
          <p:nvPr/>
        </p:nvSpPr>
        <p:spPr>
          <a:xfrm>
            <a:off x="10350027" y="2686361"/>
            <a:ext cx="2310761" cy="2151045"/>
          </a:xfrm>
          <a:prstGeom prst="rect">
            <a:avLst/>
          </a:prstGeom>
          <a:solidFill>
            <a:schemeClr val="bg2"/>
          </a:solidFill>
          <a:ln>
            <a:noFill/>
          </a:ln>
          <a:effectLst>
            <a:outerShdw blurRad="40000" dist="23000" dir="5400000"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nvGrpSpPr>
          <p:cNvPr id="87" name="Group 86">
            <a:extLst>
              <a:ext uri="{FF2B5EF4-FFF2-40B4-BE49-F238E27FC236}">
                <a16:creationId xmlns:a16="http://schemas.microsoft.com/office/drawing/2014/main" id="{720E48B4-FF16-4B9F-B377-960C2EB8198C}"/>
              </a:ext>
            </a:extLst>
          </p:cNvPr>
          <p:cNvGrpSpPr/>
          <p:nvPr/>
        </p:nvGrpSpPr>
        <p:grpSpPr>
          <a:xfrm>
            <a:off x="10350027" y="2644515"/>
            <a:ext cx="2319148" cy="724562"/>
            <a:chOff x="2126605" y="2195665"/>
            <a:chExt cx="2964611" cy="836581"/>
          </a:xfrm>
        </p:grpSpPr>
        <p:sp>
          <p:nvSpPr>
            <p:cNvPr id="88" name="Freeform: Shape 87">
              <a:extLst>
                <a:ext uri="{FF2B5EF4-FFF2-40B4-BE49-F238E27FC236}">
                  <a16:creationId xmlns:a16="http://schemas.microsoft.com/office/drawing/2014/main" id="{089FE46C-E51F-4191-86FF-2003E3C0C910}"/>
                </a:ext>
              </a:extLst>
            </p:cNvPr>
            <p:cNvSpPr/>
            <p:nvPr/>
          </p:nvSpPr>
          <p:spPr>
            <a:xfrm>
              <a:off x="2126605" y="2195665"/>
              <a:ext cx="2964611" cy="457728"/>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t>School of Medicine Hub</a:t>
              </a:r>
            </a:p>
          </p:txBody>
        </p:sp>
        <p:sp>
          <p:nvSpPr>
            <p:cNvPr id="97" name="Freeform: Shape 96">
              <a:extLst>
                <a:ext uri="{FF2B5EF4-FFF2-40B4-BE49-F238E27FC236}">
                  <a16:creationId xmlns:a16="http://schemas.microsoft.com/office/drawing/2014/main" id="{2425A23D-ECDF-4B0F-8C7D-6CC958711B4D}"/>
                </a:ext>
              </a:extLst>
            </p:cNvPr>
            <p:cNvSpPr/>
            <p:nvPr/>
          </p:nvSpPr>
          <p:spPr>
            <a:xfrm>
              <a:off x="2824396" y="2710128"/>
              <a:ext cx="1569028" cy="322118"/>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Hub Manager</a:t>
              </a:r>
            </a:p>
          </p:txBody>
        </p:sp>
      </p:grpSp>
      <p:sp>
        <p:nvSpPr>
          <p:cNvPr id="75" name="Freeform: Shape 74">
            <a:extLst>
              <a:ext uri="{FF2B5EF4-FFF2-40B4-BE49-F238E27FC236}">
                <a16:creationId xmlns:a16="http://schemas.microsoft.com/office/drawing/2014/main" id="{5B3563B1-B3EE-48B2-863F-B8416925B4D0}"/>
              </a:ext>
            </a:extLst>
          </p:cNvPr>
          <p:cNvSpPr/>
          <p:nvPr/>
        </p:nvSpPr>
        <p:spPr>
          <a:xfrm>
            <a:off x="3228033" y="4607979"/>
            <a:ext cx="2319148" cy="396438"/>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t>College of Engineering and Env. Hub</a:t>
            </a:r>
          </a:p>
        </p:txBody>
      </p:sp>
      <p:sp>
        <p:nvSpPr>
          <p:cNvPr id="84" name="Freeform: Shape 83">
            <a:extLst>
              <a:ext uri="{FF2B5EF4-FFF2-40B4-BE49-F238E27FC236}">
                <a16:creationId xmlns:a16="http://schemas.microsoft.com/office/drawing/2014/main" id="{64581146-A7B8-4DC0-B547-07B17C1EECC8}"/>
              </a:ext>
            </a:extLst>
          </p:cNvPr>
          <p:cNvSpPr/>
          <p:nvPr/>
        </p:nvSpPr>
        <p:spPr>
          <a:xfrm>
            <a:off x="3773900" y="5053554"/>
            <a:ext cx="1227415" cy="278986"/>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Hub Manager</a:t>
            </a:r>
          </a:p>
        </p:txBody>
      </p:sp>
      <p:sp>
        <p:nvSpPr>
          <p:cNvPr id="62" name="Freeform: Shape 61">
            <a:extLst>
              <a:ext uri="{FF2B5EF4-FFF2-40B4-BE49-F238E27FC236}">
                <a16:creationId xmlns:a16="http://schemas.microsoft.com/office/drawing/2014/main" id="{9B442395-A850-45EF-8B82-6E13BF1875D7}"/>
              </a:ext>
            </a:extLst>
          </p:cNvPr>
          <p:cNvSpPr/>
          <p:nvPr/>
        </p:nvSpPr>
        <p:spPr>
          <a:xfrm>
            <a:off x="6163273" y="4603049"/>
            <a:ext cx="2319148" cy="396438"/>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t>Health Sciences Hub</a:t>
            </a:r>
          </a:p>
        </p:txBody>
      </p:sp>
      <p:sp>
        <p:nvSpPr>
          <p:cNvPr id="71" name="Freeform: Shape 70">
            <a:extLst>
              <a:ext uri="{FF2B5EF4-FFF2-40B4-BE49-F238E27FC236}">
                <a16:creationId xmlns:a16="http://schemas.microsoft.com/office/drawing/2014/main" id="{9B2A9260-D9C3-4C88-A678-D1123CE342FC}"/>
              </a:ext>
            </a:extLst>
          </p:cNvPr>
          <p:cNvSpPr/>
          <p:nvPr/>
        </p:nvSpPr>
        <p:spPr>
          <a:xfrm>
            <a:off x="6709139" y="5048625"/>
            <a:ext cx="1227415" cy="278986"/>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Hub Manager</a:t>
            </a:r>
          </a:p>
        </p:txBody>
      </p:sp>
      <p:sp>
        <p:nvSpPr>
          <p:cNvPr id="49" name="Freeform: Shape 48">
            <a:extLst>
              <a:ext uri="{FF2B5EF4-FFF2-40B4-BE49-F238E27FC236}">
                <a16:creationId xmlns:a16="http://schemas.microsoft.com/office/drawing/2014/main" id="{C03E5DBE-7196-4D18-908A-986115149005}"/>
              </a:ext>
            </a:extLst>
          </p:cNvPr>
          <p:cNvSpPr/>
          <p:nvPr/>
        </p:nvSpPr>
        <p:spPr>
          <a:xfrm>
            <a:off x="9098512" y="4594009"/>
            <a:ext cx="2319148" cy="396438"/>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t>TBD Hub(s)</a:t>
            </a:r>
          </a:p>
        </p:txBody>
      </p:sp>
      <p:sp>
        <p:nvSpPr>
          <p:cNvPr id="58" name="Freeform: Shape 57">
            <a:extLst>
              <a:ext uri="{FF2B5EF4-FFF2-40B4-BE49-F238E27FC236}">
                <a16:creationId xmlns:a16="http://schemas.microsoft.com/office/drawing/2014/main" id="{3930E700-7709-46C1-AA1C-0F3CF6F0B33B}"/>
              </a:ext>
            </a:extLst>
          </p:cNvPr>
          <p:cNvSpPr/>
          <p:nvPr/>
        </p:nvSpPr>
        <p:spPr>
          <a:xfrm>
            <a:off x="9644378" y="5039585"/>
            <a:ext cx="1227415" cy="278986"/>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Hub Manager</a:t>
            </a:r>
          </a:p>
        </p:txBody>
      </p:sp>
      <p:grpSp>
        <p:nvGrpSpPr>
          <p:cNvPr id="79" name="Group 78">
            <a:extLst>
              <a:ext uri="{FF2B5EF4-FFF2-40B4-BE49-F238E27FC236}">
                <a16:creationId xmlns:a16="http://schemas.microsoft.com/office/drawing/2014/main" id="{F200A469-099F-45A6-9AE6-C5EAC803BCED}"/>
              </a:ext>
            </a:extLst>
          </p:cNvPr>
          <p:cNvGrpSpPr/>
          <p:nvPr/>
        </p:nvGrpSpPr>
        <p:grpSpPr>
          <a:xfrm>
            <a:off x="4669235" y="3453230"/>
            <a:ext cx="2319148" cy="860386"/>
            <a:chOff x="983063" y="3385840"/>
            <a:chExt cx="2319148" cy="860386"/>
          </a:xfrm>
        </p:grpSpPr>
        <p:sp>
          <p:nvSpPr>
            <p:cNvPr id="81" name="Freeform: Shape 80">
              <a:extLst>
                <a:ext uri="{FF2B5EF4-FFF2-40B4-BE49-F238E27FC236}">
                  <a16:creationId xmlns:a16="http://schemas.microsoft.com/office/drawing/2014/main" id="{EDAD2F06-A69E-4390-80CF-92E653C22C06}"/>
                </a:ext>
              </a:extLst>
            </p:cNvPr>
            <p:cNvSpPr/>
            <p:nvPr/>
          </p:nvSpPr>
          <p:spPr>
            <a:xfrm>
              <a:off x="98306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n-US" sz="1050" dirty="0">
                  <a:solidFill>
                    <a:srgbClr val="15435F"/>
                  </a:solidFill>
                </a:rPr>
                <a:t>Procurement </a:t>
              </a:r>
              <a:r>
                <a:rPr lang="en-US" sz="1050" kern="1200" dirty="0">
                  <a:solidFill>
                    <a:srgbClr val="15435F"/>
                  </a:solidFill>
                </a:rPr>
                <a:t>Team</a:t>
              </a:r>
            </a:p>
          </p:txBody>
        </p:sp>
        <p:sp>
          <p:nvSpPr>
            <p:cNvPr id="82" name="Freeform: Shape 81">
              <a:extLst>
                <a:ext uri="{FF2B5EF4-FFF2-40B4-BE49-F238E27FC236}">
                  <a16:creationId xmlns:a16="http://schemas.microsoft.com/office/drawing/2014/main" id="{0DF3A451-2FAB-4F27-AD92-2B1B666CE359}"/>
                </a:ext>
              </a:extLst>
            </p:cNvPr>
            <p:cNvSpPr/>
            <p:nvPr/>
          </p:nvSpPr>
          <p:spPr>
            <a:xfrm>
              <a:off x="217453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Grants Team</a:t>
              </a:r>
            </a:p>
          </p:txBody>
        </p:sp>
        <p:sp>
          <p:nvSpPr>
            <p:cNvPr id="83" name="Freeform: Shape 82">
              <a:extLst>
                <a:ext uri="{FF2B5EF4-FFF2-40B4-BE49-F238E27FC236}">
                  <a16:creationId xmlns:a16="http://schemas.microsoft.com/office/drawing/2014/main" id="{8F8D1309-1D5E-4B2E-9376-86256C4CBA28}"/>
                </a:ext>
              </a:extLst>
            </p:cNvPr>
            <p:cNvSpPr/>
            <p:nvPr/>
          </p:nvSpPr>
          <p:spPr>
            <a:xfrm>
              <a:off x="98306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Misc. A/R Team</a:t>
              </a:r>
            </a:p>
          </p:txBody>
        </p:sp>
        <p:sp>
          <p:nvSpPr>
            <p:cNvPr id="92" name="Freeform: Shape 91">
              <a:extLst>
                <a:ext uri="{FF2B5EF4-FFF2-40B4-BE49-F238E27FC236}">
                  <a16:creationId xmlns:a16="http://schemas.microsoft.com/office/drawing/2014/main" id="{F30A5885-49EC-4F23-96A8-2609EC5B9E7A}"/>
                </a:ext>
              </a:extLst>
            </p:cNvPr>
            <p:cNvSpPr/>
            <p:nvPr/>
          </p:nvSpPr>
          <p:spPr>
            <a:xfrm>
              <a:off x="217453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R2R Team</a:t>
              </a:r>
            </a:p>
          </p:txBody>
        </p:sp>
      </p:grpSp>
      <p:grpSp>
        <p:nvGrpSpPr>
          <p:cNvPr id="94" name="Group 93">
            <a:extLst>
              <a:ext uri="{FF2B5EF4-FFF2-40B4-BE49-F238E27FC236}">
                <a16:creationId xmlns:a16="http://schemas.microsoft.com/office/drawing/2014/main" id="{2B01C343-7B26-4ECE-A701-8D56CC1778DA}"/>
              </a:ext>
            </a:extLst>
          </p:cNvPr>
          <p:cNvGrpSpPr/>
          <p:nvPr/>
        </p:nvGrpSpPr>
        <p:grpSpPr>
          <a:xfrm>
            <a:off x="7514836" y="3453230"/>
            <a:ext cx="2319148" cy="860386"/>
            <a:chOff x="983063" y="3385840"/>
            <a:chExt cx="2319148" cy="860386"/>
          </a:xfrm>
        </p:grpSpPr>
        <p:sp>
          <p:nvSpPr>
            <p:cNvPr id="95" name="Freeform: Shape 94">
              <a:extLst>
                <a:ext uri="{FF2B5EF4-FFF2-40B4-BE49-F238E27FC236}">
                  <a16:creationId xmlns:a16="http://schemas.microsoft.com/office/drawing/2014/main" id="{BE235A8A-BD91-4B72-90E5-7C28BF73A933}"/>
                </a:ext>
              </a:extLst>
            </p:cNvPr>
            <p:cNvSpPr/>
            <p:nvPr/>
          </p:nvSpPr>
          <p:spPr>
            <a:xfrm>
              <a:off x="98306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dirty="0">
                  <a:solidFill>
                    <a:srgbClr val="15435F"/>
                  </a:solidFill>
                </a:rPr>
                <a:t>Procurement </a:t>
              </a:r>
              <a:r>
                <a:rPr lang="en-US" sz="1050" kern="1200" dirty="0">
                  <a:solidFill>
                    <a:srgbClr val="15435F"/>
                  </a:solidFill>
                </a:rPr>
                <a:t>Team</a:t>
              </a:r>
            </a:p>
          </p:txBody>
        </p:sp>
        <p:sp>
          <p:nvSpPr>
            <p:cNvPr id="96" name="Freeform: Shape 95">
              <a:extLst>
                <a:ext uri="{FF2B5EF4-FFF2-40B4-BE49-F238E27FC236}">
                  <a16:creationId xmlns:a16="http://schemas.microsoft.com/office/drawing/2014/main" id="{6332244A-F0A9-4289-9D80-80909AC95AAE}"/>
                </a:ext>
              </a:extLst>
            </p:cNvPr>
            <p:cNvSpPr/>
            <p:nvPr/>
          </p:nvSpPr>
          <p:spPr>
            <a:xfrm>
              <a:off x="217453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Grants Team</a:t>
              </a:r>
            </a:p>
          </p:txBody>
        </p:sp>
        <p:sp>
          <p:nvSpPr>
            <p:cNvPr id="105" name="Freeform: Shape 104">
              <a:extLst>
                <a:ext uri="{FF2B5EF4-FFF2-40B4-BE49-F238E27FC236}">
                  <a16:creationId xmlns:a16="http://schemas.microsoft.com/office/drawing/2014/main" id="{1B9375CA-05BE-4955-9D37-36ACC577A4FB}"/>
                </a:ext>
              </a:extLst>
            </p:cNvPr>
            <p:cNvSpPr/>
            <p:nvPr/>
          </p:nvSpPr>
          <p:spPr>
            <a:xfrm>
              <a:off x="98306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Misc. A/R Team</a:t>
              </a:r>
            </a:p>
          </p:txBody>
        </p:sp>
        <p:sp>
          <p:nvSpPr>
            <p:cNvPr id="107" name="Freeform: Shape 106">
              <a:extLst>
                <a:ext uri="{FF2B5EF4-FFF2-40B4-BE49-F238E27FC236}">
                  <a16:creationId xmlns:a16="http://schemas.microsoft.com/office/drawing/2014/main" id="{48C32C2A-C876-458A-8EB1-6ACDFD0A1964}"/>
                </a:ext>
              </a:extLst>
            </p:cNvPr>
            <p:cNvSpPr/>
            <p:nvPr/>
          </p:nvSpPr>
          <p:spPr>
            <a:xfrm>
              <a:off x="217453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R2R Team</a:t>
              </a:r>
            </a:p>
          </p:txBody>
        </p:sp>
      </p:grpSp>
      <p:grpSp>
        <p:nvGrpSpPr>
          <p:cNvPr id="108" name="Group 107">
            <a:extLst>
              <a:ext uri="{FF2B5EF4-FFF2-40B4-BE49-F238E27FC236}">
                <a16:creationId xmlns:a16="http://schemas.microsoft.com/office/drawing/2014/main" id="{A57DFC77-E181-4655-B67C-FE2AF5002AE1}"/>
              </a:ext>
            </a:extLst>
          </p:cNvPr>
          <p:cNvGrpSpPr/>
          <p:nvPr/>
        </p:nvGrpSpPr>
        <p:grpSpPr>
          <a:xfrm>
            <a:off x="10402212" y="3453230"/>
            <a:ext cx="2319148" cy="860386"/>
            <a:chOff x="983063" y="3385840"/>
            <a:chExt cx="2319148" cy="860386"/>
          </a:xfrm>
        </p:grpSpPr>
        <p:sp>
          <p:nvSpPr>
            <p:cNvPr id="109" name="Freeform: Shape 108">
              <a:extLst>
                <a:ext uri="{FF2B5EF4-FFF2-40B4-BE49-F238E27FC236}">
                  <a16:creationId xmlns:a16="http://schemas.microsoft.com/office/drawing/2014/main" id="{09EDCAEB-6B7A-4ADC-B077-DA2C2709E815}"/>
                </a:ext>
              </a:extLst>
            </p:cNvPr>
            <p:cNvSpPr/>
            <p:nvPr/>
          </p:nvSpPr>
          <p:spPr>
            <a:xfrm>
              <a:off x="98306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dirty="0">
                  <a:solidFill>
                    <a:srgbClr val="15435F"/>
                  </a:solidFill>
                </a:rPr>
                <a:t>Procurement </a:t>
              </a:r>
              <a:r>
                <a:rPr lang="en-US" sz="1050" kern="1200" dirty="0">
                  <a:solidFill>
                    <a:srgbClr val="15435F"/>
                  </a:solidFill>
                </a:rPr>
                <a:t>Team</a:t>
              </a:r>
            </a:p>
          </p:txBody>
        </p:sp>
        <p:sp>
          <p:nvSpPr>
            <p:cNvPr id="118" name="Freeform: Shape 117">
              <a:extLst>
                <a:ext uri="{FF2B5EF4-FFF2-40B4-BE49-F238E27FC236}">
                  <a16:creationId xmlns:a16="http://schemas.microsoft.com/office/drawing/2014/main" id="{D7AE9455-4083-47C1-8CCA-60C019FD08DA}"/>
                </a:ext>
              </a:extLst>
            </p:cNvPr>
            <p:cNvSpPr/>
            <p:nvPr/>
          </p:nvSpPr>
          <p:spPr>
            <a:xfrm>
              <a:off x="217453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Grants Team</a:t>
              </a:r>
            </a:p>
          </p:txBody>
        </p:sp>
        <p:sp>
          <p:nvSpPr>
            <p:cNvPr id="120" name="Freeform: Shape 119">
              <a:extLst>
                <a:ext uri="{FF2B5EF4-FFF2-40B4-BE49-F238E27FC236}">
                  <a16:creationId xmlns:a16="http://schemas.microsoft.com/office/drawing/2014/main" id="{54A8C7A4-CAF6-4F21-9D20-C80A3EFFE8EB}"/>
                </a:ext>
              </a:extLst>
            </p:cNvPr>
            <p:cNvSpPr/>
            <p:nvPr/>
          </p:nvSpPr>
          <p:spPr>
            <a:xfrm>
              <a:off x="98306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Misc. A/R Team</a:t>
              </a:r>
            </a:p>
          </p:txBody>
        </p:sp>
        <p:sp>
          <p:nvSpPr>
            <p:cNvPr id="121" name="Freeform: Shape 120">
              <a:extLst>
                <a:ext uri="{FF2B5EF4-FFF2-40B4-BE49-F238E27FC236}">
                  <a16:creationId xmlns:a16="http://schemas.microsoft.com/office/drawing/2014/main" id="{ACD18F30-7840-4D38-8892-566B2AEAEF13}"/>
                </a:ext>
              </a:extLst>
            </p:cNvPr>
            <p:cNvSpPr/>
            <p:nvPr/>
          </p:nvSpPr>
          <p:spPr>
            <a:xfrm>
              <a:off x="217453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R2R Team</a:t>
              </a:r>
            </a:p>
          </p:txBody>
        </p:sp>
      </p:grpSp>
      <p:grpSp>
        <p:nvGrpSpPr>
          <p:cNvPr id="122" name="Group 121">
            <a:extLst>
              <a:ext uri="{FF2B5EF4-FFF2-40B4-BE49-F238E27FC236}">
                <a16:creationId xmlns:a16="http://schemas.microsoft.com/office/drawing/2014/main" id="{C4A66273-3788-406E-84D9-1E270CE42198}"/>
              </a:ext>
            </a:extLst>
          </p:cNvPr>
          <p:cNvGrpSpPr/>
          <p:nvPr/>
        </p:nvGrpSpPr>
        <p:grpSpPr>
          <a:xfrm>
            <a:off x="3228033" y="5467810"/>
            <a:ext cx="2319148" cy="860386"/>
            <a:chOff x="983063" y="3385840"/>
            <a:chExt cx="2319148" cy="860386"/>
          </a:xfrm>
        </p:grpSpPr>
        <p:sp>
          <p:nvSpPr>
            <p:cNvPr id="131" name="Freeform: Shape 130">
              <a:extLst>
                <a:ext uri="{FF2B5EF4-FFF2-40B4-BE49-F238E27FC236}">
                  <a16:creationId xmlns:a16="http://schemas.microsoft.com/office/drawing/2014/main" id="{42EC531A-B493-4D87-A7D6-50ADC17093C7}"/>
                </a:ext>
              </a:extLst>
            </p:cNvPr>
            <p:cNvSpPr/>
            <p:nvPr/>
          </p:nvSpPr>
          <p:spPr>
            <a:xfrm>
              <a:off x="98306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dirty="0">
                  <a:solidFill>
                    <a:srgbClr val="15435F"/>
                  </a:solidFill>
                </a:rPr>
                <a:t>Procurement </a:t>
              </a:r>
              <a:r>
                <a:rPr lang="en-US" sz="1050" kern="1200" dirty="0">
                  <a:solidFill>
                    <a:srgbClr val="15435F"/>
                  </a:solidFill>
                </a:rPr>
                <a:t>Team</a:t>
              </a:r>
            </a:p>
          </p:txBody>
        </p:sp>
        <p:sp>
          <p:nvSpPr>
            <p:cNvPr id="133" name="Freeform: Shape 132">
              <a:extLst>
                <a:ext uri="{FF2B5EF4-FFF2-40B4-BE49-F238E27FC236}">
                  <a16:creationId xmlns:a16="http://schemas.microsoft.com/office/drawing/2014/main" id="{11E06421-C850-4F45-867A-8AE6A0260A83}"/>
                </a:ext>
              </a:extLst>
            </p:cNvPr>
            <p:cNvSpPr/>
            <p:nvPr/>
          </p:nvSpPr>
          <p:spPr>
            <a:xfrm>
              <a:off x="217453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Grants Team</a:t>
              </a:r>
            </a:p>
          </p:txBody>
        </p:sp>
        <p:sp>
          <p:nvSpPr>
            <p:cNvPr id="135" name="Freeform: Shape 134">
              <a:extLst>
                <a:ext uri="{FF2B5EF4-FFF2-40B4-BE49-F238E27FC236}">
                  <a16:creationId xmlns:a16="http://schemas.microsoft.com/office/drawing/2014/main" id="{14250148-1B7C-4A2E-93D5-C012B69E9D91}"/>
                </a:ext>
              </a:extLst>
            </p:cNvPr>
            <p:cNvSpPr/>
            <p:nvPr/>
          </p:nvSpPr>
          <p:spPr>
            <a:xfrm>
              <a:off x="98306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Misc. A/R Team</a:t>
              </a:r>
            </a:p>
          </p:txBody>
        </p:sp>
        <p:sp>
          <p:nvSpPr>
            <p:cNvPr id="136" name="Freeform: Shape 135">
              <a:extLst>
                <a:ext uri="{FF2B5EF4-FFF2-40B4-BE49-F238E27FC236}">
                  <a16:creationId xmlns:a16="http://schemas.microsoft.com/office/drawing/2014/main" id="{8A596519-8A85-44ED-BA27-9D87C12E17D2}"/>
                </a:ext>
              </a:extLst>
            </p:cNvPr>
            <p:cNvSpPr/>
            <p:nvPr/>
          </p:nvSpPr>
          <p:spPr>
            <a:xfrm>
              <a:off x="217453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R2R Team</a:t>
              </a:r>
            </a:p>
          </p:txBody>
        </p:sp>
      </p:grpSp>
      <p:grpSp>
        <p:nvGrpSpPr>
          <p:cNvPr id="137" name="Group 136">
            <a:extLst>
              <a:ext uri="{FF2B5EF4-FFF2-40B4-BE49-F238E27FC236}">
                <a16:creationId xmlns:a16="http://schemas.microsoft.com/office/drawing/2014/main" id="{765FAE95-6535-4B2F-9A04-47E39DB0F986}"/>
              </a:ext>
            </a:extLst>
          </p:cNvPr>
          <p:cNvGrpSpPr/>
          <p:nvPr/>
        </p:nvGrpSpPr>
        <p:grpSpPr>
          <a:xfrm>
            <a:off x="6163273" y="5467810"/>
            <a:ext cx="2319148" cy="860386"/>
            <a:chOff x="983063" y="3385840"/>
            <a:chExt cx="2319148" cy="860386"/>
          </a:xfrm>
        </p:grpSpPr>
        <p:sp>
          <p:nvSpPr>
            <p:cNvPr id="138" name="Freeform: Shape 137">
              <a:extLst>
                <a:ext uri="{FF2B5EF4-FFF2-40B4-BE49-F238E27FC236}">
                  <a16:creationId xmlns:a16="http://schemas.microsoft.com/office/drawing/2014/main" id="{078E6886-A512-4017-9F27-F6FCB14BFE2F}"/>
                </a:ext>
              </a:extLst>
            </p:cNvPr>
            <p:cNvSpPr/>
            <p:nvPr/>
          </p:nvSpPr>
          <p:spPr>
            <a:xfrm>
              <a:off x="98306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dirty="0">
                  <a:solidFill>
                    <a:srgbClr val="15435F"/>
                  </a:solidFill>
                </a:rPr>
                <a:t>Procurement </a:t>
              </a:r>
              <a:r>
                <a:rPr lang="en-US" sz="1050" kern="1200" dirty="0">
                  <a:solidFill>
                    <a:srgbClr val="15435F"/>
                  </a:solidFill>
                </a:rPr>
                <a:t>Team</a:t>
              </a:r>
            </a:p>
          </p:txBody>
        </p:sp>
        <p:sp>
          <p:nvSpPr>
            <p:cNvPr id="139" name="Freeform: Shape 138">
              <a:extLst>
                <a:ext uri="{FF2B5EF4-FFF2-40B4-BE49-F238E27FC236}">
                  <a16:creationId xmlns:a16="http://schemas.microsoft.com/office/drawing/2014/main" id="{17CE5E15-9818-4C9D-A0F5-DC168AED1D3B}"/>
                </a:ext>
              </a:extLst>
            </p:cNvPr>
            <p:cNvSpPr/>
            <p:nvPr/>
          </p:nvSpPr>
          <p:spPr>
            <a:xfrm>
              <a:off x="217453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Grants Team</a:t>
              </a:r>
            </a:p>
          </p:txBody>
        </p:sp>
        <p:sp>
          <p:nvSpPr>
            <p:cNvPr id="140" name="Freeform: Shape 139">
              <a:extLst>
                <a:ext uri="{FF2B5EF4-FFF2-40B4-BE49-F238E27FC236}">
                  <a16:creationId xmlns:a16="http://schemas.microsoft.com/office/drawing/2014/main" id="{CC4FA8AC-1F95-47F9-A7C5-FB3B495E198F}"/>
                </a:ext>
              </a:extLst>
            </p:cNvPr>
            <p:cNvSpPr/>
            <p:nvPr/>
          </p:nvSpPr>
          <p:spPr>
            <a:xfrm>
              <a:off x="98306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Misc. A/R Team</a:t>
              </a:r>
            </a:p>
          </p:txBody>
        </p:sp>
        <p:sp>
          <p:nvSpPr>
            <p:cNvPr id="141" name="Freeform: Shape 140">
              <a:extLst>
                <a:ext uri="{FF2B5EF4-FFF2-40B4-BE49-F238E27FC236}">
                  <a16:creationId xmlns:a16="http://schemas.microsoft.com/office/drawing/2014/main" id="{5D706874-A231-478A-8FB8-5A6289154667}"/>
                </a:ext>
              </a:extLst>
            </p:cNvPr>
            <p:cNvSpPr/>
            <p:nvPr/>
          </p:nvSpPr>
          <p:spPr>
            <a:xfrm>
              <a:off x="217453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R2R Team</a:t>
              </a:r>
            </a:p>
          </p:txBody>
        </p:sp>
      </p:grpSp>
      <p:grpSp>
        <p:nvGrpSpPr>
          <p:cNvPr id="142" name="Group 141">
            <a:extLst>
              <a:ext uri="{FF2B5EF4-FFF2-40B4-BE49-F238E27FC236}">
                <a16:creationId xmlns:a16="http://schemas.microsoft.com/office/drawing/2014/main" id="{321C93F8-4E87-4561-96A1-81A2371F9422}"/>
              </a:ext>
            </a:extLst>
          </p:cNvPr>
          <p:cNvGrpSpPr/>
          <p:nvPr/>
        </p:nvGrpSpPr>
        <p:grpSpPr>
          <a:xfrm>
            <a:off x="9090125" y="5469228"/>
            <a:ext cx="2319148" cy="860386"/>
            <a:chOff x="983063" y="3385840"/>
            <a:chExt cx="2319148" cy="860386"/>
          </a:xfrm>
        </p:grpSpPr>
        <p:sp>
          <p:nvSpPr>
            <p:cNvPr id="143" name="Freeform: Shape 142">
              <a:extLst>
                <a:ext uri="{FF2B5EF4-FFF2-40B4-BE49-F238E27FC236}">
                  <a16:creationId xmlns:a16="http://schemas.microsoft.com/office/drawing/2014/main" id="{8A61F417-AFDD-4165-8E5B-C258BBAECF5E}"/>
                </a:ext>
              </a:extLst>
            </p:cNvPr>
            <p:cNvSpPr/>
            <p:nvPr/>
          </p:nvSpPr>
          <p:spPr>
            <a:xfrm>
              <a:off x="98306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dirty="0">
                  <a:solidFill>
                    <a:srgbClr val="15435F"/>
                  </a:solidFill>
                </a:rPr>
                <a:t>Procurement </a:t>
              </a:r>
              <a:r>
                <a:rPr lang="en-US" sz="1050" kern="1200" dirty="0">
                  <a:solidFill>
                    <a:srgbClr val="15435F"/>
                  </a:solidFill>
                </a:rPr>
                <a:t>Team</a:t>
              </a:r>
            </a:p>
          </p:txBody>
        </p:sp>
        <p:sp>
          <p:nvSpPr>
            <p:cNvPr id="144" name="Freeform: Shape 143">
              <a:extLst>
                <a:ext uri="{FF2B5EF4-FFF2-40B4-BE49-F238E27FC236}">
                  <a16:creationId xmlns:a16="http://schemas.microsoft.com/office/drawing/2014/main" id="{694B885C-4B85-4D04-9277-197F96FAF284}"/>
                </a:ext>
              </a:extLst>
            </p:cNvPr>
            <p:cNvSpPr/>
            <p:nvPr/>
          </p:nvSpPr>
          <p:spPr>
            <a:xfrm>
              <a:off x="2174533" y="3385840"/>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Grants Team</a:t>
              </a:r>
            </a:p>
          </p:txBody>
        </p:sp>
        <p:sp>
          <p:nvSpPr>
            <p:cNvPr id="145" name="Freeform: Shape 144">
              <a:extLst>
                <a:ext uri="{FF2B5EF4-FFF2-40B4-BE49-F238E27FC236}">
                  <a16:creationId xmlns:a16="http://schemas.microsoft.com/office/drawing/2014/main" id="{4F646D29-7B9D-41FA-B789-8F24F4CBBBF4}"/>
                </a:ext>
              </a:extLst>
            </p:cNvPr>
            <p:cNvSpPr/>
            <p:nvPr/>
          </p:nvSpPr>
          <p:spPr>
            <a:xfrm>
              <a:off x="98306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Misc. A/R Team</a:t>
              </a:r>
            </a:p>
          </p:txBody>
        </p:sp>
        <p:sp>
          <p:nvSpPr>
            <p:cNvPr id="147" name="Freeform: Shape 146">
              <a:extLst>
                <a:ext uri="{FF2B5EF4-FFF2-40B4-BE49-F238E27FC236}">
                  <a16:creationId xmlns:a16="http://schemas.microsoft.com/office/drawing/2014/main" id="{B08F9E8D-0AE6-4C6A-8B67-AB44D159639D}"/>
                </a:ext>
              </a:extLst>
            </p:cNvPr>
            <p:cNvSpPr/>
            <p:nvPr/>
          </p:nvSpPr>
          <p:spPr>
            <a:xfrm>
              <a:off x="2174533" y="3849787"/>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R2R Team</a:t>
              </a:r>
            </a:p>
          </p:txBody>
        </p:sp>
      </p:grpSp>
      <p:cxnSp>
        <p:nvCxnSpPr>
          <p:cNvPr id="11" name="Straight Connector 10">
            <a:extLst>
              <a:ext uri="{FF2B5EF4-FFF2-40B4-BE49-F238E27FC236}">
                <a16:creationId xmlns:a16="http://schemas.microsoft.com/office/drawing/2014/main" id="{6BFAED84-374A-4852-9E2F-40540AD942FC}"/>
              </a:ext>
            </a:extLst>
          </p:cNvPr>
          <p:cNvCxnSpPr/>
          <p:nvPr/>
        </p:nvCxnSpPr>
        <p:spPr>
          <a:xfrm flipV="1">
            <a:off x="2842260" y="2307316"/>
            <a:ext cx="0" cy="337201"/>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655A029-E410-4663-BE9C-B6FAAD347E9E}"/>
              </a:ext>
            </a:extLst>
          </p:cNvPr>
          <p:cNvCxnSpPr/>
          <p:nvPr/>
        </p:nvCxnSpPr>
        <p:spPr>
          <a:xfrm flipV="1">
            <a:off x="5862784" y="2298529"/>
            <a:ext cx="0" cy="337201"/>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1BF9BB1-B4D9-4409-89C9-4EABC673D652}"/>
              </a:ext>
            </a:extLst>
          </p:cNvPr>
          <p:cNvCxnSpPr/>
          <p:nvPr/>
        </p:nvCxnSpPr>
        <p:spPr>
          <a:xfrm flipV="1">
            <a:off x="8642514" y="2298529"/>
            <a:ext cx="0" cy="337201"/>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2CB460F-20D1-421F-89CF-A0F4A17F98E8}"/>
              </a:ext>
            </a:extLst>
          </p:cNvPr>
          <p:cNvCxnSpPr/>
          <p:nvPr/>
        </p:nvCxnSpPr>
        <p:spPr>
          <a:xfrm flipV="1">
            <a:off x="11529890" y="2298529"/>
            <a:ext cx="0" cy="337201"/>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73B8CB29-7E4E-483F-BF36-7C517A54A3F5}"/>
              </a:ext>
            </a:extLst>
          </p:cNvPr>
          <p:cNvCxnSpPr>
            <a:cxnSpLocks/>
          </p:cNvCxnSpPr>
          <p:nvPr/>
        </p:nvCxnSpPr>
        <p:spPr>
          <a:xfrm flipH="1" flipV="1">
            <a:off x="4377324" y="2475916"/>
            <a:ext cx="5994" cy="21513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3EFB9CD-7EBD-477F-AD7E-19447681119B}"/>
              </a:ext>
            </a:extLst>
          </p:cNvPr>
          <p:cNvCxnSpPr>
            <a:cxnSpLocks/>
          </p:cNvCxnSpPr>
          <p:nvPr/>
        </p:nvCxnSpPr>
        <p:spPr>
          <a:xfrm flipH="1" flipV="1">
            <a:off x="7231609" y="2470732"/>
            <a:ext cx="5994" cy="21513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7A939E1F-5105-435C-B8DD-7AD0D1CD9BC0}"/>
              </a:ext>
            </a:extLst>
          </p:cNvPr>
          <p:cNvCxnSpPr>
            <a:cxnSpLocks/>
          </p:cNvCxnSpPr>
          <p:nvPr/>
        </p:nvCxnSpPr>
        <p:spPr>
          <a:xfrm flipH="1" flipV="1">
            <a:off x="10115750" y="2418083"/>
            <a:ext cx="5994" cy="21513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0" name="Text Placeholder 1">
            <a:extLst>
              <a:ext uri="{FF2B5EF4-FFF2-40B4-BE49-F238E27FC236}">
                <a16:creationId xmlns:a16="http://schemas.microsoft.com/office/drawing/2014/main" id="{5AFDDA64-F07C-4823-82D3-13AF692F2658}"/>
              </a:ext>
            </a:extLst>
          </p:cNvPr>
          <p:cNvSpPr txBox="1">
            <a:spLocks/>
          </p:cNvSpPr>
          <p:nvPr/>
        </p:nvSpPr>
        <p:spPr>
          <a:xfrm>
            <a:off x="469678" y="1578212"/>
            <a:ext cx="2482431" cy="335398"/>
          </a:xfrm>
          <a:prstGeom prst="rect">
            <a:avLst/>
          </a:prstGeom>
        </p:spPr>
        <p:txBody>
          <a:bodyPr>
            <a:normAutofit fontScale="77500" lnSpcReduction="20000"/>
          </a:bodyPr>
          <a:lstStyle>
            <a:lvl1pPr marL="0" indent="0" algn="l" defTabSz="342898" rtl="0" eaLnBrk="1" latinLnBrk="0" hangingPunct="1">
              <a:lnSpc>
                <a:spcPct val="90000"/>
              </a:lnSpc>
              <a:spcBef>
                <a:spcPct val="20000"/>
              </a:spcBef>
              <a:buFont typeface="Arial"/>
              <a:buNone/>
              <a:defRPr sz="2250" b="0" i="0" kern="120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42900" indent="0" algn="l" defTabSz="342898" rtl="0" eaLnBrk="1" latinLnBrk="0" hangingPunct="1">
              <a:spcBef>
                <a:spcPct val="20000"/>
              </a:spcBef>
              <a:buFont typeface="Arial"/>
              <a:buNone/>
              <a:defRPr sz="2100" b="0" i="0" kern="1200">
                <a:solidFill>
                  <a:srgbClr val="E8D3A2"/>
                </a:solidFill>
                <a:latin typeface="Encode Sans Normal Black"/>
                <a:ea typeface="+mn-ea"/>
                <a:cs typeface="Encode Sans Normal Black"/>
              </a:defRPr>
            </a:lvl2pPr>
            <a:lvl3pPr marL="685802" indent="0" algn="l" defTabSz="342898" rtl="0" eaLnBrk="1" latinLnBrk="0" hangingPunct="1">
              <a:spcBef>
                <a:spcPct val="20000"/>
              </a:spcBef>
              <a:buFont typeface="Arial"/>
              <a:buNone/>
              <a:defRPr sz="1800" b="0" i="0" kern="1200">
                <a:solidFill>
                  <a:srgbClr val="E8D3A2"/>
                </a:solidFill>
                <a:latin typeface="Encode Sans Normal Black"/>
                <a:ea typeface="+mn-ea"/>
                <a:cs typeface="Encode Sans Normal Black"/>
              </a:defRPr>
            </a:lvl3pPr>
            <a:lvl4pPr marL="1028702" indent="0" algn="l" defTabSz="342898" rtl="0" eaLnBrk="1" latinLnBrk="0" hangingPunct="1">
              <a:spcBef>
                <a:spcPct val="20000"/>
              </a:spcBef>
              <a:buFont typeface="Arial"/>
              <a:buNone/>
              <a:defRPr sz="1500" b="0" i="0" kern="1200">
                <a:solidFill>
                  <a:srgbClr val="E8D3A2"/>
                </a:solidFill>
                <a:latin typeface="Encode Sans Normal Black"/>
                <a:ea typeface="+mn-ea"/>
                <a:cs typeface="Encode Sans Normal Black"/>
              </a:defRPr>
            </a:lvl4pPr>
            <a:lvl5pPr marL="1371603" indent="0" algn="l" defTabSz="342898" rtl="0" eaLnBrk="1" latinLnBrk="0" hangingPunct="1">
              <a:spcBef>
                <a:spcPct val="20000"/>
              </a:spcBef>
              <a:buFont typeface="Arial"/>
              <a:buNone/>
              <a:defRPr sz="1500" b="0" i="0" kern="1200">
                <a:solidFill>
                  <a:srgbClr val="E8D3A2"/>
                </a:solidFill>
                <a:latin typeface="Encode Sans Normal Black"/>
                <a:ea typeface="+mn-ea"/>
                <a:cs typeface="Encode Sans Normal Black"/>
              </a:defRPr>
            </a:lvl5pPr>
            <a:lvl6pPr marL="1885942" indent="-171450" algn="l" defTabSz="342898" rtl="0" eaLnBrk="1" latinLnBrk="0" hangingPunct="1">
              <a:spcBef>
                <a:spcPct val="20000"/>
              </a:spcBef>
              <a:buFont typeface="Arial"/>
              <a:buChar char="•"/>
              <a:defRPr sz="1500" kern="1200">
                <a:solidFill>
                  <a:schemeClr val="tx1"/>
                </a:solidFill>
                <a:latin typeface="+mn-lt"/>
                <a:ea typeface="+mn-ea"/>
                <a:cs typeface="+mn-cs"/>
              </a:defRPr>
            </a:lvl6pPr>
            <a:lvl7pPr marL="2228840" indent="-171450" algn="l" defTabSz="342898" rtl="0" eaLnBrk="1" latinLnBrk="0" hangingPunct="1">
              <a:spcBef>
                <a:spcPct val="20000"/>
              </a:spcBef>
              <a:buFont typeface="Arial"/>
              <a:buChar char="•"/>
              <a:defRPr sz="1500" kern="1200">
                <a:solidFill>
                  <a:schemeClr val="tx1"/>
                </a:solidFill>
                <a:latin typeface="+mn-lt"/>
                <a:ea typeface="+mn-ea"/>
                <a:cs typeface="+mn-cs"/>
              </a:defRPr>
            </a:lvl7pPr>
            <a:lvl8pPr marL="2571739" indent="-171450" algn="l" defTabSz="342898" rtl="0" eaLnBrk="1" latinLnBrk="0" hangingPunct="1">
              <a:spcBef>
                <a:spcPct val="20000"/>
              </a:spcBef>
              <a:buFont typeface="Arial"/>
              <a:buChar char="•"/>
              <a:defRPr sz="1500" kern="1200">
                <a:solidFill>
                  <a:schemeClr val="tx1"/>
                </a:solidFill>
                <a:latin typeface="+mn-lt"/>
                <a:ea typeface="+mn-ea"/>
                <a:cs typeface="+mn-cs"/>
              </a:defRPr>
            </a:lvl8pPr>
            <a:lvl9pPr marL="2914638" indent="-171450" algn="l" defTabSz="342898" rtl="0" eaLnBrk="1" latinLnBrk="0" hangingPunct="1">
              <a:spcBef>
                <a:spcPct val="20000"/>
              </a:spcBef>
              <a:buFont typeface="Arial"/>
              <a:buChar char="•"/>
              <a:defRPr sz="1500" kern="1200">
                <a:solidFill>
                  <a:schemeClr val="tx1"/>
                </a:solidFill>
                <a:latin typeface="+mn-lt"/>
                <a:ea typeface="+mn-ea"/>
                <a:cs typeface="+mn-cs"/>
              </a:defRPr>
            </a:lvl9pPr>
          </a:lstStyle>
          <a:p>
            <a:r>
              <a:rPr lang="en-US" i="1" dirty="0"/>
              <a:t>Unit Aligned Model</a:t>
            </a:r>
          </a:p>
          <a:p>
            <a:endParaRPr lang="en-US" dirty="0"/>
          </a:p>
        </p:txBody>
      </p:sp>
      <p:sp>
        <p:nvSpPr>
          <p:cNvPr id="91" name="Freeform: Shape 90">
            <a:extLst>
              <a:ext uri="{FF2B5EF4-FFF2-40B4-BE49-F238E27FC236}">
                <a16:creationId xmlns:a16="http://schemas.microsoft.com/office/drawing/2014/main" id="{BD88239E-9BC7-4B69-AAD9-C42A15142524}"/>
              </a:ext>
            </a:extLst>
          </p:cNvPr>
          <p:cNvSpPr/>
          <p:nvPr/>
        </p:nvSpPr>
        <p:spPr>
          <a:xfrm>
            <a:off x="646670" y="4607979"/>
            <a:ext cx="2319148" cy="396438"/>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4">
                    <a:lumMod val="10000"/>
                  </a:schemeClr>
                </a:solidFill>
              </a:rPr>
              <a:t>Shared Service Operations</a:t>
            </a:r>
          </a:p>
        </p:txBody>
      </p:sp>
      <p:sp>
        <p:nvSpPr>
          <p:cNvPr id="100" name="Freeform: Shape 99">
            <a:extLst>
              <a:ext uri="{FF2B5EF4-FFF2-40B4-BE49-F238E27FC236}">
                <a16:creationId xmlns:a16="http://schemas.microsoft.com/office/drawing/2014/main" id="{9B34C6A1-326F-496B-8C5D-09A10C36BD44}"/>
              </a:ext>
            </a:extLst>
          </p:cNvPr>
          <p:cNvSpPr/>
          <p:nvPr/>
        </p:nvSpPr>
        <p:spPr>
          <a:xfrm>
            <a:off x="646670" y="5439746"/>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kern="1200" dirty="0">
                <a:solidFill>
                  <a:srgbClr val="15435F"/>
                </a:solidFill>
              </a:rPr>
              <a:t>Project Management</a:t>
            </a:r>
          </a:p>
        </p:txBody>
      </p:sp>
      <p:sp>
        <p:nvSpPr>
          <p:cNvPr id="111" name="Freeform: Shape 110">
            <a:extLst>
              <a:ext uri="{FF2B5EF4-FFF2-40B4-BE49-F238E27FC236}">
                <a16:creationId xmlns:a16="http://schemas.microsoft.com/office/drawing/2014/main" id="{74A1399E-CD30-48DC-A8ED-E797C5D70BED}"/>
              </a:ext>
            </a:extLst>
          </p:cNvPr>
          <p:cNvSpPr/>
          <p:nvPr/>
        </p:nvSpPr>
        <p:spPr>
          <a:xfrm>
            <a:off x="1838140" y="5439746"/>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Campus Engagement</a:t>
            </a:r>
          </a:p>
        </p:txBody>
      </p:sp>
      <p:sp>
        <p:nvSpPr>
          <p:cNvPr id="113" name="Freeform: Shape 112">
            <a:extLst>
              <a:ext uri="{FF2B5EF4-FFF2-40B4-BE49-F238E27FC236}">
                <a16:creationId xmlns:a16="http://schemas.microsoft.com/office/drawing/2014/main" id="{6873FA75-31E9-4D78-9494-B4B474338042}"/>
              </a:ext>
            </a:extLst>
          </p:cNvPr>
          <p:cNvSpPr/>
          <p:nvPr/>
        </p:nvSpPr>
        <p:spPr>
          <a:xfrm>
            <a:off x="646670" y="5903693"/>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Training</a:t>
            </a:r>
          </a:p>
        </p:txBody>
      </p:sp>
      <p:sp>
        <p:nvSpPr>
          <p:cNvPr id="115" name="Freeform: Shape 114">
            <a:extLst>
              <a:ext uri="{FF2B5EF4-FFF2-40B4-BE49-F238E27FC236}">
                <a16:creationId xmlns:a16="http://schemas.microsoft.com/office/drawing/2014/main" id="{3BC2FC7C-3531-4508-ACA1-785D2BC99757}"/>
              </a:ext>
            </a:extLst>
          </p:cNvPr>
          <p:cNvSpPr/>
          <p:nvPr/>
        </p:nvSpPr>
        <p:spPr>
          <a:xfrm>
            <a:off x="1838140" y="5903693"/>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BI/Analytics</a:t>
            </a:r>
          </a:p>
        </p:txBody>
      </p:sp>
      <p:sp>
        <p:nvSpPr>
          <p:cNvPr id="116" name="Freeform: Shape 115">
            <a:extLst>
              <a:ext uri="{FF2B5EF4-FFF2-40B4-BE49-F238E27FC236}">
                <a16:creationId xmlns:a16="http://schemas.microsoft.com/office/drawing/2014/main" id="{EEC8968D-6258-4134-8B41-455EE52F114B}"/>
              </a:ext>
            </a:extLst>
          </p:cNvPr>
          <p:cNvSpPr/>
          <p:nvPr/>
        </p:nvSpPr>
        <p:spPr>
          <a:xfrm>
            <a:off x="646670" y="6351955"/>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kern="1200" dirty="0">
                <a:solidFill>
                  <a:srgbClr val="15435F"/>
                </a:solidFill>
              </a:rPr>
              <a:t>App Management</a:t>
            </a:r>
          </a:p>
          <a:p>
            <a:pPr lvl="0" algn="ctr" defTabSz="533400">
              <a:lnSpc>
                <a:spcPct val="90000"/>
              </a:lnSpc>
              <a:spcBef>
                <a:spcPct val="0"/>
              </a:spcBef>
              <a:spcAft>
                <a:spcPct val="35000"/>
              </a:spcAft>
            </a:pPr>
            <a:r>
              <a:rPr lang="en-US" sz="1050" dirty="0">
                <a:solidFill>
                  <a:srgbClr val="15435F"/>
                </a:solidFill>
              </a:rPr>
              <a:t>ISC</a:t>
            </a:r>
            <a:endParaRPr lang="en-US" sz="1050" kern="1200" dirty="0">
              <a:solidFill>
                <a:srgbClr val="15435F"/>
              </a:solidFill>
            </a:endParaRPr>
          </a:p>
        </p:txBody>
      </p:sp>
      <p:sp>
        <p:nvSpPr>
          <p:cNvPr id="117" name="Freeform: Shape 116">
            <a:extLst>
              <a:ext uri="{FF2B5EF4-FFF2-40B4-BE49-F238E27FC236}">
                <a16:creationId xmlns:a16="http://schemas.microsoft.com/office/drawing/2014/main" id="{7F41B80A-95F4-4C1F-8A48-72A84285A453}"/>
              </a:ext>
            </a:extLst>
          </p:cNvPr>
          <p:cNvSpPr/>
          <p:nvPr/>
        </p:nvSpPr>
        <p:spPr>
          <a:xfrm>
            <a:off x="1838140" y="6350585"/>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kern="1200" dirty="0">
                <a:solidFill>
                  <a:srgbClr val="15435F"/>
                </a:solidFill>
              </a:rPr>
              <a:t>WD Reporting</a:t>
            </a:r>
          </a:p>
          <a:p>
            <a:pPr lvl="0" algn="ctr" defTabSz="533400">
              <a:lnSpc>
                <a:spcPct val="90000"/>
              </a:lnSpc>
              <a:spcBef>
                <a:spcPct val="0"/>
              </a:spcBef>
              <a:spcAft>
                <a:spcPct val="35000"/>
              </a:spcAft>
            </a:pPr>
            <a:r>
              <a:rPr lang="en-US" sz="1050" dirty="0">
                <a:solidFill>
                  <a:srgbClr val="15435F"/>
                </a:solidFill>
              </a:rPr>
              <a:t>ISC</a:t>
            </a:r>
            <a:endParaRPr lang="en-US" sz="1050" kern="1200" dirty="0">
              <a:solidFill>
                <a:srgbClr val="15435F"/>
              </a:solidFill>
            </a:endParaRPr>
          </a:p>
        </p:txBody>
      </p:sp>
      <p:sp>
        <p:nvSpPr>
          <p:cNvPr id="119" name="Freeform: Shape 118">
            <a:extLst>
              <a:ext uri="{FF2B5EF4-FFF2-40B4-BE49-F238E27FC236}">
                <a16:creationId xmlns:a16="http://schemas.microsoft.com/office/drawing/2014/main" id="{4F4557EE-42C2-4144-BEA5-7E4EC525F1CC}"/>
              </a:ext>
            </a:extLst>
          </p:cNvPr>
          <p:cNvSpPr/>
          <p:nvPr/>
        </p:nvSpPr>
        <p:spPr>
          <a:xfrm>
            <a:off x="1274301" y="6856142"/>
            <a:ext cx="1127678" cy="396439"/>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kern="1200" dirty="0">
                <a:solidFill>
                  <a:srgbClr val="15435F"/>
                </a:solidFill>
              </a:rPr>
              <a:t>DW Reporting</a:t>
            </a:r>
          </a:p>
          <a:p>
            <a:pPr lvl="0" algn="ctr" defTabSz="533400">
              <a:lnSpc>
                <a:spcPct val="90000"/>
              </a:lnSpc>
              <a:spcBef>
                <a:spcPct val="0"/>
              </a:spcBef>
              <a:spcAft>
                <a:spcPct val="35000"/>
              </a:spcAft>
            </a:pPr>
            <a:r>
              <a:rPr lang="en-US" sz="1050" dirty="0">
                <a:solidFill>
                  <a:srgbClr val="15435F"/>
                </a:solidFill>
              </a:rPr>
              <a:t>Fin IT</a:t>
            </a:r>
            <a:endParaRPr lang="en-US" sz="1050" kern="1200" dirty="0">
              <a:solidFill>
                <a:srgbClr val="15435F"/>
              </a:solidFill>
            </a:endParaRPr>
          </a:p>
        </p:txBody>
      </p:sp>
      <p:sp>
        <p:nvSpPr>
          <p:cNvPr id="124" name="Freeform: Shape 123">
            <a:extLst>
              <a:ext uri="{FF2B5EF4-FFF2-40B4-BE49-F238E27FC236}">
                <a16:creationId xmlns:a16="http://schemas.microsoft.com/office/drawing/2014/main" id="{1D3B14C8-8955-435C-A3DB-728F6B34678C}"/>
              </a:ext>
            </a:extLst>
          </p:cNvPr>
          <p:cNvSpPr/>
          <p:nvPr/>
        </p:nvSpPr>
        <p:spPr>
          <a:xfrm>
            <a:off x="3437041" y="6926035"/>
            <a:ext cx="1372291" cy="276951"/>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050" kern="1200" dirty="0">
                <a:solidFill>
                  <a:srgbClr val="15435F"/>
                </a:solidFill>
              </a:rPr>
              <a:t>Work sitting elsewhere</a:t>
            </a:r>
          </a:p>
        </p:txBody>
      </p:sp>
      <p:sp>
        <p:nvSpPr>
          <p:cNvPr id="126" name="Freeform: Shape 125">
            <a:extLst>
              <a:ext uri="{FF2B5EF4-FFF2-40B4-BE49-F238E27FC236}">
                <a16:creationId xmlns:a16="http://schemas.microsoft.com/office/drawing/2014/main" id="{64459081-80A3-4344-B52B-5826E73B7131}"/>
              </a:ext>
            </a:extLst>
          </p:cNvPr>
          <p:cNvSpPr/>
          <p:nvPr/>
        </p:nvSpPr>
        <p:spPr>
          <a:xfrm>
            <a:off x="1174564" y="5112164"/>
            <a:ext cx="1227415" cy="260073"/>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50" kern="1200" dirty="0">
                <a:solidFill>
                  <a:srgbClr val="15435F"/>
                </a:solidFill>
              </a:rPr>
              <a:t>Operations Manager</a:t>
            </a:r>
          </a:p>
        </p:txBody>
      </p:sp>
      <p:sp>
        <p:nvSpPr>
          <p:cNvPr id="74" name="Rectangle 73">
            <a:extLst>
              <a:ext uri="{FF2B5EF4-FFF2-40B4-BE49-F238E27FC236}">
                <a16:creationId xmlns:a16="http://schemas.microsoft.com/office/drawing/2014/main" id="{4D58A01E-47E6-4423-BCB4-97F1E4696FA6}"/>
              </a:ext>
            </a:extLst>
          </p:cNvPr>
          <p:cNvSpPr/>
          <p:nvPr/>
        </p:nvSpPr>
        <p:spPr>
          <a:xfrm>
            <a:off x="510141" y="2029544"/>
            <a:ext cx="12169261" cy="422147"/>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accent4">
                    <a:lumMod val="10000"/>
                  </a:schemeClr>
                </a:solidFill>
              </a:rPr>
              <a:t>Finance/Procurement Shared Services</a:t>
            </a:r>
          </a:p>
        </p:txBody>
      </p:sp>
      <p:cxnSp>
        <p:nvCxnSpPr>
          <p:cNvPr id="128" name="Straight Connector 127">
            <a:extLst>
              <a:ext uri="{FF2B5EF4-FFF2-40B4-BE49-F238E27FC236}">
                <a16:creationId xmlns:a16="http://schemas.microsoft.com/office/drawing/2014/main" id="{0860A833-F4AA-4084-8880-35306AF9AA40}"/>
              </a:ext>
            </a:extLst>
          </p:cNvPr>
          <p:cNvCxnSpPr>
            <a:cxnSpLocks/>
          </p:cNvCxnSpPr>
          <p:nvPr/>
        </p:nvCxnSpPr>
        <p:spPr>
          <a:xfrm flipH="1" flipV="1">
            <a:off x="1314377" y="2434887"/>
            <a:ext cx="5994" cy="21513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077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251AF2-34CB-4D63-A5AF-AB10690208BE}"/>
              </a:ext>
            </a:extLst>
          </p:cNvPr>
          <p:cNvSpPr>
            <a:spLocks noGrp="1"/>
          </p:cNvSpPr>
          <p:nvPr>
            <p:ph type="body" sz="quarter" idx="10"/>
          </p:nvPr>
        </p:nvSpPr>
        <p:spPr>
          <a:xfrm>
            <a:off x="649771" y="258057"/>
            <a:ext cx="10456593" cy="954719"/>
          </a:xfrm>
          <a:noFill/>
        </p:spPr>
        <p:txBody>
          <a:bodyPr>
            <a:normAutofit/>
          </a:bodyPr>
          <a:lstStyle/>
          <a:p>
            <a:r>
              <a:rPr lang="en-US" sz="2800" dirty="0">
                <a:solidFill>
                  <a:schemeClr val="accent1"/>
                </a:solidFill>
              </a:rPr>
              <a:t>Anticipated Hub Organization</a:t>
            </a:r>
          </a:p>
        </p:txBody>
      </p:sp>
      <p:sp>
        <p:nvSpPr>
          <p:cNvPr id="4" name="Slide Number Placeholder 3">
            <a:extLst>
              <a:ext uri="{FF2B5EF4-FFF2-40B4-BE49-F238E27FC236}">
                <a16:creationId xmlns:a16="http://schemas.microsoft.com/office/drawing/2014/main" id="{10610B68-69F3-4FE0-ABC2-E816E8495AEC}"/>
              </a:ext>
            </a:extLst>
          </p:cNvPr>
          <p:cNvSpPr>
            <a:spLocks noGrp="1"/>
          </p:cNvSpPr>
          <p:nvPr>
            <p:ph type="sldNum" sz="quarter" idx="4"/>
          </p:nvPr>
        </p:nvSpPr>
        <p:spPr>
          <a:xfrm>
            <a:off x="281254" y="6663810"/>
            <a:ext cx="453427" cy="389467"/>
          </a:xfrm>
        </p:spPr>
        <p:txBody>
          <a:bodyPr/>
          <a:lstStyle/>
          <a:p>
            <a:fld id="{8CDA41B0-E16D-48B4-8B5D-6BC89192C442}" type="slidenum">
              <a:rPr lang="en-US" smtClean="0"/>
              <a:t>47</a:t>
            </a:fld>
            <a:endParaRPr lang="en-US" dirty="0"/>
          </a:p>
        </p:txBody>
      </p:sp>
      <p:grpSp>
        <p:nvGrpSpPr>
          <p:cNvPr id="3" name="Group 2">
            <a:extLst>
              <a:ext uri="{FF2B5EF4-FFF2-40B4-BE49-F238E27FC236}">
                <a16:creationId xmlns:a16="http://schemas.microsoft.com/office/drawing/2014/main" id="{5D541905-E500-4E39-AD01-C3D9154E4E9A}"/>
              </a:ext>
            </a:extLst>
          </p:cNvPr>
          <p:cNvGrpSpPr/>
          <p:nvPr/>
        </p:nvGrpSpPr>
        <p:grpSpPr>
          <a:xfrm>
            <a:off x="3780092" y="1639159"/>
            <a:ext cx="5037601" cy="4508257"/>
            <a:chOff x="3780092" y="1448659"/>
            <a:chExt cx="5037601" cy="4508257"/>
          </a:xfrm>
        </p:grpSpPr>
        <p:sp>
          <p:nvSpPr>
            <p:cNvPr id="101" name="Freeform: Shape 100">
              <a:extLst>
                <a:ext uri="{FF2B5EF4-FFF2-40B4-BE49-F238E27FC236}">
                  <a16:creationId xmlns:a16="http://schemas.microsoft.com/office/drawing/2014/main" id="{17DFAFB4-1483-4D0F-96BB-9DC6C7DB92BE}"/>
                </a:ext>
              </a:extLst>
            </p:cNvPr>
            <p:cNvSpPr/>
            <p:nvPr/>
          </p:nvSpPr>
          <p:spPr>
            <a:xfrm>
              <a:off x="3780092" y="1448659"/>
              <a:ext cx="5037601" cy="638585"/>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2400" dirty="0"/>
                <a:t>XYZ Hub</a:t>
              </a:r>
            </a:p>
          </p:txBody>
        </p:sp>
        <p:sp>
          <p:nvSpPr>
            <p:cNvPr id="102" name="Freeform: Shape 101">
              <a:extLst>
                <a:ext uri="{FF2B5EF4-FFF2-40B4-BE49-F238E27FC236}">
                  <a16:creationId xmlns:a16="http://schemas.microsoft.com/office/drawing/2014/main" id="{F822A195-D1F2-4409-A59E-F1A6DC344F03}"/>
                </a:ext>
              </a:extLst>
            </p:cNvPr>
            <p:cNvSpPr/>
            <p:nvPr/>
          </p:nvSpPr>
          <p:spPr>
            <a:xfrm>
              <a:off x="3780092" y="2645410"/>
              <a:ext cx="2465799" cy="1761490"/>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t" anchorCtr="0">
              <a:noAutofit/>
            </a:bodyPr>
            <a:lstStyle/>
            <a:p>
              <a:pPr marL="0" lvl="0" indent="0" algn="ctr" defTabSz="533400">
                <a:spcBef>
                  <a:spcPct val="0"/>
                </a:spcBef>
                <a:buNone/>
              </a:pPr>
              <a:r>
                <a:rPr lang="en-US" sz="2000" kern="1200" dirty="0">
                  <a:solidFill>
                    <a:srgbClr val="15435F"/>
                  </a:solidFill>
                </a:rPr>
                <a:t>Purchasing Team</a:t>
              </a:r>
            </a:p>
            <a:p>
              <a:pPr marL="0" lvl="0" indent="0" algn="ctr" defTabSz="533400">
                <a:spcBef>
                  <a:spcPct val="0"/>
                </a:spcBef>
                <a:buNone/>
              </a:pPr>
              <a:r>
                <a:rPr lang="en-US" sz="1400" kern="1200" dirty="0">
                  <a:solidFill>
                    <a:srgbClr val="15435F"/>
                  </a:solidFill>
                </a:rPr>
                <a:t>PO Processing</a:t>
              </a:r>
            </a:p>
            <a:p>
              <a:pPr marL="0" lvl="0" indent="0" algn="ctr" defTabSz="533400">
                <a:spcBef>
                  <a:spcPct val="0"/>
                </a:spcBef>
                <a:buNone/>
              </a:pPr>
              <a:r>
                <a:rPr lang="en-US" sz="1400" dirty="0">
                  <a:solidFill>
                    <a:srgbClr val="15435F"/>
                  </a:solidFill>
                </a:rPr>
                <a:t>Manage Requisitions</a:t>
              </a:r>
            </a:p>
            <a:p>
              <a:pPr marL="0" lvl="0" indent="0" algn="ctr" defTabSz="533400">
                <a:spcBef>
                  <a:spcPct val="0"/>
                </a:spcBef>
                <a:buNone/>
              </a:pPr>
              <a:r>
                <a:rPr lang="en-US" sz="1400" kern="1200" dirty="0">
                  <a:solidFill>
                    <a:srgbClr val="15435F"/>
                  </a:solidFill>
                </a:rPr>
                <a:t>Manage Supplier Contracts</a:t>
              </a:r>
            </a:p>
            <a:p>
              <a:pPr marL="0" lvl="0" indent="0" algn="ctr" defTabSz="533400">
                <a:spcBef>
                  <a:spcPct val="0"/>
                </a:spcBef>
                <a:buNone/>
              </a:pPr>
              <a:r>
                <a:rPr lang="en-US" sz="1400" dirty="0">
                  <a:solidFill>
                    <a:srgbClr val="15435F"/>
                  </a:solidFill>
                </a:rPr>
                <a:t>Manage Sourcing Event</a:t>
              </a:r>
            </a:p>
            <a:p>
              <a:pPr algn="ctr" defTabSz="533400">
                <a:spcBef>
                  <a:spcPct val="0"/>
                </a:spcBef>
              </a:pPr>
              <a:r>
                <a:rPr lang="en-US" sz="1400" dirty="0">
                  <a:solidFill>
                    <a:srgbClr val="15435F"/>
                  </a:solidFill>
                </a:rPr>
                <a:t>T&amp;E Compliance</a:t>
              </a:r>
            </a:p>
            <a:p>
              <a:pPr marL="0" lvl="0" indent="0" algn="ctr" defTabSz="533400">
                <a:spcBef>
                  <a:spcPct val="0"/>
                </a:spcBef>
                <a:buNone/>
              </a:pPr>
              <a:r>
                <a:rPr lang="en-US" sz="2000" kern="1200" dirty="0">
                  <a:solidFill>
                    <a:srgbClr val="15435F"/>
                  </a:solidFill>
                </a:rPr>
                <a:t>(X)</a:t>
              </a:r>
            </a:p>
          </p:txBody>
        </p:sp>
        <p:sp>
          <p:nvSpPr>
            <p:cNvPr id="110" name="Freeform: Shape 109">
              <a:extLst>
                <a:ext uri="{FF2B5EF4-FFF2-40B4-BE49-F238E27FC236}">
                  <a16:creationId xmlns:a16="http://schemas.microsoft.com/office/drawing/2014/main" id="{88F712B8-7346-4914-9C2D-934E7C3F5C30}"/>
                </a:ext>
              </a:extLst>
            </p:cNvPr>
            <p:cNvSpPr/>
            <p:nvPr/>
          </p:nvSpPr>
          <p:spPr>
            <a:xfrm>
              <a:off x="3780092" y="2136382"/>
              <a:ext cx="5037601" cy="327556"/>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2000" kern="1200" dirty="0">
                  <a:solidFill>
                    <a:srgbClr val="15435F"/>
                  </a:solidFill>
                </a:rPr>
                <a:t>Hub Manager</a:t>
              </a:r>
            </a:p>
          </p:txBody>
        </p:sp>
        <p:sp>
          <p:nvSpPr>
            <p:cNvPr id="91" name="Freeform: Shape 90">
              <a:extLst>
                <a:ext uri="{FF2B5EF4-FFF2-40B4-BE49-F238E27FC236}">
                  <a16:creationId xmlns:a16="http://schemas.microsoft.com/office/drawing/2014/main" id="{967285FF-410B-4568-85B7-596F85933835}"/>
                </a:ext>
              </a:extLst>
            </p:cNvPr>
            <p:cNvSpPr/>
            <p:nvPr/>
          </p:nvSpPr>
          <p:spPr>
            <a:xfrm>
              <a:off x="3780092" y="4660451"/>
              <a:ext cx="2465799" cy="1296465"/>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t" anchorCtr="0">
              <a:noAutofit/>
            </a:bodyPr>
            <a:lstStyle/>
            <a:p>
              <a:pPr marL="0" lvl="0" indent="0" algn="ctr" defTabSz="533400">
                <a:spcBef>
                  <a:spcPct val="0"/>
                </a:spcBef>
                <a:buNone/>
              </a:pPr>
              <a:r>
                <a:rPr lang="en-US" sz="2000" kern="1200" dirty="0">
                  <a:solidFill>
                    <a:srgbClr val="15435F"/>
                  </a:solidFill>
                </a:rPr>
                <a:t>Misc. A/R</a:t>
              </a:r>
            </a:p>
            <a:p>
              <a:pPr marL="0" lvl="0" indent="0" algn="ctr" defTabSz="533400">
                <a:spcBef>
                  <a:spcPct val="0"/>
                </a:spcBef>
                <a:buNone/>
              </a:pPr>
              <a:r>
                <a:rPr lang="en-US" sz="1400" kern="1200" dirty="0">
                  <a:solidFill>
                    <a:srgbClr val="15435F"/>
                  </a:solidFill>
                </a:rPr>
                <a:t>Create External Invoices</a:t>
              </a:r>
            </a:p>
            <a:p>
              <a:pPr marL="0" lvl="0" indent="0" algn="ctr" defTabSz="533400">
                <a:spcBef>
                  <a:spcPct val="0"/>
                </a:spcBef>
                <a:buNone/>
              </a:pPr>
              <a:r>
                <a:rPr lang="en-US" sz="1400" dirty="0">
                  <a:solidFill>
                    <a:srgbClr val="15435F"/>
                  </a:solidFill>
                </a:rPr>
                <a:t>Perform Invoice Adjustments</a:t>
              </a:r>
            </a:p>
            <a:p>
              <a:pPr algn="ctr" defTabSz="533400">
                <a:spcBef>
                  <a:spcPct val="0"/>
                </a:spcBef>
              </a:pPr>
              <a:r>
                <a:rPr lang="en-US" sz="2000" dirty="0">
                  <a:solidFill>
                    <a:srgbClr val="15435F"/>
                  </a:solidFill>
                </a:rPr>
                <a:t>(X)</a:t>
              </a:r>
            </a:p>
            <a:p>
              <a:pPr marL="0" lvl="0" indent="0" algn="ctr" defTabSz="533400">
                <a:spcBef>
                  <a:spcPct val="0"/>
                </a:spcBef>
                <a:buNone/>
              </a:pPr>
              <a:endParaRPr lang="en-US" sz="1400" kern="1200" dirty="0">
                <a:solidFill>
                  <a:srgbClr val="15435F"/>
                </a:solidFill>
              </a:endParaRPr>
            </a:p>
          </p:txBody>
        </p:sp>
        <p:sp>
          <p:nvSpPr>
            <p:cNvPr id="93" name="Freeform: Shape 92">
              <a:extLst>
                <a:ext uri="{FF2B5EF4-FFF2-40B4-BE49-F238E27FC236}">
                  <a16:creationId xmlns:a16="http://schemas.microsoft.com/office/drawing/2014/main" id="{661CFE44-1B9D-4BF4-9DDF-E39668F6AF97}"/>
                </a:ext>
              </a:extLst>
            </p:cNvPr>
            <p:cNvSpPr/>
            <p:nvPr/>
          </p:nvSpPr>
          <p:spPr>
            <a:xfrm>
              <a:off x="6351894" y="2661390"/>
              <a:ext cx="2465799" cy="1761490"/>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t" anchorCtr="0">
              <a:noAutofit/>
            </a:bodyPr>
            <a:lstStyle/>
            <a:p>
              <a:pPr marL="0" lvl="0" indent="0" algn="ctr" defTabSz="533400">
                <a:spcBef>
                  <a:spcPct val="0"/>
                </a:spcBef>
                <a:buNone/>
              </a:pPr>
              <a:r>
                <a:rPr lang="en-US" sz="2000" kern="1200" dirty="0">
                  <a:solidFill>
                    <a:srgbClr val="15435F"/>
                  </a:solidFill>
                </a:rPr>
                <a:t>Grant Award to Close</a:t>
              </a:r>
            </a:p>
            <a:p>
              <a:pPr marL="0" lvl="0" indent="0" algn="ctr" defTabSz="533400">
                <a:spcBef>
                  <a:spcPct val="0"/>
                </a:spcBef>
                <a:buNone/>
              </a:pPr>
              <a:r>
                <a:rPr lang="en-US" sz="1400" kern="1200" dirty="0">
                  <a:solidFill>
                    <a:srgbClr val="15435F"/>
                  </a:solidFill>
                </a:rPr>
                <a:t>Perform Cost Transfers/JEs</a:t>
              </a:r>
            </a:p>
            <a:p>
              <a:pPr marL="0" lvl="0" indent="0" algn="ctr" defTabSz="533400">
                <a:spcBef>
                  <a:spcPct val="0"/>
                </a:spcBef>
                <a:buNone/>
              </a:pPr>
              <a:r>
                <a:rPr lang="en-US" sz="1400" dirty="0">
                  <a:solidFill>
                    <a:srgbClr val="15435F"/>
                  </a:solidFill>
                </a:rPr>
                <a:t>Award Closeout Reconciliation</a:t>
              </a:r>
            </a:p>
            <a:p>
              <a:pPr marL="0" lvl="0" indent="0" algn="ctr" defTabSz="533400">
                <a:spcBef>
                  <a:spcPct val="0"/>
                </a:spcBef>
                <a:buNone/>
              </a:pPr>
              <a:r>
                <a:rPr lang="en-US" sz="1400" kern="1200" dirty="0">
                  <a:solidFill>
                    <a:srgbClr val="15435F"/>
                  </a:solidFill>
                </a:rPr>
                <a:t>Effort Reporting Review</a:t>
              </a:r>
            </a:p>
            <a:p>
              <a:pPr marL="0" lvl="0" indent="0" algn="ctr" defTabSz="533400">
                <a:spcBef>
                  <a:spcPct val="0"/>
                </a:spcBef>
                <a:buNone/>
              </a:pPr>
              <a:r>
                <a:rPr lang="en-US" sz="1400" dirty="0">
                  <a:solidFill>
                    <a:srgbClr val="15435F"/>
                  </a:solidFill>
                </a:rPr>
                <a:t>Clinical Trial Invoicing</a:t>
              </a:r>
            </a:p>
            <a:p>
              <a:pPr algn="ctr" defTabSz="533400">
                <a:spcBef>
                  <a:spcPct val="0"/>
                </a:spcBef>
              </a:pPr>
              <a:r>
                <a:rPr lang="en-US" sz="2000" dirty="0">
                  <a:solidFill>
                    <a:srgbClr val="15435F"/>
                  </a:solidFill>
                </a:rPr>
                <a:t>(X)</a:t>
              </a:r>
            </a:p>
          </p:txBody>
        </p:sp>
        <p:sp>
          <p:nvSpPr>
            <p:cNvPr id="98" name="Freeform: Shape 97">
              <a:extLst>
                <a:ext uri="{FF2B5EF4-FFF2-40B4-BE49-F238E27FC236}">
                  <a16:creationId xmlns:a16="http://schemas.microsoft.com/office/drawing/2014/main" id="{EFA01BEC-764C-4259-ABDB-2E242C076A87}"/>
                </a:ext>
              </a:extLst>
            </p:cNvPr>
            <p:cNvSpPr/>
            <p:nvPr/>
          </p:nvSpPr>
          <p:spPr>
            <a:xfrm>
              <a:off x="6351894" y="4660451"/>
              <a:ext cx="2465799" cy="1296465"/>
            </a:xfrm>
            <a:custGeom>
              <a:avLst/>
              <a:gdLst>
                <a:gd name="connsiteX0" fmla="*/ 0 w 915458"/>
                <a:gd name="connsiteY0" fmla="*/ 0 h 457729"/>
                <a:gd name="connsiteX1" fmla="*/ 915458 w 915458"/>
                <a:gd name="connsiteY1" fmla="*/ 0 h 457729"/>
                <a:gd name="connsiteX2" fmla="*/ 915458 w 915458"/>
                <a:gd name="connsiteY2" fmla="*/ 457729 h 457729"/>
                <a:gd name="connsiteX3" fmla="*/ 0 w 915458"/>
                <a:gd name="connsiteY3" fmla="*/ 457729 h 457729"/>
                <a:gd name="connsiteX4" fmla="*/ 0 w 915458"/>
                <a:gd name="connsiteY4" fmla="*/ 0 h 45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58" h="457729">
                  <a:moveTo>
                    <a:pt x="0" y="0"/>
                  </a:moveTo>
                  <a:lnTo>
                    <a:pt x="915458" y="0"/>
                  </a:lnTo>
                  <a:lnTo>
                    <a:pt x="915458" y="457729"/>
                  </a:lnTo>
                  <a:lnTo>
                    <a:pt x="0" y="45772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t" anchorCtr="0">
              <a:noAutofit/>
            </a:bodyPr>
            <a:lstStyle/>
            <a:p>
              <a:pPr marL="0" lvl="0" indent="0" algn="ctr" defTabSz="533400">
                <a:spcBef>
                  <a:spcPct val="0"/>
                </a:spcBef>
                <a:buNone/>
              </a:pPr>
              <a:r>
                <a:rPr lang="en-US" sz="2000" kern="1200" dirty="0">
                  <a:solidFill>
                    <a:srgbClr val="15435F"/>
                  </a:solidFill>
                </a:rPr>
                <a:t>Record to Report</a:t>
              </a:r>
            </a:p>
            <a:p>
              <a:pPr marL="0" lvl="0" indent="0" algn="ctr" defTabSz="533400">
                <a:spcBef>
                  <a:spcPct val="0"/>
                </a:spcBef>
                <a:buNone/>
              </a:pPr>
              <a:r>
                <a:rPr lang="en-US" sz="1400" kern="1200" dirty="0">
                  <a:solidFill>
                    <a:srgbClr val="15435F"/>
                  </a:solidFill>
                </a:rPr>
                <a:t>Process Journals</a:t>
              </a:r>
            </a:p>
            <a:p>
              <a:pPr marL="0" lvl="0" indent="0" algn="ctr" defTabSz="533400">
                <a:spcBef>
                  <a:spcPct val="0"/>
                </a:spcBef>
                <a:buNone/>
              </a:pPr>
              <a:r>
                <a:rPr lang="en-US" sz="1400" dirty="0">
                  <a:solidFill>
                    <a:srgbClr val="15435F"/>
                  </a:solidFill>
                </a:rPr>
                <a:t>Month/Year End Close</a:t>
              </a:r>
            </a:p>
            <a:p>
              <a:pPr algn="ctr" defTabSz="533400">
                <a:spcBef>
                  <a:spcPct val="0"/>
                </a:spcBef>
              </a:pPr>
              <a:r>
                <a:rPr lang="en-US" sz="2000" dirty="0">
                  <a:solidFill>
                    <a:srgbClr val="15435F"/>
                  </a:solidFill>
                </a:rPr>
                <a:t>(X)</a:t>
              </a:r>
            </a:p>
            <a:p>
              <a:pPr marL="0" lvl="0" indent="0" algn="ctr" defTabSz="533400">
                <a:spcBef>
                  <a:spcPct val="0"/>
                </a:spcBef>
                <a:buNone/>
              </a:pPr>
              <a:endParaRPr lang="en-US" sz="1400" kern="1200" dirty="0">
                <a:solidFill>
                  <a:srgbClr val="15435F"/>
                </a:solidFill>
              </a:endParaRPr>
            </a:p>
          </p:txBody>
        </p:sp>
      </p:grpSp>
    </p:spTree>
    <p:extLst>
      <p:ext uri="{BB962C8B-B14F-4D97-AF65-F5344CB8AC3E}">
        <p14:creationId xmlns:p14="http://schemas.microsoft.com/office/powerpoint/2010/main" val="3463057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a:extLst>
              <a:ext uri="{FF2B5EF4-FFF2-40B4-BE49-F238E27FC236}">
                <a16:creationId xmlns:a16="http://schemas.microsoft.com/office/drawing/2014/main" id="{2789CF08-19A6-4CA3-98B9-8075FDE0AE03}"/>
              </a:ext>
            </a:extLst>
          </p:cNvPr>
          <p:cNvSpPr txBox="1">
            <a:spLocks/>
          </p:cNvSpPr>
          <p:nvPr/>
        </p:nvSpPr>
        <p:spPr>
          <a:xfrm>
            <a:off x="654755" y="516320"/>
            <a:ext cx="11622699" cy="602671"/>
          </a:xfrm>
          <a:prstGeom prst="rect">
            <a:avLst/>
          </a:prstGeom>
        </p:spPr>
        <p:txBody>
          <a:bodyPr anchor="b"/>
          <a:lstStyle>
            <a:lvl1pPr algn="l" defTabSz="487710" rtl="0" eaLnBrk="1" latinLnBrk="0" hangingPunct="1">
              <a:spcBef>
                <a:spcPct val="0"/>
              </a:spcBef>
              <a:buNone/>
              <a:defRPr sz="4267" b="1" i="0" kern="1200">
                <a:solidFill>
                  <a:schemeClr val="tx1"/>
                </a:solidFill>
                <a:latin typeface="Encode Sans Normal Black" charset="0"/>
                <a:ea typeface="Encode Sans Normal Black" charset="0"/>
                <a:cs typeface="Encode Sans Normal Black" charset="0"/>
              </a:defRPr>
            </a:lvl1pPr>
          </a:lstStyle>
          <a:p>
            <a:pPr marL="0" marR="0" lvl="0" indent="0" algn="l" defTabSz="48771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3006F"/>
                </a:solidFill>
                <a:effectLst/>
                <a:uLnTx/>
                <a:uFillTx/>
                <a:latin typeface="Encode Sans Normal" panose="02000000000000000000" pitchFamily="2" charset="0"/>
              </a:rPr>
              <a:t>Get Messy – High Level Approach</a:t>
            </a:r>
          </a:p>
        </p:txBody>
      </p:sp>
      <p:sp>
        <p:nvSpPr>
          <p:cNvPr id="27" name="Text Placeholder 1">
            <a:extLst>
              <a:ext uri="{FF2B5EF4-FFF2-40B4-BE49-F238E27FC236}">
                <a16:creationId xmlns:a16="http://schemas.microsoft.com/office/drawing/2014/main" id="{24A323A8-04EB-42DF-BDDF-8EACDAC366CD}"/>
              </a:ext>
            </a:extLst>
          </p:cNvPr>
          <p:cNvSpPr txBox="1">
            <a:spLocks/>
          </p:cNvSpPr>
          <p:nvPr/>
        </p:nvSpPr>
        <p:spPr>
          <a:xfrm>
            <a:off x="654754" y="1402368"/>
            <a:ext cx="11622699" cy="1047540"/>
          </a:xfrm>
          <a:prstGeom prst="rect">
            <a:avLst/>
          </a:prstGeom>
        </p:spPr>
        <p:txBody>
          <a:bodyPr>
            <a:noAutofit/>
          </a:bodyPr>
          <a:lst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a:lstStyle>
          <a:p>
            <a:pPr marL="0" marR="0" lvl="0" indent="0" algn="l" defTabSz="48771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D8D9DA">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Objective: </a:t>
            </a:r>
            <a:r>
              <a:rPr kumimoji="0" lang="en-US" sz="1600" b="0" i="0" u="none" strike="noStrike" kern="1200" cap="none" spc="0" normalizeH="0" baseline="0" noProof="0" dirty="0">
                <a:ln>
                  <a:noFill/>
                </a:ln>
                <a:solidFill>
                  <a:srgbClr val="D8D9DA">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In order to begin ‘stress testing’ the perspective on ‘level of shared’ emerging from the PTTs, we want to engage with key representatives from the unit in order to simulate sizing and staffing of these hubs*.</a:t>
            </a:r>
          </a:p>
          <a:p>
            <a:pPr marL="0" marR="0" lvl="0" indent="0" algn="l" defTabSz="48771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D8D9DA">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Preparation</a:t>
            </a:r>
            <a:r>
              <a:rPr kumimoji="0" lang="en-US" sz="1600" b="0" i="0" u="none" strike="noStrike" kern="1200" cap="none" spc="0" normalizeH="0" baseline="0" noProof="0" dirty="0">
                <a:ln>
                  <a:noFill/>
                </a:ln>
                <a:solidFill>
                  <a:srgbClr val="D8D9DA">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 to do this exercise we will use the detailed data from the Hackett study and expect this session to be 4-6 hours</a:t>
            </a:r>
          </a:p>
          <a:p>
            <a:pPr marL="0" marR="0" lvl="0" indent="0" algn="l" defTabSz="48771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rgbClr val="D8D9DA">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6B5AB42E-0E5A-45E3-9CD7-CD29C07E9E56}"/>
              </a:ext>
            </a:extLst>
          </p:cNvPr>
          <p:cNvSpPr/>
          <p:nvPr/>
        </p:nvSpPr>
        <p:spPr>
          <a:xfrm>
            <a:off x="654754" y="6834929"/>
            <a:ext cx="4858253" cy="307777"/>
          </a:xfrm>
          <a:prstGeom prst="rect">
            <a:avLst/>
          </a:prstGeom>
        </p:spPr>
        <p:txBody>
          <a:bodyPr wrap="none">
            <a:spAutoFit/>
          </a:bodyPr>
          <a:lstStyle/>
          <a:p>
            <a:pPr marL="0" marR="0" lvl="0" indent="0" algn="l" defTabSz="4831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8D9DA">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 Based on currently available Hackett &amp; volumetric data</a:t>
            </a:r>
            <a:endParaRPr kumimoji="0" lang="en-US" sz="1400" b="0" i="0" u="none" strike="noStrike" kern="1200" cap="none" spc="0" normalizeH="0" baseline="0" noProof="0" dirty="0">
              <a:ln>
                <a:noFill/>
              </a:ln>
              <a:solidFill>
                <a:srgbClr val="33006F"/>
              </a:solidFill>
              <a:effectLst/>
              <a:uLnTx/>
              <a:uFillTx/>
              <a:latin typeface="Calibri"/>
              <a:ea typeface="+mn-ea"/>
              <a:cs typeface="+mn-cs"/>
            </a:endParaRPr>
          </a:p>
        </p:txBody>
      </p:sp>
      <p:sp>
        <p:nvSpPr>
          <p:cNvPr id="35" name="Isosceles Triangle 34">
            <a:extLst>
              <a:ext uri="{FF2B5EF4-FFF2-40B4-BE49-F238E27FC236}">
                <a16:creationId xmlns:a16="http://schemas.microsoft.com/office/drawing/2014/main" id="{35D92C02-AEB4-4B69-A73D-461BAC88A694}"/>
              </a:ext>
            </a:extLst>
          </p:cNvPr>
          <p:cNvSpPr/>
          <p:nvPr/>
        </p:nvSpPr>
        <p:spPr>
          <a:xfrm rot="5400000">
            <a:off x="5318552" y="4840336"/>
            <a:ext cx="2465775" cy="156741"/>
          </a:xfrm>
          <a:prstGeom prst="triangle">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3192"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E8D3A2"/>
              </a:solidFill>
              <a:effectLst/>
              <a:uLnTx/>
              <a:uFillTx/>
              <a:latin typeface="Calibri"/>
              <a:ea typeface="+mn-ea"/>
              <a:cs typeface="+mn-cs"/>
            </a:endParaRPr>
          </a:p>
        </p:txBody>
      </p:sp>
      <p:sp>
        <p:nvSpPr>
          <p:cNvPr id="67" name="Isosceles Triangle 66">
            <a:extLst>
              <a:ext uri="{FF2B5EF4-FFF2-40B4-BE49-F238E27FC236}">
                <a16:creationId xmlns:a16="http://schemas.microsoft.com/office/drawing/2014/main" id="{FA1DE766-CA07-49B0-83C0-87E831837E60}"/>
              </a:ext>
            </a:extLst>
          </p:cNvPr>
          <p:cNvSpPr/>
          <p:nvPr/>
        </p:nvSpPr>
        <p:spPr>
          <a:xfrm rot="5400000">
            <a:off x="2128821" y="4757427"/>
            <a:ext cx="2465775" cy="156741"/>
          </a:xfrm>
          <a:prstGeom prst="triangle">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3192"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E8D3A2"/>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AEEC74D-F2EE-42D1-A202-E2D6F0577C63}"/>
              </a:ext>
            </a:extLst>
          </p:cNvPr>
          <p:cNvSpPr txBox="1"/>
          <p:nvPr/>
        </p:nvSpPr>
        <p:spPr>
          <a:xfrm>
            <a:off x="3603073" y="2988957"/>
            <a:ext cx="2751907" cy="584775"/>
          </a:xfrm>
          <a:prstGeom prst="rect">
            <a:avLst/>
          </a:prstGeom>
          <a:noFill/>
        </p:spPr>
        <p:txBody>
          <a:bodyPr wrap="none" rtlCol="0">
            <a:spAutoFit/>
          </a:bodyPr>
          <a:lstStyle/>
          <a:p>
            <a:pPr marL="0" marR="0" lvl="0" indent="0" algn="ctr" defTabSz="48319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a:ea typeface="+mn-ea"/>
                <a:cs typeface="+mn-cs"/>
              </a:rPr>
              <a:t>Discuss Latest Level of Shared </a:t>
            </a:r>
          </a:p>
          <a:p>
            <a:pPr marL="0" marR="0" lvl="0" indent="0" algn="ctr" defTabSz="48319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a:ea typeface="+mn-ea"/>
                <a:cs typeface="+mn-cs"/>
              </a:rPr>
              <a:t>&amp; Approximate FTE Shift</a:t>
            </a:r>
          </a:p>
        </p:txBody>
      </p:sp>
      <p:sp>
        <p:nvSpPr>
          <p:cNvPr id="77" name="Rectangle 76">
            <a:extLst>
              <a:ext uri="{FF2B5EF4-FFF2-40B4-BE49-F238E27FC236}">
                <a16:creationId xmlns:a16="http://schemas.microsoft.com/office/drawing/2014/main" id="{9F0EF124-E6F9-456E-9969-734675169F10}"/>
              </a:ext>
            </a:extLst>
          </p:cNvPr>
          <p:cNvSpPr/>
          <p:nvPr/>
        </p:nvSpPr>
        <p:spPr>
          <a:xfrm>
            <a:off x="3721519" y="5408314"/>
            <a:ext cx="2515016" cy="906395"/>
          </a:xfrm>
          <a:prstGeom prst="rect">
            <a:avLst/>
          </a:prstGeom>
          <a:solidFill>
            <a:schemeClr val="accent3">
              <a:lumMod val="9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83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Discuss latest levels of shared and approximate* how many FTEs will need to move to shared to execute activities</a:t>
            </a:r>
          </a:p>
        </p:txBody>
      </p:sp>
      <p:sp>
        <p:nvSpPr>
          <p:cNvPr id="79" name="Oval 78">
            <a:extLst>
              <a:ext uri="{FF2B5EF4-FFF2-40B4-BE49-F238E27FC236}">
                <a16:creationId xmlns:a16="http://schemas.microsoft.com/office/drawing/2014/main" id="{F5F6E18A-19D2-4F30-84EF-6597A33AE588}"/>
              </a:ext>
            </a:extLst>
          </p:cNvPr>
          <p:cNvSpPr/>
          <p:nvPr/>
        </p:nvSpPr>
        <p:spPr bwMode="gray">
          <a:xfrm>
            <a:off x="3240384" y="2905289"/>
            <a:ext cx="374082" cy="331929"/>
          </a:xfrm>
          <a:prstGeom prst="ellipse">
            <a:avLst/>
          </a:prstGeom>
          <a:solidFill>
            <a:srgbClr val="00B050"/>
          </a:solidFill>
          <a:ln w="6350" algn="ctr">
            <a:solidFill>
              <a:schemeClr val="tx1"/>
            </a:solidFill>
            <a:miter lim="800000"/>
            <a:headEnd/>
            <a:tailEnd/>
          </a:ln>
        </p:spPr>
        <p:txBody>
          <a:bodyPr wrap="square" lIns="88900" tIns="88900" rIns="88900" bIns="8890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14"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37" name="Rectangle 36">
            <a:extLst>
              <a:ext uri="{FF2B5EF4-FFF2-40B4-BE49-F238E27FC236}">
                <a16:creationId xmlns:a16="http://schemas.microsoft.com/office/drawing/2014/main" id="{B7C56C38-E079-4B4B-B8CE-4B6BEEA0C4EE}"/>
              </a:ext>
            </a:extLst>
          </p:cNvPr>
          <p:cNvSpPr/>
          <p:nvPr/>
        </p:nvSpPr>
        <p:spPr>
          <a:xfrm>
            <a:off x="441759" y="5374936"/>
            <a:ext cx="2515016" cy="906395"/>
          </a:xfrm>
          <a:prstGeom prst="rect">
            <a:avLst/>
          </a:prstGeom>
          <a:solidFill>
            <a:schemeClr val="accent3">
              <a:lumMod val="9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83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Review Hackett data for organizations and identify how work is split across the various processes in the current state</a:t>
            </a:r>
          </a:p>
        </p:txBody>
      </p:sp>
      <p:sp>
        <p:nvSpPr>
          <p:cNvPr id="65" name="Oval 64">
            <a:extLst>
              <a:ext uri="{FF2B5EF4-FFF2-40B4-BE49-F238E27FC236}">
                <a16:creationId xmlns:a16="http://schemas.microsoft.com/office/drawing/2014/main" id="{1ACFB0C6-C6B6-42B7-AC6B-56C4D654D0D0}"/>
              </a:ext>
            </a:extLst>
          </p:cNvPr>
          <p:cNvSpPr/>
          <p:nvPr/>
        </p:nvSpPr>
        <p:spPr bwMode="gray">
          <a:xfrm>
            <a:off x="237157" y="2929576"/>
            <a:ext cx="374082" cy="331929"/>
          </a:xfrm>
          <a:prstGeom prst="ellipse">
            <a:avLst/>
          </a:prstGeom>
          <a:solidFill>
            <a:srgbClr val="00B050"/>
          </a:solidFill>
          <a:ln w="6350" algn="ctr">
            <a:solidFill>
              <a:schemeClr val="tx1"/>
            </a:solidFill>
            <a:miter lim="800000"/>
            <a:headEnd/>
            <a:tailEnd/>
          </a:ln>
        </p:spPr>
        <p:txBody>
          <a:bodyPr wrap="square" lIns="88900" tIns="88900" rIns="88900" bIns="8890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14"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78" name="TextBox 77">
            <a:extLst>
              <a:ext uri="{FF2B5EF4-FFF2-40B4-BE49-F238E27FC236}">
                <a16:creationId xmlns:a16="http://schemas.microsoft.com/office/drawing/2014/main" id="{99FE5C3C-726C-4F1B-95DC-5EE7FDEF69F1}"/>
              </a:ext>
            </a:extLst>
          </p:cNvPr>
          <p:cNvSpPr txBox="1"/>
          <p:nvPr/>
        </p:nvSpPr>
        <p:spPr>
          <a:xfrm>
            <a:off x="558923" y="2926904"/>
            <a:ext cx="2280689" cy="584775"/>
          </a:xfrm>
          <a:prstGeom prst="rect">
            <a:avLst/>
          </a:prstGeom>
          <a:noFill/>
        </p:spPr>
        <p:txBody>
          <a:bodyPr wrap="none" rtlCol="0">
            <a:spAutoFit/>
          </a:bodyPr>
          <a:lstStyle/>
          <a:p>
            <a:pPr marL="0" marR="0" lvl="0" indent="0" algn="ctr" defTabSz="48319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a:ea typeface="+mn-ea"/>
                <a:cs typeface="+mn-cs"/>
              </a:rPr>
              <a:t>Review Hackett Data for </a:t>
            </a:r>
          </a:p>
          <a:p>
            <a:pPr marL="0" marR="0" lvl="0" indent="0" algn="ctr" defTabSz="48319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a:ea typeface="+mn-ea"/>
                <a:cs typeface="+mn-cs"/>
              </a:rPr>
              <a:t>Unit</a:t>
            </a:r>
          </a:p>
        </p:txBody>
      </p:sp>
      <p:sp>
        <p:nvSpPr>
          <p:cNvPr id="44" name="TextBox 43">
            <a:extLst>
              <a:ext uri="{FF2B5EF4-FFF2-40B4-BE49-F238E27FC236}">
                <a16:creationId xmlns:a16="http://schemas.microsoft.com/office/drawing/2014/main" id="{1CD89519-1C40-47AD-B702-0797F1A52C6E}"/>
              </a:ext>
            </a:extLst>
          </p:cNvPr>
          <p:cNvSpPr txBox="1"/>
          <p:nvPr/>
        </p:nvSpPr>
        <p:spPr>
          <a:xfrm>
            <a:off x="6341256" y="2953573"/>
            <a:ext cx="3670950" cy="584775"/>
          </a:xfrm>
          <a:prstGeom prst="rect">
            <a:avLst/>
          </a:prstGeom>
          <a:noFill/>
        </p:spPr>
        <p:txBody>
          <a:bodyPr wrap="square" rtlCol="0">
            <a:spAutoFit/>
          </a:bodyPr>
          <a:lstStyle/>
          <a:p>
            <a:pPr marL="0" marR="0" lvl="0" indent="0" algn="ctr" defTabSz="48319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a:ea typeface="+mn-ea"/>
                <a:cs typeface="+mn-cs"/>
              </a:rPr>
              <a:t>Aggregate Data &amp; Estimate # </a:t>
            </a:r>
          </a:p>
          <a:p>
            <a:pPr marL="0" marR="0" lvl="0" indent="0" algn="ctr" defTabSz="48319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a:ea typeface="+mn-ea"/>
                <a:cs typeface="+mn-cs"/>
              </a:rPr>
              <a:t>of FTEs Moving to Shared</a:t>
            </a:r>
            <a:endParaRPr kumimoji="0" lang="en-US" sz="1801" b="1" i="0" u="sng" strike="noStrike" kern="1200" cap="none" spc="0" normalizeH="0" baseline="0" noProof="0" dirty="0">
              <a:ln>
                <a:noFill/>
              </a:ln>
              <a:solidFill>
                <a:srgbClr val="000000"/>
              </a:solidFill>
              <a:effectLst/>
              <a:uLnTx/>
              <a:uFillTx/>
              <a:latin typeface="Calibri"/>
              <a:ea typeface="+mn-ea"/>
              <a:cs typeface="+mn-cs"/>
            </a:endParaRPr>
          </a:p>
        </p:txBody>
      </p:sp>
      <p:sp>
        <p:nvSpPr>
          <p:cNvPr id="64" name="Oval 63">
            <a:extLst>
              <a:ext uri="{FF2B5EF4-FFF2-40B4-BE49-F238E27FC236}">
                <a16:creationId xmlns:a16="http://schemas.microsoft.com/office/drawing/2014/main" id="{BECD8F72-D3A4-4618-85E5-81EE003EE2FB}"/>
              </a:ext>
            </a:extLst>
          </p:cNvPr>
          <p:cNvSpPr/>
          <p:nvPr/>
        </p:nvSpPr>
        <p:spPr bwMode="gray">
          <a:xfrm>
            <a:off x="6583320" y="2933928"/>
            <a:ext cx="374082" cy="331929"/>
          </a:xfrm>
          <a:prstGeom prst="ellipse">
            <a:avLst/>
          </a:prstGeom>
          <a:solidFill>
            <a:srgbClr val="00B050"/>
          </a:solidFill>
          <a:ln w="6350" algn="ctr">
            <a:solidFill>
              <a:schemeClr val="tx1"/>
            </a:solidFill>
            <a:miter lim="800000"/>
            <a:headEnd/>
            <a:tailEnd/>
          </a:ln>
        </p:spPr>
        <p:txBody>
          <a:bodyPr wrap="square" lIns="88900" tIns="88900" rIns="88900" bIns="8890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14"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73" name="Rectangle 72">
            <a:extLst>
              <a:ext uri="{FF2B5EF4-FFF2-40B4-BE49-F238E27FC236}">
                <a16:creationId xmlns:a16="http://schemas.microsoft.com/office/drawing/2014/main" id="{F2AD2A1D-7454-495C-A9F2-FE1AD6A2F85A}"/>
              </a:ext>
            </a:extLst>
          </p:cNvPr>
          <p:cNvSpPr/>
          <p:nvPr/>
        </p:nvSpPr>
        <p:spPr>
          <a:xfrm>
            <a:off x="6919223" y="5368888"/>
            <a:ext cx="2515016" cy="906395"/>
          </a:xfrm>
          <a:prstGeom prst="rect">
            <a:avLst/>
          </a:prstGeom>
          <a:solidFill>
            <a:schemeClr val="accent3">
              <a:lumMod val="9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83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Aggregate estimates across all end-to-end process areas and develop consolidated view of overall movement from Unit </a:t>
            </a: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Shared</a:t>
            </a:r>
            <a:endPar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E3ACA0BE-57A5-4822-8A2E-8EED61B2C46A}"/>
              </a:ext>
            </a:extLst>
          </p:cNvPr>
          <p:cNvPicPr>
            <a:picLocks noChangeAspect="1"/>
          </p:cNvPicPr>
          <p:nvPr/>
        </p:nvPicPr>
        <p:blipFill>
          <a:blip r:embed="rId3"/>
          <a:stretch>
            <a:fillRect/>
          </a:stretch>
        </p:blipFill>
        <p:spPr>
          <a:xfrm>
            <a:off x="434152" y="3629579"/>
            <a:ext cx="2530230" cy="1627457"/>
          </a:xfrm>
          <a:prstGeom prst="rect">
            <a:avLst/>
          </a:prstGeom>
        </p:spPr>
      </p:pic>
      <p:pic>
        <p:nvPicPr>
          <p:cNvPr id="3" name="Picture 2">
            <a:extLst>
              <a:ext uri="{FF2B5EF4-FFF2-40B4-BE49-F238E27FC236}">
                <a16:creationId xmlns:a16="http://schemas.microsoft.com/office/drawing/2014/main" id="{251CE510-B5FB-4C24-98D4-F2B085044278}"/>
              </a:ext>
            </a:extLst>
          </p:cNvPr>
          <p:cNvPicPr>
            <a:picLocks noChangeAspect="1"/>
          </p:cNvPicPr>
          <p:nvPr/>
        </p:nvPicPr>
        <p:blipFill>
          <a:blip r:embed="rId4"/>
          <a:stretch>
            <a:fillRect/>
          </a:stretch>
        </p:blipFill>
        <p:spPr>
          <a:xfrm>
            <a:off x="3721519" y="3629579"/>
            <a:ext cx="2543954" cy="1667041"/>
          </a:xfrm>
          <a:prstGeom prst="rect">
            <a:avLst/>
          </a:prstGeom>
        </p:spPr>
      </p:pic>
      <p:pic>
        <p:nvPicPr>
          <p:cNvPr id="9" name="Picture 8">
            <a:extLst>
              <a:ext uri="{FF2B5EF4-FFF2-40B4-BE49-F238E27FC236}">
                <a16:creationId xmlns:a16="http://schemas.microsoft.com/office/drawing/2014/main" id="{5EACB5A2-3996-463F-BE59-041144EE3BE4}"/>
              </a:ext>
            </a:extLst>
          </p:cNvPr>
          <p:cNvPicPr>
            <a:picLocks noChangeAspect="1"/>
          </p:cNvPicPr>
          <p:nvPr/>
        </p:nvPicPr>
        <p:blipFill>
          <a:blip r:embed="rId5"/>
          <a:stretch>
            <a:fillRect/>
          </a:stretch>
        </p:blipFill>
        <p:spPr>
          <a:xfrm>
            <a:off x="6919223" y="3629579"/>
            <a:ext cx="2515016" cy="1648078"/>
          </a:xfrm>
          <a:prstGeom prst="rect">
            <a:avLst/>
          </a:prstGeom>
        </p:spPr>
      </p:pic>
      <p:sp>
        <p:nvSpPr>
          <p:cNvPr id="28" name="TextBox 27">
            <a:extLst>
              <a:ext uri="{FF2B5EF4-FFF2-40B4-BE49-F238E27FC236}">
                <a16:creationId xmlns:a16="http://schemas.microsoft.com/office/drawing/2014/main" id="{44FFA974-15B9-4135-BFB0-5D91109115D6}"/>
              </a:ext>
            </a:extLst>
          </p:cNvPr>
          <p:cNvSpPr txBox="1"/>
          <p:nvPr/>
        </p:nvSpPr>
        <p:spPr>
          <a:xfrm>
            <a:off x="10345419" y="2942402"/>
            <a:ext cx="1898783" cy="338554"/>
          </a:xfrm>
          <a:prstGeom prst="rect">
            <a:avLst/>
          </a:prstGeom>
          <a:noFill/>
        </p:spPr>
        <p:txBody>
          <a:bodyPr wrap="square" rtlCol="0">
            <a:spAutoFit/>
          </a:bodyPr>
          <a:lstStyle/>
          <a:p>
            <a:pPr marL="0" marR="0" lvl="0" indent="0" algn="ctr" defTabSz="48319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a:ea typeface="+mn-ea"/>
                <a:cs typeface="+mn-cs"/>
              </a:rPr>
              <a:t>Mock Move People</a:t>
            </a:r>
            <a:endParaRPr kumimoji="0" lang="en-US" sz="1801" b="1" i="0" u="sng" strike="noStrike" kern="1200" cap="none" spc="0" normalizeH="0" baseline="0" noProof="0" dirty="0">
              <a:ln>
                <a:noFill/>
              </a:ln>
              <a:solidFill>
                <a:srgbClr val="000000"/>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C7F61D3A-03BB-4F88-B911-1499E5D1852B}"/>
              </a:ext>
            </a:extLst>
          </p:cNvPr>
          <p:cNvGrpSpPr/>
          <p:nvPr/>
        </p:nvGrpSpPr>
        <p:grpSpPr>
          <a:xfrm>
            <a:off x="10209239" y="3645804"/>
            <a:ext cx="2294907" cy="1611232"/>
            <a:chOff x="10242490" y="3193240"/>
            <a:chExt cx="2294907" cy="1611232"/>
          </a:xfrm>
        </p:grpSpPr>
        <p:sp>
          <p:nvSpPr>
            <p:cNvPr id="41" name="Rectangle 40">
              <a:extLst>
                <a:ext uri="{FF2B5EF4-FFF2-40B4-BE49-F238E27FC236}">
                  <a16:creationId xmlns:a16="http://schemas.microsoft.com/office/drawing/2014/main" id="{56AA40FF-CA41-493D-A5C1-67C61FEA1244}"/>
                </a:ext>
              </a:extLst>
            </p:cNvPr>
            <p:cNvSpPr/>
            <p:nvPr/>
          </p:nvSpPr>
          <p:spPr>
            <a:xfrm>
              <a:off x="10242490" y="3193240"/>
              <a:ext cx="2294907" cy="161123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61B5081-25BB-433E-802A-6A25B742E3BF}"/>
                </a:ext>
              </a:extLst>
            </p:cNvPr>
            <p:cNvSpPr/>
            <p:nvPr/>
          </p:nvSpPr>
          <p:spPr>
            <a:xfrm>
              <a:off x="11553819" y="3387483"/>
              <a:ext cx="777667" cy="1261824"/>
            </a:xfrm>
            <a:prstGeom prst="rect">
              <a:avLst/>
            </a:prstGeom>
            <a:solidFill>
              <a:schemeClr val="bg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B157B3-38F6-494B-A1CD-DCE8796ED1D0}"/>
                </a:ext>
              </a:extLst>
            </p:cNvPr>
            <p:cNvSpPr/>
            <p:nvPr/>
          </p:nvSpPr>
          <p:spPr>
            <a:xfrm>
              <a:off x="10494235" y="3387079"/>
              <a:ext cx="777667" cy="1261824"/>
            </a:xfrm>
            <a:prstGeom prst="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Graphic 13" descr="Group of people">
              <a:extLst>
                <a:ext uri="{FF2B5EF4-FFF2-40B4-BE49-F238E27FC236}">
                  <a16:creationId xmlns:a16="http://schemas.microsoft.com/office/drawing/2014/main" id="{91962E0F-1495-43E5-B07F-704885C966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97897" y="3864023"/>
              <a:ext cx="570342" cy="570342"/>
            </a:xfrm>
            <a:prstGeom prst="rect">
              <a:avLst/>
            </a:prstGeom>
          </p:spPr>
        </p:pic>
        <p:pic>
          <p:nvPicPr>
            <p:cNvPr id="19" name="Graphic 18" descr="Group">
              <a:extLst>
                <a:ext uri="{FF2B5EF4-FFF2-40B4-BE49-F238E27FC236}">
                  <a16:creationId xmlns:a16="http://schemas.microsoft.com/office/drawing/2014/main" id="{587B757C-1F90-4989-BD58-99EEF2DBAC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7481" y="3884723"/>
              <a:ext cx="570342" cy="570342"/>
            </a:xfrm>
            <a:prstGeom prst="rect">
              <a:avLst/>
            </a:prstGeom>
          </p:spPr>
        </p:pic>
        <p:sp>
          <p:nvSpPr>
            <p:cNvPr id="34" name="Rectangle 33">
              <a:extLst>
                <a:ext uri="{FF2B5EF4-FFF2-40B4-BE49-F238E27FC236}">
                  <a16:creationId xmlns:a16="http://schemas.microsoft.com/office/drawing/2014/main" id="{C3A5FA63-9A04-4949-A27B-F6E4D6657C3A}"/>
                </a:ext>
              </a:extLst>
            </p:cNvPr>
            <p:cNvSpPr/>
            <p:nvPr/>
          </p:nvSpPr>
          <p:spPr>
            <a:xfrm>
              <a:off x="10626427" y="3467154"/>
              <a:ext cx="513282" cy="307777"/>
            </a:xfrm>
            <a:prstGeom prst="rect">
              <a:avLst/>
            </a:prstGeom>
          </p:spPr>
          <p:txBody>
            <a:bodyPr wrap="none">
              <a:spAutoFit/>
            </a:bodyPr>
            <a:lstStyle/>
            <a:p>
              <a:pPr marL="0" marR="0" lvl="0" indent="0" algn="l" defTabSz="4831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8D9DA">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Unit</a:t>
              </a:r>
              <a:endParaRPr kumimoji="0" lang="en-US" sz="1400" b="0" i="0" u="none" strike="noStrike" kern="1200" cap="none" spc="0" normalizeH="0" baseline="0" noProof="0" dirty="0">
                <a:ln>
                  <a:noFill/>
                </a:ln>
                <a:solidFill>
                  <a:srgbClr val="33006F"/>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160CE940-B1B7-4E6E-9554-FE8DB12D8ED8}"/>
                </a:ext>
              </a:extLst>
            </p:cNvPr>
            <p:cNvSpPr/>
            <p:nvPr/>
          </p:nvSpPr>
          <p:spPr>
            <a:xfrm>
              <a:off x="11682805" y="3467154"/>
              <a:ext cx="519694" cy="307777"/>
            </a:xfrm>
            <a:prstGeom prst="rect">
              <a:avLst/>
            </a:prstGeom>
          </p:spPr>
          <p:txBody>
            <a:bodyPr wrap="none">
              <a:spAutoFit/>
            </a:bodyPr>
            <a:lstStyle/>
            <a:p>
              <a:pPr marL="0" marR="0" lvl="0" indent="0" algn="l" defTabSz="4831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8D9DA">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Hub</a:t>
              </a:r>
              <a:endParaRPr kumimoji="0" lang="en-US" sz="1400" b="0" i="0" u="none" strike="noStrike" kern="1200" cap="none" spc="0" normalizeH="0" baseline="0" noProof="0" dirty="0">
                <a:ln>
                  <a:noFill/>
                </a:ln>
                <a:solidFill>
                  <a:srgbClr val="33006F"/>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6D4510C8-0B0F-44E4-B2C6-33ACEF928803}"/>
                </a:ext>
              </a:extLst>
            </p:cNvPr>
            <p:cNvCxnSpPr/>
            <p:nvPr/>
          </p:nvCxnSpPr>
          <p:spPr>
            <a:xfrm>
              <a:off x="11020157" y="4169894"/>
              <a:ext cx="557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3" name="Rectangle 42">
            <a:extLst>
              <a:ext uri="{FF2B5EF4-FFF2-40B4-BE49-F238E27FC236}">
                <a16:creationId xmlns:a16="http://schemas.microsoft.com/office/drawing/2014/main" id="{0072DC8F-21DD-4C1D-800E-8E2E99FBB8BC}"/>
              </a:ext>
            </a:extLst>
          </p:cNvPr>
          <p:cNvSpPr/>
          <p:nvPr/>
        </p:nvSpPr>
        <p:spPr>
          <a:xfrm>
            <a:off x="10209239" y="5367999"/>
            <a:ext cx="2294907" cy="906395"/>
          </a:xfrm>
          <a:prstGeom prst="rect">
            <a:avLst/>
          </a:prstGeom>
          <a:solidFill>
            <a:schemeClr val="accent3">
              <a:lumMod val="9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831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Review all staff who do finance, procurement, grant, reporting, etc. work and talk through the movement process.</a:t>
            </a:r>
          </a:p>
        </p:txBody>
      </p:sp>
      <p:sp>
        <p:nvSpPr>
          <p:cNvPr id="45" name="Isosceles Triangle 44">
            <a:extLst>
              <a:ext uri="{FF2B5EF4-FFF2-40B4-BE49-F238E27FC236}">
                <a16:creationId xmlns:a16="http://schemas.microsoft.com/office/drawing/2014/main" id="{638972B4-39CA-4D48-AF5C-E67845F6A4F7}"/>
              </a:ext>
            </a:extLst>
          </p:cNvPr>
          <p:cNvSpPr/>
          <p:nvPr/>
        </p:nvSpPr>
        <p:spPr>
          <a:xfrm rot="5400000">
            <a:off x="8616064" y="4840335"/>
            <a:ext cx="2465775" cy="156741"/>
          </a:xfrm>
          <a:prstGeom prst="triangle">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3192"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E8D3A2"/>
              </a:solidFill>
              <a:effectLst/>
              <a:uLnTx/>
              <a:uFillTx/>
              <a:latin typeface="Calibri"/>
              <a:ea typeface="+mn-ea"/>
              <a:cs typeface="+mn-cs"/>
            </a:endParaRPr>
          </a:p>
        </p:txBody>
      </p:sp>
      <p:sp>
        <p:nvSpPr>
          <p:cNvPr id="46" name="Oval 45">
            <a:extLst>
              <a:ext uri="{FF2B5EF4-FFF2-40B4-BE49-F238E27FC236}">
                <a16:creationId xmlns:a16="http://schemas.microsoft.com/office/drawing/2014/main" id="{D092168B-C31F-448F-BD63-F97B56554B8D}"/>
              </a:ext>
            </a:extLst>
          </p:cNvPr>
          <p:cNvSpPr/>
          <p:nvPr/>
        </p:nvSpPr>
        <p:spPr bwMode="gray">
          <a:xfrm>
            <a:off x="10053505" y="2988957"/>
            <a:ext cx="374082" cy="331929"/>
          </a:xfrm>
          <a:prstGeom prst="ellipse">
            <a:avLst/>
          </a:prstGeom>
          <a:solidFill>
            <a:srgbClr val="00B050"/>
          </a:solidFill>
          <a:ln w="6350" algn="ctr">
            <a:solidFill>
              <a:schemeClr val="tx1"/>
            </a:solidFill>
            <a:miter lim="800000"/>
            <a:headEnd/>
            <a:tailEnd/>
          </a:ln>
        </p:spPr>
        <p:txBody>
          <a:bodyPr wrap="square" lIns="88900" tIns="88900" rIns="88900" bIns="8890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14"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Tree>
    <p:extLst>
      <p:ext uri="{BB962C8B-B14F-4D97-AF65-F5344CB8AC3E}">
        <p14:creationId xmlns:p14="http://schemas.microsoft.com/office/powerpoint/2010/main" val="7129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0A5B93-C8B6-4ABD-8894-E2E6941D7D33}"/>
              </a:ext>
            </a:extLst>
          </p:cNvPr>
          <p:cNvSpPr>
            <a:spLocks noGrp="1"/>
          </p:cNvSpPr>
          <p:nvPr>
            <p:ph type="body" idx="1"/>
          </p:nvPr>
        </p:nvSpPr>
        <p:spPr>
          <a:xfrm>
            <a:off x="786712" y="1258479"/>
            <a:ext cx="9916160" cy="2817792"/>
          </a:xfrm>
        </p:spPr>
        <p:txBody>
          <a:bodyPr/>
          <a:lstStyle/>
          <a:p>
            <a:r>
              <a:rPr lang="en-US" sz="4800" b="1" dirty="0">
                <a:latin typeface="Encode Sans Normal" panose="02000000000000000000" pitchFamily="2" charset="0"/>
              </a:rPr>
              <a:t>Post Award Fiscal </a:t>
            </a:r>
          </a:p>
          <a:p>
            <a:r>
              <a:rPr lang="en-US" sz="4800" b="1" dirty="0">
                <a:latin typeface="Encode Sans Normal" panose="02000000000000000000" pitchFamily="2" charset="0"/>
              </a:rPr>
              <a:t>Compliance (PAFC)</a:t>
            </a:r>
          </a:p>
          <a:p>
            <a:r>
              <a:rPr lang="en-US" sz="4800" b="1" dirty="0">
                <a:latin typeface="Encode Sans Normal" panose="02000000000000000000" pitchFamily="2" charset="0"/>
              </a:rPr>
              <a:t>Training Updates</a:t>
            </a:r>
          </a:p>
        </p:txBody>
      </p:sp>
      <p:sp>
        <p:nvSpPr>
          <p:cNvPr id="3" name="TextBox 2">
            <a:extLst>
              <a:ext uri="{FF2B5EF4-FFF2-40B4-BE49-F238E27FC236}">
                <a16:creationId xmlns:a16="http://schemas.microsoft.com/office/drawing/2014/main" id="{E83E9ECF-A8C4-45DD-B65A-DD9A0FEDF545}"/>
              </a:ext>
            </a:extLst>
          </p:cNvPr>
          <p:cNvSpPr txBox="1"/>
          <p:nvPr/>
        </p:nvSpPr>
        <p:spPr>
          <a:xfrm>
            <a:off x="1038687" y="4509856"/>
            <a:ext cx="3515557" cy="461665"/>
          </a:xfrm>
          <a:prstGeom prst="rect">
            <a:avLst/>
          </a:prstGeom>
          <a:noFill/>
        </p:spPr>
        <p:txBody>
          <a:bodyPr wrap="square" rtlCol="0">
            <a:spAutoFit/>
          </a:bodyPr>
          <a:lstStyle/>
          <a:p>
            <a:r>
              <a:rPr lang="en-US" sz="2400" dirty="0">
                <a:solidFill>
                  <a:schemeClr val="accent3"/>
                </a:solidFill>
              </a:rPr>
              <a:t>Andra Sawyer</a:t>
            </a:r>
          </a:p>
        </p:txBody>
      </p:sp>
    </p:spTree>
    <p:extLst>
      <p:ext uri="{BB962C8B-B14F-4D97-AF65-F5344CB8AC3E}">
        <p14:creationId xmlns:p14="http://schemas.microsoft.com/office/powerpoint/2010/main" val="3414119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BEB19F9B-9215-416F-A36F-0DA38E356C94}"/>
              </a:ext>
            </a:extLst>
          </p:cNvPr>
          <p:cNvSpPr txBox="1"/>
          <p:nvPr/>
        </p:nvSpPr>
        <p:spPr>
          <a:xfrm>
            <a:off x="11272892" y="2584847"/>
            <a:ext cx="1568470" cy="597381"/>
          </a:xfrm>
          <a:prstGeom prst="roundRect">
            <a:avLst/>
          </a:prstGeom>
          <a:solidFill>
            <a:srgbClr val="D9D9D9"/>
          </a:solidFill>
        </p:spPr>
        <p:txBody>
          <a:bodyPr wrap="square" rtlCol="0" anchor="t">
            <a:noAutofit/>
          </a:bodyPr>
          <a:lstStyle/>
          <a:p>
            <a:pPr marL="162561" indent="-162561" defTabSz="1300489">
              <a:spcAft>
                <a:spcPts val="853"/>
              </a:spcAft>
              <a:buFont typeface="Arial" panose="020B0604020202020204" pitchFamily="34" charset="0"/>
              <a:buChar char="•"/>
              <a:defRPr/>
            </a:pPr>
            <a:r>
              <a:rPr lang="en-US" sz="1422">
                <a:solidFill>
                  <a:srgbClr val="4B2E83"/>
                </a:solidFill>
                <a:latin typeface="Open Sans" panose="020B0606030504020204" pitchFamily="34" charset="0"/>
                <a:ea typeface="Open Sans" panose="020B0606030504020204" pitchFamily="34" charset="0"/>
                <a:cs typeface="Open Sans" panose="020B0606030504020204" pitchFamily="34" charset="0"/>
              </a:rPr>
              <a:t>How is </a:t>
            </a:r>
            <a:r>
              <a:rPr lang="en-US" sz="1422" b="1">
                <a:solidFill>
                  <a:srgbClr val="4B2E83"/>
                </a:solidFill>
                <a:latin typeface="Open Sans" panose="020B0606030504020204" pitchFamily="34" charset="0"/>
                <a:ea typeface="Open Sans" panose="020B0606030504020204" pitchFamily="34" charset="0"/>
                <a:cs typeface="Open Sans" panose="020B0606030504020204" pitchFamily="34" charset="0"/>
              </a:rPr>
              <a:t>my</a:t>
            </a:r>
            <a:r>
              <a:rPr lang="en-US" sz="1422">
                <a:solidFill>
                  <a:srgbClr val="4B2E83"/>
                </a:solidFill>
                <a:latin typeface="Open Sans" panose="020B0606030504020204" pitchFamily="34" charset="0"/>
                <a:ea typeface="Open Sans" panose="020B0606030504020204" pitchFamily="34" charset="0"/>
                <a:cs typeface="Open Sans" panose="020B0606030504020204" pitchFamily="34" charset="0"/>
              </a:rPr>
              <a:t> job changing?</a:t>
            </a:r>
          </a:p>
        </p:txBody>
      </p:sp>
      <p:sp>
        <p:nvSpPr>
          <p:cNvPr id="66" name="TextBox 65">
            <a:extLst>
              <a:ext uri="{FF2B5EF4-FFF2-40B4-BE49-F238E27FC236}">
                <a16:creationId xmlns:a16="http://schemas.microsoft.com/office/drawing/2014/main" id="{D3ACBE93-2E27-4612-8C12-D23CE69E5409}"/>
              </a:ext>
            </a:extLst>
          </p:cNvPr>
          <p:cNvSpPr txBox="1"/>
          <p:nvPr/>
        </p:nvSpPr>
        <p:spPr>
          <a:xfrm>
            <a:off x="391169" y="1592180"/>
            <a:ext cx="3164575" cy="2315286"/>
          </a:xfrm>
          <a:prstGeom prst="roundRect">
            <a:avLst/>
          </a:prstGeom>
          <a:solidFill>
            <a:srgbClr val="D9D9D9"/>
          </a:solidFill>
        </p:spPr>
        <p:txBody>
          <a:bodyPr wrap="square" lIns="48768" rIns="48768" rtlCol="0" anchor="t">
            <a:noAutofit/>
          </a:bodyPr>
          <a:lstStyle/>
          <a:p>
            <a:pPr marL="161888" indent="-161888" defTabSz="1300489">
              <a:spcAft>
                <a:spcPts val="427"/>
              </a:spcAft>
              <a:buFont typeface="Arial" panose="020B0604020202020204" pitchFamily="34" charset="0"/>
              <a:buChar char="•"/>
              <a:defRPr/>
            </a:pPr>
            <a:r>
              <a:rPr lang="en-US" sz="1387">
                <a:solidFill>
                  <a:srgbClr val="4B2E83"/>
                </a:solidFill>
                <a:latin typeface="Open Sans"/>
                <a:ea typeface="Open Sans" panose="020B0606030504020204" pitchFamily="34" charset="0"/>
                <a:cs typeface="Open Sans" panose="020B0606030504020204" pitchFamily="34" charset="0"/>
              </a:rPr>
              <a:t>What work will be done in each “level of shared”?</a:t>
            </a:r>
            <a:endParaRPr lang="en-US" sz="1920">
              <a:solidFill>
                <a:srgbClr val="4B2E83"/>
              </a:solidFill>
              <a:latin typeface="Open Sans"/>
            </a:endParaRPr>
          </a:p>
          <a:p>
            <a:pPr marL="161888" indent="-161888" defTabSz="1300489">
              <a:spcAft>
                <a:spcPts val="427"/>
              </a:spcAft>
              <a:buFont typeface="Arial" panose="020B0604020202020204" pitchFamily="34" charset="0"/>
              <a:buChar char="•"/>
              <a:defRPr/>
            </a:pPr>
            <a:r>
              <a:rPr lang="en-US" sz="1387">
                <a:solidFill>
                  <a:srgbClr val="4B2E83"/>
                </a:solidFill>
                <a:latin typeface="Open Sans"/>
                <a:ea typeface="Open Sans" panose="020B0606030504020204" pitchFamily="34" charset="0"/>
                <a:cs typeface="Open Sans" panose="020B0606030504020204" pitchFamily="34" charset="0"/>
              </a:rPr>
              <a:t>How will the strategic shared</a:t>
            </a:r>
            <a:br>
              <a:rPr lang="en-US" sz="1387">
                <a:solidFill>
                  <a:srgbClr val="4B2E83"/>
                </a:solidFill>
                <a:latin typeface="Open Sans"/>
                <a:ea typeface="Open Sans" panose="020B0606030504020204" pitchFamily="34" charset="0"/>
                <a:cs typeface="Open Sans" panose="020B0606030504020204" pitchFamily="34" charset="0"/>
              </a:rPr>
            </a:br>
            <a:r>
              <a:rPr lang="en-US" sz="1387">
                <a:solidFill>
                  <a:srgbClr val="4B2E83"/>
                </a:solidFill>
                <a:latin typeface="Open Sans"/>
                <a:ea typeface="Open Sans" panose="020B0606030504020204" pitchFamily="34" charset="0"/>
                <a:cs typeface="Open Sans" panose="020B0606030504020204" pitchFamily="34" charset="0"/>
              </a:rPr>
              <a:t>services org be designed?</a:t>
            </a:r>
          </a:p>
          <a:p>
            <a:pPr marL="161888" indent="-161888" defTabSz="1300489">
              <a:spcAft>
                <a:spcPts val="427"/>
              </a:spcAft>
              <a:buFont typeface="Arial" panose="020B0604020202020204" pitchFamily="34" charset="0"/>
              <a:buChar char="•"/>
              <a:defRPr/>
            </a:pPr>
            <a:r>
              <a:rPr lang="en-US" sz="1387">
                <a:solidFill>
                  <a:srgbClr val="4B2E83"/>
                </a:solidFill>
                <a:latin typeface="Open Sans"/>
                <a:ea typeface="Open Sans" panose="020B0606030504020204" pitchFamily="34" charset="0"/>
                <a:cs typeface="Open Sans" panose="020B0606030504020204" pitchFamily="34" charset="0"/>
              </a:rPr>
              <a:t>How many hubs will there be, and what work will each do? Where will they report?</a:t>
            </a:r>
          </a:p>
          <a:p>
            <a:pPr marL="161888" indent="-161888" defTabSz="1300489">
              <a:spcAft>
                <a:spcPts val="427"/>
              </a:spcAft>
              <a:buFont typeface="Arial" panose="020B0604020202020204" pitchFamily="34" charset="0"/>
              <a:buChar char="•"/>
              <a:defRPr/>
            </a:pPr>
            <a:r>
              <a:rPr lang="en-US" sz="1387">
                <a:solidFill>
                  <a:srgbClr val="4B2E83"/>
                </a:solidFill>
                <a:latin typeface="Open Sans"/>
                <a:ea typeface="Open Sans" panose="020B0606030504020204" pitchFamily="34" charset="0"/>
                <a:cs typeface="Open Sans" panose="020B0606030504020204" pitchFamily="34" charset="0"/>
              </a:rPr>
              <a:t>What’s the approach for hiring, job placement, and retention? </a:t>
            </a:r>
            <a:endParaRPr lang="en-US" sz="1387">
              <a:solidFill>
                <a:srgbClr val="4B2E8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D3E25AD0-D140-44E4-9F9A-76C81A6CF20D}"/>
              </a:ext>
            </a:extLst>
          </p:cNvPr>
          <p:cNvSpPr txBox="1"/>
          <p:nvPr/>
        </p:nvSpPr>
        <p:spPr>
          <a:xfrm>
            <a:off x="8196779" y="5380753"/>
            <a:ext cx="3236654" cy="1118006"/>
          </a:xfrm>
          <a:prstGeom prst="roundRect">
            <a:avLst/>
          </a:prstGeom>
          <a:solidFill>
            <a:srgbClr val="D9D9D9"/>
          </a:solidFill>
        </p:spPr>
        <p:txBody>
          <a:bodyPr wrap="square" rtlCol="0" anchor="ctr">
            <a:noAutofit/>
          </a:bodyPr>
          <a:lstStyle/>
          <a:p>
            <a:pPr marL="162561" indent="-162561" defTabSz="1300489">
              <a:spcBef>
                <a:spcPts val="853"/>
              </a:spcBef>
              <a:buFont typeface="Arial" panose="020B0604020202020204" pitchFamily="34" charset="0"/>
              <a:buChar char="•"/>
              <a:defRPr/>
            </a:pPr>
            <a:r>
              <a:rPr lang="en-US" sz="1387">
                <a:solidFill>
                  <a:srgbClr val="4B2E83"/>
                </a:solidFill>
                <a:latin typeface="Open Sans" panose="020B0606030504020204" pitchFamily="34" charset="0"/>
                <a:ea typeface="Open Sans" panose="020B0606030504020204" pitchFamily="34" charset="0"/>
                <a:cs typeface="Open Sans" panose="020B0606030504020204" pitchFamily="34" charset="0"/>
              </a:rPr>
              <a:t>When will training on Workday happen?</a:t>
            </a:r>
          </a:p>
          <a:p>
            <a:pPr marL="162561" indent="-162561" defTabSz="1300489">
              <a:spcBef>
                <a:spcPts val="853"/>
              </a:spcBef>
              <a:buFont typeface="Arial" panose="020B0604020202020204" pitchFamily="34" charset="0"/>
              <a:buChar char="•"/>
              <a:defRPr/>
            </a:pPr>
            <a:r>
              <a:rPr lang="en-US" sz="1387">
                <a:solidFill>
                  <a:srgbClr val="4B2E83"/>
                </a:solidFill>
                <a:latin typeface="Open Sans" panose="020B0606030504020204" pitchFamily="34" charset="0"/>
                <a:ea typeface="Open Sans" panose="020B0606030504020204" pitchFamily="34" charset="0"/>
                <a:cs typeface="Open Sans" panose="020B0606030504020204" pitchFamily="34" charset="0"/>
              </a:rPr>
              <a:t>How can we continue to optimize shared services at the UW?</a:t>
            </a:r>
          </a:p>
        </p:txBody>
      </p:sp>
      <p:sp>
        <p:nvSpPr>
          <p:cNvPr id="7" name="Rectangle 6">
            <a:extLst>
              <a:ext uri="{FF2B5EF4-FFF2-40B4-BE49-F238E27FC236}">
                <a16:creationId xmlns:a16="http://schemas.microsoft.com/office/drawing/2014/main" id="{C5D94535-9DC4-45E3-9D23-BAADAC430936}"/>
              </a:ext>
            </a:extLst>
          </p:cNvPr>
          <p:cNvSpPr/>
          <p:nvPr/>
        </p:nvSpPr>
        <p:spPr>
          <a:xfrm>
            <a:off x="10282488" y="0"/>
            <a:ext cx="2558875" cy="200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3212">
              <a:defRPr/>
            </a:pPr>
            <a:endParaRPr lang="en-US">
              <a:solidFill>
                <a:srgbClr val="E8D3A2"/>
              </a:solidFill>
              <a:latin typeface="Calibri"/>
            </a:endParaRPr>
          </a:p>
        </p:txBody>
      </p:sp>
      <p:sp>
        <p:nvSpPr>
          <p:cNvPr id="3" name="Title 2">
            <a:extLst>
              <a:ext uri="{FF2B5EF4-FFF2-40B4-BE49-F238E27FC236}">
                <a16:creationId xmlns:a16="http://schemas.microsoft.com/office/drawing/2014/main" id="{6678B753-51F4-4606-8745-88B95AAEC4CF}"/>
              </a:ext>
            </a:extLst>
          </p:cNvPr>
          <p:cNvSpPr>
            <a:spLocks noGrp="1"/>
          </p:cNvSpPr>
          <p:nvPr>
            <p:ph type="title"/>
          </p:nvPr>
        </p:nvSpPr>
        <p:spPr/>
        <p:txBody>
          <a:bodyPr/>
          <a:lstStyle/>
          <a:p>
            <a:r>
              <a:rPr lang="en-US" sz="4000" cap="none" dirty="0">
                <a:latin typeface="Encode Sans Normal" panose="02000000000000000000" pitchFamily="2" charset="0"/>
              </a:rPr>
              <a:t>Timeline for Sharing Shared Service Answers With Stakeholders</a:t>
            </a:r>
          </a:p>
        </p:txBody>
      </p:sp>
      <p:grpSp>
        <p:nvGrpSpPr>
          <p:cNvPr id="40" name="Group 39">
            <a:extLst>
              <a:ext uri="{FF2B5EF4-FFF2-40B4-BE49-F238E27FC236}">
                <a16:creationId xmlns:a16="http://schemas.microsoft.com/office/drawing/2014/main" id="{F8F2E2EF-B899-4890-B67D-D03B49B22292}"/>
              </a:ext>
            </a:extLst>
          </p:cNvPr>
          <p:cNvGrpSpPr/>
          <p:nvPr/>
        </p:nvGrpSpPr>
        <p:grpSpPr>
          <a:xfrm>
            <a:off x="629839" y="4070729"/>
            <a:ext cx="2991104" cy="607546"/>
            <a:chOff x="2094189" y="3509996"/>
            <a:chExt cx="1980587" cy="810001"/>
          </a:xfrm>
        </p:grpSpPr>
        <p:sp>
          <p:nvSpPr>
            <p:cNvPr id="54" name="Arrow: Chevron 53">
              <a:extLst>
                <a:ext uri="{FF2B5EF4-FFF2-40B4-BE49-F238E27FC236}">
                  <a16:creationId xmlns:a16="http://schemas.microsoft.com/office/drawing/2014/main" id="{864ACB0C-87BF-4E58-A519-953072557C1A}"/>
                </a:ext>
              </a:extLst>
            </p:cNvPr>
            <p:cNvSpPr/>
            <p:nvPr/>
          </p:nvSpPr>
          <p:spPr>
            <a:xfrm>
              <a:off x="2094189" y="3509996"/>
              <a:ext cx="1980587" cy="809999"/>
            </a:xfrm>
            <a:prstGeom prst="chevron">
              <a:avLst>
                <a:gd name="adj" fmla="val 25000"/>
              </a:avLst>
            </a:prstGeom>
            <a:solidFill>
              <a:srgbClr val="E8D3A2"/>
            </a:solidFill>
            <a:ln w="12700" cap="flat" cmpd="sng" algn="ctr">
              <a:solidFill>
                <a:srgbClr val="E8D3A2"/>
              </a:solidFill>
              <a:prstDash val="solid"/>
              <a:miter lim="800000"/>
            </a:ln>
            <a:effectLst/>
          </p:spPr>
        </p:sp>
        <p:sp>
          <p:nvSpPr>
            <p:cNvPr id="55" name="Arrow: Chevron 6">
              <a:extLst>
                <a:ext uri="{FF2B5EF4-FFF2-40B4-BE49-F238E27FC236}">
                  <a16:creationId xmlns:a16="http://schemas.microsoft.com/office/drawing/2014/main" id="{7B10DD0F-6781-4331-BD4A-A98B1B5594EC}"/>
                </a:ext>
              </a:extLst>
            </p:cNvPr>
            <p:cNvSpPr txBox="1"/>
            <p:nvPr/>
          </p:nvSpPr>
          <p:spPr>
            <a:xfrm>
              <a:off x="2167296" y="3509998"/>
              <a:ext cx="1834374" cy="809999"/>
            </a:xfrm>
            <a:prstGeom prst="rect">
              <a:avLst/>
            </a:prstGeom>
            <a:noFill/>
            <a:ln>
              <a:noFill/>
            </a:ln>
            <a:effectLst/>
          </p:spPr>
          <p:txBody>
            <a:bodyPr spcFirstLastPara="0" vert="horz" wrap="square" lIns="162560" tIns="325120" rIns="162560" bIns="325120" numCol="1" spcCol="1270" anchor="ctr" anchorCtr="0">
              <a:noAutofit/>
            </a:bodyPr>
            <a:lstStyle/>
            <a:p>
              <a:pPr algn="ctr" defTabSz="1137927">
                <a:lnSpc>
                  <a:spcPct val="90000"/>
                </a:lnSpc>
                <a:spcBef>
                  <a:spcPct val="0"/>
                </a:spcBef>
                <a:defRPr/>
              </a:pPr>
              <a:r>
                <a:rPr lang="en-US" sz="1992" b="1">
                  <a:solidFill>
                    <a:sysClr val="window" lastClr="FFFFFF"/>
                  </a:solidFill>
                  <a:effectLst>
                    <a:outerShdw blurRad="50800" dist="38100" dir="2700000" algn="tl" rotWithShape="0">
                      <a:sysClr val="windowText" lastClr="000000">
                        <a:alpha val="50000"/>
                      </a:sysClr>
                    </a:outerShdw>
                  </a:effectLst>
                  <a:latin typeface="Encode Sans Normal" panose="02000000000000000000" pitchFamily="2" charset="0"/>
                </a:rPr>
                <a:t>ARCHITECT</a:t>
              </a:r>
            </a:p>
          </p:txBody>
        </p:sp>
      </p:grpSp>
      <p:grpSp>
        <p:nvGrpSpPr>
          <p:cNvPr id="41" name="Group 40">
            <a:extLst>
              <a:ext uri="{FF2B5EF4-FFF2-40B4-BE49-F238E27FC236}">
                <a16:creationId xmlns:a16="http://schemas.microsoft.com/office/drawing/2014/main" id="{E71E9691-EA87-4EEF-BAC9-E4C0E4856E33}"/>
              </a:ext>
            </a:extLst>
          </p:cNvPr>
          <p:cNvGrpSpPr/>
          <p:nvPr/>
        </p:nvGrpSpPr>
        <p:grpSpPr>
          <a:xfrm>
            <a:off x="3555787" y="4076904"/>
            <a:ext cx="3901441" cy="607546"/>
            <a:chOff x="3998655" y="3518229"/>
            <a:chExt cx="2583374" cy="810001"/>
          </a:xfrm>
        </p:grpSpPr>
        <p:sp>
          <p:nvSpPr>
            <p:cNvPr id="52" name="Arrow: Chevron 51">
              <a:extLst>
                <a:ext uri="{FF2B5EF4-FFF2-40B4-BE49-F238E27FC236}">
                  <a16:creationId xmlns:a16="http://schemas.microsoft.com/office/drawing/2014/main" id="{2005C82B-6ECE-4797-B777-C03367480061}"/>
                </a:ext>
              </a:extLst>
            </p:cNvPr>
            <p:cNvSpPr/>
            <p:nvPr/>
          </p:nvSpPr>
          <p:spPr>
            <a:xfrm>
              <a:off x="3998655" y="3518229"/>
              <a:ext cx="2583374" cy="809999"/>
            </a:xfrm>
            <a:prstGeom prst="chevron">
              <a:avLst>
                <a:gd name="adj" fmla="val 25000"/>
              </a:avLst>
            </a:prstGeom>
            <a:solidFill>
              <a:srgbClr val="917B4C"/>
            </a:solidFill>
            <a:ln w="12700" cap="flat" cmpd="sng" algn="ctr">
              <a:solidFill>
                <a:srgbClr val="917B4C"/>
              </a:solidFill>
              <a:prstDash val="solid"/>
              <a:miter lim="800000"/>
            </a:ln>
            <a:effectLst/>
          </p:spPr>
        </p:sp>
        <p:sp>
          <p:nvSpPr>
            <p:cNvPr id="53" name="Arrow: Chevron 8">
              <a:extLst>
                <a:ext uri="{FF2B5EF4-FFF2-40B4-BE49-F238E27FC236}">
                  <a16:creationId xmlns:a16="http://schemas.microsoft.com/office/drawing/2014/main" id="{59979C2F-57AF-44C8-9543-73B0F87025BD}"/>
                </a:ext>
              </a:extLst>
            </p:cNvPr>
            <p:cNvSpPr txBox="1"/>
            <p:nvPr/>
          </p:nvSpPr>
          <p:spPr>
            <a:xfrm>
              <a:off x="4373156" y="3518231"/>
              <a:ext cx="1834373" cy="809999"/>
            </a:xfrm>
            <a:prstGeom prst="rect">
              <a:avLst/>
            </a:prstGeom>
            <a:noFill/>
            <a:ln>
              <a:noFill/>
            </a:ln>
            <a:effectLst/>
          </p:spPr>
          <p:txBody>
            <a:bodyPr spcFirstLastPara="0" vert="horz" wrap="square" lIns="162560" tIns="325120" rIns="162560" bIns="325120" numCol="1" spcCol="1270" anchor="ctr" anchorCtr="0">
              <a:noAutofit/>
            </a:bodyPr>
            <a:lstStyle/>
            <a:p>
              <a:pPr algn="ctr" defTabSz="1137927">
                <a:lnSpc>
                  <a:spcPct val="90000"/>
                </a:lnSpc>
                <a:spcBef>
                  <a:spcPct val="0"/>
                </a:spcBef>
                <a:defRPr/>
              </a:pPr>
              <a:r>
                <a:rPr lang="en-US" sz="1992" b="1">
                  <a:solidFill>
                    <a:sysClr val="window" lastClr="FFFFFF"/>
                  </a:solidFill>
                  <a:effectLst>
                    <a:outerShdw blurRad="50800" dist="38100" dir="2700000" algn="tl" rotWithShape="0">
                      <a:sysClr val="windowText" lastClr="000000">
                        <a:alpha val="50000"/>
                      </a:sysClr>
                    </a:outerShdw>
                  </a:effectLst>
                  <a:latin typeface="Encode Sans Normal" panose="02000000000000000000" pitchFamily="2" charset="0"/>
                </a:rPr>
                <a:t>CONFIGURE &amp; PROTOTYPE</a:t>
              </a:r>
            </a:p>
          </p:txBody>
        </p:sp>
      </p:grpSp>
      <p:sp>
        <p:nvSpPr>
          <p:cNvPr id="50" name="Arrow: Chevron 49">
            <a:extLst>
              <a:ext uri="{FF2B5EF4-FFF2-40B4-BE49-F238E27FC236}">
                <a16:creationId xmlns:a16="http://schemas.microsoft.com/office/drawing/2014/main" id="{BFCECE81-2668-42DA-BAFC-9EEFEFCCBA20}"/>
              </a:ext>
            </a:extLst>
          </p:cNvPr>
          <p:cNvSpPr/>
          <p:nvPr/>
        </p:nvSpPr>
        <p:spPr>
          <a:xfrm>
            <a:off x="7392069" y="4081380"/>
            <a:ext cx="3901441" cy="607545"/>
          </a:xfrm>
          <a:prstGeom prst="chevron">
            <a:avLst>
              <a:gd name="adj" fmla="val 25000"/>
            </a:avLst>
          </a:prstGeom>
          <a:solidFill>
            <a:schemeClr val="accent3">
              <a:lumMod val="85000"/>
            </a:schemeClr>
          </a:solidFill>
          <a:ln w="12700" cap="flat" cmpd="sng" algn="ctr">
            <a:solidFill>
              <a:schemeClr val="accent3">
                <a:lumMod val="85000"/>
              </a:schemeClr>
            </a:solidFill>
            <a:prstDash val="solid"/>
            <a:miter lim="800000"/>
          </a:ln>
          <a:effectLst/>
        </p:spPr>
      </p:sp>
      <p:grpSp>
        <p:nvGrpSpPr>
          <p:cNvPr id="12" name="Group 11">
            <a:extLst>
              <a:ext uri="{FF2B5EF4-FFF2-40B4-BE49-F238E27FC236}">
                <a16:creationId xmlns:a16="http://schemas.microsoft.com/office/drawing/2014/main" id="{783B598C-D550-446C-867B-9EEB76BC438B}"/>
              </a:ext>
            </a:extLst>
          </p:cNvPr>
          <p:cNvGrpSpPr/>
          <p:nvPr/>
        </p:nvGrpSpPr>
        <p:grpSpPr>
          <a:xfrm>
            <a:off x="11189268" y="4081380"/>
            <a:ext cx="1568470" cy="607545"/>
            <a:chOff x="7829949" y="1083105"/>
            <a:chExt cx="1008631" cy="427180"/>
          </a:xfrm>
        </p:grpSpPr>
        <p:sp>
          <p:nvSpPr>
            <p:cNvPr id="48" name="Arrow: Chevron 47">
              <a:extLst>
                <a:ext uri="{FF2B5EF4-FFF2-40B4-BE49-F238E27FC236}">
                  <a16:creationId xmlns:a16="http://schemas.microsoft.com/office/drawing/2014/main" id="{1640C3B1-358F-49A7-98CB-D7D98D1EBD00}"/>
                </a:ext>
              </a:extLst>
            </p:cNvPr>
            <p:cNvSpPr/>
            <p:nvPr/>
          </p:nvSpPr>
          <p:spPr>
            <a:xfrm>
              <a:off x="7857432" y="1083105"/>
              <a:ext cx="914399" cy="427180"/>
            </a:xfrm>
            <a:prstGeom prst="chevron">
              <a:avLst>
                <a:gd name="adj" fmla="val 25000"/>
              </a:avLst>
            </a:prstGeom>
            <a:solidFill>
              <a:schemeClr val="accent3">
                <a:lumMod val="50000"/>
              </a:schemeClr>
            </a:solidFill>
            <a:ln w="12700" cap="flat" cmpd="sng" algn="ctr">
              <a:solidFill>
                <a:schemeClr val="accent3">
                  <a:lumMod val="50000"/>
                </a:schemeClr>
              </a:solidFill>
              <a:prstDash val="solid"/>
              <a:miter lim="800000"/>
            </a:ln>
            <a:effectLst/>
          </p:spPr>
        </p:sp>
        <p:sp>
          <p:nvSpPr>
            <p:cNvPr id="49" name="Arrow: Chevron 12">
              <a:extLst>
                <a:ext uri="{FF2B5EF4-FFF2-40B4-BE49-F238E27FC236}">
                  <a16:creationId xmlns:a16="http://schemas.microsoft.com/office/drawing/2014/main" id="{F3E556BC-3C6B-4C1E-8462-810138E886E2}"/>
                </a:ext>
              </a:extLst>
            </p:cNvPr>
            <p:cNvSpPr txBox="1"/>
            <p:nvPr/>
          </p:nvSpPr>
          <p:spPr>
            <a:xfrm>
              <a:off x="7829949" y="1083105"/>
              <a:ext cx="1008631" cy="427180"/>
            </a:xfrm>
            <a:prstGeom prst="rect">
              <a:avLst/>
            </a:prstGeom>
            <a:noFill/>
            <a:ln>
              <a:noFill/>
            </a:ln>
            <a:effectLst/>
          </p:spPr>
          <p:txBody>
            <a:bodyPr spcFirstLastPara="0" vert="horz" wrap="square" lIns="162560" tIns="325120" rIns="162560" bIns="325120" numCol="1" spcCol="1270" anchor="ctr" anchorCtr="0">
              <a:noAutofit/>
            </a:bodyPr>
            <a:lstStyle/>
            <a:p>
              <a:pPr algn="ctr" defTabSz="1137927">
                <a:lnSpc>
                  <a:spcPct val="90000"/>
                </a:lnSpc>
                <a:spcBef>
                  <a:spcPct val="0"/>
                </a:spcBef>
                <a:defRPr/>
              </a:pPr>
              <a:r>
                <a:rPr lang="en-US" sz="1992" b="1">
                  <a:solidFill>
                    <a:sysClr val="window" lastClr="FFFFFF"/>
                  </a:solidFill>
                  <a:effectLst>
                    <a:outerShdw blurRad="50800" dist="38100" dir="2700000" algn="tl" rotWithShape="0">
                      <a:sysClr val="windowText" lastClr="000000">
                        <a:alpha val="50000"/>
                      </a:sysClr>
                    </a:outerShdw>
                  </a:effectLst>
                  <a:latin typeface="Encode Sans Normal" panose="02000000000000000000" pitchFamily="2" charset="0"/>
                </a:rPr>
                <a:t>DEPLOY</a:t>
              </a:r>
            </a:p>
          </p:txBody>
        </p:sp>
      </p:grpSp>
      <p:sp>
        <p:nvSpPr>
          <p:cNvPr id="63" name="Star: 5 Points 62">
            <a:extLst>
              <a:ext uri="{FF2B5EF4-FFF2-40B4-BE49-F238E27FC236}">
                <a16:creationId xmlns:a16="http://schemas.microsoft.com/office/drawing/2014/main" id="{F7FC18DD-C80B-4551-99B2-5FD227300189}"/>
              </a:ext>
            </a:extLst>
          </p:cNvPr>
          <p:cNvSpPr/>
          <p:nvPr/>
        </p:nvSpPr>
        <p:spPr>
          <a:xfrm>
            <a:off x="12459290" y="4132974"/>
            <a:ext cx="403149" cy="403149"/>
          </a:xfrm>
          <a:prstGeom prst="star5">
            <a:avLst/>
          </a:prstGeom>
          <a:gradFill>
            <a:gsLst>
              <a:gs pos="0">
                <a:schemeClr val="accent6"/>
              </a:gs>
              <a:gs pos="100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1300489">
              <a:defRPr/>
            </a:pPr>
            <a:endParaRPr lang="en-US" sz="2560">
              <a:solidFill>
                <a:srgbClr val="E8D3A2"/>
              </a:solidFill>
              <a:latin typeface="Calibri"/>
            </a:endParaRPr>
          </a:p>
        </p:txBody>
      </p:sp>
      <p:sp>
        <p:nvSpPr>
          <p:cNvPr id="65" name="TextBox 64">
            <a:extLst>
              <a:ext uri="{FF2B5EF4-FFF2-40B4-BE49-F238E27FC236}">
                <a16:creationId xmlns:a16="http://schemas.microsoft.com/office/drawing/2014/main" id="{3DE94201-63BD-4E46-B113-7FCC72901B53}"/>
              </a:ext>
            </a:extLst>
          </p:cNvPr>
          <p:cNvSpPr txBox="1"/>
          <p:nvPr/>
        </p:nvSpPr>
        <p:spPr>
          <a:xfrm>
            <a:off x="10636598" y="4720439"/>
            <a:ext cx="1850651" cy="343309"/>
          </a:xfrm>
          <a:prstGeom prst="rect">
            <a:avLst/>
          </a:prstGeom>
          <a:noFill/>
        </p:spPr>
        <p:txBody>
          <a:bodyPr wrap="square" rtlCol="0" anchor="ctr">
            <a:noAutofit/>
          </a:bodyPr>
          <a:lstStyle/>
          <a:p>
            <a:pPr algn="r" defTabSz="1300489">
              <a:defRPr/>
            </a:pPr>
            <a:r>
              <a:rPr lang="en-US" sz="2560" b="1">
                <a:solidFill>
                  <a:srgbClr val="917B4C"/>
                </a:solidFill>
                <a:latin typeface="Encode Sans Normal" panose="02000000000000000000" pitchFamily="2" charset="0"/>
                <a:ea typeface="Open Sans" panose="020B0606030504020204" pitchFamily="34" charset="0"/>
                <a:cs typeface="Open Sans" panose="020B0606030504020204" pitchFamily="34" charset="0"/>
              </a:rPr>
              <a:t>JUN 2022</a:t>
            </a:r>
            <a:endParaRPr lang="en-US" sz="2560">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sp>
        <p:nvSpPr>
          <p:cNvPr id="90" name="TextBox 89">
            <a:extLst>
              <a:ext uri="{FF2B5EF4-FFF2-40B4-BE49-F238E27FC236}">
                <a16:creationId xmlns:a16="http://schemas.microsoft.com/office/drawing/2014/main" id="{054C8ECF-99DC-4CA4-9BE2-0B64527768E2}"/>
              </a:ext>
            </a:extLst>
          </p:cNvPr>
          <p:cNvSpPr txBox="1"/>
          <p:nvPr/>
        </p:nvSpPr>
        <p:spPr>
          <a:xfrm>
            <a:off x="2398189" y="5348093"/>
            <a:ext cx="3757057" cy="1183324"/>
          </a:xfrm>
          <a:prstGeom prst="roundRect">
            <a:avLst/>
          </a:prstGeom>
          <a:solidFill>
            <a:srgbClr val="D9D9D9"/>
          </a:solidFill>
        </p:spPr>
        <p:txBody>
          <a:bodyPr wrap="square" rtlCol="0" anchor="t">
            <a:noAutofit/>
          </a:bodyPr>
          <a:lstStyle/>
          <a:p>
            <a:pPr marL="162561" indent="-162561" defTabSz="1300489">
              <a:spcBef>
                <a:spcPts val="853"/>
              </a:spcBef>
              <a:buFont typeface="Arial" panose="020B0604020202020204" pitchFamily="34" charset="0"/>
              <a:buChar char="•"/>
              <a:defRPr/>
            </a:pPr>
            <a:r>
              <a:rPr lang="en-US" sz="1387">
                <a:solidFill>
                  <a:srgbClr val="4B2E83"/>
                </a:solidFill>
                <a:latin typeface="Open Sans" panose="020B0606030504020204" pitchFamily="34" charset="0"/>
                <a:ea typeface="Open Sans" panose="020B0606030504020204" pitchFamily="34" charset="0"/>
                <a:cs typeface="Open Sans" panose="020B0606030504020204" pitchFamily="34" charset="0"/>
              </a:rPr>
              <a:t>Where will the shared services hubs be physically (or virtually) located?</a:t>
            </a:r>
          </a:p>
          <a:p>
            <a:pPr marL="162561" indent="-162561" defTabSz="1300489">
              <a:spcBef>
                <a:spcPts val="853"/>
              </a:spcBef>
              <a:buFont typeface="Arial" panose="020B0604020202020204" pitchFamily="34" charset="0"/>
              <a:buChar char="•"/>
              <a:defRPr/>
            </a:pPr>
            <a:r>
              <a:rPr lang="en-US" sz="1387">
                <a:solidFill>
                  <a:srgbClr val="4B2E83"/>
                </a:solidFill>
                <a:latin typeface="Open Sans" panose="020B0606030504020204" pitchFamily="34" charset="0"/>
                <a:ea typeface="Open Sans" panose="020B0606030504020204" pitchFamily="34" charset="0"/>
                <a:cs typeface="Open Sans" panose="020B0606030504020204" pitchFamily="34" charset="0"/>
              </a:rPr>
              <a:t>What departments / units will perform enterprise- and org-wide tasks? </a:t>
            </a:r>
          </a:p>
        </p:txBody>
      </p:sp>
      <p:cxnSp>
        <p:nvCxnSpPr>
          <p:cNvPr id="56" name="Straight Connector 55">
            <a:extLst>
              <a:ext uri="{FF2B5EF4-FFF2-40B4-BE49-F238E27FC236}">
                <a16:creationId xmlns:a16="http://schemas.microsoft.com/office/drawing/2014/main" id="{BE46B36E-6A58-4208-9EC3-1AD978BBB6FE}"/>
              </a:ext>
            </a:extLst>
          </p:cNvPr>
          <p:cNvCxnSpPr>
            <a:cxnSpLocks/>
          </p:cNvCxnSpPr>
          <p:nvPr/>
        </p:nvCxnSpPr>
        <p:spPr>
          <a:xfrm rot="10800000">
            <a:off x="11431258" y="5939755"/>
            <a:ext cx="530708" cy="0"/>
          </a:xfrm>
          <a:prstGeom prst="line">
            <a:avLst/>
          </a:prstGeom>
          <a:ln>
            <a:tailEnd type="oval" w="lg" len="lg"/>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AFD3CDB-EB8F-4395-903C-88868EA00A50}"/>
              </a:ext>
            </a:extLst>
          </p:cNvPr>
          <p:cNvCxnSpPr>
            <a:cxnSpLocks/>
          </p:cNvCxnSpPr>
          <p:nvPr/>
        </p:nvCxnSpPr>
        <p:spPr>
          <a:xfrm flipH="1">
            <a:off x="6145052" y="5939755"/>
            <a:ext cx="460397" cy="0"/>
          </a:xfrm>
          <a:prstGeom prst="line">
            <a:avLst/>
          </a:prstGeom>
          <a:ln>
            <a:tailEnd type="oval" w="lg" len="lg"/>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93F1B995-F937-4C78-A354-CDCA9B6B7316}"/>
              </a:ext>
            </a:extLst>
          </p:cNvPr>
          <p:cNvSpPr txBox="1"/>
          <p:nvPr/>
        </p:nvSpPr>
        <p:spPr>
          <a:xfrm>
            <a:off x="5368793" y="1908885"/>
            <a:ext cx="3442711" cy="1898110"/>
          </a:xfrm>
          <a:prstGeom prst="roundRect">
            <a:avLst/>
          </a:prstGeom>
          <a:solidFill>
            <a:srgbClr val="D9D9D9"/>
          </a:solidFill>
        </p:spPr>
        <p:txBody>
          <a:bodyPr wrap="square" rtlCol="0" anchor="t">
            <a:noAutofit/>
          </a:bodyPr>
          <a:lstStyle/>
          <a:p>
            <a:pPr marL="162561" indent="-162561" defTabSz="1300489">
              <a:spcAft>
                <a:spcPts val="853"/>
              </a:spcAft>
              <a:buFont typeface="Arial" panose="020B0604020202020204" pitchFamily="34" charset="0"/>
              <a:buChar char="•"/>
              <a:defRPr/>
            </a:pPr>
            <a:r>
              <a:rPr lang="en-US" sz="1387">
                <a:solidFill>
                  <a:srgbClr val="4B2E83"/>
                </a:solidFill>
                <a:latin typeface="Open Sans" panose="020B0606030504020204" pitchFamily="34" charset="0"/>
                <a:ea typeface="Open Sans" panose="020B0606030504020204" pitchFamily="34" charset="0"/>
                <a:cs typeface="Open Sans" panose="020B0606030504020204" pitchFamily="34" charset="0"/>
              </a:rPr>
              <a:t>What is the confirmed work to be done in each “level of shared”?</a:t>
            </a:r>
          </a:p>
          <a:p>
            <a:pPr marL="162561" indent="-162561" defTabSz="1300489">
              <a:spcAft>
                <a:spcPts val="853"/>
              </a:spcAft>
              <a:buFont typeface="Arial" panose="020B0604020202020204" pitchFamily="34" charset="0"/>
              <a:buChar char="•"/>
              <a:defRPr/>
            </a:pPr>
            <a:r>
              <a:rPr lang="en-US" sz="1387">
                <a:solidFill>
                  <a:srgbClr val="4B2E83"/>
                </a:solidFill>
                <a:latin typeface="Open Sans" panose="020B0606030504020204" pitchFamily="34" charset="0"/>
                <a:ea typeface="Open Sans" panose="020B0606030504020204" pitchFamily="34" charset="0"/>
                <a:cs typeface="Open Sans" panose="020B0606030504020204" pitchFamily="34" charset="0"/>
              </a:rPr>
              <a:t>What will future-state job descriptions be?</a:t>
            </a:r>
          </a:p>
          <a:p>
            <a:pPr marL="162561" indent="-162561" defTabSz="1300489">
              <a:spcAft>
                <a:spcPts val="853"/>
              </a:spcAft>
              <a:buFont typeface="Arial" panose="020B0604020202020204" pitchFamily="34" charset="0"/>
              <a:buChar char="•"/>
              <a:defRPr/>
            </a:pPr>
            <a:r>
              <a:rPr lang="en-US" sz="1387">
                <a:solidFill>
                  <a:srgbClr val="4B2E83"/>
                </a:solidFill>
                <a:latin typeface="Open Sans" panose="020B0606030504020204" pitchFamily="34" charset="0"/>
                <a:ea typeface="Open Sans" panose="020B0606030504020204" pitchFamily="34" charset="0"/>
                <a:cs typeface="Open Sans" panose="020B0606030504020204" pitchFamily="34" charset="0"/>
              </a:rPr>
              <a:t>What will the org structure for each shared services hub look like? </a:t>
            </a:r>
          </a:p>
        </p:txBody>
      </p:sp>
      <p:sp>
        <p:nvSpPr>
          <p:cNvPr id="79" name="TextBox 78">
            <a:extLst>
              <a:ext uri="{FF2B5EF4-FFF2-40B4-BE49-F238E27FC236}">
                <a16:creationId xmlns:a16="http://schemas.microsoft.com/office/drawing/2014/main" id="{60DE9921-CC0E-4113-80B7-94B2B74B3FD8}"/>
              </a:ext>
            </a:extLst>
          </p:cNvPr>
          <p:cNvSpPr txBox="1"/>
          <p:nvPr/>
        </p:nvSpPr>
        <p:spPr>
          <a:xfrm>
            <a:off x="4791120" y="4720439"/>
            <a:ext cx="1300480" cy="343309"/>
          </a:xfrm>
          <a:prstGeom prst="rect">
            <a:avLst/>
          </a:prstGeom>
          <a:solidFill>
            <a:schemeClr val="accent5">
              <a:lumMod val="20000"/>
              <a:lumOff val="80000"/>
            </a:schemeClr>
          </a:solidFill>
          <a:ln>
            <a:solidFill>
              <a:schemeClr val="tx1"/>
            </a:solidFill>
          </a:ln>
        </p:spPr>
        <p:txBody>
          <a:bodyPr wrap="square" rtlCol="0" anchor="ctr">
            <a:noAutofit/>
          </a:bodyPr>
          <a:lstStyle/>
          <a:p>
            <a:pPr algn="ctr" defTabSz="1300489">
              <a:defRPr/>
            </a:pPr>
            <a:r>
              <a:rPr lang="en-US" sz="1565" b="1" dirty="0">
                <a:solidFill>
                  <a:srgbClr val="917B4C"/>
                </a:solidFill>
                <a:latin typeface="Encode Sans Normal" panose="02000000000000000000" pitchFamily="2" charset="0"/>
                <a:ea typeface="Open Sans" panose="020B0606030504020204" pitchFamily="34" charset="0"/>
                <a:cs typeface="Open Sans" panose="020B0606030504020204" pitchFamily="34" charset="0"/>
              </a:rPr>
              <a:t>Winter 20</a:t>
            </a:r>
            <a:endParaRPr lang="en-US" sz="1565" dirty="0">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sp>
        <p:nvSpPr>
          <p:cNvPr id="81" name="TextBox 80">
            <a:extLst>
              <a:ext uri="{FF2B5EF4-FFF2-40B4-BE49-F238E27FC236}">
                <a16:creationId xmlns:a16="http://schemas.microsoft.com/office/drawing/2014/main" id="{EA70BD66-A08A-462D-B8B7-67F89D902F03}"/>
              </a:ext>
            </a:extLst>
          </p:cNvPr>
          <p:cNvSpPr txBox="1"/>
          <p:nvPr/>
        </p:nvSpPr>
        <p:spPr>
          <a:xfrm>
            <a:off x="2064091" y="4720439"/>
            <a:ext cx="1430528" cy="343309"/>
          </a:xfrm>
          <a:prstGeom prst="rect">
            <a:avLst/>
          </a:prstGeom>
          <a:solidFill>
            <a:schemeClr val="accent5">
              <a:lumMod val="20000"/>
              <a:lumOff val="80000"/>
            </a:schemeClr>
          </a:solidFill>
          <a:ln>
            <a:solidFill>
              <a:schemeClr val="tx1"/>
            </a:solidFill>
          </a:ln>
        </p:spPr>
        <p:txBody>
          <a:bodyPr wrap="square" rtlCol="0" anchor="ctr">
            <a:noAutofit/>
          </a:bodyPr>
          <a:lstStyle/>
          <a:p>
            <a:pPr algn="ctr" defTabSz="1300489">
              <a:defRPr/>
            </a:pPr>
            <a:r>
              <a:rPr lang="en-US" sz="1565" b="1">
                <a:solidFill>
                  <a:srgbClr val="917B4C"/>
                </a:solidFill>
                <a:latin typeface="Encode Sans Normal" panose="02000000000000000000" pitchFamily="2" charset="0"/>
                <a:ea typeface="Open Sans" panose="020B0606030504020204" pitchFamily="34" charset="0"/>
                <a:cs typeface="Open Sans" panose="020B0606030504020204" pitchFamily="34" charset="0"/>
              </a:rPr>
              <a:t>Summer 20</a:t>
            </a:r>
            <a:endParaRPr lang="en-US" sz="1565">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sp>
        <p:nvSpPr>
          <p:cNvPr id="82" name="TextBox 81">
            <a:extLst>
              <a:ext uri="{FF2B5EF4-FFF2-40B4-BE49-F238E27FC236}">
                <a16:creationId xmlns:a16="http://schemas.microsoft.com/office/drawing/2014/main" id="{402D5B5A-02E1-44CB-8005-61FB0AA818AD}"/>
              </a:ext>
            </a:extLst>
          </p:cNvPr>
          <p:cNvSpPr txBox="1"/>
          <p:nvPr/>
        </p:nvSpPr>
        <p:spPr>
          <a:xfrm>
            <a:off x="629838" y="4720439"/>
            <a:ext cx="1430528" cy="343309"/>
          </a:xfrm>
          <a:prstGeom prst="rect">
            <a:avLst/>
          </a:prstGeom>
          <a:solidFill>
            <a:schemeClr val="accent5">
              <a:lumMod val="20000"/>
              <a:lumOff val="80000"/>
            </a:schemeClr>
          </a:solidFill>
          <a:ln>
            <a:solidFill>
              <a:schemeClr val="tx1"/>
            </a:solidFill>
          </a:ln>
        </p:spPr>
        <p:txBody>
          <a:bodyPr wrap="square" rtlCol="0" anchor="ctr">
            <a:noAutofit/>
          </a:bodyPr>
          <a:lstStyle/>
          <a:p>
            <a:pPr algn="ctr" defTabSz="1300489">
              <a:defRPr/>
            </a:pPr>
            <a:r>
              <a:rPr lang="en-US" sz="1565" b="1">
                <a:solidFill>
                  <a:srgbClr val="917B4C"/>
                </a:solidFill>
                <a:latin typeface="Encode Sans Normal" panose="02000000000000000000" pitchFamily="2" charset="0"/>
                <a:ea typeface="Open Sans" panose="020B0606030504020204" pitchFamily="34" charset="0"/>
                <a:cs typeface="Open Sans" panose="020B0606030504020204" pitchFamily="34" charset="0"/>
              </a:rPr>
              <a:t>Spring 20</a:t>
            </a:r>
            <a:endParaRPr lang="en-US" sz="1565">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sp>
        <p:nvSpPr>
          <p:cNvPr id="84" name="TextBox 83">
            <a:extLst>
              <a:ext uri="{FF2B5EF4-FFF2-40B4-BE49-F238E27FC236}">
                <a16:creationId xmlns:a16="http://schemas.microsoft.com/office/drawing/2014/main" id="{C3E74A38-EA5B-461D-80FA-9C94E226CA02}"/>
              </a:ext>
            </a:extLst>
          </p:cNvPr>
          <p:cNvSpPr txBox="1"/>
          <p:nvPr/>
        </p:nvSpPr>
        <p:spPr>
          <a:xfrm>
            <a:off x="8760178" y="4720439"/>
            <a:ext cx="1300480" cy="343309"/>
          </a:xfrm>
          <a:prstGeom prst="rect">
            <a:avLst/>
          </a:prstGeom>
          <a:solidFill>
            <a:schemeClr val="accent5">
              <a:lumMod val="20000"/>
              <a:lumOff val="80000"/>
            </a:schemeClr>
          </a:solidFill>
          <a:ln>
            <a:solidFill>
              <a:schemeClr val="tx1"/>
            </a:solidFill>
          </a:ln>
        </p:spPr>
        <p:txBody>
          <a:bodyPr wrap="square" rtlCol="0" anchor="ctr">
            <a:noAutofit/>
          </a:bodyPr>
          <a:lstStyle/>
          <a:p>
            <a:pPr algn="ctr" defTabSz="1300489">
              <a:defRPr/>
            </a:pPr>
            <a:r>
              <a:rPr lang="en-US" sz="1565" b="1">
                <a:solidFill>
                  <a:srgbClr val="917B4C"/>
                </a:solidFill>
                <a:latin typeface="Encode Sans Normal" panose="02000000000000000000" pitchFamily="2" charset="0"/>
                <a:ea typeface="Open Sans" panose="020B0606030504020204" pitchFamily="34" charset="0"/>
                <a:cs typeface="Open Sans" panose="020B0606030504020204" pitchFamily="34" charset="0"/>
              </a:rPr>
              <a:t>Fall 21</a:t>
            </a:r>
            <a:endParaRPr lang="en-US" sz="1565">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sp>
        <p:nvSpPr>
          <p:cNvPr id="86" name="TextBox 85">
            <a:extLst>
              <a:ext uri="{FF2B5EF4-FFF2-40B4-BE49-F238E27FC236}">
                <a16:creationId xmlns:a16="http://schemas.microsoft.com/office/drawing/2014/main" id="{A7CD3B5C-C4BC-43DF-ACDD-8DB423BE03B6}"/>
              </a:ext>
            </a:extLst>
          </p:cNvPr>
          <p:cNvSpPr txBox="1"/>
          <p:nvPr/>
        </p:nvSpPr>
        <p:spPr>
          <a:xfrm>
            <a:off x="10059904" y="4720439"/>
            <a:ext cx="1300480" cy="343309"/>
          </a:xfrm>
          <a:prstGeom prst="rect">
            <a:avLst/>
          </a:prstGeom>
          <a:solidFill>
            <a:schemeClr val="accent5">
              <a:lumMod val="20000"/>
              <a:lumOff val="80000"/>
            </a:schemeClr>
          </a:solidFill>
          <a:ln>
            <a:solidFill>
              <a:schemeClr val="tx1"/>
            </a:solidFill>
          </a:ln>
        </p:spPr>
        <p:txBody>
          <a:bodyPr wrap="square" rtlCol="0" anchor="ctr">
            <a:noAutofit/>
          </a:bodyPr>
          <a:lstStyle/>
          <a:p>
            <a:pPr algn="ctr" defTabSz="1300489">
              <a:defRPr/>
            </a:pPr>
            <a:r>
              <a:rPr lang="en-US" sz="1565" b="1">
                <a:solidFill>
                  <a:srgbClr val="917B4C"/>
                </a:solidFill>
                <a:latin typeface="Encode Sans Normal" panose="02000000000000000000" pitchFamily="2" charset="0"/>
                <a:ea typeface="Open Sans" panose="020B0606030504020204" pitchFamily="34" charset="0"/>
                <a:cs typeface="Open Sans" panose="020B0606030504020204" pitchFamily="34" charset="0"/>
              </a:rPr>
              <a:t>Winter 21</a:t>
            </a:r>
            <a:endParaRPr lang="en-US" sz="1565">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sp>
        <p:nvSpPr>
          <p:cNvPr id="87" name="TextBox 86">
            <a:extLst>
              <a:ext uri="{FF2B5EF4-FFF2-40B4-BE49-F238E27FC236}">
                <a16:creationId xmlns:a16="http://schemas.microsoft.com/office/drawing/2014/main" id="{C7A94ED0-9928-4E1F-88AA-4ACCF1191C84}"/>
              </a:ext>
            </a:extLst>
          </p:cNvPr>
          <p:cNvSpPr txBox="1"/>
          <p:nvPr/>
        </p:nvSpPr>
        <p:spPr>
          <a:xfrm>
            <a:off x="11360384" y="4720439"/>
            <a:ext cx="1300480" cy="343309"/>
          </a:xfrm>
          <a:prstGeom prst="roundRect">
            <a:avLst/>
          </a:prstGeom>
          <a:solidFill>
            <a:schemeClr val="accent5">
              <a:lumMod val="20000"/>
              <a:lumOff val="80000"/>
            </a:schemeClr>
          </a:solidFill>
          <a:ln w="28575">
            <a:solidFill>
              <a:schemeClr val="tx1"/>
            </a:solidFill>
          </a:ln>
        </p:spPr>
        <p:txBody>
          <a:bodyPr wrap="square" rtlCol="0" anchor="ctr">
            <a:noAutofit/>
          </a:bodyPr>
          <a:lstStyle/>
          <a:p>
            <a:pPr algn="ctr" defTabSz="1300489">
              <a:defRPr/>
            </a:pPr>
            <a:r>
              <a:rPr lang="en-US" sz="1565" b="1">
                <a:solidFill>
                  <a:srgbClr val="917B4C"/>
                </a:solidFill>
                <a:latin typeface="Encode Sans Normal" panose="02000000000000000000" pitchFamily="2" charset="0"/>
                <a:ea typeface="Open Sans" panose="020B0606030504020204" pitchFamily="34" charset="0"/>
                <a:cs typeface="Open Sans" panose="020B0606030504020204" pitchFamily="34" charset="0"/>
              </a:rPr>
              <a:t>Spring 22</a:t>
            </a:r>
            <a:endParaRPr lang="en-US" sz="1565">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sp>
        <p:nvSpPr>
          <p:cNvPr id="78" name="TextBox 77">
            <a:extLst>
              <a:ext uri="{FF2B5EF4-FFF2-40B4-BE49-F238E27FC236}">
                <a16:creationId xmlns:a16="http://schemas.microsoft.com/office/drawing/2014/main" id="{494B4997-1887-4BEE-985C-25F5E8FF6783}"/>
              </a:ext>
            </a:extLst>
          </p:cNvPr>
          <p:cNvSpPr txBox="1"/>
          <p:nvPr/>
        </p:nvSpPr>
        <p:spPr>
          <a:xfrm>
            <a:off x="3488114" y="4720439"/>
            <a:ext cx="1300480" cy="343309"/>
          </a:xfrm>
          <a:prstGeom prst="roundRect">
            <a:avLst/>
          </a:prstGeom>
          <a:solidFill>
            <a:schemeClr val="accent5">
              <a:lumMod val="20000"/>
              <a:lumOff val="80000"/>
            </a:schemeClr>
          </a:solidFill>
          <a:ln w="28575">
            <a:solidFill>
              <a:schemeClr val="tx1"/>
            </a:solidFill>
          </a:ln>
        </p:spPr>
        <p:txBody>
          <a:bodyPr wrap="square" rtlCol="0" anchor="ctr">
            <a:noAutofit/>
          </a:bodyPr>
          <a:lstStyle/>
          <a:p>
            <a:pPr algn="ctr" defTabSz="1300489">
              <a:defRPr/>
            </a:pPr>
            <a:r>
              <a:rPr lang="en-US" sz="1565" b="1">
                <a:solidFill>
                  <a:srgbClr val="917B4C"/>
                </a:solidFill>
                <a:latin typeface="Encode Sans Normal" panose="02000000000000000000" pitchFamily="2" charset="0"/>
                <a:ea typeface="Open Sans" panose="020B0606030504020204" pitchFamily="34" charset="0"/>
                <a:cs typeface="Open Sans" panose="020B0606030504020204" pitchFamily="34" charset="0"/>
              </a:rPr>
              <a:t>Fall 20</a:t>
            </a:r>
            <a:endParaRPr lang="en-US" sz="1565">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sp>
        <p:nvSpPr>
          <p:cNvPr id="83" name="TextBox 82">
            <a:extLst>
              <a:ext uri="{FF2B5EF4-FFF2-40B4-BE49-F238E27FC236}">
                <a16:creationId xmlns:a16="http://schemas.microsoft.com/office/drawing/2014/main" id="{160CC07F-7145-4C48-A56F-BA65997609C7}"/>
              </a:ext>
            </a:extLst>
          </p:cNvPr>
          <p:cNvSpPr txBox="1"/>
          <p:nvPr/>
        </p:nvSpPr>
        <p:spPr>
          <a:xfrm>
            <a:off x="7391327" y="4720439"/>
            <a:ext cx="1368852" cy="343309"/>
          </a:xfrm>
          <a:prstGeom prst="rect">
            <a:avLst/>
          </a:prstGeom>
          <a:solidFill>
            <a:schemeClr val="accent5">
              <a:lumMod val="20000"/>
              <a:lumOff val="80000"/>
            </a:schemeClr>
          </a:solidFill>
          <a:ln>
            <a:solidFill>
              <a:schemeClr val="tx1"/>
            </a:solidFill>
          </a:ln>
        </p:spPr>
        <p:txBody>
          <a:bodyPr wrap="square" rtlCol="0" anchor="ctr">
            <a:noAutofit/>
          </a:bodyPr>
          <a:lstStyle>
            <a:defPPr>
              <a:defRPr lang="en-US"/>
            </a:defPPr>
            <a:lvl1pPr algn="ctr" defTabSz="1219170">
              <a:defRPr sz="1467" b="1">
                <a:solidFill>
                  <a:srgbClr val="917B4C"/>
                </a:solidFill>
                <a:latin typeface="Encode Sans Normal" panose="02000000000000000000" pitchFamily="2" charset="0"/>
                <a:ea typeface="Open Sans" panose="020B0606030504020204" pitchFamily="34" charset="0"/>
                <a:cs typeface="Open Sans" panose="020B0606030504020204" pitchFamily="34" charset="0"/>
              </a:defRPr>
            </a:lvl1pPr>
          </a:lstStyle>
          <a:p>
            <a:pPr defTabSz="1300489"/>
            <a:r>
              <a:rPr lang="en-US" sz="1565"/>
              <a:t>Summer 21</a:t>
            </a:r>
          </a:p>
        </p:txBody>
      </p:sp>
      <p:sp>
        <p:nvSpPr>
          <p:cNvPr id="80" name="TextBox 79">
            <a:extLst>
              <a:ext uri="{FF2B5EF4-FFF2-40B4-BE49-F238E27FC236}">
                <a16:creationId xmlns:a16="http://schemas.microsoft.com/office/drawing/2014/main" id="{D4176650-E3F3-4829-99B9-3D97004A6442}"/>
              </a:ext>
            </a:extLst>
          </p:cNvPr>
          <p:cNvSpPr txBox="1"/>
          <p:nvPr/>
        </p:nvSpPr>
        <p:spPr>
          <a:xfrm>
            <a:off x="6091222" y="4720439"/>
            <a:ext cx="1300480" cy="343309"/>
          </a:xfrm>
          <a:prstGeom prst="roundRect">
            <a:avLst/>
          </a:prstGeom>
          <a:solidFill>
            <a:schemeClr val="accent5">
              <a:lumMod val="20000"/>
              <a:lumOff val="80000"/>
            </a:schemeClr>
          </a:solidFill>
          <a:ln w="28575">
            <a:solidFill>
              <a:schemeClr val="tx1"/>
            </a:solidFill>
          </a:ln>
        </p:spPr>
        <p:txBody>
          <a:bodyPr wrap="square" rtlCol="0" anchor="ctr">
            <a:noAutofit/>
          </a:bodyPr>
          <a:lstStyle/>
          <a:p>
            <a:pPr algn="ctr" defTabSz="1300489">
              <a:defRPr/>
            </a:pPr>
            <a:r>
              <a:rPr lang="en-US" sz="1565" b="1">
                <a:solidFill>
                  <a:srgbClr val="917B4C"/>
                </a:solidFill>
                <a:latin typeface="Encode Sans Normal" panose="02000000000000000000" pitchFamily="2" charset="0"/>
                <a:ea typeface="Open Sans" panose="020B0606030504020204" pitchFamily="34" charset="0"/>
                <a:cs typeface="Open Sans" panose="020B0606030504020204" pitchFamily="34" charset="0"/>
              </a:rPr>
              <a:t>Spring 21</a:t>
            </a:r>
            <a:endParaRPr lang="en-US" sz="1565">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cxnSp>
        <p:nvCxnSpPr>
          <p:cNvPr id="98" name="Straight Connector 97">
            <a:extLst>
              <a:ext uri="{FF2B5EF4-FFF2-40B4-BE49-F238E27FC236}">
                <a16:creationId xmlns:a16="http://schemas.microsoft.com/office/drawing/2014/main" id="{E6C36DD9-8287-4AFC-88B6-A6A02D3F6733}"/>
              </a:ext>
            </a:extLst>
          </p:cNvPr>
          <p:cNvCxnSpPr>
            <a:cxnSpLocks/>
          </p:cNvCxnSpPr>
          <p:nvPr/>
        </p:nvCxnSpPr>
        <p:spPr>
          <a:xfrm flipH="1">
            <a:off x="3545104" y="2764037"/>
            <a:ext cx="622558" cy="0"/>
          </a:xfrm>
          <a:prstGeom prst="line">
            <a:avLst/>
          </a:prstGeom>
          <a:ln>
            <a:tailEnd type="oval" w="lg" len="lg"/>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521668B5-9B5F-4F64-821F-160AE44FA89C}"/>
              </a:ext>
            </a:extLst>
          </p:cNvPr>
          <p:cNvGrpSpPr/>
          <p:nvPr/>
        </p:nvGrpSpPr>
        <p:grpSpPr>
          <a:xfrm>
            <a:off x="3813234" y="2417823"/>
            <a:ext cx="650240" cy="650240"/>
            <a:chOff x="338164" y="2018603"/>
            <a:chExt cx="457200" cy="457200"/>
          </a:xfrm>
        </p:grpSpPr>
        <p:sp>
          <p:nvSpPr>
            <p:cNvPr id="70" name="Oval 69" descr="Red square">
              <a:extLst>
                <a:ext uri="{FF2B5EF4-FFF2-40B4-BE49-F238E27FC236}">
                  <a16:creationId xmlns:a16="http://schemas.microsoft.com/office/drawing/2014/main" id="{422D8FAB-7A83-4819-B0B7-04B1B737247A}"/>
                </a:ext>
              </a:extLst>
            </p:cNvPr>
            <p:cNvSpPr/>
            <p:nvPr/>
          </p:nvSpPr>
          <p:spPr>
            <a:xfrm rot="8100000">
              <a:off x="338164" y="2018603"/>
              <a:ext cx="457200" cy="457200"/>
            </a:xfrm>
            <a:prstGeom prst="ellipse">
              <a:avLst/>
            </a:prstGeom>
            <a:solidFill>
              <a:srgbClr val="33006F"/>
            </a:solidFill>
            <a:ln w="12700" cap="flat" cmpd="sng" algn="ctr">
              <a:solidFill>
                <a:srgbClr val="33006F"/>
              </a:solidFill>
              <a:prstDash val="solid"/>
              <a:miter lim="800000"/>
            </a:ln>
            <a:effectLst/>
          </p:spPr>
          <p:txBody>
            <a:bodyPr rtlCol="0" anchor="ctr"/>
            <a:lstStyle/>
            <a:p>
              <a:pPr algn="ctr" defTabSz="1300489">
                <a:defRPr/>
              </a:pPr>
              <a:endParaRPr lang="en-US" sz="2560" kern="0">
                <a:solidFill>
                  <a:prstClr val="white"/>
                </a:solidFill>
                <a:latin typeface="Arial"/>
              </a:endParaRPr>
            </a:p>
          </p:txBody>
        </p:sp>
        <p:pic>
          <p:nvPicPr>
            <p:cNvPr id="71" name="Graphic 70" descr="Map with pin">
              <a:extLst>
                <a:ext uri="{FF2B5EF4-FFF2-40B4-BE49-F238E27FC236}">
                  <a16:creationId xmlns:a16="http://schemas.microsoft.com/office/drawing/2014/main" id="{6B07D592-3433-474E-990A-9882E00DE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600" y="2078039"/>
              <a:ext cx="338328" cy="338328"/>
            </a:xfrm>
            <a:prstGeom prst="rect">
              <a:avLst/>
            </a:prstGeom>
          </p:spPr>
        </p:pic>
      </p:grpSp>
      <p:cxnSp>
        <p:nvCxnSpPr>
          <p:cNvPr id="68" name="Straight Connector 67">
            <a:extLst>
              <a:ext uri="{FF2B5EF4-FFF2-40B4-BE49-F238E27FC236}">
                <a16:creationId xmlns:a16="http://schemas.microsoft.com/office/drawing/2014/main" id="{3BD9D8B4-9328-4C1E-9FF9-1BB7130AC7F7}"/>
              </a:ext>
            </a:extLst>
          </p:cNvPr>
          <p:cNvCxnSpPr>
            <a:cxnSpLocks/>
          </p:cNvCxnSpPr>
          <p:nvPr/>
        </p:nvCxnSpPr>
        <p:spPr>
          <a:xfrm>
            <a:off x="4138354" y="3068064"/>
            <a:ext cx="0" cy="1647363"/>
          </a:xfrm>
          <a:prstGeom prst="line">
            <a:avLst/>
          </a:prstGeom>
          <a:ln>
            <a:tailEnd type="oval" w="lg" len="lg"/>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8FC02A5C-3C9E-4A0E-B95E-CB1DF603B39A}"/>
              </a:ext>
            </a:extLst>
          </p:cNvPr>
          <p:cNvCxnSpPr>
            <a:cxnSpLocks/>
          </p:cNvCxnSpPr>
          <p:nvPr/>
        </p:nvCxnSpPr>
        <p:spPr>
          <a:xfrm>
            <a:off x="10639380" y="2857940"/>
            <a:ext cx="628020" cy="9325"/>
          </a:xfrm>
          <a:prstGeom prst="line">
            <a:avLst/>
          </a:prstGeom>
          <a:ln>
            <a:tailEnd type="oval" w="lg" len="lg"/>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44CA6F8-327E-4C3D-8F7D-9E5EDD68FEE4}"/>
              </a:ext>
            </a:extLst>
          </p:cNvPr>
          <p:cNvCxnSpPr>
            <a:cxnSpLocks/>
          </p:cNvCxnSpPr>
          <p:nvPr/>
        </p:nvCxnSpPr>
        <p:spPr>
          <a:xfrm flipH="1">
            <a:off x="10709469" y="3085124"/>
            <a:ext cx="1429" cy="1630303"/>
          </a:xfrm>
          <a:prstGeom prst="line">
            <a:avLst/>
          </a:prstGeom>
          <a:ln>
            <a:tailEnd type="oval" w="lg" len="lg"/>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CA98367-121E-49CC-934A-6D688A748A40}"/>
              </a:ext>
            </a:extLst>
          </p:cNvPr>
          <p:cNvCxnSpPr>
            <a:cxnSpLocks/>
            <a:endCxn id="80" idx="2"/>
          </p:cNvCxnSpPr>
          <p:nvPr/>
        </p:nvCxnSpPr>
        <p:spPr>
          <a:xfrm flipV="1">
            <a:off x="6741462" y="5063748"/>
            <a:ext cx="0" cy="876006"/>
          </a:xfrm>
          <a:prstGeom prst="line">
            <a:avLst/>
          </a:prstGeom>
          <a:ln>
            <a:tailEnd type="oval" w="lg" len="lg"/>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AFB1A20-41A5-4B41-8F68-B82D7093C052}"/>
              </a:ext>
            </a:extLst>
          </p:cNvPr>
          <p:cNvCxnSpPr>
            <a:cxnSpLocks/>
          </p:cNvCxnSpPr>
          <p:nvPr/>
        </p:nvCxnSpPr>
        <p:spPr>
          <a:xfrm flipV="1">
            <a:off x="12010624" y="5054369"/>
            <a:ext cx="0" cy="635418"/>
          </a:xfrm>
          <a:prstGeom prst="line">
            <a:avLst/>
          </a:prstGeom>
          <a:ln>
            <a:tailEnd type="oval" w="lg" len="lg"/>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353A20B-88F2-4C84-8F39-80CD4FBE58C9}"/>
              </a:ext>
            </a:extLst>
          </p:cNvPr>
          <p:cNvCxnSpPr>
            <a:cxnSpLocks/>
          </p:cNvCxnSpPr>
          <p:nvPr/>
        </p:nvCxnSpPr>
        <p:spPr>
          <a:xfrm flipH="1">
            <a:off x="8803206" y="2848569"/>
            <a:ext cx="622558" cy="0"/>
          </a:xfrm>
          <a:prstGeom prst="line">
            <a:avLst/>
          </a:prstGeom>
          <a:ln>
            <a:tailEnd type="oval" w="lg" len="lg"/>
          </a:ln>
        </p:spPr>
        <p:style>
          <a:lnRef idx="2">
            <a:schemeClr val="accent1"/>
          </a:lnRef>
          <a:fillRef idx="0">
            <a:schemeClr val="accent1"/>
          </a:fillRef>
          <a:effectRef idx="1">
            <a:schemeClr val="accent1"/>
          </a:effectRef>
          <a:fontRef idx="minor">
            <a:schemeClr val="tx1"/>
          </a:fontRef>
        </p:style>
      </p:cxnSp>
      <p:grpSp>
        <p:nvGrpSpPr>
          <p:cNvPr id="75" name="Group 74">
            <a:extLst>
              <a:ext uri="{FF2B5EF4-FFF2-40B4-BE49-F238E27FC236}">
                <a16:creationId xmlns:a16="http://schemas.microsoft.com/office/drawing/2014/main" id="{CC2FE26B-6183-41E2-890C-8EE0ACF2F7B1}"/>
              </a:ext>
            </a:extLst>
          </p:cNvPr>
          <p:cNvGrpSpPr/>
          <p:nvPr/>
        </p:nvGrpSpPr>
        <p:grpSpPr>
          <a:xfrm>
            <a:off x="9086282" y="2502354"/>
            <a:ext cx="650240" cy="650240"/>
            <a:chOff x="338164" y="2018603"/>
            <a:chExt cx="457200" cy="457200"/>
          </a:xfrm>
        </p:grpSpPr>
        <p:sp>
          <p:nvSpPr>
            <p:cNvPr id="77" name="Oval 76" descr="Red square">
              <a:extLst>
                <a:ext uri="{FF2B5EF4-FFF2-40B4-BE49-F238E27FC236}">
                  <a16:creationId xmlns:a16="http://schemas.microsoft.com/office/drawing/2014/main" id="{3B9714A2-B7C6-4B2C-897B-9F444EF35874}"/>
                </a:ext>
              </a:extLst>
            </p:cNvPr>
            <p:cNvSpPr/>
            <p:nvPr/>
          </p:nvSpPr>
          <p:spPr>
            <a:xfrm rot="8100000">
              <a:off x="338164" y="2018603"/>
              <a:ext cx="457200" cy="457200"/>
            </a:xfrm>
            <a:prstGeom prst="ellipse">
              <a:avLst/>
            </a:prstGeom>
            <a:solidFill>
              <a:srgbClr val="33006F"/>
            </a:solidFill>
            <a:ln w="12700" cap="flat" cmpd="sng" algn="ctr">
              <a:solidFill>
                <a:srgbClr val="33006F"/>
              </a:solidFill>
              <a:prstDash val="solid"/>
              <a:miter lim="800000"/>
            </a:ln>
            <a:effectLst/>
          </p:spPr>
          <p:txBody>
            <a:bodyPr rtlCol="0" anchor="ctr"/>
            <a:lstStyle/>
            <a:p>
              <a:pPr algn="ctr" defTabSz="1300489">
                <a:defRPr/>
              </a:pPr>
              <a:endParaRPr lang="en-US" sz="2560" kern="0">
                <a:solidFill>
                  <a:prstClr val="white"/>
                </a:solidFill>
                <a:latin typeface="Arial"/>
              </a:endParaRPr>
            </a:p>
          </p:txBody>
        </p:sp>
        <p:pic>
          <p:nvPicPr>
            <p:cNvPr id="85" name="Graphic 84" descr="Map with pin">
              <a:extLst>
                <a:ext uri="{FF2B5EF4-FFF2-40B4-BE49-F238E27FC236}">
                  <a16:creationId xmlns:a16="http://schemas.microsoft.com/office/drawing/2014/main" id="{0F537E6B-1C3E-473D-8C07-FE8E8B7590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600" y="2078039"/>
              <a:ext cx="338328" cy="338328"/>
            </a:xfrm>
            <a:prstGeom prst="rect">
              <a:avLst/>
            </a:prstGeom>
          </p:spPr>
        </p:pic>
      </p:grpSp>
      <p:cxnSp>
        <p:nvCxnSpPr>
          <p:cNvPr id="76" name="Straight Connector 75">
            <a:extLst>
              <a:ext uri="{FF2B5EF4-FFF2-40B4-BE49-F238E27FC236}">
                <a16:creationId xmlns:a16="http://schemas.microsoft.com/office/drawing/2014/main" id="{18BB7CAB-A375-4D67-9902-0197A1AA186B}"/>
              </a:ext>
            </a:extLst>
          </p:cNvPr>
          <p:cNvCxnSpPr>
            <a:cxnSpLocks/>
          </p:cNvCxnSpPr>
          <p:nvPr/>
        </p:nvCxnSpPr>
        <p:spPr>
          <a:xfrm>
            <a:off x="9411402" y="3152595"/>
            <a:ext cx="0" cy="1562832"/>
          </a:xfrm>
          <a:prstGeom prst="line">
            <a:avLst/>
          </a:prstGeom>
          <a:ln>
            <a:tailEnd type="oval" w="lg" len="lg"/>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F7831B85-9077-452B-AD0D-FA22BFCBC670}"/>
              </a:ext>
            </a:extLst>
          </p:cNvPr>
          <p:cNvSpPr txBox="1"/>
          <p:nvPr/>
        </p:nvSpPr>
        <p:spPr>
          <a:xfrm>
            <a:off x="8758406" y="4715426"/>
            <a:ext cx="1300743" cy="343309"/>
          </a:xfrm>
          <a:prstGeom prst="roundRect">
            <a:avLst/>
          </a:prstGeom>
          <a:noFill/>
          <a:ln w="28575">
            <a:solidFill>
              <a:schemeClr val="tx1"/>
            </a:solidFill>
          </a:ln>
        </p:spPr>
        <p:txBody>
          <a:bodyPr wrap="square" rtlCol="0" anchor="ctr">
            <a:noAutofit/>
          </a:bodyPr>
          <a:lstStyle/>
          <a:p>
            <a:pPr algn="ctr" defTabSz="1300489">
              <a:defRPr/>
            </a:pPr>
            <a:endParaRPr lang="en-US" sz="1565">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sp>
        <p:nvSpPr>
          <p:cNvPr id="89" name="TextBox 88">
            <a:extLst>
              <a:ext uri="{FF2B5EF4-FFF2-40B4-BE49-F238E27FC236}">
                <a16:creationId xmlns:a16="http://schemas.microsoft.com/office/drawing/2014/main" id="{C7D06CB6-6669-4B7D-9F94-E02B793C39DC}"/>
              </a:ext>
            </a:extLst>
          </p:cNvPr>
          <p:cNvSpPr txBox="1"/>
          <p:nvPr/>
        </p:nvSpPr>
        <p:spPr>
          <a:xfrm>
            <a:off x="10061412" y="4715426"/>
            <a:ext cx="1298972" cy="343309"/>
          </a:xfrm>
          <a:prstGeom prst="roundRect">
            <a:avLst/>
          </a:prstGeom>
          <a:noFill/>
          <a:ln w="28575">
            <a:solidFill>
              <a:schemeClr val="tx1"/>
            </a:solidFill>
          </a:ln>
        </p:spPr>
        <p:txBody>
          <a:bodyPr wrap="square" rtlCol="0" anchor="ctr">
            <a:noAutofit/>
          </a:bodyPr>
          <a:lstStyle/>
          <a:p>
            <a:pPr algn="ctr" defTabSz="1300489">
              <a:defRPr/>
            </a:pPr>
            <a:endParaRPr lang="en-US" sz="1565">
              <a:solidFill>
                <a:srgbClr val="917B4C"/>
              </a:solidFill>
              <a:latin typeface="Encode Sans Normal" panose="02000000000000000000" pitchFamily="2" charset="0"/>
              <a:ea typeface="Open Sans" panose="020B0606030504020204" pitchFamily="34" charset="0"/>
              <a:cs typeface="Open Sans" panose="020B0606030504020204" pitchFamily="34" charset="0"/>
            </a:endParaRPr>
          </a:p>
        </p:txBody>
      </p:sp>
      <p:grpSp>
        <p:nvGrpSpPr>
          <p:cNvPr id="57" name="Group 56">
            <a:extLst>
              <a:ext uri="{FF2B5EF4-FFF2-40B4-BE49-F238E27FC236}">
                <a16:creationId xmlns:a16="http://schemas.microsoft.com/office/drawing/2014/main" id="{9D8DB242-9084-4647-9B95-CE2BFC2B03AA}"/>
              </a:ext>
            </a:extLst>
          </p:cNvPr>
          <p:cNvGrpSpPr/>
          <p:nvPr/>
        </p:nvGrpSpPr>
        <p:grpSpPr>
          <a:xfrm>
            <a:off x="11685504" y="5614635"/>
            <a:ext cx="650240" cy="650240"/>
            <a:chOff x="338164" y="2018603"/>
            <a:chExt cx="457200" cy="457200"/>
          </a:xfrm>
        </p:grpSpPr>
        <p:sp>
          <p:nvSpPr>
            <p:cNvPr id="58" name="Oval 57" descr="Red square">
              <a:extLst>
                <a:ext uri="{FF2B5EF4-FFF2-40B4-BE49-F238E27FC236}">
                  <a16:creationId xmlns:a16="http://schemas.microsoft.com/office/drawing/2014/main" id="{8B69EAAF-13FC-4EFC-A0F2-2BBA98D9D7E0}"/>
                </a:ext>
              </a:extLst>
            </p:cNvPr>
            <p:cNvSpPr/>
            <p:nvPr/>
          </p:nvSpPr>
          <p:spPr>
            <a:xfrm rot="8100000">
              <a:off x="338164" y="2018603"/>
              <a:ext cx="457200" cy="457200"/>
            </a:xfrm>
            <a:prstGeom prst="ellipse">
              <a:avLst/>
            </a:prstGeom>
            <a:solidFill>
              <a:srgbClr val="33006F"/>
            </a:solidFill>
            <a:ln w="12700" cap="flat" cmpd="sng" algn="ctr">
              <a:solidFill>
                <a:srgbClr val="33006F"/>
              </a:solidFill>
              <a:prstDash val="solid"/>
              <a:miter lim="800000"/>
            </a:ln>
            <a:effectLst/>
          </p:spPr>
          <p:txBody>
            <a:bodyPr rtlCol="0" anchor="ctr"/>
            <a:lstStyle/>
            <a:p>
              <a:pPr algn="ctr" defTabSz="1300489">
                <a:defRPr/>
              </a:pPr>
              <a:endParaRPr lang="en-US" sz="2560" kern="0">
                <a:solidFill>
                  <a:prstClr val="white"/>
                </a:solidFill>
                <a:latin typeface="Arial"/>
              </a:endParaRPr>
            </a:p>
          </p:txBody>
        </p:sp>
        <p:pic>
          <p:nvPicPr>
            <p:cNvPr id="59" name="Graphic 58" descr="Map with pin">
              <a:extLst>
                <a:ext uri="{FF2B5EF4-FFF2-40B4-BE49-F238E27FC236}">
                  <a16:creationId xmlns:a16="http://schemas.microsoft.com/office/drawing/2014/main" id="{9322FC7E-36DB-4F03-A406-2AB3D1882B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600" y="2078039"/>
              <a:ext cx="338328" cy="338328"/>
            </a:xfrm>
            <a:prstGeom prst="rect">
              <a:avLst/>
            </a:prstGeom>
          </p:spPr>
        </p:pic>
      </p:grpSp>
      <p:grpSp>
        <p:nvGrpSpPr>
          <p:cNvPr id="69" name="Group 68">
            <a:extLst>
              <a:ext uri="{FF2B5EF4-FFF2-40B4-BE49-F238E27FC236}">
                <a16:creationId xmlns:a16="http://schemas.microsoft.com/office/drawing/2014/main" id="{6675DBCF-3D23-4DC5-AD2E-5FC4BD0C2299}"/>
              </a:ext>
            </a:extLst>
          </p:cNvPr>
          <p:cNvGrpSpPr/>
          <p:nvPr/>
        </p:nvGrpSpPr>
        <p:grpSpPr>
          <a:xfrm>
            <a:off x="6416342" y="5614635"/>
            <a:ext cx="650240" cy="650240"/>
            <a:chOff x="338164" y="2018603"/>
            <a:chExt cx="457200" cy="457200"/>
          </a:xfrm>
        </p:grpSpPr>
        <p:sp>
          <p:nvSpPr>
            <p:cNvPr id="73" name="Oval 72" descr="Red square">
              <a:extLst>
                <a:ext uri="{FF2B5EF4-FFF2-40B4-BE49-F238E27FC236}">
                  <a16:creationId xmlns:a16="http://schemas.microsoft.com/office/drawing/2014/main" id="{3EC3F89B-4AB7-46FE-B56E-9199839F4370}"/>
                </a:ext>
              </a:extLst>
            </p:cNvPr>
            <p:cNvSpPr/>
            <p:nvPr/>
          </p:nvSpPr>
          <p:spPr>
            <a:xfrm rot="8100000">
              <a:off x="338164" y="2018603"/>
              <a:ext cx="457200" cy="457200"/>
            </a:xfrm>
            <a:prstGeom prst="ellipse">
              <a:avLst/>
            </a:prstGeom>
            <a:solidFill>
              <a:srgbClr val="33006F"/>
            </a:solidFill>
            <a:ln w="12700" cap="flat" cmpd="sng" algn="ctr">
              <a:solidFill>
                <a:srgbClr val="33006F"/>
              </a:solidFill>
              <a:prstDash val="solid"/>
              <a:miter lim="800000"/>
            </a:ln>
            <a:effectLst/>
          </p:spPr>
          <p:txBody>
            <a:bodyPr rtlCol="0" anchor="ctr"/>
            <a:lstStyle/>
            <a:p>
              <a:pPr algn="ctr" defTabSz="1300489">
                <a:defRPr/>
              </a:pPr>
              <a:endParaRPr lang="en-US" sz="2560" kern="0">
                <a:solidFill>
                  <a:prstClr val="white"/>
                </a:solidFill>
                <a:latin typeface="Arial"/>
              </a:endParaRPr>
            </a:p>
          </p:txBody>
        </p:sp>
        <p:pic>
          <p:nvPicPr>
            <p:cNvPr id="74" name="Graphic 73" descr="Map with pin">
              <a:extLst>
                <a:ext uri="{FF2B5EF4-FFF2-40B4-BE49-F238E27FC236}">
                  <a16:creationId xmlns:a16="http://schemas.microsoft.com/office/drawing/2014/main" id="{7A24080C-C1A5-453C-8696-F9875AFF3A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600" y="2078039"/>
              <a:ext cx="338328" cy="338328"/>
            </a:xfrm>
            <a:prstGeom prst="rect">
              <a:avLst/>
            </a:prstGeom>
          </p:spPr>
        </p:pic>
      </p:grpSp>
      <p:grpSp>
        <p:nvGrpSpPr>
          <p:cNvPr id="94" name="Group 93">
            <a:extLst>
              <a:ext uri="{FF2B5EF4-FFF2-40B4-BE49-F238E27FC236}">
                <a16:creationId xmlns:a16="http://schemas.microsoft.com/office/drawing/2014/main" id="{8C299C00-3E6D-4F41-8C0E-FD335C5202B5}"/>
              </a:ext>
            </a:extLst>
          </p:cNvPr>
          <p:cNvGrpSpPr/>
          <p:nvPr/>
        </p:nvGrpSpPr>
        <p:grpSpPr>
          <a:xfrm>
            <a:off x="10385063" y="2519414"/>
            <a:ext cx="650240" cy="650240"/>
            <a:chOff x="338164" y="2018603"/>
            <a:chExt cx="457200" cy="457200"/>
          </a:xfrm>
        </p:grpSpPr>
        <p:sp>
          <p:nvSpPr>
            <p:cNvPr id="96" name="Oval 95" descr="Red square">
              <a:extLst>
                <a:ext uri="{FF2B5EF4-FFF2-40B4-BE49-F238E27FC236}">
                  <a16:creationId xmlns:a16="http://schemas.microsoft.com/office/drawing/2014/main" id="{04317301-3B17-44DD-A012-1D2340F23D5D}"/>
                </a:ext>
              </a:extLst>
            </p:cNvPr>
            <p:cNvSpPr/>
            <p:nvPr/>
          </p:nvSpPr>
          <p:spPr>
            <a:xfrm rot="8100000">
              <a:off x="338164" y="2018603"/>
              <a:ext cx="457200" cy="457200"/>
            </a:xfrm>
            <a:prstGeom prst="ellipse">
              <a:avLst/>
            </a:prstGeom>
            <a:solidFill>
              <a:srgbClr val="33006F"/>
            </a:solidFill>
            <a:ln w="12700" cap="flat" cmpd="sng" algn="ctr">
              <a:solidFill>
                <a:srgbClr val="33006F"/>
              </a:solidFill>
              <a:prstDash val="solid"/>
              <a:miter lim="800000"/>
            </a:ln>
            <a:effectLst/>
          </p:spPr>
          <p:txBody>
            <a:bodyPr rtlCol="0" anchor="ctr"/>
            <a:lstStyle/>
            <a:p>
              <a:pPr algn="ctr" defTabSz="1300489">
                <a:defRPr/>
              </a:pPr>
              <a:endParaRPr lang="en-US" sz="2560" kern="0">
                <a:solidFill>
                  <a:prstClr val="white"/>
                </a:solidFill>
                <a:latin typeface="Arial"/>
              </a:endParaRPr>
            </a:p>
          </p:txBody>
        </p:sp>
        <p:pic>
          <p:nvPicPr>
            <p:cNvPr id="97" name="Graphic 96" descr="Map with pin">
              <a:extLst>
                <a:ext uri="{FF2B5EF4-FFF2-40B4-BE49-F238E27FC236}">
                  <a16:creationId xmlns:a16="http://schemas.microsoft.com/office/drawing/2014/main" id="{AAEEF55E-61DA-401D-B3E8-F9DA50A43C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600" y="2078039"/>
              <a:ext cx="338328" cy="338328"/>
            </a:xfrm>
            <a:prstGeom prst="rect">
              <a:avLst/>
            </a:prstGeom>
          </p:spPr>
        </p:pic>
      </p:grpSp>
      <p:sp>
        <p:nvSpPr>
          <p:cNvPr id="51" name="Arrow: Chevron 10">
            <a:extLst>
              <a:ext uri="{FF2B5EF4-FFF2-40B4-BE49-F238E27FC236}">
                <a16:creationId xmlns:a16="http://schemas.microsoft.com/office/drawing/2014/main" id="{5B4F0F4A-F7A0-42B0-880E-E5457AF752DF}"/>
              </a:ext>
            </a:extLst>
          </p:cNvPr>
          <p:cNvSpPr txBox="1"/>
          <p:nvPr/>
        </p:nvSpPr>
        <p:spPr>
          <a:xfrm>
            <a:off x="7957642" y="4081380"/>
            <a:ext cx="2770292" cy="607545"/>
          </a:xfrm>
          <a:prstGeom prst="rect">
            <a:avLst/>
          </a:prstGeom>
          <a:noFill/>
          <a:ln>
            <a:noFill/>
          </a:ln>
          <a:effectLst/>
        </p:spPr>
        <p:txBody>
          <a:bodyPr spcFirstLastPara="0" vert="horz" wrap="square" lIns="162560" tIns="325120" rIns="162560" bIns="325120" numCol="1" spcCol="1270" anchor="ctr" anchorCtr="0">
            <a:noAutofit/>
          </a:bodyPr>
          <a:lstStyle/>
          <a:p>
            <a:pPr algn="ctr" defTabSz="1137927">
              <a:lnSpc>
                <a:spcPct val="90000"/>
              </a:lnSpc>
              <a:spcBef>
                <a:spcPct val="0"/>
              </a:spcBef>
              <a:defRPr/>
            </a:pPr>
            <a:r>
              <a:rPr lang="en-US" sz="1992" b="1">
                <a:solidFill>
                  <a:sysClr val="window" lastClr="FFFFFF"/>
                </a:solidFill>
                <a:effectLst>
                  <a:outerShdw blurRad="50800" dist="38100" dir="2700000" algn="tl" rotWithShape="0">
                    <a:sysClr val="windowText" lastClr="000000">
                      <a:alpha val="50000"/>
                    </a:sysClr>
                  </a:outerShdw>
                </a:effectLst>
                <a:latin typeface="Encode Sans Normal" panose="02000000000000000000" pitchFamily="2" charset="0"/>
              </a:rPr>
              <a:t>TEST</a:t>
            </a:r>
          </a:p>
        </p:txBody>
      </p:sp>
    </p:spTree>
    <p:extLst>
      <p:ext uri="{BB962C8B-B14F-4D97-AF65-F5344CB8AC3E}">
        <p14:creationId xmlns:p14="http://schemas.microsoft.com/office/powerpoint/2010/main" val="1550830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80271" y="320516"/>
            <a:ext cx="11640409" cy="477010"/>
          </a:xfrm>
        </p:spPr>
        <p:txBody>
          <a:bodyPr>
            <a:noAutofit/>
          </a:bodyPr>
          <a:lstStyle/>
          <a:p>
            <a:r>
              <a:rPr lang="en-US" sz="4000" b="1" dirty="0">
                <a:latin typeface="Encode Sans Normal" panose="02000000000000000000" pitchFamily="2" charset="0"/>
              </a:rPr>
              <a:t>Questions?</a:t>
            </a:r>
            <a:endParaRPr lang="en-US" sz="4000" b="1" dirty="0"/>
          </a:p>
        </p:txBody>
      </p:sp>
      <p:pic>
        <p:nvPicPr>
          <p:cNvPr id="5" name="Picture 4" descr="A close up of a logo&#10;&#10;Description automatically generated">
            <a:extLst>
              <a:ext uri="{FF2B5EF4-FFF2-40B4-BE49-F238E27FC236}">
                <a16:creationId xmlns:a16="http://schemas.microsoft.com/office/drawing/2014/main" id="{E682ABC0-D247-4A36-8129-9B2C5FC39C4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6800" y="1925074"/>
            <a:ext cx="3001818" cy="38354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2709797A-426C-4092-8EE1-F570A95459C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67965" y="1920104"/>
            <a:ext cx="2929082" cy="3835400"/>
          </a:xfrm>
          <a:prstGeom prst="rect">
            <a:avLst/>
          </a:prstGeom>
        </p:spPr>
      </p:pic>
      <p:pic>
        <p:nvPicPr>
          <p:cNvPr id="7" name="Picture 6">
            <a:extLst>
              <a:ext uri="{FF2B5EF4-FFF2-40B4-BE49-F238E27FC236}">
                <a16:creationId xmlns:a16="http://schemas.microsoft.com/office/drawing/2014/main" id="{B09A61D1-62F1-4BD7-A282-9E3B78B6A5B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596395" y="1920104"/>
            <a:ext cx="2713534" cy="3840370"/>
          </a:xfrm>
          <a:prstGeom prst="rect">
            <a:avLst/>
          </a:prstGeom>
        </p:spPr>
      </p:pic>
    </p:spTree>
    <p:extLst>
      <p:ext uri="{BB962C8B-B14F-4D97-AF65-F5344CB8AC3E}">
        <p14:creationId xmlns:p14="http://schemas.microsoft.com/office/powerpoint/2010/main" val="3710283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80271" y="320516"/>
            <a:ext cx="11640409" cy="477010"/>
          </a:xfrm>
        </p:spPr>
        <p:txBody>
          <a:bodyPr>
            <a:noAutofit/>
          </a:bodyPr>
          <a:lstStyle/>
          <a:p>
            <a:r>
              <a:rPr lang="en-US" sz="4000" b="1" dirty="0">
                <a:latin typeface="Encode Sans Normal" panose="02000000000000000000" pitchFamily="2" charset="0"/>
              </a:rPr>
              <a:t>Contact us</a:t>
            </a:r>
            <a:endParaRPr lang="en-US" sz="4000" b="1" dirty="0"/>
          </a:p>
        </p:txBody>
      </p:sp>
      <p:graphicFrame>
        <p:nvGraphicFramePr>
          <p:cNvPr id="8" name="Content Placeholder 2" descr="SmartArt Placeholder - Contact List">
            <a:extLst>
              <a:ext uri="{FF2B5EF4-FFF2-40B4-BE49-F238E27FC236}">
                <a16:creationId xmlns:a16="http://schemas.microsoft.com/office/drawing/2014/main" id="{4C667753-F434-4445-A7D2-EF3224CBBCFD}"/>
              </a:ext>
            </a:extLst>
          </p:cNvPr>
          <p:cNvGraphicFramePr>
            <a:graphicFrameLocks/>
          </p:cNvGraphicFramePr>
          <p:nvPr>
            <p:extLst>
              <p:ext uri="{D42A27DB-BD31-4B8C-83A1-F6EECF244321}">
                <p14:modId xmlns:p14="http://schemas.microsoft.com/office/powerpoint/2010/main" val="2521426669"/>
              </p:ext>
            </p:extLst>
          </p:nvPr>
        </p:nvGraphicFramePr>
        <p:xfrm>
          <a:off x="1078421" y="1469736"/>
          <a:ext cx="10058400" cy="4375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788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4462B-9EAA-4F48-892C-98F070DAD7EA}"/>
              </a:ext>
            </a:extLst>
          </p:cNvPr>
          <p:cNvSpPr>
            <a:spLocks noGrp="1"/>
          </p:cNvSpPr>
          <p:nvPr>
            <p:ph type="body" sz="quarter" idx="10"/>
          </p:nvPr>
        </p:nvSpPr>
        <p:spPr>
          <a:xfrm>
            <a:off x="571393" y="334136"/>
            <a:ext cx="11640409" cy="477010"/>
          </a:xfrm>
        </p:spPr>
        <p:txBody>
          <a:bodyPr>
            <a:noAutofit/>
          </a:bodyPr>
          <a:lstStyle/>
          <a:p>
            <a:r>
              <a:rPr lang="en-US" sz="4000" b="1" dirty="0">
                <a:latin typeface="Encode Sans Normal" panose="02000000000000000000" pitchFamily="2" charset="0"/>
              </a:rPr>
              <a:t>PAFC Training Update</a:t>
            </a:r>
          </a:p>
        </p:txBody>
      </p:sp>
      <p:sp>
        <p:nvSpPr>
          <p:cNvPr id="3" name="Text Placeholder 2">
            <a:extLst>
              <a:ext uri="{FF2B5EF4-FFF2-40B4-BE49-F238E27FC236}">
                <a16:creationId xmlns:a16="http://schemas.microsoft.com/office/drawing/2014/main" id="{78C008DE-7C8E-44D9-A6EE-2507AA187407}"/>
              </a:ext>
            </a:extLst>
          </p:cNvPr>
          <p:cNvSpPr>
            <a:spLocks noGrp="1"/>
          </p:cNvSpPr>
          <p:nvPr>
            <p:ph type="body" sz="quarter" idx="11"/>
          </p:nvPr>
        </p:nvSpPr>
        <p:spPr>
          <a:xfrm>
            <a:off x="673984" y="1410836"/>
            <a:ext cx="11656832" cy="5417556"/>
          </a:xfrm>
        </p:spPr>
        <p:txBody>
          <a:bodyPr/>
          <a:lstStyle/>
          <a:p>
            <a:r>
              <a:rPr lang="en-US" sz="3000" dirty="0"/>
              <a:t>Converting some of our CORE in-person classes to on-demand (Zoom recordings).</a:t>
            </a:r>
          </a:p>
          <a:p>
            <a:endParaRPr lang="en-US" sz="1200" dirty="0"/>
          </a:p>
          <a:p>
            <a:r>
              <a:rPr lang="en-US" sz="3000" dirty="0"/>
              <a:t>Some of the modules (8-10 min. lessons) will be available for stand-alone viewing on either the GCA or PAFC webpage.</a:t>
            </a:r>
          </a:p>
          <a:p>
            <a:endParaRPr lang="en-US" sz="1200" dirty="0"/>
          </a:p>
          <a:p>
            <a:r>
              <a:rPr lang="en-US" sz="3000" dirty="0"/>
              <a:t>More information coming – in the meantime let PAFC know if you have any ideas/input: gcafco@uw.edu </a:t>
            </a:r>
          </a:p>
          <a:p>
            <a:endParaRPr lang="en-US" dirty="0"/>
          </a:p>
        </p:txBody>
      </p:sp>
    </p:spTree>
    <p:extLst>
      <p:ext uri="{BB962C8B-B14F-4D97-AF65-F5344CB8AC3E}">
        <p14:creationId xmlns:p14="http://schemas.microsoft.com/office/powerpoint/2010/main" val="384051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1048441" y="1636909"/>
            <a:ext cx="10086912" cy="2127360"/>
          </a:xfrm>
          <a:prstGeom prst="rect">
            <a:avLst/>
          </a:prstGeom>
          <a:noFill/>
          <a:ln>
            <a:noFill/>
          </a:ln>
        </p:spPr>
        <p:txBody>
          <a:bodyPr spcFirstLastPara="1" wrap="square" lIns="117024" tIns="58496" rIns="117024" bIns="58496" anchor="b" anchorCtr="0">
            <a:noAutofit/>
          </a:bodyPr>
          <a:lstStyle/>
          <a:p>
            <a:pPr marL="0" indent="0">
              <a:spcBef>
                <a:spcPts val="0"/>
              </a:spcBef>
            </a:pPr>
            <a:r>
              <a:rPr lang="en-US" sz="5632" b="1" dirty="0">
                <a:latin typeface="Encode Sans Normal" panose="02000000000000000000" pitchFamily="2" charset="0"/>
              </a:rPr>
              <a:t>September is NIH Training Grant Season</a:t>
            </a:r>
            <a:endParaRPr lang="en-US" sz="3584" b="1" dirty="0">
              <a:latin typeface="Encode Sans Normal" panose="02000000000000000000" pitchFamily="2" charset="0"/>
            </a:endParaRPr>
          </a:p>
        </p:txBody>
      </p:sp>
      <p:sp>
        <p:nvSpPr>
          <p:cNvPr id="84" name="Google Shape;84;p17"/>
          <p:cNvSpPr txBox="1"/>
          <p:nvPr/>
        </p:nvSpPr>
        <p:spPr>
          <a:xfrm>
            <a:off x="1048441" y="4414520"/>
            <a:ext cx="3332352" cy="1183872"/>
          </a:xfrm>
          <a:prstGeom prst="rect">
            <a:avLst/>
          </a:prstGeom>
          <a:noFill/>
          <a:ln>
            <a:noFill/>
          </a:ln>
        </p:spPr>
        <p:txBody>
          <a:bodyPr spcFirstLastPara="1" wrap="square" lIns="117024" tIns="117024" rIns="117024" bIns="117024" anchor="t" anchorCtr="0">
            <a:noAutofit/>
          </a:bodyPr>
          <a:lstStyle/>
          <a:p>
            <a:r>
              <a:rPr lang="en-US" sz="2304" dirty="0">
                <a:solidFill>
                  <a:srgbClr val="FFFFFF"/>
                </a:solidFill>
              </a:rPr>
              <a:t>Michelle Davis </a:t>
            </a:r>
          </a:p>
          <a:p>
            <a:endParaRPr sz="2304" dirty="0">
              <a:solidFill>
                <a:srgbClr val="FFFFFF"/>
              </a:solidFill>
            </a:endParaRPr>
          </a:p>
        </p:txBody>
      </p:sp>
    </p:spTree>
    <p:extLst>
      <p:ext uri="{BB962C8B-B14F-4D97-AF65-F5344CB8AC3E}">
        <p14:creationId xmlns:p14="http://schemas.microsoft.com/office/powerpoint/2010/main" val="348110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80271" y="320516"/>
            <a:ext cx="11640409" cy="477010"/>
          </a:xfrm>
        </p:spPr>
        <p:txBody>
          <a:bodyPr>
            <a:noAutofit/>
          </a:bodyPr>
          <a:lstStyle/>
          <a:p>
            <a:r>
              <a:rPr lang="en-US" sz="4000" b="1" dirty="0">
                <a:latin typeface="Encode Sans Normal" panose="02000000000000000000" pitchFamily="2" charset="0"/>
              </a:rPr>
              <a:t>Stipend Reconciliation</a:t>
            </a:r>
            <a:endParaRPr lang="en-US" sz="4000" b="1" dirty="0"/>
          </a:p>
        </p:txBody>
      </p:sp>
      <p:sp>
        <p:nvSpPr>
          <p:cNvPr id="5" name="Content Placeholder 2">
            <a:extLst>
              <a:ext uri="{FF2B5EF4-FFF2-40B4-BE49-F238E27FC236}">
                <a16:creationId xmlns:a16="http://schemas.microsoft.com/office/drawing/2014/main" id="{1FDE1EFD-D6A4-4DB1-A944-489ED367B00B}"/>
              </a:ext>
            </a:extLst>
          </p:cNvPr>
          <p:cNvSpPr txBox="1">
            <a:spLocks/>
          </p:cNvSpPr>
          <p:nvPr/>
        </p:nvSpPr>
        <p:spPr>
          <a:xfrm>
            <a:off x="731668" y="1488271"/>
            <a:ext cx="10515600" cy="5294267"/>
          </a:xfrm>
          <a:prstGeom prst="rect">
            <a:avLst/>
          </a:prstGeom>
        </p:spPr>
        <p:txBody>
          <a:bodyPr>
            <a:normAutofit/>
          </a:bodyPr>
          <a:lst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a:lstStyle>
          <a:p>
            <a:pPr>
              <a:buFont typeface="Open Sans" panose="020B060603050402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As part of our reconciliation process, we review stipend payments to ensure that trainees were paid correctly</a:t>
            </a:r>
          </a:p>
          <a:p>
            <a:pPr>
              <a:buFont typeface="Open Sans" panose="020B060603050402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We look at how much each trainee was paid on the budget against their Statement of Appointment (</a:t>
            </a:r>
            <a:r>
              <a:rPr lang="en-US" sz="2600" dirty="0" err="1">
                <a:latin typeface="Open Sans" panose="020B0606030504020204" pitchFamily="34" charset="0"/>
                <a:ea typeface="Open Sans" panose="020B0606030504020204" pitchFamily="34" charset="0"/>
                <a:cs typeface="Open Sans" panose="020B0606030504020204" pitchFamily="34" charset="0"/>
              </a:rPr>
              <a:t>SoA</a:t>
            </a:r>
            <a:r>
              <a:rPr lang="en-US" sz="2600" dirty="0">
                <a:latin typeface="Open Sans" panose="020B0606030504020204" pitchFamily="34" charset="0"/>
                <a:ea typeface="Open Sans" panose="020B0606030504020204" pitchFamily="34" charset="0"/>
                <a:cs typeface="Open Sans" panose="020B0606030504020204" pitchFamily="34" charset="0"/>
              </a:rPr>
              <a:t>) or Termination Notice (TN)</a:t>
            </a:r>
          </a:p>
          <a:p>
            <a:pPr lvl="1"/>
            <a:r>
              <a:rPr lang="en-US" sz="2400" dirty="0">
                <a:latin typeface="Open Sans" panose="020B0606030504020204" pitchFamily="34" charset="0"/>
                <a:ea typeface="Open Sans" panose="020B0606030504020204" pitchFamily="34" charset="0"/>
                <a:cs typeface="Open Sans" panose="020B0606030504020204" pitchFamily="34" charset="0"/>
              </a:rPr>
              <a:t>Trainees must be paid according to stipend levels established by NIH</a:t>
            </a:r>
            <a:endParaRPr lang="en-US" sz="2400" i="1"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r>
              <a:rPr lang="en-US" sz="1200" b="1" dirty="0">
                <a:latin typeface="Open Sans" panose="020B0606030504020204" pitchFamily="34" charset="0"/>
                <a:ea typeface="Open Sans" panose="020B0606030504020204" pitchFamily="34" charset="0"/>
                <a:cs typeface="Open Sans" panose="020B0606030504020204" pitchFamily="34" charset="0"/>
              </a:rPr>
              <a:t>If the budget ended 6/30/20 and the trainee’s appointment started 6/16/20, we would expect to see a payment of $1,034 (1 pay period) on the budget</a:t>
            </a:r>
          </a:p>
          <a:p>
            <a:pPr marL="0" indent="0">
              <a:buFont typeface="Arial"/>
              <a:buNone/>
            </a:pPr>
            <a:endParaRPr lang="en-US" i="1" dirty="0"/>
          </a:p>
        </p:txBody>
      </p:sp>
      <p:pic>
        <p:nvPicPr>
          <p:cNvPr id="6" name="Picture 5">
            <a:extLst>
              <a:ext uri="{FF2B5EF4-FFF2-40B4-BE49-F238E27FC236}">
                <a16:creationId xmlns:a16="http://schemas.microsoft.com/office/drawing/2014/main" id="{44D02A59-889F-4199-B045-EE9AD62C4F75}"/>
              </a:ext>
            </a:extLst>
          </p:cNvPr>
          <p:cNvPicPr>
            <a:picLocks noChangeAspect="1"/>
          </p:cNvPicPr>
          <p:nvPr/>
        </p:nvPicPr>
        <p:blipFill>
          <a:blip r:embed="rId2"/>
          <a:stretch>
            <a:fillRect/>
          </a:stretch>
        </p:blipFill>
        <p:spPr>
          <a:xfrm>
            <a:off x="731668" y="5032394"/>
            <a:ext cx="4054191" cy="613718"/>
          </a:xfrm>
          <a:prstGeom prst="rect">
            <a:avLst/>
          </a:prstGeom>
          <a:effectLst>
            <a:outerShdw blurRad="50800" dist="38100" dir="5400000" algn="t" rotWithShape="0">
              <a:prstClr val="black">
                <a:alpha val="40000"/>
              </a:prstClr>
            </a:outerShdw>
            <a:softEdge rad="0"/>
          </a:effectLst>
        </p:spPr>
      </p:pic>
      <p:pic>
        <p:nvPicPr>
          <p:cNvPr id="7" name="Picture 6">
            <a:extLst>
              <a:ext uri="{FF2B5EF4-FFF2-40B4-BE49-F238E27FC236}">
                <a16:creationId xmlns:a16="http://schemas.microsoft.com/office/drawing/2014/main" id="{797C02F4-671E-45D5-B253-FE3DBE89FFA6}"/>
              </a:ext>
            </a:extLst>
          </p:cNvPr>
          <p:cNvPicPr>
            <a:picLocks noChangeAspect="1"/>
          </p:cNvPicPr>
          <p:nvPr/>
        </p:nvPicPr>
        <p:blipFill>
          <a:blip r:embed="rId3"/>
          <a:stretch>
            <a:fillRect/>
          </a:stretch>
        </p:blipFill>
        <p:spPr>
          <a:xfrm>
            <a:off x="731668" y="5723139"/>
            <a:ext cx="10143099" cy="7520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2810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80271" y="320516"/>
            <a:ext cx="11640409" cy="477010"/>
          </a:xfrm>
        </p:spPr>
        <p:txBody>
          <a:bodyPr>
            <a:noAutofit/>
          </a:bodyPr>
          <a:lstStyle/>
          <a:p>
            <a:r>
              <a:rPr lang="en-US" sz="4000" b="1" dirty="0">
                <a:latin typeface="Encode Sans Normal" panose="02000000000000000000" pitchFamily="2" charset="0"/>
              </a:rPr>
              <a:t>Possible Stipend Issues</a:t>
            </a:r>
          </a:p>
        </p:txBody>
      </p:sp>
      <p:sp>
        <p:nvSpPr>
          <p:cNvPr id="4" name="Content Placeholder 2">
            <a:extLst>
              <a:ext uri="{FF2B5EF4-FFF2-40B4-BE49-F238E27FC236}">
                <a16:creationId xmlns:a16="http://schemas.microsoft.com/office/drawing/2014/main" id="{E301B2D7-0669-40FF-AA39-40456BA694D6}"/>
              </a:ext>
            </a:extLst>
          </p:cNvPr>
          <p:cNvSpPr txBox="1">
            <a:spLocks/>
          </p:cNvSpPr>
          <p:nvPr/>
        </p:nvSpPr>
        <p:spPr>
          <a:xfrm>
            <a:off x="749423" y="1481931"/>
            <a:ext cx="10515600" cy="4351338"/>
          </a:xfrm>
          <a:prstGeom prst="rect">
            <a:avLst/>
          </a:prstGeom>
        </p:spPr>
        <p:txBody>
          <a:bodyPr/>
          <a:lst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a:lstStyle>
          <a:p>
            <a:pPr>
              <a:buFont typeface="Open Sans" panose="020B060603050402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Underpayments</a:t>
            </a:r>
          </a:p>
          <a:p>
            <a:pPr lvl="1"/>
            <a:r>
              <a:rPr lang="en-US" sz="2400" dirty="0">
                <a:latin typeface="Open Sans" panose="020B0606030504020204" pitchFamily="34" charset="0"/>
                <a:ea typeface="Open Sans" panose="020B0606030504020204" pitchFamily="34" charset="0"/>
                <a:cs typeface="Open Sans" panose="020B0606030504020204" pitchFamily="34" charset="0"/>
              </a:rPr>
              <a:t>Sometimes we see trainees paid according to their prior year appointment, resulting in an underpayment.</a:t>
            </a:r>
          </a:p>
          <a:p>
            <a:pPr>
              <a:buFont typeface="Open Sans" panose="020B060603050402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Overpayments</a:t>
            </a:r>
          </a:p>
          <a:p>
            <a:pPr>
              <a:buFont typeface="Open Sans" panose="020B0606030504020204" pitchFamily="34" charset="0"/>
              <a:buChar char="&gt;"/>
            </a:pPr>
            <a:r>
              <a:rPr lang="en-US" sz="2600" dirty="0">
                <a:latin typeface="Open Sans" panose="020B0606030504020204" pitchFamily="34" charset="0"/>
                <a:ea typeface="Open Sans" panose="020B0606030504020204" pitchFamily="34" charset="0"/>
                <a:cs typeface="Open Sans" panose="020B0606030504020204" pitchFamily="34" charset="0"/>
              </a:rPr>
              <a:t>Incorrect earn type</a:t>
            </a:r>
          </a:p>
          <a:p>
            <a:pPr lvl="1"/>
            <a:r>
              <a:rPr lang="en-US" sz="2400" dirty="0">
                <a:latin typeface="Open Sans" panose="020B0606030504020204" pitchFamily="34" charset="0"/>
                <a:ea typeface="Open Sans" panose="020B0606030504020204" pitchFamily="34" charset="0"/>
                <a:cs typeface="Open Sans" panose="020B0606030504020204" pitchFamily="34" charset="0"/>
              </a:rPr>
              <a:t>Pre-docs should be paid out of </a:t>
            </a:r>
            <a:r>
              <a:rPr lang="en-US" sz="2400" b="1" dirty="0">
                <a:latin typeface="Open Sans" panose="020B0606030504020204" pitchFamily="34" charset="0"/>
                <a:ea typeface="Open Sans" panose="020B0606030504020204" pitchFamily="34" charset="0"/>
                <a:cs typeface="Open Sans" panose="020B0606030504020204" pitchFamily="34" charset="0"/>
              </a:rPr>
              <a:t>01-90</a:t>
            </a:r>
            <a:r>
              <a:rPr lang="en-US" sz="2400" dirty="0">
                <a:latin typeface="Open Sans" panose="020B0606030504020204" pitchFamily="34" charset="0"/>
                <a:ea typeface="Open Sans" panose="020B0606030504020204" pitchFamily="34" charset="0"/>
                <a:cs typeface="Open Sans" panose="020B0606030504020204" pitchFamily="34" charset="0"/>
              </a:rPr>
              <a:t> and post-docs out of </a:t>
            </a:r>
            <a:r>
              <a:rPr lang="en-US" sz="2400" b="1" dirty="0">
                <a:latin typeface="Open Sans" panose="020B0606030504020204" pitchFamily="34" charset="0"/>
                <a:ea typeface="Open Sans" panose="020B0606030504020204" pitchFamily="34" charset="0"/>
                <a:cs typeface="Open Sans" panose="020B0606030504020204" pitchFamily="34" charset="0"/>
              </a:rPr>
              <a:t>01-50</a:t>
            </a:r>
          </a:p>
          <a:p>
            <a:pPr lvl="1"/>
            <a:r>
              <a:rPr lang="en-US" sz="2400" dirty="0">
                <a:latin typeface="Open Sans" panose="020B0606030504020204" pitchFamily="34" charset="0"/>
                <a:ea typeface="Open Sans" panose="020B0606030504020204" pitchFamily="34" charset="0"/>
                <a:cs typeface="Open Sans" panose="020B0606030504020204" pitchFamily="34" charset="0"/>
              </a:rPr>
              <a:t>Trainees cannot be paid out of other object codes (such as 01-10) as they are not considered UW employees.  This will also cause unallowable benefits to be charged to the award.</a:t>
            </a:r>
          </a:p>
          <a:p>
            <a:endParaRPr lang="en-US" dirty="0"/>
          </a:p>
        </p:txBody>
      </p:sp>
    </p:spTree>
    <p:extLst>
      <p:ext uri="{BB962C8B-B14F-4D97-AF65-F5344CB8AC3E}">
        <p14:creationId xmlns:p14="http://schemas.microsoft.com/office/powerpoint/2010/main" val="952568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0_Custom Design">
  <a:themeElements>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13.xml><?xml version="1.0" encoding="utf-8"?>
<a:theme xmlns:a="http://schemas.openxmlformats.org/drawingml/2006/main" name="4_Cargill_150_Blue_072114_v1">
  <a:themeElements>
    <a:clrScheme name="Cargill Color Pallete">
      <a:dk1>
        <a:srgbClr val="000000"/>
      </a:dk1>
      <a:lt1>
        <a:srgbClr val="FFFFFF"/>
      </a:lt1>
      <a:dk2>
        <a:srgbClr val="D0D0CE"/>
      </a:dk2>
      <a:lt2>
        <a:srgbClr val="97999B"/>
      </a:lt2>
      <a:accent1>
        <a:srgbClr val="005F86"/>
      </a:accent1>
      <a:accent2>
        <a:srgbClr val="007681"/>
      </a:accent2>
      <a:accent3>
        <a:srgbClr val="279989"/>
      </a:accent3>
      <a:accent4>
        <a:srgbClr val="658D1B"/>
      </a:accent4>
      <a:accent5>
        <a:srgbClr val="ABAD1B"/>
      </a:accent5>
      <a:accent6>
        <a:srgbClr val="DAAA00"/>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argill_150__Blue_12915_v2.pptx" id="{FD1C9A50-B7D7-4764-9B94-5473F400D079}" vid="{3EDBA8E1-5FCF-4176-9D36-12C256BC61D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2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81129 UWFT Master">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3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User_x0020_created_x0020_metadata xmlns="833b4e90-6e8b-4e43-8eff-1446600422c7" xsi:nil="true"/>
    <Stage_x0020_-_x0020_SB xmlns="833b4e90-6e8b-4e43-8eff-1446600422c7">Architect</Stage_x0020_-_x0020_SB>
    <Status_x0020_SB xmlns="833b4e90-6e8b-4e43-8eff-1446600422c7">NA</Status_x0020_SB>
    <SandBoxDocumentsUrl xmlns="9a6372f2-1c1b-4a2c-afb2-3bd48b102e88">
      <Url>https://uwnetid.sharepoint.com/sites/UWFTTeam/_layouts/15/wrkstat.aspx?List=9a6372f2-1c1b-4a2c-afb2-3bd48b102e88&amp;WorkflowInstanceName=06657a21-43b0-408c-a9bc-27d6e96b6fe1</Url>
      <Description>Set URL</Description>
    </SandBoxDocumentsUrl>
    <DocumentLink xmlns="9a6372f2-1c1b-4a2c-afb2-3bd48b102e88">https://uwnetid.sharepoint.com/sites/UWFTTeam//sites/UWFTTeam/Sandbox Documents/Op Model Shared Services Docs/Stakeholder Meetings/M Shepherd KDinh Meeting_080320.pptx</DocumentLink>
    <TaxCatchAll xmlns="ab06a5aa-8e31-4bdb-9b13-38c58a92ec8a">
      <Value>439</Value>
      <Value>130</Value>
      <Value>38</Value>
    </TaxCatchAll>
    <WS_x0020_Owning xmlns="833b4e90-6e8b-4e43-8eff-1446600422c7">NA</WS_x0020_Owning>
    <Notes0 xmlns="9a6372f2-1c1b-4a2c-afb2-3bd48b102e88" xsi:nil="true"/>
    <h5e7189ca4ac4979a0394616daf355b0 xmlns="833b4e90-6e8b-4e43-8eff-1446600422c7">
      <Terms xmlns="http://schemas.microsoft.com/office/infopath/2007/PartnerControls"/>
    </h5e7189ca4ac4979a0394616daf355b0>
    <g8ecfd6069cd4448a46f82c4ec933d65 xmlns="833b4e90-6e8b-4e43-8eff-1446600422c7">
      <Terms xmlns="http://schemas.microsoft.com/office/infopath/2007/PartnerControls">
        <TermInfo xmlns="http://schemas.microsoft.com/office/infopath/2007/PartnerControls">
          <TermName xmlns="http://schemas.microsoft.com/office/infopath/2007/PartnerControls">Work Product</TermName>
          <TermId xmlns="http://schemas.microsoft.com/office/infopath/2007/PartnerControls">a7df45e7-65b9-4ee5-ba2c-67c186dc12b8</TermId>
        </TermInfo>
      </Terms>
    </g8ecfd6069cd4448a46f82c4ec933d65>
    <_dlc_DocId xmlns="833b4e90-6e8b-4e43-8eff-1446600422c7">XHNQ7U7WSN6C-1819782938-13850</_dlc_DocId>
    <_dlc_DocIdUrl xmlns="833b4e90-6e8b-4e43-8eff-1446600422c7">
      <Url>https://uwnetid.sharepoint.com/sites/UWFTTeam/_layouts/15/DocIdRedir.aspx?ID=XHNQ7U7WSN6C-1819782938-13850</Url>
      <Description>XHNQ7U7WSN6C-1819782938-13850</Description>
    </_dlc_DocIdUrl>
    <_Flow_SignoffStatus xmlns="9a6372f2-1c1b-4a2c-afb2-3bd48b102e88"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59AF05443E3994D9FE17EBBF5180621" ma:contentTypeVersion="38" ma:contentTypeDescription="Create a new document." ma:contentTypeScope="" ma:versionID="5c1ac5588b38f7783e5847148085ad92">
  <xsd:schema xmlns:xsd="http://www.w3.org/2001/XMLSchema" xmlns:xs="http://www.w3.org/2001/XMLSchema" xmlns:p="http://schemas.microsoft.com/office/2006/metadata/properties" xmlns:ns2="833b4e90-6e8b-4e43-8eff-1446600422c7" xmlns:ns3="9a6372f2-1c1b-4a2c-afb2-3bd48b102e88" xmlns:ns4="ab06a5aa-8e31-4bdb-9b13-38c58a92ec8a" targetNamespace="http://schemas.microsoft.com/office/2006/metadata/properties" ma:root="true" ma:fieldsID="e6e554ece2237f0d48e3140cc4e7061c" ns2:_="" ns3:_="" ns4:_="">
    <xsd:import namespace="833b4e90-6e8b-4e43-8eff-1446600422c7"/>
    <xsd:import namespace="9a6372f2-1c1b-4a2c-afb2-3bd48b102e88"/>
    <xsd:import namespace="ab06a5aa-8e31-4bdb-9b13-38c58a92ec8a"/>
    <xsd:element name="properties">
      <xsd:complexType>
        <xsd:sequence>
          <xsd:element name="documentManagement">
            <xsd:complexType>
              <xsd:all>
                <xsd:element ref="ns2:WS_x0020_Owning" minOccurs="0"/>
                <xsd:element ref="ns2:Stage_x0020_-_x0020_SB" minOccurs="0"/>
                <xsd:element ref="ns2:Status_x0020_SB" minOccurs="0"/>
                <xsd:element ref="ns3:DocumentLink" minOccurs="0"/>
                <xsd:element ref="ns3:SandBoxDocumentsUrl" minOccurs="0"/>
                <xsd:element ref="ns3:MediaServiceMetadata" minOccurs="0"/>
                <xsd:element ref="ns3:MediaServiceFastMetadata" minOccurs="0"/>
                <xsd:element ref="ns4:TaxCatchAll" minOccurs="0"/>
                <xsd:element ref="ns2:SharedWithUsers" minOccurs="0"/>
                <xsd:element ref="ns2:SharedWithDetails"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2:_dlc_DocId" minOccurs="0"/>
                <xsd:element ref="ns2:_dlc_DocIdUrl" minOccurs="0"/>
                <xsd:element ref="ns2:_dlc_DocIdPersistId" minOccurs="0"/>
                <xsd:element ref="ns2:h5e7189ca4ac4979a0394616daf355b0" minOccurs="0"/>
                <xsd:element ref="ns2:g8ecfd6069cd4448a46f82c4ec933d65" minOccurs="0"/>
                <xsd:element ref="ns2:User_x0020_created_x0020_metadata" minOccurs="0"/>
                <xsd:element ref="ns3:Notes0"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b4e90-6e8b-4e43-8eff-1446600422c7" elementFormDefault="qualified">
    <xsd:import namespace="http://schemas.microsoft.com/office/2006/documentManagement/types"/>
    <xsd:import namespace="http://schemas.microsoft.com/office/infopath/2007/PartnerControls"/>
    <xsd:element name="WS_x0020_Owning" ma:index="1" nillable="true" ma:displayName="WS Owning" ma:default="NA" ma:description="Created in test for &quot;Workstream Owning&quot; values available 20200622" ma:format="Dropdown" ma:internalName="WS_x0020_Owning">
      <xsd:simpleType>
        <xsd:restriction base="dms:Choice">
          <xsd:enumeration value="NA"/>
          <xsd:enumeration value="Admin Ops"/>
          <xsd:enumeration value="Executive Communications"/>
          <xsd:enumeration value="Design"/>
          <xsd:enumeration value="Design - OM Shared Services"/>
          <xsd:enumeration value="ITT - IT Transformation"/>
          <xsd:enumeration value="PM - Project Management"/>
          <xsd:enumeration value="OCM - Organizational Change Management"/>
          <xsd:enumeration value="WAAR - Workday Application Alignment and Reporting"/>
        </xsd:restriction>
      </xsd:simpleType>
    </xsd:element>
    <xsd:element name="Stage_x0020_-_x0020_SB" ma:index="2" nillable="true" ma:displayName="SB Stage" ma:default="Architect" ma:description="Stage in Sandbox" ma:format="Dropdown" ma:internalName="Stage_x0020__x002d__x0020_SB" ma:readOnly="false">
      <xsd:simpleType>
        <xsd:restriction base="dms:Choice">
          <xsd:enumeration value="Plan"/>
          <xsd:enumeration value="Architect"/>
          <xsd:enumeration value="Configure and Prototype"/>
          <xsd:enumeration value="Test"/>
          <xsd:enumeration value="Deploy"/>
          <xsd:enumeration value="Support"/>
          <xsd:enumeration value="Design Phase"/>
          <xsd:enumeration value="Readiness Phase"/>
          <xsd:enumeration value="Discovery"/>
          <xsd:enumeration value="Unknown"/>
        </xsd:restriction>
      </xsd:simpleType>
    </xsd:element>
    <xsd:element name="Status_x0020_SB" ma:index="3" nillable="true" ma:displayName="SB Status" ma:default="NA" ma:description="Status in Sandbox" ma:format="Dropdown" ma:internalName="Status_x0020_SB">
      <xsd:simpleType>
        <xsd:restriction base="dms:Choice">
          <xsd:enumeration value="NA"/>
          <xsd:enumeration value="In Process"/>
          <xsd:enumeration value="Drafted"/>
          <xsd:enumeration value="In Review"/>
          <xsd:enumeration value="Approved"/>
          <xsd:enumeration value="Final"/>
          <xsd:enumeration value="Inactive"/>
        </xsd:restrictio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h5e7189ca4ac4979a0394616daf355b0" ma:index="28" nillable="true" ma:taxonomy="true" ma:internalName="h5e7189ca4ac4979a0394616daf355b0" ma:taxonomyFieldName="SB_x0020_Deliverables" ma:displayName="SB Deliverables" ma:indexed="true" ma:default="" ma:fieldId="{15e7189c-a4ac-4979-a039-4616daf355b0}" ma:sspId="e20148b9-20a4-48a0-acba-ba52d68a37a3" ma:termSetId="18162e21-2e8e-4e7d-b607-bd476926ead2" ma:anchorId="00000000-0000-0000-0000-000000000000" ma:open="false" ma:isKeyword="false">
      <xsd:complexType>
        <xsd:sequence>
          <xsd:element ref="pc:Terms" minOccurs="0" maxOccurs="1"/>
        </xsd:sequence>
      </xsd:complexType>
    </xsd:element>
    <xsd:element name="g8ecfd6069cd4448a46f82c4ec933d65" ma:index="32" nillable="true" ma:taxonomy="true" ma:internalName="g8ecfd6069cd4448a46f82c4ec933d65" ma:taxonomyFieldName="Type_x0020_SB" ma:displayName="SB Type" ma:default="439;#Work Product|a7df45e7-65b9-4ee5-ba2c-67c186dc12b8" ma:fieldId="{08ecfd60-69cd-4448-a46f-82c4ec933d65}" ma:sspId="e20148b9-20a4-48a0-acba-ba52d68a37a3" ma:termSetId="0216d0b4-d982-45f2-a7f5-ef6fdd3791f8" ma:anchorId="00000000-0000-0000-0000-000000000000" ma:open="false" ma:isKeyword="false">
      <xsd:complexType>
        <xsd:sequence>
          <xsd:element ref="pc:Terms" minOccurs="0" maxOccurs="1"/>
        </xsd:sequence>
      </xsd:complexType>
    </xsd:element>
    <xsd:element name="User_x0020_created_x0020_metadata" ma:index="33" nillable="true" ma:displayName="User tags" ma:description="Users can create metadata that is useful to you.  JCL 1/15" ma:internalName="User_x0020_created_x0020_metadat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6372f2-1c1b-4a2c-afb2-3bd48b102e88" elementFormDefault="qualified">
    <xsd:import namespace="http://schemas.microsoft.com/office/2006/documentManagement/types"/>
    <xsd:import namespace="http://schemas.microsoft.com/office/infopath/2007/PartnerControls"/>
    <xsd:element name="DocumentLink" ma:index="6" nillable="true" ma:displayName="Document Link" ma:format="Dropdown" ma:internalName="DocumentLink">
      <xsd:simpleType>
        <xsd:restriction base="dms:Text">
          <xsd:maxLength value="255"/>
        </xsd:restriction>
      </xsd:simpleType>
    </xsd:element>
    <xsd:element name="SandBoxDocumentsUrl" ma:index="7" nillable="true" ma:displayName="SandBoxDocumentsUrl" ma:internalName="SandBoxDocumentsUr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Notes0" ma:index="34" nillable="true" ma:displayName="Notes" ma:internalName="Notes0">
      <xsd:simpleType>
        <xsd:restriction base="dms:Note">
          <xsd:maxLength value="255"/>
        </xsd:restriction>
      </xsd:simpleType>
    </xsd:element>
    <xsd:element name="_Flow_SignoffStatus" ma:index="35"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ec8e4db-fe25-4836-9331-fee16aa7b85f}" ma:internalName="TaxCatchAll" ma:showField="CatchAllData" ma:web="833b4e90-6e8b-4e43-8eff-144660042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9" ma:displayName="Content Type"/>
        <xsd:element ref="dc:title" minOccurs="0" maxOccurs="1" ma:index="3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7C088-0680-4C99-AF9D-5C6550C1D7C7}">
  <ds:schemaRefs>
    <ds:schemaRef ds:uri="http://schemas.microsoft.com/office/infopath/2007/PartnerControls"/>
    <ds:schemaRef ds:uri="http://purl.org/dc/dcmitype/"/>
    <ds:schemaRef ds:uri="9a6372f2-1c1b-4a2c-afb2-3bd48b102e88"/>
    <ds:schemaRef ds:uri="http://schemas.microsoft.com/office/2006/documentManagement/types"/>
    <ds:schemaRef ds:uri="833b4e90-6e8b-4e43-8eff-1446600422c7"/>
    <ds:schemaRef ds:uri="ab06a5aa-8e31-4bdb-9b13-38c58a92ec8a"/>
    <ds:schemaRef ds:uri="http://schemas.microsoft.com/office/2006/metadata/properties"/>
    <ds:schemaRef ds:uri="http://www.w3.org/XML/1998/namespace"/>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FB67787-6D3E-4703-BC77-83F6A503329E}">
  <ds:schemaRefs>
    <ds:schemaRef ds:uri="http://schemas.microsoft.com/sharepoint/events"/>
  </ds:schemaRefs>
</ds:datastoreItem>
</file>

<file path=customXml/itemProps3.xml><?xml version="1.0" encoding="utf-8"?>
<ds:datastoreItem xmlns:ds="http://schemas.openxmlformats.org/officeDocument/2006/customXml" ds:itemID="{33E4E443-78F3-4111-999F-68B3E8F21E4F}">
  <ds:schemaRefs>
    <ds:schemaRef ds:uri="http://schemas.microsoft.com/sharepoint/v3/contenttype/forms"/>
  </ds:schemaRefs>
</ds:datastoreItem>
</file>

<file path=customXml/itemProps4.xml><?xml version="1.0" encoding="utf-8"?>
<ds:datastoreItem xmlns:ds="http://schemas.openxmlformats.org/officeDocument/2006/customXml" ds:itemID="{59320990-7540-4ACE-8D78-FFDCDA77A8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b4e90-6e8b-4e43-8eff-1446600422c7"/>
    <ds:schemaRef ds:uri="9a6372f2-1c1b-4a2c-afb2-3bd48b102e88"/>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4410</Words>
  <Application>Microsoft Office PowerPoint</Application>
  <PresentationFormat>Custom</PresentationFormat>
  <Paragraphs>722</Paragraphs>
  <Slides>52</Slides>
  <Notes>26</Notes>
  <HiddenSlides>0</HiddenSlides>
  <MMClips>0</MMClips>
  <ScaleCrop>false</ScaleCrop>
  <HeadingPairs>
    <vt:vector size="8" baseType="variant">
      <vt:variant>
        <vt:lpstr>Fonts Used</vt:lpstr>
      </vt:variant>
      <vt:variant>
        <vt:i4>21</vt:i4>
      </vt:variant>
      <vt:variant>
        <vt:lpstr>Theme</vt:lpstr>
      </vt:variant>
      <vt:variant>
        <vt:i4>13</vt:i4>
      </vt:variant>
      <vt:variant>
        <vt:lpstr>Embedded OLE Servers</vt:lpstr>
      </vt:variant>
      <vt:variant>
        <vt:i4>1</vt:i4>
      </vt:variant>
      <vt:variant>
        <vt:lpstr>Slide Titles</vt:lpstr>
      </vt:variant>
      <vt:variant>
        <vt:i4>52</vt:i4>
      </vt:variant>
    </vt:vector>
  </HeadingPairs>
  <TitlesOfParts>
    <vt:vector size="87" baseType="lpstr">
      <vt:lpstr>Arial</vt:lpstr>
      <vt:lpstr>Ariel</vt:lpstr>
      <vt:lpstr>Arno Pro</vt:lpstr>
      <vt:lpstr>Arno Pro Display</vt:lpstr>
      <vt:lpstr>Arno Pro Subhead</vt:lpstr>
      <vt:lpstr>Calibri</vt:lpstr>
      <vt:lpstr>Encode Sans Black</vt:lpstr>
      <vt:lpstr>Encode Sans Normal</vt:lpstr>
      <vt:lpstr>Encode Sans Normal Black</vt:lpstr>
      <vt:lpstr>Garamond</vt:lpstr>
      <vt:lpstr>Helvetica</vt:lpstr>
      <vt:lpstr>Lucida Grande</vt:lpstr>
      <vt:lpstr>Merriweather Sans</vt:lpstr>
      <vt:lpstr>Open Sans</vt:lpstr>
      <vt:lpstr>Open Sans Light</vt:lpstr>
      <vt:lpstr>Symbol</vt:lpstr>
      <vt:lpstr>Uni Sans</vt:lpstr>
      <vt:lpstr>Uni Sans Book</vt:lpstr>
      <vt:lpstr>Uni Sans Regular</vt:lpstr>
      <vt:lpstr>Verdana</vt:lpstr>
      <vt:lpstr>Wingdings</vt:lpstr>
      <vt:lpstr>Custom Design</vt:lpstr>
      <vt:lpstr>32_Custom Design</vt:lpstr>
      <vt:lpstr>15_Custom Design</vt:lpstr>
      <vt:lpstr>181129 UWFT Master</vt:lpstr>
      <vt:lpstr>Profile</vt:lpstr>
      <vt:lpstr>UWFT_White</vt:lpstr>
      <vt:lpstr>2_UWFT_White</vt:lpstr>
      <vt:lpstr>13_Custom Design</vt:lpstr>
      <vt:lpstr>3_UWFT_White</vt:lpstr>
      <vt:lpstr>20_Custom Design</vt:lpstr>
      <vt:lpstr>1_Custom Design</vt:lpstr>
      <vt:lpstr>White_Custom Design UWFT</vt:lpstr>
      <vt:lpstr>4_Cargill_150_Blue_072114_v1</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UWFT Subaward Business Process Design  </vt:lpstr>
      <vt:lpstr>Current State</vt:lpstr>
      <vt:lpstr>Epic Scenario – Subaward Creation </vt:lpstr>
      <vt:lpstr>Drafted Future State Design – What’s Changing? </vt:lpstr>
      <vt:lpstr>Drafted Future State Design – What’s Staying Close to Current State?   </vt:lpstr>
      <vt:lpstr>Sponsored Award Components </vt:lpstr>
      <vt:lpstr>Questions? </vt:lpstr>
      <vt:lpstr>UWFT Operating Model</vt:lpstr>
      <vt:lpstr>Goals of the Shared Service</vt:lpstr>
      <vt:lpstr>PowerPoint Presentation</vt:lpstr>
      <vt:lpstr>Top Down Guidance Meets Bottom-up Analysis – Process Design Workshops</vt:lpstr>
      <vt:lpstr>Where Should Finance Work Be Performed?</vt:lpstr>
      <vt:lpstr>DRAFT Level Of Shared Summary View - Finance</vt:lpstr>
      <vt:lpstr>DRAFT Level Of Shared Summary  View – Procurement &amp; SC</vt:lpstr>
      <vt:lpstr>PowerPoint Presentation</vt:lpstr>
      <vt:lpstr>PowerPoint Presentation</vt:lpstr>
      <vt:lpstr>PowerPoint Presentation</vt:lpstr>
      <vt:lpstr>PowerPoint Presentation</vt:lpstr>
      <vt:lpstr>Timeline for Sharing Shared Service Answers With Stakeholders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2020-08-25T01:39:42Z</dcterms:created>
  <dcterms:modified xsi:type="dcterms:W3CDTF">2020-08-28T03:45:25Z</dcterms:modified>
</cp:coreProperties>
</file>