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48"/>
  </p:notesMasterIdLst>
  <p:sldIdLst>
    <p:sldId id="256" r:id="rId2"/>
    <p:sldId id="257" r:id="rId3"/>
    <p:sldId id="258" r:id="rId4"/>
    <p:sldId id="259"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284" r:id="rId20"/>
    <p:sldId id="283" r:id="rId21"/>
    <p:sldId id="285" r:id="rId22"/>
    <p:sldId id="286" r:id="rId23"/>
    <p:sldId id="287" r:id="rId24"/>
    <p:sldId id="293" r:id="rId25"/>
    <p:sldId id="288" r:id="rId26"/>
    <p:sldId id="297" r:id="rId27"/>
    <p:sldId id="299" r:id="rId28"/>
    <p:sldId id="324" r:id="rId29"/>
    <p:sldId id="325" r:id="rId30"/>
    <p:sldId id="289" r:id="rId31"/>
    <p:sldId id="301" r:id="rId32"/>
    <p:sldId id="295" r:id="rId33"/>
    <p:sldId id="296" r:id="rId34"/>
    <p:sldId id="290" r:id="rId35"/>
    <p:sldId id="291" r:id="rId36"/>
    <p:sldId id="316" r:id="rId37"/>
    <p:sldId id="317" r:id="rId38"/>
    <p:sldId id="318" r:id="rId39"/>
    <p:sldId id="326" r:id="rId40"/>
    <p:sldId id="319" r:id="rId41"/>
    <p:sldId id="320" r:id="rId42"/>
    <p:sldId id="321" r:id="rId43"/>
    <p:sldId id="322" r:id="rId44"/>
    <p:sldId id="323" r:id="rId45"/>
    <p:sldId id="260" r:id="rId46"/>
    <p:sldId id="30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759" autoAdjust="0"/>
  </p:normalViewPr>
  <p:slideViewPr>
    <p:cSldViewPr snapToGrid="0">
      <p:cViewPr varScale="1">
        <p:scale>
          <a:sx n="92" d="100"/>
          <a:sy n="92" d="100"/>
        </p:scale>
        <p:origin x="1314" y="78"/>
      </p:cViewPr>
      <p:guideLst/>
    </p:cSldViewPr>
  </p:slideViewPr>
  <p:outlineViewPr>
    <p:cViewPr>
      <p:scale>
        <a:sx n="33" d="100"/>
        <a:sy n="33" d="100"/>
      </p:scale>
      <p:origin x="0" y="-215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8FDF4-17F6-466E-86F9-925C1677AE43}"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751EF-8773-4590-A294-E2442AEC0E79}" type="slidenum">
              <a:rPr lang="en-US" smtClean="0"/>
              <a:t>‹#›</a:t>
            </a:fld>
            <a:endParaRPr lang="en-US"/>
          </a:p>
        </p:txBody>
      </p:sp>
    </p:spTree>
    <p:extLst>
      <p:ext uri="{BB962C8B-B14F-4D97-AF65-F5344CB8AC3E}">
        <p14:creationId xmlns:p14="http://schemas.microsoft.com/office/powerpoint/2010/main" val="4780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751EF-8773-4590-A294-E2442AEC0E79}" type="slidenum">
              <a:rPr lang="en-US" smtClean="0"/>
              <a:t>20</a:t>
            </a:fld>
            <a:endParaRPr lang="en-US"/>
          </a:p>
        </p:txBody>
      </p:sp>
    </p:spTree>
    <p:extLst>
      <p:ext uri="{BB962C8B-B14F-4D97-AF65-F5344CB8AC3E}">
        <p14:creationId xmlns:p14="http://schemas.microsoft.com/office/powerpoint/2010/main" val="284294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Interim or</a:t>
            </a:r>
            <a:r>
              <a:rPr lang="en-US" baseline="0" dirty="0" smtClean="0"/>
              <a:t> final report, but cost share should be met prior to FAD/final reporting.</a:t>
            </a:r>
          </a:p>
          <a:p>
            <a:endParaRPr lang="en-US" baseline="0" dirty="0" smtClean="0"/>
          </a:p>
          <a:p>
            <a:r>
              <a:rPr lang="en-US" baseline="0" dirty="0" smtClean="0"/>
              <a:t>Here is an example from an interim report—overall cost share is unmet (we report on what has been reported to GCA/entered) but this may or may not matter to the sponsor </a:t>
            </a:r>
            <a:endParaRPr lang="en-US" dirty="0" smtClean="0"/>
          </a:p>
          <a:p>
            <a:endParaRPr lang="en-US" dirty="0"/>
          </a:p>
        </p:txBody>
      </p:sp>
      <p:sp>
        <p:nvSpPr>
          <p:cNvPr id="4" name="Slide Number Placeholder 3"/>
          <p:cNvSpPr>
            <a:spLocks noGrp="1"/>
          </p:cNvSpPr>
          <p:nvPr>
            <p:ph type="sldNum" sz="quarter" idx="10"/>
          </p:nvPr>
        </p:nvSpPr>
        <p:spPr/>
        <p:txBody>
          <a:bodyPr/>
          <a:lstStyle/>
          <a:p>
            <a:fld id="{1F1751EF-8773-4590-A294-E2442AEC0E79}" type="slidenum">
              <a:rPr lang="en-US" smtClean="0"/>
              <a:t>21</a:t>
            </a:fld>
            <a:endParaRPr lang="en-US"/>
          </a:p>
        </p:txBody>
      </p:sp>
    </p:spTree>
    <p:extLst>
      <p:ext uri="{BB962C8B-B14F-4D97-AF65-F5344CB8AC3E}">
        <p14:creationId xmlns:p14="http://schemas.microsoft.com/office/powerpoint/2010/main" val="77014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is where</a:t>
            </a:r>
            <a:r>
              <a:rPr lang="en-US" baseline="0" dirty="0" smtClean="0"/>
              <a:t> you can find the Final Action Date on the Budget Summary Page</a:t>
            </a:r>
            <a:endParaRPr lang="en-US" dirty="0" smtClean="0"/>
          </a:p>
          <a:p>
            <a:endParaRPr lang="en-US" dirty="0"/>
          </a:p>
        </p:txBody>
      </p:sp>
      <p:sp>
        <p:nvSpPr>
          <p:cNvPr id="4" name="Slide Number Placeholder 3"/>
          <p:cNvSpPr>
            <a:spLocks noGrp="1"/>
          </p:cNvSpPr>
          <p:nvPr>
            <p:ph type="sldNum" sz="quarter" idx="10"/>
          </p:nvPr>
        </p:nvSpPr>
        <p:spPr/>
        <p:txBody>
          <a:bodyPr/>
          <a:lstStyle/>
          <a:p>
            <a:fld id="{1F1751EF-8773-4590-A294-E2442AEC0E79}" type="slidenum">
              <a:rPr lang="en-US" smtClean="0"/>
              <a:t>25</a:t>
            </a:fld>
            <a:endParaRPr lang="en-US"/>
          </a:p>
        </p:txBody>
      </p:sp>
    </p:spTree>
    <p:extLst>
      <p:ext uri="{BB962C8B-B14F-4D97-AF65-F5344CB8AC3E}">
        <p14:creationId xmlns:p14="http://schemas.microsoft.com/office/powerpoint/2010/main" val="175210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commonly asked question!</a:t>
            </a:r>
          </a:p>
          <a:p>
            <a:endParaRPr lang="en-US" dirty="0"/>
          </a:p>
        </p:txBody>
      </p:sp>
      <p:sp>
        <p:nvSpPr>
          <p:cNvPr id="4" name="Slide Number Placeholder 3"/>
          <p:cNvSpPr>
            <a:spLocks noGrp="1"/>
          </p:cNvSpPr>
          <p:nvPr>
            <p:ph type="sldNum" sz="quarter" idx="10"/>
          </p:nvPr>
        </p:nvSpPr>
        <p:spPr/>
        <p:txBody>
          <a:bodyPr/>
          <a:lstStyle/>
          <a:p>
            <a:fld id="{1F1751EF-8773-4590-A294-E2442AEC0E79}" type="slidenum">
              <a:rPr lang="en-US" smtClean="0"/>
              <a:t>30</a:t>
            </a:fld>
            <a:endParaRPr lang="en-US"/>
          </a:p>
        </p:txBody>
      </p:sp>
    </p:spTree>
    <p:extLst>
      <p:ext uri="{BB962C8B-B14F-4D97-AF65-F5344CB8AC3E}">
        <p14:creationId xmlns:p14="http://schemas.microsoft.com/office/powerpoint/2010/main" val="418153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commonly asked question!</a:t>
            </a:r>
          </a:p>
          <a:p>
            <a:endParaRPr lang="en-US" dirty="0"/>
          </a:p>
        </p:txBody>
      </p:sp>
      <p:sp>
        <p:nvSpPr>
          <p:cNvPr id="4" name="Slide Number Placeholder 3"/>
          <p:cNvSpPr>
            <a:spLocks noGrp="1"/>
          </p:cNvSpPr>
          <p:nvPr>
            <p:ph type="sldNum" sz="quarter" idx="10"/>
          </p:nvPr>
        </p:nvSpPr>
        <p:spPr/>
        <p:txBody>
          <a:bodyPr/>
          <a:lstStyle/>
          <a:p>
            <a:fld id="{1F1751EF-8773-4590-A294-E2442AEC0E79}" type="slidenum">
              <a:rPr lang="en-US" smtClean="0"/>
              <a:t>31</a:t>
            </a:fld>
            <a:endParaRPr lang="en-US"/>
          </a:p>
        </p:txBody>
      </p:sp>
    </p:spTree>
    <p:extLst>
      <p:ext uri="{BB962C8B-B14F-4D97-AF65-F5344CB8AC3E}">
        <p14:creationId xmlns:p14="http://schemas.microsoft.com/office/powerpoint/2010/main" val="53240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FAD</a:t>
            </a:r>
          </a:p>
          <a:p>
            <a:r>
              <a:rPr lang="en-US" dirty="0" smtClean="0"/>
              <a:t>GCA manager review and approval is required</a:t>
            </a:r>
          </a:p>
          <a:p>
            <a:r>
              <a:rPr lang="en-US" dirty="0" smtClean="0"/>
              <a:t>Outstanding transactions less than $200 will be the responsibility of the department</a:t>
            </a:r>
          </a:p>
          <a:p>
            <a:r>
              <a:rPr lang="en-US" dirty="0" smtClean="0"/>
              <a:t>You must provide an audit justification for the late reconciliation </a:t>
            </a:r>
          </a:p>
          <a:p>
            <a:r>
              <a:rPr lang="en-US" dirty="0" smtClean="0"/>
              <a:t>Sponsor approval may be required</a:t>
            </a:r>
          </a:p>
          <a:p>
            <a:r>
              <a:rPr lang="en-US" dirty="0" smtClean="0"/>
              <a:t>Funds may no longer be available</a:t>
            </a:r>
          </a:p>
          <a:p>
            <a:r>
              <a:rPr lang="en-US" dirty="0" smtClean="0"/>
              <a:t>If approved, GCA will submit a supplemental final invoice and/or a revised final report</a:t>
            </a:r>
          </a:p>
          <a:p>
            <a:endParaRPr lang="en-US" dirty="0"/>
          </a:p>
        </p:txBody>
      </p:sp>
      <p:sp>
        <p:nvSpPr>
          <p:cNvPr id="4" name="Slide Number Placeholder 3"/>
          <p:cNvSpPr>
            <a:spLocks noGrp="1"/>
          </p:cNvSpPr>
          <p:nvPr>
            <p:ph type="sldNum" sz="quarter" idx="10"/>
          </p:nvPr>
        </p:nvSpPr>
        <p:spPr/>
        <p:txBody>
          <a:bodyPr/>
          <a:lstStyle/>
          <a:p>
            <a:fld id="{1F1751EF-8773-4590-A294-E2442AEC0E79}" type="slidenum">
              <a:rPr lang="en-US" smtClean="0"/>
              <a:t>34</a:t>
            </a:fld>
            <a:endParaRPr lang="en-US"/>
          </a:p>
        </p:txBody>
      </p:sp>
    </p:spTree>
    <p:extLst>
      <p:ext uri="{BB962C8B-B14F-4D97-AF65-F5344CB8AC3E}">
        <p14:creationId xmlns:p14="http://schemas.microsoft.com/office/powerpoint/2010/main" val="27859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834BB-979D-49E5-A816-F1028E502FF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495D-05DB-40F4-B0E7-1AAC9EFEFC8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17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834BB-979D-49E5-A816-F1028E502FF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495D-05DB-40F4-B0E7-1AAC9EFEFC87}" type="slidenum">
              <a:rPr lang="en-US" smtClean="0"/>
              <a:t>‹#›</a:t>
            </a:fld>
            <a:endParaRPr lang="en-US"/>
          </a:p>
        </p:txBody>
      </p:sp>
    </p:spTree>
    <p:extLst>
      <p:ext uri="{BB962C8B-B14F-4D97-AF65-F5344CB8AC3E}">
        <p14:creationId xmlns:p14="http://schemas.microsoft.com/office/powerpoint/2010/main" val="264975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834BB-979D-49E5-A816-F1028E502FF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495D-05DB-40F4-B0E7-1AAC9EFEFC8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08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834BB-979D-49E5-A816-F1028E502FF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495D-05DB-40F4-B0E7-1AAC9EFEFC87}" type="slidenum">
              <a:rPr lang="en-US" smtClean="0"/>
              <a:t>‹#›</a:t>
            </a:fld>
            <a:endParaRPr lang="en-US"/>
          </a:p>
        </p:txBody>
      </p:sp>
    </p:spTree>
    <p:extLst>
      <p:ext uri="{BB962C8B-B14F-4D97-AF65-F5344CB8AC3E}">
        <p14:creationId xmlns:p14="http://schemas.microsoft.com/office/powerpoint/2010/main" val="158322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834BB-979D-49E5-A816-F1028E502FF7}"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9495D-05DB-40F4-B0E7-1AAC9EFEFC8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17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834BB-979D-49E5-A816-F1028E502FF7}"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9495D-05DB-40F4-B0E7-1AAC9EFEFC87}" type="slidenum">
              <a:rPr lang="en-US" smtClean="0"/>
              <a:t>‹#›</a:t>
            </a:fld>
            <a:endParaRPr lang="en-US"/>
          </a:p>
        </p:txBody>
      </p:sp>
    </p:spTree>
    <p:extLst>
      <p:ext uri="{BB962C8B-B14F-4D97-AF65-F5344CB8AC3E}">
        <p14:creationId xmlns:p14="http://schemas.microsoft.com/office/powerpoint/2010/main" val="20970840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834BB-979D-49E5-A816-F1028E502FF7}"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9495D-05DB-40F4-B0E7-1AAC9EFEFC87}" type="slidenum">
              <a:rPr lang="en-US" smtClean="0"/>
              <a:t>‹#›</a:t>
            </a:fld>
            <a:endParaRPr lang="en-US"/>
          </a:p>
        </p:txBody>
      </p:sp>
    </p:spTree>
    <p:extLst>
      <p:ext uri="{BB962C8B-B14F-4D97-AF65-F5344CB8AC3E}">
        <p14:creationId xmlns:p14="http://schemas.microsoft.com/office/powerpoint/2010/main" val="23016720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834BB-979D-49E5-A816-F1028E502FF7}"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9495D-05DB-40F4-B0E7-1AAC9EFEFC87}" type="slidenum">
              <a:rPr lang="en-US" smtClean="0"/>
              <a:t>‹#›</a:t>
            </a:fld>
            <a:endParaRPr lang="en-US"/>
          </a:p>
        </p:txBody>
      </p:sp>
    </p:spTree>
    <p:extLst>
      <p:ext uri="{BB962C8B-B14F-4D97-AF65-F5344CB8AC3E}">
        <p14:creationId xmlns:p14="http://schemas.microsoft.com/office/powerpoint/2010/main" val="101895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834BB-979D-49E5-A816-F1028E502FF7}"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9495D-05DB-40F4-B0E7-1AAC9EFEFC87}" type="slidenum">
              <a:rPr lang="en-US" smtClean="0"/>
              <a:t>‹#›</a:t>
            </a:fld>
            <a:endParaRPr lang="en-US"/>
          </a:p>
        </p:txBody>
      </p:sp>
    </p:spTree>
    <p:extLst>
      <p:ext uri="{BB962C8B-B14F-4D97-AF65-F5344CB8AC3E}">
        <p14:creationId xmlns:p14="http://schemas.microsoft.com/office/powerpoint/2010/main" val="283809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834BB-979D-49E5-A816-F1028E502FF7}"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9495D-05DB-40F4-B0E7-1AAC9EFEFC87}" type="slidenum">
              <a:rPr lang="en-US" smtClean="0"/>
              <a:t>‹#›</a:t>
            </a:fld>
            <a:endParaRPr lang="en-US"/>
          </a:p>
        </p:txBody>
      </p:sp>
    </p:spTree>
    <p:extLst>
      <p:ext uri="{BB962C8B-B14F-4D97-AF65-F5344CB8AC3E}">
        <p14:creationId xmlns:p14="http://schemas.microsoft.com/office/powerpoint/2010/main" val="25103396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4834BB-979D-49E5-A816-F1028E502FF7}"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9495D-05DB-40F4-B0E7-1AAC9EFEFC8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61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64834BB-979D-49E5-A816-F1028E502FF7}" type="datetimeFigureOut">
              <a:rPr lang="en-US" smtClean="0"/>
              <a:t>1/22/2020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FE9495D-05DB-40F4-B0E7-1AAC9EFEFC8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45473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ashington.edu/research/policies/gim-39-closeout-of-sponsored-progra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inance.uw.edu/gca/sites/default/files/Pending%20Transactions%20Detail%2092018.xls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io@uw.edu" TargetMode="External"/><Relationship Id="rId2" Type="http://schemas.openxmlformats.org/officeDocument/2006/relationships/hyperlink" Target="https://finance.uw.edu/eio/equipment/acquisitions/equipment-fabricati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GCA WINTER FORUM</a:t>
            </a:r>
            <a:endParaRPr lang="en-US" sz="6600" b="1"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5023" b="5023"/>
          <a:stretch>
            <a:fillRect/>
          </a:stretch>
        </p:blipFill>
        <p:spPr/>
      </p:pic>
      <p:sp>
        <p:nvSpPr>
          <p:cNvPr id="3" name="Subtitle 2"/>
          <p:cNvSpPr>
            <a:spLocks noGrp="1"/>
          </p:cNvSpPr>
          <p:nvPr>
            <p:ph type="subTitle" idx="4294967295"/>
          </p:nvPr>
        </p:nvSpPr>
        <p:spPr>
          <a:xfrm>
            <a:off x="8686800" y="4978162"/>
            <a:ext cx="3200400" cy="1463675"/>
          </a:xfrm>
        </p:spPr>
        <p:txBody>
          <a:bodyPr/>
          <a:lstStyle/>
          <a:p>
            <a:endParaRPr lang="en-US" dirty="0" smtClean="0"/>
          </a:p>
          <a:p>
            <a:r>
              <a:rPr lang="en-US" sz="2800" b="1" dirty="0" smtClean="0"/>
              <a:t>January 22, 2020</a:t>
            </a:r>
            <a:endParaRPr lang="en-US" sz="2800" b="1" dirty="0"/>
          </a:p>
        </p:txBody>
      </p:sp>
    </p:spTree>
    <p:extLst>
      <p:ext uri="{BB962C8B-B14F-4D97-AF65-F5344CB8AC3E}">
        <p14:creationId xmlns:p14="http://schemas.microsoft.com/office/powerpoint/2010/main" val="2176058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Reconciliation spreadsheet</a:t>
            </a:r>
            <a:endParaRPr lang="en-US" dirty="0"/>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sz="3200" dirty="0" smtClean="0"/>
              <a:t> Issued via GrantTracker when GCA processes a Journal Voucher (JV) to post subcontract F&amp;A</a:t>
            </a:r>
          </a:p>
          <a:p>
            <a:pPr>
              <a:buFont typeface="Wingdings" panose="05000000000000000000" pitchFamily="2" charset="2"/>
              <a:buChar char="Ø"/>
            </a:pPr>
            <a:r>
              <a:rPr lang="en-US" sz="3200" dirty="0" smtClean="0"/>
              <a:t> Gives so much information it can be tough to follow!</a:t>
            </a:r>
            <a:endParaRPr lang="en-US" sz="3200" dirty="0"/>
          </a:p>
        </p:txBody>
      </p:sp>
      <p:sp>
        <p:nvSpPr>
          <p:cNvPr id="5" name="Content Placeholder 4"/>
          <p:cNvSpPr>
            <a:spLocks noGrp="1"/>
          </p:cNvSpPr>
          <p:nvPr>
            <p:ph sz="half" idx="2"/>
          </p:nvPr>
        </p:nvSpPr>
        <p:spPr/>
        <p:txBody>
          <a:bodyPr/>
          <a:lstStyle/>
          <a:p>
            <a:endParaRPr lang="en-US"/>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11" y="2629149"/>
            <a:ext cx="3003527" cy="265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006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JV tab – the bottom line</a:t>
            </a:r>
            <a:endParaRPr lang="en-US" dirty="0"/>
          </a:p>
        </p:txBody>
      </p:sp>
      <p:pic>
        <p:nvPicPr>
          <p:cNvPr id="7" name="Content Placeholder 6"/>
          <p:cNvPicPr>
            <a:picLocks noGrp="1" noChangeAspect="1"/>
          </p:cNvPicPr>
          <p:nvPr>
            <p:ph idx="1"/>
          </p:nvPr>
        </p:nvPicPr>
        <p:blipFill>
          <a:blip r:embed="rId2"/>
          <a:stretch>
            <a:fillRect/>
          </a:stretch>
        </p:blipFill>
        <p:spPr>
          <a:xfrm>
            <a:off x="2482814" y="1888844"/>
            <a:ext cx="7267593" cy="4448812"/>
          </a:xfrm>
          <a:prstGeom prst="rect">
            <a:avLst/>
          </a:prstGeom>
        </p:spPr>
      </p:pic>
    </p:spTree>
    <p:extLst>
      <p:ext uri="{BB962C8B-B14F-4D97-AF65-F5344CB8AC3E}">
        <p14:creationId xmlns:p14="http://schemas.microsoft.com/office/powerpoint/2010/main" val="2925497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BSC tab – so much information!</a:t>
            </a:r>
            <a:endParaRPr lang="en-US" sz="5000" dirty="0"/>
          </a:p>
        </p:txBody>
      </p:sp>
      <p:pic>
        <p:nvPicPr>
          <p:cNvPr id="4" name="Content Placeholder 3"/>
          <p:cNvPicPr>
            <a:picLocks noGrp="1" noChangeAspect="1"/>
          </p:cNvPicPr>
          <p:nvPr>
            <p:ph idx="1"/>
          </p:nvPr>
        </p:nvPicPr>
        <p:blipFill>
          <a:blip r:embed="rId2"/>
          <a:stretch>
            <a:fillRect/>
          </a:stretch>
        </p:blipFill>
        <p:spPr>
          <a:xfrm>
            <a:off x="5912658" y="822325"/>
            <a:ext cx="5283172" cy="5184775"/>
          </a:xfrm>
          <a:prstGeom prst="rect">
            <a:avLst/>
          </a:prstGeom>
        </p:spPr>
      </p:pic>
      <p:sp>
        <p:nvSpPr>
          <p:cNvPr id="6" name="Tex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082042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Breakdown</a:t>
            </a:r>
            <a:endParaRPr lang="en-US" sz="5000" dirty="0"/>
          </a:p>
        </p:txBody>
      </p:sp>
      <p:pic>
        <p:nvPicPr>
          <p:cNvPr id="5" name="Content Placeholder 4"/>
          <p:cNvPicPr>
            <a:picLocks noGrp="1" noChangeAspect="1"/>
          </p:cNvPicPr>
          <p:nvPr>
            <p:ph idx="1"/>
          </p:nvPr>
        </p:nvPicPr>
        <p:blipFill>
          <a:blip r:embed="rId2"/>
          <a:stretch>
            <a:fillRect/>
          </a:stretch>
        </p:blipFill>
        <p:spPr>
          <a:xfrm>
            <a:off x="6011387" y="2695665"/>
            <a:ext cx="5085714" cy="1438095"/>
          </a:xfrm>
          <a:prstGeom prst="rect">
            <a:avLst/>
          </a:prstGeom>
        </p:spPr>
      </p:pic>
      <p:sp>
        <p:nvSpPr>
          <p:cNvPr id="4" name="Text Placeholder 3"/>
          <p:cNvSpPr>
            <a:spLocks noGrp="1"/>
          </p:cNvSpPr>
          <p:nvPr>
            <p:ph type="body" sz="half" idx="2"/>
          </p:nvPr>
        </p:nvSpPr>
        <p:spPr/>
        <p:txBody>
          <a:bodyPr>
            <a:normAutofit lnSpcReduction="10000"/>
          </a:bodyPr>
          <a:lstStyle/>
          <a:p>
            <a:pPr marL="457200" indent="-457200">
              <a:buFont typeface="Wingdings" panose="05000000000000000000" pitchFamily="2" charset="2"/>
              <a:buChar char="Ø"/>
            </a:pPr>
            <a:r>
              <a:rPr lang="en-US" sz="2800" dirty="0" smtClean="0"/>
              <a:t>Starts with overall setup</a:t>
            </a:r>
          </a:p>
          <a:p>
            <a:pPr marL="457200" indent="-457200">
              <a:buFont typeface="Wingdings" panose="05000000000000000000" pitchFamily="2" charset="2"/>
              <a:buChar char="Ø"/>
            </a:pPr>
            <a:r>
              <a:rPr lang="en-US" sz="2800" dirty="0" smtClean="0"/>
              <a:t>Identifying details for each subcontract</a:t>
            </a:r>
          </a:p>
          <a:p>
            <a:pPr marL="457200" indent="-457200">
              <a:buFont typeface="Wingdings" panose="05000000000000000000" pitchFamily="2" charset="2"/>
              <a:buChar char="Ø"/>
            </a:pPr>
            <a:r>
              <a:rPr lang="en-US" sz="2800" dirty="0" smtClean="0"/>
              <a:t>IDC rate (F&amp;A)</a:t>
            </a:r>
          </a:p>
          <a:p>
            <a:pPr marL="457200" indent="-457200">
              <a:buFont typeface="Wingdings" panose="05000000000000000000" pitchFamily="2" charset="2"/>
              <a:buChar char="Ø"/>
            </a:pPr>
            <a:r>
              <a:rPr lang="en-US" sz="2800" dirty="0" smtClean="0"/>
              <a:t>Total amount budgeted</a:t>
            </a:r>
          </a:p>
          <a:p>
            <a:pPr marL="457200" indent="-457200">
              <a:buFont typeface="Wingdings" panose="05000000000000000000" pitchFamily="2" charset="2"/>
              <a:buChar char="Ø"/>
            </a:pPr>
            <a:r>
              <a:rPr lang="en-US" sz="2800" dirty="0" smtClean="0"/>
              <a:t>Amount subject to IDC</a:t>
            </a:r>
          </a:p>
          <a:p>
            <a:pPr marL="457200" indent="-457200">
              <a:buFont typeface="Wingdings" panose="05000000000000000000" pitchFamily="2" charset="2"/>
              <a:buChar char="Ø"/>
            </a:pPr>
            <a:r>
              <a:rPr lang="en-US" sz="2800" dirty="0" smtClean="0"/>
              <a:t>Exempt amount</a:t>
            </a:r>
            <a:endParaRPr lang="en-US" sz="2800" dirty="0"/>
          </a:p>
        </p:txBody>
      </p:sp>
    </p:spTree>
    <p:extLst>
      <p:ext uri="{BB962C8B-B14F-4D97-AF65-F5344CB8AC3E}">
        <p14:creationId xmlns:p14="http://schemas.microsoft.com/office/powerpoint/2010/main" val="2615440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a:t>Breakdown</a:t>
            </a:r>
          </a:p>
        </p:txBody>
      </p:sp>
      <p:pic>
        <p:nvPicPr>
          <p:cNvPr id="5" name="Content Placeholder 4"/>
          <p:cNvPicPr>
            <a:picLocks noGrp="1" noChangeAspect="1"/>
          </p:cNvPicPr>
          <p:nvPr>
            <p:ph idx="1"/>
          </p:nvPr>
        </p:nvPicPr>
        <p:blipFill>
          <a:blip r:embed="rId2"/>
          <a:stretch>
            <a:fillRect/>
          </a:stretch>
        </p:blipFill>
        <p:spPr>
          <a:xfrm>
            <a:off x="5715000" y="2759847"/>
            <a:ext cx="5678488" cy="1309730"/>
          </a:xfrm>
          <a:prstGeom prst="rect">
            <a:avLst/>
          </a:prstGeom>
        </p:spPr>
      </p:pic>
      <p:sp>
        <p:nvSpPr>
          <p:cNvPr id="4" name="Text Placeholder 3"/>
          <p:cNvSpPr>
            <a:spLocks noGrp="1"/>
          </p:cNvSpPr>
          <p:nvPr>
            <p:ph type="body" sz="half" idx="2"/>
          </p:nvPr>
        </p:nvSpPr>
        <p:spPr>
          <a:xfrm>
            <a:off x="1024128" y="1724105"/>
            <a:ext cx="4389120" cy="3762294"/>
          </a:xfrm>
        </p:spPr>
        <p:txBody>
          <a:bodyPr>
            <a:noAutofit/>
          </a:bodyPr>
          <a:lstStyle/>
          <a:p>
            <a:pPr marL="457200" indent="-457200">
              <a:buFont typeface="Wingdings" panose="05000000000000000000" pitchFamily="2" charset="2"/>
              <a:buChar char="Ø"/>
            </a:pPr>
            <a:r>
              <a:rPr lang="en-US" sz="2800" dirty="0" smtClean="0"/>
              <a:t>03-62 expenditures as of JV date</a:t>
            </a:r>
          </a:p>
          <a:p>
            <a:pPr marL="457200" indent="-457200">
              <a:buFont typeface="Wingdings" panose="05000000000000000000" pitchFamily="2" charset="2"/>
              <a:buChar char="Ø"/>
            </a:pPr>
            <a:r>
              <a:rPr lang="en-US" sz="2800" dirty="0" smtClean="0"/>
              <a:t>If budget is standalone or in its first year, total column should equal 03-62 total in MyFD on JV date </a:t>
            </a:r>
          </a:p>
          <a:p>
            <a:pPr marL="457200" indent="-457200">
              <a:buFont typeface="Wingdings" panose="05000000000000000000" pitchFamily="2" charset="2"/>
              <a:buChar char="Ø"/>
            </a:pPr>
            <a:r>
              <a:rPr lang="en-US" sz="2800" dirty="0" smtClean="0"/>
              <a:t>Second section shows remaining unspent balances</a:t>
            </a:r>
            <a:endParaRPr lang="en-US" sz="2800" dirty="0"/>
          </a:p>
        </p:txBody>
      </p:sp>
    </p:spTree>
    <p:extLst>
      <p:ext uri="{BB962C8B-B14F-4D97-AF65-F5344CB8AC3E}">
        <p14:creationId xmlns:p14="http://schemas.microsoft.com/office/powerpoint/2010/main" val="11491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Breakdown</a:t>
            </a:r>
            <a:endParaRPr lang="en-US" sz="5000" dirty="0"/>
          </a:p>
        </p:txBody>
      </p:sp>
      <p:pic>
        <p:nvPicPr>
          <p:cNvPr id="5" name="Content Placeholder 4"/>
          <p:cNvPicPr>
            <a:picLocks noGrp="1" noChangeAspect="1"/>
          </p:cNvPicPr>
          <p:nvPr>
            <p:ph idx="1"/>
          </p:nvPr>
        </p:nvPicPr>
        <p:blipFill>
          <a:blip r:embed="rId2"/>
          <a:stretch>
            <a:fillRect/>
          </a:stretch>
        </p:blipFill>
        <p:spPr>
          <a:xfrm>
            <a:off x="5715000" y="2730842"/>
            <a:ext cx="5678488" cy="1367741"/>
          </a:xfrm>
          <a:prstGeom prst="rect">
            <a:avLst/>
          </a:prstGeom>
        </p:spPr>
      </p:pic>
      <p:sp>
        <p:nvSpPr>
          <p:cNvPr id="4" name="Text Placeholder 3"/>
          <p:cNvSpPr>
            <a:spLocks noGrp="1"/>
          </p:cNvSpPr>
          <p:nvPr>
            <p:ph type="body" sz="half" idx="2"/>
          </p:nvPr>
        </p:nvSpPr>
        <p:spPr>
          <a:xfrm>
            <a:off x="1024128" y="2028906"/>
            <a:ext cx="4389120" cy="3762294"/>
          </a:xfrm>
        </p:spPr>
        <p:txBody>
          <a:bodyPr>
            <a:noAutofit/>
          </a:bodyPr>
          <a:lstStyle/>
          <a:p>
            <a:pPr marL="457200" indent="-457200">
              <a:buFont typeface="Wingdings" panose="05000000000000000000" pitchFamily="2" charset="2"/>
              <a:buChar char="Ø"/>
            </a:pPr>
            <a:r>
              <a:rPr lang="en-US" sz="2800" dirty="0" smtClean="0"/>
              <a:t>Here we move from the 03-62 direct costs to the associated F&amp;A</a:t>
            </a:r>
          </a:p>
          <a:p>
            <a:pPr marL="457200" indent="-457200">
              <a:buFont typeface="Wingdings" panose="05000000000000000000" pitchFamily="2" charset="2"/>
              <a:buChar char="Ø"/>
            </a:pPr>
            <a:r>
              <a:rPr lang="en-US" sz="2800" dirty="0" smtClean="0"/>
              <a:t>Past: Posted on previous JVs</a:t>
            </a:r>
          </a:p>
          <a:p>
            <a:pPr marL="457200" indent="-457200">
              <a:buFont typeface="Wingdings" panose="05000000000000000000" pitchFamily="2" charset="2"/>
              <a:buChar char="Ø"/>
            </a:pPr>
            <a:r>
              <a:rPr lang="en-US" sz="2800" dirty="0" smtClean="0"/>
              <a:t>Present: The current JV amount (matches JV tab)</a:t>
            </a:r>
          </a:p>
          <a:p>
            <a:pPr marL="457200" indent="-457200">
              <a:buFont typeface="Wingdings" panose="05000000000000000000" pitchFamily="2" charset="2"/>
              <a:buChar char="Ø"/>
            </a:pPr>
            <a:r>
              <a:rPr lang="en-US" sz="2800" dirty="0" smtClean="0"/>
              <a:t>Totals to date</a:t>
            </a:r>
            <a:endParaRPr lang="en-US" sz="2800" dirty="0"/>
          </a:p>
        </p:txBody>
      </p:sp>
    </p:spTree>
    <p:extLst>
      <p:ext uri="{BB962C8B-B14F-4D97-AF65-F5344CB8AC3E}">
        <p14:creationId xmlns:p14="http://schemas.microsoft.com/office/powerpoint/2010/main" val="3480025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Breakdown</a:t>
            </a:r>
            <a:endParaRPr lang="en-US" sz="5000" dirty="0"/>
          </a:p>
        </p:txBody>
      </p:sp>
      <p:pic>
        <p:nvPicPr>
          <p:cNvPr id="7" name="Content Placeholder 6"/>
          <p:cNvPicPr>
            <a:picLocks noGrp="1" noChangeAspect="1"/>
          </p:cNvPicPr>
          <p:nvPr>
            <p:ph idx="1"/>
          </p:nvPr>
        </p:nvPicPr>
        <p:blipFill>
          <a:blip r:embed="rId2"/>
          <a:stretch>
            <a:fillRect/>
          </a:stretch>
        </p:blipFill>
        <p:spPr>
          <a:xfrm>
            <a:off x="5892339" y="2938522"/>
            <a:ext cx="6181674" cy="1105845"/>
          </a:xfrm>
          <a:prstGeom prst="rect">
            <a:avLst/>
          </a:prstGeom>
        </p:spPr>
      </p:pic>
      <p:sp>
        <p:nvSpPr>
          <p:cNvPr id="4" name="Text Placeholder 3"/>
          <p:cNvSpPr>
            <a:spLocks noGrp="1"/>
          </p:cNvSpPr>
          <p:nvPr>
            <p:ph type="body" sz="half" idx="2"/>
          </p:nvPr>
        </p:nvSpPr>
        <p:spPr/>
        <p:txBody>
          <a:bodyPr>
            <a:normAutofit/>
          </a:bodyPr>
          <a:lstStyle/>
          <a:p>
            <a:pPr marL="457200" indent="-457200">
              <a:buFont typeface="Wingdings" panose="05000000000000000000" pitchFamily="2" charset="2"/>
              <a:buChar char="Ø"/>
            </a:pPr>
            <a:r>
              <a:rPr lang="en-US" sz="2800" dirty="0" smtClean="0"/>
              <a:t>Future: Subcontract F&amp;A remaining to be charged</a:t>
            </a:r>
          </a:p>
          <a:p>
            <a:pPr marL="457200" indent="-457200">
              <a:buFont typeface="Wingdings" panose="05000000000000000000" pitchFamily="2" charset="2"/>
              <a:buChar char="Ø"/>
            </a:pPr>
            <a:r>
              <a:rPr lang="en-US" sz="2800" dirty="0" smtClean="0"/>
              <a:t>Once IDC Balance to Be Charged is $0.00, no further JVs needed (unless you add additional subcontracts)</a:t>
            </a:r>
            <a:endParaRPr lang="en-US" sz="2800" dirty="0"/>
          </a:p>
        </p:txBody>
      </p:sp>
    </p:spTree>
    <p:extLst>
      <p:ext uri="{BB962C8B-B14F-4D97-AF65-F5344CB8AC3E}">
        <p14:creationId xmlns:p14="http://schemas.microsoft.com/office/powerpoint/2010/main" val="182840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Tabs</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US" sz="3200" dirty="0" smtClean="0"/>
              <a:t> Transaction Detail and List: Both list 03-62 charges broken down by subcontract – could be useful for cross-check with your records</a:t>
            </a:r>
          </a:p>
          <a:p>
            <a:pPr>
              <a:buFont typeface="Wingdings" panose="05000000000000000000" pitchFamily="2" charset="2"/>
              <a:buChar char="Ø"/>
            </a:pPr>
            <a:r>
              <a:rPr lang="en-US" sz="3200" dirty="0" smtClean="0"/>
              <a:t> Input and Collating Order: For GCA use</a:t>
            </a:r>
            <a:endParaRPr lang="en-US" sz="3200" dirty="0"/>
          </a:p>
        </p:txBody>
      </p:sp>
    </p:spTree>
    <p:extLst>
      <p:ext uri="{BB962C8B-B14F-4D97-AF65-F5344CB8AC3E}">
        <p14:creationId xmlns:p14="http://schemas.microsoft.com/office/powerpoint/2010/main" val="3306157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Questions?</a:t>
            </a:r>
            <a:endParaRPr lang="en-US" sz="6600" dirty="0"/>
          </a:p>
        </p:txBody>
      </p:sp>
      <p:sp>
        <p:nvSpPr>
          <p:cNvPr id="7" name="Text Placeholder 6"/>
          <p:cNvSpPr>
            <a:spLocks noGrp="1"/>
          </p:cNvSpPr>
          <p:nvPr>
            <p:ph type="body" sz="half" idx="2"/>
          </p:nvPr>
        </p:nvSpPr>
        <p:spPr/>
        <p:txBody>
          <a:bodyPr/>
          <a:lstStyle/>
          <a:p>
            <a:endParaRPr lang="en-US"/>
          </a:p>
        </p:txBody>
      </p:sp>
      <p:pic>
        <p:nvPicPr>
          <p:cNvPr id="1030" name="Picture 6" descr="Image result for image of questioning pers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60234" y="1113586"/>
            <a:ext cx="3892802" cy="5198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187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BILLING ON AWARDS WITH COST SHARE COMMITMENTS</a:t>
            </a:r>
            <a:endParaRPr lang="en-US" dirty="0"/>
          </a:p>
        </p:txBody>
      </p:sp>
      <p:sp>
        <p:nvSpPr>
          <p:cNvPr id="3" name="Subtitle 2"/>
          <p:cNvSpPr>
            <a:spLocks noGrp="1"/>
          </p:cNvSpPr>
          <p:nvPr>
            <p:ph type="subTitle" idx="1"/>
          </p:nvPr>
        </p:nvSpPr>
        <p:spPr/>
        <p:txBody>
          <a:bodyPr>
            <a:normAutofit/>
          </a:bodyPr>
          <a:lstStyle/>
          <a:p>
            <a:r>
              <a:rPr lang="en-US" sz="2800" dirty="0" smtClean="0"/>
              <a:t>Austin Campbell</a:t>
            </a:r>
            <a:endParaRPr lang="en-US" sz="2800" dirty="0"/>
          </a:p>
        </p:txBody>
      </p:sp>
    </p:spTree>
    <p:extLst>
      <p:ext uri="{BB962C8B-B14F-4D97-AF65-F5344CB8AC3E}">
        <p14:creationId xmlns:p14="http://schemas.microsoft.com/office/powerpoint/2010/main" val="4289452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WELCOME</a:t>
            </a:r>
            <a:endParaRPr lang="en-US" sz="60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 Bathrooms are located around the corner to the right</a:t>
            </a:r>
          </a:p>
          <a:p>
            <a:pPr>
              <a:buFont typeface="Wingdings" panose="05000000000000000000" pitchFamily="2" charset="2"/>
              <a:buChar char="Ø"/>
            </a:pPr>
            <a:r>
              <a:rPr lang="en-US" sz="3200" dirty="0" smtClean="0"/>
              <a:t> We want you to be engaged.  This Forum is for you!</a:t>
            </a:r>
          </a:p>
          <a:p>
            <a:pPr>
              <a:buFont typeface="Wingdings" panose="05000000000000000000" pitchFamily="2" charset="2"/>
              <a:buChar char="Ø"/>
            </a:pPr>
            <a:r>
              <a:rPr lang="en-US" sz="3200" dirty="0" smtClean="0"/>
              <a:t> Please ask us questions (but nothing budget specific!)</a:t>
            </a:r>
            <a:endParaRPr lang="en-US" sz="3200" dirty="0"/>
          </a:p>
        </p:txBody>
      </p:sp>
    </p:spTree>
    <p:extLst>
      <p:ext uri="{BB962C8B-B14F-4D97-AF65-F5344CB8AC3E}">
        <p14:creationId xmlns:p14="http://schemas.microsoft.com/office/powerpoint/2010/main" val="2538468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an award has cost share, is GCA checking if the minimum commitment has been met before invoicing or drawing funds?</a:t>
            </a:r>
            <a:endParaRPr lang="en-US" dirty="0"/>
          </a:p>
        </p:txBody>
      </p:sp>
      <p:sp>
        <p:nvSpPr>
          <p:cNvPr id="3" name="Content Placeholder 2"/>
          <p:cNvSpPr>
            <a:spLocks noGrp="1"/>
          </p:cNvSpPr>
          <p:nvPr>
            <p:ph idx="1"/>
          </p:nvPr>
        </p:nvSpPr>
        <p:spPr/>
        <p:txBody>
          <a:bodyPr/>
          <a:lstStyle/>
          <a:p>
            <a:r>
              <a:rPr lang="en-US" sz="3200" u="sng" dirty="0" smtClean="0"/>
              <a:t>It depends:</a:t>
            </a:r>
          </a:p>
          <a:p>
            <a:pPr>
              <a:buFont typeface="Wingdings" panose="05000000000000000000" pitchFamily="2" charset="2"/>
              <a:buChar char="Ø"/>
            </a:pPr>
            <a:r>
              <a:rPr lang="en-US" sz="3200" dirty="0" smtClean="0"/>
              <a:t> Are </a:t>
            </a:r>
            <a:r>
              <a:rPr lang="en-US" sz="3200" dirty="0"/>
              <a:t>there </a:t>
            </a:r>
            <a:r>
              <a:rPr lang="en-US" sz="3200" dirty="0" smtClean="0"/>
              <a:t>award – </a:t>
            </a:r>
            <a:r>
              <a:rPr lang="en-US" sz="3200" dirty="0"/>
              <a:t>or sponsor-specific requirements?</a:t>
            </a:r>
          </a:p>
          <a:p>
            <a:pPr>
              <a:buFont typeface="Wingdings" panose="05000000000000000000" pitchFamily="2" charset="2"/>
              <a:buChar char="Ø"/>
            </a:pPr>
            <a:r>
              <a:rPr lang="en-US" sz="3200" dirty="0" smtClean="0"/>
              <a:t> What </a:t>
            </a:r>
            <a:r>
              <a:rPr lang="en-US" sz="3200" dirty="0"/>
              <a:t>is the billing method?</a:t>
            </a:r>
          </a:p>
          <a:p>
            <a:pPr lvl="2">
              <a:buFont typeface="Wingdings" panose="05000000000000000000" pitchFamily="2" charset="2"/>
              <a:buChar char="§"/>
            </a:pPr>
            <a:r>
              <a:rPr lang="en-US" sz="2800" dirty="0" smtClean="0"/>
              <a:t> Letter </a:t>
            </a:r>
            <a:r>
              <a:rPr lang="en-US" sz="2800" dirty="0"/>
              <a:t>of Credit (LOC) or invoicing?</a:t>
            </a:r>
          </a:p>
          <a:p>
            <a:pPr>
              <a:buFont typeface="Wingdings" panose="05000000000000000000" pitchFamily="2" charset="2"/>
              <a:buChar char="Ø"/>
            </a:pPr>
            <a:r>
              <a:rPr lang="en-US" sz="3200" dirty="0" smtClean="0"/>
              <a:t> If invoicing – is </a:t>
            </a:r>
            <a:r>
              <a:rPr lang="en-US" sz="3200" dirty="0"/>
              <a:t>it an interim or final invoice?</a:t>
            </a:r>
          </a:p>
          <a:p>
            <a:endParaRPr lang="en-US" dirty="0" smtClean="0"/>
          </a:p>
        </p:txBody>
      </p:sp>
    </p:spTree>
    <p:extLst>
      <p:ext uri="{BB962C8B-B14F-4D97-AF65-F5344CB8AC3E}">
        <p14:creationId xmlns:p14="http://schemas.microsoft.com/office/powerpoint/2010/main" val="314912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of Credit (LOC) </a:t>
            </a:r>
            <a:r>
              <a:rPr lang="en-US" dirty="0" smtClean="0"/>
              <a:t>Awards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sz="3500" dirty="0" smtClean="0"/>
              <a:t> No </a:t>
            </a:r>
            <a:r>
              <a:rPr lang="en-US" sz="3500" dirty="0"/>
              <a:t>hard stop for an unmet cost share requirement</a:t>
            </a:r>
          </a:p>
          <a:p>
            <a:pPr>
              <a:buFont typeface="Wingdings" panose="05000000000000000000" pitchFamily="2" charset="2"/>
              <a:buChar char="Ø"/>
            </a:pPr>
            <a:r>
              <a:rPr lang="en-US" sz="3500" dirty="0" smtClean="0"/>
              <a:t> “</a:t>
            </a:r>
            <a:r>
              <a:rPr lang="en-US" sz="3500" dirty="0"/>
              <a:t>If you charge it, we draw it”</a:t>
            </a:r>
          </a:p>
          <a:p>
            <a:pPr>
              <a:buFont typeface="Wingdings" panose="05000000000000000000" pitchFamily="2" charset="2"/>
              <a:buChar char="Ø"/>
            </a:pPr>
            <a:r>
              <a:rPr lang="en-US" sz="3500" dirty="0" smtClean="0"/>
              <a:t> Unmet </a:t>
            </a:r>
            <a:r>
              <a:rPr lang="en-US" sz="3500" dirty="0"/>
              <a:t>cost share could appear to sponsor on the financial reports</a:t>
            </a:r>
          </a:p>
          <a:p>
            <a:pPr lvl="2">
              <a:buFont typeface="Wingdings" panose="05000000000000000000" pitchFamily="2" charset="2"/>
              <a:buChar char="§"/>
            </a:pPr>
            <a:r>
              <a:rPr lang="en-US" sz="3000" dirty="0" smtClean="0"/>
              <a:t> This </a:t>
            </a:r>
            <a:r>
              <a:rPr lang="en-US" sz="3000" dirty="0"/>
              <a:t>does not affect draw process for our LOC specialists</a:t>
            </a:r>
          </a:p>
          <a:p>
            <a:pPr lvl="1"/>
            <a:endParaRPr lang="en-US" dirty="0"/>
          </a:p>
          <a:p>
            <a:pPr marL="128016" lvl="1" indent="0">
              <a:buNone/>
            </a:pPr>
            <a:endParaRPr lang="en-US" dirty="0"/>
          </a:p>
          <a:p>
            <a:pPr marL="558800" lvl="1" indent="0">
              <a:buNone/>
            </a:pPr>
            <a:endParaRPr lang="en-US" dirty="0"/>
          </a:p>
          <a:p>
            <a:pPr marL="558800" lvl="1" indent="0">
              <a:buNone/>
            </a:pPr>
            <a:r>
              <a:rPr lang="en-US" dirty="0"/>
              <a:t>				</a:t>
            </a:r>
            <a:endParaRPr lang="en-US" dirty="0" smtClean="0"/>
          </a:p>
          <a:p>
            <a:pPr marL="558800" lvl="1" indent="0" algn="ctr">
              <a:buNone/>
            </a:pPr>
            <a:r>
              <a:rPr lang="en-US" sz="2800" dirty="0" smtClean="0"/>
              <a:t>(</a:t>
            </a:r>
            <a:r>
              <a:rPr lang="en-US" sz="2800" dirty="0"/>
              <a:t>interim report) </a:t>
            </a:r>
          </a:p>
          <a:p>
            <a:endParaRPr lang="en-US" dirty="0"/>
          </a:p>
        </p:txBody>
      </p:sp>
      <p:pic>
        <p:nvPicPr>
          <p:cNvPr id="4" name="Picture 3"/>
          <p:cNvPicPr>
            <a:picLocks noChangeAspect="1"/>
          </p:cNvPicPr>
          <p:nvPr/>
        </p:nvPicPr>
        <p:blipFill>
          <a:blip r:embed="rId3"/>
          <a:stretch>
            <a:fillRect/>
          </a:stretch>
        </p:blipFill>
        <p:spPr>
          <a:xfrm>
            <a:off x="2356087" y="4995512"/>
            <a:ext cx="6391275" cy="638175"/>
          </a:xfrm>
          <a:prstGeom prst="rect">
            <a:avLst/>
          </a:prstGeom>
        </p:spPr>
      </p:pic>
      <p:sp>
        <p:nvSpPr>
          <p:cNvPr id="6" name="Oval 5"/>
          <p:cNvSpPr/>
          <p:nvPr/>
        </p:nvSpPr>
        <p:spPr>
          <a:xfrm>
            <a:off x="7827058" y="4888395"/>
            <a:ext cx="1007389" cy="8524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766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 with </a:t>
            </a:r>
            <a:r>
              <a:rPr lang="en-US" dirty="0" smtClean="0"/>
              <a:t>Invoicing</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000" dirty="0" smtClean="0"/>
              <a:t> UW </a:t>
            </a:r>
            <a:r>
              <a:rPr lang="en-US" sz="3000" dirty="0"/>
              <a:t>standard invoicing format does show cost share to-date</a:t>
            </a:r>
          </a:p>
          <a:p>
            <a:pPr>
              <a:buFont typeface="Wingdings" panose="05000000000000000000" pitchFamily="2" charset="2"/>
              <a:buChar char="Ø"/>
            </a:pPr>
            <a:r>
              <a:rPr lang="en-US" sz="3000" dirty="0" smtClean="0"/>
              <a:t> GCA </a:t>
            </a:r>
            <a:r>
              <a:rPr lang="en-US" sz="3000" dirty="0"/>
              <a:t>invoices regardless of cost share actuals with the exception </a:t>
            </a:r>
            <a:r>
              <a:rPr lang="en-US" sz="3000" dirty="0" smtClean="0"/>
              <a:t>of…</a:t>
            </a:r>
          </a:p>
          <a:p>
            <a:pPr lvl="1">
              <a:buFont typeface="Wingdings" panose="05000000000000000000" pitchFamily="2" charset="2"/>
              <a:buChar char="Ø"/>
            </a:pPr>
            <a:r>
              <a:rPr lang="en-US" sz="2500" dirty="0" smtClean="0"/>
              <a:t> Awards </a:t>
            </a:r>
            <a:r>
              <a:rPr lang="en-US" sz="2500" dirty="0"/>
              <a:t>with specific interim cost share requirements (i.e. must maintain a match</a:t>
            </a:r>
            <a:r>
              <a:rPr lang="en-US" sz="2500" dirty="0" smtClean="0"/>
              <a:t>)</a:t>
            </a:r>
          </a:p>
          <a:p>
            <a:pPr lvl="2">
              <a:buFont typeface="Wingdings" panose="05000000000000000000" pitchFamily="2" charset="2"/>
              <a:buChar char="§"/>
            </a:pPr>
            <a:r>
              <a:rPr lang="en-US" sz="2000" dirty="0" smtClean="0"/>
              <a:t> GCA </a:t>
            </a:r>
            <a:r>
              <a:rPr lang="en-US" sz="2000" dirty="0"/>
              <a:t>will send a reminder to campus to report non-FEC cost share or submit an interim cost share report for FEC cost </a:t>
            </a:r>
            <a:r>
              <a:rPr lang="en-US" sz="2000" dirty="0" smtClean="0"/>
              <a:t>share</a:t>
            </a:r>
            <a:endParaRPr lang="en-US" sz="2400" dirty="0" smtClean="0"/>
          </a:p>
          <a:p>
            <a:pPr lvl="1">
              <a:buFont typeface="Wingdings" panose="05000000000000000000" pitchFamily="2" charset="2"/>
              <a:buChar char="Ø"/>
            </a:pPr>
            <a:r>
              <a:rPr lang="en-US" sz="2500" dirty="0" smtClean="0"/>
              <a:t> Final invoices </a:t>
            </a:r>
            <a:r>
              <a:rPr lang="en-US" sz="2500" dirty="0"/>
              <a:t>for all awards with a cost share requirement</a:t>
            </a:r>
          </a:p>
          <a:p>
            <a:pPr lvl="2">
              <a:buFont typeface="Wingdings" panose="05000000000000000000" pitchFamily="2" charset="2"/>
              <a:buChar char="§"/>
            </a:pPr>
            <a:r>
              <a:rPr lang="en-US" sz="2000" dirty="0" smtClean="0"/>
              <a:t> Communication </a:t>
            </a:r>
            <a:r>
              <a:rPr lang="en-US" sz="2000" dirty="0"/>
              <a:t>is sent ~1 week prior if cost share is unmet</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315973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 with Invoicing</a:t>
            </a:r>
          </a:p>
        </p:txBody>
      </p:sp>
      <p:sp>
        <p:nvSpPr>
          <p:cNvPr id="3" name="Content Placeholder 2"/>
          <p:cNvSpPr>
            <a:spLocks noGrp="1"/>
          </p:cNvSpPr>
          <p:nvPr>
            <p:ph idx="1"/>
          </p:nvPr>
        </p:nvSpPr>
        <p:spPr>
          <a:xfrm>
            <a:off x="1024127" y="2286000"/>
            <a:ext cx="10460301" cy="4023360"/>
          </a:xfrm>
        </p:spPr>
        <p:txBody>
          <a:bodyPr>
            <a:normAutofit fontScale="92500" lnSpcReduction="20000"/>
          </a:bodyPr>
          <a:lstStyle/>
          <a:p>
            <a:pPr marL="76200" indent="0">
              <a:buNone/>
            </a:pPr>
            <a:r>
              <a:rPr lang="en-US" sz="3500" b="1" dirty="0"/>
              <a:t>United States Forest Service (USFS</a:t>
            </a:r>
            <a:r>
              <a:rPr lang="en-US" sz="3500" b="1" dirty="0" smtClean="0"/>
              <a:t>)</a:t>
            </a:r>
            <a:endParaRPr lang="en-US" sz="3500" b="1" dirty="0"/>
          </a:p>
          <a:p>
            <a:pPr>
              <a:buFont typeface="Wingdings" panose="05000000000000000000" pitchFamily="2" charset="2"/>
              <a:buChar char="Ø"/>
            </a:pPr>
            <a:r>
              <a:rPr lang="en-US" sz="3500" dirty="0" smtClean="0"/>
              <a:t> Special </a:t>
            </a:r>
            <a:r>
              <a:rPr lang="en-US" sz="3500" dirty="0"/>
              <a:t>process for this sponsor</a:t>
            </a:r>
          </a:p>
          <a:p>
            <a:pPr>
              <a:buFont typeface="Wingdings" panose="05000000000000000000" pitchFamily="2" charset="2"/>
              <a:buChar char="Ø"/>
            </a:pPr>
            <a:r>
              <a:rPr lang="en-US" sz="3500" dirty="0" smtClean="0"/>
              <a:t> Matching </a:t>
            </a:r>
            <a:r>
              <a:rPr lang="en-US" sz="3500" dirty="0"/>
              <a:t>cost share is required throughout the duration of the project</a:t>
            </a:r>
          </a:p>
          <a:p>
            <a:pPr>
              <a:buFont typeface="Wingdings" panose="05000000000000000000" pitchFamily="2" charset="2"/>
              <a:buChar char="Ø"/>
            </a:pPr>
            <a:r>
              <a:rPr lang="en-US" sz="3500" dirty="0" smtClean="0"/>
              <a:t> We </a:t>
            </a:r>
            <a:r>
              <a:rPr lang="en-US" sz="3500" dirty="0"/>
              <a:t>will NOT invoice on these awards unless the interim requirement is met</a:t>
            </a:r>
          </a:p>
          <a:p>
            <a:pPr lvl="2">
              <a:buFont typeface="Wingdings" panose="05000000000000000000" pitchFamily="2" charset="2"/>
              <a:buChar char="§"/>
            </a:pPr>
            <a:r>
              <a:rPr lang="en-US" sz="3000" dirty="0" smtClean="0"/>
              <a:t> Invoicing </a:t>
            </a:r>
            <a:r>
              <a:rPr lang="en-US" sz="3000" dirty="0"/>
              <a:t>is postponed until required match is met</a:t>
            </a:r>
          </a:p>
          <a:p>
            <a:pPr lvl="2">
              <a:buFont typeface="Wingdings" panose="05000000000000000000" pitchFamily="2" charset="2"/>
              <a:buChar char="§"/>
            </a:pPr>
            <a:r>
              <a:rPr lang="en-US" sz="3000" dirty="0" smtClean="0"/>
              <a:t> </a:t>
            </a:r>
            <a:r>
              <a:rPr lang="en-US" sz="3000" smtClean="0"/>
              <a:t>Each quarter </a:t>
            </a:r>
            <a:r>
              <a:rPr lang="en-US" sz="3000" dirty="0"/>
              <a:t>GCA checks these awards to determine if we can invoice</a:t>
            </a:r>
          </a:p>
          <a:p>
            <a:endParaRPr lang="en-US" dirty="0"/>
          </a:p>
        </p:txBody>
      </p:sp>
    </p:spTree>
    <p:extLst>
      <p:ext uri="{BB962C8B-B14F-4D97-AF65-F5344CB8AC3E}">
        <p14:creationId xmlns:p14="http://schemas.microsoft.com/office/powerpoint/2010/main" val="3845728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smtClean="0"/>
              <a:t>FINAL ACTION DATE</a:t>
            </a:r>
            <a:endParaRPr lang="en-US" sz="6000" dirty="0"/>
          </a:p>
        </p:txBody>
      </p:sp>
      <p:sp>
        <p:nvSpPr>
          <p:cNvPr id="3" name="Subtitle 2"/>
          <p:cNvSpPr>
            <a:spLocks noGrp="1"/>
          </p:cNvSpPr>
          <p:nvPr>
            <p:ph type="subTitle" idx="1"/>
          </p:nvPr>
        </p:nvSpPr>
        <p:spPr/>
        <p:txBody>
          <a:bodyPr>
            <a:normAutofit/>
          </a:bodyPr>
          <a:lstStyle/>
          <a:p>
            <a:r>
              <a:rPr lang="en-US" sz="2800" dirty="0" smtClean="0"/>
              <a:t>Austin Campbell</a:t>
            </a:r>
            <a:endParaRPr lang="en-US" sz="2800" dirty="0"/>
          </a:p>
        </p:txBody>
      </p:sp>
    </p:spTree>
    <p:extLst>
      <p:ext uri="{BB962C8B-B14F-4D97-AF65-F5344CB8AC3E}">
        <p14:creationId xmlns:p14="http://schemas.microsoft.com/office/powerpoint/2010/main" val="4160160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action date</a:t>
            </a:r>
            <a:endParaRPr lang="en-US" dirty="0"/>
          </a:p>
        </p:txBody>
      </p:sp>
      <p:sp>
        <p:nvSpPr>
          <p:cNvPr id="3" name="Content Placeholder 2"/>
          <p:cNvSpPr>
            <a:spLocks noGrp="1"/>
          </p:cNvSpPr>
          <p:nvPr>
            <p:ph idx="1"/>
          </p:nvPr>
        </p:nvSpPr>
        <p:spPr>
          <a:xfrm>
            <a:off x="838199" y="2286000"/>
            <a:ext cx="5355905" cy="4023360"/>
          </a:xfrm>
        </p:spPr>
        <p:txBody>
          <a:bodyPr>
            <a:normAutofit fontScale="85000" lnSpcReduction="10000"/>
          </a:bodyPr>
          <a:lstStyle/>
          <a:p>
            <a:pPr>
              <a:buFont typeface="Wingdings" panose="05000000000000000000" pitchFamily="2" charset="2"/>
              <a:buChar char="Ø"/>
            </a:pPr>
            <a:r>
              <a:rPr lang="en-US" sz="3300" dirty="0" smtClean="0"/>
              <a:t> Last </a:t>
            </a:r>
            <a:r>
              <a:rPr lang="en-US" sz="3300" dirty="0"/>
              <a:t>day the budget is open to expenditures and revenue (status 1)</a:t>
            </a:r>
          </a:p>
          <a:p>
            <a:pPr>
              <a:buFont typeface="Wingdings" panose="05000000000000000000" pitchFamily="2" charset="2"/>
              <a:buChar char="Ø"/>
            </a:pPr>
            <a:endParaRPr lang="en-US" sz="3300" dirty="0"/>
          </a:p>
          <a:p>
            <a:pPr>
              <a:buFont typeface="Wingdings" panose="05000000000000000000" pitchFamily="2" charset="2"/>
              <a:buChar char="Ø"/>
            </a:pPr>
            <a:r>
              <a:rPr lang="en-US" sz="3300" dirty="0" smtClean="0"/>
              <a:t> All </a:t>
            </a:r>
            <a:r>
              <a:rPr lang="en-US" sz="3300" dirty="0"/>
              <a:t>expenditures must be posted to the sponsored budget no later than the Final Action Date</a:t>
            </a:r>
          </a:p>
          <a:p>
            <a:pPr>
              <a:buFont typeface="Wingdings" panose="05000000000000000000" pitchFamily="2" charset="2"/>
              <a:buChar char="Ø"/>
            </a:pPr>
            <a:endParaRPr lang="en-US" sz="3300" dirty="0"/>
          </a:p>
          <a:p>
            <a:pPr>
              <a:buFont typeface="Wingdings" panose="05000000000000000000" pitchFamily="2" charset="2"/>
              <a:buChar char="Ø"/>
            </a:pPr>
            <a:r>
              <a:rPr lang="en-US" sz="3300" dirty="0" smtClean="0"/>
              <a:t> All </a:t>
            </a:r>
            <a:r>
              <a:rPr lang="en-US" sz="3300" dirty="0"/>
              <a:t>cost share obligations must be reported to GCA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104" y="2286000"/>
            <a:ext cx="5439534" cy="3962953"/>
          </a:xfrm>
          <a:prstGeom prst="rect">
            <a:avLst/>
          </a:prstGeom>
          <a:solidFill>
            <a:schemeClr val="accent1"/>
          </a:solidFill>
          <a:ln>
            <a:solidFill>
              <a:schemeClr val="accent1"/>
            </a:solidFill>
          </a:ln>
        </p:spPr>
      </p:pic>
      <p:sp>
        <p:nvSpPr>
          <p:cNvPr id="5" name="Oval 4"/>
          <p:cNvSpPr/>
          <p:nvPr/>
        </p:nvSpPr>
        <p:spPr>
          <a:xfrm>
            <a:off x="7937008" y="5897822"/>
            <a:ext cx="2208179" cy="286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6194104" y="6031577"/>
            <a:ext cx="1634247" cy="9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56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9929"/>
            <a:ext cx="10373215" cy="5529431"/>
          </a:xfrm>
        </p:spPr>
        <p:txBody>
          <a:bodyPr/>
          <a:lstStyle/>
          <a:p>
            <a:pPr marL="76200" indent="0" algn="ctr">
              <a:buNone/>
            </a:pPr>
            <a:r>
              <a:rPr lang="en-US" sz="2800" dirty="0"/>
              <a:t>To access the Department View feature, open </a:t>
            </a:r>
            <a:r>
              <a:rPr lang="en-US" sz="2800" dirty="0" err="1"/>
              <a:t>GrantTracker</a:t>
            </a:r>
            <a:r>
              <a:rPr lang="en-US" sz="2800" dirty="0"/>
              <a:t> and click on </a:t>
            </a:r>
          </a:p>
          <a:p>
            <a:pPr marL="76200" indent="0" algn="ctr">
              <a:buNone/>
            </a:pPr>
            <a:r>
              <a:rPr lang="en-US" sz="2800" dirty="0"/>
              <a:t>“</a:t>
            </a:r>
            <a:r>
              <a:rPr lang="en-US" sz="2800" b="1" dirty="0"/>
              <a:t>Org Code Reports (Dept View)”</a:t>
            </a:r>
            <a:r>
              <a:rPr lang="en-US" sz="2800" dirty="0"/>
              <a:t> at the top of the left-side menu </a:t>
            </a:r>
            <a:r>
              <a:rPr lang="en-US" sz="2800" dirty="0" smtClean="0"/>
              <a:t>bar</a:t>
            </a:r>
          </a:p>
          <a:p>
            <a:pPr marL="0" indent="0">
              <a:buNone/>
            </a:pPr>
            <a:endParaRPr lang="en-US" dirty="0"/>
          </a:p>
        </p:txBody>
      </p:sp>
      <p:pic>
        <p:nvPicPr>
          <p:cNvPr id="4" name="Picture 3"/>
          <p:cNvPicPr>
            <a:picLocks noChangeAspect="1"/>
          </p:cNvPicPr>
          <p:nvPr/>
        </p:nvPicPr>
        <p:blipFill>
          <a:blip r:embed="rId2"/>
          <a:stretch>
            <a:fillRect/>
          </a:stretch>
        </p:blipFill>
        <p:spPr>
          <a:xfrm>
            <a:off x="2010717" y="2641252"/>
            <a:ext cx="8572500" cy="2781300"/>
          </a:xfrm>
          <a:prstGeom prst="rect">
            <a:avLst/>
          </a:prstGeom>
        </p:spPr>
      </p:pic>
      <p:sp>
        <p:nvSpPr>
          <p:cNvPr id="5" name="Oval 4"/>
          <p:cNvSpPr/>
          <p:nvPr/>
        </p:nvSpPr>
        <p:spPr>
          <a:xfrm>
            <a:off x="1921694" y="4217181"/>
            <a:ext cx="2208179" cy="286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17109" y="4350936"/>
            <a:ext cx="1634247" cy="97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496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9929"/>
            <a:ext cx="9720073" cy="5529431"/>
          </a:xfrm>
        </p:spPr>
        <p:txBody>
          <a:bodyPr/>
          <a:lstStyle/>
          <a:p>
            <a:pPr marL="38100" indent="0" algn="ctr">
              <a:buNone/>
            </a:pPr>
            <a:r>
              <a:rPr lang="en-US" sz="2400" dirty="0"/>
              <a:t>To create a report of expiring budgets, enter the Org Code as instructed</a:t>
            </a:r>
            <a:br>
              <a:rPr lang="en-US" sz="2400" dirty="0"/>
            </a:br>
            <a:r>
              <a:rPr lang="en-US" sz="2400" dirty="0"/>
              <a:t>and review the data under </a:t>
            </a:r>
          </a:p>
          <a:p>
            <a:pPr marL="38100" indent="0" algn="ctr">
              <a:buNone/>
            </a:pPr>
            <a:r>
              <a:rPr lang="en-US" sz="2400" dirty="0"/>
              <a:t>“</a:t>
            </a:r>
            <a:r>
              <a:rPr lang="en-US" sz="2400" b="1" dirty="0"/>
              <a:t>Budgets with Final Action or End Dates in Next 90 Days</a:t>
            </a:r>
            <a:r>
              <a:rPr lang="en-US" sz="2400" dirty="0"/>
              <a:t>”</a:t>
            </a:r>
          </a:p>
          <a:p>
            <a:endParaRPr lang="en-US" dirty="0"/>
          </a:p>
        </p:txBody>
      </p:sp>
      <p:pic>
        <p:nvPicPr>
          <p:cNvPr id="7" name="Picture 6"/>
          <p:cNvPicPr>
            <a:picLocks noChangeAspect="1"/>
          </p:cNvPicPr>
          <p:nvPr/>
        </p:nvPicPr>
        <p:blipFill>
          <a:blip r:embed="rId2"/>
          <a:stretch>
            <a:fillRect/>
          </a:stretch>
        </p:blipFill>
        <p:spPr>
          <a:xfrm>
            <a:off x="456930" y="2560712"/>
            <a:ext cx="11532771" cy="1750031"/>
          </a:xfrm>
          <a:prstGeom prst="rect">
            <a:avLst/>
          </a:prstGeom>
        </p:spPr>
      </p:pic>
      <p:sp>
        <p:nvSpPr>
          <p:cNvPr id="2" name="Rectangle 1"/>
          <p:cNvSpPr/>
          <p:nvPr/>
        </p:nvSpPr>
        <p:spPr>
          <a:xfrm>
            <a:off x="1714118" y="4995649"/>
            <a:ext cx="8613112" cy="461665"/>
          </a:xfrm>
          <a:prstGeom prst="rect">
            <a:avLst/>
          </a:prstGeom>
        </p:spPr>
        <p:txBody>
          <a:bodyPr wrap="square">
            <a:spAutoFit/>
          </a:bodyPr>
          <a:lstStyle/>
          <a:p>
            <a:pPr marL="38100" indent="0" algn="ctr">
              <a:buNone/>
            </a:pPr>
            <a:r>
              <a:rPr lang="en-US" sz="2400" dirty="0"/>
              <a:t>This report features an “Export to Excel” option to increase usability</a:t>
            </a:r>
          </a:p>
        </p:txBody>
      </p:sp>
      <p:cxnSp>
        <p:nvCxnSpPr>
          <p:cNvPr id="8" name="Straight Arrow Connector 7"/>
          <p:cNvCxnSpPr/>
          <p:nvPr/>
        </p:nvCxnSpPr>
        <p:spPr>
          <a:xfrm flipH="1">
            <a:off x="1597688" y="3245618"/>
            <a:ext cx="167412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823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29936"/>
            <a:ext cx="7756190" cy="1554896"/>
          </a:xfrm>
        </p:spPr>
        <p:txBody>
          <a:bodyPr/>
          <a:lstStyle/>
          <a:p>
            <a:r>
              <a:rPr lang="en-US" dirty="0"/>
              <a:t>How is the Final Action Date determined?</a:t>
            </a:r>
          </a:p>
        </p:txBody>
      </p:sp>
      <p:sp>
        <p:nvSpPr>
          <p:cNvPr id="3" name="Content Placeholder 2"/>
          <p:cNvSpPr>
            <a:spLocks noGrp="1"/>
          </p:cNvSpPr>
          <p:nvPr>
            <p:ph idx="1"/>
          </p:nvPr>
        </p:nvSpPr>
        <p:spPr>
          <a:xfrm>
            <a:off x="1024128" y="2513838"/>
            <a:ext cx="3558263" cy="3795522"/>
          </a:xfrm>
        </p:spPr>
        <p:txBody>
          <a:bodyPr/>
          <a:lstStyle/>
          <a:p>
            <a:pPr lvl="0">
              <a:buClr>
                <a:srgbClr val="1CADE4"/>
              </a:buClr>
              <a:buFont typeface="Wingdings" panose="05000000000000000000" pitchFamily="2" charset="2"/>
              <a:buChar char="Ø"/>
            </a:pPr>
            <a:r>
              <a:rPr lang="en-US" sz="2500" dirty="0">
                <a:solidFill>
                  <a:prstClr val="black"/>
                </a:solidFill>
              </a:rPr>
              <a:t> Calculated based on final report and/or final invoice due </a:t>
            </a:r>
            <a:r>
              <a:rPr lang="en-US" sz="2500" dirty="0" smtClean="0">
                <a:solidFill>
                  <a:prstClr val="black"/>
                </a:solidFill>
              </a:rPr>
              <a:t>dates</a:t>
            </a:r>
          </a:p>
          <a:p>
            <a:pPr>
              <a:buClr>
                <a:srgbClr val="1CADE4"/>
              </a:buClr>
              <a:buFont typeface="Wingdings" panose="05000000000000000000" pitchFamily="2" charset="2"/>
              <a:buChar char="Ø"/>
            </a:pPr>
            <a:r>
              <a:rPr lang="en-US" sz="2500" dirty="0" smtClean="0"/>
              <a:t> This allows </a:t>
            </a:r>
            <a:r>
              <a:rPr lang="en-US" sz="2500" dirty="0"/>
              <a:t>a period of time for GCA to prepare required financial statements prior to the due date</a:t>
            </a:r>
          </a:p>
          <a:p>
            <a:pPr lvl="0">
              <a:buClr>
                <a:srgbClr val="1CADE4"/>
              </a:buClr>
              <a:buFont typeface="Wingdings" panose="05000000000000000000" pitchFamily="2" charset="2"/>
              <a:buChar char="Ø"/>
            </a:pPr>
            <a:endParaRPr lang="en-US" sz="2500" dirty="0">
              <a:solidFill>
                <a:prstClr val="black"/>
              </a:solidFill>
            </a:endParaRPr>
          </a:p>
          <a:p>
            <a:endParaRPr lang="en-US" dirty="0"/>
          </a:p>
        </p:txBody>
      </p:sp>
      <p:pic>
        <p:nvPicPr>
          <p:cNvPr id="4" name="Picture 3"/>
          <p:cNvPicPr>
            <a:picLocks noChangeAspect="1"/>
          </p:cNvPicPr>
          <p:nvPr/>
        </p:nvPicPr>
        <p:blipFill>
          <a:blip r:embed="rId2"/>
          <a:stretch>
            <a:fillRect/>
          </a:stretch>
        </p:blipFill>
        <p:spPr>
          <a:xfrm>
            <a:off x="7381009" y="332143"/>
            <a:ext cx="4589318" cy="5977217"/>
          </a:xfrm>
          <a:prstGeom prst="rect">
            <a:avLst/>
          </a:prstGeom>
        </p:spPr>
      </p:pic>
    </p:spTree>
    <p:extLst>
      <p:ext uri="{BB962C8B-B14F-4D97-AF65-F5344CB8AC3E}">
        <p14:creationId xmlns:p14="http://schemas.microsoft.com/office/powerpoint/2010/main" val="269618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Final Action Date determined?</a:t>
            </a:r>
            <a:endParaRPr lang="en-US" dirty="0"/>
          </a:p>
        </p:txBody>
      </p:sp>
      <p:sp>
        <p:nvSpPr>
          <p:cNvPr id="3" name="Content Placeholder 2"/>
          <p:cNvSpPr>
            <a:spLocks noGrp="1"/>
          </p:cNvSpPr>
          <p:nvPr>
            <p:ph idx="1"/>
          </p:nvPr>
        </p:nvSpPr>
        <p:spPr>
          <a:xfrm>
            <a:off x="1024128" y="2084832"/>
            <a:ext cx="9720073" cy="4224528"/>
          </a:xfrm>
        </p:spPr>
        <p:txBody>
          <a:bodyPr/>
          <a:lstStyle/>
          <a:p>
            <a:pPr>
              <a:buFont typeface="Wingdings" panose="05000000000000000000" pitchFamily="2" charset="2"/>
              <a:buChar char="Ø"/>
            </a:pPr>
            <a:r>
              <a:rPr lang="en-US" sz="2500" dirty="0" smtClean="0"/>
              <a:t> Also </a:t>
            </a:r>
            <a:r>
              <a:rPr lang="en-US" sz="2500" dirty="0"/>
              <a:t>allows time for department to reconcile and finalize transactions after the end of the budget period</a:t>
            </a:r>
          </a:p>
          <a:p>
            <a:endParaRPr lang="en-US" dirty="0"/>
          </a:p>
        </p:txBody>
      </p:sp>
      <p:pic>
        <p:nvPicPr>
          <p:cNvPr id="4" name="Picture 3"/>
          <p:cNvPicPr>
            <a:picLocks noChangeAspect="1"/>
          </p:cNvPicPr>
          <p:nvPr/>
        </p:nvPicPr>
        <p:blipFill>
          <a:blip r:embed="rId2"/>
          <a:stretch>
            <a:fillRect/>
          </a:stretch>
        </p:blipFill>
        <p:spPr>
          <a:xfrm>
            <a:off x="2986395" y="3157113"/>
            <a:ext cx="5892848" cy="2253148"/>
          </a:xfrm>
          <a:prstGeom prst="rect">
            <a:avLst/>
          </a:prstGeom>
        </p:spPr>
      </p:pic>
      <p:sp>
        <p:nvSpPr>
          <p:cNvPr id="5" name="Right Arrow 4"/>
          <p:cNvSpPr/>
          <p:nvPr/>
        </p:nvSpPr>
        <p:spPr>
          <a:xfrm>
            <a:off x="3102703" y="5255967"/>
            <a:ext cx="2984361" cy="574353"/>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74058" y="4787525"/>
            <a:ext cx="1256151" cy="3569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646750" y="5321824"/>
            <a:ext cx="2346796" cy="369332"/>
          </a:xfrm>
          <a:prstGeom prst="rect">
            <a:avLst/>
          </a:prstGeom>
          <a:noFill/>
        </p:spPr>
        <p:txBody>
          <a:bodyPr wrap="none" rtlCol="0">
            <a:spAutoFit/>
          </a:bodyPr>
          <a:lstStyle/>
          <a:p>
            <a:r>
              <a:rPr lang="en-US" dirty="0" smtClean="0"/>
              <a:t>&amp; finalizes transactions</a:t>
            </a:r>
            <a:endParaRPr lang="en-US" dirty="0"/>
          </a:p>
        </p:txBody>
      </p:sp>
    </p:spTree>
    <p:extLst>
      <p:ext uri="{BB962C8B-B14F-4D97-AF65-F5344CB8AC3E}">
        <p14:creationId xmlns:p14="http://schemas.microsoft.com/office/powerpoint/2010/main" val="2245084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INTRODUCTION</a:t>
            </a:r>
            <a:endParaRPr lang="en-US" sz="6000" dirty="0"/>
          </a:p>
        </p:txBody>
      </p:sp>
      <p:sp>
        <p:nvSpPr>
          <p:cNvPr id="3" name="Content Placeholder 2"/>
          <p:cNvSpPr>
            <a:spLocks noGrp="1"/>
          </p:cNvSpPr>
          <p:nvPr>
            <p:ph idx="1"/>
          </p:nvPr>
        </p:nvSpPr>
        <p:spPr/>
        <p:txBody>
          <a:bodyPr/>
          <a:lstStyle/>
          <a:p>
            <a:r>
              <a:rPr lang="en-US" sz="3200" dirty="0" smtClean="0"/>
              <a:t>Please introduce yourself!</a:t>
            </a:r>
          </a:p>
          <a:p>
            <a:pPr lvl="1">
              <a:buFont typeface="Wingdings" panose="05000000000000000000" pitchFamily="2" charset="2"/>
              <a:buChar char="Ø"/>
            </a:pPr>
            <a:r>
              <a:rPr lang="en-US" sz="2500" dirty="0" smtClean="0"/>
              <a:t> Name</a:t>
            </a:r>
          </a:p>
          <a:p>
            <a:pPr lvl="1">
              <a:buFont typeface="Wingdings" panose="05000000000000000000" pitchFamily="2" charset="2"/>
              <a:buChar char="Ø"/>
            </a:pPr>
            <a:r>
              <a:rPr lang="en-US" sz="2500" dirty="0" smtClean="0"/>
              <a:t> Department</a:t>
            </a:r>
          </a:p>
          <a:p>
            <a:pPr lvl="1"/>
            <a:endParaRPr lang="en-US" dirty="0"/>
          </a:p>
        </p:txBody>
      </p:sp>
    </p:spTree>
    <p:extLst>
      <p:ext uri="{BB962C8B-B14F-4D97-AF65-F5344CB8AC3E}">
        <p14:creationId xmlns:p14="http://schemas.microsoft.com/office/powerpoint/2010/main" val="2987908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the Final Action Date be changed</a:t>
            </a:r>
            <a:r>
              <a:rPr lang="en-US" dirty="0" smtClean="0"/>
              <a:t>?</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dirty="0" smtClean="0"/>
              <a:t> The </a:t>
            </a:r>
            <a:r>
              <a:rPr lang="en-US" sz="3200" dirty="0"/>
              <a:t>Final Action Date you see in </a:t>
            </a:r>
            <a:r>
              <a:rPr lang="en-US" sz="3200" dirty="0" err="1"/>
              <a:t>GrantTracker</a:t>
            </a:r>
            <a:r>
              <a:rPr lang="en-US" sz="3200" dirty="0"/>
              <a:t> is automatically populated by the data entered in our systems at budget </a:t>
            </a:r>
            <a:r>
              <a:rPr lang="en-US" sz="3200" dirty="0" smtClean="0"/>
              <a:t>setup</a:t>
            </a:r>
          </a:p>
          <a:p>
            <a:pPr lvl="2">
              <a:buFont typeface="Wingdings" panose="05000000000000000000" pitchFamily="2" charset="2"/>
              <a:buChar char="§"/>
            </a:pPr>
            <a:r>
              <a:rPr lang="en-US" sz="2800" dirty="0" smtClean="0"/>
              <a:t> Final </a:t>
            </a:r>
            <a:r>
              <a:rPr lang="en-US" sz="2800" dirty="0"/>
              <a:t>invoice and/or report due dates (if applicable)</a:t>
            </a:r>
          </a:p>
          <a:p>
            <a:pPr>
              <a:buFont typeface="Wingdings" panose="05000000000000000000" pitchFamily="2" charset="2"/>
              <a:buChar char="Ø"/>
            </a:pPr>
            <a:r>
              <a:rPr lang="en-US" sz="3200" dirty="0" smtClean="0"/>
              <a:t> This </a:t>
            </a:r>
            <a:r>
              <a:rPr lang="en-US" sz="3200" dirty="0"/>
              <a:t>isn’t something GCA can simply adjust, but a change in due date could result in a change to the Final Action </a:t>
            </a:r>
            <a:r>
              <a:rPr lang="en-US" sz="3200" dirty="0" smtClean="0"/>
              <a:t>Date</a:t>
            </a:r>
            <a:endParaRPr lang="en-US" sz="3200" dirty="0"/>
          </a:p>
        </p:txBody>
      </p:sp>
    </p:spTree>
    <p:extLst>
      <p:ext uri="{BB962C8B-B14F-4D97-AF65-F5344CB8AC3E}">
        <p14:creationId xmlns:p14="http://schemas.microsoft.com/office/powerpoint/2010/main" val="2353468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What if my report isn’t due for a long time?</a:t>
            </a:r>
          </a:p>
        </p:txBody>
      </p:sp>
      <p:sp>
        <p:nvSpPr>
          <p:cNvPr id="3" name="Content Placeholder 2"/>
          <p:cNvSpPr>
            <a:spLocks noGrp="1"/>
          </p:cNvSpPr>
          <p:nvPr>
            <p:ph idx="1"/>
          </p:nvPr>
        </p:nvSpPr>
        <p:spPr/>
        <p:txBody>
          <a:bodyPr>
            <a:noAutofit/>
          </a:bodyPr>
          <a:lstStyle/>
          <a:p>
            <a:pPr lvl="1">
              <a:buFont typeface="Wingdings" panose="05000000000000000000" pitchFamily="2" charset="2"/>
              <a:buChar char="Ø"/>
            </a:pPr>
            <a:r>
              <a:rPr lang="en-US" sz="3200" dirty="0" smtClean="0"/>
              <a:t> The </a:t>
            </a:r>
            <a:r>
              <a:rPr lang="en-US" sz="3200" dirty="0"/>
              <a:t>maximum due date GCA enters in the system is 90 days</a:t>
            </a:r>
          </a:p>
          <a:p>
            <a:pPr lvl="3">
              <a:buFont typeface="Wingdings" panose="05000000000000000000" pitchFamily="2" charset="2"/>
              <a:buChar char="§"/>
            </a:pPr>
            <a:r>
              <a:rPr lang="en-US" sz="2800" dirty="0" smtClean="0"/>
              <a:t> This </a:t>
            </a:r>
            <a:r>
              <a:rPr lang="en-US" sz="2800" dirty="0"/>
              <a:t>allows time to ensure an accurate report of </a:t>
            </a:r>
            <a:r>
              <a:rPr lang="en-US" sz="2800" dirty="0" smtClean="0"/>
              <a:t>expenditures</a:t>
            </a:r>
          </a:p>
          <a:p>
            <a:pPr lvl="3">
              <a:buFont typeface="Wingdings" panose="05000000000000000000" pitchFamily="2" charset="2"/>
              <a:buChar char="§"/>
            </a:pPr>
            <a:r>
              <a:rPr lang="en-US" sz="2800" dirty="0" smtClean="0"/>
              <a:t> Helps </a:t>
            </a:r>
            <a:r>
              <a:rPr lang="en-US" sz="2800" dirty="0"/>
              <a:t>maintain compliance with </a:t>
            </a:r>
            <a:r>
              <a:rPr lang="en-US" sz="2800" dirty="0">
                <a:hlinkClick r:id="rId3"/>
              </a:rPr>
              <a:t>GIM 39</a:t>
            </a:r>
            <a:r>
              <a:rPr lang="en-US" sz="2800" dirty="0"/>
              <a:t> (closeout to status 4 within 120 days of award end date)</a:t>
            </a:r>
          </a:p>
          <a:p>
            <a:pPr lvl="3">
              <a:buFont typeface="Wingdings" panose="05000000000000000000" pitchFamily="2" charset="2"/>
              <a:buChar char="§"/>
            </a:pPr>
            <a:r>
              <a:rPr lang="en-US" sz="2800" dirty="0" smtClean="0"/>
              <a:t> If </a:t>
            </a:r>
            <a:r>
              <a:rPr lang="en-US" sz="2800" dirty="0"/>
              <a:t>additional transactions are expected beyond 90-day window but prior to actual due date, the standard process for late charges should be followed (more info later)</a:t>
            </a:r>
          </a:p>
        </p:txBody>
      </p:sp>
    </p:spTree>
    <p:extLst>
      <p:ext uri="{BB962C8B-B14F-4D97-AF65-F5344CB8AC3E}">
        <p14:creationId xmlns:p14="http://schemas.microsoft.com/office/powerpoint/2010/main" val="2679656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my Final Action Date prior to my budget end date</a:t>
            </a:r>
            <a:r>
              <a:rPr lang="en-US" dirty="0" smtClean="0"/>
              <a:t>?</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500" dirty="0" smtClean="0"/>
              <a:t> The </a:t>
            </a:r>
            <a:r>
              <a:rPr lang="en-US" sz="2500" dirty="0"/>
              <a:t>final report or invoice is due prior to the end date or immediately after the period </a:t>
            </a:r>
            <a:r>
              <a:rPr lang="en-US" sz="2500" dirty="0" smtClean="0"/>
              <a:t>ends</a:t>
            </a:r>
          </a:p>
          <a:p>
            <a:pPr lvl="2">
              <a:buFont typeface="Wingdings" panose="05000000000000000000" pitchFamily="2" charset="2"/>
              <a:buChar char="§"/>
            </a:pPr>
            <a:r>
              <a:rPr lang="en-US" sz="2100" dirty="0" smtClean="0"/>
              <a:t> Always </a:t>
            </a:r>
            <a:r>
              <a:rPr lang="en-US" sz="2100" dirty="0"/>
              <a:t>refer to your award agreement for specific terms and conditions</a:t>
            </a:r>
          </a:p>
          <a:p>
            <a:pPr>
              <a:buFont typeface="Wingdings" panose="05000000000000000000" pitchFamily="2" charset="2"/>
              <a:buChar char="Ø"/>
            </a:pPr>
            <a:r>
              <a:rPr lang="en-US" sz="2500" dirty="0" smtClean="0"/>
              <a:t> In </a:t>
            </a:r>
            <a:r>
              <a:rPr lang="en-US" sz="2500" dirty="0"/>
              <a:t>this case, a comment is typically included on the Funding Action, however GCA still needs time to prepare final financial statements</a:t>
            </a:r>
          </a:p>
          <a:p>
            <a:pPr>
              <a:buFont typeface="Wingdings" panose="05000000000000000000" pitchFamily="2" charset="2"/>
              <a:buChar char="Ø"/>
            </a:pPr>
            <a:r>
              <a:rPr lang="en-US" sz="2500" dirty="0" smtClean="0"/>
              <a:t> We </a:t>
            </a:r>
            <a:r>
              <a:rPr lang="en-US" sz="2500" dirty="0"/>
              <a:t>recognize that this short turn-around time produces challenges for departments, so we ask that you notify us of any transactions that still need to post (in case we need to delay the preparation of invoice/report) but…</a:t>
            </a:r>
          </a:p>
          <a:p>
            <a:pPr>
              <a:buFont typeface="Wingdings" panose="05000000000000000000" pitchFamily="2" charset="2"/>
              <a:buChar char="Ø"/>
            </a:pPr>
            <a:r>
              <a:rPr lang="en-US" sz="2500" dirty="0" smtClean="0"/>
              <a:t> </a:t>
            </a:r>
            <a:r>
              <a:rPr lang="en-US" sz="2500" b="1" dirty="0" smtClean="0"/>
              <a:t>We </a:t>
            </a:r>
            <a:r>
              <a:rPr lang="en-US" sz="2500" b="1" dirty="0"/>
              <a:t>should not be billing for/reporting on transactions that have not posted to the financial </a:t>
            </a:r>
            <a:r>
              <a:rPr lang="en-US" sz="2500" b="1" dirty="0" smtClean="0"/>
              <a:t>system</a:t>
            </a:r>
            <a:endParaRPr lang="en-US" sz="2500" b="1" dirty="0"/>
          </a:p>
        </p:txBody>
      </p:sp>
    </p:spTree>
    <p:extLst>
      <p:ext uri="{BB962C8B-B14F-4D97-AF65-F5344CB8AC3E}">
        <p14:creationId xmlns:p14="http://schemas.microsoft.com/office/powerpoint/2010/main" val="4134344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a:t>
            </a:r>
            <a:r>
              <a:rPr lang="en-US" dirty="0" smtClean="0"/>
              <a:t>Transactions</a:t>
            </a:r>
            <a:endParaRPr lang="en-US" dirty="0"/>
          </a:p>
        </p:txBody>
      </p:sp>
      <p:sp>
        <p:nvSpPr>
          <p:cNvPr id="3" name="Content Placeholder 2"/>
          <p:cNvSpPr>
            <a:spLocks noGrp="1"/>
          </p:cNvSpPr>
          <p:nvPr>
            <p:ph idx="1"/>
          </p:nvPr>
        </p:nvSpPr>
        <p:spPr>
          <a:xfrm>
            <a:off x="1024129" y="2286000"/>
            <a:ext cx="4847754" cy="4023360"/>
          </a:xfrm>
        </p:spPr>
        <p:txBody>
          <a:bodyPr>
            <a:normAutofit fontScale="92500" lnSpcReduction="10000"/>
          </a:bodyPr>
          <a:lstStyle/>
          <a:p>
            <a:pPr>
              <a:buFont typeface="Wingdings" panose="05000000000000000000" pitchFamily="2" charset="2"/>
              <a:buChar char="Ø"/>
            </a:pPr>
            <a:r>
              <a:rPr lang="en-US" sz="3000" dirty="0" smtClean="0"/>
              <a:t> If </a:t>
            </a:r>
            <a:r>
              <a:rPr lang="en-US" sz="3000" dirty="0"/>
              <a:t>your Final Action Date is approaching and you think you might have pending transactions, please reach out to GCA BEFORE the Final Action Date</a:t>
            </a:r>
          </a:p>
          <a:p>
            <a:pPr>
              <a:buFont typeface="Wingdings" panose="05000000000000000000" pitchFamily="2" charset="2"/>
              <a:buChar char="Ø"/>
            </a:pPr>
            <a:r>
              <a:rPr lang="en-US" sz="3000" dirty="0" smtClean="0"/>
              <a:t> Include </a:t>
            </a:r>
            <a:r>
              <a:rPr lang="en-US" sz="3000" dirty="0"/>
              <a:t>a completed </a:t>
            </a:r>
            <a:r>
              <a:rPr lang="en-US" sz="3000" dirty="0">
                <a:hlinkClick r:id="rId2"/>
              </a:rPr>
              <a:t>Pending Transaction Detail Form</a:t>
            </a:r>
            <a:endParaRPr lang="en-US" sz="3000" dirty="0"/>
          </a:p>
          <a:p>
            <a:pPr>
              <a:buFont typeface="Wingdings" panose="05000000000000000000" pitchFamily="2" charset="2"/>
              <a:buChar char="Ø"/>
            </a:pPr>
            <a:r>
              <a:rPr lang="en-US" sz="3000" dirty="0" smtClean="0"/>
              <a:t> We </a:t>
            </a:r>
            <a:r>
              <a:rPr lang="en-US" sz="3000" dirty="0"/>
              <a:t>need to know what is expected to post and why it is posting late</a:t>
            </a:r>
          </a:p>
          <a:p>
            <a:endParaRPr lang="en-US" dirty="0"/>
          </a:p>
        </p:txBody>
      </p:sp>
      <p:pic>
        <p:nvPicPr>
          <p:cNvPr id="4" name="Picture 3"/>
          <p:cNvPicPr>
            <a:picLocks noChangeAspect="1"/>
          </p:cNvPicPr>
          <p:nvPr/>
        </p:nvPicPr>
        <p:blipFill>
          <a:blip r:embed="rId3"/>
          <a:stretch>
            <a:fillRect/>
          </a:stretch>
        </p:blipFill>
        <p:spPr>
          <a:xfrm>
            <a:off x="6989219" y="710098"/>
            <a:ext cx="4120407" cy="5703903"/>
          </a:xfrm>
          <a:prstGeom prst="rect">
            <a:avLst/>
          </a:prstGeom>
        </p:spPr>
      </p:pic>
    </p:spTree>
    <p:extLst>
      <p:ext uri="{BB962C8B-B14F-4D97-AF65-F5344CB8AC3E}">
        <p14:creationId xmlns:p14="http://schemas.microsoft.com/office/powerpoint/2010/main" val="2740762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a:t>
            </a:r>
            <a:r>
              <a:rPr lang="en-US" dirty="0" smtClean="0"/>
              <a:t>Transactions</a:t>
            </a:r>
            <a:endParaRPr lang="en-US" dirty="0"/>
          </a:p>
        </p:txBody>
      </p:sp>
      <p:sp>
        <p:nvSpPr>
          <p:cNvPr id="3" name="Content Placeholder 2"/>
          <p:cNvSpPr>
            <a:spLocks noGrp="1"/>
          </p:cNvSpPr>
          <p:nvPr>
            <p:ph idx="1"/>
          </p:nvPr>
        </p:nvSpPr>
        <p:spPr>
          <a:xfrm>
            <a:off x="1024128" y="1905000"/>
            <a:ext cx="9720073" cy="4404360"/>
          </a:xfrm>
        </p:spPr>
        <p:txBody>
          <a:bodyPr>
            <a:noAutofit/>
          </a:bodyPr>
          <a:lstStyle/>
          <a:p>
            <a:pPr>
              <a:buFont typeface="Wingdings" panose="05000000000000000000" pitchFamily="2" charset="2"/>
              <a:buChar char="Ø"/>
            </a:pPr>
            <a:r>
              <a:rPr lang="en-US" sz="2800" dirty="0" smtClean="0"/>
              <a:t> Without </a:t>
            </a:r>
            <a:r>
              <a:rPr lang="en-US" sz="2800" dirty="0"/>
              <a:t>notification, we will proceed with reporting/invoicing per our standard process post-FAD</a:t>
            </a:r>
          </a:p>
          <a:p>
            <a:pPr>
              <a:buFont typeface="Wingdings" panose="05000000000000000000" pitchFamily="2" charset="2"/>
              <a:buChar char="Ø"/>
            </a:pPr>
            <a:r>
              <a:rPr lang="en-US" sz="2800" dirty="0" smtClean="0"/>
              <a:t> Re-opening </a:t>
            </a:r>
            <a:r>
              <a:rPr lang="en-US" sz="2800" dirty="0"/>
              <a:t>a budget for charges after FAD requires GCA manager </a:t>
            </a:r>
            <a:r>
              <a:rPr lang="en-US" sz="2800" dirty="0" smtClean="0"/>
              <a:t>approval</a:t>
            </a:r>
          </a:p>
          <a:p>
            <a:pPr lvl="2">
              <a:buFont typeface="Wingdings" panose="05000000000000000000" pitchFamily="2" charset="2"/>
              <a:buChar char="§"/>
            </a:pPr>
            <a:r>
              <a:rPr lang="en-US" sz="2400" dirty="0" smtClean="0"/>
              <a:t> Charges </a:t>
            </a:r>
            <a:r>
              <a:rPr lang="en-US" sz="2400" dirty="0"/>
              <a:t>under $200 are the responsibility of the </a:t>
            </a:r>
            <a:r>
              <a:rPr lang="en-US" sz="2400" dirty="0" smtClean="0"/>
              <a:t>department</a:t>
            </a:r>
          </a:p>
          <a:p>
            <a:pPr lvl="2">
              <a:buFont typeface="Wingdings" panose="05000000000000000000" pitchFamily="2" charset="2"/>
              <a:buChar char="§"/>
            </a:pPr>
            <a:r>
              <a:rPr lang="en-US" sz="2400" dirty="0" smtClean="0"/>
              <a:t> Pending </a:t>
            </a:r>
            <a:r>
              <a:rPr lang="en-US" sz="2400" dirty="0"/>
              <a:t>credits in any amount are allowable</a:t>
            </a:r>
          </a:p>
          <a:p>
            <a:pPr>
              <a:buFont typeface="Wingdings" panose="05000000000000000000" pitchFamily="2" charset="2"/>
              <a:buChar char="Ø"/>
            </a:pPr>
            <a:r>
              <a:rPr lang="en-US" sz="2800" dirty="0" smtClean="0"/>
              <a:t> Sponsor </a:t>
            </a:r>
            <a:r>
              <a:rPr lang="en-US" sz="2800" dirty="0"/>
              <a:t>not contractually obligated to accept late/revised report or </a:t>
            </a:r>
            <a:r>
              <a:rPr lang="en-US" sz="2800" dirty="0" smtClean="0"/>
              <a:t>invoice</a:t>
            </a:r>
          </a:p>
          <a:p>
            <a:pPr lvl="2">
              <a:buFont typeface="Wingdings" panose="05000000000000000000" pitchFamily="2" charset="2"/>
              <a:buChar char="§"/>
            </a:pPr>
            <a:r>
              <a:rPr lang="en-US" sz="2400" dirty="0" smtClean="0"/>
              <a:t> The </a:t>
            </a:r>
            <a:r>
              <a:rPr lang="en-US" sz="2400" dirty="0"/>
              <a:t>department is responsible for any resulting cash </a:t>
            </a:r>
            <a:r>
              <a:rPr lang="en-US" sz="2400" dirty="0" smtClean="0"/>
              <a:t>deficit</a:t>
            </a:r>
          </a:p>
          <a:p>
            <a:pPr lvl="2">
              <a:buFont typeface="Wingdings" panose="05000000000000000000" pitchFamily="2" charset="2"/>
              <a:buChar char="§"/>
            </a:pPr>
            <a:r>
              <a:rPr lang="en-US" sz="2400" dirty="0" smtClean="0"/>
              <a:t> Written </a:t>
            </a:r>
            <a:r>
              <a:rPr lang="en-US" sz="2400" dirty="0"/>
              <a:t>sponsor confirmation is required for a revised final report or </a:t>
            </a:r>
            <a:r>
              <a:rPr lang="en-US" sz="2400" dirty="0" smtClean="0"/>
              <a:t>invoice</a:t>
            </a:r>
            <a:endParaRPr lang="en-US" sz="2400" dirty="0"/>
          </a:p>
        </p:txBody>
      </p:sp>
    </p:spTree>
    <p:extLst>
      <p:ext uri="{BB962C8B-B14F-4D97-AF65-F5344CB8AC3E}">
        <p14:creationId xmlns:p14="http://schemas.microsoft.com/office/powerpoint/2010/main" val="712901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 </a:t>
            </a:r>
            <a:r>
              <a:rPr lang="en-US" dirty="0" smtClean="0"/>
              <a:t>Transactions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dirty="0" smtClean="0"/>
              <a:t> Late </a:t>
            </a:r>
            <a:r>
              <a:rPr lang="en-US" sz="2800" dirty="0"/>
              <a:t>posting transactions pose an audit </a:t>
            </a:r>
            <a:r>
              <a:rPr lang="en-US" sz="2800" dirty="0" smtClean="0"/>
              <a:t>risk</a:t>
            </a:r>
          </a:p>
          <a:p>
            <a:pPr lvl="2">
              <a:buFont typeface="Wingdings" panose="05000000000000000000" pitchFamily="2" charset="2"/>
              <a:buChar char="§"/>
            </a:pPr>
            <a:r>
              <a:rPr lang="en-US" sz="2400" dirty="0" smtClean="0"/>
              <a:t> May </a:t>
            </a:r>
            <a:r>
              <a:rPr lang="en-US" sz="2400" dirty="0"/>
              <a:t>indicate mismanagement of award funds</a:t>
            </a:r>
          </a:p>
          <a:p>
            <a:pPr>
              <a:buFont typeface="Wingdings" panose="05000000000000000000" pitchFamily="2" charset="2"/>
              <a:buChar char="Ø"/>
            </a:pPr>
            <a:r>
              <a:rPr lang="en-US" sz="2800" dirty="0" smtClean="0"/>
              <a:t> Federal </a:t>
            </a:r>
            <a:r>
              <a:rPr lang="en-US" sz="2800" dirty="0"/>
              <a:t>sponsors have been cracking </a:t>
            </a:r>
            <a:r>
              <a:rPr lang="en-US" sz="2800" dirty="0" smtClean="0"/>
              <a:t>down</a:t>
            </a:r>
          </a:p>
          <a:p>
            <a:pPr lvl="2">
              <a:buFont typeface="Wingdings" panose="05000000000000000000" pitchFamily="2" charset="2"/>
              <a:buChar char="§"/>
            </a:pPr>
            <a:r>
              <a:rPr lang="en-US" sz="2000" dirty="0" smtClean="0"/>
              <a:t> </a:t>
            </a:r>
            <a:r>
              <a:rPr lang="en-US" sz="2400" dirty="0" smtClean="0"/>
              <a:t>Recent </a:t>
            </a:r>
            <a:r>
              <a:rPr lang="en-US" sz="2400" dirty="0"/>
              <a:t>NSF </a:t>
            </a:r>
            <a:r>
              <a:rPr lang="en-US" sz="2400" dirty="0" smtClean="0"/>
              <a:t>audit</a:t>
            </a:r>
          </a:p>
          <a:p>
            <a:pPr lvl="3">
              <a:buFont typeface="Wingdings" panose="05000000000000000000" pitchFamily="2" charset="2"/>
              <a:buChar char="v"/>
            </a:pPr>
            <a:r>
              <a:rPr lang="en-US" sz="2400" dirty="0" smtClean="0"/>
              <a:t> ~70</a:t>
            </a:r>
            <a:r>
              <a:rPr lang="en-US" sz="2400" dirty="0"/>
              <a:t>% of “questioned costs” were at or after award end</a:t>
            </a:r>
          </a:p>
          <a:p>
            <a:pPr>
              <a:buFont typeface="Wingdings" panose="05000000000000000000" pitchFamily="2" charset="2"/>
              <a:buChar char="Ø"/>
            </a:pPr>
            <a:r>
              <a:rPr lang="en-US" sz="2800" dirty="0" smtClean="0"/>
              <a:t> UW </a:t>
            </a:r>
            <a:r>
              <a:rPr lang="en-US" sz="2800" dirty="0"/>
              <a:t>policies/procedures can be even more stringent than federal regulations</a:t>
            </a:r>
          </a:p>
          <a:p>
            <a:pPr>
              <a:buFont typeface="Wingdings" panose="05000000000000000000" pitchFamily="2" charset="2"/>
              <a:buChar char="Ø"/>
            </a:pPr>
            <a:r>
              <a:rPr lang="en-US" sz="2800" dirty="0" smtClean="0"/>
              <a:t> Unsure </a:t>
            </a:r>
            <a:r>
              <a:rPr lang="en-US" sz="2800" dirty="0"/>
              <a:t>how late posting transactions will be handled in the </a:t>
            </a:r>
            <a:r>
              <a:rPr lang="en-US" sz="2800" dirty="0" smtClean="0"/>
              <a:t>future</a:t>
            </a:r>
          </a:p>
          <a:p>
            <a:pPr lvl="2">
              <a:buFont typeface="Wingdings" panose="05000000000000000000" pitchFamily="2" charset="2"/>
              <a:buChar char="§"/>
            </a:pPr>
            <a:r>
              <a:rPr lang="en-US" sz="2400" dirty="0" smtClean="0"/>
              <a:t> Best </a:t>
            </a:r>
            <a:r>
              <a:rPr lang="en-US" sz="2400" dirty="0"/>
              <a:t>practice to assume financial systems will not be as </a:t>
            </a:r>
            <a:r>
              <a:rPr lang="en-US" sz="2400" dirty="0" smtClean="0"/>
              <a:t>accommodating</a:t>
            </a:r>
            <a:endParaRPr lang="en-US" sz="2400" dirty="0"/>
          </a:p>
        </p:txBody>
      </p:sp>
    </p:spTree>
    <p:extLst>
      <p:ext uri="{BB962C8B-B14F-4D97-AF65-F5344CB8AC3E}">
        <p14:creationId xmlns:p14="http://schemas.microsoft.com/office/powerpoint/2010/main" val="3407987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Final fabrication Journal voucher</a:t>
            </a:r>
            <a:endParaRPr lang="en-US" dirty="0"/>
          </a:p>
        </p:txBody>
      </p:sp>
      <p:sp>
        <p:nvSpPr>
          <p:cNvPr id="3" name="Subtitle 2"/>
          <p:cNvSpPr>
            <a:spLocks noGrp="1"/>
          </p:cNvSpPr>
          <p:nvPr>
            <p:ph type="subTitle" idx="1"/>
          </p:nvPr>
        </p:nvSpPr>
        <p:spPr/>
        <p:txBody>
          <a:bodyPr>
            <a:normAutofit/>
          </a:bodyPr>
          <a:lstStyle/>
          <a:p>
            <a:r>
              <a:rPr lang="en-US" sz="2800" dirty="0" smtClean="0"/>
              <a:t>Azalea Vasquez</a:t>
            </a:r>
            <a:endParaRPr lang="en-US" sz="2800" dirty="0"/>
          </a:p>
        </p:txBody>
      </p:sp>
    </p:spTree>
    <p:extLst>
      <p:ext uri="{BB962C8B-B14F-4D97-AF65-F5344CB8AC3E}">
        <p14:creationId xmlns:p14="http://schemas.microsoft.com/office/powerpoint/2010/main" val="2759964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Equipment fabrication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dirty="0" smtClean="0"/>
              <a:t> In order to conduct a research project, sometimes there is a need to create a piece of equipment for a functionality that doesn’t exist. This is called equipment fabrication. </a:t>
            </a:r>
          </a:p>
          <a:p>
            <a:pPr>
              <a:buFont typeface="Wingdings" panose="05000000000000000000" pitchFamily="2" charset="2"/>
              <a:buChar char="Ø"/>
            </a:pPr>
            <a:r>
              <a:rPr lang="en-US" sz="3200" dirty="0" smtClean="0"/>
              <a:t> It is defined by the UW as “the transformation of salaries, benefits, supplies and materials, services, equipment, maintenance, and/or travel into one or more items of customized capital equipment for University of Washington use.” </a:t>
            </a:r>
          </a:p>
          <a:p>
            <a:endParaRPr lang="en-US" dirty="0"/>
          </a:p>
        </p:txBody>
      </p:sp>
    </p:spTree>
    <p:extLst>
      <p:ext uri="{BB962C8B-B14F-4D97-AF65-F5344CB8AC3E}">
        <p14:creationId xmlns:p14="http://schemas.microsoft.com/office/powerpoint/2010/main" val="2116646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Department responsibilities</a:t>
            </a:r>
            <a:endParaRPr lang="en-US" dirty="0"/>
          </a:p>
        </p:txBody>
      </p:sp>
      <p:sp>
        <p:nvSpPr>
          <p:cNvPr id="3" name="Content Placeholder 2"/>
          <p:cNvSpPr>
            <a:spLocks noGrp="1"/>
          </p:cNvSpPr>
          <p:nvPr>
            <p:ph idx="1"/>
          </p:nvPr>
        </p:nvSpPr>
        <p:spPr>
          <a:xfrm>
            <a:off x="1024128" y="2286000"/>
            <a:ext cx="10247930" cy="4023360"/>
          </a:xfrm>
        </p:spPr>
        <p:txBody>
          <a:bodyPr>
            <a:noAutofit/>
          </a:bodyPr>
          <a:lstStyle/>
          <a:p>
            <a:pPr>
              <a:buFont typeface="Wingdings" panose="05000000000000000000" pitchFamily="2" charset="2"/>
              <a:buChar char="Ø"/>
            </a:pPr>
            <a:r>
              <a:rPr lang="en-US" sz="3200" dirty="0" smtClean="0"/>
              <a:t> Departments determine if they need to fabricate equipment for their sponsored award.</a:t>
            </a:r>
          </a:p>
          <a:p>
            <a:pPr>
              <a:buFont typeface="Wingdings" panose="05000000000000000000" pitchFamily="2" charset="2"/>
              <a:buChar char="Ø"/>
            </a:pPr>
            <a:r>
              <a:rPr lang="en-US" sz="3200" dirty="0" smtClean="0"/>
              <a:t> A TRANSPASU is sent to Grant and Contract Accounting (GCA) to set up a fabrication sub budget (budget type and class of 05-49</a:t>
            </a:r>
            <a:r>
              <a:rPr lang="en-US" sz="3200" dirty="0" smtClean="0"/>
              <a:t>).</a:t>
            </a:r>
            <a:endParaRPr lang="en-US" sz="3200" dirty="0" smtClean="0"/>
          </a:p>
        </p:txBody>
      </p:sp>
    </p:spTree>
    <p:extLst>
      <p:ext uri="{BB962C8B-B14F-4D97-AF65-F5344CB8AC3E}">
        <p14:creationId xmlns:p14="http://schemas.microsoft.com/office/powerpoint/2010/main" val="3524922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Department responsibilities</a:t>
            </a:r>
            <a:endParaRPr lang="en-US" dirty="0"/>
          </a:p>
        </p:txBody>
      </p:sp>
      <p:sp>
        <p:nvSpPr>
          <p:cNvPr id="3" name="Content Placeholder 2"/>
          <p:cNvSpPr>
            <a:spLocks noGrp="1"/>
          </p:cNvSpPr>
          <p:nvPr>
            <p:ph idx="1"/>
          </p:nvPr>
        </p:nvSpPr>
        <p:spPr>
          <a:xfrm>
            <a:off x="1024128" y="2286000"/>
            <a:ext cx="10247930" cy="4023360"/>
          </a:xfrm>
        </p:spPr>
        <p:txBody>
          <a:bodyPr>
            <a:noAutofit/>
          </a:bodyPr>
          <a:lstStyle/>
          <a:p>
            <a:pPr>
              <a:buFont typeface="Wingdings" panose="05000000000000000000" pitchFamily="2" charset="2"/>
              <a:buChar char="Ø"/>
            </a:pPr>
            <a:r>
              <a:rPr lang="en-US" sz="3200" dirty="0" smtClean="0"/>
              <a:t>Once </a:t>
            </a:r>
            <a:r>
              <a:rPr lang="en-US" sz="3200" dirty="0" smtClean="0"/>
              <a:t>the sub budget is set up and fabrication work begins </a:t>
            </a:r>
            <a:r>
              <a:rPr lang="en-US" sz="3200" dirty="0" smtClean="0"/>
              <a:t>the depar</a:t>
            </a:r>
            <a:r>
              <a:rPr lang="en-US" sz="3200" dirty="0" smtClean="0"/>
              <a:t>tment needs to contact the</a:t>
            </a:r>
            <a:r>
              <a:rPr lang="en-US" sz="3200" dirty="0" smtClean="0"/>
              <a:t> </a:t>
            </a:r>
            <a:r>
              <a:rPr lang="en-US" sz="3200" dirty="0" smtClean="0"/>
              <a:t>Equipment Inventory Office (</a:t>
            </a:r>
            <a:r>
              <a:rPr lang="en-US" sz="3200" dirty="0" smtClean="0"/>
              <a:t>EIO) to </a:t>
            </a:r>
            <a:r>
              <a:rPr lang="en-US" sz="3200" dirty="0" smtClean="0"/>
              <a:t>obtain an equipment tag and </a:t>
            </a:r>
            <a:r>
              <a:rPr lang="en-US" sz="3200" dirty="0" smtClean="0"/>
              <a:t>to have their asset information entered into </a:t>
            </a:r>
            <a:r>
              <a:rPr lang="en-US" sz="3200" dirty="0" smtClean="0"/>
              <a:t>OASIS.</a:t>
            </a:r>
            <a:endParaRPr lang="en-US" sz="3200" dirty="0"/>
          </a:p>
        </p:txBody>
      </p:sp>
    </p:spTree>
    <p:extLst>
      <p:ext uri="{BB962C8B-B14F-4D97-AF65-F5344CB8AC3E}">
        <p14:creationId xmlns:p14="http://schemas.microsoft.com/office/powerpoint/2010/main" val="4080585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AGENDA</a:t>
            </a:r>
            <a:r>
              <a:rPr lang="en-US" dirty="0" smtClean="0"/>
              <a:t>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 Subcontract </a:t>
            </a:r>
            <a:r>
              <a:rPr lang="en-US" sz="3200" dirty="0"/>
              <a:t>F&amp;A (BSC</a:t>
            </a:r>
            <a:r>
              <a:rPr lang="en-US" sz="3200" dirty="0" smtClean="0"/>
              <a:t>)</a:t>
            </a:r>
          </a:p>
          <a:p>
            <a:pPr>
              <a:buFont typeface="Wingdings" panose="05000000000000000000" pitchFamily="2" charset="2"/>
              <a:buChar char="Ø"/>
            </a:pPr>
            <a:r>
              <a:rPr lang="en-US" sz="3200" dirty="0" smtClean="0"/>
              <a:t> Billing on Awards with Cost Share Commitments</a:t>
            </a:r>
          </a:p>
          <a:p>
            <a:pPr>
              <a:buFont typeface="Wingdings" panose="05000000000000000000" pitchFamily="2" charset="2"/>
              <a:buChar char="Ø"/>
            </a:pPr>
            <a:r>
              <a:rPr lang="en-US" sz="3200" dirty="0" smtClean="0"/>
              <a:t> Final Action Date</a:t>
            </a:r>
          </a:p>
          <a:p>
            <a:pPr>
              <a:buFont typeface="Wingdings" panose="05000000000000000000" pitchFamily="2" charset="2"/>
              <a:buChar char="Ø"/>
            </a:pPr>
            <a:r>
              <a:rPr lang="en-US" sz="3200" dirty="0" smtClean="0"/>
              <a:t> Final Fabrication Journal Voucher</a:t>
            </a:r>
          </a:p>
          <a:p>
            <a:pPr>
              <a:buFont typeface="Wingdings" panose="05000000000000000000" pitchFamily="2" charset="2"/>
              <a:buChar char="Ø"/>
            </a:pPr>
            <a:r>
              <a:rPr lang="en-US" sz="3200" dirty="0" smtClean="0"/>
              <a:t> Q&amp;A Time!</a:t>
            </a:r>
          </a:p>
        </p:txBody>
      </p:sp>
    </p:spTree>
    <p:extLst>
      <p:ext uri="{BB962C8B-B14F-4D97-AF65-F5344CB8AC3E}">
        <p14:creationId xmlns:p14="http://schemas.microsoft.com/office/powerpoint/2010/main" val="3516910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Fabrication journal vouchers</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dirty="0" smtClean="0"/>
              <a:t> Another very important step during the life of the fabrication sub budget is the submission of a fabrication journal </a:t>
            </a:r>
            <a:r>
              <a:rPr lang="en-US" sz="3200" dirty="0" smtClean="0"/>
              <a:t>voucher (JV</a:t>
            </a:r>
            <a:r>
              <a:rPr lang="en-US" sz="3200" dirty="0" smtClean="0"/>
              <a:t>) to EIO.</a:t>
            </a:r>
          </a:p>
          <a:p>
            <a:pPr>
              <a:buFont typeface="Wingdings" panose="05000000000000000000" pitchFamily="2" charset="2"/>
              <a:buChar char="Ø"/>
            </a:pPr>
            <a:r>
              <a:rPr lang="en-US" sz="3200" dirty="0" smtClean="0"/>
              <a:t> Having a sub budget does not eliminate the need to submit this JV on a regular basis.</a:t>
            </a:r>
          </a:p>
          <a:p>
            <a:pPr>
              <a:buFont typeface="Wingdings" panose="05000000000000000000" pitchFamily="2" charset="2"/>
              <a:buChar char="Ø"/>
            </a:pPr>
            <a:r>
              <a:rPr lang="en-US" sz="3200" dirty="0" smtClean="0"/>
              <a:t> These JVs are used to reclassify the other costs (salaries, services, materials) to the equipment</a:t>
            </a:r>
            <a:r>
              <a:rPr lang="en-US" sz="3200" dirty="0"/>
              <a:t> </a:t>
            </a:r>
            <a:r>
              <a:rPr lang="en-US" sz="3200" dirty="0" smtClean="0"/>
              <a:t>category.</a:t>
            </a:r>
          </a:p>
        </p:txBody>
      </p:sp>
    </p:spTree>
    <p:extLst>
      <p:ext uri="{BB962C8B-B14F-4D97-AF65-F5344CB8AC3E}">
        <p14:creationId xmlns:p14="http://schemas.microsoft.com/office/powerpoint/2010/main" val="2366436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Fabrication journal vouchers</a:t>
            </a:r>
            <a:endParaRPr lang="en-US" dirty="0"/>
          </a:p>
        </p:txBody>
      </p:sp>
      <p:sp>
        <p:nvSpPr>
          <p:cNvPr id="3" name="Content Placeholder 2"/>
          <p:cNvSpPr>
            <a:spLocks noGrp="1"/>
          </p:cNvSpPr>
          <p:nvPr>
            <p:ph idx="1"/>
          </p:nvPr>
        </p:nvSpPr>
        <p:spPr/>
        <p:txBody>
          <a:bodyPr>
            <a:noAutofit/>
          </a:bodyPr>
          <a:lstStyle/>
          <a:p>
            <a:r>
              <a:rPr lang="en-US" sz="3200" dirty="0" smtClean="0"/>
              <a:t>Please allow 10 working days for the JV to post on the sub-budget, as EIO needs time to review and process. (The time is increased if errors are found on the request form.)</a:t>
            </a:r>
            <a:endParaRPr lang="en-US" sz="3200" dirty="0"/>
          </a:p>
        </p:txBody>
      </p:sp>
    </p:spTree>
    <p:extLst>
      <p:ext uri="{BB962C8B-B14F-4D97-AF65-F5344CB8AC3E}">
        <p14:creationId xmlns:p14="http://schemas.microsoft.com/office/powerpoint/2010/main" val="1554619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Final fabrication journal vouchers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dirty="0" smtClean="0"/>
              <a:t> The final fabrication JV should be posted to the sub budget before the project Final </a:t>
            </a:r>
            <a:r>
              <a:rPr lang="en-US" sz="3200" dirty="0"/>
              <a:t>A</a:t>
            </a:r>
            <a:r>
              <a:rPr lang="en-US" sz="3200" dirty="0" smtClean="0"/>
              <a:t>ction Date.</a:t>
            </a:r>
          </a:p>
          <a:p>
            <a:pPr>
              <a:buFont typeface="Wingdings" panose="05000000000000000000" pitchFamily="2" charset="2"/>
              <a:buChar char="Ø"/>
            </a:pPr>
            <a:r>
              <a:rPr lang="en-US" sz="3200" dirty="0" smtClean="0"/>
              <a:t> If the sub budget ends before the parent budget it is ok to do a final reconciliation and JV (we prefer it).</a:t>
            </a:r>
          </a:p>
          <a:p>
            <a:pPr>
              <a:buFont typeface="Wingdings" panose="05000000000000000000" pitchFamily="2" charset="2"/>
              <a:buChar char="Ø"/>
            </a:pPr>
            <a:r>
              <a:rPr lang="en-US" sz="3200" dirty="0" smtClean="0"/>
              <a:t> Expenditures that are not fabricated at the end of the award are subject to indirect costs.</a:t>
            </a:r>
          </a:p>
        </p:txBody>
      </p:sp>
    </p:spTree>
    <p:extLst>
      <p:ext uri="{BB962C8B-B14F-4D97-AF65-F5344CB8AC3E}">
        <p14:creationId xmlns:p14="http://schemas.microsoft.com/office/powerpoint/2010/main" val="1043324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Gca notifications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If we notice that your final fabrication JV has not been processed we will send you a friendly reminder </a:t>
            </a:r>
            <a:r>
              <a:rPr lang="en-US" sz="2800" dirty="0" smtClean="0"/>
              <a:t>in </a:t>
            </a:r>
            <a:r>
              <a:rPr lang="en-US" sz="2800" dirty="0" smtClean="0"/>
              <a:t>GrantTracker:</a:t>
            </a:r>
            <a:endParaRPr lang="en-US" sz="2800" dirty="0" smtClean="0">
              <a:solidFill>
                <a:schemeClr val="accent1">
                  <a:lumMod val="75000"/>
                </a:schemeClr>
              </a:solidFill>
            </a:endParaRPr>
          </a:p>
          <a:p>
            <a:pPr marL="0" indent="0">
              <a:buNone/>
            </a:pPr>
            <a:r>
              <a:rPr lang="en-US" sz="2400" b="1" i="1" dirty="0" smtClean="0">
                <a:solidFill>
                  <a:schemeClr val="accent1">
                    <a:lumMod val="75000"/>
                  </a:schemeClr>
                </a:solidFill>
              </a:rPr>
              <a:t>“GCA </a:t>
            </a:r>
            <a:r>
              <a:rPr lang="en-US" sz="2400" b="1" i="1" dirty="0">
                <a:solidFill>
                  <a:schemeClr val="accent1">
                    <a:lumMod val="75000"/>
                  </a:schemeClr>
                </a:solidFill>
              </a:rPr>
              <a:t>is in the process of preparing the Final Report on this budget which is due to the sponsor no later than </a:t>
            </a:r>
            <a:r>
              <a:rPr lang="en-US" sz="2400" b="1" i="1" dirty="0" smtClean="0">
                <a:solidFill>
                  <a:schemeClr val="accent1">
                    <a:lumMod val="75000"/>
                  </a:schemeClr>
                </a:solidFill>
              </a:rPr>
              <a:t>01/31/20. </a:t>
            </a:r>
            <a:r>
              <a:rPr lang="en-US" sz="2400" b="1" i="1" dirty="0">
                <a:solidFill>
                  <a:schemeClr val="accent1">
                    <a:lumMod val="75000"/>
                  </a:schemeClr>
                </a:solidFill>
              </a:rPr>
              <a:t>There is currently a sub budget </a:t>
            </a:r>
            <a:r>
              <a:rPr lang="en-US" sz="2400" b="1" i="1" dirty="0" smtClean="0">
                <a:solidFill>
                  <a:schemeClr val="accent1">
                    <a:lumMod val="75000"/>
                  </a:schemeClr>
                </a:solidFill>
              </a:rPr>
              <a:t>,</a:t>
            </a:r>
            <a:r>
              <a:rPr lang="en-US" sz="2400" b="1" i="1" dirty="0">
                <a:solidFill>
                  <a:schemeClr val="accent1">
                    <a:lumMod val="75000"/>
                  </a:schemeClr>
                </a:solidFill>
              </a:rPr>
              <a:t>which was created for the fabrication of equipment.  All expenditures on this sub </a:t>
            </a:r>
            <a:r>
              <a:rPr lang="en-US" sz="2400" b="1" i="1" dirty="0" smtClean="0">
                <a:solidFill>
                  <a:schemeClr val="accent1">
                    <a:lumMod val="75000"/>
                  </a:schemeClr>
                </a:solidFill>
              </a:rPr>
              <a:t>budget should </a:t>
            </a:r>
            <a:r>
              <a:rPr lang="en-US" sz="2400" b="1" i="1" dirty="0">
                <a:solidFill>
                  <a:schemeClr val="accent1">
                    <a:lumMod val="75000"/>
                  </a:schemeClr>
                </a:solidFill>
              </a:rPr>
              <a:t>be posted under the object code 06-00. If the expenditures are not moved to the 06 object code, they will be subject to Indirect Costs</a:t>
            </a:r>
            <a:r>
              <a:rPr lang="en-US" sz="2400" b="1" i="1" dirty="0" smtClean="0">
                <a:solidFill>
                  <a:schemeClr val="accent1">
                    <a:lumMod val="75000"/>
                  </a:schemeClr>
                </a:solidFill>
              </a:rPr>
              <a:t>.</a:t>
            </a:r>
          </a:p>
          <a:p>
            <a:pPr marL="0" indent="0">
              <a:buNone/>
            </a:pPr>
            <a:r>
              <a:rPr lang="en-US" sz="2400" b="1" i="1" dirty="0">
                <a:solidFill>
                  <a:schemeClr val="accent1">
                    <a:lumMod val="75000"/>
                  </a:schemeClr>
                </a:solidFill>
              </a:rPr>
              <a:t>If we do not hear from you by 01/19/20, we will assume that the expenditures should be subject to IDC and will charge </a:t>
            </a:r>
            <a:r>
              <a:rPr lang="en-US" sz="2400" b="1" i="1" dirty="0" smtClean="0">
                <a:solidFill>
                  <a:schemeClr val="accent1">
                    <a:lumMod val="75000"/>
                  </a:schemeClr>
                </a:solidFill>
              </a:rPr>
              <a:t>the </a:t>
            </a:r>
            <a:r>
              <a:rPr lang="en-US" sz="2400" b="1" i="1" dirty="0">
                <a:solidFill>
                  <a:schemeClr val="accent1">
                    <a:lumMod val="75000"/>
                  </a:schemeClr>
                </a:solidFill>
              </a:rPr>
              <a:t>budget at the rate of the parent budget,  and report the total expense to the sponsor</a:t>
            </a:r>
            <a:r>
              <a:rPr lang="en-US" sz="2400" b="1" i="1" dirty="0" smtClean="0">
                <a:solidFill>
                  <a:schemeClr val="accent1">
                    <a:lumMod val="75000"/>
                  </a:schemeClr>
                </a:solidFill>
              </a:rPr>
              <a:t>.”</a:t>
            </a:r>
            <a:r>
              <a:rPr lang="en-US" sz="2400" i="1" dirty="0">
                <a:solidFill>
                  <a:schemeClr val="accent1">
                    <a:lumMod val="75000"/>
                  </a:schemeClr>
                </a:solidFill>
              </a:rPr>
              <a:t>	</a:t>
            </a:r>
            <a:r>
              <a:rPr lang="en-US" i="1" dirty="0">
                <a:solidFill>
                  <a:schemeClr val="accent1">
                    <a:lumMod val="75000"/>
                  </a:schemeClr>
                </a:solidFill>
              </a:rPr>
              <a:t>			</a:t>
            </a:r>
          </a:p>
        </p:txBody>
      </p:sp>
    </p:spTree>
    <p:extLst>
      <p:ext uri="{BB962C8B-B14F-4D97-AF65-F5344CB8AC3E}">
        <p14:creationId xmlns:p14="http://schemas.microsoft.com/office/powerpoint/2010/main" val="1142640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3200" dirty="0" smtClean="0"/>
              <a:t>To find out more information about equipment fabrication please visit the Equipment Inventory Office’s website:</a:t>
            </a:r>
            <a:endParaRPr lang="en-US" sz="3200" dirty="0" smtClean="0">
              <a:hlinkClick r:id=""/>
            </a:endParaRPr>
          </a:p>
          <a:p>
            <a:pPr>
              <a:buFont typeface="Wingdings" panose="05000000000000000000" pitchFamily="2" charset="2"/>
              <a:buChar char="Ø"/>
            </a:pPr>
            <a:r>
              <a:rPr lang="en-US" sz="3200" dirty="0" smtClean="0">
                <a:hlinkClick r:id=""/>
              </a:rPr>
              <a:t>https</a:t>
            </a:r>
            <a:r>
              <a:rPr lang="en-US" sz="3200" dirty="0">
                <a:hlinkClick r:id="rId2"/>
              </a:rPr>
              <a:t>://</a:t>
            </a:r>
            <a:r>
              <a:rPr lang="en-US" sz="3200" dirty="0" smtClean="0">
                <a:hlinkClick r:id="rId2"/>
              </a:rPr>
              <a:t>finance.uw.edu/eio/equipment/acquisitions/equipment-fabrication</a:t>
            </a:r>
            <a:endParaRPr lang="en-US" sz="3200" dirty="0" smtClean="0"/>
          </a:p>
          <a:p>
            <a:pPr>
              <a:buFont typeface="Wingdings" panose="05000000000000000000" pitchFamily="2" charset="2"/>
              <a:buChar char="Ø"/>
            </a:pPr>
            <a:r>
              <a:rPr lang="en-US" sz="3200" dirty="0" smtClean="0"/>
              <a:t> You can also contact them via phone (206) 543-4663 or email </a:t>
            </a:r>
            <a:r>
              <a:rPr lang="en-US" sz="3200" dirty="0" smtClean="0">
                <a:hlinkClick r:id="rId3"/>
              </a:rPr>
              <a:t>eio@uw.edu</a:t>
            </a:r>
            <a:r>
              <a:rPr lang="en-US" dirty="0" smtClean="0"/>
              <a:t>	</a:t>
            </a:r>
          </a:p>
        </p:txBody>
      </p:sp>
    </p:spTree>
    <p:extLst>
      <p:ext uri="{BB962C8B-B14F-4D97-AF65-F5344CB8AC3E}">
        <p14:creationId xmlns:p14="http://schemas.microsoft.com/office/powerpoint/2010/main" val="47440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Note Duplicate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 y="297543"/>
            <a:ext cx="9840686" cy="6560457"/>
          </a:xfrm>
          <a:prstGeom prst="rect">
            <a:avLst/>
          </a:prstGeom>
        </p:spPr>
      </p:pic>
      <p:sp>
        <p:nvSpPr>
          <p:cNvPr id="5" name="Rectangle 4"/>
          <p:cNvSpPr/>
          <p:nvPr/>
        </p:nvSpPr>
        <p:spPr>
          <a:xfrm>
            <a:off x="1034143" y="297543"/>
            <a:ext cx="9982200" cy="64008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8000" dirty="0" smtClean="0"/>
              <a:t>Q&amp;A Time!</a:t>
            </a:r>
            <a:endParaRPr lang="en-US" sz="8000" dirty="0"/>
          </a:p>
        </p:txBody>
      </p:sp>
      <p:sp>
        <p:nvSpPr>
          <p:cNvPr id="3" name="Content Placeholder 2"/>
          <p:cNvSpPr>
            <a:spLocks noGrp="1"/>
          </p:cNvSpPr>
          <p:nvPr>
            <p:ph idx="1"/>
          </p:nvPr>
        </p:nvSpPr>
        <p:spPr/>
        <p:txBody>
          <a:bodyPr/>
          <a:lstStyle/>
          <a:p>
            <a:pPr algn="ctr"/>
            <a:r>
              <a:rPr lang="en-US" sz="3200" b="1" dirty="0" smtClean="0"/>
              <a:t>What would you like to know more about?</a:t>
            </a:r>
          </a:p>
          <a:p>
            <a:pPr marL="0" indent="0">
              <a:buNone/>
            </a:pPr>
            <a:endParaRPr lang="en-US" dirty="0"/>
          </a:p>
        </p:txBody>
      </p:sp>
    </p:spTree>
    <p:extLst>
      <p:ext uri="{BB962C8B-B14F-4D97-AF65-F5344CB8AC3E}">
        <p14:creationId xmlns:p14="http://schemas.microsoft.com/office/powerpoint/2010/main" val="2111005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53965">
              <a:srgbClr val="B1D5F0"/>
            </a:gs>
            <a:gs pos="21242">
              <a:srgbClr val="DAEBF8"/>
            </a:gs>
            <a:gs pos="34484">
              <a:srgbClr val="C9E2F5"/>
            </a:gs>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dirty="0" smtClean="0"/>
              <a:t>COMING SOON!</a:t>
            </a:r>
            <a:endParaRPr lang="en-US" sz="8000" dirty="0"/>
          </a:p>
        </p:txBody>
      </p:sp>
      <p:sp>
        <p:nvSpPr>
          <p:cNvPr id="3" name="Content Placeholder 2"/>
          <p:cNvSpPr>
            <a:spLocks noGrp="1"/>
          </p:cNvSpPr>
          <p:nvPr>
            <p:ph idx="1"/>
          </p:nvPr>
        </p:nvSpPr>
        <p:spPr/>
        <p:txBody>
          <a:bodyPr>
            <a:normAutofit/>
          </a:bodyPr>
          <a:lstStyle/>
          <a:p>
            <a:pPr algn="ctr"/>
            <a:r>
              <a:rPr lang="en-US" sz="3500" dirty="0" smtClean="0"/>
              <a:t>Starting with the Spring Forum, we will be streaming our Forums via Zoom.  More details to follow!</a:t>
            </a:r>
            <a:endParaRPr lang="en-US" sz="35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647" y="3763139"/>
            <a:ext cx="2271034" cy="2271034"/>
          </a:xfrm>
          <a:prstGeom prst="rect">
            <a:avLst/>
          </a:prstGeom>
        </p:spPr>
      </p:pic>
    </p:spTree>
    <p:extLst>
      <p:ext uri="{BB962C8B-B14F-4D97-AF65-F5344CB8AC3E}">
        <p14:creationId xmlns:p14="http://schemas.microsoft.com/office/powerpoint/2010/main" val="1874705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Subcontract F&amp;A (BSC)</a:t>
            </a:r>
            <a:endParaRPr lang="en-US" dirty="0"/>
          </a:p>
        </p:txBody>
      </p:sp>
      <p:sp>
        <p:nvSpPr>
          <p:cNvPr id="5" name="Subtitle 4"/>
          <p:cNvSpPr>
            <a:spLocks noGrp="1"/>
          </p:cNvSpPr>
          <p:nvPr>
            <p:ph type="subTitle" idx="1"/>
          </p:nvPr>
        </p:nvSpPr>
        <p:spPr/>
        <p:txBody>
          <a:bodyPr>
            <a:normAutofit/>
          </a:bodyPr>
          <a:lstStyle/>
          <a:p>
            <a:r>
              <a:rPr lang="en-US" sz="2800" dirty="0" smtClean="0"/>
              <a:t>Susan Wilbanks</a:t>
            </a:r>
            <a:endParaRPr lang="en-US" sz="2800" dirty="0"/>
          </a:p>
        </p:txBody>
      </p:sp>
    </p:spTree>
    <p:extLst>
      <p:ext uri="{BB962C8B-B14F-4D97-AF65-F5344CB8AC3E}">
        <p14:creationId xmlns:p14="http://schemas.microsoft.com/office/powerpoint/2010/main" val="4178213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so special about subcontract F&amp;A?</a:t>
            </a:r>
            <a:endParaRPr lang="en-US" dirty="0"/>
          </a:p>
        </p:txBody>
      </p:sp>
      <p:sp>
        <p:nvSpPr>
          <p:cNvPr id="5" name="Content Placeholder 4"/>
          <p:cNvSpPr>
            <a:spLocks noGrp="1"/>
          </p:cNvSpPr>
          <p:nvPr>
            <p:ph idx="1"/>
          </p:nvPr>
        </p:nvSpPr>
        <p:spPr>
          <a:xfrm>
            <a:off x="1024128" y="1934678"/>
            <a:ext cx="9720073" cy="4374682"/>
          </a:xfrm>
        </p:spPr>
        <p:txBody>
          <a:bodyPr>
            <a:normAutofit/>
          </a:bodyPr>
          <a:lstStyle/>
          <a:p>
            <a:pPr>
              <a:buFont typeface="Wingdings" panose="05000000000000000000" pitchFamily="2" charset="2"/>
              <a:buChar char="Ø"/>
            </a:pPr>
            <a:r>
              <a:rPr lang="en-US" sz="2800" dirty="0" smtClean="0"/>
              <a:t> Quick reminder: Subcontracts (aka subawards) are when the UW contracts with another institution to complete some of the work on an award budget.</a:t>
            </a:r>
          </a:p>
          <a:p>
            <a:pPr>
              <a:buFont typeface="Wingdings" panose="05000000000000000000" pitchFamily="2" charset="2"/>
              <a:buChar char="Ø"/>
            </a:pPr>
            <a:r>
              <a:rPr lang="en-US" sz="2800" dirty="0" smtClean="0"/>
              <a:t> UW only charges Facilities &amp; Administrative costs (F&amp;A) on the first $25,000 of each subcontract for the total award period, even if we issue a new budget number for each year within the award.</a:t>
            </a:r>
          </a:p>
          <a:p>
            <a:pPr>
              <a:buFont typeface="Wingdings" panose="05000000000000000000" pitchFamily="2" charset="2"/>
              <a:buChar char="Ø"/>
            </a:pPr>
            <a:r>
              <a:rPr lang="en-US" sz="2800" dirty="0" smtClean="0"/>
              <a:t> The $25K limit is specific to awards using the Modified Total Direct Costs (MTDC) F&amp;A base—i.e. most awards with federal or federal flow-through funding. Always read your award to be sure of its F&amp;A base!</a:t>
            </a:r>
          </a:p>
          <a:p>
            <a:pPr>
              <a:buFont typeface="Wingdings" panose="05000000000000000000" pitchFamily="2" charset="2"/>
              <a:buChar char="Ø"/>
            </a:pPr>
            <a:endParaRPr lang="en-US" dirty="0" smtClean="0"/>
          </a:p>
          <a:p>
            <a:pPr>
              <a:buFont typeface="Wingdings" panose="05000000000000000000" pitchFamily="2" charset="2"/>
              <a:buChar char="§"/>
            </a:pPr>
            <a:endParaRPr lang="en-US" dirty="0" smtClean="0"/>
          </a:p>
          <a:p>
            <a:pPr marL="0" indent="0">
              <a:buNone/>
            </a:pPr>
            <a:endParaRPr lang="en-US" dirty="0"/>
          </a:p>
        </p:txBody>
      </p:sp>
    </p:spTree>
    <p:extLst>
      <p:ext uri="{BB962C8B-B14F-4D97-AF65-F5344CB8AC3E}">
        <p14:creationId xmlns:p14="http://schemas.microsoft.com/office/powerpoint/2010/main" val="60472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Subcontract F&amp;A Challenges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dirty="0" smtClean="0"/>
              <a:t> This </a:t>
            </a:r>
            <a:r>
              <a:rPr lang="en-US" sz="3200" dirty="0"/>
              <a:t>is currently a manual process – subcontract F&amp;A does NOT post automatically as expenditures post, unlike the vast majority of F&amp;A</a:t>
            </a:r>
            <a:r>
              <a:rPr lang="en-US" sz="3200" dirty="0" smtClean="0"/>
              <a:t>.</a:t>
            </a:r>
          </a:p>
          <a:p>
            <a:pPr>
              <a:buFont typeface="Wingdings" panose="05000000000000000000" pitchFamily="2" charset="2"/>
              <a:buChar char="Ø"/>
            </a:pPr>
            <a:r>
              <a:rPr lang="en-US" sz="3200" dirty="0" smtClean="0"/>
              <a:t> You WILL see a lag between subcontract invoice payments posting to 03-62 and the associated F&amp;A posting to 25-99.</a:t>
            </a:r>
          </a:p>
          <a:p>
            <a:pPr>
              <a:buFont typeface="Wingdings" panose="05000000000000000000" pitchFamily="2" charset="2"/>
              <a:buChar char="Ø"/>
            </a:pPr>
            <a:r>
              <a:rPr lang="en-US" sz="3200" dirty="0" smtClean="0"/>
              <a:t> Our goal is to reconcile and post subcontract F&amp;A </a:t>
            </a:r>
            <a:r>
              <a:rPr lang="en-US" sz="3200" b="1" dirty="0" smtClean="0"/>
              <a:t>quarterly.</a:t>
            </a:r>
            <a:endParaRPr lang="en-US" sz="3200" dirty="0"/>
          </a:p>
          <a:p>
            <a:endParaRPr lang="en-US" dirty="0"/>
          </a:p>
        </p:txBody>
      </p:sp>
    </p:spTree>
    <p:extLst>
      <p:ext uri="{BB962C8B-B14F-4D97-AF65-F5344CB8AC3E}">
        <p14:creationId xmlns:p14="http://schemas.microsoft.com/office/powerpoint/2010/main" val="4253788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Encumbering subcontract F&amp;A</a:t>
            </a:r>
            <a:endParaRPr lang="en-US" dirty="0"/>
          </a:p>
        </p:txBody>
      </p:sp>
      <p:sp>
        <p:nvSpPr>
          <p:cNvPr id="6" name="Content Placeholder 5"/>
          <p:cNvSpPr>
            <a:spLocks noGrp="1"/>
          </p:cNvSpPr>
          <p:nvPr>
            <p:ph idx="1"/>
          </p:nvPr>
        </p:nvSpPr>
        <p:spPr>
          <a:xfrm>
            <a:off x="927875" y="1816135"/>
            <a:ext cx="9720073" cy="4023360"/>
          </a:xfrm>
        </p:spPr>
        <p:txBody>
          <a:bodyPr>
            <a:normAutofit/>
          </a:bodyPr>
          <a:lstStyle/>
          <a:p>
            <a:pPr marL="0" indent="0">
              <a:buNone/>
            </a:pPr>
            <a:r>
              <a:rPr lang="en-US" sz="2800" dirty="0" smtClean="0"/>
              <a:t>Upon setting up a award that has subcontracts, GCA encumbers subcontract F&amp;A in 37-99-00 RESTR.FDS with the reference BSC9999-99. The encumbrance is reduced as subcontract F&amp;A posts.</a:t>
            </a:r>
          </a:p>
          <a:p>
            <a:pPr marL="0" indent="0">
              <a:buNone/>
            </a:pPr>
            <a:endParaRPr lang="en-US" sz="2800" dirty="0"/>
          </a:p>
        </p:txBody>
      </p:sp>
      <p:pic>
        <p:nvPicPr>
          <p:cNvPr id="7" name="Picture 6"/>
          <p:cNvPicPr>
            <a:picLocks noChangeAspect="1"/>
          </p:cNvPicPr>
          <p:nvPr/>
        </p:nvPicPr>
        <p:blipFill>
          <a:blip r:embed="rId2"/>
          <a:stretch>
            <a:fillRect/>
          </a:stretch>
        </p:blipFill>
        <p:spPr>
          <a:xfrm>
            <a:off x="1212783" y="3452430"/>
            <a:ext cx="8773369" cy="2905980"/>
          </a:xfrm>
          <a:prstGeom prst="rect">
            <a:avLst/>
          </a:prstGeom>
        </p:spPr>
      </p:pic>
    </p:spTree>
    <p:extLst>
      <p:ext uri="{BB962C8B-B14F-4D97-AF65-F5344CB8AC3E}">
        <p14:creationId xmlns:p14="http://schemas.microsoft.com/office/powerpoint/2010/main" val="3903510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contact </a:t>
            </a:r>
            <a:r>
              <a:rPr lang="en-US" dirty="0" err="1" smtClean="0"/>
              <a:t>gca</a:t>
            </a:r>
            <a:endParaRPr lang="en-US" dirty="0"/>
          </a:p>
        </p:txBody>
      </p:sp>
      <p:sp>
        <p:nvSpPr>
          <p:cNvPr id="3" name="Content Placeholder 2"/>
          <p:cNvSpPr>
            <a:spLocks noGrp="1"/>
          </p:cNvSpPr>
          <p:nvPr>
            <p:ph idx="1"/>
          </p:nvPr>
        </p:nvSpPr>
        <p:spPr>
          <a:xfrm>
            <a:off x="1024128" y="2084832"/>
            <a:ext cx="9720073" cy="4224528"/>
          </a:xfrm>
        </p:spPr>
        <p:txBody>
          <a:bodyPr>
            <a:normAutofit/>
          </a:bodyPr>
          <a:lstStyle/>
          <a:p>
            <a:pPr>
              <a:buFont typeface="Wingdings" panose="05000000000000000000" pitchFamily="2" charset="2"/>
              <a:buChar char="Ø"/>
            </a:pPr>
            <a:r>
              <a:rPr lang="en-US" sz="3600" dirty="0" smtClean="0"/>
              <a:t> More than 3 months since last subcontract F&amp;A adjustment</a:t>
            </a:r>
          </a:p>
          <a:p>
            <a:pPr>
              <a:buFont typeface="Wingdings" panose="05000000000000000000" pitchFamily="2" charset="2"/>
              <a:buChar char="Ø"/>
            </a:pPr>
            <a:r>
              <a:rPr lang="en-US" sz="3600" dirty="0" smtClean="0"/>
              <a:t> When you need an immediate adjustment (e.g. if you need an up-to-date balance for an extension request)</a:t>
            </a:r>
          </a:p>
          <a:p>
            <a:pPr>
              <a:buFont typeface="Wingdings" panose="05000000000000000000" pitchFamily="2" charset="2"/>
              <a:buChar char="Ø"/>
            </a:pPr>
            <a:r>
              <a:rPr lang="en-US" sz="3600" dirty="0" smtClean="0"/>
              <a:t> If you find an error</a:t>
            </a:r>
          </a:p>
          <a:p>
            <a:pPr>
              <a:buFont typeface="Wingdings" panose="05000000000000000000" pitchFamily="2" charset="2"/>
              <a:buChar char="Ø"/>
            </a:pPr>
            <a:r>
              <a:rPr lang="en-US" sz="3600" dirty="0" smtClean="0"/>
              <a:t> Use GrantTracker, Indirect Costs topic</a:t>
            </a:r>
          </a:p>
          <a:p>
            <a:pPr>
              <a:buFont typeface="Wingdings" panose="05000000000000000000" pitchFamily="2" charset="2"/>
              <a:buChar char="Ø"/>
            </a:pPr>
            <a:endParaRPr lang="en-US" sz="3200" dirty="0"/>
          </a:p>
        </p:txBody>
      </p:sp>
    </p:spTree>
    <p:extLst>
      <p:ext uri="{BB962C8B-B14F-4D97-AF65-F5344CB8AC3E}">
        <p14:creationId xmlns:p14="http://schemas.microsoft.com/office/powerpoint/2010/main" val="2674256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175</TotalTime>
  <Words>2217</Words>
  <Application>Microsoft Office PowerPoint</Application>
  <PresentationFormat>Widescreen</PresentationFormat>
  <Paragraphs>201</Paragraphs>
  <Slides>46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Calibri</vt:lpstr>
      <vt:lpstr>Tw Cen MT</vt:lpstr>
      <vt:lpstr>Tw Cen MT Condensed</vt:lpstr>
      <vt:lpstr>Wingdings</vt:lpstr>
      <vt:lpstr>Wingdings 3</vt:lpstr>
      <vt:lpstr>Integral</vt:lpstr>
      <vt:lpstr>GCA WINTER FORUM</vt:lpstr>
      <vt:lpstr>WELCOME</vt:lpstr>
      <vt:lpstr>INTRODUCTION</vt:lpstr>
      <vt:lpstr>AGENDA </vt:lpstr>
      <vt:lpstr>Subcontract F&amp;A (BSC)</vt:lpstr>
      <vt:lpstr>What’s so special about subcontract F&amp;A?</vt:lpstr>
      <vt:lpstr>Subcontract F&amp;A Challenges</vt:lpstr>
      <vt:lpstr>Encumbering subcontract F&amp;A</vt:lpstr>
      <vt:lpstr>When to contact gca</vt:lpstr>
      <vt:lpstr>Reconciliation spreadsheet</vt:lpstr>
      <vt:lpstr>JV tab – the bottom line</vt:lpstr>
      <vt:lpstr>BSC tab – so much information!</vt:lpstr>
      <vt:lpstr>Breakdown</vt:lpstr>
      <vt:lpstr>Breakdown</vt:lpstr>
      <vt:lpstr>Breakdown</vt:lpstr>
      <vt:lpstr>Breakdown</vt:lpstr>
      <vt:lpstr>Other Tabs</vt:lpstr>
      <vt:lpstr>Questions?</vt:lpstr>
      <vt:lpstr>BILLING ON AWARDS WITH COST SHARE COMMITMENTS</vt:lpstr>
      <vt:lpstr>If an award has cost share, is GCA checking if the minimum commitment has been met before invoicing or drawing funds?</vt:lpstr>
      <vt:lpstr>Letter of Credit (LOC) Awards</vt:lpstr>
      <vt:lpstr>Awards with Invoicing</vt:lpstr>
      <vt:lpstr>Awards with Invoicing</vt:lpstr>
      <vt:lpstr>FINAL ACTION DATE</vt:lpstr>
      <vt:lpstr>Final action date</vt:lpstr>
      <vt:lpstr>PowerPoint Presentation</vt:lpstr>
      <vt:lpstr>PowerPoint Presentation</vt:lpstr>
      <vt:lpstr>How is the Final Action Date determined?</vt:lpstr>
      <vt:lpstr>How is the Final Action Date determined?</vt:lpstr>
      <vt:lpstr>Can the Final Action Date be changed?</vt:lpstr>
      <vt:lpstr>What if my report isn’t due for a long time?</vt:lpstr>
      <vt:lpstr>Why is my Final Action Date prior to my budget end date?</vt:lpstr>
      <vt:lpstr>Late Transactions</vt:lpstr>
      <vt:lpstr>Late Transactions</vt:lpstr>
      <vt:lpstr>Late Transactions</vt:lpstr>
      <vt:lpstr>Final fabrication Journal voucher</vt:lpstr>
      <vt:lpstr>Equipment fabrication</vt:lpstr>
      <vt:lpstr>Department responsibilities</vt:lpstr>
      <vt:lpstr>Department responsibilities</vt:lpstr>
      <vt:lpstr>Fabrication journal vouchers</vt:lpstr>
      <vt:lpstr>Fabrication journal vouchers</vt:lpstr>
      <vt:lpstr>Final fabrication journal vouchers</vt:lpstr>
      <vt:lpstr>Gca notifications</vt:lpstr>
      <vt:lpstr>Resources</vt:lpstr>
      <vt:lpstr>Q&amp;A Time!</vt:lpstr>
      <vt:lpstr>COMING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GCA FORUM</dc:title>
  <dc:creator>Michelle Davis</dc:creator>
  <cp:lastModifiedBy>Azalea Vasquez</cp:lastModifiedBy>
  <cp:revision>49</cp:revision>
  <dcterms:created xsi:type="dcterms:W3CDTF">2020-01-14T19:50:29Z</dcterms:created>
  <dcterms:modified xsi:type="dcterms:W3CDTF">2020-01-22T16:11:52Z</dcterms:modified>
</cp:coreProperties>
</file>