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23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C48296-6C98-4901-B61A-E113EF0698C6}" type="datetimeFigureOut">
              <a:rPr lang="en-US" smtClean="0"/>
              <a:pPr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41E97-8DEC-44A7-8728-76977711A49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8296-6C98-4901-B61A-E113EF0698C6}" type="datetimeFigureOut">
              <a:rPr lang="en-US" smtClean="0"/>
              <a:pPr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1E97-8DEC-44A7-8728-76977711A49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8296-6C98-4901-B61A-E113EF0698C6}" type="datetimeFigureOut">
              <a:rPr lang="en-US" smtClean="0"/>
              <a:pPr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1E97-8DEC-44A7-8728-76977711A49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8296-6C98-4901-B61A-E113EF0698C6}" type="datetimeFigureOut">
              <a:rPr lang="en-US" smtClean="0"/>
              <a:pPr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1E97-8DEC-44A7-8728-76977711A4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8296-6C98-4901-B61A-E113EF0698C6}" type="datetimeFigureOut">
              <a:rPr lang="en-US" smtClean="0"/>
              <a:pPr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1E97-8DEC-44A7-8728-76977711A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8296-6C98-4901-B61A-E113EF0698C6}" type="datetimeFigureOut">
              <a:rPr lang="en-US" smtClean="0"/>
              <a:pPr/>
              <a:t>7/6/2017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1E97-8DEC-44A7-8728-76977711A4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8296-6C98-4901-B61A-E113EF0698C6}" type="datetimeFigureOut">
              <a:rPr lang="en-US" smtClean="0"/>
              <a:pPr/>
              <a:t>7/6/2017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1E97-8DEC-44A7-8728-76977711A49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8296-6C98-4901-B61A-E113EF0698C6}" type="datetimeFigureOut">
              <a:rPr lang="en-US" smtClean="0"/>
              <a:pPr/>
              <a:t>7/6/2017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1E97-8DEC-44A7-8728-76977711A49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8296-6C98-4901-B61A-E113EF0698C6}" type="datetimeFigureOut">
              <a:rPr lang="en-US" smtClean="0"/>
              <a:pPr/>
              <a:t>7/6/2017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1E97-8DEC-44A7-8728-76977711A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8296-6C98-4901-B61A-E113EF0698C6}" type="datetimeFigureOut">
              <a:rPr lang="en-US" smtClean="0"/>
              <a:pPr/>
              <a:t>7/6/2017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1E97-8DEC-44A7-8728-76977711A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8296-6C98-4901-B61A-E113EF0698C6}" type="datetimeFigureOut">
              <a:rPr lang="en-US" smtClean="0"/>
              <a:pPr/>
              <a:t>7/6/2017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1E97-8DEC-44A7-8728-76977711A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FC48296-6C98-4901-B61A-E113EF0698C6}" type="datetimeFigureOut">
              <a:rPr lang="en-US" smtClean="0"/>
              <a:pPr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7241E97-8DEC-44A7-8728-76977711A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f2.washington.edu/fm/maa/sites/default/files/fec/ads-ens-calculator.xl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ADS/ENS Brown Bag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Mike Anthony</a:t>
            </a:r>
          </a:p>
          <a:p>
            <a:r>
              <a:rPr lang="en-US" dirty="0" smtClean="0"/>
              <a:t>Suzette Ashby</a:t>
            </a:r>
          </a:p>
          <a:p>
            <a:r>
              <a:rPr lang="en-US" dirty="0" smtClean="0"/>
              <a:t>August 3, 2012</a:t>
            </a:r>
            <a:endParaRPr lang="en-US" dirty="0"/>
          </a:p>
        </p:txBody>
      </p:sp>
      <p:pic>
        <p:nvPicPr>
          <p:cNvPr id="1026" name="Picture 2" descr="C:\Users\suzette\AppData\Local\Microsoft\Windows\Temporary Internet Files\Content.IE5\BYA1VLHF\MC90029091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550" y="3076575"/>
            <a:ext cx="1474788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0827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</a:t>
            </a:r>
            <a:r>
              <a:rPr lang="en-US" dirty="0" smtClean="0"/>
              <a:t>is an administrative supplement? An endowed supplement? </a:t>
            </a:r>
          </a:p>
          <a:p>
            <a:r>
              <a:rPr lang="en-US" dirty="0" smtClean="0"/>
              <a:t>How to think about ADS/ENS and</a:t>
            </a:r>
          </a:p>
          <a:p>
            <a:pPr lvl="1"/>
            <a:r>
              <a:rPr lang="en-US" dirty="0" smtClean="0"/>
              <a:t> IBS</a:t>
            </a:r>
          </a:p>
          <a:p>
            <a:pPr lvl="1"/>
            <a:r>
              <a:rPr lang="en-US" dirty="0" smtClean="0"/>
              <a:t>Proposal</a:t>
            </a:r>
          </a:p>
          <a:p>
            <a:pPr lvl="1"/>
            <a:r>
              <a:rPr lang="en-US" dirty="0" smtClean="0"/>
              <a:t>Workday </a:t>
            </a:r>
            <a:endParaRPr lang="en-US" dirty="0" smtClean="0"/>
          </a:p>
          <a:p>
            <a:pPr lvl="1"/>
            <a:r>
              <a:rPr lang="en-US" dirty="0" smtClean="0"/>
              <a:t>FEC</a:t>
            </a:r>
          </a:p>
          <a:p>
            <a:r>
              <a:rPr lang="en-US" dirty="0" smtClean="0"/>
              <a:t>Charging ADS/ENS to grants</a:t>
            </a:r>
          </a:p>
          <a:p>
            <a:r>
              <a:rPr lang="en-US" dirty="0" smtClean="0"/>
              <a:t>Using the ADS/ENS calculator</a:t>
            </a:r>
          </a:p>
          <a:p>
            <a:r>
              <a:rPr lang="en-US" dirty="0" smtClean="0"/>
              <a:t>Department examples and questions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Agenda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34487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Compensation added to regular salary for assuming higher level administrative responsibilities.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An approved lump sum amount added to gross salary each month.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609600"/>
            <a:ext cx="8379310" cy="1054250"/>
          </a:xfrm>
        </p:spPr>
        <p:txBody>
          <a:bodyPr/>
          <a:lstStyle/>
          <a:p>
            <a:r>
              <a:rPr lang="en-US" sz="3600" dirty="0" smtClean="0"/>
              <a:t>What is an Administrative Supplement?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82206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Compensation awarded to faculty members who have been appointed as Endowed Professor or chair as allowed under the terms of the endowment.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What is an Endowed Supplement?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55539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Institutional Base Salary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54564"/>
            <a:ext cx="8375058" cy="5303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934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911353" cy="4000053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IBS - Includes ADS and ENS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Grant Proposals - All components of IBS (including ADS and ENS) should be used in the proposal.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Workday</a:t>
            </a:r>
            <a:endParaRPr lang="en-US" dirty="0" smtClean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ADS and ENS do not have FTE attached to them in </a:t>
            </a:r>
            <a:r>
              <a:rPr lang="en-US" dirty="0" smtClean="0"/>
              <a:t>Workday.</a:t>
            </a:r>
            <a:endParaRPr lang="en-US" dirty="0" smtClean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Adjustments must be made to ensure effort presents correctly on FEC.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FEC - eFECS uses IBS to calculate effort on grants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Accounting for ADS/ENS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57071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58953" cy="3877815"/>
          </a:xfrm>
        </p:spPr>
        <p:txBody>
          <a:bodyPr/>
          <a:lstStyle/>
          <a:p>
            <a:r>
              <a:rPr lang="en-US" dirty="0" smtClean="0"/>
              <a:t>Best Practice is to charge only Regular (REG) pay to grants.</a:t>
            </a:r>
          </a:p>
          <a:p>
            <a:r>
              <a:rPr lang="en-US" dirty="0" smtClean="0"/>
              <a:t>Exceptions:</a:t>
            </a:r>
          </a:p>
          <a:p>
            <a:pPr lvl="1"/>
            <a:r>
              <a:rPr lang="en-US" dirty="0" smtClean="0"/>
              <a:t>Center Grants</a:t>
            </a:r>
          </a:p>
          <a:p>
            <a:pPr lvl="1"/>
            <a:r>
              <a:rPr lang="en-US" dirty="0" smtClean="0"/>
              <a:t>Some cases where ADS or ENS is used in whole or part for salary on grant.</a:t>
            </a:r>
            <a:r>
              <a:rPr lang="en-US" baseline="30000" dirty="0" smtClean="0"/>
              <a:t> (1)</a:t>
            </a:r>
          </a:p>
          <a:p>
            <a:pPr lvl="1"/>
            <a:endParaRPr lang="en-US" baseline="30000" dirty="0" smtClean="0"/>
          </a:p>
          <a:p>
            <a:pPr marL="662940" lvl="1" indent="-250825">
              <a:buNone/>
            </a:pPr>
            <a:r>
              <a:rPr lang="en-US" sz="1700" baseline="30000" dirty="0" smtClean="0"/>
              <a:t>(1) </a:t>
            </a:r>
            <a:r>
              <a:rPr lang="en-US" sz="1700" dirty="0" smtClean="0"/>
              <a:t>While ADS represents a salary increment generally associated with additional administrative responsibilities the amount of ADS and the percent of total compensation it represents is not necessarily tied to percent effort. </a:t>
            </a:r>
            <a:endParaRPr lang="en-US" sz="1700" baseline="30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Charging ADS/ENS to Grants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73158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f2.washington.edu/fm/maa/sites/default/files/fec/ads-ens-calculator.xls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Using the ADS/ENS Calculator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32914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Department Examples/Questions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238440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6164</TotalTime>
  <Words>258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Book Antiqua</vt:lpstr>
      <vt:lpstr>Wingdings</vt:lpstr>
      <vt:lpstr>Hardcover</vt:lpstr>
      <vt:lpstr>ADS/ENS Brown Bag</vt:lpstr>
      <vt:lpstr>Agenda</vt:lpstr>
      <vt:lpstr>What is an Administrative Supplement?</vt:lpstr>
      <vt:lpstr>What is an Endowed Supplement?</vt:lpstr>
      <vt:lpstr>Institutional Base Salary</vt:lpstr>
      <vt:lpstr>Accounting for ADS/ENS</vt:lpstr>
      <vt:lpstr>Charging ADS/ENS to Grants</vt:lpstr>
      <vt:lpstr>Using the ADS/ENS Calculator</vt:lpstr>
      <vt:lpstr>Department Examples/Questions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ADS/ENS Brown Bag</dc:title>
  <dc:creator>Suzette Ashby-Larrabee</dc:creator>
  <cp:lastModifiedBy>Stepanka Sirotek</cp:lastModifiedBy>
  <cp:revision>19</cp:revision>
  <dcterms:created xsi:type="dcterms:W3CDTF">2012-06-28T23:44:28Z</dcterms:created>
  <dcterms:modified xsi:type="dcterms:W3CDTF">2017-07-06T09:45:13Z</dcterms:modified>
</cp:coreProperties>
</file>