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211" r:id="rId4"/>
  </p:sldMasterIdLst>
  <p:notesMasterIdLst>
    <p:notesMasterId r:id="rId23"/>
  </p:notesMasterIdLst>
  <p:handoutMasterIdLst>
    <p:handoutMasterId r:id="rId24"/>
  </p:handoutMasterIdLst>
  <p:sldIdLst>
    <p:sldId id="318" r:id="rId5"/>
    <p:sldId id="409" r:id="rId6"/>
    <p:sldId id="360" r:id="rId7"/>
    <p:sldId id="364" r:id="rId8"/>
    <p:sldId id="400" r:id="rId9"/>
    <p:sldId id="402" r:id="rId10"/>
    <p:sldId id="392" r:id="rId11"/>
    <p:sldId id="403" r:id="rId12"/>
    <p:sldId id="404" r:id="rId13"/>
    <p:sldId id="410" r:id="rId14"/>
    <p:sldId id="411" r:id="rId15"/>
    <p:sldId id="412" r:id="rId16"/>
    <p:sldId id="415" r:id="rId17"/>
    <p:sldId id="413" r:id="rId18"/>
    <p:sldId id="414" r:id="rId19"/>
    <p:sldId id="416" r:id="rId20"/>
    <p:sldId id="417" r:id="rId21"/>
    <p:sldId id="355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C20E2A-3875-4464-B587-6FD0EDE6C01B}">
          <p14:sldIdLst>
            <p14:sldId id="318"/>
            <p14:sldId id="409"/>
            <p14:sldId id="360"/>
            <p14:sldId id="364"/>
            <p14:sldId id="400"/>
            <p14:sldId id="402"/>
            <p14:sldId id="392"/>
            <p14:sldId id="403"/>
            <p14:sldId id="404"/>
            <p14:sldId id="410"/>
            <p14:sldId id="411"/>
            <p14:sldId id="412"/>
            <p14:sldId id="415"/>
            <p14:sldId id="413"/>
            <p14:sldId id="414"/>
            <p14:sldId id="416"/>
            <p14:sldId id="417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DF1"/>
    <a:srgbClr val="FF3300"/>
    <a:srgbClr val="FFFF00"/>
    <a:srgbClr val="F08510"/>
    <a:srgbClr val="FEDAE0"/>
    <a:srgbClr val="FC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5394" autoAdjust="0"/>
  </p:normalViewPr>
  <p:slideViewPr>
    <p:cSldViewPr>
      <p:cViewPr varScale="1">
        <p:scale>
          <a:sx n="111" d="100"/>
          <a:sy n="111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7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735" cy="464503"/>
          </a:xfrm>
          <a:prstGeom prst="rect">
            <a:avLst/>
          </a:prstGeom>
        </p:spPr>
        <p:txBody>
          <a:bodyPr vert="horz" lIns="90429" tIns="45214" rIns="90429" bIns="452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3" y="2"/>
            <a:ext cx="3037735" cy="464503"/>
          </a:xfrm>
          <a:prstGeom prst="rect">
            <a:avLst/>
          </a:prstGeom>
        </p:spPr>
        <p:txBody>
          <a:bodyPr vert="horz" lIns="90429" tIns="45214" rIns="90429" bIns="45214" rtlCol="0"/>
          <a:lstStyle>
            <a:lvl1pPr algn="r">
              <a:defRPr sz="1200"/>
            </a:lvl1pPr>
          </a:lstStyle>
          <a:p>
            <a:fld id="{0D42BA4D-DDD6-4152-BE26-BE586A67F756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4"/>
            <a:ext cx="3037735" cy="464503"/>
          </a:xfrm>
          <a:prstGeom prst="rect">
            <a:avLst/>
          </a:prstGeom>
        </p:spPr>
        <p:txBody>
          <a:bodyPr vert="horz" lIns="90429" tIns="45214" rIns="90429" bIns="452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3" y="8830314"/>
            <a:ext cx="3037735" cy="464503"/>
          </a:xfrm>
          <a:prstGeom prst="rect">
            <a:avLst/>
          </a:prstGeom>
        </p:spPr>
        <p:txBody>
          <a:bodyPr vert="horz" lIns="90429" tIns="45214" rIns="90429" bIns="45214" rtlCol="0" anchor="b"/>
          <a:lstStyle>
            <a:lvl1pPr algn="r">
              <a:defRPr sz="1200"/>
            </a:lvl1pPr>
          </a:lstStyle>
          <a:p>
            <a:fld id="{831FE6A5-2071-4EA8-AABD-1995ACF9C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6" rIns="92291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291" tIns="46146" rIns="92291" bIns="46146" rtlCol="0"/>
          <a:lstStyle>
            <a:lvl1pPr algn="r">
              <a:defRPr sz="1200"/>
            </a:lvl1pPr>
          </a:lstStyle>
          <a:p>
            <a:fld id="{A04B9C93-0F74-475E-A7F6-937363618885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6" rIns="92291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91" tIns="46146" rIns="92291" bIns="46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6" rIns="92291" bIns="46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291" tIns="46146" rIns="92291" bIns="46146" rtlCol="0" anchor="b"/>
          <a:lstStyle>
            <a:lvl1pPr algn="r">
              <a:defRPr sz="1200"/>
            </a:lvl1pPr>
          </a:lstStyle>
          <a:p>
            <a:fld id="{DB273793-D2B0-4D49-9C7D-A9F7C0312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3793-D2B0-4D49-9C7D-A9F7C0312D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3793-D2B0-4D49-9C7D-A9F7C0312D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8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3793-D2B0-4D49-9C7D-A9F7C0312D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1950" y="0"/>
            <a:ext cx="2743200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10" descr="UW.Signature_lef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551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7F5C01-7D2E-4867-834C-00C3D20E002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9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ABBC-21AE-41BE-9A3A-8251227A473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6E77-BF87-4815-8C2C-B3C397D03A14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1950" y="0"/>
            <a:ext cx="2743200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8" descr="UW.Signature_left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551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2EB8-D26E-4BC2-AF5D-E3EBA24615A0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5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C4C2-30D7-488C-A0FC-B939BC7399A0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8CBA-A2E2-410E-AB5F-660C2E3ECF9D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E7E1-9110-4050-804F-E2AB9FD70614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8A94-3353-454F-92D2-B46EFE4CB477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F587-8B66-4B03-A3FD-17BA4ACC2BBC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9A9E-73D3-4862-9565-B8702169E9C2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1B0-286F-4E85-BFBF-49DBEA5551E4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3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80CAFB-75EC-4E97-A3C4-E2F36F2785D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 55 Roman"/>
                <a:cs typeface="ＭＳ Ｐゴシック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CFE341-8C5F-4CA5-A66B-3F75F387200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0"/>
            <a:ext cx="8991600" cy="1905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 </a:t>
            </a:r>
            <a:r>
              <a:rPr lang="en-US" sz="4800" b="1" dirty="0" smtClean="0"/>
              <a:t>New MyFD JV Feature Demo</a:t>
            </a:r>
            <a:br>
              <a:rPr lang="en-US" sz="48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Webcast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600" b="1" dirty="0" smtClean="0"/>
              <a:t>August 1, 2018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986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1" y="838200"/>
            <a:ext cx="9034732" cy="1065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After clicking </a:t>
            </a:r>
            <a:r>
              <a:rPr lang="en-US" sz="1400" b="1" dirty="0" smtClean="0"/>
              <a:t>Submit Now</a:t>
            </a:r>
            <a:r>
              <a:rPr lang="en-US" sz="1400" dirty="0" smtClean="0"/>
              <a:t>, the Approver will see the </a:t>
            </a:r>
            <a:r>
              <a:rPr lang="en-US" sz="1400" b="1" dirty="0" smtClean="0"/>
              <a:t>“Submitted” confirmation message </a:t>
            </a:r>
            <a:r>
              <a:rPr lang="en-US" sz="1400" dirty="0" smtClean="0"/>
              <a:t>at the top of the screen indicating the date and time the JV will be uploaded to FAS, as shown below. </a:t>
            </a:r>
          </a:p>
          <a:p>
            <a:pPr marL="854075" lvl="1" indent="-223838">
              <a:buFont typeface="Arial" panose="020B0604020202020204" pitchFamily="34" charset="0"/>
              <a:buChar char="•"/>
            </a:pPr>
            <a:r>
              <a:rPr lang="en-US" sz="1400" b="1" dirty="0" smtClean="0"/>
              <a:t>Note:</a:t>
            </a:r>
            <a:r>
              <a:rPr lang="en-US" sz="1400" dirty="0" smtClean="0"/>
              <a:t>  “Will next be uploaded to FAS” in the confirmation message means that FAS has received the upload, but the transactions won’t appear in FAS until the next day    </a:t>
            </a:r>
            <a:endParaRPr lang="en-US" sz="1400" dirty="0"/>
          </a:p>
        </p:txBody>
      </p:sp>
      <p:pic>
        <p:nvPicPr>
          <p:cNvPr id="2050" name="Picture 2" descr="D95574F53C55CD4F8EB5FBCCF306628F@namprd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"/>
          <a:stretch/>
        </p:blipFill>
        <p:spPr bwMode="auto">
          <a:xfrm>
            <a:off x="762000" y="2106674"/>
            <a:ext cx="7292198" cy="45708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762000" y="2079748"/>
            <a:ext cx="7010400" cy="282452"/>
          </a:xfrm>
          <a:prstGeom prst="frame">
            <a:avLst>
              <a:gd name="adj1" fmla="val 81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038600" y="2819400"/>
            <a:ext cx="2283125" cy="304800"/>
          </a:xfrm>
          <a:prstGeom prst="wedgeRoundRectCallout">
            <a:avLst>
              <a:gd name="adj1" fmla="val -39054"/>
              <a:gd name="adj2" fmla="val -19340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“Submitted” </a:t>
            </a:r>
            <a:r>
              <a:rPr lang="en-US" sz="1100" dirty="0" smtClean="0">
                <a:solidFill>
                  <a:schemeClr val="tx1"/>
                </a:solidFill>
              </a:rPr>
              <a:t>confirmation message 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337813"/>
            <a:ext cx="8859329" cy="53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If the Approver has reviewed the JV, and decides that it needs to be returned to the Preparer, they will click the green </a:t>
            </a:r>
            <a:r>
              <a:rPr lang="en-US" sz="1400" b="1" dirty="0" smtClean="0"/>
              <a:t>Return to Sender </a:t>
            </a:r>
            <a:r>
              <a:rPr lang="en-US" sz="1400" dirty="0" smtClean="0"/>
              <a:t>button located in the bottom left corner of the screen.    </a:t>
            </a: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96941"/>
            <a:ext cx="8229600" cy="914400"/>
          </a:xfrm>
        </p:spPr>
        <p:txBody>
          <a:bodyPr/>
          <a:lstStyle/>
          <a:p>
            <a:r>
              <a:rPr lang="en-US" b="1" dirty="0" smtClean="0"/>
              <a:t>Approver Returns JV</a:t>
            </a:r>
            <a:endParaRPr lang="en-US" b="1" dirty="0"/>
          </a:p>
        </p:txBody>
      </p:sp>
      <p:pic>
        <p:nvPicPr>
          <p:cNvPr id="8" name="Picture 2" descr="AE489D8F86BE894FB1CFFACC029E3AF4@namprd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2" b="12220"/>
          <a:stretch/>
        </p:blipFill>
        <p:spPr bwMode="auto">
          <a:xfrm>
            <a:off x="224287" y="1997587"/>
            <a:ext cx="6864602" cy="8187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848BCF30F78E94BB0C9B7D0DFC5F937@namprd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4284871"/>
            <a:ext cx="5745192" cy="25132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3774" y="2900694"/>
            <a:ext cx="8859329" cy="125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After clicking Return to Sender, a screen appears where </a:t>
            </a:r>
            <a:r>
              <a:rPr lang="en-US" sz="1400" b="1" dirty="0" smtClean="0"/>
              <a:t>Notes</a:t>
            </a:r>
            <a:r>
              <a:rPr lang="en-US" sz="1400" dirty="0" smtClean="0"/>
              <a:t> must be entered to explain the reason for the return (Required).  The Approver enters their Notes into the box, then clicks the blue </a:t>
            </a:r>
            <a:r>
              <a:rPr lang="en-US" sz="1400" b="1" dirty="0" smtClean="0"/>
              <a:t>Return to Sender</a:t>
            </a:r>
            <a:r>
              <a:rPr lang="en-US" sz="1400" dirty="0" smtClean="0"/>
              <a:t> button:</a:t>
            </a:r>
          </a:p>
          <a:p>
            <a:pPr marL="517525" indent="0">
              <a:buFont typeface="Arial" panose="020B0604020202020204" pitchFamily="34" charset="0"/>
              <a:buChar char="•"/>
            </a:pPr>
            <a:r>
              <a:rPr lang="en-US" sz="1400" dirty="0" smtClean="0"/>
              <a:t>  The Preparer will receive an email notification stating that the JV has been Returned </a:t>
            </a:r>
            <a:r>
              <a:rPr lang="en-US" sz="1400" dirty="0"/>
              <a:t>	</a:t>
            </a:r>
            <a:endParaRPr lang="en-US" sz="1400" dirty="0" smtClean="0"/>
          </a:p>
          <a:p>
            <a:pPr marL="517525" indent="0">
              <a:buFont typeface="Arial" panose="020B0604020202020204" pitchFamily="34" charset="0"/>
              <a:buChar char="•"/>
            </a:pPr>
            <a:r>
              <a:rPr lang="en-US" sz="1400" dirty="0" smtClean="0"/>
              <a:t>  The Approver also has the option to </a:t>
            </a:r>
            <a:r>
              <a:rPr lang="en-US" sz="1400" b="1" dirty="0" smtClean="0"/>
              <a:t>Cancel</a:t>
            </a:r>
            <a:r>
              <a:rPr lang="en-US" sz="1400" dirty="0" smtClean="0"/>
              <a:t> the Return       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34352" y="5183156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This JV is being returned because the wrong invoice was attached </a:t>
            </a:r>
            <a:endParaRPr lang="en-US" sz="900" dirty="0"/>
          </a:p>
        </p:txBody>
      </p:sp>
      <p:sp>
        <p:nvSpPr>
          <p:cNvPr id="15" name="Left Arrow 14"/>
          <p:cNvSpPr/>
          <p:nvPr/>
        </p:nvSpPr>
        <p:spPr>
          <a:xfrm rot="363845">
            <a:off x="1605271" y="2561236"/>
            <a:ext cx="412077" cy="1676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eft Arrow 49"/>
          <p:cNvSpPr/>
          <p:nvPr/>
        </p:nvSpPr>
        <p:spPr>
          <a:xfrm rot="11821389">
            <a:off x="1863459" y="6319500"/>
            <a:ext cx="387882" cy="1737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191000" y="5298572"/>
            <a:ext cx="2133600" cy="500392"/>
          </a:xfrm>
          <a:prstGeom prst="wedgeRoundRectCallout">
            <a:avLst>
              <a:gd name="adj1" fmla="val -80698"/>
              <a:gd name="adj2" fmla="val -31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Enter Notes here.  Max number of characters is </a:t>
            </a:r>
            <a:r>
              <a:rPr lang="en-US" sz="1100" b="1" dirty="0" smtClean="0">
                <a:solidFill>
                  <a:schemeClr val="tx1"/>
                </a:solidFill>
              </a:rPr>
              <a:t>8,000</a:t>
            </a:r>
            <a:r>
              <a:rPr lang="en-US" sz="1100" dirty="0" smtClean="0">
                <a:solidFill>
                  <a:schemeClr val="tx1"/>
                </a:solidFill>
              </a:rPr>
              <a:t> 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838199"/>
            <a:ext cx="8859329" cy="7016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After clicking the blue Return to Sender button in the Reason for Return screen, the screen disappears.  </a:t>
            </a:r>
          </a:p>
          <a:p>
            <a:pPr marL="741363" indent="-223838">
              <a:buFont typeface="Arial" panose="020B0604020202020204" pitchFamily="34" charset="0"/>
              <a:buChar char="•"/>
            </a:pPr>
            <a:r>
              <a:rPr lang="en-US" sz="1400" dirty="0" smtClean="0"/>
              <a:t>The Approver can access the Notes again at any time by clicking the green </a:t>
            </a:r>
            <a:r>
              <a:rPr lang="en-US" sz="1400" b="1" dirty="0" smtClean="0"/>
              <a:t>Expand Notes </a:t>
            </a:r>
            <a:r>
              <a:rPr lang="en-US" sz="1400" dirty="0" smtClean="0"/>
              <a:t>button    located in the bottom left corner of the screen.       </a:t>
            </a:r>
            <a:endParaRPr lang="en-US" sz="1400" dirty="0"/>
          </a:p>
        </p:txBody>
      </p:sp>
      <p:pic>
        <p:nvPicPr>
          <p:cNvPr id="2050" name="Picture 2" descr="E0225D2B1CF0754998DADABD94671301@namprd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3"/>
          <a:stretch/>
        </p:blipFill>
        <p:spPr bwMode="auto">
          <a:xfrm>
            <a:off x="152400" y="1720349"/>
            <a:ext cx="2203331" cy="991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6200" y="2821513"/>
            <a:ext cx="8859329" cy="7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The Notes will appear showing the Approver’s UWNetID, date and time the Notes were entered.  </a:t>
            </a:r>
          </a:p>
          <a:p>
            <a:pPr marL="741363" indent="-223838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b="1" dirty="0" smtClean="0"/>
              <a:t>View Full Audit Trail </a:t>
            </a:r>
            <a:r>
              <a:rPr lang="en-US" sz="1400" dirty="0" smtClean="0"/>
              <a:t>link, highlighted in blue below the Notes field, is available for both the Approver and Preparer.  Click the </a:t>
            </a:r>
            <a:r>
              <a:rPr lang="en-US" sz="1400" b="1" dirty="0" smtClean="0"/>
              <a:t>link </a:t>
            </a:r>
            <a:r>
              <a:rPr lang="en-US" sz="1400" dirty="0" smtClean="0"/>
              <a:t>to view the </a:t>
            </a:r>
            <a:r>
              <a:rPr lang="en-US" sz="1400" b="1" dirty="0" smtClean="0"/>
              <a:t>Audit Trail </a:t>
            </a:r>
            <a:r>
              <a:rPr lang="en-US" sz="1400" dirty="0" smtClean="0"/>
              <a:t>screen.    </a:t>
            </a:r>
            <a:endParaRPr lang="en-US" sz="1400" dirty="0"/>
          </a:p>
        </p:txBody>
      </p:sp>
      <p:pic>
        <p:nvPicPr>
          <p:cNvPr id="2051" name="Picture 3" descr="46AA709BF2982748B64A78164773A12A@namprd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r="7654"/>
          <a:stretch/>
        </p:blipFill>
        <p:spPr bwMode="auto">
          <a:xfrm>
            <a:off x="152400" y="3680477"/>
            <a:ext cx="4800600" cy="1517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213113" y="4439029"/>
            <a:ext cx="269965" cy="176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4"/>
          <a:srcRect l="160" t="12040" r="8013" b="46987"/>
          <a:stretch/>
        </p:blipFill>
        <p:spPr bwMode="auto">
          <a:xfrm>
            <a:off x="2162016" y="4953000"/>
            <a:ext cx="4238784" cy="170895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Left Arrow 20"/>
          <p:cNvSpPr/>
          <p:nvPr/>
        </p:nvSpPr>
        <p:spPr>
          <a:xfrm rot="10800000">
            <a:off x="1447800" y="5029199"/>
            <a:ext cx="609600" cy="1683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89061" y="5425987"/>
            <a:ext cx="1639739" cy="365214"/>
          </a:xfrm>
          <a:prstGeom prst="wedgeRoundRectCallout">
            <a:avLst>
              <a:gd name="adj1" fmla="val -17825"/>
              <a:gd name="adj2" fmla="val -1129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the link to access the </a:t>
            </a:r>
            <a:r>
              <a:rPr lang="en-US" sz="1100" b="1" dirty="0" smtClean="0">
                <a:solidFill>
                  <a:schemeClr val="tx1"/>
                </a:solidFill>
              </a:rPr>
              <a:t>Audit Trail </a:t>
            </a:r>
            <a:r>
              <a:rPr lang="en-US" sz="1100" dirty="0" smtClean="0">
                <a:solidFill>
                  <a:schemeClr val="tx1"/>
                </a:solidFill>
              </a:rPr>
              <a:t>screen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192023" y="4219193"/>
            <a:ext cx="2427977" cy="465493"/>
          </a:xfrm>
          <a:prstGeom prst="wedgeRoundRectCallout">
            <a:avLst>
              <a:gd name="adj1" fmla="val -53500"/>
              <a:gd name="adj2" fmla="val 151582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Audit Trail screen displays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UWNetID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Date/Time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information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1562100" y="1884962"/>
            <a:ext cx="381000" cy="1971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ame 27"/>
          <p:cNvSpPr/>
          <p:nvPr/>
        </p:nvSpPr>
        <p:spPr>
          <a:xfrm>
            <a:off x="2162016" y="5583620"/>
            <a:ext cx="4238784" cy="207580"/>
          </a:xfrm>
          <a:prstGeom prst="frame">
            <a:avLst>
              <a:gd name="adj1" fmla="val 81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4417320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This JV is being returned because the wrong invoice was attached.  Use invoice# 123456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105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9721" y="6325742"/>
            <a:ext cx="2133600" cy="365125"/>
          </a:xfrm>
        </p:spPr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246018" y="607460"/>
            <a:ext cx="9313818" cy="125236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  </a:t>
            </a:r>
          </a:p>
          <a:p>
            <a:pPr marL="51911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When the Preparer is notified via email that the Approver has returned the JV, they can enter back into the JV and click the </a:t>
            </a:r>
            <a:r>
              <a:rPr lang="en-US" sz="1400" b="1" dirty="0" smtClean="0"/>
              <a:t>Expand Notes </a:t>
            </a:r>
            <a:r>
              <a:rPr lang="en-US" sz="1400" dirty="0" smtClean="0"/>
              <a:t>button to view the Notes from the Approver, make any necessary corrections and Submit the JV back to the Approver.</a:t>
            </a:r>
          </a:p>
          <a:p>
            <a:pPr marL="741363" indent="60325">
              <a:buFont typeface="Arial" panose="020B0604020202020204" pitchFamily="34" charset="0"/>
              <a:buChar char="•"/>
            </a:pPr>
            <a:r>
              <a:rPr lang="en-US" sz="1400" dirty="0" smtClean="0"/>
              <a:t>  The Preparer also has the option to click the </a:t>
            </a:r>
            <a:r>
              <a:rPr lang="en-US" sz="1400" b="1" dirty="0" smtClean="0"/>
              <a:t>Delete</a:t>
            </a:r>
            <a:r>
              <a:rPr lang="en-US" sz="1400" dirty="0" smtClean="0"/>
              <a:t> button to start the process over and create a new JV</a:t>
            </a:r>
            <a:r>
              <a:rPr lang="en-US" sz="1400" dirty="0"/>
              <a:t>	</a:t>
            </a:r>
            <a:r>
              <a:rPr lang="en-US" sz="1400" dirty="0" smtClean="0"/>
              <a:t>         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4191000" y="5943600"/>
            <a:ext cx="269965" cy="176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t="56509" r="46314" b="2071"/>
          <a:stretch/>
        </p:blipFill>
        <p:spPr bwMode="auto">
          <a:xfrm>
            <a:off x="228600" y="2060852"/>
            <a:ext cx="6553200" cy="261046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3" descr="46AA709BF2982748B64A78164773A12A@namprd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6" r="7654" b="-1"/>
          <a:stretch/>
        </p:blipFill>
        <p:spPr bwMode="auto">
          <a:xfrm>
            <a:off x="304800" y="4453003"/>
            <a:ext cx="4800600" cy="1045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10800000" flipV="1">
            <a:off x="381000" y="4748701"/>
            <a:ext cx="304800" cy="178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4717810"/>
            <a:ext cx="480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This JV is being returned because the wrong invoice was attached.  Use invoice# 123456  </a:t>
            </a:r>
            <a:endParaRPr lang="en-US" sz="900" dirty="0"/>
          </a:p>
        </p:txBody>
      </p:sp>
      <p:sp>
        <p:nvSpPr>
          <p:cNvPr id="26" name="Left Arrow 25"/>
          <p:cNvSpPr/>
          <p:nvPr/>
        </p:nvSpPr>
        <p:spPr>
          <a:xfrm rot="16200000">
            <a:off x="688666" y="4180778"/>
            <a:ext cx="238590" cy="2128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1600200" y="3919100"/>
            <a:ext cx="1409700" cy="348857"/>
          </a:xfrm>
          <a:prstGeom prst="wedgeRoundRectCallout">
            <a:avLst>
              <a:gd name="adj1" fmla="val -71127"/>
              <a:gd name="adj2" fmla="val -987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to read Notes from Approver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28600" y="4437523"/>
            <a:ext cx="4953000" cy="1125077"/>
          </a:xfrm>
          <a:prstGeom prst="frame">
            <a:avLst>
              <a:gd name="adj1" fmla="val 31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09" y="1305464"/>
            <a:ext cx="8859329" cy="533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  </a:t>
            </a:r>
          </a:p>
          <a:p>
            <a:pPr marL="233362" indent="0">
              <a:buNone/>
            </a:pPr>
            <a:r>
              <a:rPr lang="en-US" sz="1400" dirty="0" smtClean="0"/>
              <a:t>       </a:t>
            </a:r>
            <a:endParaRPr lang="en-US" sz="1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160" t="14793" r="1122" b="28402"/>
          <a:stretch/>
        </p:blipFill>
        <p:spPr bwMode="auto">
          <a:xfrm>
            <a:off x="152400" y="2590800"/>
            <a:ext cx="8991600" cy="33528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Frame 15"/>
          <p:cNvSpPr/>
          <p:nvPr/>
        </p:nvSpPr>
        <p:spPr>
          <a:xfrm>
            <a:off x="4252040" y="3188838"/>
            <a:ext cx="1310560" cy="838200"/>
          </a:xfrm>
          <a:prstGeom prst="frame">
            <a:avLst>
              <a:gd name="adj1" fmla="val 43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228600" y="497936"/>
            <a:ext cx="82296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Saved &amp; Submitted JVs   </a:t>
            </a:r>
            <a:endParaRPr lang="en-US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-76200" y="1825086"/>
            <a:ext cx="89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To access saved &amp; submitted JV’s, navigate to the </a:t>
            </a:r>
            <a:r>
              <a:rPr lang="en-US" sz="1400" b="1" dirty="0" smtClean="0"/>
              <a:t>MyFD Home </a:t>
            </a:r>
            <a:r>
              <a:rPr lang="en-US" sz="1400" dirty="0" smtClean="0"/>
              <a:t>page</a:t>
            </a:r>
            <a:r>
              <a:rPr lang="en-US" sz="1400" b="1" dirty="0" smtClean="0"/>
              <a:t> </a:t>
            </a:r>
            <a:r>
              <a:rPr lang="en-US" sz="1400" dirty="0" smtClean="0"/>
              <a:t>and choose </a:t>
            </a:r>
            <a:r>
              <a:rPr lang="en-US" sz="1400" b="1" dirty="0" smtClean="0"/>
              <a:t>Saved &amp; Submitted </a:t>
            </a:r>
            <a:r>
              <a:rPr lang="en-US" sz="1400" dirty="0" smtClean="0"/>
              <a:t>from the </a:t>
            </a:r>
            <a:r>
              <a:rPr lang="en-US" sz="1400" b="1" dirty="0" smtClean="0"/>
              <a:t>TRANSACTIONS</a:t>
            </a:r>
            <a:r>
              <a:rPr lang="en-US" sz="1400" dirty="0" smtClean="0"/>
              <a:t> drop-down menu.         </a:t>
            </a:r>
            <a:endParaRPr lang="en-US" sz="1400" dirty="0"/>
          </a:p>
        </p:txBody>
      </p:sp>
      <p:sp>
        <p:nvSpPr>
          <p:cNvPr id="26" name="Left Arrow 25"/>
          <p:cNvSpPr/>
          <p:nvPr/>
        </p:nvSpPr>
        <p:spPr>
          <a:xfrm rot="21426521">
            <a:off x="5249014" y="3515231"/>
            <a:ext cx="386193" cy="15220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4648200"/>
            <a:ext cx="167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09" y="1305464"/>
            <a:ext cx="8859329" cy="533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  </a:t>
            </a:r>
          </a:p>
          <a:p>
            <a:pPr marL="233362" indent="0">
              <a:buNone/>
            </a:pPr>
            <a:r>
              <a:rPr lang="en-US" sz="1400" dirty="0" smtClean="0"/>
              <a:t>       </a:t>
            </a:r>
            <a:endParaRPr lang="en-US" sz="14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-172528" y="636567"/>
            <a:ext cx="9089366" cy="1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On the </a:t>
            </a:r>
            <a:r>
              <a:rPr lang="en-US" sz="1400" b="1" dirty="0" smtClean="0"/>
              <a:t>Saved &amp; Submitted </a:t>
            </a:r>
            <a:r>
              <a:rPr lang="en-US" sz="1400" dirty="0" smtClean="0"/>
              <a:t>page, you can select the </a:t>
            </a:r>
            <a:r>
              <a:rPr lang="en-US" sz="1400" b="1" dirty="0" smtClean="0"/>
              <a:t>Transfer Type</a:t>
            </a:r>
            <a:r>
              <a:rPr lang="en-US" sz="1400" dirty="0" smtClean="0"/>
              <a:t>, </a:t>
            </a:r>
            <a:r>
              <a:rPr lang="en-US" sz="1400" b="1" dirty="0" smtClean="0"/>
              <a:t>transaction status </a:t>
            </a:r>
            <a:r>
              <a:rPr lang="en-US" sz="1400" dirty="0" smtClean="0"/>
              <a:t>and </a:t>
            </a:r>
            <a:r>
              <a:rPr lang="en-US" sz="1400" b="1" dirty="0" smtClean="0"/>
              <a:t>criteria</a:t>
            </a:r>
            <a:r>
              <a:rPr lang="en-US" sz="1400" dirty="0" smtClean="0"/>
              <a:t> to customize and refine the JV results.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dirty="0" smtClean="0"/>
              <a:t>Click</a:t>
            </a:r>
            <a:r>
              <a:rPr lang="en-US" sz="1400" b="1" dirty="0" smtClean="0"/>
              <a:t> GO </a:t>
            </a:r>
            <a:r>
              <a:rPr lang="en-US" sz="1400" dirty="0" smtClean="0"/>
              <a:t>to initiate the JV results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b="1" dirty="0" smtClean="0"/>
              <a:t>Note</a:t>
            </a:r>
            <a:r>
              <a:rPr lang="en-US" sz="1400" dirty="0" smtClean="0"/>
              <a:t>:  Transaction entries through the MyFD JV tool impacting the general ledger and fund entries can be found on the Saved &amp; Submitted page.     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-160" t="7988" r="3365" b="5325"/>
          <a:stretch/>
        </p:blipFill>
        <p:spPr bwMode="auto">
          <a:xfrm>
            <a:off x="57509" y="2319697"/>
            <a:ext cx="9010290" cy="451748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276600" y="2013766"/>
            <a:ext cx="1580791" cy="247778"/>
          </a:xfrm>
          <a:prstGeom prst="wedgeRoundRectCallout">
            <a:avLst>
              <a:gd name="adj1" fmla="val -38803"/>
              <a:gd name="adj2" fmla="val 13940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</a:rPr>
              <a:t>Journal Voucher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6777" y="2897421"/>
            <a:ext cx="1738223" cy="324650"/>
          </a:xfrm>
          <a:prstGeom prst="wedgeRoundRectCallout">
            <a:avLst>
              <a:gd name="adj1" fmla="val 68578"/>
              <a:gd name="adj2" fmla="val -59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a </a:t>
            </a:r>
            <a:r>
              <a:rPr lang="en-US" sz="1100" b="1" dirty="0" smtClean="0">
                <a:solidFill>
                  <a:schemeClr val="tx1"/>
                </a:solidFill>
              </a:rPr>
              <a:t>transaction status</a:t>
            </a:r>
            <a:r>
              <a:rPr lang="en-US" sz="1100" dirty="0" smtClean="0">
                <a:solidFill>
                  <a:schemeClr val="tx1"/>
                </a:solidFill>
              </a:rPr>
              <a:t> to refine your search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3540579"/>
            <a:ext cx="1447800" cy="324650"/>
          </a:xfrm>
          <a:prstGeom prst="wedgeRoundRectCallout">
            <a:avLst>
              <a:gd name="adj1" fmla="val 73866"/>
              <a:gd name="adj2" fmla="val -4091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</a:rPr>
              <a:t>criteria</a:t>
            </a:r>
            <a:r>
              <a:rPr lang="en-US" sz="1100" dirty="0" smtClean="0">
                <a:solidFill>
                  <a:schemeClr val="tx1"/>
                </a:solidFill>
              </a:rPr>
              <a:t> from the drop-down menu 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57454" y="4081813"/>
            <a:ext cx="847546" cy="324650"/>
          </a:xfrm>
          <a:prstGeom prst="wedgeRoundRectCallout">
            <a:avLst>
              <a:gd name="adj1" fmla="val 91408"/>
              <a:gd name="adj2" fmla="val -7811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</a:t>
            </a:r>
            <a:r>
              <a:rPr lang="en-US" sz="1100" b="1" dirty="0" smtClean="0">
                <a:solidFill>
                  <a:schemeClr val="tx1"/>
                </a:solidFill>
              </a:rPr>
              <a:t>GO </a:t>
            </a:r>
            <a:r>
              <a:rPr lang="en-US" sz="1100" dirty="0" smtClean="0">
                <a:solidFill>
                  <a:schemeClr val="tx1"/>
                </a:solidFill>
              </a:rPr>
              <a:t>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19800" y="4143205"/>
            <a:ext cx="1524000" cy="389638"/>
          </a:xfrm>
          <a:prstGeom prst="wedgeRoundRectCallout">
            <a:avLst>
              <a:gd name="adj1" fmla="val -57983"/>
              <a:gd name="adj2" fmla="val 196058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JV results appear in this section   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214473" y="5486400"/>
            <a:ext cx="2738527" cy="389852"/>
          </a:xfrm>
          <a:prstGeom prst="wedgeRoundRectCallout">
            <a:avLst>
              <a:gd name="adj1" fmla="val -64767"/>
              <a:gd name="adj2" fmla="val -2075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column contains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links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the JVs.  Click the link to go to the JV form   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0059" r="3685" b="16568"/>
          <a:stretch/>
        </p:blipFill>
        <p:spPr bwMode="auto">
          <a:xfrm>
            <a:off x="-10064" y="2987495"/>
            <a:ext cx="9142562" cy="387050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b="1" dirty="0" smtClean="0"/>
              <a:t>Viewing Posted JVs   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71810" y="941717"/>
            <a:ext cx="9466053" cy="18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To view </a:t>
            </a:r>
            <a:r>
              <a:rPr lang="en-US" sz="1400" b="1" dirty="0" smtClean="0"/>
              <a:t>Posted JVs</a:t>
            </a:r>
            <a:r>
              <a:rPr lang="en-US" sz="1400" dirty="0" smtClean="0"/>
              <a:t>, go to the </a:t>
            </a:r>
            <a:r>
              <a:rPr lang="en-US" sz="1400" b="1" dirty="0" smtClean="0"/>
              <a:t>Saved &amp; Submitted </a:t>
            </a:r>
            <a:r>
              <a:rPr lang="en-US" sz="1400" dirty="0" smtClean="0"/>
              <a:t>page and: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dirty="0" smtClean="0"/>
              <a:t>Select </a:t>
            </a:r>
            <a:r>
              <a:rPr lang="en-US" sz="1400" b="1" dirty="0" smtClean="0"/>
              <a:t>Journal Voucher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dirty="0" smtClean="0"/>
              <a:t>Select </a:t>
            </a:r>
            <a:r>
              <a:rPr lang="en-US" sz="1400" b="1" dirty="0" smtClean="0"/>
              <a:t>Recently Posted Only 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dirty="0" smtClean="0"/>
              <a:t>Select </a:t>
            </a:r>
            <a:r>
              <a:rPr lang="en-US" sz="1400" b="1" dirty="0" smtClean="0"/>
              <a:t>criteria </a:t>
            </a:r>
          </a:p>
          <a:p>
            <a:pPr marL="854075" lvl="1" indent="-222250">
              <a:buFont typeface="Arial" panose="020B0604020202020204" pitchFamily="34" charset="0"/>
              <a:buChar char="•"/>
            </a:pPr>
            <a:r>
              <a:rPr lang="en-US" sz="1400" dirty="0" smtClean="0"/>
              <a:t>Click </a:t>
            </a:r>
            <a:r>
              <a:rPr lang="en-US" sz="1400" b="1" dirty="0" smtClean="0"/>
              <a:t>GO</a:t>
            </a:r>
          </a:p>
          <a:p>
            <a:pPr marL="569913" indent="-338138">
              <a:buFont typeface="Wingdings" panose="05000000000000000000" pitchFamily="2" charset="2"/>
              <a:buChar char="v"/>
            </a:pPr>
            <a:r>
              <a:rPr lang="en-US" sz="1400" dirty="0" smtClean="0"/>
              <a:t>The </a:t>
            </a:r>
            <a:r>
              <a:rPr lang="en-US" sz="1400" b="1" dirty="0" smtClean="0"/>
              <a:t>Select Posted Date </a:t>
            </a:r>
            <a:r>
              <a:rPr lang="en-US" sz="1400" dirty="0" smtClean="0"/>
              <a:t>section appears with several date options, including a custom fields/calendar option that allows the user to enter a specific date range.  The JV results will appear at the bottom of the screen. 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770820" y="2863606"/>
            <a:ext cx="1580791" cy="247778"/>
          </a:xfrm>
          <a:prstGeom prst="wedgeRoundRectCallout">
            <a:avLst>
              <a:gd name="adj1" fmla="val -66634"/>
              <a:gd name="adj2" fmla="val 5932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</a:rPr>
              <a:t>Journal Voucher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3671977"/>
            <a:ext cx="1123591" cy="415506"/>
          </a:xfrm>
          <a:prstGeom prst="wedgeRoundRectCallout">
            <a:avLst>
              <a:gd name="adj1" fmla="val 65972"/>
              <a:gd name="adj2" fmla="val -5556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</a:rPr>
              <a:t>Recently Posted Only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027981" y="4957545"/>
            <a:ext cx="1047391" cy="247778"/>
          </a:xfrm>
          <a:prstGeom prst="wedgeRoundRectCallout">
            <a:avLst>
              <a:gd name="adj1" fmla="val 59423"/>
              <a:gd name="adj2" fmla="val -1217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</a:rPr>
              <a:t>criteria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66645" y="5459803"/>
            <a:ext cx="818791" cy="247778"/>
          </a:xfrm>
          <a:prstGeom prst="wedgeRoundRectCallout">
            <a:avLst>
              <a:gd name="adj1" fmla="val 72748"/>
              <a:gd name="adj2" fmla="val -10778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</a:t>
            </a:r>
            <a:r>
              <a:rPr lang="en-US" sz="1100" b="1" dirty="0" smtClean="0">
                <a:solidFill>
                  <a:schemeClr val="tx1"/>
                </a:solidFill>
              </a:rPr>
              <a:t> GO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67400" y="4533900"/>
            <a:ext cx="2495550" cy="685800"/>
          </a:xfrm>
          <a:prstGeom prst="wedgeRoundRectCallout">
            <a:avLst>
              <a:gd name="adj1" fmla="val -64369"/>
              <a:gd name="adj2" fmla="val -128247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After clicking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the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Select Posted Date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section appears containing several date range options   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641" t="12720" r="3205" b="27516"/>
          <a:stretch/>
        </p:blipFill>
        <p:spPr bwMode="auto">
          <a:xfrm>
            <a:off x="152400" y="2743200"/>
            <a:ext cx="8153400" cy="38862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52404" t="20713" r="27193" b="57692"/>
          <a:stretch/>
        </p:blipFill>
        <p:spPr bwMode="auto">
          <a:xfrm>
            <a:off x="5029200" y="3219708"/>
            <a:ext cx="1066800" cy="84215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152400" y="587472"/>
            <a:ext cx="9089366" cy="18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Frutiger 55 Roman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To view Posted JVs in the MyFD </a:t>
            </a:r>
            <a:r>
              <a:rPr lang="en-US" sz="1400" b="1" dirty="0" smtClean="0"/>
              <a:t>Reconciliation Report</a:t>
            </a:r>
            <a:r>
              <a:rPr lang="en-US" sz="1400" dirty="0" smtClean="0"/>
              <a:t>: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Choose </a:t>
            </a:r>
            <a:r>
              <a:rPr lang="en-US" sz="1400" b="1" dirty="0" smtClean="0"/>
              <a:t>Reconciliation</a:t>
            </a:r>
            <a:r>
              <a:rPr lang="en-US" sz="1400" dirty="0" smtClean="0"/>
              <a:t> from the </a:t>
            </a:r>
            <a:r>
              <a:rPr lang="en-US" sz="1400" b="1" dirty="0" smtClean="0"/>
              <a:t>REPORTS</a:t>
            </a:r>
            <a:r>
              <a:rPr lang="en-US" sz="1400" dirty="0" smtClean="0"/>
              <a:t> drop-down menu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Enter the JV </a:t>
            </a:r>
            <a:r>
              <a:rPr lang="en-US" sz="1400" b="1" dirty="0" smtClean="0"/>
              <a:t>Budget #</a:t>
            </a:r>
            <a:r>
              <a:rPr lang="en-US" sz="1400" dirty="0" smtClean="0"/>
              <a:t> and </a:t>
            </a:r>
            <a:r>
              <a:rPr lang="en-US" sz="1400" b="1" dirty="0" smtClean="0"/>
              <a:t>date</a:t>
            </a:r>
            <a:r>
              <a:rPr lang="en-US" sz="1400" dirty="0" smtClean="0"/>
              <a:t> information 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Click the </a:t>
            </a:r>
            <a:r>
              <a:rPr lang="en-US" sz="1400" b="1" dirty="0" smtClean="0"/>
              <a:t>Account Code </a:t>
            </a:r>
            <a:r>
              <a:rPr lang="en-US" sz="1400" dirty="0" smtClean="0"/>
              <a:t>button to expand and locate Account Code used        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In the </a:t>
            </a:r>
            <a:r>
              <a:rPr lang="en-US" sz="1400" b="1" dirty="0" smtClean="0"/>
              <a:t>Ref3 </a:t>
            </a:r>
            <a:r>
              <a:rPr lang="en-US" sz="1400" dirty="0" smtClean="0"/>
              <a:t>column, a</a:t>
            </a:r>
            <a:r>
              <a:rPr lang="en-US" sz="1400" b="1" dirty="0" smtClean="0"/>
              <a:t> link </a:t>
            </a:r>
            <a:r>
              <a:rPr lang="en-US" sz="1400" dirty="0" smtClean="0"/>
              <a:t>will appear highlighted in blue referencing the date the JV was prepared.  Click the </a:t>
            </a:r>
            <a:r>
              <a:rPr lang="en-US" sz="1400" b="1" dirty="0" smtClean="0"/>
              <a:t>link </a:t>
            </a:r>
            <a:r>
              <a:rPr lang="en-US" sz="1400" dirty="0" smtClean="0"/>
              <a:t>to go to the </a:t>
            </a:r>
            <a:r>
              <a:rPr lang="en-US" sz="1400" b="1" dirty="0" smtClean="0"/>
              <a:t>JV form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b="1" dirty="0" smtClean="0"/>
              <a:t>JV transactions amount link </a:t>
            </a:r>
            <a:r>
              <a:rPr lang="en-US" sz="1400" dirty="0" smtClean="0"/>
              <a:t>will</a:t>
            </a:r>
            <a:r>
              <a:rPr lang="en-US" sz="1400" b="1" dirty="0" smtClean="0"/>
              <a:t> </a:t>
            </a:r>
            <a:r>
              <a:rPr lang="en-US" sz="1400" dirty="0" smtClean="0"/>
              <a:t>appear in the </a:t>
            </a:r>
            <a:r>
              <a:rPr lang="en-US" sz="1400" b="1" dirty="0" smtClean="0"/>
              <a:t>Amount </a:t>
            </a:r>
            <a:r>
              <a:rPr lang="en-US" sz="1400" dirty="0" smtClean="0"/>
              <a:t>column highlighted in blue.  Click the </a:t>
            </a:r>
            <a:r>
              <a:rPr lang="en-US" sz="1400" b="1" dirty="0" smtClean="0"/>
              <a:t>link </a:t>
            </a:r>
            <a:r>
              <a:rPr lang="en-US" sz="1400" dirty="0" smtClean="0"/>
              <a:t>to view the </a:t>
            </a:r>
            <a:r>
              <a:rPr lang="en-US" sz="1400" b="1" dirty="0" smtClean="0"/>
              <a:t>JV attachments      </a:t>
            </a:r>
          </a:p>
          <a:p>
            <a:pPr marL="974725" lvl="1" indent="-233363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974725" lvl="1" indent="-233363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919162" lvl="1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76600" y="3640785"/>
            <a:ext cx="1580791" cy="344877"/>
          </a:xfrm>
          <a:prstGeom prst="wedgeRoundRectCallout">
            <a:avLst>
              <a:gd name="adj1" fmla="val 61607"/>
              <a:gd name="adj2" fmla="val 2183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Choose</a:t>
            </a:r>
            <a:r>
              <a:rPr lang="en-US" sz="1100" b="1" dirty="0" smtClean="0">
                <a:solidFill>
                  <a:schemeClr val="tx1"/>
                </a:solidFill>
              </a:rPr>
              <a:t> Reconciliation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447800" y="2743200"/>
            <a:ext cx="1295400" cy="344877"/>
          </a:xfrm>
          <a:prstGeom prst="wedgeRoundRectCallout">
            <a:avLst>
              <a:gd name="adj1" fmla="val -35103"/>
              <a:gd name="adj2" fmla="val 1118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Enter</a:t>
            </a:r>
            <a:r>
              <a:rPr lang="en-US" sz="1100" b="1" dirty="0" smtClean="0">
                <a:solidFill>
                  <a:schemeClr val="tx1"/>
                </a:solidFill>
              </a:rPr>
              <a:t> JV Budget &amp; date </a:t>
            </a:r>
            <a:r>
              <a:rPr lang="en-US" sz="1100" dirty="0" smtClean="0">
                <a:solidFill>
                  <a:schemeClr val="tx1"/>
                </a:solidFill>
              </a:rPr>
              <a:t>info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495800" y="4538370"/>
            <a:ext cx="609600" cy="1100430"/>
          </a:xfrm>
          <a:prstGeom prst="frame">
            <a:avLst>
              <a:gd name="adj1" fmla="val 43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543300" y="5755330"/>
            <a:ext cx="1485900" cy="395740"/>
          </a:xfrm>
          <a:prstGeom prst="wedgeRoundRectCallout">
            <a:avLst>
              <a:gd name="adj1" fmla="val 33164"/>
              <a:gd name="adj2" fmla="val -114948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JV form link 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appears in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Ref3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column   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574766" y="4551158"/>
            <a:ext cx="740434" cy="1011442"/>
          </a:xfrm>
          <a:prstGeom prst="frame">
            <a:avLst>
              <a:gd name="adj1" fmla="val 43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696309" y="5717949"/>
            <a:ext cx="1905000" cy="495017"/>
          </a:xfrm>
          <a:prstGeom prst="wedgeRoundRectCallout">
            <a:avLst>
              <a:gd name="adj1" fmla="val 14145"/>
              <a:gd name="adj2" fmla="val -99264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JV transactions amount link 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appears in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Amount 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column        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4193493"/>
            <a:ext cx="1143000" cy="344877"/>
          </a:xfrm>
          <a:prstGeom prst="wedgeRoundRectCallout">
            <a:avLst>
              <a:gd name="adj1" fmla="val -66846"/>
              <a:gd name="adj2" fmla="val 618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to </a:t>
            </a:r>
            <a:r>
              <a:rPr lang="en-US" sz="1100" b="1" dirty="0" smtClean="0">
                <a:solidFill>
                  <a:schemeClr val="tx1"/>
                </a:solidFill>
              </a:rPr>
              <a:t>expand Account Codes   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0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976413" cy="4648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914400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765875" cy="42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Features &amp; Benefits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Preparing/Submitting JV Transactions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Approver Submits JV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Approver Returns JV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Saved &amp; Submitted JVs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Viewing Posted JVs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155" y="457200"/>
            <a:ext cx="906780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</a:t>
            </a:r>
            <a:r>
              <a:rPr lang="en-US" b="1" dirty="0" smtClean="0"/>
              <a:t>Features &amp;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/>
          </a:bodyPr>
          <a:lstStyle/>
          <a:p>
            <a:pPr marL="112713" indent="-112713">
              <a:lnSpc>
                <a:spcPct val="210000"/>
              </a:lnSpc>
              <a:buNone/>
            </a:pPr>
            <a:r>
              <a:rPr lang="en-US" dirty="0" smtClean="0"/>
              <a:t> </a:t>
            </a:r>
            <a:r>
              <a:rPr lang="en-US" sz="2800" dirty="0" smtClean="0"/>
              <a:t>The new JV functionality in MyFD will allow users to:</a:t>
            </a:r>
          </a:p>
          <a:p>
            <a:pPr marL="854075" indent="-396875">
              <a:buFont typeface="Wingdings" panose="05000000000000000000" pitchFamily="2" charset="2"/>
              <a:buChar char="Ø"/>
            </a:pPr>
            <a:r>
              <a:rPr lang="en-US" sz="2400" dirty="0" smtClean="0"/>
              <a:t>Submit JV transactions within MyFD, including those for  general ledger accounts</a:t>
            </a:r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en-US" sz="2400" dirty="0" smtClean="0"/>
              <a:t>Increase </a:t>
            </a:r>
            <a:r>
              <a:rPr lang="en-US" sz="2400" dirty="0"/>
              <a:t>visibility and </a:t>
            </a:r>
            <a:r>
              <a:rPr lang="en-US" sz="2400" dirty="0" smtClean="0"/>
              <a:t>compliance</a:t>
            </a:r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en-US" sz="2400" dirty="0" smtClean="0"/>
              <a:t>Strengthen financial controls to eliminate compliance risks.  Some examples are:</a:t>
            </a:r>
          </a:p>
          <a:p>
            <a:pPr marL="14843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Adding Preparer and Approver roles, which provides an audit trail allowing proper review of accounting entries </a:t>
            </a:r>
          </a:p>
          <a:p>
            <a:pPr marL="14843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Moving away from an Excel template that creates a lot of re-work and errors</a:t>
            </a:r>
          </a:p>
          <a:p>
            <a:pPr marL="1254125" lvl="2" indent="-55563">
              <a:buFont typeface="Arial" panose="020B0604020202020204" pitchFamily="34" charset="0"/>
              <a:buChar char="•"/>
            </a:pPr>
            <a:r>
              <a:rPr lang="en-US" sz="2000" dirty="0" smtClean="0"/>
              <a:t>   Adding business rules to mitigate compliance risks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52400" y="519026"/>
            <a:ext cx="9144000" cy="858555"/>
          </a:xfrm>
        </p:spPr>
        <p:txBody>
          <a:bodyPr/>
          <a:lstStyle/>
          <a:p>
            <a:r>
              <a:rPr lang="en-US" sz="3200" b="1" dirty="0" smtClean="0"/>
              <a:t> </a:t>
            </a:r>
            <a:r>
              <a:rPr lang="en-US" sz="4000" b="1" dirty="0" smtClean="0"/>
              <a:t> </a:t>
            </a:r>
            <a:r>
              <a:rPr lang="en-US" sz="3600" b="1" dirty="0" smtClean="0"/>
              <a:t>Preparing/Submitting JV Transactions </a:t>
            </a:r>
            <a:endParaRPr lang="en-US" sz="36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82" t="14793" r="1121" b="21455"/>
          <a:stretch/>
        </p:blipFill>
        <p:spPr bwMode="auto">
          <a:xfrm>
            <a:off x="152400" y="2971800"/>
            <a:ext cx="8839200" cy="34290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09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utiger 55 Roman"/>
              </a:rPr>
              <a:t>Login to </a:t>
            </a:r>
            <a:r>
              <a:rPr lang="en-US" sz="1400" b="1" dirty="0" smtClean="0">
                <a:latin typeface="Frutiger 55 Roman"/>
              </a:rPr>
              <a:t>MyFD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utiger 55 Roman"/>
              </a:rPr>
              <a:t>On the </a:t>
            </a:r>
            <a:r>
              <a:rPr lang="en-US" sz="1400" b="1" dirty="0" smtClean="0">
                <a:latin typeface="Frutiger 55 Roman"/>
              </a:rPr>
              <a:t>MyFD Home </a:t>
            </a:r>
            <a:r>
              <a:rPr lang="en-US" sz="1400" dirty="0" smtClean="0">
                <a:latin typeface="Frutiger 55 Roman"/>
              </a:rPr>
              <a:t>page, click on the </a:t>
            </a:r>
            <a:r>
              <a:rPr lang="en-US" sz="1400" b="1" dirty="0" smtClean="0">
                <a:latin typeface="Frutiger 55 Roman"/>
              </a:rPr>
              <a:t>TRANSACTIONS</a:t>
            </a:r>
            <a:r>
              <a:rPr lang="en-US" sz="1400" dirty="0" smtClean="0">
                <a:latin typeface="Frutiger 55 Roman"/>
              </a:rPr>
              <a:t> drop-down menu and choose </a:t>
            </a:r>
            <a:r>
              <a:rPr lang="en-US" sz="1400" b="1" dirty="0" smtClean="0">
                <a:latin typeface="Frutiger 55 Roman"/>
              </a:rPr>
              <a:t>Journal Voucher</a:t>
            </a:r>
            <a:endParaRPr lang="en-US" sz="1400" b="1" dirty="0">
              <a:latin typeface="Frutiger 55 Rom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429000" y="3657600"/>
            <a:ext cx="1371600" cy="838200"/>
          </a:xfrm>
          <a:prstGeom prst="frame">
            <a:avLst>
              <a:gd name="adj1" fmla="val 377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1392007">
            <a:off x="4343400" y="4295753"/>
            <a:ext cx="3048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3600" y="51816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838553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utiger 55 Roman"/>
              </a:rPr>
              <a:t>The </a:t>
            </a:r>
            <a:r>
              <a:rPr lang="en-US" sz="1400" b="1" dirty="0" smtClean="0">
                <a:latin typeface="Frutiger 55 Roman"/>
              </a:rPr>
              <a:t>Preparer </a:t>
            </a:r>
            <a:r>
              <a:rPr lang="en-US" sz="1400" dirty="0" smtClean="0">
                <a:latin typeface="Frutiger 55 Roman"/>
              </a:rPr>
              <a:t>(Initiator) enters the information into the JV form fields, as shown in the example below.  Some fields are system generated, and will auto-populate with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latin typeface="Frutiger 55 Roman"/>
              </a:rPr>
              <a:t>Important</a:t>
            </a:r>
            <a:r>
              <a:rPr lang="en-US" sz="1400" b="1" dirty="0" smtClean="0">
                <a:latin typeface="Frutiger 55 Roman"/>
              </a:rPr>
              <a:t>:</a:t>
            </a:r>
            <a:r>
              <a:rPr lang="en-US" sz="1400" dirty="0" smtClean="0">
                <a:latin typeface="Frutiger 55 Roman"/>
              </a:rPr>
              <a:t>  The Preparer or Departmental Approver (at least one person) must have current Expense Transfer authorization in ASTRA to complete the JV Process in MyFD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utiger 55 Roman"/>
              </a:rPr>
              <a:t>Asterisk = Required Field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1283" t="5326" r="27404" b="9898"/>
          <a:stretch/>
        </p:blipFill>
        <p:spPr bwMode="auto">
          <a:xfrm>
            <a:off x="345056" y="2133600"/>
            <a:ext cx="8113144" cy="422275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5277568" y="2204393"/>
            <a:ext cx="1600200" cy="270571"/>
          </a:xfrm>
          <a:prstGeom prst="wedgeRoundRectCallout">
            <a:avLst>
              <a:gd name="adj1" fmla="val -77561"/>
              <a:gd name="adj2" fmla="val 59052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 generated field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584580" y="2671591"/>
            <a:ext cx="2293188" cy="386252"/>
          </a:xfrm>
          <a:prstGeom prst="wedgeRoundRectCallout">
            <a:avLst>
              <a:gd name="adj1" fmla="val -92665"/>
              <a:gd name="adj2" fmla="val 22639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 generated field,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JV number is created once the form is Saved</a:t>
            </a:r>
            <a:endParaRPr lang="en-US" sz="11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5545166" y="3177043"/>
            <a:ext cx="1332602" cy="246066"/>
          </a:xfrm>
          <a:prstGeom prst="wedgeRoundRectCallout">
            <a:avLst>
              <a:gd name="adj1" fmla="val -150653"/>
              <a:gd name="adj2" fmla="val -54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22 character limit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481186" y="3643740"/>
            <a:ext cx="1394784" cy="273642"/>
          </a:xfrm>
          <a:prstGeom prst="wedgeRoundRectCallout">
            <a:avLst>
              <a:gd name="adj1" fmla="val -96930"/>
              <a:gd name="adj2" fmla="val -238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500 character limit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657361" y="4092786"/>
            <a:ext cx="2222922" cy="360700"/>
          </a:xfrm>
          <a:prstGeom prst="wedgeRoundRectCallout">
            <a:avLst>
              <a:gd name="adj1" fmla="val -100444"/>
              <a:gd name="adj2" fmla="val -1283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Approver(s) notified via email when JV form is Submitted.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693792" y="4535458"/>
            <a:ext cx="2367952" cy="389312"/>
          </a:xfrm>
          <a:prstGeom prst="wedgeRoundRectCallout">
            <a:avLst>
              <a:gd name="adj1" fmla="val -63804"/>
              <a:gd name="adj2" fmla="val -4884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 generated field that displays name, UWNetID and work phone #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61544" y="5009560"/>
            <a:ext cx="1600200" cy="210391"/>
          </a:xfrm>
          <a:prstGeom prst="wedgeRoundRectCallout">
            <a:avLst>
              <a:gd name="adj1" fmla="val -112602"/>
              <a:gd name="adj2" fmla="val 18371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 generated field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81831" y="5437490"/>
            <a:ext cx="3179913" cy="320618"/>
          </a:xfrm>
          <a:prstGeom prst="wedgeRoundRectCallout">
            <a:avLst>
              <a:gd name="adj1" fmla="val -78024"/>
              <a:gd name="adj2" fmla="val -1293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Notification email sent to everyone on list.  Enter UWNetID’s only, shared NetID’s cannot be used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5948991" y="5926305"/>
            <a:ext cx="2112753" cy="290006"/>
          </a:xfrm>
          <a:prstGeom prst="wedgeRoundRectCallout">
            <a:avLst>
              <a:gd name="adj1" fmla="val -104652"/>
              <a:gd name="adj2" fmla="val 145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to View/Add Attachments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4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72229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After clicking the </a:t>
            </a: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View/Add Attachments</a:t>
            </a: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 button, the </a:t>
            </a: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Save JV</a:t>
            </a: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 screen appears.  In order to attach documents, the JV form </a:t>
            </a: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must be saved</a:t>
            </a: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. </a:t>
            </a:r>
          </a:p>
          <a:p>
            <a:pPr marL="690563" lvl="1" indent="-60325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  Note:</a:t>
            </a: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  Clicking the </a:t>
            </a: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Yes, Save</a:t>
            </a:r>
            <a:r>
              <a:rPr lang="en-US" sz="1400" dirty="0" smtClean="0">
                <a:latin typeface="Frutiger 55 Roman"/>
                <a:cs typeface="Arial" panose="020B0604020202020204" pitchFamily="34" charset="0"/>
              </a:rPr>
              <a:t> button also generates the </a:t>
            </a:r>
            <a:r>
              <a:rPr lang="en-US" sz="1400" b="1" dirty="0" smtClean="0">
                <a:latin typeface="Frutiger 55 Roman"/>
                <a:cs typeface="Arial" panose="020B0604020202020204" pitchFamily="34" charset="0"/>
              </a:rPr>
              <a:t>JV number    </a:t>
            </a:r>
          </a:p>
          <a:p>
            <a:endParaRPr lang="en-US" sz="1400" dirty="0">
              <a:latin typeface="Frutiger 55 Roman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36378" t="36983" r="36164" b="32544"/>
          <a:stretch/>
        </p:blipFill>
        <p:spPr bwMode="auto">
          <a:xfrm>
            <a:off x="762000" y="1676400"/>
            <a:ext cx="2514600" cy="121920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7669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utiger 55 Roman"/>
              </a:rPr>
              <a:t>The </a:t>
            </a:r>
            <a:r>
              <a:rPr lang="en-US" sz="1400" b="1" dirty="0" smtClean="0">
                <a:latin typeface="Frutiger 55 Roman"/>
              </a:rPr>
              <a:t>Attachments </a:t>
            </a:r>
            <a:r>
              <a:rPr lang="en-US" sz="1400" dirty="0" smtClean="0">
                <a:latin typeface="Frutiger 55 Roman"/>
              </a:rPr>
              <a:t>screen appears after clicking</a:t>
            </a:r>
            <a:r>
              <a:rPr lang="en-US" sz="1400" b="1" dirty="0" smtClean="0">
                <a:latin typeface="Frutiger 55 Roman"/>
              </a:rPr>
              <a:t> Save.  </a:t>
            </a:r>
            <a:r>
              <a:rPr lang="en-US" sz="1400" dirty="0" smtClean="0">
                <a:latin typeface="Frutiger 55 Roman"/>
              </a:rPr>
              <a:t>To add </a:t>
            </a:r>
            <a:r>
              <a:rPr lang="en-US" sz="1400" b="1" dirty="0" smtClean="0">
                <a:latin typeface="Frutiger 55 Roman"/>
              </a:rPr>
              <a:t>Attachments:</a:t>
            </a:r>
            <a:endParaRPr lang="en-US" sz="1400" dirty="0" smtClean="0">
              <a:latin typeface="Frutiger 55 Roman"/>
            </a:endParaRPr>
          </a:p>
          <a:p>
            <a:pPr marL="690563" lvl="1" indent="-603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utiger 55 Roman"/>
              </a:rPr>
              <a:t>  Click </a:t>
            </a:r>
            <a:r>
              <a:rPr lang="en-US" sz="1400" b="1" dirty="0" smtClean="0">
                <a:latin typeface="Frutiger 55 Roman"/>
              </a:rPr>
              <a:t>Browse</a:t>
            </a:r>
            <a:r>
              <a:rPr lang="en-US" sz="1400" dirty="0" smtClean="0">
                <a:latin typeface="Frutiger 55 Roman"/>
              </a:rPr>
              <a:t> to search for File(s) on your computer</a:t>
            </a:r>
          </a:p>
          <a:p>
            <a:pPr marL="690563" lvl="1" indent="-603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utiger 55 Roman"/>
              </a:rPr>
              <a:t>  Click </a:t>
            </a:r>
            <a:r>
              <a:rPr lang="en-US" sz="1400" b="1" dirty="0" smtClean="0">
                <a:latin typeface="Frutiger 55 Roman"/>
              </a:rPr>
              <a:t>Add File(s)</a:t>
            </a:r>
          </a:p>
          <a:p>
            <a:pPr marL="690563" lvl="1" indent="-603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utiger 55 Roman"/>
              </a:rPr>
              <a:t>  Attached File(s) will appear in blue text under </a:t>
            </a:r>
            <a:r>
              <a:rPr lang="en-US" sz="1400" b="1" dirty="0" smtClean="0">
                <a:latin typeface="Frutiger 55 Roman"/>
              </a:rPr>
              <a:t>File Name.  </a:t>
            </a:r>
            <a:r>
              <a:rPr lang="en-US" sz="1400" dirty="0" smtClean="0">
                <a:latin typeface="Frutiger 55 Roman"/>
              </a:rPr>
              <a:t>Most file types are accepted.   </a:t>
            </a:r>
            <a:endParaRPr lang="en-US" sz="1400" dirty="0">
              <a:latin typeface="Frutiger 55 Roman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36859" t="24556" r="37179" b="38166"/>
          <a:stretch/>
        </p:blipFill>
        <p:spPr bwMode="auto">
          <a:xfrm>
            <a:off x="762000" y="4128432"/>
            <a:ext cx="3657600" cy="263432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262222" y="4098971"/>
            <a:ext cx="2071777" cy="322431"/>
          </a:xfrm>
          <a:prstGeom prst="wedgeRoundRectCallout">
            <a:avLst>
              <a:gd name="adj1" fmla="val -38000"/>
              <a:gd name="adj2" fmla="val 144844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 single file size limit is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50MB </a:t>
            </a:r>
            <a:endParaRPr lang="en-US" sz="11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" y="1666985"/>
            <a:ext cx="762000" cy="228600"/>
          </a:xfrm>
          <a:prstGeom prst="frame">
            <a:avLst>
              <a:gd name="adj1" fmla="val 81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62000" y="4128432"/>
            <a:ext cx="762000" cy="283720"/>
          </a:xfrm>
          <a:prstGeom prst="frame">
            <a:avLst>
              <a:gd name="adj1" fmla="val 812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42" y="589621"/>
            <a:ext cx="8963857" cy="129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The </a:t>
            </a:r>
            <a:r>
              <a:rPr lang="en-US" sz="1200" b="1" dirty="0" smtClean="0"/>
              <a:t>JV Transactions form</a:t>
            </a:r>
            <a:r>
              <a:rPr lang="en-US" sz="1200" dirty="0" smtClean="0"/>
              <a:t> in MyFD is very similar to the manual JV form layout. Information is entered into the </a:t>
            </a:r>
            <a:r>
              <a:rPr lang="en-US" sz="1200" b="1" dirty="0" smtClean="0"/>
              <a:t>Transaction rows</a:t>
            </a:r>
            <a:r>
              <a:rPr lang="en-US" sz="1200" dirty="0" smtClean="0"/>
              <a:t>, and rows can be added or deleted.  Located below the JV Transactions form is the </a:t>
            </a:r>
            <a:r>
              <a:rPr lang="en-US" sz="1200" b="1" dirty="0" smtClean="0"/>
              <a:t>Optional fields </a:t>
            </a:r>
            <a:r>
              <a:rPr lang="en-US" sz="1200" dirty="0" smtClean="0"/>
              <a:t>section.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The Preparer has the option to </a:t>
            </a:r>
            <a:r>
              <a:rPr lang="en-US" sz="1200" b="1" dirty="0" smtClean="0"/>
              <a:t>Check for Errors</a:t>
            </a:r>
            <a:r>
              <a:rPr lang="en-US" sz="1200" dirty="0" smtClean="0"/>
              <a:t>, </a:t>
            </a:r>
            <a:r>
              <a:rPr lang="en-US" sz="1200" b="1" dirty="0" smtClean="0"/>
              <a:t>Save</a:t>
            </a:r>
            <a:r>
              <a:rPr lang="en-US" sz="1200" dirty="0" smtClean="0"/>
              <a:t> or </a:t>
            </a:r>
            <a:r>
              <a:rPr lang="en-US" sz="1200" b="1" dirty="0" smtClean="0"/>
              <a:t>Submit Now </a:t>
            </a:r>
            <a:r>
              <a:rPr lang="en-US" sz="1200" dirty="0" smtClean="0"/>
              <a:t>for approval.  Once Submitted, the Approver will receive an email notification stating that the JV form is awaiting approval. </a:t>
            </a:r>
          </a:p>
          <a:p>
            <a:pPr marL="801688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The screen shot below is an example of a completed JV Transaction ready for Submittal:   </a:t>
            </a:r>
          </a:p>
          <a:p>
            <a:pPr marL="0" indent="0">
              <a:buNone/>
            </a:pPr>
            <a:r>
              <a:rPr lang="en-US" sz="1200" dirty="0" smtClean="0"/>
              <a:t>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82544" r="80608" b="11243"/>
          <a:stretch/>
        </p:blipFill>
        <p:spPr bwMode="auto">
          <a:xfrm>
            <a:off x="0" y="6383785"/>
            <a:ext cx="2832340" cy="51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3365" t="4733" r="3846" b="1775"/>
          <a:stretch/>
        </p:blipFill>
        <p:spPr bwMode="auto">
          <a:xfrm>
            <a:off x="23004" y="2290990"/>
            <a:ext cx="9133936" cy="419033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2400300" y="5648519"/>
            <a:ext cx="1447800" cy="236863"/>
          </a:xfrm>
          <a:prstGeom prst="wedgeRoundRectCallout">
            <a:avLst>
              <a:gd name="adj1" fmla="val -78992"/>
              <a:gd name="adj2" fmla="val 13297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Click to view calendar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70688" y="1931676"/>
            <a:ext cx="1381663" cy="239407"/>
          </a:xfrm>
          <a:prstGeom prst="wedgeRoundRectCallout">
            <a:avLst>
              <a:gd name="adj1" fmla="val 24443"/>
              <a:gd name="adj2" fmla="val 10627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Defaults to </a:t>
            </a:r>
            <a:r>
              <a:rPr lang="en-US" sz="1100" b="1" dirty="0" smtClean="0">
                <a:solidFill>
                  <a:schemeClr val="tx1"/>
                </a:solidFill>
              </a:rPr>
              <a:t>Current.</a:t>
            </a:r>
            <a:r>
              <a:rPr lang="en-US" sz="1100" dirty="0" smtClean="0">
                <a:solidFill>
                  <a:schemeClr val="tx1"/>
                </a:solidFill>
              </a:rPr>
              <a:t>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52799" y="1843612"/>
            <a:ext cx="2209668" cy="327471"/>
          </a:xfrm>
          <a:prstGeom prst="wedgeRoundRectCallout">
            <a:avLst>
              <a:gd name="adj1" fmla="val -32025"/>
              <a:gd name="adj2" fmla="val 9168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Only available during </a:t>
            </a:r>
            <a:r>
              <a:rPr lang="en-US" sz="1100" b="1" dirty="0" smtClean="0">
                <a:solidFill>
                  <a:schemeClr val="tx1"/>
                </a:solidFill>
              </a:rPr>
              <a:t>fiscal year end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&amp; Biennium close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33400" y="3810000"/>
            <a:ext cx="1444205" cy="373436"/>
          </a:xfrm>
          <a:prstGeom prst="wedgeRoundRectCallout">
            <a:avLst>
              <a:gd name="adj1" fmla="val 33405"/>
              <a:gd name="adj2" fmla="val -117859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Enter JV information into the rows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43800" y="2736564"/>
            <a:ext cx="1330445" cy="236863"/>
          </a:xfrm>
          <a:prstGeom prst="wedgeRoundRectCallout">
            <a:avLst>
              <a:gd name="adj1" fmla="val 45925"/>
              <a:gd name="adj2" fmla="val 308295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Click to delete rows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 rot="11815158">
            <a:off x="3479550" y="2635793"/>
            <a:ext cx="293164" cy="1170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 Arrow 30"/>
          <p:cNvSpPr/>
          <p:nvPr/>
        </p:nvSpPr>
        <p:spPr>
          <a:xfrm rot="10800000">
            <a:off x="2832340" y="4781757"/>
            <a:ext cx="3048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me 13"/>
          <p:cNvSpPr/>
          <p:nvPr/>
        </p:nvSpPr>
        <p:spPr>
          <a:xfrm flipV="1">
            <a:off x="0" y="5105395"/>
            <a:ext cx="4800600" cy="1375929"/>
          </a:xfrm>
          <a:prstGeom prst="frame">
            <a:avLst>
              <a:gd name="adj1" fmla="val 157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276600" y="6481324"/>
            <a:ext cx="2168664" cy="375151"/>
          </a:xfrm>
          <a:prstGeom prst="wedgeRoundRectCallout">
            <a:avLst>
              <a:gd name="adj1" fmla="val -71625"/>
              <a:gd name="adj2" fmla="val 9274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Preparer can choose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Check for Errors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Save</a:t>
            </a:r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11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Submit Now </a:t>
            </a:r>
            <a:endParaRPr lang="en-US" sz="11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953000" y="4896057"/>
            <a:ext cx="3124200" cy="533400"/>
          </a:xfrm>
          <a:prstGeom prst="wedgeRoundRectCallout">
            <a:avLst>
              <a:gd name="adj1" fmla="val -74906"/>
              <a:gd name="adj2" fmla="val 11217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Optional fields section.  Information entered into these fields will not post to FAS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842936" y="6035170"/>
            <a:ext cx="2029394" cy="341562"/>
          </a:xfrm>
          <a:prstGeom prst="wedgeRoundRectCallout">
            <a:avLst>
              <a:gd name="adj1" fmla="val -76144"/>
              <a:gd name="adj2" fmla="val 31630"/>
              <a:gd name="adj3" fmla="val 16667"/>
            </a:avLst>
          </a:prstGeom>
          <a:solidFill>
            <a:srgbClr val="CCC1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Equipment Tag Numbers may be required for certain JVs</a:t>
            </a:r>
            <a:endParaRPr lang="en-US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Frame 22"/>
          <p:cNvSpPr/>
          <p:nvPr/>
        </p:nvSpPr>
        <p:spPr>
          <a:xfrm flipV="1">
            <a:off x="103943" y="2805773"/>
            <a:ext cx="810458" cy="265718"/>
          </a:xfrm>
          <a:prstGeom prst="frame">
            <a:avLst>
              <a:gd name="adj1" fmla="val 1086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2" y="1295116"/>
            <a:ext cx="8859329" cy="1049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Once the JV is Submitted, the Approver receives an email notification prompting them to review and approve the JV.  The Approver can either </a:t>
            </a:r>
            <a:r>
              <a:rPr lang="en-US" sz="1400" b="1" dirty="0" smtClean="0"/>
              <a:t>Submit</a:t>
            </a:r>
            <a:r>
              <a:rPr lang="en-US" sz="1400" dirty="0" smtClean="0"/>
              <a:t> the JV, or </a:t>
            </a:r>
            <a:r>
              <a:rPr lang="en-US" sz="1400" b="1" dirty="0" smtClean="0"/>
              <a:t>Return to Sender </a:t>
            </a:r>
            <a:r>
              <a:rPr lang="en-US" sz="1400" dirty="0" smtClean="0"/>
              <a:t>(Back to the Preparer).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The Approver reviews all the JV form information and Attachments:   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23850"/>
            <a:ext cx="8229600" cy="914400"/>
          </a:xfrm>
        </p:spPr>
        <p:txBody>
          <a:bodyPr/>
          <a:lstStyle/>
          <a:p>
            <a:r>
              <a:rPr lang="en-US" b="1" dirty="0" smtClean="0"/>
              <a:t>Approver Submits JV</a:t>
            </a:r>
            <a:endParaRPr lang="en-US" b="1" dirty="0"/>
          </a:p>
        </p:txBody>
      </p:sp>
      <p:pic>
        <p:nvPicPr>
          <p:cNvPr id="1026" name="Picture 2" descr="D699519831BB404DB7C591018BF737F5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" y="2514600"/>
            <a:ext cx="4961627" cy="4288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46154" t="18343" r="21474" b="48225"/>
          <a:stretch/>
        </p:blipFill>
        <p:spPr bwMode="auto">
          <a:xfrm>
            <a:off x="3782616" y="4152900"/>
            <a:ext cx="3505200" cy="24384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10820" y="4836755"/>
            <a:ext cx="2870979" cy="700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9609" y="573568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 rot="20986955">
            <a:off x="2333513" y="6008812"/>
            <a:ext cx="1590801" cy="167857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55377" y="4965328"/>
            <a:ext cx="1964878" cy="472985"/>
          </a:xfrm>
          <a:prstGeom prst="wedgeRoundRectCallout">
            <a:avLst>
              <a:gd name="adj1" fmla="val -41417"/>
              <a:gd name="adj2" fmla="val 1294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Approver downloads the document(s) for review     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050078" y="2689364"/>
            <a:ext cx="1607920" cy="472985"/>
          </a:xfrm>
          <a:prstGeom prst="wedgeRoundRectCallout">
            <a:avLst>
              <a:gd name="adj1" fmla="val -71901"/>
              <a:gd name="adj2" fmla="val 6192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Approver reviews the JV information     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7741-6C04-4CFD-83AB-E581580B0A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58532" cy="53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Once the Approver has reviewed the full JV and Attachments, and has determined that it’s ready to be  Submitted, they will click the green </a:t>
            </a:r>
            <a:r>
              <a:rPr lang="en-US" sz="1400" b="1" dirty="0" smtClean="0"/>
              <a:t>Submit Now </a:t>
            </a:r>
            <a:r>
              <a:rPr lang="en-US" sz="1400" dirty="0" smtClean="0"/>
              <a:t>button located in the bottom left corner of the screen.   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4968" t="55327" r="8653" b="24206"/>
          <a:stretch/>
        </p:blipFill>
        <p:spPr bwMode="auto">
          <a:xfrm>
            <a:off x="81951" y="1676400"/>
            <a:ext cx="8991599" cy="137160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3000" sy="3000" algn="ctr" rotWithShape="0">
              <a:srgbClr val="000000">
                <a:alpha val="44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E489D8F86BE894FB1CFFACC029E3AF4@namprd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1"/>
          <a:stretch/>
        </p:blipFill>
        <p:spPr bwMode="auto">
          <a:xfrm>
            <a:off x="81951" y="5410200"/>
            <a:ext cx="68646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5178376">
            <a:off x="312836" y="5310253"/>
            <a:ext cx="313943" cy="1998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1591155"/>
            <a:ext cx="1752600" cy="472985"/>
          </a:xfrm>
          <a:prstGeom prst="wedgeRoundRectCallout">
            <a:avLst>
              <a:gd name="adj1" fmla="val -6476"/>
              <a:gd name="adj2" fmla="val 1330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Approver reviews the JV Transaction information 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045" t="66272" r="48557" b="3551"/>
          <a:stretch/>
        </p:blipFill>
        <p:spPr bwMode="auto">
          <a:xfrm>
            <a:off x="23004" y="3352800"/>
            <a:ext cx="5006196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962401" y="3407434"/>
            <a:ext cx="1905000" cy="472985"/>
          </a:xfrm>
          <a:prstGeom prst="wedgeRoundRectCallout">
            <a:avLst>
              <a:gd name="adj1" fmla="val -66880"/>
              <a:gd name="adj2" fmla="val 1057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Approver checks for any optional information entered     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ID" val="73caea50-b17f-448e-a196-ce1c68310179"/>
</p:tagLst>
</file>

<file path=ppt/theme/theme1.xml><?xml version="1.0" encoding="utf-8"?>
<a:theme xmlns:a="http://schemas.openxmlformats.org/drawingml/2006/main" name="SigBrnd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FCB0E62EF2E4CB9E830748F493865" ma:contentTypeVersion="1" ma:contentTypeDescription="Create a new document." ma:contentTypeScope="" ma:versionID="ed9f57ea9de5e3eb92a1eab5ad157072">
  <xsd:schema xmlns:xsd="http://www.w3.org/2001/XMLSchema" xmlns:xs="http://www.w3.org/2001/XMLSchema" xmlns:p="http://schemas.microsoft.com/office/2006/metadata/properties" xmlns:ns2="af914e60-3d8b-4723-a9cd-f40d0c0fc4e9" targetNamespace="http://schemas.microsoft.com/office/2006/metadata/properties" ma:root="true" ma:fieldsID="ef5d7986e9525fb892740904a5e53521" ns2:_="">
    <xsd:import namespace="af914e60-3d8b-4723-a9cd-f40d0c0fc4e9"/>
    <xsd:element name="properties">
      <xsd:complexType>
        <xsd:sequence>
          <xsd:element name="documentManagement">
            <xsd:complexType>
              <xsd:all>
                <xsd:element ref="ns2:Pro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4e60-3d8b-4723-a9cd-f40d0c0fc4e9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9r2 migration"/>
          <xsd:enumeration value="Contract Compliance"/>
          <xsd:enumeration value="Open Balances"/>
          <xsd:enumeration value="Cancel/Change Orders"/>
          <xsd:enumeration value="Payment Scheduling"/>
          <xsd:enumeration value="Ariba Data Staging"/>
          <xsd:enumeration value="Receiving"/>
          <xsd:enumeration value="Platform"/>
          <xsd:enumeration value="Adm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roject xmlns="af914e60-3d8b-4723-a9cd-f40d0c0fc4e9" xsi:nil="true"/>
  </documentManagement>
</p:properties>
</file>

<file path=customXml/itemProps1.xml><?xml version="1.0" encoding="utf-8"?>
<ds:datastoreItem xmlns:ds="http://schemas.openxmlformats.org/officeDocument/2006/customXml" ds:itemID="{8570D2BF-C12E-4B72-88EF-887CF55E0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FDB6CE-1831-4993-8B20-D9F07E670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14e60-3d8b-4723-a9cd-f40d0c0fc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7F413-6D75-49C6-9B3D-4963DCC01D37}">
  <ds:schemaRefs>
    <ds:schemaRef ds:uri="http://purl.org/dc/terms/"/>
    <ds:schemaRef ds:uri="http://schemas.openxmlformats.org/package/2006/metadata/core-properties"/>
    <ds:schemaRef ds:uri="af914e60-3d8b-4723-a9cd-f40d0c0fc4e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SigBrnd2</Template>
  <TotalTime>68215</TotalTime>
  <Words>1433</Words>
  <Application>Microsoft Office PowerPoint</Application>
  <PresentationFormat>On-screen Show (4:3)</PresentationFormat>
  <Paragraphs>145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Frutiger 55 Roman</vt:lpstr>
      <vt:lpstr>Verdana</vt:lpstr>
      <vt:lpstr>Wingdings</vt:lpstr>
      <vt:lpstr>SigBrnd2</vt:lpstr>
      <vt:lpstr> New MyFD JV Feature Demo  Webcast August 1, 2018 </vt:lpstr>
      <vt:lpstr>Agenda</vt:lpstr>
      <vt:lpstr> Features &amp; Benefits</vt:lpstr>
      <vt:lpstr>  Preparing/Submitting JV Transactions </vt:lpstr>
      <vt:lpstr> </vt:lpstr>
      <vt:lpstr>PowerPoint Presentation</vt:lpstr>
      <vt:lpstr>PowerPoint Presentation</vt:lpstr>
      <vt:lpstr>Approver Submits JV</vt:lpstr>
      <vt:lpstr>PowerPoint Presentation</vt:lpstr>
      <vt:lpstr>PowerPoint Presentation</vt:lpstr>
      <vt:lpstr>Approver Returns JV</vt:lpstr>
      <vt:lpstr>PowerPoint Presentation</vt:lpstr>
      <vt:lpstr>PowerPoint Presentation</vt:lpstr>
      <vt:lpstr> Saved &amp; Submitted JVs   </vt:lpstr>
      <vt:lpstr>PowerPoint Presentation</vt:lpstr>
      <vt:lpstr> Viewing Posted JVs   </vt:lpstr>
      <vt:lpstr>PowerPoint Presentation</vt:lpstr>
      <vt:lpstr>PowerPoint Presentation</vt:lpstr>
    </vt:vector>
  </TitlesOfParts>
  <Company>Ascentium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20 Demo 1/28/2014</dc:title>
  <dc:creator>Rajat Arya</dc:creator>
  <cp:lastModifiedBy>John Whitney</cp:lastModifiedBy>
  <cp:revision>3049</cp:revision>
  <cp:lastPrinted>2016-07-19T18:36:39Z</cp:lastPrinted>
  <dcterms:created xsi:type="dcterms:W3CDTF">2007-08-03T18:26:44Z</dcterms:created>
  <dcterms:modified xsi:type="dcterms:W3CDTF">2018-08-01T20:08:02Z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0x0101006D8FCB0E62EF2E4CB9E830748F493865</vt:lpwstr>
  </property>
  <property fmtid="{D5CDD505-2E9C-101B-9397-08002B2CF9AE}" pid="3" name="Order">
    <vt:r8>56200</vt:r8>
  </property>
  <property fmtid="{D5CDD505-2E9C-101B-9397-08002B2CF9AE}" pid="4" name="Category">
    <vt:lpwstr>17</vt:lpwstr>
  </property>
  <property fmtid="{D5CDD505-2E9C-101B-9397-08002B2CF9AE}" pid="5" name="Master Doc">
    <vt:bool>true</vt:bool>
  </property>
  <property fmtid="{D5CDD505-2E9C-101B-9397-08002B2CF9AE}" pid="6" name="TemplateUrl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