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67" r:id="rId2"/>
    <p:sldMasterId id="2147483652" r:id="rId3"/>
  </p:sldMasterIdLst>
  <p:sldIdLst>
    <p:sldId id="256" r:id="rId4"/>
    <p:sldId id="282" r:id="rId5"/>
    <p:sldId id="258" r:id="rId6"/>
    <p:sldId id="260" r:id="rId7"/>
    <p:sldId id="271" r:id="rId8"/>
    <p:sldId id="259" r:id="rId9"/>
    <p:sldId id="274" r:id="rId10"/>
    <p:sldId id="273" r:id="rId11"/>
    <p:sldId id="275" r:id="rId12"/>
    <p:sldId id="276" r:id="rId13"/>
    <p:sldId id="277" r:id="rId14"/>
    <p:sldId id="278" r:id="rId15"/>
    <p:sldId id="279" r:id="rId16"/>
    <p:sldId id="281" r:id="rId17"/>
    <p:sldId id="280" r:id="rId18"/>
    <p:sldId id="262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05C"/>
    <a:srgbClr val="E2CA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4682"/>
  </p:normalViewPr>
  <p:slideViewPr>
    <p:cSldViewPr snapToGrid="0" snapToObjects="1" showGuides="1">
      <p:cViewPr varScale="1">
        <p:scale>
          <a:sx n="117" d="100"/>
          <a:sy n="117" d="100"/>
        </p:scale>
        <p:origin x="470" y="82"/>
      </p:cViewPr>
      <p:guideLst>
        <p:guide orient="horz" pos="1620"/>
        <p:guide pos="2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2" name="Picture 1" descr="Be Boundless logo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8081" y="4598607"/>
            <a:ext cx="2416273" cy="213486"/>
          </a:xfrm>
          <a:prstGeom prst="rect">
            <a:avLst/>
          </a:prstGeom>
        </p:spPr>
      </p:pic>
      <p:pic>
        <p:nvPicPr>
          <p:cNvPr id="7" name="Picture 6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0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81608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8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0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2" name="Picture 1" descr="Be Boundless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009"/>
            <a:ext cx="2425226" cy="213273"/>
          </a:xfrm>
          <a:prstGeom prst="rect">
            <a:avLst/>
          </a:prstGeom>
        </p:spPr>
      </p:pic>
      <p:pic>
        <p:nvPicPr>
          <p:cNvPr id="13" name="Picture 12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028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6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13" name="Picture 12" descr="University of Washingt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5" y="4675530"/>
            <a:ext cx="2539991" cy="172311"/>
          </a:xfrm>
          <a:prstGeom prst="rect">
            <a:avLst/>
          </a:prstGeom>
        </p:spPr>
      </p:pic>
      <p:pic>
        <p:nvPicPr>
          <p:cNvPr id="6" name="Picture 5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2" y="369285"/>
            <a:ext cx="8197109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2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sp>
        <p:nvSpPr>
          <p:cNvPr id="2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26" name="Picture 2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22" name="Picture 2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6" name="Pictur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72210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10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9611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chemeClr val="tx1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 baseline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r>
              <a:rPr lang="en-US" dirty="0"/>
              <a:t>TITLE HERE </a:t>
            </a:r>
            <a:br>
              <a:rPr lang="en-US" dirty="0"/>
            </a:br>
            <a:r>
              <a:rPr lang="en-US" dirty="0"/>
              <a:t>ENCODE NORMAL BLACK, 50 PT.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081" y="3426449"/>
            <a:ext cx="1600200" cy="139700"/>
          </a:xfrm>
          <a:prstGeom prst="rect">
            <a:avLst/>
          </a:prstGeom>
        </p:spPr>
      </p:pic>
      <p:pic>
        <p:nvPicPr>
          <p:cNvPr id="8" name="Picture 7" descr="University of Washingt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675530"/>
            <a:ext cx="2540000" cy="172311"/>
          </a:xfrm>
          <a:prstGeom prst="rect">
            <a:avLst/>
          </a:prstGeom>
        </p:spPr>
      </p:pic>
      <p:pic>
        <p:nvPicPr>
          <p:cNvPr id="7" name="Picture 6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71510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9" name="Pictur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37" y="4675530"/>
            <a:ext cx="2540000" cy="17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7923" y="369733"/>
            <a:ext cx="8197114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70622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2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9031" y="1363508"/>
            <a:ext cx="1103781" cy="96362"/>
          </a:xfrm>
          <a:prstGeom prst="rect">
            <a:avLst/>
          </a:prstGeom>
        </p:spPr>
      </p:pic>
      <p:sp>
        <p:nvSpPr>
          <p:cNvPr id="6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447923" y="1724977"/>
            <a:ext cx="8184662" cy="28281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/>
              <a:t>Graphics can go here – </a:t>
            </a:r>
            <a:br>
              <a:rPr lang="en-US" dirty="0"/>
            </a:br>
            <a:r>
              <a:rPr lang="en-US" dirty="0"/>
              <a:t>replace this box with your image or chart</a:t>
            </a:r>
          </a:p>
        </p:txBody>
      </p:sp>
      <p:pic>
        <p:nvPicPr>
          <p:cNvPr id="16" name="Picture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37" y="4675530"/>
            <a:ext cx="2540000" cy="17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702354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9" name="Picture 8" descr="Be Boundless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1" y="4599107"/>
            <a:ext cx="2416273" cy="212486"/>
          </a:xfrm>
          <a:prstGeom prst="rect">
            <a:avLst/>
          </a:prstGeom>
        </p:spPr>
      </p:pic>
      <p:pic>
        <p:nvPicPr>
          <p:cNvPr id="10" name="Picture 9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5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644993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TITLE HERE</a:t>
            </a:r>
            <a:br>
              <a:rPr lang="en-US" dirty="0"/>
            </a:br>
            <a:r>
              <a:rPr lang="en-US" dirty="0"/>
              <a:t>ENCODE NORMAL</a:t>
            </a:r>
            <a:br>
              <a:rPr lang="en-US" dirty="0"/>
            </a:br>
            <a:r>
              <a:rPr lang="en-US" dirty="0"/>
              <a:t>BLACK, 50 PT. </a:t>
            </a:r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61" y="3426449"/>
            <a:ext cx="1597439" cy="139700"/>
          </a:xfrm>
          <a:prstGeom prst="rect">
            <a:avLst/>
          </a:prstGeom>
        </p:spPr>
      </p:pic>
      <p:pic>
        <p:nvPicPr>
          <p:cNvPr id="14" name="Picture 13" descr="University of Washington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85" y="4675530"/>
            <a:ext cx="2539991" cy="172311"/>
          </a:xfrm>
          <a:prstGeom prst="rect">
            <a:avLst/>
          </a:prstGeom>
        </p:spPr>
      </p:pic>
      <p:pic>
        <p:nvPicPr>
          <p:cNvPr id="9" name="Picture 8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9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4" y="369733"/>
            <a:ext cx="8184657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60375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chemeClr val="tx2"/>
                </a:solidFill>
                <a:latin typeface="Uni Sans" charset="0"/>
                <a:ea typeface="Uni Sans" charset="0"/>
                <a:cs typeface="Uni Sans" charset="0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/>
              <a:t>SUB-HEADER HERE (UNI SANS REGULAR, 24 PT.)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2320239"/>
            <a:ext cx="8197114" cy="225176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5" name="Picture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1" y="4675530"/>
            <a:ext cx="2539991" cy="17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0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0375" y="369733"/>
            <a:ext cx="8184662" cy="993775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 dirty="0"/>
              <a:t>HEADER HERE </a:t>
            </a:r>
            <a:br>
              <a:rPr lang="en-US" dirty="0"/>
            </a:br>
            <a:r>
              <a:rPr lang="en-US" dirty="0"/>
              <a:t>(ENCODE NORMAL BLACK, 30 PT.)</a:t>
            </a:r>
          </a:p>
        </p:txBody>
      </p:sp>
      <p:pic>
        <p:nvPicPr>
          <p:cNvPr id="14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74" y="1363508"/>
            <a:ext cx="1090095" cy="96362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47923" y="1730667"/>
            <a:ext cx="8197114" cy="2365901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US" dirty="0"/>
              <a:t>Content here (Open Sans Bold, 24 pt.)</a:t>
            </a:r>
          </a:p>
          <a:p>
            <a:pPr lvl="1"/>
            <a:r>
              <a:rPr lang="en-US" dirty="0"/>
              <a:t>Second level (Open Sans Bold, 20)</a:t>
            </a:r>
          </a:p>
          <a:p>
            <a:pPr lvl="2"/>
            <a:r>
              <a:rPr lang="en-US" dirty="0"/>
              <a:t>Third level (Open Sans Bold, 18)</a:t>
            </a:r>
          </a:p>
          <a:p>
            <a:pPr lvl="3"/>
            <a:r>
              <a:rPr lang="en-US" dirty="0"/>
              <a:t>Fourth level (Open Sans Bold, 16)</a:t>
            </a:r>
          </a:p>
          <a:p>
            <a:pPr lvl="4"/>
            <a:r>
              <a:rPr lang="en-US" dirty="0"/>
              <a:t>Fifth level (Open Sans Bold, 14)</a:t>
            </a:r>
          </a:p>
        </p:txBody>
      </p:sp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915" y="4219956"/>
            <a:ext cx="1371600" cy="92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9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58" r:id="rId2"/>
    <p:sldLayoutId id="2147483659" r:id="rId3"/>
    <p:sldLayoutId id="2147483660" r:id="rId4"/>
    <p:sldLayoutId id="2147483661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CA9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3665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3" r:id="rId2"/>
    <p:sldLayoutId id="2147483674" r:id="rId3"/>
    <p:sldLayoutId id="2147483675" r:id="rId4"/>
    <p:sldLayoutId id="214748367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53" r:id="rId2"/>
    <p:sldLayoutId id="2147483663" r:id="rId3"/>
    <p:sldLayoutId id="2147483664" r:id="rId4"/>
    <p:sldLayoutId id="214748366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ECC Office Hours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September 26,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487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CEF22-A16C-9E41-6548-83C592DEB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in PI or Key Personnel Effort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66514-B091-AE8F-69DF-65FE5337E7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Federal Regulation (200.308): Recipients must obtain written approval to reduce PI effort by 25% or more</a:t>
            </a:r>
          </a:p>
          <a:p>
            <a:endParaRPr lang="en-US" dirty="0"/>
          </a:p>
          <a:p>
            <a:r>
              <a:rPr lang="en-US" dirty="0"/>
              <a:t>Federal sponsors will differ as to the individuals that must have approval </a:t>
            </a:r>
          </a:p>
          <a:p>
            <a:pPr lvl="1"/>
            <a:r>
              <a:rPr lang="en-US" dirty="0"/>
              <a:t>PI, Co-PI, Key </a:t>
            </a:r>
            <a:r>
              <a:rPr lang="en-US" dirty="0" err="1"/>
              <a:t>Personnel,etc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Named on the Notice of Award vs. Identified on the proposal</a:t>
            </a:r>
            <a:br>
              <a:rPr lang="en-US" dirty="0"/>
            </a:br>
            <a:endParaRPr lang="en-US" dirty="0"/>
          </a:p>
          <a:p>
            <a:r>
              <a:rPr lang="en-US" dirty="0"/>
              <a:t>Know your sponsor and the applicable terms and conditions as to who must obtain approval for effort reductions</a:t>
            </a:r>
          </a:p>
        </p:txBody>
      </p:sp>
    </p:spTree>
    <p:extLst>
      <p:ext uri="{BB962C8B-B14F-4D97-AF65-F5344CB8AC3E}">
        <p14:creationId xmlns:p14="http://schemas.microsoft.com/office/powerpoint/2010/main" val="3117257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9363-0E46-8D62-890E-C37076B3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Reduction 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A9018-D3BE-1540-1D7B-B4AAE8C7F9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PI commits to 10% effort in the proposal</a:t>
            </a:r>
          </a:p>
          <a:p>
            <a:pPr marL="0" indent="0">
              <a:buNone/>
            </a:pPr>
            <a:r>
              <a:rPr lang="en-US" dirty="0"/>
              <a:t>PI certifies 7% effort on the Effort Statement</a:t>
            </a:r>
          </a:p>
          <a:p>
            <a:endParaRPr lang="en-US" dirty="0"/>
          </a:p>
          <a:p>
            <a:r>
              <a:rPr lang="en-US" dirty="0"/>
              <a:t>The reduction from 10% to 7% is greater than 25%; written approval is required from the sponsor</a:t>
            </a:r>
          </a:p>
        </p:txBody>
      </p:sp>
    </p:spTree>
    <p:extLst>
      <p:ext uri="{BB962C8B-B14F-4D97-AF65-F5344CB8AC3E}">
        <p14:creationId xmlns:p14="http://schemas.microsoft.com/office/powerpoint/2010/main" val="2768055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9363-0E46-8D62-890E-C37076B3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Reduction 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A9018-D3BE-1540-1D7B-B4AAE8C7F9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PI commits to 2% effort in the proposal</a:t>
            </a:r>
          </a:p>
          <a:p>
            <a:pPr marL="0" indent="0">
              <a:buNone/>
            </a:pPr>
            <a:r>
              <a:rPr lang="en-US" dirty="0"/>
              <a:t>PI certifies 1% effort on the Effort Statement</a:t>
            </a:r>
          </a:p>
          <a:p>
            <a:endParaRPr lang="en-US" dirty="0"/>
          </a:p>
          <a:p>
            <a:r>
              <a:rPr lang="en-US" dirty="0"/>
              <a:t>The reduction from 2% to 1% is greater than 25%; written approval is required from the sponsor</a:t>
            </a:r>
          </a:p>
        </p:txBody>
      </p:sp>
    </p:spTree>
    <p:extLst>
      <p:ext uri="{BB962C8B-B14F-4D97-AF65-F5344CB8AC3E}">
        <p14:creationId xmlns:p14="http://schemas.microsoft.com/office/powerpoint/2010/main" val="194113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D9363-0E46-8D62-890E-C37076B3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Effort Reduction Examples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A9018-D3BE-1540-1D7B-B4AAE8C7F9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PI commits to 10% effort in the proposal</a:t>
            </a:r>
          </a:p>
          <a:p>
            <a:pPr marL="0" indent="0">
              <a:buNone/>
            </a:pPr>
            <a:r>
              <a:rPr lang="en-US" dirty="0"/>
              <a:t>PI certifies 8% effort on the Effort Statement</a:t>
            </a:r>
          </a:p>
          <a:p>
            <a:endParaRPr lang="en-US" dirty="0"/>
          </a:p>
          <a:p>
            <a:r>
              <a:rPr lang="en-US" dirty="0"/>
              <a:t>The reduction from 10% to 8% is </a:t>
            </a:r>
            <a:r>
              <a:rPr lang="en-US" u="sng" dirty="0"/>
              <a:t>not</a:t>
            </a:r>
            <a:r>
              <a:rPr lang="en-US" dirty="0"/>
              <a:t> 25% or greater; written approval is </a:t>
            </a:r>
            <a:r>
              <a:rPr lang="en-US" u="sng" dirty="0"/>
              <a:t>not required</a:t>
            </a:r>
            <a:r>
              <a:rPr lang="en-US" dirty="0"/>
              <a:t> from the sponsor</a:t>
            </a:r>
          </a:p>
        </p:txBody>
      </p:sp>
    </p:spTree>
    <p:extLst>
      <p:ext uri="{BB962C8B-B14F-4D97-AF65-F5344CB8AC3E}">
        <p14:creationId xmlns:p14="http://schemas.microsoft.com/office/powerpoint/2010/main" val="1177475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9ED98-A6DD-D0F3-9DBE-67DE011CE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Effort with Shift in ECC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6EF27-360A-E57F-FCEA-795F05D421F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PI commits to 10% effort on proposal</a:t>
            </a:r>
          </a:p>
          <a:p>
            <a:pPr marL="0" indent="0">
              <a:buNone/>
            </a:pPr>
            <a:r>
              <a:rPr lang="en-US" dirty="0"/>
              <a:t>Effort reports shows 7% was charged to the award</a:t>
            </a:r>
          </a:p>
          <a:p>
            <a:pPr marL="0" indent="0">
              <a:buNone/>
            </a:pPr>
            <a:r>
              <a:rPr lang="en-US" dirty="0"/>
              <a:t>PI maintains they devoted 10% but only charged 7%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“Shift in Funding Source” can be process in ECC which will allow the PI to certify at 10%. </a:t>
            </a:r>
          </a:p>
          <a:p>
            <a:r>
              <a:rPr lang="en-US" dirty="0"/>
              <a:t>No “real dollars” are moved to the award, but “shift” allows the PI to certify at the full, devoted effort level.</a:t>
            </a:r>
          </a:p>
        </p:txBody>
      </p:sp>
    </p:spTree>
    <p:extLst>
      <p:ext uri="{BB962C8B-B14F-4D97-AF65-F5344CB8AC3E}">
        <p14:creationId xmlns:p14="http://schemas.microsoft.com/office/powerpoint/2010/main" val="3483271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F8E2-FC55-EB5D-0AA2-29230340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E713A-B12B-FC9B-A5B1-A21B305F25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PAFC web: </a:t>
            </a:r>
          </a:p>
          <a:p>
            <a:pPr lvl="1"/>
            <a:r>
              <a:rPr lang="en-US" dirty="0"/>
              <a:t>Effort Reductions</a:t>
            </a:r>
          </a:p>
          <a:p>
            <a:pPr lvl="2"/>
            <a:r>
              <a:rPr lang="en-US" dirty="0"/>
              <a:t> https://finance.uw.edu/pafc/effort-reporting/effort-compliance-topics/reduction-effort</a:t>
            </a:r>
          </a:p>
          <a:p>
            <a:pPr lvl="1"/>
            <a:r>
              <a:rPr lang="en-US" dirty="0"/>
              <a:t>Shift </a:t>
            </a:r>
          </a:p>
          <a:p>
            <a:pPr lvl="2"/>
            <a:r>
              <a:rPr lang="en-US" dirty="0"/>
              <a:t>https://finance.uw.edu/pafc/effort-reporting/effort-compliance-topics/shift-effort</a:t>
            </a:r>
          </a:p>
          <a:p>
            <a:pPr lvl="1"/>
            <a:r>
              <a:rPr lang="en-US" dirty="0"/>
              <a:t>Shift in ECC (Job aid) </a:t>
            </a:r>
          </a:p>
          <a:p>
            <a:pPr lvl="2"/>
            <a:r>
              <a:rPr lang="en-US" dirty="0"/>
              <a:t>https://finance.uw.edu/pafc/files/Effort-Reporting/completing-effort-shifts.pdf</a:t>
            </a:r>
          </a:p>
          <a:p>
            <a:pPr lvl="1"/>
            <a:endParaRPr lang="en-US" dirty="0"/>
          </a:p>
          <a:p>
            <a:r>
              <a:rPr lang="en-US" dirty="0"/>
              <a:t>Federal regulations:</a:t>
            </a:r>
          </a:p>
          <a:p>
            <a:pPr lvl="1"/>
            <a:r>
              <a:rPr lang="en-US" dirty="0"/>
              <a:t>https://www.ecfr.gov/current/title-2/subtitle-A/chapter-II/part-200/subpart-D/section-200.308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1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1999-70C8-1B2E-89F5-4FADA6D06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767DE-E17C-3262-6E69-CBF9A78487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7923" y="1730667"/>
            <a:ext cx="8197114" cy="313524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GCA (gcahelp@uw.edu)</a:t>
            </a:r>
          </a:p>
          <a:p>
            <a:pPr lvl="1"/>
            <a:r>
              <a:rPr lang="en-US" dirty="0"/>
              <a:t>All Cost Share set up activities</a:t>
            </a:r>
          </a:p>
          <a:p>
            <a:pPr lvl="1"/>
            <a:r>
              <a:rPr lang="en-US" dirty="0"/>
              <a:t>Updating Subrecipient or Third-Party or Tuition waivers Cost Share</a:t>
            </a:r>
          </a:p>
          <a:p>
            <a:pPr lvl="1"/>
            <a:r>
              <a:rPr lang="en-US" dirty="0"/>
              <a:t>Any questions with regards to updating or changing funding sources</a:t>
            </a:r>
          </a:p>
          <a:p>
            <a:pPr lvl="1"/>
            <a:endParaRPr lang="en-US" dirty="0"/>
          </a:p>
          <a:p>
            <a:r>
              <a:rPr lang="en-US" dirty="0"/>
              <a:t>Post Award Fiscal Compliance (gcafco@uw.edu)</a:t>
            </a:r>
          </a:p>
          <a:p>
            <a:pPr lvl="1"/>
            <a:r>
              <a:rPr lang="en-US" dirty="0"/>
              <a:t>Cost Share compliance questions</a:t>
            </a:r>
          </a:p>
          <a:p>
            <a:pPr lvl="1"/>
            <a:endParaRPr lang="en-US" dirty="0"/>
          </a:p>
          <a:p>
            <a:r>
              <a:rPr lang="en-US" dirty="0"/>
              <a:t>Effort Team (effortreporting@uw.edu)</a:t>
            </a:r>
          </a:p>
          <a:p>
            <a:pPr lvl="1"/>
            <a:r>
              <a:rPr lang="en-US" dirty="0"/>
              <a:t>Shifts in Funding source</a:t>
            </a:r>
          </a:p>
          <a:p>
            <a:pPr lvl="2"/>
            <a:r>
              <a:rPr lang="en-US" dirty="0"/>
              <a:t>How to process in ECC?</a:t>
            </a:r>
          </a:p>
          <a:p>
            <a:pPr lvl="1"/>
            <a:r>
              <a:rPr lang="en-US" dirty="0"/>
              <a:t>Effort or Project Reports</a:t>
            </a:r>
          </a:p>
        </p:txBody>
      </p:sp>
    </p:spTree>
    <p:extLst>
      <p:ext uri="{BB962C8B-B14F-4D97-AF65-F5344CB8AC3E}">
        <p14:creationId xmlns:p14="http://schemas.microsoft.com/office/powerpoint/2010/main" val="3804463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3EE6A-98F8-E1C3-E58E-FB3A3170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Today’s 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C95472-B873-8E2A-FCB9-25DD842F47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Cost Share in Workday and ECC</a:t>
            </a:r>
          </a:p>
          <a:p>
            <a:r>
              <a:rPr lang="en-US" dirty="0"/>
              <a:t>Effort Reductions (and Shift in Funding Source)</a:t>
            </a:r>
          </a:p>
        </p:txBody>
      </p:sp>
    </p:spTree>
    <p:extLst>
      <p:ext uri="{BB962C8B-B14F-4D97-AF65-F5344CB8AC3E}">
        <p14:creationId xmlns:p14="http://schemas.microsoft.com/office/powerpoint/2010/main" val="180823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654A-CAEE-8462-7AD8-629FB466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Expenditures to Cost Share -</a:t>
            </a:r>
            <a:br>
              <a:rPr lang="en-US" dirty="0"/>
            </a:br>
            <a:r>
              <a:rPr lang="en-US" dirty="0"/>
              <a:t>Post-WD Go Live (7/1/23 – future)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70AD-9759-1D34-8094-F7A916B80F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Payroll and non-payroll costs must have the Worktag for the Cost Share Award Line associated with the cost.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6E6F70-FA2D-F5C3-F165-01D0C3078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375" y="2897184"/>
            <a:ext cx="8395654" cy="224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62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654A-CAEE-8462-7AD8-629FB466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Allocation Cost Share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70AD-9759-1D34-8094-F7A916B80F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7923" y="1730667"/>
            <a:ext cx="8197114" cy="267783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PI wants to charge 10% of their salary to the Award and 10% of their salary to cost share</a:t>
            </a:r>
          </a:p>
          <a:p>
            <a:pPr lvl="1"/>
            <a:r>
              <a:rPr lang="en-US" dirty="0"/>
              <a:t>Worktag for Award: GR000001</a:t>
            </a:r>
          </a:p>
          <a:p>
            <a:pPr lvl="1"/>
            <a:r>
              <a:rPr lang="en-US" dirty="0"/>
              <a:t>Worktag for Cost Share: GR000002</a:t>
            </a:r>
          </a:p>
          <a:p>
            <a:r>
              <a:rPr lang="en-US" dirty="0"/>
              <a:t>A gift budget (GR000003) will be used as the cost share funding source in Workday</a:t>
            </a:r>
          </a:p>
          <a:p>
            <a:r>
              <a:rPr lang="en-US" dirty="0"/>
              <a:t>The </a:t>
            </a:r>
            <a:r>
              <a:rPr lang="en-US" u="sng" dirty="0"/>
              <a:t>payroll costing allocation</a:t>
            </a:r>
            <a:r>
              <a:rPr lang="en-US" dirty="0"/>
              <a:t> for the PI must have an allocation of 10% of their payroll to GR000001 and 10% to GR000002</a:t>
            </a:r>
          </a:p>
        </p:txBody>
      </p:sp>
    </p:spTree>
    <p:extLst>
      <p:ext uri="{BB962C8B-B14F-4D97-AF65-F5344CB8AC3E}">
        <p14:creationId xmlns:p14="http://schemas.microsoft.com/office/powerpoint/2010/main" val="285874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AC68E-9293-06A0-5628-66D881FC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5D7A79-6D0C-15AB-91B4-25378680F4F2}"/>
              </a:ext>
            </a:extLst>
          </p:cNvPr>
          <p:cNvSpPr/>
          <p:nvPr/>
        </p:nvSpPr>
        <p:spPr>
          <a:xfrm>
            <a:off x="1179838" y="1907573"/>
            <a:ext cx="1381692" cy="13283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Award Line -  GR000001 (NIH)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501AAB-96CD-56F1-62B0-2B03C04D2F3B}"/>
              </a:ext>
            </a:extLst>
          </p:cNvPr>
          <p:cNvSpPr/>
          <p:nvPr/>
        </p:nvSpPr>
        <p:spPr>
          <a:xfrm>
            <a:off x="3099473" y="1907573"/>
            <a:ext cx="1472527" cy="13283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Award Line –   GR000002</a:t>
            </a:r>
          </a:p>
          <a:p>
            <a:pPr algn="ctr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(Cost Share)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3ADD08-80E7-02BF-289F-6113C5F5008C}"/>
              </a:ext>
            </a:extLst>
          </p:cNvPr>
          <p:cNvSpPr/>
          <p:nvPr/>
        </p:nvSpPr>
        <p:spPr>
          <a:xfrm>
            <a:off x="5178860" y="1087941"/>
            <a:ext cx="1350405" cy="132835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Funding Source –</a:t>
            </a:r>
          </a:p>
          <a:p>
            <a:pPr algn="ctr"/>
            <a:r>
              <a:rPr lang="en-US" dirty="0">
                <a:solidFill>
                  <a:schemeClr val="bg1">
                    <a:lumMod val="20000"/>
                    <a:lumOff val="80000"/>
                  </a:schemeClr>
                </a:solidFill>
              </a:rPr>
              <a:t>GR000003 (Gift)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E3437DE-F0ED-D1E0-5AC9-AA56A0D15D34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4572000" y="1752117"/>
            <a:ext cx="606860" cy="8196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F5C9BBC-F95F-42BF-955B-375FD688C7F2}"/>
              </a:ext>
            </a:extLst>
          </p:cNvPr>
          <p:cNvCxnSpPr>
            <a:cxnSpLocks/>
            <a:stCxn id="5" idx="1"/>
            <a:endCxn id="4" idx="3"/>
          </p:cNvCxnSpPr>
          <p:nvPr/>
        </p:nvCxnSpPr>
        <p:spPr>
          <a:xfrm flipH="1">
            <a:off x="2561530" y="2571749"/>
            <a:ext cx="53794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A6C276D-E4AB-794E-79E7-2E2F3684AD00}"/>
              </a:ext>
            </a:extLst>
          </p:cNvPr>
          <p:cNvSpPr txBox="1"/>
          <p:nvPr/>
        </p:nvSpPr>
        <p:spPr>
          <a:xfrm>
            <a:off x="913526" y="3468189"/>
            <a:ext cx="3833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to be paid by the sponsor are charged to GR000001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Costs to be treated as Cost Share are charged to GR000002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83BCF0-500F-478B-D236-B9E16F795F09}"/>
              </a:ext>
            </a:extLst>
          </p:cNvPr>
          <p:cNvSpPr txBox="1"/>
          <p:nvPr/>
        </p:nvSpPr>
        <p:spPr>
          <a:xfrm>
            <a:off x="6582470" y="1087269"/>
            <a:ext cx="23578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costs are charged to GR000002 (Cost Share), a reclass journal will run to charge the Funding Source for the cost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sponsor is not charged</a:t>
            </a:r>
          </a:p>
        </p:txBody>
      </p:sp>
    </p:spTree>
    <p:extLst>
      <p:ext uri="{BB962C8B-B14F-4D97-AF65-F5344CB8AC3E}">
        <p14:creationId xmlns:p14="http://schemas.microsoft.com/office/powerpoint/2010/main" val="232403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C654A-CAEE-8462-7AD8-629FB4669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Share and Effort Reporting in ECC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F70AD-9759-1D34-8094-F7A916B80F1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7923" y="1730666"/>
            <a:ext cx="7763510" cy="282316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Cost share appears on the effort reports and project statements in ECC but the dollar amounts (expenditures) you see in Workday are based on costing allocations</a:t>
            </a:r>
          </a:p>
          <a:p>
            <a:endParaRPr lang="en-US" dirty="0"/>
          </a:p>
          <a:p>
            <a:r>
              <a:rPr lang="en-US" dirty="0"/>
              <a:t>The dollars which appear in ECC as cost share are pulled directly from expenditures on the Cost Share Award Line Workday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Key Point:</a:t>
            </a:r>
          </a:p>
          <a:p>
            <a:r>
              <a:rPr lang="en-US" dirty="0"/>
              <a:t>To change the amount of effort on the effort or project statements, a </a:t>
            </a:r>
            <a:r>
              <a:rPr lang="en-US" u="sng" dirty="0"/>
              <a:t>Payroll Accounting Adjustment</a:t>
            </a:r>
            <a:r>
              <a:rPr lang="en-US" dirty="0"/>
              <a:t> is required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1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1BC23-D602-032E-6E2D-AF7EEFFD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in ECC</a:t>
            </a:r>
          </a:p>
        </p:txBody>
      </p:sp>
    </p:spTree>
    <p:extLst>
      <p:ext uri="{BB962C8B-B14F-4D97-AF65-F5344CB8AC3E}">
        <p14:creationId xmlns:p14="http://schemas.microsoft.com/office/powerpoint/2010/main" val="73861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DCF32-A710-1438-DE56-005D60D8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UW Cost Share Policies and Procedures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099AF-E86B-1081-D819-C29D34A315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GIM 21</a:t>
            </a:r>
          </a:p>
          <a:p>
            <a:pPr lvl="1"/>
            <a:r>
              <a:rPr lang="en-US" dirty="0"/>
              <a:t>https://www.washington.edu/research/policies/gim-21/</a:t>
            </a:r>
          </a:p>
          <a:p>
            <a:r>
              <a:rPr lang="en-US" dirty="0"/>
              <a:t>GCA Webpage</a:t>
            </a:r>
          </a:p>
          <a:p>
            <a:pPr lvl="1"/>
            <a:r>
              <a:rPr lang="en-US" dirty="0"/>
              <a:t>https://finance.uw.edu/gca/award-lifecycle/cost-share</a:t>
            </a:r>
          </a:p>
          <a:p>
            <a:r>
              <a:rPr lang="en-US" dirty="0"/>
              <a:t>PAFC Effort Webpage</a:t>
            </a:r>
          </a:p>
          <a:p>
            <a:pPr lvl="1"/>
            <a:r>
              <a:rPr lang="en-US" dirty="0"/>
              <a:t>https://finance.uw.edu/pafc/effort-reporting/effort-compliance-topics/faculty-cost-share</a:t>
            </a:r>
          </a:p>
        </p:txBody>
      </p:sp>
    </p:spTree>
    <p:extLst>
      <p:ext uri="{BB962C8B-B14F-4D97-AF65-F5344CB8AC3E}">
        <p14:creationId xmlns:p14="http://schemas.microsoft.com/office/powerpoint/2010/main" val="776809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9AE61-B320-3BC5-30D9-72D0F5D23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in Effort</a:t>
            </a:r>
          </a:p>
        </p:txBody>
      </p:sp>
    </p:spTree>
    <p:extLst>
      <p:ext uri="{BB962C8B-B14F-4D97-AF65-F5344CB8AC3E}">
        <p14:creationId xmlns:p14="http://schemas.microsoft.com/office/powerpoint/2010/main" val="9470438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Custom Design">
  <a:themeElements>
    <a:clrScheme name="4b2e83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Custom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FCDB28E93C9346A6A7EC5839D981D5" ma:contentTypeVersion="17" ma:contentTypeDescription="Create a new document." ma:contentTypeScope="" ma:versionID="9eaaabddce8f882f1f0140ffa4f9cb1b">
  <xsd:schema xmlns:xsd="http://www.w3.org/2001/XMLSchema" xmlns:xs="http://www.w3.org/2001/XMLSchema" xmlns:p="http://schemas.microsoft.com/office/2006/metadata/properties" xmlns:ns2="6f851de0-1ea6-42d6-a184-fbb21641e844" xmlns:ns3="8410168f-e7be-4b05-82ad-db2e089d1a9a" xmlns:ns4="ab06a5aa-8e31-4bdb-9b13-38c58a92ec8a" targetNamespace="http://schemas.microsoft.com/office/2006/metadata/properties" ma:root="true" ma:fieldsID="789f9c06051b3289fd6b0ed4cf3342fd" ns2:_="" ns3:_="" ns4:_="">
    <xsd:import namespace="6f851de0-1ea6-42d6-a184-fbb21641e844"/>
    <xsd:import namespace="8410168f-e7be-4b05-82ad-db2e089d1a9a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51de0-1ea6-42d6-a184-fbb21641e8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0168f-e7be-4b05-82ad-db2e089d1a9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418e278-b4fe-4923-a390-8786f7260464}" ma:internalName="TaxCatchAll" ma:showField="CatchAllData" ma:web="8410168f-e7be-4b05-82ad-db2e089d1a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06a5aa-8e31-4bdb-9b13-38c58a92ec8a" xsi:nil="true"/>
    <lcf76f155ced4ddcb4097134ff3c332f xmlns="6f851de0-1ea6-42d6-a184-fbb21641e8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FBEA07-9CDF-45D0-98D4-ED55E6B63246}"/>
</file>

<file path=customXml/itemProps2.xml><?xml version="1.0" encoding="utf-8"?>
<ds:datastoreItem xmlns:ds="http://schemas.openxmlformats.org/officeDocument/2006/customXml" ds:itemID="{D9ABB661-6A2F-45C1-87B1-B6BE12249783}"/>
</file>

<file path=customXml/itemProps3.xml><?xml version="1.0" encoding="utf-8"?>
<ds:datastoreItem xmlns:ds="http://schemas.openxmlformats.org/officeDocument/2006/customXml" ds:itemID="{82CF8D5E-A8E1-4DED-8EAB-AD3AC4CFE17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3593</TotalTime>
  <Words>801</Words>
  <Application>Microsoft Office PowerPoint</Application>
  <PresentationFormat>On-screen Show (16:9)</PresentationFormat>
  <Paragraphs>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Encode Sans Normal Black</vt:lpstr>
      <vt:lpstr>Lucida Grande</vt:lpstr>
      <vt:lpstr>Open Sans</vt:lpstr>
      <vt:lpstr>Open Sans Light</vt:lpstr>
      <vt:lpstr>Uni Sans</vt:lpstr>
      <vt:lpstr>Custom Design</vt:lpstr>
      <vt:lpstr>2_Custom Design</vt:lpstr>
      <vt:lpstr>1_Custom Design</vt:lpstr>
      <vt:lpstr>ECC Office Hours  September 26, 2024</vt:lpstr>
      <vt:lpstr> Today’s Topics</vt:lpstr>
      <vt:lpstr>Allocating Expenditures to Cost Share - Post-WD Go Live (7/1/23 – future)</vt:lpstr>
      <vt:lpstr>Payroll Allocation Cost Share Example</vt:lpstr>
      <vt:lpstr>Visual Example</vt:lpstr>
      <vt:lpstr>Cost Share and Effort Reporting in ECC</vt:lpstr>
      <vt:lpstr>Examples in ECC</vt:lpstr>
      <vt:lpstr>UW Cost Share Policies and Procedures</vt:lpstr>
      <vt:lpstr>Reduction in Effort</vt:lpstr>
      <vt:lpstr>Reduction in PI or Key Personnel Effort</vt:lpstr>
      <vt:lpstr>Effort Reduction Examples</vt:lpstr>
      <vt:lpstr>Effort Reduction Examples</vt:lpstr>
      <vt:lpstr>Effort Reduction Examples</vt:lpstr>
      <vt:lpstr>Managing Effort with Shift in ECC</vt:lpstr>
      <vt:lpstr>Resources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David Parks</cp:lastModifiedBy>
  <cp:revision>44</cp:revision>
  <dcterms:created xsi:type="dcterms:W3CDTF">2014-10-14T00:51:43Z</dcterms:created>
  <dcterms:modified xsi:type="dcterms:W3CDTF">2024-09-26T20:59:42Z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0x010100D7FCDB28E93C9346A6A7EC5839D981D5</vt:lpwstr>
  </property>
</Properties>
</file>