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5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4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ags/tag3.xml" ContentType="application/vnd.openxmlformats-officedocument.presentationml.tags+xml"/>
  <Override PartName="/ppt/tags/tag6.xml" ContentType="application/vnd.openxmlformats-officedocument.presentationml.tag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9" r:id="rId2"/>
    <p:sldId id="269" r:id="rId3"/>
    <p:sldId id="273" r:id="rId4"/>
    <p:sldId id="274" r:id="rId5"/>
    <p:sldId id="275" r:id="rId6"/>
    <p:sldId id="272" r:id="rId7"/>
    <p:sldId id="270" r:id="rId8"/>
    <p:sldId id="276" r:id="rId9"/>
    <p:sldId id="277" r:id="rId10"/>
    <p:sldId id="278" r:id="rId11"/>
    <p:sldId id="279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83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6F1CB-1BF8-47BE-ACE3-571B53730616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726A5-98DC-4B8C-B0DC-560B814D9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555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6F1CB-1BF8-47BE-ACE3-571B53730616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726A5-98DC-4B8C-B0DC-560B814D9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019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6F1CB-1BF8-47BE-ACE3-571B53730616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726A5-98DC-4B8C-B0DC-560B814D9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815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671758" y="371510"/>
            <a:ext cx="8184662" cy="99199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250" b="0" i="0" baseline="0">
                <a:solidFill>
                  <a:srgbClr val="4B2E83"/>
                </a:solidFill>
                <a:latin typeface="Encode Sans Normal Black"/>
                <a:cs typeface="Encode Sans Normal Black"/>
              </a:defRPr>
            </a:lvl1pPr>
            <a:lvl2pPr marL="3429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6858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0287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3716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 dirty="0"/>
              <a:t>HEADER HERE </a:t>
            </a:r>
          </a:p>
          <a:p>
            <a:pPr lvl="0"/>
            <a:r>
              <a:rPr lang="en-US" dirty="0"/>
              <a:t>(ENCODE NORMAL BLACK, 30 PT.)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59305" y="1736726"/>
            <a:ext cx="8196210" cy="4015497"/>
          </a:xfrm>
          <a:prstGeom prst="rect">
            <a:avLst/>
          </a:prstGeom>
        </p:spPr>
        <p:txBody>
          <a:bodyPr/>
          <a:lstStyle>
            <a:lvl1pPr marL="257175" indent="-257175">
              <a:buFont typeface="Lucida Grande"/>
              <a:buChar char="&gt;"/>
              <a:defRPr sz="1800" b="1" i="0" baseline="0">
                <a:solidFill>
                  <a:srgbClr val="4B2E83"/>
                </a:solidFill>
                <a:latin typeface="Open Sans"/>
                <a:cs typeface="Open Sans"/>
              </a:defRPr>
            </a:lvl1pPr>
            <a:lvl2pPr>
              <a:defRPr sz="1500" b="1" i="0" baseline="0">
                <a:solidFill>
                  <a:srgbClr val="4B2E83"/>
                </a:solidFill>
                <a:latin typeface="Open Sans"/>
                <a:cs typeface="Open Sans"/>
              </a:defRPr>
            </a:lvl2pPr>
            <a:lvl3pPr marL="857250" indent="-171450">
              <a:buSzPct val="100000"/>
              <a:buFont typeface="Lucida Grande"/>
              <a:buChar char="&gt;"/>
              <a:defRPr sz="1350" b="1" i="0" baseline="0">
                <a:solidFill>
                  <a:srgbClr val="4B2E83"/>
                </a:solidFill>
                <a:latin typeface="Open Sans"/>
                <a:cs typeface="Open Sans"/>
              </a:defRPr>
            </a:lvl3pPr>
            <a:lvl4pPr>
              <a:defRPr sz="1200" b="1" i="0" baseline="0">
                <a:solidFill>
                  <a:srgbClr val="4B2E83"/>
                </a:solidFill>
                <a:latin typeface="Open Sans"/>
                <a:cs typeface="Open Sans"/>
              </a:defRPr>
            </a:lvl4pPr>
            <a:lvl5pPr marL="1543050" indent="-171450">
              <a:buFont typeface="Lucida Grande"/>
              <a:buChar char="&gt;"/>
              <a:defRPr sz="1050" b="1" i="0" baseline="0">
                <a:solidFill>
                  <a:srgbClr val="4B2E83"/>
                </a:solidFill>
                <a:latin typeface="Open Sans"/>
                <a:cs typeface="Open Sans"/>
              </a:defRPr>
            </a:lvl5pPr>
          </a:lstStyle>
          <a:p>
            <a:pPr lvl="0"/>
            <a:r>
              <a:rPr lang="en-US" dirty="0"/>
              <a:t>Content here (Open Sans Bold, 24 pt.)</a:t>
            </a:r>
          </a:p>
          <a:p>
            <a:pPr lvl="1"/>
            <a:r>
              <a:rPr lang="en-US" dirty="0"/>
              <a:t>Second level (Open Sans Bold, 20)</a:t>
            </a:r>
          </a:p>
          <a:p>
            <a:pPr lvl="2"/>
            <a:r>
              <a:rPr lang="en-US" dirty="0"/>
              <a:t>Third level (Open Sans Bold, 18)</a:t>
            </a:r>
          </a:p>
          <a:p>
            <a:pPr lvl="3"/>
            <a:r>
              <a:rPr lang="en-US" dirty="0"/>
              <a:t>Fourth level (Open Sans Bold, 16)</a:t>
            </a:r>
          </a:p>
          <a:p>
            <a:pPr lvl="4"/>
            <a:r>
              <a:rPr lang="en-US" dirty="0"/>
              <a:t>Fifth level (Open Sans Bold, 14)</a:t>
            </a:r>
          </a:p>
        </p:txBody>
      </p:sp>
      <p:pic>
        <p:nvPicPr>
          <p:cNvPr id="9" name="Picture 8" descr="W Logo_Purple_2685_HEX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8139" y="5949410"/>
            <a:ext cx="1371600" cy="923544"/>
          </a:xfrm>
          <a:prstGeom prst="rect">
            <a:avLst/>
          </a:prstGeom>
        </p:spPr>
      </p:pic>
      <p:pic>
        <p:nvPicPr>
          <p:cNvPr id="7" name="Picture 6" descr="Bar_RtAngle_7502_RGB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225" y="1437805"/>
            <a:ext cx="1358184" cy="6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01910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solidFill>
          <a:srgbClr val="4B2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UW_W Logo_Whit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5815" y="5945854"/>
            <a:ext cx="1371600" cy="92354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77334" y="6354234"/>
            <a:ext cx="2540000" cy="266700"/>
          </a:xfrm>
          <a:prstGeom prst="rect">
            <a:avLst/>
          </a:prstGeom>
        </p:spPr>
      </p:pic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671757" y="1179824"/>
            <a:ext cx="6972300" cy="264175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5000" b="0" i="0" baseline="0">
                <a:solidFill>
                  <a:schemeClr val="accent3"/>
                </a:solidFill>
                <a:latin typeface="Encode Sans Normal Black"/>
                <a:cs typeface="Encode Sans Normal Black"/>
              </a:defRPr>
            </a:lvl1pPr>
            <a:lvl2pPr marL="4572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9144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3716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8288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 dirty="0"/>
              <a:t>TITLE HERE</a:t>
            </a:r>
          </a:p>
          <a:p>
            <a:pPr lvl="0"/>
            <a:r>
              <a:rPr lang="en-US" dirty="0"/>
              <a:t>ENCODE NORMAL</a:t>
            </a:r>
          </a:p>
          <a:p>
            <a:pPr lvl="0"/>
            <a:r>
              <a:rPr lang="en-US" dirty="0"/>
              <a:t>BLACK, 50 PT. </a:t>
            </a:r>
          </a:p>
        </p:txBody>
      </p:sp>
      <p:pic>
        <p:nvPicPr>
          <p:cNvPr id="2" name="Picture 1" descr="Bar_RtAngle_7502_RGB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587" y="4006085"/>
            <a:ext cx="2284303" cy="112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16264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6F1CB-1BF8-47BE-ACE3-571B53730616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726A5-98DC-4B8C-B0DC-560B814D9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412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6F1CB-1BF8-47BE-ACE3-571B53730616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726A5-98DC-4B8C-B0DC-560B814D9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908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6F1CB-1BF8-47BE-ACE3-571B53730616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726A5-98DC-4B8C-B0DC-560B814D9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979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6F1CB-1BF8-47BE-ACE3-571B53730616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726A5-98DC-4B8C-B0DC-560B814D9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163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6F1CB-1BF8-47BE-ACE3-571B53730616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726A5-98DC-4B8C-B0DC-560B814D9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162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6F1CB-1BF8-47BE-ACE3-571B53730616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726A5-98DC-4B8C-B0DC-560B814D9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976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6F1CB-1BF8-47BE-ACE3-571B53730616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726A5-98DC-4B8C-B0DC-560B814D9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999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6F1CB-1BF8-47BE-ACE3-571B53730616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726A5-98DC-4B8C-B0DC-560B814D9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025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66F1CB-1BF8-47BE-ACE3-571B53730616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8726A5-98DC-4B8C-B0DC-560B814D9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820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finance.uw.edu/pafc/effort-reporting/effort-compliance-topics/shift-effort" TargetMode="Externa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finance.uw.edu/pafc/effort-reporting/effort-compliance-topics/shift-effort" TargetMode="Externa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ashington.edu/research/policies/gim-15/" TargetMode="Externa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finance.uw.edu/gca/award-lifecycle/closing-your-award/deficit-process-sponsored-program-awards" TargetMode="Externa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692028" y="1640262"/>
            <a:ext cx="7382123" cy="2044769"/>
          </a:xfrm>
        </p:spPr>
        <p:txBody>
          <a:bodyPr>
            <a:normAutofit fontScale="62500" lnSpcReduction="20000"/>
          </a:bodyPr>
          <a:lstStyle/>
          <a:p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FOCUSED TOPIC OFFICE HOUR: </a:t>
            </a:r>
          </a:p>
          <a:p>
            <a:endParaRPr lang="en-US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CLOSEOUTS, DEFICITS &amp; IMPACTS ON EFFORT REPORTING</a:t>
            </a:r>
          </a:p>
        </p:txBody>
      </p:sp>
      <p:sp>
        <p:nvSpPr>
          <p:cNvPr id="6" name="Text Placeholder 1"/>
          <p:cNvSpPr txBox="1">
            <a:spLocks/>
          </p:cNvSpPr>
          <p:nvPr/>
        </p:nvSpPr>
        <p:spPr>
          <a:xfrm>
            <a:off x="692029" y="4462272"/>
            <a:ext cx="5269859" cy="1433778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buFont typeface="Arial"/>
              <a:buNone/>
              <a:defRPr sz="5000" b="0" i="0" kern="1200" baseline="0">
                <a:solidFill>
                  <a:schemeClr val="accent3"/>
                </a:solidFill>
                <a:latin typeface="Encode Sans Normal Black"/>
                <a:ea typeface="+mn-ea"/>
                <a:cs typeface="Encode Sans Normal Black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800" b="0" i="0" kern="1200">
                <a:solidFill>
                  <a:srgbClr val="E8D3A2"/>
                </a:solidFill>
                <a:latin typeface="Encode Sans Normal Black"/>
                <a:ea typeface="+mn-ea"/>
                <a:cs typeface="Encode Sans Normal Black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400" b="0" i="0" kern="1200">
                <a:solidFill>
                  <a:srgbClr val="E8D3A2"/>
                </a:solidFill>
                <a:latin typeface="Encode Sans Normal Black"/>
                <a:ea typeface="+mn-ea"/>
                <a:cs typeface="Encode Sans Normal Black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b="0" i="0" kern="1200">
                <a:solidFill>
                  <a:srgbClr val="E8D3A2"/>
                </a:solidFill>
                <a:latin typeface="Encode Sans Normal Black"/>
                <a:ea typeface="+mn-ea"/>
                <a:cs typeface="Encode Sans Normal Black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b="0" i="0" kern="1200">
                <a:solidFill>
                  <a:srgbClr val="E8D3A2"/>
                </a:solidFill>
                <a:latin typeface="Encode Sans Normal Black"/>
                <a:ea typeface="+mn-ea"/>
                <a:cs typeface="Encode Sans Normal Black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endParaRPr lang="en-US" sz="2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September 25, 2025</a:t>
            </a:r>
            <a:b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Matt Gardner</a:t>
            </a:r>
          </a:p>
          <a:p>
            <a:pPr>
              <a:lnSpc>
                <a:spcPct val="150000"/>
              </a:lnSpc>
            </a:pPr>
            <a: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 Award Fiscal Compliance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134775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43CDB5-BD99-969B-B2FD-E8F83C4EA9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3C5CA24-08AD-D177-3CA4-984939D438D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71758" y="371510"/>
            <a:ext cx="8261930" cy="991998"/>
          </a:xfrm>
        </p:spPr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Shift in Effort in ECC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7696E5-20E6-6A71-1063-686B898BAAE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71758" y="1691640"/>
            <a:ext cx="7667570" cy="4334256"/>
          </a:xfrm>
        </p:spPr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 “Shift” occurs a faculty is being paid by an Award, but the faculty wants to Shift the funding (payment) of this effort from the Award to another funding source. 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same level of effort is being provided to the Award, just the funding mechanism has changed.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“Shift” function in ECC allows users to account for effort that was paid from non-sponsored funding. 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Link: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Shift in Effort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090628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7A0EB-4B64-CC20-3D78-E3EA648401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AF0C523-2684-10F9-6DA9-022115E517F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71758" y="371510"/>
            <a:ext cx="8261930" cy="991998"/>
          </a:xfrm>
        </p:spPr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Decision Tree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951D3F-9067-8015-5ECD-8E3E51C8AD5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71758" y="1691640"/>
            <a:ext cx="7667570" cy="466344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Does the expenditure meet the cost principles?</a:t>
            </a:r>
          </a:p>
          <a:p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If “No” –</a:t>
            </a:r>
          </a:p>
          <a:p>
            <a:pPr lvl="1"/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Expenditure must be removed via an accounting adjustment in all instances</a:t>
            </a:r>
          </a:p>
          <a:p>
            <a:pPr marL="457200" lvl="1" indent="0">
              <a:buNone/>
            </a:pPr>
            <a:endParaRPr lang="en-US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If “Yes”, then is the award in deficit?</a:t>
            </a:r>
          </a:p>
          <a:p>
            <a:pPr lvl="1"/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If “Yes” – </a:t>
            </a:r>
          </a:p>
          <a:p>
            <a:pPr lvl="2"/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Can clear the deficit using a: </a:t>
            </a:r>
          </a:p>
          <a:p>
            <a:pPr lvl="3"/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Payroll Accounting Adjustment, </a:t>
            </a:r>
            <a:r>
              <a:rPr lang="en-US" sz="1700" i="1" dirty="0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3"/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Deficit Transfer Journal</a:t>
            </a:r>
          </a:p>
          <a:p>
            <a:pPr lvl="3"/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If </a:t>
            </a:r>
            <a:r>
              <a:rPr lang="en-US" sz="1900" u="sng" dirty="0">
                <a:latin typeface="Arial" panose="020B0604020202020204" pitchFamily="34" charset="0"/>
                <a:cs typeface="Arial" panose="020B0604020202020204" pitchFamily="34" charset="0"/>
              </a:rPr>
              <a:t>faculty salary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moved via a PAA to clear a deficit, ensure effort commitments are met and documented on the Effort Statement</a:t>
            </a:r>
          </a:p>
          <a:p>
            <a:pPr lvl="3"/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May require use of “Shift” feature in ECC</a:t>
            </a:r>
          </a:p>
          <a:p>
            <a:pPr lvl="3"/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Link: 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Shift in Effort</a:t>
            </a: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lvl="2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lvl="2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57588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D50AA9-C6BE-2653-BD7B-355DE6D0D7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8670EB6-615F-0E5F-43E3-B13A6E7B8C0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Closeout: Basic Concepts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6A3F81-D0FA-CC9F-D117-FCD6E0469D8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59305" y="1736726"/>
            <a:ext cx="8196210" cy="4600066"/>
          </a:xfrm>
        </p:spPr>
        <p:txBody>
          <a:bodyPr>
            <a:normAutofit/>
          </a:bodyPr>
          <a:lstStyle/>
          <a:p>
            <a:r>
              <a:rPr lang="en-US" sz="2000" u="sng" dirty="0">
                <a:latin typeface="Arial" panose="020B0604020202020204" pitchFamily="34" charset="0"/>
                <a:cs typeface="Arial" panose="020B0604020202020204" pitchFamily="34" charset="0"/>
              </a:rPr>
              <a:t>All costs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charged to a sponsored award must meet the four cost principles:</a:t>
            </a:r>
          </a:p>
          <a:p>
            <a:pPr lvl="1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Reasonable</a:t>
            </a:r>
          </a:p>
          <a:p>
            <a:pPr lvl="1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Allocable</a:t>
            </a:r>
          </a:p>
          <a:p>
            <a:pPr lvl="1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Allowable</a:t>
            </a:r>
          </a:p>
          <a:p>
            <a:pPr lvl="1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Consistently treated</a:t>
            </a:r>
          </a:p>
          <a:p>
            <a:pPr lvl="1"/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Costs which </a:t>
            </a:r>
            <a:r>
              <a:rPr lang="en-US" sz="2000" u="sng" dirty="0">
                <a:latin typeface="Arial" panose="020B0604020202020204" pitchFamily="34" charset="0"/>
                <a:cs typeface="Arial" panose="020B0604020202020204" pitchFamily="34" charset="0"/>
              </a:rPr>
              <a:t>don’t meet the four cost principles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must be removed from the applicable grant worktag via an </a:t>
            </a:r>
            <a:r>
              <a:rPr lang="en-US" sz="2000" u="sng" dirty="0">
                <a:latin typeface="Arial" panose="020B0604020202020204" pitchFamily="34" charset="0"/>
                <a:cs typeface="Arial" panose="020B0604020202020204" pitchFamily="34" charset="0"/>
              </a:rPr>
              <a:t>accounting adjustment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188873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BA26F3-E101-316D-11AB-9ECD658895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09C5599-B8F3-BDF9-26EC-99D8359177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Closeout: Examples of Unallowable Costs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6AC2FE-9E29-E0DA-08B9-9FF9D52C293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59305" y="1736726"/>
            <a:ext cx="8196210" cy="457263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u="sng" dirty="0">
                <a:latin typeface="Arial" panose="020B0604020202020204" pitchFamily="34" charset="0"/>
                <a:cs typeface="Arial" panose="020B0604020202020204" pitchFamily="34" charset="0"/>
              </a:rPr>
              <a:t>Travel</a:t>
            </a:r>
          </a:p>
          <a:p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Award ends 6/30/25</a:t>
            </a:r>
          </a:p>
          <a:p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Travel occurs on 8/15/25</a:t>
            </a:r>
          </a:p>
          <a:p>
            <a:pPr lvl="1"/>
            <a:r>
              <a:rPr lang="en-US" sz="1750" dirty="0">
                <a:latin typeface="Arial" panose="020B0604020202020204" pitchFamily="34" charset="0"/>
                <a:cs typeface="Arial" panose="020B0604020202020204" pitchFamily="34" charset="0"/>
              </a:rPr>
              <a:t>The travel is not allocable to the award because is occurs after the end of the period of performance</a:t>
            </a:r>
            <a:br>
              <a:rPr lang="en-US" sz="175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7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u="sng" dirty="0">
                <a:latin typeface="Arial" panose="020B0604020202020204" pitchFamily="34" charset="0"/>
                <a:cs typeface="Arial" panose="020B0604020202020204" pitchFamily="34" charset="0"/>
              </a:rPr>
              <a:t>Salary</a:t>
            </a:r>
          </a:p>
          <a:p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Salary incorrectly posting to pay period after the end date</a:t>
            </a:r>
          </a:p>
          <a:p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Salary charged to the wrong grant worktag</a:t>
            </a:r>
          </a:p>
          <a:p>
            <a:endParaRPr lang="en-US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Errors could occur due to failure to update costing allocations or errors in processing a Payroll Accounting Adjustment</a:t>
            </a:r>
            <a:endParaRPr lang="en-US" sz="14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300889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1A0C5D-6917-4F73-DBC3-99DD7CC947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BC4E6C4-26C5-C79B-1108-C12E0980FED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Closeout: Examples of Unallowable Costs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107045-7D73-AC98-DFA5-A418C8FF954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59305" y="1736726"/>
            <a:ext cx="8196210" cy="45817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Costs specifically disallowed by the sponsor</a:t>
            </a:r>
          </a:p>
          <a:p>
            <a:pPr marL="0" indent="0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Equipment</a:t>
            </a:r>
          </a:p>
          <a:p>
            <a:pPr lvl="1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Sponsor terms and conditions state that equipment purchases are not allowed on the award</a:t>
            </a:r>
          </a:p>
          <a:p>
            <a:pPr lvl="1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Equipment is charged to the grant worktag</a:t>
            </a:r>
          </a:p>
          <a:p>
            <a:pPr marL="685800" lvl="2" indent="0">
              <a:buNone/>
            </a:pPr>
            <a:b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Fringe Benefits</a:t>
            </a:r>
          </a:p>
          <a:p>
            <a:pPr lvl="1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Sponsor states that funds may not be used to pay for fringe benefits</a:t>
            </a:r>
          </a:p>
          <a:p>
            <a:pPr lvl="1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Fringe benefits charge to the worktag with payroll transactions and must be separately removed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944869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5C76EC-3ECB-5C21-71DE-0B3B5C41AE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B56343F-2505-1E31-318D-342A627E833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Closeout: Removing Unallowable Costs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BD0AAF-9AA8-0D1B-C3FC-28C5CA4FCD8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59305" y="1736726"/>
            <a:ext cx="8196210" cy="45817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Unallowable costs must be corrected via the use of an </a:t>
            </a:r>
            <a:r>
              <a:rPr lang="en-US" sz="2400" u="sng" dirty="0">
                <a:latin typeface="Arial" panose="020B0604020202020204" pitchFamily="34" charset="0"/>
                <a:cs typeface="Arial" panose="020B0604020202020204" pitchFamily="34" charset="0"/>
              </a:rPr>
              <a:t>accounting adjustment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to move the specific transactions from the grant worktag.</a:t>
            </a:r>
          </a:p>
          <a:p>
            <a:pPr marL="0" indent="0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GIM 15 covers University policy for Accounting Adjustments on Sponsored Awards.</a:t>
            </a:r>
          </a:p>
          <a:p>
            <a:pPr marL="0" indent="0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Link: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GIM 15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728683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BBF355-240F-5773-2ECB-96670BA5D2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2321D26-AC63-5E1A-0658-27574953B04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Closeout: Resolving deficits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83B037-C5B6-D04C-6DD0-76F53DD7BCE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 deficit occurs when costs which </a:t>
            </a:r>
            <a:r>
              <a:rPr lang="en-US" sz="2400" u="sng" dirty="0">
                <a:latin typeface="Arial" panose="020B0604020202020204" pitchFamily="34" charset="0"/>
                <a:cs typeface="Arial" panose="020B0604020202020204" pitchFamily="34" charset="0"/>
              </a:rPr>
              <a:t>otherwise meet the four cost principles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exceed the amount obligated by the sponsor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Deficits can be resolved via two methods:</a:t>
            </a:r>
          </a:p>
          <a:p>
            <a:pPr lvl="1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 lump sum deficit transfer journal, or </a:t>
            </a:r>
          </a:p>
          <a:p>
            <a:pPr lvl="1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An accounting adjustment to moves the individual expense(s)</a:t>
            </a:r>
            <a:b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Link: </a:t>
            </a: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Deficit Process on Sponsored Awards</a:t>
            </a:r>
            <a:endParaRPr lang="en-US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650551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987CB1-CB58-0641-3276-3B166A40C2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250CA15-9E67-A467-2A18-113CC9D722D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71758" y="371510"/>
            <a:ext cx="8261930" cy="991998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Closeout: Why does the method of removal matter? (1 of 2)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815F49-054B-00D9-CA06-3EE95298C99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71758" y="1691640"/>
            <a:ext cx="7667570" cy="423367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 lump sum deficit transfer journal is processed under a single generic spend category; it does not move the </a:t>
            </a:r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specific transaction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from the grant worktag.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Example: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Award period: 7/1/24 – 6/30/25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PAA processed moving $5,000 in faculty salary from 5/1/25-5/15/25 to the grant worktag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award has a $5,000 deficit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GCA processes a $5,000 deficit transfer journal to bring the award into balance</a:t>
            </a:r>
          </a:p>
          <a:p>
            <a:pPr lvl="1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Sometime later… when reviewing effort statements in ECC, the unit discovers that the PAA moved salary to the wrong grant worktag.</a:t>
            </a:r>
          </a:p>
          <a:p>
            <a:pPr marL="457200" lvl="1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55074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4CC2CF-DFB4-8313-3FFA-05D8D072C4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250A658-BDF7-252D-A7C5-1D76BFDCF36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71758" y="371510"/>
            <a:ext cx="8261930" cy="991998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Closeout: Why does the method of removal matter? (2 of 2)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6879D5-FCC3-1852-769E-992320207E2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71758" y="1691640"/>
            <a:ext cx="7667570" cy="4334256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If a deficit transfer journal is processed to remove the $5,000 deficit from the grant worktag, the unallowable salary transaction remains on the award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This will impact the Effort Statement in ECC</a:t>
            </a:r>
          </a:p>
          <a:p>
            <a:pPr lvl="1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ECC pulls salary information directly from Workday, including PAAs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Deficit transfer journals do not remove specific transactions and cannot be used to correct erroneous salary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 this example, the unallowable salary must be corrected via a </a:t>
            </a:r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payroll accounting adjustment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to ensure an accurate Effort Statement in ECC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On an audit, the Workday transactions would still include the unallowable salary if it is not removed via an accounting adjustment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555168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584923-9603-BA6B-4B4E-A9B5E66057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C7A0544-174C-9D32-EEBF-ECBC9FB7D7F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71758" y="371510"/>
            <a:ext cx="8261930" cy="991998"/>
          </a:xfrm>
        </p:spPr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Closeout: When is use of a Deficit Transfer Journal appropriate?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9DC378-3414-0750-88AA-F32D17A35A0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71758" y="1691640"/>
            <a:ext cx="7667570" cy="4334256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If an award is in deficit, </a:t>
            </a:r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and all the costs on the award meet the four cost principles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a deficit transfer journal is appropriate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Deficits may be cleared via:</a:t>
            </a:r>
          </a:p>
          <a:p>
            <a:pPr lvl="1"/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Deficit Transfer Journal, OR</a:t>
            </a:r>
          </a:p>
          <a:p>
            <a:pPr lvl="1"/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Accounting Adjustment</a:t>
            </a:r>
            <a:b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Either method is permissible when </a:t>
            </a:r>
            <a:r>
              <a:rPr lang="en-US" sz="1700" u="sng" dirty="0">
                <a:latin typeface="Arial" panose="020B0604020202020204" pitchFamily="34" charset="0"/>
                <a:cs typeface="Arial" panose="020B0604020202020204" pitchFamily="34" charset="0"/>
              </a:rPr>
              <a:t>all the costs meet the four cost principles and the award is in deficit</a:t>
            </a:r>
          </a:p>
          <a:p>
            <a:pPr lvl="1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Processing a deficit transfer journal will not impact the effort because the actual salary transactions are not removed from the grant worktag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If payroll accounting adjustments are used to clear a deficit, and the PAA includes </a:t>
            </a:r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faculty salary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then a “shift” in ECC may be necessary to ensure the correct amount of faculty effort is documented on the Effort Statement</a:t>
            </a:r>
          </a:p>
          <a:p>
            <a:pPr lvl="1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0672118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FCDB28E93C9346A6A7EC5839D981D5" ma:contentTypeVersion="17" ma:contentTypeDescription="Create a new document." ma:contentTypeScope="" ma:versionID="9eaaabddce8f882f1f0140ffa4f9cb1b">
  <xsd:schema xmlns:xsd="http://www.w3.org/2001/XMLSchema" xmlns:xs="http://www.w3.org/2001/XMLSchema" xmlns:p="http://schemas.microsoft.com/office/2006/metadata/properties" xmlns:ns2="6f851de0-1ea6-42d6-a184-fbb21641e844" xmlns:ns3="8410168f-e7be-4b05-82ad-db2e089d1a9a" xmlns:ns4="ab06a5aa-8e31-4bdb-9b13-38c58a92ec8a" targetNamespace="http://schemas.microsoft.com/office/2006/metadata/properties" ma:root="true" ma:fieldsID="789f9c06051b3289fd6b0ed4cf3342fd" ns2:_="" ns3:_="" ns4:_="">
    <xsd:import namespace="6f851de0-1ea6-42d6-a184-fbb21641e844"/>
    <xsd:import namespace="8410168f-e7be-4b05-82ad-db2e089d1a9a"/>
    <xsd:import namespace="ab06a5aa-8e31-4bdb-9b13-38c58a92ec8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lcf76f155ced4ddcb4097134ff3c332f" minOccurs="0"/>
                <xsd:element ref="ns4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851de0-1ea6-42d6-a184-fbb21641e84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e20148b9-20a4-48a0-acba-ba52d68a37a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10168f-e7be-4b05-82ad-db2e089d1a9a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06a5aa-8e31-4bdb-9b13-38c58a92ec8a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4418e278-b4fe-4923-a390-8786f7260464}" ma:internalName="TaxCatchAll" ma:showField="CatchAllData" ma:web="8410168f-e7be-4b05-82ad-db2e089d1a9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b06a5aa-8e31-4bdb-9b13-38c58a92ec8a" xsi:nil="true"/>
    <lcf76f155ced4ddcb4097134ff3c332f xmlns="6f851de0-1ea6-42d6-a184-fbb21641e84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AB92611-A217-41C4-B2A6-64306E08A04C}"/>
</file>

<file path=customXml/itemProps2.xml><?xml version="1.0" encoding="utf-8"?>
<ds:datastoreItem xmlns:ds="http://schemas.openxmlformats.org/officeDocument/2006/customXml" ds:itemID="{5743E8E1-F22A-49D0-B478-8A75D85C985F}"/>
</file>

<file path=customXml/itemProps3.xml><?xml version="1.0" encoding="utf-8"?>
<ds:datastoreItem xmlns:ds="http://schemas.openxmlformats.org/officeDocument/2006/customXml" ds:itemID="{025A54B7-B356-4E44-900F-51114CDC34B1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297</TotalTime>
  <Words>850</Words>
  <Application>Microsoft Office PowerPoint</Application>
  <PresentationFormat>On-screen Show (4:3)</PresentationFormat>
  <Paragraphs>102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Aptos</vt:lpstr>
      <vt:lpstr>Aptos Display</vt:lpstr>
      <vt:lpstr>Arial</vt:lpstr>
      <vt:lpstr>Encode Sans Normal Black</vt:lpstr>
      <vt:lpstr>Lucida Grande</vt:lpstr>
      <vt:lpstr>Open Sans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Matt Gardner</dc:creator>
  <cp:lastModifiedBy>Matt Gardner</cp:lastModifiedBy>
  <cp:revision>5</cp:revision>
  <dcterms:created xsi:type="dcterms:W3CDTF">2025-09-24T16:03:28Z</dcterms:created>
  <dcterms:modified xsi:type="dcterms:W3CDTF">2025-09-25T14:53:46Z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0x010100D7FCDB28E93C9346A6A7EC5839D981D5</vt:lpwstr>
  </property>
</Properties>
</file>