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52" r:id="rId5"/>
  </p:sldMasterIdLst>
  <p:notesMasterIdLst>
    <p:notesMasterId r:id="rId20"/>
  </p:notesMasterIdLst>
  <p:sldIdLst>
    <p:sldId id="259" r:id="rId6"/>
    <p:sldId id="285" r:id="rId7"/>
    <p:sldId id="304" r:id="rId8"/>
    <p:sldId id="320" r:id="rId9"/>
    <p:sldId id="315" r:id="rId10"/>
    <p:sldId id="314" r:id="rId11"/>
    <p:sldId id="316" r:id="rId12"/>
    <p:sldId id="317" r:id="rId13"/>
    <p:sldId id="323" r:id="rId14"/>
    <p:sldId id="305" r:id="rId15"/>
    <p:sldId id="321" r:id="rId16"/>
    <p:sldId id="322" r:id="rId17"/>
    <p:sldId id="324" r:id="rId18"/>
    <p:sldId id="265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8">
          <p15:clr>
            <a:srgbClr val="A4A3A4"/>
          </p15:clr>
        </p15:guide>
        <p15:guide id="2" pos="4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D3A2"/>
    <a:srgbClr val="4B2E83"/>
    <a:srgbClr val="E8E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FBE1B2-1675-B57E-AE1A-81FA76BAB7E0}" v="1" dt="2026-07-23T17:46:49.7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67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2336" y="184"/>
      </p:cViewPr>
      <p:guideLst>
        <p:guide orient="horz" pos="2488"/>
        <p:guide pos="4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6CBC6-173F-40BA-809E-E3408FC793B3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61446-E4E4-4F90-B9A6-9973393CB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179824"/>
            <a:ext cx="6972300" cy="26417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chemeClr val="accent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TITLE HERE</a:t>
            </a:r>
          </a:p>
          <a:p>
            <a:pPr lvl="0"/>
            <a:r>
              <a:rPr lang="en-US"/>
              <a:t>ENCODE NORMAL</a:t>
            </a:r>
          </a:p>
          <a:p>
            <a:pPr lvl="0"/>
            <a:r>
              <a:rPr lang="en-US"/>
              <a:t>BLACK, 50 PT. </a:t>
            </a:r>
          </a:p>
        </p:txBody>
      </p:sp>
      <p:pic>
        <p:nvPicPr>
          <p:cNvPr id="2" name="Picture 1" descr="Bar_RtAngle_7502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87" y="4006085"/>
            <a:ext cx="2284303" cy="1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91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FFFFF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HEADER HERE </a:t>
            </a:r>
          </a:p>
          <a:p>
            <a:pPr lvl="0"/>
            <a:r>
              <a:rPr lang="en-US"/>
              <a:t>(ENCODE NORMAL BLACK, 30 PT.)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FFFFFF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FFFFFF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FFFFFF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FFFFFF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FFFFFF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/>
              <a:t>Content here (Open Sans Bold, 24 pt.)</a:t>
            </a:r>
          </a:p>
          <a:p>
            <a:pPr lvl="1"/>
            <a:r>
              <a:rPr lang="en-US"/>
              <a:t>Second level (Open Sans Bold, 20)</a:t>
            </a:r>
          </a:p>
          <a:p>
            <a:pPr lvl="2"/>
            <a:r>
              <a:rPr lang="en-US"/>
              <a:t>Third level (Open Sans Bold, 18)</a:t>
            </a:r>
          </a:p>
          <a:p>
            <a:pPr lvl="3"/>
            <a:r>
              <a:rPr lang="en-US"/>
              <a:t>Fourth level (Open Sans Bold, 16)</a:t>
            </a:r>
          </a:p>
          <a:p>
            <a:pPr lvl="4"/>
            <a:r>
              <a:rPr lang="en-US"/>
              <a:t>Fifth level (Open Sans Bold, 14)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FFFFF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SUB-HEADER HERE (UNI SANS REGULAR	, 24 PT.)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15" y="5945854"/>
            <a:ext cx="1371600" cy="923544"/>
          </a:xfrm>
          <a:prstGeom prst="rect">
            <a:avLst/>
          </a:prstGeom>
        </p:spPr>
      </p:pic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FFFFF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HEADER HERE </a:t>
            </a:r>
          </a:p>
          <a:p>
            <a:pPr lvl="0"/>
            <a:r>
              <a:rPr lang="en-US"/>
              <a:t>(ENCODE NORMAL BLACK, 30 PT.)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FFFFFF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FFFFFF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FFFFFF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FFFFFF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FFFFFF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/>
              <a:t>Bulleted content here (Open Sans Light, 24 pt.)</a:t>
            </a:r>
          </a:p>
          <a:p>
            <a:pPr lvl="1"/>
            <a:r>
              <a:rPr lang="en-US"/>
              <a:t>Second level (Open Sans Light, 20)</a:t>
            </a:r>
          </a:p>
          <a:p>
            <a:pPr lvl="2"/>
            <a:r>
              <a:rPr lang="en-US"/>
              <a:t>Third level (Open Sans Light, 18)</a:t>
            </a:r>
          </a:p>
          <a:p>
            <a:pPr lvl="3"/>
            <a:r>
              <a:rPr lang="en-US"/>
              <a:t>Fourth level (Open Sans Light, 16)</a:t>
            </a:r>
          </a:p>
          <a:p>
            <a:pPr lvl="4"/>
            <a:r>
              <a:rPr lang="en-US"/>
              <a:t>Fifth level (Open Sans Light, 14)</a:t>
            </a:r>
          </a:p>
        </p:txBody>
      </p:sp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37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FFFFFF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/>
              <a:t>Graphics can go here – </a:t>
            </a:r>
            <a:br>
              <a:rPr lang="en-US"/>
            </a:br>
            <a:r>
              <a:rPr lang="en-US"/>
              <a:t>replace this box with your image or chart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FFFFF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HEADER HERE </a:t>
            </a:r>
          </a:p>
          <a:p>
            <a:pPr lvl="0"/>
            <a:r>
              <a:rPr lang="en-US"/>
              <a:t>(ENCODE NORMAL BLACK, 30 PT.)</a:t>
            </a:r>
          </a:p>
        </p:txBody>
      </p:sp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167124"/>
            <a:ext cx="6972300" cy="26417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TITLE HERE</a:t>
            </a:r>
          </a:p>
          <a:p>
            <a:pPr lvl="0"/>
            <a:r>
              <a:rPr lang="en-US"/>
              <a:t>ENCODE NORMAL</a:t>
            </a:r>
          </a:p>
          <a:p>
            <a:pPr lvl="0"/>
            <a:r>
              <a:rPr lang="en-US"/>
              <a:t>BLACK, 50 PT. </a:t>
            </a:r>
          </a:p>
        </p:txBody>
      </p:sp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9" name="Picture 8" descr="Wordmark_center_Purple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39" y="6487457"/>
            <a:ext cx="2425295" cy="163374"/>
          </a:xfrm>
          <a:prstGeom prst="rect">
            <a:avLst/>
          </a:prstGeom>
        </p:spPr>
      </p:pic>
      <p:pic>
        <p:nvPicPr>
          <p:cNvPr id="6" name="Picture 5" descr="Bar_RtAngle_7502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87" y="4006085"/>
            <a:ext cx="2284303" cy="1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HEADER HERE </a:t>
            </a:r>
          </a:p>
          <a:p>
            <a:pPr lvl="0"/>
            <a:r>
              <a:rPr lang="en-US"/>
              <a:t>(ENCODE NORMAL BLACK, 30 PT.)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/>
              <a:t>Content here (Open Sans Bold, 24 pt.)</a:t>
            </a:r>
          </a:p>
          <a:p>
            <a:pPr lvl="1"/>
            <a:r>
              <a:rPr lang="en-US"/>
              <a:t>Second level (Open Sans Bold, 20)</a:t>
            </a:r>
          </a:p>
          <a:p>
            <a:pPr lvl="2"/>
            <a:r>
              <a:rPr lang="en-US"/>
              <a:t>Third level (Open Sans Bold, 18)</a:t>
            </a:r>
          </a:p>
          <a:p>
            <a:pPr lvl="3"/>
            <a:r>
              <a:rPr lang="en-US"/>
              <a:t>Fourth level (Open Sans Bold, 16)</a:t>
            </a:r>
          </a:p>
          <a:p>
            <a:pPr lvl="4"/>
            <a:r>
              <a:rPr lang="en-US"/>
              <a:t>Fifth level (Open Sans Bold, 14)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4B2E83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SUB-HEADER HERE (UNI SANS LIGHT, 24 PT.)</a:t>
            </a:r>
          </a:p>
        </p:txBody>
      </p:sp>
      <p:pic>
        <p:nvPicPr>
          <p:cNvPr id="9" name="Picture 8" descr="Wordmark_center_Purple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155" y="6487457"/>
            <a:ext cx="2425295" cy="163374"/>
          </a:xfrm>
          <a:prstGeom prst="rect">
            <a:avLst/>
          </a:prstGeom>
        </p:spPr>
      </p:pic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HEADER HERE </a:t>
            </a:r>
          </a:p>
          <a:p>
            <a:pPr lvl="0"/>
            <a:r>
              <a:rPr lang="en-US"/>
              <a:t>(ENCODE NORMAL BLACK, 30 PT.)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/>
              <a:t>Content here (Open Sans Bold, 24 pt.)</a:t>
            </a:r>
          </a:p>
          <a:p>
            <a:pPr lvl="1"/>
            <a:r>
              <a:rPr lang="en-US"/>
              <a:t>Second level (Open Sans Bold, 20)</a:t>
            </a:r>
          </a:p>
          <a:p>
            <a:pPr lvl="2"/>
            <a:r>
              <a:rPr lang="en-US"/>
              <a:t>Third level (Open Sans Bold, 18)</a:t>
            </a:r>
          </a:p>
          <a:p>
            <a:pPr lvl="3"/>
            <a:r>
              <a:rPr lang="en-US"/>
              <a:t>Fourth level (Open Sans Bold, 16)</a:t>
            </a:r>
          </a:p>
          <a:p>
            <a:pPr lvl="4"/>
            <a:r>
              <a:rPr lang="en-US"/>
              <a:t>Fifth level (Open Sans Bold, 14)</a:t>
            </a:r>
          </a:p>
        </p:txBody>
      </p:sp>
      <p:pic>
        <p:nvPicPr>
          <p:cNvPr id="9" name="Picture 8" descr="W Logo_Purple_2685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7" name="Picture 6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999999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/>
              <a:t>Graphics can go here – </a:t>
            </a:r>
            <a:br>
              <a:rPr lang="en-US"/>
            </a:br>
            <a:r>
              <a:rPr lang="en-US"/>
              <a:t>replace this box with your image or chart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HEADER HERE </a:t>
            </a:r>
          </a:p>
          <a:p>
            <a:pPr lvl="0"/>
            <a:r>
              <a:rPr lang="en-US"/>
              <a:t>(ENCODE NORMAL BLACK, 30 PT.)</a:t>
            </a:r>
          </a:p>
        </p:txBody>
      </p:sp>
      <p:pic>
        <p:nvPicPr>
          <p:cNvPr id="7" name="Picture 6" descr="Wordmark_center_Purple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105" y="6487457"/>
            <a:ext cx="2425295" cy="163374"/>
          </a:xfrm>
          <a:prstGeom prst="rect">
            <a:avLst/>
          </a:prstGeom>
        </p:spPr>
      </p:pic>
      <p:pic>
        <p:nvPicPr>
          <p:cNvPr id="6" name="Picture 5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3" r:id="rId2"/>
    <p:sldLayoutId id="2147483664" r:id="rId3"/>
    <p:sldLayoutId id="2147483665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finance.uw.edu/pafc/effort-reporting/effort-compliance-topics/100-sponsor-funded-faculty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inance.uw.edu/pafc/effort-reporting/effort-compliance-topics/100-sponsor-funded-faculty/100-sponsor-funded-faculty-report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effortreporting@uw.edu" TargetMode="External"/><Relationship Id="rId7" Type="http://schemas.openxmlformats.org/officeDocument/2006/relationships/hyperlink" Target="mailto:parksd2@uw.edu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hyperlink" Target="mailto:mgard4@uw.edu" TargetMode="External"/><Relationship Id="rId5" Type="http://schemas.openxmlformats.org/officeDocument/2006/relationships/hyperlink" Target="https://finance.uw.edu/pafc/" TargetMode="External"/><Relationship Id="rId4" Type="http://schemas.openxmlformats.org/officeDocument/2006/relationships/hyperlink" Target="mailto:gcafco@uw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finance.uw.edu/pafc/effort-reporting/tools-training-help/ecc-job-aids-and-user-guides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92028" y="1640262"/>
            <a:ext cx="8214228" cy="2081345"/>
          </a:xfrm>
        </p:spPr>
        <p:txBody>
          <a:bodyPr lIns="91440" tIns="45720" rIns="91440" bIns="45720" anchor="b"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FOCUSED TOPIC </a:t>
            </a:r>
          </a:p>
          <a:p>
            <a:r>
              <a:rPr lang="en-US" b="1">
                <a:latin typeface="Arial"/>
                <a:cs typeface="Arial"/>
              </a:rPr>
              <a:t>OFFICE HOURS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692029" y="4308049"/>
            <a:ext cx="6656731" cy="125455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23, 2026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 Gardner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Award Fiscal Compliance </a:t>
            </a:r>
          </a:p>
        </p:txBody>
      </p:sp>
    </p:spTree>
    <p:extLst>
      <p:ext uri="{BB962C8B-B14F-4D97-AF65-F5344CB8AC3E}">
        <p14:creationId xmlns:p14="http://schemas.microsoft.com/office/powerpoint/2010/main" val="1913477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FADB6-7082-5D4E-0816-1ADEDE032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ED48B1-AAE2-41F2-12F2-2B75E6A1BC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100% Sponsor-Funded Faculty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B0FB4-8BF5-AC86-D10C-480F5B37B2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Scenario: Faculty member certifies an effort statement where 100% of their effort is devoted to sponsored awards.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Implication: The faculty member did not spend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any measurable effort (1% or more)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non-sponsored activities, including: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Preparing competitive proposals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Instruction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School/college/department administration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Non-sponsored research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Clinical activities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E45E7BF-2B75-D94A-9519-ECA0A2073390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374357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BD1CA-1FDE-6946-4649-BC40E682A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DB6320-B1A9-9D16-4F30-6F9FA3EF4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100% Sponsor-Funded Faculty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AD16F-4E6A-C901-237D-4749375F3D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8196210" cy="438785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the faculty and the department's responsibility to monitor the levels of effort and to ensure that they are an accurate reflection of the work performed.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 spent on non-sponsored activities of 1% or more must be represented on the associated Effort Statement.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Units must ensure that faculty either: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no required departmental/non-sponsored responsibilities when certifying 100% effort on sponsored awards,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Must provide non-sponsored funding to cover any effort of 1% or more spent on non-sponsored activities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dirty="0">
                <a:hlinkClick r:id="rId2"/>
              </a:rPr>
              <a:t>100% Sponsor-Funded Faculty | Post Award Fiscal Compliance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15AAD464-5BC7-3C23-2B72-B703C5F419CF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334614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C3B3A-3A12-3820-7605-78B6BB5E9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407B2B-7D84-621E-E297-6327B3365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100% Sponsor-Funded Faculty 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A38B3-8576-9A27-A625-E982492B83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8196210" cy="43497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PAFC publishes a report from ECC listing Effort Statements with 100% effort devoted to sponsored awards. The report can be found on the PAFC website:</a:t>
            </a:r>
          </a:p>
          <a:p>
            <a:r>
              <a:rPr lang="en-US" dirty="0">
                <a:hlinkClick r:id="rId2"/>
              </a:rPr>
              <a:t>100% Sponsor-Funded Faculty Report | Post Award Fiscal Compliance</a:t>
            </a:r>
            <a:endParaRPr lang="en-US" dirty="0"/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*Users must be logged in with your UW NetID to view this report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Inclusion on this report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does not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indicate that the faculty’s effort is incorrect or adjustments must be processed.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report is provided as a resource for units to monitor faculty effort levels.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ADC36B9-D451-2915-1A36-1DB86BC4FA60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428900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D69F6-A0F4-8740-ACF8-F43390063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BB43DA-B88E-D28F-5F79-216A91C17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100% Sponsor-Funded Faculty 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5D5E62-202A-B116-99BB-CF578913D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8196210" cy="4349750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Effort Team requested Huron create a similar report which campus can run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Currently, only the Effort Team can run this report in ECC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2142778-2789-E58C-1FB6-C2333FB8E644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1075316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Post Award Fiscal Compliance (PAFC)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effortreporting@uw.edu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(Effort questions)</a:t>
            </a:r>
            <a:endParaRPr lang="en-US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gcafco@uw.edu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(All other compliance questions)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https://finance.uw.edu/pafc/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Matt Gardner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mgard4@uw.edu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David Parks, Effort Compliance Analyst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parksd2@uw.edu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7287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F025E-B279-649B-44BF-4B7893D27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1F1BF1-1724-1EB0-D2D3-C16A9C15F1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Topics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38522A-0AE3-EFCD-4956-A413DA0152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Recertifications of Effort and Project Statements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Faculty with 100% Effort on Sponsored Awards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36C6EE1-279B-F41D-457A-C6E06D2547DB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692306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1AD1B-245F-AF11-AB0B-57CC954AB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961891-FF28-0F6C-9527-A228A11DD4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Recertifications of Effort or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Project Statements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29186-703A-5A72-2F26-A9F91589AA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Previously certified effort or project statements require recertification if: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Payroll Accounting Adjustment (PAA) or retro pay is processed in Workday which impacts sponsored awards by more than 1%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Upon request by the unit to add or adjust a “shift in funding source” on an Effort Statement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3A7D3D1-12E3-4677-1D82-4B50DFEE5439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340451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CBFE8-CD48-9AF9-ADA0-4CDD94DDD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586BE1-6185-373D-01F4-A0B7B22D8F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Recertification Status in ECC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6255F-23EA-7BE8-CE7B-38406059E0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“Recertification Task Pending”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Actions required: The effort coordinator or grant manager has a task that must be processed in ECC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Similar to “Ready for Pre Review”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“Ready for Recertification”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Actions required: PI/faculty must log into ECC to review and certify the statement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Similar to “Ready for Certification”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PAFC recently re-named these statuses in ECC for clarity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1B1DFB1-562B-C1E5-3A85-21FD3C5456ED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146872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A143D-C818-9C4B-4814-5F2A66830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7A0298-91E3-6EC7-06B0-1A7F055927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Standard Recertifications Process (1 of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4E10C-E9BC-B874-709F-80F75E5AC8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Two kinds of recertification tasks in ECC: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PAR: Payroll Adjustment Reconciliation (Effort Statements)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PPR: Project Payroll Reconciliation (Project Statements)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Resource: </a:t>
            </a:r>
            <a:r>
              <a:rPr lang="en-US" dirty="0">
                <a:hlinkClick r:id="rId2"/>
              </a:rPr>
              <a:t>ECC Job Aids and User Guides | Post Award Fiscal Compliance</a:t>
            </a:r>
            <a:r>
              <a:rPr lang="en-US" dirty="0"/>
              <a:t> (Job Aid #8)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8B9CA32-40C7-695F-59A7-82B45699D5F3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256954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D5DD2-3DC7-F3E1-AD9D-DE1E15413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EA7A5E-6617-6003-4EB1-E9C035E2C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Standard Recertifications Process (2 of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E94AA-9A19-014A-B840-E8A5FDB737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PAA/Retro Pay is processed in Workday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PAA/Retro Pay loads to applicable statement in ECC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notification is sent to the Effort Coordinator (effort statements) or ECC Grant Manager (project statements) to review and process the associated “task” in ECC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is similar to the Pre-Review process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justification must be added to the statement documenting the reason for the recertification (more on this in the next slides)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Once the task is completed, the statement will route to the certifier (faculty or PI) to re-certify the statement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certifier will receive an email notification to complete the recertification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5ED6EE4-F45E-92D2-9323-EE6BBE4CD737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189100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962D5-48E3-756E-BE29-D330BEDAB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AC74E2-0034-3005-4C4A-229FF2CCDB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Recertification Justification (1 of 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B6EA5-5764-27AD-D2EC-693AEE3918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Recertifications must include a justification as to why the change occurred: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Justifications should be clear enough that a third party would understand the plain language as to why the recertification was necessary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the recert is due to a PAA, the justification should state why the salary was initially charged to the wrong grant worktag(s)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justification used on the PAA can be used in ECC, as well.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the recert is due to Retro Pay, explain the cause of the retroactive pay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3EFDE55-B13E-C1D6-4EE1-9063C9258D8C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248363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D8E5-B7BB-1CA1-0371-B1614982A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6027B1-AFC0-BDD9-59CB-09D31B3C15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Recertification Justification (2 of 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35430E-0520-F520-D2D1-A5FCA2B949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Recertification justifications must be entered in the “Notes” section of the statement, which can be found in the bottom left corner of the statement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Notes section can be updated at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any time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during the recertification process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A01691B-1FAA-2B33-46A5-7B007D683717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2C75B2-17C8-B426-C085-A97D48924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198" y="3523914"/>
            <a:ext cx="3350977" cy="288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41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293B-6575-DDD5-AF15-6867D1DB1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85979C-EFD3-0EDF-B04A-893AD5437D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Recertification Justification (3 of 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C3313A-4C95-6D06-4D00-76B0DBAEF8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There was an issue with viewing notes in ECC but that was corrected.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you encounter issues, please reach out to the Effort Team.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279575D-B5C7-5848-77B8-3EEAC5CA57D1}"/>
              </a:ext>
            </a:extLst>
          </p:cNvPr>
          <p:cNvSpPr txBox="1">
            <a:spLocks/>
          </p:cNvSpPr>
          <p:nvPr/>
        </p:nvSpPr>
        <p:spPr>
          <a:xfrm>
            <a:off x="671758" y="6301355"/>
            <a:ext cx="7229368" cy="33086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chemeClr val="accent3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4B2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 Topic Office Hours – Matt Gardner - PAFC</a:t>
            </a:r>
          </a:p>
        </p:txBody>
      </p:sp>
    </p:spTree>
    <p:extLst>
      <p:ext uri="{BB962C8B-B14F-4D97-AF65-F5344CB8AC3E}">
        <p14:creationId xmlns:p14="http://schemas.microsoft.com/office/powerpoint/2010/main" val="22130882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Custom 5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B2B2B2"/>
      </a:accent4>
      <a:accent5>
        <a:srgbClr val="26005C"/>
      </a:accent5>
      <a:accent6>
        <a:srgbClr val="917B4C"/>
      </a:accent6>
      <a:hlink>
        <a:srgbClr val="26005C"/>
      </a:hlink>
      <a:folHlink>
        <a:srgbClr val="3300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06a5aa-8e31-4bdb-9b13-38c58a92ec8a" xsi:nil="true"/>
    <lcf76f155ced4ddcb4097134ff3c332f xmlns="6f851de0-1ea6-42d6-a184-fbb21641e84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FCDB28E93C9346A6A7EC5839D981D5" ma:contentTypeVersion="17" ma:contentTypeDescription="Create a new document." ma:contentTypeScope="" ma:versionID="9eaaabddce8f882f1f0140ffa4f9cb1b">
  <xsd:schema xmlns:xsd="http://www.w3.org/2001/XMLSchema" xmlns:xs="http://www.w3.org/2001/XMLSchema" xmlns:p="http://schemas.microsoft.com/office/2006/metadata/properties" xmlns:ns2="6f851de0-1ea6-42d6-a184-fbb21641e844" xmlns:ns3="8410168f-e7be-4b05-82ad-db2e089d1a9a" xmlns:ns4="ab06a5aa-8e31-4bdb-9b13-38c58a92ec8a" targetNamespace="http://schemas.microsoft.com/office/2006/metadata/properties" ma:root="true" ma:fieldsID="789f9c06051b3289fd6b0ed4cf3342fd" ns2:_="" ns3:_="" ns4:_="">
    <xsd:import namespace="6f851de0-1ea6-42d6-a184-fbb21641e844"/>
    <xsd:import namespace="8410168f-e7be-4b05-82ad-db2e089d1a9a"/>
    <xsd:import namespace="ab06a5aa-8e31-4bdb-9b13-38c58a92ec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851de0-1ea6-42d6-a184-fbb21641e8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0168f-e7be-4b05-82ad-db2e089d1a9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6a5aa-8e31-4bdb-9b13-38c58a92ec8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418e278-b4fe-4923-a390-8786f7260464}" ma:internalName="TaxCatchAll" ma:showField="CatchAllData" ma:web="8410168f-e7be-4b05-82ad-db2e089d1a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8B48F9-B7E8-45B0-BEED-DFB1F484D6FB}">
  <ds:schemaRefs>
    <ds:schemaRef ds:uri="6f851de0-1ea6-42d6-a184-fbb21641e844"/>
    <ds:schemaRef ds:uri="ab06a5aa-8e31-4bdb-9b13-38c58a92ec8a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0EBF008-9412-4FFF-8FD7-9C1BF2F7240A}">
  <ds:schemaRefs>
    <ds:schemaRef ds:uri="6f851de0-1ea6-42d6-a184-fbb21641e844"/>
    <ds:schemaRef ds:uri="8410168f-e7be-4b05-82ad-db2e089d1a9a"/>
    <ds:schemaRef ds:uri="ab06a5aa-8e31-4bdb-9b13-38c58a92ec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2512AEE-3CB9-48F1-BE06-FAAADA9CCD1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3266</TotalTime>
  <Words>975</Words>
  <Application>Microsoft Macintosh PowerPoint</Application>
  <PresentationFormat>On-screen Show (4:3)</PresentationFormat>
  <Paragraphs>112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Arial</vt:lpstr>
      <vt:lpstr>Encode Sans Normal Black</vt:lpstr>
      <vt:lpstr>Lucida Grande</vt:lpstr>
      <vt:lpstr>Open Sans</vt:lpstr>
      <vt:lpstr>Open Sans Light</vt:lpstr>
      <vt:lpstr>Uni Sans Regular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Lily Gebrenegus</cp:lastModifiedBy>
  <cp:revision>7</cp:revision>
  <cp:lastPrinted>2016-02-10T20:19:12Z</cp:lastPrinted>
  <dcterms:created xsi:type="dcterms:W3CDTF">2014-10-14T00:51:43Z</dcterms:created>
  <dcterms:modified xsi:type="dcterms:W3CDTF">2026-07-23T17:51:46Z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0x010100D7FCDB28E93C9346A6A7EC5839D981D5</vt:lpwstr>
  </property>
  <property fmtid="{D5CDD505-2E9C-101B-9397-08002B2CF9AE}" pid="3" name="MediaServiceImageTags">
    <vt:lpwstr/>
  </property>
</Properties>
</file>