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9" r:id="rId5"/>
    <p:sldId id="289" r:id="rId6"/>
    <p:sldId id="286" r:id="rId7"/>
    <p:sldId id="285" r:id="rId8"/>
    <p:sldId id="287" r:id="rId9"/>
    <p:sldId id="288" r:id="rId10"/>
    <p:sldId id="290"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41C96A-BE84-47A3-B6A7-680B26C61EDF}" v="3" dt="2025-05-15T16:44:25.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565" y="67"/>
      </p:cViewPr>
      <p:guideLst/>
    </p:cSldViewPr>
  </p:slideViewPr>
  <p:notesTextViewPr>
    <p:cViewPr>
      <p:scale>
        <a:sx n="3" d="2"/>
        <a:sy n="3" d="2"/>
      </p:scale>
      <p:origin x="0" y="-5"/>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B8550-96D8-438F-A22F-F55AE47E4229}" type="datetimeFigureOut">
              <a:t>5/14/2025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DDA9A-8C45-432E-AEE2-C879298675E5}" type="slidenum">
              <a:t>‹#›</a:t>
            </a:fld>
            <a:endParaRPr lang="en-US"/>
          </a:p>
        </p:txBody>
      </p:sp>
    </p:spTree>
    <p:extLst>
      <p:ext uri="{BB962C8B-B14F-4D97-AF65-F5344CB8AC3E}">
        <p14:creationId xmlns:p14="http://schemas.microsoft.com/office/powerpoint/2010/main" val="405319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D459FE-A025-4BA3-A865-C829F1399118}"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13108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58524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3422522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a:t>Content here (Open Sans Bold, 24 pt.)</a:t>
            </a:r>
          </a:p>
          <a:p>
            <a:pPr lvl="1"/>
            <a:r>
              <a:rPr lang="en-US"/>
              <a:t>Second level (Open Sans Bold, 20)</a:t>
            </a:r>
          </a:p>
          <a:p>
            <a:pPr lvl="2"/>
            <a:r>
              <a:rPr lang="en-US"/>
              <a:t>Third level (Open Sans Bold, 18)</a:t>
            </a:r>
          </a:p>
          <a:p>
            <a:pPr lvl="3"/>
            <a:r>
              <a:rPr lang="en-US"/>
              <a:t>Fourth level (Open Sans Bold, 16)</a:t>
            </a:r>
          </a:p>
          <a:p>
            <a:pPr lvl="4"/>
            <a:r>
              <a:rPr lang="en-US"/>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711126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TITLE HERE</a:t>
            </a:r>
          </a:p>
          <a:p>
            <a:pPr lvl="0"/>
            <a:r>
              <a:rPr lang="en-US"/>
              <a:t>ENCODE NORMAL</a:t>
            </a:r>
          </a:p>
          <a:p>
            <a:pPr lvl="0"/>
            <a:r>
              <a:rPr lang="en-US"/>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42409399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227011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D459FE-A025-4BA3-A865-C829F1399118}"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76002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D459FE-A025-4BA3-A865-C829F1399118}"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96494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D459FE-A025-4BA3-A865-C829F1399118}"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69525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D459FE-A025-4BA3-A865-C829F1399118}"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5897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D459FE-A025-4BA3-A865-C829F1399118}"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09893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459FE-A025-4BA3-A865-C829F1399118}"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422595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459FE-A025-4BA3-A865-C829F1399118}"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370676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D459FE-A025-4BA3-A865-C829F1399118}" type="datetimeFigureOut">
              <a:rPr lang="en-US" smtClean="0"/>
              <a:t>5/14/2025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27A481-E4BF-4897-8102-7EC8719A0F37}" type="slidenum">
              <a:rPr lang="en-US" smtClean="0"/>
              <a:t>‹#›</a:t>
            </a:fld>
            <a:endParaRPr lang="en-US"/>
          </a:p>
        </p:txBody>
      </p:sp>
    </p:spTree>
    <p:extLst>
      <p:ext uri="{BB962C8B-B14F-4D97-AF65-F5344CB8AC3E}">
        <p14:creationId xmlns:p14="http://schemas.microsoft.com/office/powerpoint/2010/main" val="2422593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https://finance.uw.edu/pafc/effort-reporting/effort-compliance-topics/institutional-base-salary-ib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finance.uw.edu/pafc/effort-reporting/job-aids-and-tools/calculatorstools"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finance.uw.edu/pafc/effort-reporting/job-aids-and-tools/ecc-job-aids-and-user-guides"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effortreporting@uw.edu" TargetMode="External"/><Relationship Id="rId7" Type="http://schemas.openxmlformats.org/officeDocument/2006/relationships/hyperlink" Target="mailto:parksd2@uw.edu" TargetMode="External"/><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hyperlink" Target="mailto:mgard4@uw.eud" TargetMode="External"/><Relationship Id="rId5" Type="http://schemas.openxmlformats.org/officeDocument/2006/relationships/hyperlink" Target="https://finance.uw.edu/pafc/" TargetMode="External"/><Relationship Id="rId4" Type="http://schemas.openxmlformats.org/officeDocument/2006/relationships/hyperlink" Target="mailto:gcafco@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692150" y="1782763"/>
            <a:ext cx="7851775" cy="18748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Focused Topic Office Hours: Impacts of ADS/ENS removal from IBS</a:t>
            </a:r>
          </a:p>
        </p:txBody>
      </p:sp>
      <p:sp>
        <p:nvSpPr>
          <p:cNvPr id="6" name="Text Placeholder 1"/>
          <p:cNvSpPr txBox="1">
            <a:spLocks/>
          </p:cNvSpPr>
          <p:nvPr/>
        </p:nvSpPr>
        <p:spPr>
          <a:xfrm>
            <a:off x="555675" y="4508694"/>
            <a:ext cx="6793086" cy="1288399"/>
          </a:xfrm>
          <a:prstGeom prst="rect">
            <a:avLst/>
          </a:prstGeom>
        </p:spPr>
        <p:txBody>
          <a:bodyPr anchor="b">
            <a:noAutofit/>
          </a:bodyPr>
          <a:lstStyle>
            <a:lvl1pPr marL="0" indent="0" algn="l" defTabSz="457200" rtl="0" eaLnBrk="1" latinLnBrk="0" hangingPunct="1">
              <a:lnSpc>
                <a:spcPct val="100000"/>
              </a:lnSpc>
              <a:spcBef>
                <a:spcPct val="20000"/>
              </a:spcBef>
              <a:buFont typeface="Arial"/>
              <a:buNone/>
              <a:defRPr sz="5000" b="0" i="0" kern="1200" baseline="0">
                <a:solidFill>
                  <a:schemeClr val="accent3"/>
                </a:solidFill>
                <a:latin typeface="Encode Sans Normal Black"/>
                <a:ea typeface="+mn-ea"/>
                <a:cs typeface="Encode Sans Normal Black"/>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endParaRPr lang="en-US" sz="1600" dirty="0">
              <a:solidFill>
                <a:schemeClr val="tx2"/>
              </a:solidFill>
              <a:latin typeface="Arial" panose="020B0604020202020204" pitchFamily="34" charset="0"/>
              <a:cs typeface="Arial" panose="020B0604020202020204" pitchFamily="34" charset="0"/>
            </a:endParaRPr>
          </a:p>
          <a:p>
            <a:pPr>
              <a:lnSpc>
                <a:spcPct val="150000"/>
              </a:lnSpc>
            </a:pPr>
            <a:r>
              <a:rPr lang="en-US" sz="1600" dirty="0">
                <a:solidFill>
                  <a:schemeClr val="tx2"/>
                </a:solidFill>
                <a:latin typeface="Arial" panose="020B0604020202020204" pitchFamily="34" charset="0"/>
                <a:cs typeface="Arial" panose="020B0604020202020204" pitchFamily="34" charset="0"/>
              </a:rPr>
              <a:t>May 15</a:t>
            </a:r>
            <a:r>
              <a:rPr lang="en-US" sz="1600" baseline="30000" dirty="0">
                <a:solidFill>
                  <a:schemeClr val="tx2"/>
                </a:solidFill>
                <a:latin typeface="Arial" panose="020B0604020202020204" pitchFamily="34" charset="0"/>
                <a:cs typeface="Arial" panose="020B0604020202020204" pitchFamily="34" charset="0"/>
              </a:rPr>
              <a:t>th</a:t>
            </a:r>
            <a:r>
              <a:rPr lang="en-US" sz="1600" dirty="0">
                <a:solidFill>
                  <a:schemeClr val="tx2"/>
                </a:solidFill>
                <a:latin typeface="Arial" panose="020B0604020202020204" pitchFamily="34" charset="0"/>
                <a:cs typeface="Arial" panose="020B0604020202020204" pitchFamily="34" charset="0"/>
              </a:rPr>
              <a:t>, 2025</a:t>
            </a:r>
          </a:p>
          <a:p>
            <a:pPr>
              <a:lnSpc>
                <a:spcPct val="150000"/>
              </a:lnSpc>
            </a:pPr>
            <a:r>
              <a:rPr lang="en-US" sz="1600" dirty="0">
                <a:solidFill>
                  <a:schemeClr val="tx2"/>
                </a:solidFill>
                <a:latin typeface="Arial" panose="020B0604020202020204" pitchFamily="34" charset="0"/>
                <a:cs typeface="Arial" panose="020B0604020202020204" pitchFamily="34" charset="0"/>
              </a:rPr>
              <a:t>David Parks &amp; Matt Gardner</a:t>
            </a:r>
          </a:p>
          <a:p>
            <a:pPr>
              <a:lnSpc>
                <a:spcPct val="150000"/>
              </a:lnSpc>
            </a:pPr>
            <a:r>
              <a:rPr lang="en-US" sz="1600" dirty="0">
                <a:solidFill>
                  <a:schemeClr val="tx2"/>
                </a:solidFill>
                <a:latin typeface="Arial" panose="020B0604020202020204" pitchFamily="34" charset="0"/>
                <a:cs typeface="Arial" panose="020B0604020202020204" pitchFamily="34" charset="0"/>
              </a:rPr>
              <a:t>Post Award Fiscal Compliance</a:t>
            </a:r>
          </a:p>
        </p:txBody>
      </p:sp>
    </p:spTree>
    <p:custDataLst>
      <p:tags r:id="rId1"/>
    </p:custDataLst>
    <p:extLst>
      <p:ext uri="{BB962C8B-B14F-4D97-AF65-F5344CB8AC3E}">
        <p14:creationId xmlns:p14="http://schemas.microsoft.com/office/powerpoint/2010/main" val="191347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96F560-495D-EA69-DE43-7C2AA979D88D}"/>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Institutional Base Salary (IBS)</a:t>
            </a:r>
          </a:p>
        </p:txBody>
      </p:sp>
      <p:sp>
        <p:nvSpPr>
          <p:cNvPr id="3" name="Text Placeholder 2">
            <a:extLst>
              <a:ext uri="{FF2B5EF4-FFF2-40B4-BE49-F238E27FC236}">
                <a16:creationId xmlns:a16="http://schemas.microsoft.com/office/drawing/2014/main" id="{078E7816-9A26-8CC0-9821-4E3F6E09DF6E}"/>
              </a:ext>
            </a:extLst>
          </p:cNvPr>
          <p:cNvSpPr>
            <a:spLocks noGrp="1"/>
          </p:cNvSpPr>
          <p:nvPr>
            <p:ph type="body" sz="quarter" idx="11"/>
          </p:nvPr>
        </p:nvSpPr>
        <p:spPr/>
        <p:txBody>
          <a:bodyPr/>
          <a:lstStyle/>
          <a:p>
            <a:r>
              <a:rPr lang="en-US" b="0" dirty="0"/>
              <a:t>IBS is the annual compensation paid by the University of Washington (UW) for an employee’s appointment, whether that individual’s time is spent on research, instruction, administration, service or clinical activity. IBS excludes any income that an individual is permitted to earn outside of duties for UW.</a:t>
            </a:r>
          </a:p>
          <a:p>
            <a:r>
              <a:rPr lang="en-US" b="0" dirty="0">
                <a:hlinkClick r:id="rId2"/>
              </a:rPr>
              <a:t>IBS webpage</a:t>
            </a:r>
            <a:endParaRPr lang="en-US" b="0" dirty="0"/>
          </a:p>
        </p:txBody>
      </p:sp>
    </p:spTree>
    <p:extLst>
      <p:ext uri="{BB962C8B-B14F-4D97-AF65-F5344CB8AC3E}">
        <p14:creationId xmlns:p14="http://schemas.microsoft.com/office/powerpoint/2010/main" val="128698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A65AAB-EC4E-468A-5C12-891683D41ADB}"/>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Effective 7/1/2025 – ADS/ENS removed from IBS</a:t>
            </a:r>
          </a:p>
        </p:txBody>
      </p:sp>
      <p:sp>
        <p:nvSpPr>
          <p:cNvPr id="3" name="Text Placeholder 2">
            <a:extLst>
              <a:ext uri="{FF2B5EF4-FFF2-40B4-BE49-F238E27FC236}">
                <a16:creationId xmlns:a16="http://schemas.microsoft.com/office/drawing/2014/main" id="{D0091561-2AF4-3739-3513-0B1C508656A8}"/>
              </a:ext>
            </a:extLst>
          </p:cNvPr>
          <p:cNvSpPr>
            <a:spLocks noGrp="1"/>
          </p:cNvSpPr>
          <p:nvPr>
            <p:ph type="body" sz="quarter" idx="11"/>
          </p:nvPr>
        </p:nvSpPr>
        <p:spPr>
          <a:xfrm>
            <a:off x="659305" y="1736725"/>
            <a:ext cx="8196210" cy="4615437"/>
          </a:xfrm>
        </p:spPr>
        <p:txBody>
          <a:bodyPr>
            <a:normAutofit/>
          </a:bodyPr>
          <a:lstStyle/>
          <a:p>
            <a:r>
              <a:rPr lang="en-US" b="0" dirty="0"/>
              <a:t>Impacts</a:t>
            </a:r>
          </a:p>
          <a:p>
            <a:pPr lvl="1"/>
            <a:r>
              <a:rPr lang="en-US" b="0" dirty="0"/>
              <a:t>Effort Statements</a:t>
            </a:r>
          </a:p>
          <a:p>
            <a:pPr lvl="2"/>
            <a:r>
              <a:rPr lang="en-US" b="0" dirty="0"/>
              <a:t>Faculty Effort is based on IBS. Effort statements will not include ADS/ENS for periods starting 7/1/2025</a:t>
            </a:r>
          </a:p>
          <a:p>
            <a:pPr lvl="1"/>
            <a:r>
              <a:rPr lang="en-US" b="0" dirty="0"/>
              <a:t>Salary cap calculations are based on IBS</a:t>
            </a:r>
          </a:p>
          <a:p>
            <a:pPr lvl="2"/>
            <a:r>
              <a:rPr lang="en-US" b="0" dirty="0"/>
              <a:t>Workday will split based only on REG (X) salary</a:t>
            </a:r>
          </a:p>
          <a:p>
            <a:pPr lvl="1"/>
            <a:r>
              <a:rPr lang="en-US" b="0" dirty="0"/>
              <a:t>REG Salary Allocations</a:t>
            </a:r>
          </a:p>
          <a:p>
            <a:pPr lvl="2"/>
            <a:r>
              <a:rPr lang="en-US" b="0" dirty="0"/>
              <a:t>Will no longer be necessary to adjust allocation when faculty has an ADS/ENS – for faculty without Clinical Practice Plan salary (Y), allocations should always match desired effort level</a:t>
            </a:r>
          </a:p>
          <a:p>
            <a:pPr lvl="1"/>
            <a:r>
              <a:rPr lang="en-US" b="0" dirty="0"/>
              <a:t>Proposals</a:t>
            </a:r>
          </a:p>
          <a:p>
            <a:pPr lvl="2"/>
            <a:r>
              <a:rPr lang="en-US" b="0" dirty="0"/>
              <a:t>Requests for salary in proposal budgets should be based on the individual’s full IBS</a:t>
            </a:r>
          </a:p>
        </p:txBody>
      </p:sp>
    </p:spTree>
    <p:extLst>
      <p:ext uri="{BB962C8B-B14F-4D97-AF65-F5344CB8AC3E}">
        <p14:creationId xmlns:p14="http://schemas.microsoft.com/office/powerpoint/2010/main" val="238915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53553C-7A2A-ADA6-6FFE-330DC3C73A23}"/>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i="0" u="none" strike="noStrike" kern="1200" cap="none" spc="0" normalizeH="0" baseline="0" noProof="0" dirty="0">
                <a:ln>
                  <a:noFill/>
                </a:ln>
                <a:solidFill>
                  <a:srgbClr val="4B2E83"/>
                </a:solidFill>
                <a:effectLst/>
                <a:uLnTx/>
                <a:uFillTx/>
                <a:latin typeface="Encode Sans Normal Black"/>
                <a:ea typeface="+mn-ea"/>
                <a:cs typeface="Encode Sans Normal Black"/>
              </a:rPr>
              <a:t>Examples using salary allocation tool</a:t>
            </a:r>
          </a:p>
        </p:txBody>
      </p:sp>
      <p:sp>
        <p:nvSpPr>
          <p:cNvPr id="3" name="Text Placeholder 2">
            <a:extLst>
              <a:ext uri="{FF2B5EF4-FFF2-40B4-BE49-F238E27FC236}">
                <a16:creationId xmlns:a16="http://schemas.microsoft.com/office/drawing/2014/main" id="{6E33CD1D-C029-7E8C-522A-BBFD98B80ACD}"/>
              </a:ext>
            </a:extLst>
          </p:cNvPr>
          <p:cNvSpPr>
            <a:spLocks noGrp="1"/>
          </p:cNvSpPr>
          <p:nvPr>
            <p:ph type="body" sz="quarter" idx="11"/>
          </p:nvPr>
        </p:nvSpPr>
        <p:spPr/>
        <p:txBody>
          <a:bodyPr vert="horz" lIns="91440" tIns="45720" rIns="91440" bIns="45720" rtlCol="0" anchor="t">
            <a:normAutofit/>
          </a:bodyPr>
          <a:lstStyle/>
          <a:p>
            <a:r>
              <a:rPr lang="en-US" b="0" dirty="0">
                <a:ea typeface="Open Sans"/>
                <a:hlinkClick r:id="rId2"/>
              </a:rPr>
              <a:t>Salary allocations tool </a:t>
            </a:r>
            <a:r>
              <a:rPr lang="en-US" b="0" dirty="0">
                <a:ea typeface="Open Sans"/>
              </a:rPr>
              <a:t>will be update soon to function for this change to IBS…</a:t>
            </a:r>
          </a:p>
          <a:p>
            <a:r>
              <a:rPr lang="en-US" b="0" dirty="0">
                <a:ea typeface="Open Sans"/>
              </a:rPr>
              <a:t>Visualizing impacts with current tool…</a:t>
            </a:r>
          </a:p>
        </p:txBody>
      </p:sp>
    </p:spTree>
    <p:extLst>
      <p:ext uri="{BB962C8B-B14F-4D97-AF65-F5344CB8AC3E}">
        <p14:creationId xmlns:p14="http://schemas.microsoft.com/office/powerpoint/2010/main" val="1966411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E54365-60A0-5C60-7282-8E851F1E386C}"/>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When to use to the allocations tool after 7/1/2025 </a:t>
            </a:r>
          </a:p>
        </p:txBody>
      </p:sp>
      <p:sp>
        <p:nvSpPr>
          <p:cNvPr id="3" name="Text Placeholder 2">
            <a:extLst>
              <a:ext uri="{FF2B5EF4-FFF2-40B4-BE49-F238E27FC236}">
                <a16:creationId xmlns:a16="http://schemas.microsoft.com/office/drawing/2014/main" id="{06F5B3B3-E849-44CE-28B1-2A77788E4FD4}"/>
              </a:ext>
            </a:extLst>
          </p:cNvPr>
          <p:cNvSpPr>
            <a:spLocks noGrp="1"/>
          </p:cNvSpPr>
          <p:nvPr>
            <p:ph type="body" sz="quarter" idx="11"/>
          </p:nvPr>
        </p:nvSpPr>
        <p:spPr/>
        <p:txBody>
          <a:bodyPr/>
          <a:lstStyle/>
          <a:p>
            <a:r>
              <a:rPr lang="en-US" b="0" dirty="0"/>
              <a:t>When an individual has clinical practice plan salary (Y salary)</a:t>
            </a:r>
          </a:p>
          <a:p>
            <a:r>
              <a:rPr lang="en-US" b="0" dirty="0"/>
              <a:t>For forecasting payroll results of an allocation</a:t>
            </a:r>
          </a:p>
        </p:txBody>
      </p:sp>
    </p:spTree>
    <p:extLst>
      <p:ext uri="{BB962C8B-B14F-4D97-AF65-F5344CB8AC3E}">
        <p14:creationId xmlns:p14="http://schemas.microsoft.com/office/powerpoint/2010/main" val="271048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3E8B0E-CF7E-A1C4-D895-7F08BADDE749}"/>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Follow-Up Process on Overdue Statements</a:t>
            </a:r>
          </a:p>
        </p:txBody>
      </p:sp>
      <p:sp>
        <p:nvSpPr>
          <p:cNvPr id="3" name="Text Placeholder 2">
            <a:extLst>
              <a:ext uri="{FF2B5EF4-FFF2-40B4-BE49-F238E27FC236}">
                <a16:creationId xmlns:a16="http://schemas.microsoft.com/office/drawing/2014/main" id="{FE5262BC-2D25-C700-2042-F44D58D4A4E4}"/>
              </a:ext>
            </a:extLst>
          </p:cNvPr>
          <p:cNvSpPr>
            <a:spLocks noGrp="1"/>
          </p:cNvSpPr>
          <p:nvPr>
            <p:ph type="body" sz="quarter" idx="11"/>
          </p:nvPr>
        </p:nvSpPr>
        <p:spPr/>
        <p:txBody>
          <a:bodyPr/>
          <a:lstStyle/>
          <a:p>
            <a:r>
              <a:rPr lang="en-US" b="0" dirty="0"/>
              <a:t>Overview of process</a:t>
            </a:r>
          </a:p>
          <a:p>
            <a:pPr lvl="1"/>
            <a:r>
              <a:rPr lang="en-US" b="0" dirty="0"/>
              <a:t>45 Days Overdue: First email follow-up, sent to coordinators from PAFC Effort Compliance Analyst</a:t>
            </a:r>
          </a:p>
          <a:p>
            <a:pPr lvl="1"/>
            <a:r>
              <a:rPr lang="en-US" b="0" dirty="0"/>
              <a:t>60 Days Overdue: Second email follow-up to coordinator and certifier, cc’ing dean’s office or shared environment contact, from PAFC Asst. Director</a:t>
            </a:r>
          </a:p>
          <a:p>
            <a:r>
              <a:rPr lang="en-US" b="0" dirty="0"/>
              <a:t>Overdue FY24 statements</a:t>
            </a:r>
          </a:p>
          <a:p>
            <a:pPr lvl="1"/>
            <a:r>
              <a:rPr lang="en-US" b="0" dirty="0"/>
              <a:t>First email to coordinators next week</a:t>
            </a:r>
          </a:p>
          <a:p>
            <a:pPr lvl="1"/>
            <a:r>
              <a:rPr lang="en-US" b="0" dirty="0"/>
              <a:t>Second follow-up in June</a:t>
            </a:r>
          </a:p>
          <a:p>
            <a:r>
              <a:rPr lang="en-US" b="0" dirty="0"/>
              <a:t>Department Dashboard View</a:t>
            </a:r>
          </a:p>
          <a:p>
            <a:endParaRPr lang="en-US" b="0" dirty="0"/>
          </a:p>
        </p:txBody>
      </p:sp>
    </p:spTree>
    <p:extLst>
      <p:ext uri="{BB962C8B-B14F-4D97-AF65-F5344CB8AC3E}">
        <p14:creationId xmlns:p14="http://schemas.microsoft.com/office/powerpoint/2010/main" val="156860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0D60A-586D-9715-7B8B-3B29059E8C05}"/>
              </a:ext>
            </a:extLst>
          </p:cNvPr>
          <p:cNvSpPr>
            <a:spLocks noGrp="1"/>
          </p:cNvSpPr>
          <p:nvPr>
            <p:ph type="body" sz="quarter" idx="10"/>
          </p:nvPr>
        </p:nvSpPr>
        <p:spPr/>
        <p:txBody>
          <a:bodyPr/>
          <a:lstStyle/>
          <a:p>
            <a:r>
              <a:rPr lang="en-US" dirty="0"/>
              <a:t>Other PAFC Follow-ups Coming Soon:</a:t>
            </a:r>
          </a:p>
        </p:txBody>
      </p:sp>
      <p:sp>
        <p:nvSpPr>
          <p:cNvPr id="3" name="Text Placeholder 2">
            <a:extLst>
              <a:ext uri="{FF2B5EF4-FFF2-40B4-BE49-F238E27FC236}">
                <a16:creationId xmlns:a16="http://schemas.microsoft.com/office/drawing/2014/main" id="{914B9A8F-8A4A-2A6A-ABA8-031C10C7AE02}"/>
              </a:ext>
            </a:extLst>
          </p:cNvPr>
          <p:cNvSpPr>
            <a:spLocks noGrp="1"/>
          </p:cNvSpPr>
          <p:nvPr>
            <p:ph type="body" sz="quarter" idx="11"/>
          </p:nvPr>
        </p:nvSpPr>
        <p:spPr/>
        <p:txBody>
          <a:bodyPr/>
          <a:lstStyle/>
          <a:p>
            <a:r>
              <a:rPr lang="en-US" b="0" dirty="0"/>
              <a:t>Terminated Certifiers with Outstanding Effort Statements</a:t>
            </a:r>
          </a:p>
          <a:p>
            <a:pPr lvl="1"/>
            <a:r>
              <a:rPr lang="en-US" b="0" dirty="0"/>
              <a:t>Will be sending out notifications that a proxy certifier must be assigned (</a:t>
            </a:r>
            <a:r>
              <a:rPr lang="en-US" b="0" dirty="0">
                <a:hlinkClick r:id="rId2"/>
              </a:rPr>
              <a:t>job aid number 6</a:t>
            </a:r>
            <a:r>
              <a:rPr lang="en-US" b="0" dirty="0"/>
              <a:t>)</a:t>
            </a:r>
          </a:p>
          <a:p>
            <a:r>
              <a:rPr lang="en-US" b="0" dirty="0"/>
              <a:t>Pending Reconciliation Tasks</a:t>
            </a:r>
          </a:p>
          <a:p>
            <a:pPr lvl="1"/>
            <a:r>
              <a:rPr lang="en-US" b="0" dirty="0"/>
              <a:t>Will be sending out reminders about these tasks – PAFC can reassign these tasks</a:t>
            </a:r>
          </a:p>
          <a:p>
            <a:pPr lvl="1"/>
            <a:r>
              <a:rPr lang="en-US" b="0" dirty="0"/>
              <a:t>Job aid for Payroll Adjustment Reconciliation and Project Payroll Reconciliation tasks</a:t>
            </a:r>
          </a:p>
          <a:p>
            <a:pPr lvl="1"/>
            <a:endParaRPr lang="en-US" b="0" dirty="0"/>
          </a:p>
        </p:txBody>
      </p:sp>
    </p:spTree>
    <p:extLst>
      <p:ext uri="{BB962C8B-B14F-4D97-AF65-F5344CB8AC3E}">
        <p14:creationId xmlns:p14="http://schemas.microsoft.com/office/powerpoint/2010/main" val="4012063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i="0" u="none" strike="noStrike" kern="1200" cap="none" spc="0" normalizeH="0" baseline="0" noProof="0" dirty="0">
                <a:ln>
                  <a:noFill/>
                </a:ln>
                <a:solidFill>
                  <a:srgbClr val="4B2E83"/>
                </a:solidFill>
                <a:effectLst/>
                <a:uLnTx/>
                <a:uFillTx/>
                <a:latin typeface="Arial" panose="020B0604020202020204" pitchFamily="34" charset="0"/>
                <a:ea typeface="+mn-ea"/>
                <a:cs typeface="Arial" panose="020B0604020202020204" pitchFamily="34" charset="0"/>
              </a:rPr>
              <a:t>Questions</a:t>
            </a:r>
            <a:endParaRPr kumimoji="0" lang="en-US" sz="4000" i="0" u="none" strike="noStrike" kern="1200" cap="none" spc="0" normalizeH="0" baseline="0" noProof="0" dirty="0">
              <a:ln>
                <a:noFill/>
              </a:ln>
              <a:solidFill>
                <a:srgbClr val="4B2E83"/>
              </a:solidFill>
              <a:effectLst/>
              <a:uLnTx/>
              <a:uFillTx/>
              <a:latin typeface="Arial" panose="020B0604020202020204" pitchFamily="34" charset="0"/>
              <a:ea typeface="+mn-ea"/>
              <a:cs typeface="Arial" panose="020B0604020202020204" pitchFamily="34" charset="0"/>
            </a:endParaRPr>
          </a:p>
        </p:txBody>
      </p:sp>
      <p:sp>
        <p:nvSpPr>
          <p:cNvPr id="3" name="Text Placeholder 2"/>
          <p:cNvSpPr>
            <a:spLocks noGrp="1"/>
          </p:cNvSpPr>
          <p:nvPr>
            <p:ph type="body" sz="quarter" idx="11"/>
          </p:nvPr>
        </p:nvSpPr>
        <p:spPr/>
        <p:txBody>
          <a:bodyPr/>
          <a:lstStyle/>
          <a:p>
            <a:pPr lvl="0"/>
            <a:r>
              <a:rPr lang="en-US" b="0" dirty="0">
                <a:latin typeface="Arial" panose="020B0604020202020204" pitchFamily="34" charset="0"/>
                <a:cs typeface="Arial" panose="020B0604020202020204" pitchFamily="34" charset="0"/>
              </a:rPr>
              <a:t>Post Award Fiscal Compliance (PAFC)</a:t>
            </a:r>
          </a:p>
          <a:p>
            <a:pPr lvl="1"/>
            <a:r>
              <a:rPr lang="en-US" b="0" dirty="0">
                <a:latin typeface="Arial" panose="020B0604020202020204" pitchFamily="34" charset="0"/>
                <a:cs typeface="Arial" panose="020B0604020202020204" pitchFamily="34" charset="0"/>
                <a:hlinkClick r:id="rId3"/>
              </a:rPr>
              <a:t>effortreporting@uw.edu </a:t>
            </a:r>
            <a:r>
              <a:rPr lang="en-US" b="0" dirty="0">
                <a:latin typeface="Arial" panose="020B0604020202020204" pitchFamily="34" charset="0"/>
                <a:cs typeface="Arial" panose="020B0604020202020204" pitchFamily="34" charset="0"/>
              </a:rPr>
              <a:t>(Effort questions)</a:t>
            </a:r>
            <a:endParaRPr lang="en-US" b="0" dirty="0">
              <a:latin typeface="Arial" panose="020B0604020202020204" pitchFamily="34" charset="0"/>
              <a:cs typeface="Arial" panose="020B0604020202020204" pitchFamily="34" charset="0"/>
              <a:hlinkClick r:id="rId3"/>
            </a:endParaRPr>
          </a:p>
          <a:p>
            <a:pPr lvl="1"/>
            <a:r>
              <a:rPr lang="en-US" b="0" dirty="0">
                <a:latin typeface="Arial" panose="020B0604020202020204" pitchFamily="34" charset="0"/>
                <a:cs typeface="Arial" panose="020B0604020202020204" pitchFamily="34" charset="0"/>
                <a:hlinkClick r:id="rId4"/>
              </a:rPr>
              <a:t>gcafco@uw.edu</a:t>
            </a:r>
            <a:r>
              <a:rPr lang="en-US" b="0" dirty="0">
                <a:latin typeface="Arial" panose="020B0604020202020204" pitchFamily="34" charset="0"/>
                <a:cs typeface="Arial" panose="020B0604020202020204" pitchFamily="34" charset="0"/>
              </a:rPr>
              <a:t> (All other compliance questions)</a:t>
            </a:r>
          </a:p>
          <a:p>
            <a:pPr lvl="1"/>
            <a:r>
              <a:rPr lang="en-US" b="0" dirty="0">
                <a:latin typeface="Arial" panose="020B0604020202020204" pitchFamily="34" charset="0"/>
                <a:cs typeface="Arial" panose="020B0604020202020204" pitchFamily="34" charset="0"/>
                <a:hlinkClick r:id="rId5"/>
              </a:rPr>
              <a:t>https://finance.uw.edu/pafc/</a:t>
            </a:r>
            <a:br>
              <a:rPr lang="en-US" b="0" dirty="0">
                <a:latin typeface="Arial" panose="020B0604020202020204" pitchFamily="34" charset="0"/>
                <a:cs typeface="Arial" panose="020B0604020202020204" pitchFamily="34" charset="0"/>
              </a:rPr>
            </a:br>
            <a:endParaRPr lang="en-US" b="0" dirty="0">
              <a:latin typeface="Arial" panose="020B0604020202020204" pitchFamily="34" charset="0"/>
              <a:cs typeface="Arial" panose="020B0604020202020204" pitchFamily="34" charset="0"/>
            </a:endParaRPr>
          </a:p>
          <a:p>
            <a:pPr lvl="0"/>
            <a:r>
              <a:rPr lang="en-US" b="0" dirty="0">
                <a:latin typeface="Arial" panose="020B0604020202020204" pitchFamily="34" charset="0"/>
                <a:cs typeface="Arial" panose="020B0604020202020204" pitchFamily="34" charset="0"/>
              </a:rPr>
              <a:t>Matt Gardner</a:t>
            </a:r>
          </a:p>
          <a:p>
            <a:pPr lvl="1"/>
            <a:r>
              <a:rPr lang="en-US" b="0" dirty="0">
                <a:latin typeface="Arial" panose="020B0604020202020204" pitchFamily="34" charset="0"/>
                <a:cs typeface="Arial" panose="020B0604020202020204" pitchFamily="34" charset="0"/>
                <a:hlinkClick r:id="rId6"/>
              </a:rPr>
              <a:t>mgard4@uw.edu</a:t>
            </a:r>
            <a:endParaRPr lang="en-US" b="0" dirty="0">
              <a:latin typeface="Arial" panose="020B0604020202020204" pitchFamily="34" charset="0"/>
              <a:cs typeface="Arial" panose="020B0604020202020204" pitchFamily="34" charset="0"/>
            </a:endParaRPr>
          </a:p>
          <a:p>
            <a:pPr marL="457200" lvl="1" indent="0">
              <a:buNone/>
            </a:pPr>
            <a:endParaRPr lang="en-US" sz="1200"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David Parks</a:t>
            </a:r>
          </a:p>
          <a:p>
            <a:pPr lvl="1"/>
            <a:r>
              <a:rPr lang="en-US" b="0" dirty="0">
                <a:latin typeface="Arial" panose="020B0604020202020204" pitchFamily="34" charset="0"/>
                <a:cs typeface="Arial" panose="020B0604020202020204" pitchFamily="34" charset="0"/>
                <a:hlinkClick r:id="rId7"/>
              </a:rPr>
              <a:t>parksd2@uw.edu</a:t>
            </a:r>
            <a:endParaRPr lang="en-US" b="0" dirty="0">
              <a:latin typeface="Arial" panose="020B0604020202020204" pitchFamily="34" charset="0"/>
              <a:cs typeface="Arial" panose="020B0604020202020204" pitchFamily="34" charset="0"/>
            </a:endParaRPr>
          </a:p>
          <a:p>
            <a:pPr marL="457200" lvl="1" indent="0">
              <a:buNone/>
            </a:pPr>
            <a:endParaRPr lang="en-US" b="0" dirty="0">
              <a:latin typeface="Arial" panose="020B0604020202020204" pitchFamily="34" charset="0"/>
              <a:cs typeface="Arial" panose="020B0604020202020204" pitchFamily="34" charset="0"/>
            </a:endParaRPr>
          </a:p>
          <a:p>
            <a:pPr lvl="0"/>
            <a:endParaRPr lang="en-US" b="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97287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b06a5aa-8e31-4bdb-9b13-38c58a92ec8a" xsi:nil="true"/>
    <lcf76f155ced4ddcb4097134ff3c332f xmlns="6f851de0-1ea6-42d6-a184-fbb21641e84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FCDB28E93C9346A6A7EC5839D981D5" ma:contentTypeVersion="17" ma:contentTypeDescription="Create a new document." ma:contentTypeScope="" ma:versionID="9eaaabddce8f882f1f0140ffa4f9cb1b">
  <xsd:schema xmlns:xsd="http://www.w3.org/2001/XMLSchema" xmlns:xs="http://www.w3.org/2001/XMLSchema" xmlns:p="http://schemas.microsoft.com/office/2006/metadata/properties" xmlns:ns2="6f851de0-1ea6-42d6-a184-fbb21641e844" xmlns:ns3="8410168f-e7be-4b05-82ad-db2e089d1a9a" xmlns:ns4="ab06a5aa-8e31-4bdb-9b13-38c58a92ec8a" targetNamespace="http://schemas.microsoft.com/office/2006/metadata/properties" ma:root="true" ma:fieldsID="789f9c06051b3289fd6b0ed4cf3342fd" ns2:_="" ns3:_="" ns4:_="">
    <xsd:import namespace="6f851de0-1ea6-42d6-a184-fbb21641e844"/>
    <xsd:import namespace="8410168f-e7be-4b05-82ad-db2e089d1a9a"/>
    <xsd:import namespace="ab06a5aa-8e31-4bdb-9b13-38c58a92e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SearchProperties" minOccurs="0"/>
                <xsd:element ref="ns3:SharedWithUsers" minOccurs="0"/>
                <xsd:element ref="ns3:SharedWithDetails" minOccurs="0"/>
                <xsd:element ref="ns2:MediaServiceObjectDetectorVersion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51de0-1ea6-42d6-a184-fbb21641e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10168f-e7be-4b05-82ad-db2e089d1a9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418e278-b4fe-4923-a390-8786f7260464}" ma:internalName="TaxCatchAll" ma:showField="CatchAllData" ma:web="8410168f-e7be-4b05-82ad-db2e089d1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C141B3-18F0-4CE7-AC36-0364ECD8D378}">
  <ds:schemaRefs>
    <ds:schemaRef ds:uri="http://schemas.microsoft.com/sharepoint/v3/contenttype/forms"/>
  </ds:schemaRefs>
</ds:datastoreItem>
</file>

<file path=customXml/itemProps2.xml><?xml version="1.0" encoding="utf-8"?>
<ds:datastoreItem xmlns:ds="http://schemas.openxmlformats.org/officeDocument/2006/customXml" ds:itemID="{69472A6F-B4F0-482A-960D-53505646126A}">
  <ds:schemaRefs>
    <ds:schemaRef ds:uri="http://www.w3.org/XML/1998/namespace"/>
    <ds:schemaRef ds:uri="6f851de0-1ea6-42d6-a184-fbb21641e844"/>
    <ds:schemaRef ds:uri="http://purl.org/dc/dcmitype/"/>
    <ds:schemaRef ds:uri="8410168f-e7be-4b05-82ad-db2e089d1a9a"/>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ab06a5aa-8e31-4bdb-9b13-38c58a92ec8a"/>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1669BC0C-635E-4CD4-A43A-78E338BE6255}">
  <ds:schemaRefs>
    <ds:schemaRef ds:uri="6f851de0-1ea6-42d6-a184-fbb21641e844"/>
    <ds:schemaRef ds:uri="8410168f-e7be-4b05-82ad-db2e089d1a9a"/>
    <ds:schemaRef ds:uri="ab06a5aa-8e31-4bdb-9b13-38c58a92ec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emplate>Salary cap calc theme</Template>
  <TotalTime>1522</TotalTime>
  <Words>418</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Aptos Display</vt:lpstr>
      <vt:lpstr>Arial</vt:lpstr>
      <vt:lpstr>Calibri</vt:lpstr>
      <vt:lpstr>Encode Sans Normal Black</vt:lpstr>
      <vt:lpstr>Lucida Grande</vt:lpstr>
      <vt:lpstr>Open Sans</vt:lpstr>
      <vt:lpstr>Office Theme</vt:lpstr>
      <vt:lpstr>Focused Topic Office Hours: Impacts of ADS/ENS removal from IBS</vt:lpstr>
      <vt:lpstr>Institutional Base Salary (IBS)</vt:lpstr>
      <vt:lpstr>Effective 7/1/2025 – ADS/ENS removed from IBS</vt:lpstr>
      <vt:lpstr>Examples using salary allocation tool</vt:lpstr>
      <vt:lpstr>When to use to the allocations tool after 7/1/2025 </vt:lpstr>
      <vt:lpstr>Follow-Up Process on Overdue Statements</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Matthew L. Gardner</dc:creator>
  <cp:lastModifiedBy>David Parks</cp:lastModifiedBy>
  <cp:revision>2</cp:revision>
  <dcterms:created xsi:type="dcterms:W3CDTF">2024-08-14T15:26:26Z</dcterms:created>
  <dcterms:modified xsi:type="dcterms:W3CDTF">2025-05-15T19:43:44Z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0x010100D7FCDB28E93C9346A6A7EC5839D981D5</vt:lpwstr>
  </property>
  <property fmtid="{D5CDD505-2E9C-101B-9397-08002B2CF9AE}" pid="3" name="MediaServiceImageTags">
    <vt:lpwstr/>
  </property>
</Properties>
</file>