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</p:sldMasterIdLst>
  <p:notesMasterIdLst>
    <p:notesMasterId r:id="rId29"/>
  </p:notesMasterIdLst>
  <p:sldIdLst>
    <p:sldId id="259" r:id="rId6"/>
    <p:sldId id="276" r:id="rId7"/>
    <p:sldId id="274" r:id="rId8"/>
    <p:sldId id="277" r:id="rId9"/>
    <p:sldId id="278" r:id="rId10"/>
    <p:sldId id="279" r:id="rId11"/>
    <p:sldId id="280" r:id="rId12"/>
    <p:sldId id="298" r:id="rId13"/>
    <p:sldId id="301" r:id="rId14"/>
    <p:sldId id="299" r:id="rId15"/>
    <p:sldId id="284" r:id="rId16"/>
    <p:sldId id="302" r:id="rId17"/>
    <p:sldId id="300" r:id="rId18"/>
    <p:sldId id="285" r:id="rId19"/>
    <p:sldId id="286" r:id="rId20"/>
    <p:sldId id="283" r:id="rId21"/>
    <p:sldId id="289" r:id="rId22"/>
    <p:sldId id="290" r:id="rId23"/>
    <p:sldId id="291" r:id="rId24"/>
    <p:sldId id="269" r:id="rId25"/>
    <p:sldId id="273" r:id="rId26"/>
    <p:sldId id="287" r:id="rId27"/>
    <p:sldId id="28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D3A2"/>
    <a:srgbClr val="4B2E83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65F277-1AE4-4C20-B312-814E7D77CF63}" v="176" dt="2025-11-06T17:44:25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226" y="58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CF7C-BB1E-417F-A091-FF3FE540A07C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AFA6-0BCF-4966-9F8C-A1E93B73F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8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 source (FD, RS, </a:t>
            </a:r>
            <a:r>
              <a:rPr lang="en-US" dirty="0" err="1"/>
              <a:t>etc</a:t>
            </a:r>
            <a:r>
              <a:rPr lang="en-US" dirty="0"/>
              <a:t>…) is determined within the allocation – specified by the department before payroll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7AFA6-0BCF-4966-9F8C-A1E93B73F9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Documented in ECC because ECC documents the amount of effort, which is needed to understand whether the salary charged to the grant is cap compliant or not – SoC required is always relative to effort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7AFA6-0BCF-4966-9F8C-A1E93B73F9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0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effort-reporting/job-aids-and-tools/calculatorst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ance.uw.edu/pafc/effort-reporting/job-aids-and-tools/ecc-job-aids-and-user-guide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pafc/effort-reporting/job-aids-and-tools/calculatorstool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effort-reporting/job-aids-and-tools/calculatorstools" TargetMode="External"/><Relationship Id="rId7" Type="http://schemas.openxmlformats.org/officeDocument/2006/relationships/hyperlink" Target="https://www.washington.edu/research/policies/gim-35/" TargetMode="External"/><Relationship Id="rId2" Type="http://schemas.openxmlformats.org/officeDocument/2006/relationships/hyperlink" Target="https://finance.uw.edu/pafc/effort-reporting/effort-compliance-topics/salary-ca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rants.nih.gov/grants/guide/notice-files/NOT-HS-25-015.html" TargetMode="External"/><Relationship Id="rId5" Type="http://schemas.openxmlformats.org/officeDocument/2006/relationships/hyperlink" Target="https://grants.nih.gov/policy-and-compliance/policy-topics/nih-fiscal-policies/salary-cap-summary" TargetMode="External"/><Relationship Id="rId4" Type="http://schemas.openxmlformats.org/officeDocument/2006/relationships/hyperlink" Target="https://finance.uw.edu/pafc/effort-reporting/job-aids-and-tools/ecc-job-aids-and-user-guide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ance.uw.edu/pafc/effort-reporting/job-aids-and-tools/calculatorstool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Salary over the Cap (SoC) Overview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92029" y="4308049"/>
            <a:ext cx="6656731" cy="181260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chemeClr val="accent3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Focused Topic Office Hours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2025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Gardner &amp; David Parks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Award Fiscal Compliance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D6FF-F586-19C2-1C74-45FDC264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43157-5DC2-6754-BA21-C811A6A14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Salary Cap flag in Workday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196DB-77C2-5A98-000D-8F67D2B3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281" b="1680"/>
          <a:stretch>
            <a:fillRect/>
          </a:stretch>
        </p:blipFill>
        <p:spPr>
          <a:xfrm>
            <a:off x="738433" y="1466131"/>
            <a:ext cx="4335913" cy="1962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E9F7E-F8EF-29CA-CF62-64FECC175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62" y="1285156"/>
            <a:ext cx="2883658" cy="2017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64DB4-654D-CAF0-624F-020D8CFA6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672" y="4088040"/>
            <a:ext cx="4334632" cy="20728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90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92577E7-954B-8A74-0DEC-BA6DE95B2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538" y="2001520"/>
            <a:ext cx="3004730" cy="453947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94510C-97E4-ECD6-4D31-B6831BF893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SoC in Workday</a:t>
            </a:r>
          </a:p>
        </p:txBody>
      </p:sp>
      <p:pic>
        <p:nvPicPr>
          <p:cNvPr id="13" name="Picture 12" descr="A white screen with a black text&#10;&#10;AI-generated content may be incorrect.">
            <a:extLst>
              <a:ext uri="{FF2B5EF4-FFF2-40B4-BE49-F238E27FC236}">
                <a16:creationId xmlns:a16="http://schemas.microsoft.com/office/drawing/2014/main" id="{E3C93ABB-4F2A-DCF0-0420-B35399F7D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2" y="2001520"/>
            <a:ext cx="1671953" cy="4377876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8DB265-1786-A13B-C903-A041A3228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896" y="2001519"/>
            <a:ext cx="3239501" cy="45394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0A07E7-C3FD-E51A-7D15-6A86A3E6DA01}"/>
              </a:ext>
            </a:extLst>
          </p:cNvPr>
          <p:cNvSpPr txBox="1"/>
          <p:nvPr/>
        </p:nvSpPr>
        <p:spPr>
          <a:xfrm>
            <a:off x="2956560" y="1565017"/>
            <a:ext cx="222504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Grant paid result line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13E08-4FBF-B9E6-8016-171566030697}"/>
              </a:ext>
            </a:extLst>
          </p:cNvPr>
          <p:cNvSpPr txBox="1"/>
          <p:nvPr/>
        </p:nvSpPr>
        <p:spPr>
          <a:xfrm>
            <a:off x="1045517" y="1565017"/>
            <a:ext cx="72200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Grant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DDD1F-012C-F6A7-4EFF-D11B0794120C}"/>
              </a:ext>
            </a:extLst>
          </p:cNvPr>
          <p:cNvSpPr txBox="1"/>
          <p:nvPr/>
        </p:nvSpPr>
        <p:spPr>
          <a:xfrm>
            <a:off x="5867538" y="1565017"/>
            <a:ext cx="30047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SoC result line </a:t>
            </a:r>
            <a:r>
              <a:rPr lang="en-US" sz="1400" dirty="0"/>
              <a:t>(</a:t>
            </a:r>
            <a:r>
              <a:rPr lang="en-US" sz="1100" dirty="0"/>
              <a:t>still associated w/ GR #)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27BE83-89A4-C17D-53E0-069C61D8D73A}"/>
              </a:ext>
            </a:extLst>
          </p:cNvPr>
          <p:cNvGrpSpPr/>
          <p:nvPr/>
        </p:nvGrpSpPr>
        <p:grpSpPr>
          <a:xfrm>
            <a:off x="4027129" y="3518042"/>
            <a:ext cx="4779103" cy="566878"/>
            <a:chOff x="4027129" y="3518042"/>
            <a:chExt cx="4779103" cy="5668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C0AB1D-7CBA-3831-F1F0-3CCA5CC57ABF}"/>
                </a:ext>
              </a:extLst>
            </p:cNvPr>
            <p:cNvSpPr/>
            <p:nvPr/>
          </p:nvSpPr>
          <p:spPr>
            <a:xfrm>
              <a:off x="4027129" y="3840480"/>
              <a:ext cx="1452880" cy="244440"/>
            </a:xfrm>
            <a:prstGeom prst="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3C2224-108F-F082-875D-490DF42EDA04}"/>
                </a:ext>
              </a:extLst>
            </p:cNvPr>
            <p:cNvSpPr/>
            <p:nvPr/>
          </p:nvSpPr>
          <p:spPr>
            <a:xfrm>
              <a:off x="7353352" y="3518042"/>
              <a:ext cx="1452880" cy="249378"/>
            </a:xfrm>
            <a:prstGeom prst="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86702ADB-3E34-54F4-2CBF-24E567D0FF06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5480009" y="3700250"/>
              <a:ext cx="1873343" cy="262450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6EADD9-D4F0-64EB-630B-416E38C71631}"/>
                </a:ext>
              </a:extLst>
            </p:cNvPr>
            <p:cNvSpPr txBox="1"/>
            <p:nvPr/>
          </p:nvSpPr>
          <p:spPr>
            <a:xfrm>
              <a:off x="6062417" y="3605461"/>
              <a:ext cx="708525" cy="41549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Different fund (FD)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FD7B53-E3FC-6EED-9B4C-4B2CA3B767DF}"/>
              </a:ext>
            </a:extLst>
          </p:cNvPr>
          <p:cNvGrpSpPr/>
          <p:nvPr/>
        </p:nvGrpSpPr>
        <p:grpSpPr>
          <a:xfrm>
            <a:off x="2427696" y="2390335"/>
            <a:ext cx="4892722" cy="647505"/>
            <a:chOff x="2427696" y="2390335"/>
            <a:chExt cx="4892722" cy="64750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658DADA-2BAB-4B19-46EB-36F694528601}"/>
                </a:ext>
              </a:extLst>
            </p:cNvPr>
            <p:cNvSpPr/>
            <p:nvPr/>
          </p:nvSpPr>
          <p:spPr>
            <a:xfrm>
              <a:off x="2427696" y="2672080"/>
              <a:ext cx="1452880" cy="365760"/>
            </a:xfrm>
            <a:prstGeom prst="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39CF2B-9A8B-55A0-9D56-C5E5AA9D00B5}"/>
                </a:ext>
              </a:extLst>
            </p:cNvPr>
            <p:cNvSpPr/>
            <p:nvPr/>
          </p:nvSpPr>
          <p:spPr>
            <a:xfrm>
              <a:off x="5867538" y="2390335"/>
              <a:ext cx="1452880" cy="415498"/>
            </a:xfrm>
            <a:prstGeom prst="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1F740F75-A1FC-5540-D7DC-4E900BAF3586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flipV="1">
              <a:off x="3880576" y="2598084"/>
              <a:ext cx="1986962" cy="256876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3A803DA-88FD-AFBC-F882-42DD0DFC562B}"/>
                </a:ext>
              </a:extLst>
            </p:cNvPr>
            <p:cNvSpPr txBox="1"/>
            <p:nvPr/>
          </p:nvSpPr>
          <p:spPr>
            <a:xfrm>
              <a:off x="4315688" y="2530858"/>
              <a:ext cx="969598" cy="41549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Different resource (RS)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282DBA-6130-584B-938A-C1BAE6265151}"/>
              </a:ext>
            </a:extLst>
          </p:cNvPr>
          <p:cNvGrpSpPr/>
          <p:nvPr/>
        </p:nvGrpSpPr>
        <p:grpSpPr>
          <a:xfrm>
            <a:off x="5187646" y="5139873"/>
            <a:ext cx="3684622" cy="1585793"/>
            <a:chOff x="5187646" y="5139873"/>
            <a:chExt cx="3684622" cy="158579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4F04612-5F35-F752-F38E-907164BEE5A1}"/>
                </a:ext>
              </a:extLst>
            </p:cNvPr>
            <p:cNvSpPr/>
            <p:nvPr/>
          </p:nvSpPr>
          <p:spPr>
            <a:xfrm>
              <a:off x="7369903" y="5516156"/>
              <a:ext cx="1502365" cy="752563"/>
            </a:xfrm>
            <a:prstGeom prst="rect">
              <a:avLst/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5DF3742-07C3-74EA-BA3E-D75C6799B053}"/>
                </a:ext>
              </a:extLst>
            </p:cNvPr>
            <p:cNvSpPr txBox="1"/>
            <p:nvPr/>
          </p:nvSpPr>
          <p:spPr>
            <a:xfrm>
              <a:off x="5955039" y="5139873"/>
              <a:ext cx="1088894" cy="1223412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SoC identifier worktags. ‘Basis’ worktag is not used by ECC yet. ‘Type’ identifies the result line as SoC to ECC.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7F53A75-BDCE-44A7-AC3E-E12B70743538}"/>
                </a:ext>
              </a:extLst>
            </p:cNvPr>
            <p:cNvCxnSpPr>
              <a:stCxn id="41" idx="3"/>
            </p:cNvCxnSpPr>
            <p:nvPr/>
          </p:nvCxnSpPr>
          <p:spPr>
            <a:xfrm flipV="1">
              <a:off x="7043933" y="5670788"/>
              <a:ext cx="325970" cy="807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41AB3F-BBE9-6C4D-C4D0-DF27450AD7C0}"/>
                </a:ext>
              </a:extLst>
            </p:cNvPr>
            <p:cNvSpPr txBox="1"/>
            <p:nvPr/>
          </p:nvSpPr>
          <p:spPr>
            <a:xfrm>
              <a:off x="5187646" y="6310168"/>
              <a:ext cx="2019272" cy="415498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Automatically populated on the journal line from the allocation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9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371DB6-C9E3-834D-B1C7-91E6F29E7D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 Break</a:t>
            </a:r>
          </a:p>
        </p:txBody>
      </p:sp>
    </p:spTree>
    <p:extLst>
      <p:ext uri="{BB962C8B-B14F-4D97-AF65-F5344CB8AC3E}">
        <p14:creationId xmlns:p14="http://schemas.microsoft.com/office/powerpoint/2010/main" val="41021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681A82-4F05-C9A6-D52D-6F89E09ED3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UW SoC Process - ECC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D83FE-657C-437F-C160-2332D5E1E1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ECC is where cap compliance is documented, and is the system of record for SoC</a:t>
            </a:r>
          </a:p>
          <a:p>
            <a:r>
              <a:rPr lang="en-US" dirty="0"/>
              <a:t>Prior to Certification:</a:t>
            </a:r>
          </a:p>
          <a:p>
            <a:pPr lvl="1"/>
            <a:r>
              <a:rPr lang="en-US" dirty="0"/>
              <a:t>Important to review effort statements for cap compliance (</a:t>
            </a:r>
            <a:r>
              <a:rPr lang="en-US" dirty="0">
                <a:hlinkClick r:id="rId3"/>
              </a:rPr>
              <a:t>SoC Verification tool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Complete any necessary shifts (most commonly to account for a Y salary component) – </a:t>
            </a:r>
            <a:r>
              <a:rPr lang="en-US" dirty="0">
                <a:hlinkClick r:id="rId4"/>
              </a:rPr>
              <a:t>shift job aid (#4)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AA9DB-2A0F-11A0-A756-54359109B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 in ECC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81663-A971-9682-2C0B-84CC1583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Often referred to in the ECC as “Cost Share” (“Add Cost Sharing” = ‘Shift’) – but it is not truly Cost Share</a:t>
            </a:r>
          </a:p>
          <a:p>
            <a:r>
              <a:rPr lang="en-US" dirty="0"/>
              <a:t>Within a separate column on the statement – “K Award / Funding Shift / Over Cap”</a:t>
            </a:r>
          </a:p>
        </p:txBody>
      </p:sp>
    </p:spTree>
    <p:extLst>
      <p:ext uri="{BB962C8B-B14F-4D97-AF65-F5344CB8AC3E}">
        <p14:creationId xmlns:p14="http://schemas.microsoft.com/office/powerpoint/2010/main" val="65728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hart&#10;&#10;AI-generated content may be incorrect.">
            <a:extLst>
              <a:ext uri="{FF2B5EF4-FFF2-40B4-BE49-F238E27FC236}">
                <a16:creationId xmlns:a16="http://schemas.microsoft.com/office/drawing/2014/main" id="{F9CD9126-7594-A4E8-BB0C-24DF6F937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136"/>
            <a:ext cx="9144002" cy="484994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297B8-DC8B-44F4-DEF6-8BC664C24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369" y="254000"/>
            <a:ext cx="8184662" cy="591626"/>
          </a:xfrm>
        </p:spPr>
        <p:txBody>
          <a:bodyPr/>
          <a:lstStyle/>
          <a:p>
            <a:r>
              <a:rPr lang="en-US" dirty="0"/>
              <a:t>SoC on an ECC Effort Statement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D1B86B-2E2A-856D-D6AB-1847F7567C37}"/>
              </a:ext>
            </a:extLst>
          </p:cNvPr>
          <p:cNvGrpSpPr/>
          <p:nvPr/>
        </p:nvGrpSpPr>
        <p:grpSpPr>
          <a:xfrm>
            <a:off x="1568750" y="1274137"/>
            <a:ext cx="2419102" cy="2972744"/>
            <a:chOff x="1568750" y="1274137"/>
            <a:chExt cx="2419102" cy="29727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A5FF99-4B99-D5FD-715A-5101524EEF28}"/>
                </a:ext>
              </a:extLst>
            </p:cNvPr>
            <p:cNvSpPr/>
            <p:nvPr/>
          </p:nvSpPr>
          <p:spPr>
            <a:xfrm>
              <a:off x="3064604" y="1274137"/>
              <a:ext cx="923248" cy="2972744"/>
            </a:xfrm>
            <a:prstGeom prst="rect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176793CD-1066-71F0-A1AD-B06F491CE47A}"/>
                </a:ext>
              </a:extLst>
            </p:cNvPr>
            <p:cNvCxnSpPr>
              <a:cxnSpLocks/>
            </p:cNvCxnSpPr>
            <p:nvPr/>
          </p:nvCxnSpPr>
          <p:spPr>
            <a:xfrm>
              <a:off x="2217504" y="2024687"/>
              <a:ext cx="847100" cy="284480"/>
            </a:xfrm>
            <a:prstGeom prst="bent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DE6C7-991A-2CBB-D2FA-B9962B9AA3D8}"/>
                </a:ext>
              </a:extLst>
            </p:cNvPr>
            <p:cNvSpPr txBox="1"/>
            <p:nvPr/>
          </p:nvSpPr>
          <p:spPr>
            <a:xfrm>
              <a:off x="1568750" y="1936095"/>
              <a:ext cx="1145212" cy="461665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Grant paid results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88CE0F-7135-52B2-8C19-8E228C18A910}"/>
              </a:ext>
            </a:extLst>
          </p:cNvPr>
          <p:cNvGrpSpPr/>
          <p:nvPr/>
        </p:nvGrpSpPr>
        <p:grpSpPr>
          <a:xfrm>
            <a:off x="3535951" y="817271"/>
            <a:ext cx="2185420" cy="3458021"/>
            <a:chOff x="3535951" y="817271"/>
            <a:chExt cx="2185420" cy="345802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3DED8B-4CE2-341A-9711-FFD11A8438FF}"/>
                </a:ext>
              </a:extLst>
            </p:cNvPr>
            <p:cNvSpPr/>
            <p:nvPr/>
          </p:nvSpPr>
          <p:spPr>
            <a:xfrm>
              <a:off x="4798125" y="1302547"/>
              <a:ext cx="923246" cy="2972745"/>
            </a:xfrm>
            <a:prstGeom prst="rect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4A63F84D-EF59-A5F1-176E-2E6F83DEA6FC}"/>
                </a:ext>
              </a:extLst>
            </p:cNvPr>
            <p:cNvCxnSpPr>
              <a:cxnSpLocks/>
              <a:stCxn id="6" idx="0"/>
              <a:endCxn id="20" idx="3"/>
            </p:cNvCxnSpPr>
            <p:nvPr/>
          </p:nvCxnSpPr>
          <p:spPr>
            <a:xfrm rot="16200000" flipV="1">
              <a:off x="4797068" y="839866"/>
              <a:ext cx="346776" cy="57858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D52E7B-8F9D-C446-7280-B7642D1486CB}"/>
                </a:ext>
              </a:extLst>
            </p:cNvPr>
            <p:cNvSpPr txBox="1"/>
            <p:nvPr/>
          </p:nvSpPr>
          <p:spPr>
            <a:xfrm>
              <a:off x="3535951" y="817271"/>
              <a:ext cx="1145212" cy="276999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SoC results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18135C-B4CC-70CB-04DC-505236B8E43F}"/>
              </a:ext>
            </a:extLst>
          </p:cNvPr>
          <p:cNvGrpSpPr/>
          <p:nvPr/>
        </p:nvGrpSpPr>
        <p:grpSpPr>
          <a:xfrm>
            <a:off x="6486688" y="530227"/>
            <a:ext cx="2433791" cy="3755225"/>
            <a:chOff x="6486688" y="530227"/>
            <a:chExt cx="2433791" cy="37552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AA8FCB-5C7B-ACEF-21FA-E09334AF8DBA}"/>
                </a:ext>
              </a:extLst>
            </p:cNvPr>
            <p:cNvSpPr/>
            <p:nvPr/>
          </p:nvSpPr>
          <p:spPr>
            <a:xfrm>
              <a:off x="6486688" y="1312707"/>
              <a:ext cx="923246" cy="2972745"/>
            </a:xfrm>
            <a:prstGeom prst="rect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4F1D85-3BCE-D55A-393B-CC18EF9D0A76}"/>
                </a:ext>
              </a:extLst>
            </p:cNvPr>
            <p:cNvSpPr txBox="1"/>
            <p:nvPr/>
          </p:nvSpPr>
          <p:spPr>
            <a:xfrm>
              <a:off x="7453138" y="530227"/>
              <a:ext cx="1467341" cy="646331"/>
            </a:xfrm>
            <a:prstGeom prst="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Total (grant paid + SoC) attributing to effort to the grant</a:t>
              </a: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B04E74AA-E14A-5D46-7389-7833CBC72CD5}"/>
                </a:ext>
              </a:extLst>
            </p:cNvPr>
            <p:cNvCxnSpPr>
              <a:cxnSpLocks/>
              <a:stCxn id="7" idx="0"/>
              <a:endCxn id="37" idx="1"/>
            </p:cNvCxnSpPr>
            <p:nvPr/>
          </p:nvCxnSpPr>
          <p:spPr>
            <a:xfrm rot="5400000" flipH="1" flipV="1">
              <a:off x="6971067" y="830637"/>
              <a:ext cx="459314" cy="504827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95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260304-ABD2-1045-F8B8-35444EC861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Common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BBB9-3CCA-A99B-AA2D-72251CB9B5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SoC not associated with a sponsored award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Mistakes in shifts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Certified without compliant SoC coverage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Retro issues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1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A070DC-9346-80A5-4627-B858E29B1E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1 - SoC not associated with a sponsored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96011-BE9B-7A84-F78A-CF623CFAF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536700"/>
            <a:ext cx="8196210" cy="4015497"/>
          </a:xfrm>
        </p:spPr>
        <p:txBody>
          <a:bodyPr/>
          <a:lstStyle/>
          <a:p>
            <a:r>
              <a:rPr lang="en-US" dirty="0"/>
              <a:t>Caused by:</a:t>
            </a:r>
          </a:p>
          <a:p>
            <a:pPr lvl="1"/>
            <a:r>
              <a:rPr lang="en-US" dirty="0"/>
              <a:t>PAAs of SoC lines without a Grant worktag</a:t>
            </a:r>
          </a:p>
          <a:p>
            <a:pPr lvl="1"/>
            <a:r>
              <a:rPr lang="en-US" dirty="0"/>
              <a:t>PAAs to stand alone grant worktags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4F840E-DF68-02BD-78B8-46BBBD0E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6" y="3154106"/>
            <a:ext cx="8518703" cy="36656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F1E670-9B30-D4B7-EAEA-478AD61FA955}"/>
              </a:ext>
            </a:extLst>
          </p:cNvPr>
          <p:cNvSpPr/>
          <p:nvPr/>
        </p:nvSpPr>
        <p:spPr>
          <a:xfrm>
            <a:off x="5134622" y="5928978"/>
            <a:ext cx="499730" cy="202011"/>
          </a:xfrm>
          <a:prstGeom prst="rect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A5D73-3ACB-664B-83CF-71281C480551}"/>
              </a:ext>
            </a:extLst>
          </p:cNvPr>
          <p:cNvSpPr txBox="1"/>
          <p:nvPr/>
        </p:nvSpPr>
        <p:spPr>
          <a:xfrm>
            <a:off x="287580" y="2833687"/>
            <a:ext cx="363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(PAA of SoC w/out a GR):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CF239-7F5A-35E6-AC16-62C8D66C45DE}"/>
              </a:ext>
            </a:extLst>
          </p:cNvPr>
          <p:cNvSpPr txBox="1"/>
          <p:nvPr/>
        </p:nvSpPr>
        <p:spPr>
          <a:xfrm>
            <a:off x="5684488" y="5401133"/>
            <a:ext cx="142176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Correctable with a PAA or shift</a:t>
            </a:r>
          </a:p>
        </p:txBody>
      </p:sp>
    </p:spTree>
    <p:extLst>
      <p:ext uri="{BB962C8B-B14F-4D97-AF65-F5344CB8AC3E}">
        <p14:creationId xmlns:p14="http://schemas.microsoft.com/office/powerpoint/2010/main" val="17831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B95B03-910F-49DD-99FB-7CA99FDF7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2 - Mistakes in Shifts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ACDC-3A16-943A-78F6-656D6935C8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Flipping ‘To’ and ‘From’ accounts</a:t>
            </a:r>
          </a:p>
          <a:p>
            <a:r>
              <a:rPr lang="en-US" sz="2000" dirty="0"/>
              <a:t>Insufficient funds in selected ‘From’ account</a:t>
            </a:r>
          </a:p>
          <a:p>
            <a:r>
              <a:rPr lang="en-US" sz="1400" dirty="0"/>
              <a:t>Must reach out to PAFC (effortreporting@uw.edu) to delete/edit mistakes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22C7937-FF77-69CF-3CF1-AD7C77F8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3083"/>
            <a:ext cx="9144000" cy="3422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8991D-4CBE-1569-A2D4-06ED3B8DA355}"/>
              </a:ext>
            </a:extLst>
          </p:cNvPr>
          <p:cNvSpPr txBox="1"/>
          <p:nvPr/>
        </p:nvSpPr>
        <p:spPr>
          <a:xfrm>
            <a:off x="0" y="2967564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(Insufficient funds):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717EBF-ED6B-76F5-3D1B-A4ECF631DAA2}"/>
              </a:ext>
            </a:extLst>
          </p:cNvPr>
          <p:cNvGrpSpPr/>
          <p:nvPr/>
        </p:nvGrpSpPr>
        <p:grpSpPr>
          <a:xfrm>
            <a:off x="3552826" y="4499014"/>
            <a:ext cx="1546445" cy="882611"/>
            <a:chOff x="3552826" y="4499014"/>
            <a:chExt cx="1546445" cy="8826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0D48D1-7038-DE62-9BB8-5EBD4AA96EA6}"/>
                </a:ext>
              </a:extLst>
            </p:cNvPr>
            <p:cNvSpPr/>
            <p:nvPr/>
          </p:nvSpPr>
          <p:spPr>
            <a:xfrm>
              <a:off x="3552826" y="5124450"/>
              <a:ext cx="438150" cy="257175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1CF4116-1278-2379-DC80-88E23E4C19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0085" y="5024437"/>
              <a:ext cx="51434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E228C3-0FF3-EF3C-2E33-94A59A568E0F}"/>
                </a:ext>
              </a:extLst>
            </p:cNvPr>
            <p:cNvSpPr txBox="1"/>
            <p:nvPr/>
          </p:nvSpPr>
          <p:spPr>
            <a:xfrm>
              <a:off x="3920904" y="4499014"/>
              <a:ext cx="1178367" cy="55399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Maximum amount that can be shifted from this source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C644A9-72DE-4583-5190-2EA41C2B6F9F}"/>
              </a:ext>
            </a:extLst>
          </p:cNvPr>
          <p:cNvGrpSpPr/>
          <p:nvPr/>
        </p:nvGrpSpPr>
        <p:grpSpPr>
          <a:xfrm>
            <a:off x="5247995" y="4039551"/>
            <a:ext cx="1873618" cy="1348262"/>
            <a:chOff x="5247995" y="4039551"/>
            <a:chExt cx="1873618" cy="134826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8B22A8-0CD5-BFD1-CD2E-2F29B8B9A6B3}"/>
                </a:ext>
              </a:extLst>
            </p:cNvPr>
            <p:cNvSpPr/>
            <p:nvPr/>
          </p:nvSpPr>
          <p:spPr>
            <a:xfrm>
              <a:off x="5248276" y="4341851"/>
              <a:ext cx="438150" cy="257175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B81367D-6D7A-C999-0241-D84614C263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145" y="4416134"/>
              <a:ext cx="513626" cy="572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0C98FA-762C-97D7-DCF4-C462183FE96E}"/>
                </a:ext>
              </a:extLst>
            </p:cNvPr>
            <p:cNvSpPr/>
            <p:nvPr/>
          </p:nvSpPr>
          <p:spPr>
            <a:xfrm>
              <a:off x="5247995" y="5130638"/>
              <a:ext cx="438150" cy="257175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4BD55E9-A3CE-6C05-B827-6A68E9A1F3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145" y="4813331"/>
              <a:ext cx="570098" cy="45065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A7A077-305F-0DAF-B30E-6410D29160B4}"/>
                </a:ext>
              </a:extLst>
            </p:cNvPr>
            <p:cNvSpPr txBox="1"/>
            <p:nvPr/>
          </p:nvSpPr>
          <p:spPr>
            <a:xfrm>
              <a:off x="6060950" y="4039551"/>
              <a:ext cx="1060663" cy="86177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Shifted $554.96 to the grant from the research cost center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E25660-1D5D-6AED-7123-ED24DDC37AC3}"/>
              </a:ext>
            </a:extLst>
          </p:cNvPr>
          <p:cNvGrpSpPr/>
          <p:nvPr/>
        </p:nvGrpSpPr>
        <p:grpSpPr>
          <a:xfrm>
            <a:off x="6902538" y="4300891"/>
            <a:ext cx="2012158" cy="1086922"/>
            <a:chOff x="6902538" y="4318515"/>
            <a:chExt cx="2012158" cy="108692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031C8C-2A45-5C7C-ECE7-C6EEDEDCD504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H="1">
              <a:off x="7340688" y="5048250"/>
              <a:ext cx="514348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2417D6-9D8F-9EBB-5FBD-10EBEB890B30}"/>
                </a:ext>
              </a:extLst>
            </p:cNvPr>
            <p:cNvSpPr/>
            <p:nvPr/>
          </p:nvSpPr>
          <p:spPr>
            <a:xfrm>
              <a:off x="6902538" y="5148262"/>
              <a:ext cx="438150" cy="257175"/>
            </a:xfrm>
            <a:prstGeom prst="rect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AD74BE-ACDC-8E63-8932-6D67BA29E294}"/>
                </a:ext>
              </a:extLst>
            </p:cNvPr>
            <p:cNvSpPr txBox="1"/>
            <p:nvPr/>
          </p:nvSpPr>
          <p:spPr>
            <a:xfrm>
              <a:off x="7854033" y="4318515"/>
              <a:ext cx="1060663" cy="861774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Results in negative balance to research cost center – not compliant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3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3C261-ECF4-C7A6-6448-6F418C465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3 - Certified without compliant SoC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5B7A4-766C-DAA5-023C-B12D912A8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Either because…</a:t>
            </a:r>
          </a:p>
          <a:p>
            <a:pPr lvl="1"/>
            <a:r>
              <a:rPr lang="en-US" dirty="0"/>
              <a:t>Necessary shifts were not completed</a:t>
            </a:r>
          </a:p>
          <a:p>
            <a:pPr lvl="1"/>
            <a:r>
              <a:rPr lang="en-US" dirty="0"/>
              <a:t>Or did PAAs without SoC journal lines added</a:t>
            </a:r>
          </a:p>
          <a:p>
            <a:r>
              <a:rPr lang="en-US" sz="2000" dirty="0"/>
              <a:t>Statement needs to be reopened to allow for shifts (or maybe PAAs)</a:t>
            </a:r>
          </a:p>
          <a:p>
            <a:pPr lvl="1"/>
            <a:r>
              <a:rPr lang="en-US" sz="1800" dirty="0">
                <a:hlinkClick r:id="rId2"/>
              </a:rPr>
              <a:t>Use SoC verification tool </a:t>
            </a:r>
            <a:r>
              <a:rPr lang="en-US" sz="1800" dirty="0"/>
              <a:t>for determining shift amounts</a:t>
            </a:r>
          </a:p>
        </p:txBody>
      </p:sp>
    </p:spTree>
    <p:extLst>
      <p:ext uri="{BB962C8B-B14F-4D97-AF65-F5344CB8AC3E}">
        <p14:creationId xmlns:p14="http://schemas.microsoft.com/office/powerpoint/2010/main" val="261627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DB9EA3-67E9-8C46-0326-6E73507C28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0B00A-D63A-14F4-4989-80EC897016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Salary Cap Definition and Compliance Overview</a:t>
            </a:r>
          </a:p>
          <a:p>
            <a:r>
              <a:rPr lang="en-US" dirty="0"/>
              <a:t>Workday Salary over the Cap (SoC) Process</a:t>
            </a:r>
          </a:p>
          <a:p>
            <a:r>
              <a:rPr lang="en-US" dirty="0"/>
              <a:t>Question break</a:t>
            </a:r>
          </a:p>
          <a:p>
            <a:r>
              <a:rPr lang="en-US" dirty="0"/>
              <a:t>ECC SoC Process</a:t>
            </a:r>
          </a:p>
          <a:p>
            <a:r>
              <a:rPr lang="en-US" dirty="0"/>
              <a:t>Common Issues</a:t>
            </a:r>
          </a:p>
          <a:p>
            <a:r>
              <a:rPr lang="en-US" dirty="0"/>
              <a:t>PAFC Resources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5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50AA9-C6BE-2653-BD7B-355DE6D0D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670EB6-615F-0E5F-43E3-B13A6E7B8C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4 – Retro pay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A3F81-D0FA-CC9F-D117-FCD6E0469D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6"/>
            <a:ext cx="8196210" cy="460006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Retro pay for individuals: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Workday incorrectly applies the salary cap on some retro pay for individuals that are below the cap threshold.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Status: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Workday deployed an update which was supposed to fix the issue of the system incorrectly applying the salary cap on Retro Pay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UW testing, the update did not fix the issue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Workday/UW are continuing to pursue a fix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Solution: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Workday incorrectly applies the salary cap on retro pay, a PAA must be processed to move the over-the-cap portion back to the applicable grant worktag. </a:t>
            </a: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88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A26F3-E101-316D-11AB-9ECD65889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9C5599-B8F3-BDF9-26EC-99D835917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Salary Cap: Use of clinical pay for cap coverage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AC2FE-9E29-E0DA-08B9-9FF9D52C2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6"/>
            <a:ext cx="8196210" cy="45726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Allowability: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pay is an allowable source of cap coverage if the applicable clinical time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benefits the objectives of the associated sponsored award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would also apply to using clinical pay to meet a cost share commitment (or other effort commitments)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Certification of an Effort Statement where clinical pay is used to cover salary cap or to meet a cost share commitment is an affirmation that a portion of the clinical time directly benefits the objectives of the applicable sponsored award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088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94EF8-E0EF-F03E-F4A1-B6B8C991F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PAFC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FEBA0-7755-B736-EB8F-350BFC85A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Salary Cap webpage</a:t>
            </a:r>
            <a:endParaRPr lang="en-US" dirty="0"/>
          </a:p>
          <a:p>
            <a:r>
              <a:rPr lang="en-US" dirty="0">
                <a:hlinkClick r:id="rId3"/>
              </a:rPr>
              <a:t>Calculators/Tools </a:t>
            </a:r>
            <a:r>
              <a:rPr lang="en-US" dirty="0"/>
              <a:t>– allocations calculator and SoC verification tool</a:t>
            </a:r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Job aids</a:t>
            </a:r>
            <a:endParaRPr lang="en-US" dirty="0"/>
          </a:p>
          <a:p>
            <a:r>
              <a:rPr lang="en-US" dirty="0"/>
              <a:t>Salary cap notice examples:</a:t>
            </a:r>
          </a:p>
          <a:p>
            <a:pPr lvl="1"/>
            <a:r>
              <a:rPr lang="en-US" dirty="0">
                <a:hlinkClick r:id="rId5"/>
              </a:rPr>
              <a:t>NIH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AHRQ</a:t>
            </a:r>
            <a:endParaRPr lang="en-US" dirty="0"/>
          </a:p>
          <a:p>
            <a:r>
              <a:rPr lang="en-US" dirty="0">
                <a:hlinkClick r:id="rId7"/>
              </a:rPr>
              <a:t>GIM 35 – Effort Reporting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90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5B6B6E-8BCD-0153-1FBB-4F23A27BF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0BC4-6D72-00F5-C244-30DBDF92F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Post Award Fiscal Compliance (PAFC)</a:t>
            </a:r>
          </a:p>
          <a:p>
            <a:pPr lvl="1"/>
            <a:r>
              <a:rPr lang="en-US" dirty="0"/>
              <a:t>effortreporting@uw.edu (Effort Reporting / ECC questions)</a:t>
            </a:r>
          </a:p>
          <a:p>
            <a:pPr lvl="1"/>
            <a:r>
              <a:rPr lang="en-US" dirty="0"/>
              <a:t>gcafco@uw.edu (All other compliance questions)</a:t>
            </a:r>
          </a:p>
          <a:p>
            <a:pPr lvl="1"/>
            <a:r>
              <a:rPr lang="en-US" dirty="0"/>
              <a:t>https://finance.uw.edu/pafc/</a:t>
            </a:r>
          </a:p>
          <a:p>
            <a:r>
              <a:rPr lang="en-US" dirty="0"/>
              <a:t>Matt Gardner</a:t>
            </a:r>
          </a:p>
          <a:p>
            <a:pPr lvl="1"/>
            <a:r>
              <a:rPr lang="en-US" dirty="0"/>
              <a:t>mgard4@uw.edu</a:t>
            </a:r>
          </a:p>
          <a:p>
            <a:r>
              <a:rPr lang="en-US" dirty="0"/>
              <a:t>David Parks</a:t>
            </a:r>
          </a:p>
          <a:p>
            <a:pPr lvl="1"/>
            <a:r>
              <a:rPr lang="en-US" dirty="0"/>
              <a:t>parksd2@uw.edu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F4BCB6-A594-36EF-BEB2-1132D549A5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What is a Salary Cap?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9F43A-0126-0118-8DD6-051FDED0EF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restriction by the sponsor on how much of a worker’s base salary can be charged to a grant</a:t>
            </a:r>
          </a:p>
          <a:p>
            <a:pPr lvl="1"/>
            <a:r>
              <a:rPr lang="en-US" sz="2400" dirty="0"/>
              <a:t>Imposed across all a sponsor’s awards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Different from a “Salary Limitation” or “Funding Limitation” which is award specific – e.g. K awards</a:t>
            </a:r>
          </a:p>
          <a:p>
            <a:pPr lvl="1"/>
            <a:r>
              <a:rPr lang="en-US" dirty="0"/>
              <a:t>Check your award terms and conditions for this type of limitation</a:t>
            </a:r>
          </a:p>
          <a:p>
            <a:endParaRPr lang="en-US" dirty="0"/>
          </a:p>
          <a:p>
            <a:r>
              <a:rPr lang="en-US" dirty="0"/>
              <a:t>Salary over the Cap is NOT Cost Share – not documented on a Cost Share worktag</a:t>
            </a:r>
          </a:p>
        </p:txBody>
      </p:sp>
    </p:spTree>
    <p:extLst>
      <p:ext uri="{BB962C8B-B14F-4D97-AF65-F5344CB8AC3E}">
        <p14:creationId xmlns:p14="http://schemas.microsoft.com/office/powerpoint/2010/main" val="235902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B00B9F-B355-8FE6-839A-BC51A6313F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Examples of Salary Caps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D9A74-C657-9108-6B80-08D1E70EDA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Most common Salary Cap is DHHS Executive Level II (EL II) cap</a:t>
            </a:r>
          </a:p>
          <a:p>
            <a:pPr lvl="1"/>
            <a:r>
              <a:rPr lang="en-US" dirty="0"/>
              <a:t>Currently $225,700 (effective 1/1/2025)</a:t>
            </a:r>
          </a:p>
          <a:p>
            <a:pPr lvl="1"/>
            <a:r>
              <a:rPr lang="en-US" dirty="0"/>
              <a:t>Typically increased annually, effective January</a:t>
            </a:r>
          </a:p>
          <a:p>
            <a:pPr lvl="1"/>
            <a:r>
              <a:rPr lang="en-US" dirty="0"/>
              <a:t>Applied by all DHHS agencies</a:t>
            </a:r>
          </a:p>
          <a:p>
            <a:r>
              <a:rPr lang="en-US" dirty="0"/>
              <a:t>Non-Federal sponsors can also apply a salary cap. For example:</a:t>
            </a:r>
          </a:p>
          <a:p>
            <a:pPr lvl="1"/>
            <a:r>
              <a:rPr lang="en-US" dirty="0"/>
              <a:t>PCORI: currently $200,000</a:t>
            </a:r>
          </a:p>
          <a:p>
            <a:pPr lvl="1"/>
            <a:r>
              <a:rPr lang="en-US" dirty="0"/>
              <a:t>Susan G. Komen Foundation: $250,000</a:t>
            </a:r>
          </a:p>
          <a:p>
            <a:pPr lvl="1"/>
            <a:r>
              <a:rPr lang="en-US" dirty="0"/>
              <a:t>Multiple Sclerosis Society: DHHS EL II</a:t>
            </a:r>
          </a:p>
        </p:txBody>
      </p:sp>
    </p:spTree>
    <p:extLst>
      <p:ext uri="{BB962C8B-B14F-4D97-AF65-F5344CB8AC3E}">
        <p14:creationId xmlns:p14="http://schemas.microsoft.com/office/powerpoint/2010/main" val="271463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156940-7B50-40AC-4408-E42FFC1CAE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Compliance Specifics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AEE1F-A521-CD47-1F22-8B5946BAF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5"/>
            <a:ext cx="8196210" cy="4877435"/>
          </a:xfrm>
        </p:spPr>
        <p:txBody>
          <a:bodyPr/>
          <a:lstStyle/>
          <a:p>
            <a:r>
              <a:rPr lang="en-US" dirty="0"/>
              <a:t>When determining if a worker’s salary is over the cap, we compare based on Institutional Base Salary (IBS)</a:t>
            </a:r>
          </a:p>
          <a:p>
            <a:r>
              <a:rPr lang="en-US" dirty="0"/>
              <a:t>Cap is based on rate of pay</a:t>
            </a:r>
          </a:p>
          <a:p>
            <a:pPr lvl="1"/>
            <a:r>
              <a:rPr lang="en-US" dirty="0"/>
              <a:t>Actual FTE impacts cap, as does level of effort an individual grant</a:t>
            </a:r>
          </a:p>
          <a:p>
            <a:r>
              <a:rPr lang="en-US" dirty="0"/>
              <a:t>Any IBS earned beyond an imposed cap must be charged to non-sponsored sources</a:t>
            </a:r>
          </a:p>
          <a:p>
            <a:r>
              <a:rPr lang="en-US" dirty="0"/>
              <a:t>Cap compliance must be documented within the effort reporting process</a:t>
            </a:r>
          </a:p>
        </p:txBody>
      </p:sp>
    </p:spTree>
    <p:extLst>
      <p:ext uri="{BB962C8B-B14F-4D97-AF65-F5344CB8AC3E}">
        <p14:creationId xmlns:p14="http://schemas.microsoft.com/office/powerpoint/2010/main" val="369595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62876-43F9-9480-F84E-FD30C03C0E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Basic SoC Calculation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568E5-832D-4E50-03B9-B7967F84E9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EL II cap: $225,700 per year</a:t>
            </a:r>
          </a:p>
          <a:p>
            <a:r>
              <a:rPr lang="en-US" dirty="0"/>
              <a:t>Worker’s paid IBS: $250,000 per year at 100% FTE</a:t>
            </a:r>
          </a:p>
          <a:p>
            <a:r>
              <a:rPr lang="en-US" dirty="0"/>
              <a:t>Effort commitment to the grant: 10%</a:t>
            </a:r>
          </a:p>
          <a:p>
            <a:endParaRPr lang="en-US" dirty="0"/>
          </a:p>
          <a:p>
            <a:r>
              <a:rPr lang="en-US" dirty="0"/>
              <a:t>$250,000 * 10% = $25,000 total </a:t>
            </a:r>
          </a:p>
          <a:p>
            <a:r>
              <a:rPr lang="en-US" dirty="0"/>
              <a:t>$225,700 * 10% = $22,570 charged to the grant</a:t>
            </a:r>
          </a:p>
          <a:p>
            <a:r>
              <a:rPr lang="en-US" dirty="0"/>
              <a:t>$25,000 - $22,570 = $2,430 SoC</a:t>
            </a:r>
          </a:p>
        </p:txBody>
      </p:sp>
    </p:spTree>
    <p:extLst>
      <p:ext uri="{BB962C8B-B14F-4D97-AF65-F5344CB8AC3E}">
        <p14:creationId xmlns:p14="http://schemas.microsoft.com/office/powerpoint/2010/main" val="104548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4B941-CFAF-B024-F2E3-511269BDDC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4B2E83"/>
                </a:solidFill>
                <a:effectLst/>
                <a:uLnTx/>
                <a:uFillTx/>
                <a:latin typeface="Encode Sans Normal Black"/>
                <a:ea typeface="+mn-ea"/>
                <a:cs typeface="Encode Sans Normal Black"/>
              </a:rPr>
              <a:t>UW SoC Processes – Workday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4B2E83"/>
              </a:solidFill>
              <a:effectLst/>
              <a:highlight>
                <a:srgbClr val="FFFF00"/>
              </a:highlight>
              <a:uLnTx/>
              <a:uFillTx/>
              <a:latin typeface="Encode Sans Normal Black"/>
              <a:ea typeface="+mn-ea"/>
              <a:cs typeface="Encode Sans Normal Black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0D997-FDB5-17C1-0189-17DE7BDDD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895" y="1478280"/>
            <a:ext cx="8117655" cy="5113020"/>
          </a:xfrm>
        </p:spPr>
        <p:txBody>
          <a:bodyPr/>
          <a:lstStyle/>
          <a:p>
            <a:r>
              <a:rPr lang="en-US" sz="2200" dirty="0"/>
              <a:t>Workday automates the SoC calculation – splits off cap compliant amount from salary allocation when payroll runs</a:t>
            </a:r>
          </a:p>
          <a:p>
            <a:r>
              <a:rPr lang="en-US" sz="2200" dirty="0"/>
              <a:t>Award line setup – GCA needs to associate the sponsor’s cap (if they apply one) to each award line</a:t>
            </a:r>
          </a:p>
          <a:p>
            <a:r>
              <a:rPr lang="en-US" sz="2200" dirty="0"/>
              <a:t>Annual cap updates</a:t>
            </a:r>
          </a:p>
          <a:p>
            <a:r>
              <a:rPr lang="en-US" sz="2200" dirty="0"/>
              <a:t>Salary allocations</a:t>
            </a:r>
          </a:p>
          <a:p>
            <a:pPr lvl="1"/>
            <a:r>
              <a:rPr lang="en-US" sz="2200" dirty="0"/>
              <a:t>Non-clinical (X only) – allocate committed effort to GR</a:t>
            </a:r>
          </a:p>
          <a:p>
            <a:pPr lvl="1"/>
            <a:r>
              <a:rPr lang="en-US" sz="2200" dirty="0"/>
              <a:t>Clinical (X &amp; Y) – may need allocation adjustment (</a:t>
            </a:r>
            <a:r>
              <a:rPr lang="en-US" sz="2200" dirty="0">
                <a:hlinkClick r:id="rId2"/>
              </a:rPr>
              <a:t>see allocations calculator</a:t>
            </a:r>
            <a:r>
              <a:rPr lang="en-US" sz="2200" dirty="0"/>
              <a:t>)</a:t>
            </a:r>
          </a:p>
          <a:p>
            <a:r>
              <a:rPr lang="en-US" sz="2200" dirty="0"/>
              <a:t>PAAs – WD doesn’t split cap for PAAs. Need to do this manually by including line for SoC.</a:t>
            </a:r>
          </a:p>
        </p:txBody>
      </p:sp>
    </p:spTree>
    <p:extLst>
      <p:ext uri="{BB962C8B-B14F-4D97-AF65-F5344CB8AC3E}">
        <p14:creationId xmlns:p14="http://schemas.microsoft.com/office/powerpoint/2010/main" val="36878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4B09E-C6DE-C787-717F-27403CF76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84D02B-6053-DCB6-67E0-F791119DF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Salary Cap flag in Workday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26B4C-0258-9705-46B0-EE5D5C664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736726"/>
            <a:ext cx="8196210" cy="457263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Salary cap indicator can be on either the Award line or the Grant line.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Converted awards will have the cap on both, but awards set up after 7/1/23 will the flag only on the Award line.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59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15F62-4A1C-52E0-FE80-B964201E4A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Salary Cap flag in Workday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D2AF8B9-4803-C9A7-0D6A-EE7BBFA9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96" y="2484219"/>
            <a:ext cx="5731388" cy="4092139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8285CD-B120-07DC-0110-EBE7BB60D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57" y="1609135"/>
            <a:ext cx="8196210" cy="99199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Grant line may not show SoC flag: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96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6f851de0-1ea6-42d6-a184-fbb21641e8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FCDB28E93C9346A6A7EC5839D981D5" ma:contentTypeVersion="17" ma:contentTypeDescription="Create a new document." ma:contentTypeScope="" ma:versionID="9eaaabddce8f882f1f0140ffa4f9cb1b">
  <xsd:schema xmlns:xsd="http://www.w3.org/2001/XMLSchema" xmlns:xs="http://www.w3.org/2001/XMLSchema" xmlns:p="http://schemas.microsoft.com/office/2006/metadata/properties" xmlns:ns2="6f851de0-1ea6-42d6-a184-fbb21641e844" xmlns:ns3="8410168f-e7be-4b05-82ad-db2e089d1a9a" xmlns:ns4="ab06a5aa-8e31-4bdb-9b13-38c58a92ec8a" targetNamespace="http://schemas.microsoft.com/office/2006/metadata/properties" ma:root="true" ma:fieldsID="789f9c06051b3289fd6b0ed4cf3342fd" ns2:_="" ns3:_="" ns4:_="">
    <xsd:import namespace="6f851de0-1ea6-42d6-a184-fbb21641e844"/>
    <xsd:import namespace="8410168f-e7be-4b05-82ad-db2e089d1a9a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1de0-1ea6-42d6-a184-fbb21641e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0168f-e7be-4b05-82ad-db2e089d1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418e278-b4fe-4923-a390-8786f7260464}" ma:internalName="TaxCatchAll" ma:showField="CatchAllData" ma:web="8410168f-e7be-4b05-82ad-db2e089d1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582931-F7F8-44A6-84EC-6FC6914FB1B3}">
  <ds:schemaRefs>
    <ds:schemaRef ds:uri="8410168f-e7be-4b05-82ad-db2e089d1a9a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ab06a5aa-8e31-4bdb-9b13-38c58a92ec8a"/>
    <ds:schemaRef ds:uri="http://schemas.openxmlformats.org/package/2006/metadata/core-properties"/>
    <ds:schemaRef ds:uri="6f851de0-1ea6-42d6-a184-fbb21641e844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AC2ADB-25B4-4172-86FC-CA60CDAD94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851de0-1ea6-42d6-a184-fbb21641e844"/>
    <ds:schemaRef ds:uri="8410168f-e7be-4b05-82ad-db2e089d1a9a"/>
    <ds:schemaRef ds:uri="ab06a5aa-8e31-4bdb-9b13-38c58a92ec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5C9CF5-5049-4FD8-8C36-F21095A4E87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5430</TotalTime>
  <Words>1213</Words>
  <Application>Microsoft Office PowerPoint</Application>
  <PresentationFormat>On-screen Show (4:3)</PresentationFormat>
  <Paragraphs>145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Encode Sans Normal Black</vt:lpstr>
      <vt:lpstr>Lucida Grande</vt:lpstr>
      <vt:lpstr>Open Sans</vt:lpstr>
      <vt:lpstr>Open Sans Light</vt:lpstr>
      <vt:lpstr>Uni Sans Regular</vt:lpstr>
      <vt:lpstr>Custom Design</vt:lpstr>
      <vt:lpstr>1_Custom Design</vt:lpstr>
      <vt:lpstr>Salary over the Cap (SoC) Overview</vt:lpstr>
      <vt:lpstr>Agenda</vt:lpstr>
      <vt:lpstr>What is a Salary Cap?</vt:lpstr>
      <vt:lpstr>Examples of Salary Caps</vt:lpstr>
      <vt:lpstr>Compliance Specifics</vt:lpstr>
      <vt:lpstr>Basic SoC Calculation</vt:lpstr>
      <vt:lpstr>UW SoC Processes – Workday</vt:lpstr>
      <vt:lpstr>PowerPoint Presentation</vt:lpstr>
      <vt:lpstr>PowerPoint Presentation</vt:lpstr>
      <vt:lpstr>PowerPoint Presentation</vt:lpstr>
      <vt:lpstr>SoC in Workday</vt:lpstr>
      <vt:lpstr>PowerPoint Presentation</vt:lpstr>
      <vt:lpstr>PowerPoint Presentation</vt:lpstr>
      <vt:lpstr>PowerPoint Presentation</vt:lpstr>
      <vt:lpstr>PowerPoint Presentation</vt:lpstr>
      <vt:lpstr>Common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David Parks</cp:lastModifiedBy>
  <cp:revision>51</cp:revision>
  <cp:lastPrinted>2016-02-10T20:19:12Z</cp:lastPrinted>
  <dcterms:created xsi:type="dcterms:W3CDTF">2014-10-14T00:51:43Z</dcterms:created>
  <dcterms:modified xsi:type="dcterms:W3CDTF">2025-11-06T20:31:27Z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6F92FEFD-D22D-4C6F-A548-5DCAEB6DA048</vt:lpwstr>
  </property>
  <property fmtid="{D5CDD505-2E9C-101B-9397-08002B2CF9AE}" pid="3" name="ArticulatePath">
    <vt:lpwstr>MRAM - Optional Presenter PPT Template</vt:lpwstr>
  </property>
  <property fmtid="{D5CDD505-2E9C-101B-9397-08002B2CF9AE}" pid="4" name="ContentTypeId">
    <vt:lpwstr>0x010100D7FCDB28E93C9346A6A7EC5839D981D5</vt:lpwstr>
  </property>
  <property fmtid="{D5CDD505-2E9C-101B-9397-08002B2CF9AE}" pid="5" name="MediaServiceImageTags">
    <vt:lpwstr/>
  </property>
</Properties>
</file>