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78" r:id="rId6"/>
    <p:sldId id="274" r:id="rId7"/>
    <p:sldId id="276" r:id="rId8"/>
    <p:sldId id="275" r:id="rId9"/>
    <p:sldId id="277" r:id="rId10"/>
    <p:sldId id="279" r:id="rId11"/>
    <p:sldId id="267" r:id="rId12"/>
    <p:sldId id="269" r:id="rId13"/>
    <p:sldId id="270" r:id="rId14"/>
    <p:sldId id="268" r:id="rId15"/>
    <p:sldId id="272" r:id="rId16"/>
    <p:sldId id="271" r:id="rId17"/>
    <p:sldId id="273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941FDF-622F-46CF-8DAC-C93C79298329}" v="18" dt="2024-11-20T23:51:58.2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 autoAdjust="0"/>
    <p:restoredTop sz="94660"/>
  </p:normalViewPr>
  <p:slideViewPr>
    <p:cSldViewPr snapToGrid="0">
      <p:cViewPr varScale="1">
        <p:scale>
          <a:sx n="75" d="100"/>
          <a:sy n="75" d="100"/>
        </p:scale>
        <p:origin x="7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rks" userId="0d663e3a-4707-4f34-af46-881a84e1e30a" providerId="ADAL" clId="{9E941FDF-622F-46CF-8DAC-C93C79298329}"/>
    <pc:docChg chg="undo custSel addSld delSld modSld sldOrd">
      <pc:chgData name="David Parks" userId="0d663e3a-4707-4f34-af46-881a84e1e30a" providerId="ADAL" clId="{9E941FDF-622F-46CF-8DAC-C93C79298329}" dt="2024-11-21T17:28:24.984" v="5915" actId="20577"/>
      <pc:docMkLst>
        <pc:docMk/>
      </pc:docMkLst>
      <pc:sldChg chg="modSp add mod ord">
        <pc:chgData name="David Parks" userId="0d663e3a-4707-4f34-af46-881a84e1e30a" providerId="ADAL" clId="{9E941FDF-622F-46CF-8DAC-C93C79298329}" dt="2024-11-20T23:18:20.275" v="4968" actId="27636"/>
        <pc:sldMkLst>
          <pc:docMk/>
          <pc:sldMk cId="1913477580" sldId="259"/>
        </pc:sldMkLst>
        <pc:spChg chg="mod">
          <ac:chgData name="David Parks" userId="0d663e3a-4707-4f34-af46-881a84e1e30a" providerId="ADAL" clId="{9E941FDF-622F-46CF-8DAC-C93C79298329}" dt="2024-11-20T23:18:20.275" v="4968" actId="27636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9E941FDF-622F-46CF-8DAC-C93C79298329}" dt="2024-11-20T21:04:31.586" v="3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add">
        <pc:chgData name="David Parks" userId="0d663e3a-4707-4f34-af46-881a84e1e30a" providerId="ADAL" clId="{9E941FDF-622F-46CF-8DAC-C93C79298329}" dt="2024-11-20T23:51:58.236" v="5702"/>
        <pc:sldMkLst>
          <pc:docMk/>
          <pc:sldMk cId="997287146" sldId="265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97226026" sldId="267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297226026" sldId="267"/>
            <ac:spMk id="2" creationId="{00000000-0000-0000-0000-000000000000}"/>
          </ac:spMkLst>
        </pc:spChg>
      </pc:sldChg>
      <pc:sldChg chg="modSp mod">
        <pc:chgData name="David Parks" userId="0d663e3a-4707-4f34-af46-881a84e1e30a" providerId="ADAL" clId="{9E941FDF-622F-46CF-8DAC-C93C79298329}" dt="2024-11-20T23:43:59.308" v="5701"/>
        <pc:sldMkLst>
          <pc:docMk/>
          <pc:sldMk cId="407181922" sldId="268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07181922" sldId="268"/>
            <ac:spMk id="2" creationId="{B36C25E3-7541-3649-B6E0-4B05BAD83B01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07181922" sldId="268"/>
            <ac:spMk id="3" creationId="{87D0C748-2BBC-52DA-CD42-A16647FFEEFF}"/>
          </ac:spMkLst>
        </pc:spChg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234769560" sldId="269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2234769560" sldId="269"/>
            <ac:spMk id="2" creationId="{7F50782F-315E-E795-8B5D-DE12801C4185}"/>
          </ac:spMkLst>
        </pc:spChg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76261095" sldId="270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76261095" sldId="270"/>
            <ac:spMk id="2" creationId="{EBDD142D-7F94-F278-7666-1E00D810CBB1}"/>
          </ac:spMkLst>
        </pc:spChg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536816191" sldId="271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536816191" sldId="271"/>
            <ac:spMk id="2" creationId="{46151BA3-E19B-68C7-58F6-2E6B8F44CD71}"/>
          </ac:spMkLst>
        </pc:spChg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29914750" sldId="272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29914750" sldId="272"/>
            <ac:spMk id="2" creationId="{9DE3E55E-4B05-258D-FC1A-82F5CD209C20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29914750" sldId="272"/>
            <ac:spMk id="3" creationId="{055533BE-577E-067F-1604-FE3D6C945122}"/>
          </ac:spMkLst>
        </pc:spChg>
      </pc:sldChg>
      <pc:sldChg chg="modSp ord">
        <pc:chgData name="David Parks" userId="0d663e3a-4707-4f34-af46-881a84e1e30a" providerId="ADAL" clId="{9E941FDF-622F-46CF-8DAC-C93C79298329}" dt="2024-11-20T23:52:08.707" v="5704"/>
        <pc:sldMkLst>
          <pc:docMk/>
          <pc:sldMk cId="3888929245" sldId="273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888929245" sldId="273"/>
            <ac:spMk id="2" creationId="{C911B865-5759-5630-5D6E-0299755934D1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888929245" sldId="273"/>
            <ac:spMk id="3" creationId="{D3C378BF-6F16-6DF1-FE78-6CDABAE123E5}"/>
          </ac:spMkLst>
        </pc:spChg>
      </pc:sldChg>
      <pc:sldChg chg="addSp delSp modSp new mod ord">
        <pc:chgData name="David Parks" userId="0d663e3a-4707-4f34-af46-881a84e1e30a" providerId="ADAL" clId="{9E941FDF-622F-46CF-8DAC-C93C79298329}" dt="2024-11-21T17:27:43.963" v="5909" actId="14100"/>
        <pc:sldMkLst>
          <pc:docMk/>
          <pc:sldMk cId="1737770679" sldId="274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1737770679" sldId="274"/>
            <ac:spMk id="2" creationId="{0AF69E44-D697-F446-DE0C-F465D6A4C1EC}"/>
          </ac:spMkLst>
        </pc:spChg>
        <pc:spChg chg="mod">
          <ac:chgData name="David Parks" userId="0d663e3a-4707-4f34-af46-881a84e1e30a" providerId="ADAL" clId="{9E941FDF-622F-46CF-8DAC-C93C79298329}" dt="2024-11-21T17:27:24.772" v="5906" actId="20577"/>
          <ac:spMkLst>
            <pc:docMk/>
            <pc:sldMk cId="1737770679" sldId="274"/>
            <ac:spMk id="3" creationId="{A06565AC-E494-070E-BBE1-12B4CFB15D43}"/>
          </ac:spMkLst>
        </pc:spChg>
        <pc:picChg chg="add del mod">
          <ac:chgData name="David Parks" userId="0d663e3a-4707-4f34-af46-881a84e1e30a" providerId="ADAL" clId="{9E941FDF-622F-46CF-8DAC-C93C79298329}" dt="2024-11-20T23:20:46.044" v="4973" actId="478"/>
          <ac:picMkLst>
            <pc:docMk/>
            <pc:sldMk cId="1737770679" sldId="274"/>
            <ac:picMk id="5" creationId="{10527B4F-C140-F244-B558-97815049C88B}"/>
          </ac:picMkLst>
        </pc:picChg>
        <pc:picChg chg="add mod">
          <ac:chgData name="David Parks" userId="0d663e3a-4707-4f34-af46-881a84e1e30a" providerId="ADAL" clId="{9E941FDF-622F-46CF-8DAC-C93C79298329}" dt="2024-11-21T17:27:43.963" v="5909" actId="14100"/>
          <ac:picMkLst>
            <pc:docMk/>
            <pc:sldMk cId="1737770679" sldId="274"/>
            <ac:picMk id="7" creationId="{94062049-05DF-4D05-0665-6D8A49B2733C}"/>
          </ac:picMkLst>
        </pc:picChg>
      </pc:sldChg>
      <pc:sldChg chg="new del">
        <pc:chgData name="David Parks" userId="0d663e3a-4707-4f34-af46-881a84e1e30a" providerId="ADAL" clId="{9E941FDF-622F-46CF-8DAC-C93C79298329}" dt="2024-11-20T21:07:01.095" v="223" actId="2696"/>
        <pc:sldMkLst>
          <pc:docMk/>
          <pc:sldMk cId="2141507245" sldId="274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1398850470" sldId="275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1398850470" sldId="275"/>
            <ac:spMk id="2" creationId="{6DA0320E-7B80-8F4B-3246-278FF9FC0AFC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1398850470" sldId="275"/>
            <ac:spMk id="3" creationId="{A70ADD3D-0062-6C5C-4026-A5355587E1C4}"/>
          </ac:spMkLst>
        </pc:spChg>
      </pc:sldChg>
      <pc:sldChg chg="modSp new mod">
        <pc:chgData name="David Parks" userId="0d663e3a-4707-4f34-af46-881a84e1e30a" providerId="ADAL" clId="{9E941FDF-622F-46CF-8DAC-C93C79298329}" dt="2024-11-21T17:25:36.475" v="5706" actId="20577"/>
        <pc:sldMkLst>
          <pc:docMk/>
          <pc:sldMk cId="3754445565" sldId="276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754445565" sldId="276"/>
            <ac:spMk id="2" creationId="{DD4C7DE8-24C3-640B-9A3E-C5380C4EA0C2}"/>
          </ac:spMkLst>
        </pc:spChg>
        <pc:spChg chg="mod">
          <ac:chgData name="David Parks" userId="0d663e3a-4707-4f34-af46-881a84e1e30a" providerId="ADAL" clId="{9E941FDF-622F-46CF-8DAC-C93C79298329}" dt="2024-11-21T17:25:36.475" v="5706" actId="20577"/>
          <ac:spMkLst>
            <pc:docMk/>
            <pc:sldMk cId="3754445565" sldId="276"/>
            <ac:spMk id="3" creationId="{C292FDA4-4C31-3E04-F311-5F4712339370}"/>
          </ac:spMkLst>
        </pc:spChg>
      </pc:sldChg>
      <pc:sldChg chg="modSp new mod">
        <pc:chgData name="David Parks" userId="0d663e3a-4707-4f34-af46-881a84e1e30a" providerId="ADAL" clId="{9E941FDF-622F-46CF-8DAC-C93C79298329}" dt="2024-11-21T17:28:24.984" v="5915" actId="20577"/>
        <pc:sldMkLst>
          <pc:docMk/>
          <pc:sldMk cId="2560878090" sldId="277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2560878090" sldId="277"/>
            <ac:spMk id="2" creationId="{15784420-4FC8-A697-36D8-B430575CD5B6}"/>
          </ac:spMkLst>
        </pc:spChg>
        <pc:spChg chg="mod">
          <ac:chgData name="David Parks" userId="0d663e3a-4707-4f34-af46-881a84e1e30a" providerId="ADAL" clId="{9E941FDF-622F-46CF-8DAC-C93C79298329}" dt="2024-11-21T17:28:24.984" v="5915" actId="20577"/>
          <ac:spMkLst>
            <pc:docMk/>
            <pc:sldMk cId="2560878090" sldId="277"/>
            <ac:spMk id="3" creationId="{98641080-8418-B66E-CC8F-C2B72C5F53DE}"/>
          </ac:spMkLst>
        </pc:spChg>
      </pc:sldChg>
      <pc:sldChg chg="addSp delSp modSp new mod ord">
        <pc:chgData name="David Parks" userId="0d663e3a-4707-4f34-af46-881a84e1e30a" providerId="ADAL" clId="{9E941FDF-622F-46CF-8DAC-C93C79298329}" dt="2024-11-20T23:43:59.308" v="5701"/>
        <pc:sldMkLst>
          <pc:docMk/>
          <pc:sldMk cId="3240186940" sldId="278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240186940" sldId="278"/>
            <ac:spMk id="2" creationId="{050786FF-86B7-91BB-641A-2786F3376109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3240186940" sldId="278"/>
            <ac:spMk id="3" creationId="{6D04E317-B05C-946F-EEF3-4CF8A16659DF}"/>
          </ac:spMkLst>
        </pc:spChg>
        <pc:graphicFrameChg chg="add mod">
          <ac:chgData name="David Parks" userId="0d663e3a-4707-4f34-af46-881a84e1e30a" providerId="ADAL" clId="{9E941FDF-622F-46CF-8DAC-C93C79298329}" dt="2024-11-20T22:32:38.441" v="3193"/>
          <ac:graphicFrameMkLst>
            <pc:docMk/>
            <pc:sldMk cId="3240186940" sldId="278"/>
            <ac:graphicFrameMk id="4" creationId="{09F92532-A4EE-48EA-08A1-CAAD0D09681E}"/>
          </ac:graphicFrameMkLst>
        </pc:graphicFrameChg>
        <pc:graphicFrameChg chg="add del mod modGraphic">
          <ac:chgData name="David Parks" userId="0d663e3a-4707-4f34-af46-881a84e1e30a" providerId="ADAL" clId="{9E941FDF-622F-46CF-8DAC-C93C79298329}" dt="2024-11-20T22:37:14.147" v="3224" actId="21"/>
          <ac:graphicFrameMkLst>
            <pc:docMk/>
            <pc:sldMk cId="3240186940" sldId="278"/>
            <ac:graphicFrameMk id="5" creationId="{627C0A2F-9555-4B4A-DA64-882CAFDB9A02}"/>
          </ac:graphicFrameMkLst>
        </pc:graphicFrameChg>
        <pc:graphicFrameChg chg="add mod">
          <ac:chgData name="David Parks" userId="0d663e3a-4707-4f34-af46-881a84e1e30a" providerId="ADAL" clId="{9E941FDF-622F-46CF-8DAC-C93C79298329}" dt="2024-11-20T22:37:15.523" v="3225"/>
          <ac:graphicFrameMkLst>
            <pc:docMk/>
            <pc:sldMk cId="3240186940" sldId="278"/>
            <ac:graphicFrameMk id="6" creationId="{627C0A2F-9555-4B4A-DA64-882CAFDB9A02}"/>
          </ac:graphicFrameMkLst>
        </pc:graphicFrameChg>
        <pc:graphicFrameChg chg="add mod">
          <ac:chgData name="David Parks" userId="0d663e3a-4707-4f34-af46-881a84e1e30a" providerId="ADAL" clId="{9E941FDF-622F-46CF-8DAC-C93C79298329}" dt="2024-11-20T22:49:58.960" v="3905"/>
          <ac:graphicFrameMkLst>
            <pc:docMk/>
            <pc:sldMk cId="3240186940" sldId="278"/>
            <ac:graphicFrameMk id="7" creationId="{155D5A39-AE17-AC80-81C5-E0B8578636A6}"/>
          </ac:graphicFrameMkLst>
        </pc:graphicFrameChg>
      </pc:sldChg>
      <pc:sldChg chg="new del">
        <pc:chgData name="David Parks" userId="0d663e3a-4707-4f34-af46-881a84e1e30a" providerId="ADAL" clId="{9E941FDF-622F-46CF-8DAC-C93C79298329}" dt="2024-11-20T22:57:28.855" v="4414" actId="2696"/>
        <pc:sldMkLst>
          <pc:docMk/>
          <pc:sldMk cId="478134265" sldId="279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4194827154" sldId="279"/>
        </pc:sldMkLst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194827154" sldId="279"/>
            <ac:spMk id="2" creationId="{04960CB1-6DC6-D8F2-5898-CF3D5AF481D3}"/>
          </ac:spMkLst>
        </pc:spChg>
        <pc:spChg chg="mod">
          <ac:chgData name="David Parks" userId="0d663e3a-4707-4f34-af46-881a84e1e30a" providerId="ADAL" clId="{9E941FDF-622F-46CF-8DAC-C93C79298329}" dt="2024-11-20T23:43:59.308" v="5701"/>
          <ac:spMkLst>
            <pc:docMk/>
            <pc:sldMk cId="4194827154" sldId="279"/>
            <ac:spMk id="3" creationId="{FA3FEFE2-B7A2-AB5D-C074-09C9020E7D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4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2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2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4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459FE-A025-4BA3-A865-C829F1399118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gca/award-lifecycle/managing-your-award/workday-award-line-lifecycle-statuses" TargetMode="External"/><Relationship Id="rId2" Type="http://schemas.openxmlformats.org/officeDocument/2006/relationships/hyperlink" Target="https://fin-s-web22.finance.uw.edu/fin/AwardPortal/Main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finance.uw.edu/gca/award-lifecycle/managing-your-award/workday-award-task-statuse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inance.uw.edu/pafc/files/Effort-Reporting/adding-a-proxy-in-ecc.pdf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mployeehelp.workday.uw.edu/workday-payroll-calendar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effort-reporting-schedule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effort-reporting-schedule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960120"/>
            <a:ext cx="7851897" cy="269747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Topic Office Hours: Known Issues/Reporting Schedule, and PAA Impact on Award Closeout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 21st, 2024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EECAD-9D5A-B5FB-AF87-6226637A6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DD142D-7F94-F278-7666-1E00D810CB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Award Closeout in Workday (cont’d)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F248B-93A0-3FF4-1AF6-B5EE8CC4C1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56463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Terms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Lifecycle Status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Closed (Status 4)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transactions allowed of any kind</a:t>
            </a:r>
          </a:p>
          <a:p>
            <a:pPr lvl="4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</a:p>
          <a:p>
            <a:pPr lvl="4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Accounting adjustments</a:t>
            </a:r>
          </a:p>
          <a:p>
            <a:pPr lvl="4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Cash application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Pending Adjustment (re-opening to Status 1)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GCA-approved status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Signifies approval to post adjustments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expenditures and accounting adjustments can post</a:t>
            </a:r>
          </a:p>
          <a:p>
            <a:pPr lvl="3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with FAS, the Lifecycle Status automatically changes from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Expired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Closeout in Progress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after the Final Action Date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B2DB616-9D61-47CC-BD17-1FBBA2D7A6F1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61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6C25E3-7541-3649-B6E0-4B05BAD83B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Closeout Status Impact on PAAs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0C748-2BBC-52DA-CD42-A16647FFEE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307459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a PAA is processed and the Lifecycle Status is either: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Expired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Pending Adjustment</a:t>
            </a:r>
          </a:p>
          <a:p>
            <a:pPr marL="457200" lvl="1" indent="0">
              <a:buNone/>
            </a:pP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 then the PAA will process normally in Workday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a PAA is processed and the Lifecycle Status is either: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Closeout in Progress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</a:p>
          <a:p>
            <a:pPr marL="457200" lvl="1" indent="0">
              <a:buNone/>
            </a:pP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… then the PAA will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process normally in Workday</a:t>
            </a:r>
          </a:p>
          <a:p>
            <a:pPr marL="11430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DC79E-8C20-1530-209B-C21FD7220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E3E55E-4B05-258D-FC1A-82F5CD209C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Late Credits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533BE-577E-067F-1604-FE3D6C9451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Credits must always post to the award, regardless of Lifecycle Status or how much time has elapsed since the end of the period of performance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Lifecycle status is “Closeout in Progress” or “Closed,” contact GCA to change the status which allow the credit to post</a:t>
            </a:r>
          </a:p>
        </p:txBody>
      </p:sp>
    </p:spTree>
    <p:extLst>
      <p:ext uri="{BB962C8B-B14F-4D97-AF65-F5344CB8AC3E}">
        <p14:creationId xmlns:p14="http://schemas.microsoft.com/office/powerpoint/2010/main" val="329914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72C2B-5C80-76C7-3CB7-CFFB1C76F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151BA3-E19B-68C7-58F6-2E6B8F44CD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Late Debits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AF480-6847-C851-4F71-4C261D62BE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8002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Whether a late debit* may be charged to the award depends on the stage of closeout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Expired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Late debits can post normally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Closeout in Progress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contact GCA for approval to change the lifecycle status to “Pending Adjustment”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final invoice or financial report has yet to be submitted, GCA will incorporate the late charge into the invoice or report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final invoice or financial report was submitted, GCA will prepare and submit a revised final invoice or financial report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sponsor-mandated closeout deadline has passed, the award cannot be re-opened to allow the charge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*Assumes the late charge was incurred during the period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3536816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11B865-5759-5630-5D6E-0299755934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378BF-6F16-6DF1-FE78-6CDABAE123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Portal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https://fin-s-web22.finance.uw.edu/fin/AwardPortal/Main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Lifecycle Statuses (GCA website)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https://finance.uw.edu/gca/award-lifecycle/managing-your-award/workday-award-line-lifecycle-statuses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Workday Award Task definitions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https://finance.uw.edu/gca/award-lifecycle/managing-your-award/workday-award-task-statuses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29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206-543-2610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0786FF-86B7-91BB-641A-2786F33761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Known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4E317-B05C-946F-EEF3-4CF8A1665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00011"/>
            <a:ext cx="8196210" cy="478647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Missing PAA Journal Lines for Specific Pay Periods and Accounting Date Ranges</a:t>
            </a:r>
          </a:p>
          <a:p>
            <a:pPr lvl="1"/>
            <a:r>
              <a:rPr lang="en-US" sz="1900" dirty="0"/>
              <a:t>Fixed for future runs of PAA integration process</a:t>
            </a:r>
          </a:p>
          <a:p>
            <a:pPr lvl="1"/>
            <a:r>
              <a:rPr lang="en-US" sz="1900" dirty="0"/>
              <a:t>Fix underway for retroactive corrections to get the data into ECC</a:t>
            </a:r>
          </a:p>
          <a:p>
            <a:r>
              <a:rPr lang="en-US" sz="2200" dirty="0"/>
              <a:t>Pay Periods and Accounting Date Range of Missing PAAs:</a:t>
            </a:r>
          </a:p>
          <a:p>
            <a:pPr lvl="1"/>
            <a:r>
              <a:rPr lang="en-US" sz="1900" dirty="0"/>
              <a:t>07/15/2024 - 07/21/2024 missed 11/15/2023 PPE lines</a:t>
            </a:r>
          </a:p>
          <a:p>
            <a:pPr lvl="1"/>
            <a:r>
              <a:rPr lang="en-US" sz="1900" dirty="0"/>
              <a:t>08/19/2024 - 08/25/2024 missed 11/30/2023</a:t>
            </a:r>
          </a:p>
          <a:p>
            <a:pPr lvl="1"/>
            <a:r>
              <a:rPr lang="en-US" sz="1900" dirty="0"/>
              <a:t>08/26/2024 - 09/01/2024 missed 08/15/2023</a:t>
            </a:r>
          </a:p>
          <a:p>
            <a:pPr lvl="1"/>
            <a:r>
              <a:rPr lang="en-US" sz="1900" dirty="0"/>
              <a:t>09/16/2024 - 09/22/2024 missed 07/15/2023</a:t>
            </a:r>
          </a:p>
          <a:p>
            <a:pPr lvl="1"/>
            <a:r>
              <a:rPr lang="en-US" sz="1900" dirty="0"/>
              <a:t>09/23/2024 - 09/29/2024 missed 02/15/2024</a:t>
            </a:r>
          </a:p>
          <a:p>
            <a:pPr lvl="1"/>
            <a:r>
              <a:rPr lang="en-US" sz="1900" dirty="0"/>
              <a:t>10/07/2024 - 10/13/2024 missed 05/15/2024</a:t>
            </a:r>
          </a:p>
          <a:p>
            <a:pPr lvl="1"/>
            <a:r>
              <a:rPr lang="en-US" sz="1900" dirty="0"/>
              <a:t>10/21/2024 - 10/27/2024 missed 11/15/2023</a:t>
            </a:r>
          </a:p>
          <a:p>
            <a:pPr lvl="1"/>
            <a:r>
              <a:rPr lang="en-US" sz="1900" dirty="0"/>
              <a:t>10/28/2024 - 11/03/2024 missed 11/15/2023 </a:t>
            </a:r>
          </a:p>
          <a:p>
            <a:r>
              <a:rPr lang="en-US" sz="2200" dirty="0"/>
              <a:t>~ 1600 total salaries and wages journal 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8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F69E44-D697-F446-DE0C-F465D6A4C1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Known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565AC-E494-070E-BBE1-12B4CFB15D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669" y="1483226"/>
            <a:ext cx="8184662" cy="50032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900" dirty="0"/>
              <a:t>Other Data Discrepancies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Still Investigating reported issues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Retro Pay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Salary cap for workers not over the cap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True Earned/Budget Dates are obscured in Workday reports (depending on security role) – R1269.1 and other reports impacted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Effort Shifts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May need to use “Reset Statement” button to update “Certified Effort” column after a shift is completed - 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Non-faculty with effort statements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Unable to move the payroll to project statements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Should be addressed through a note on the effort statement, and project statement they are missing from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Can be certified by the worker the statement is for, or the PI for the grant(s) they have payroll on (</a:t>
            </a:r>
            <a:r>
              <a:rPr lang="en-US" sz="2500" dirty="0">
                <a:hlinkClick r:id="rId2"/>
              </a:rPr>
              <a:t>Proxy cert</a:t>
            </a:r>
            <a:r>
              <a:rPr lang="en-US" sz="2500" dirty="0"/>
              <a:t>)</a:t>
            </a:r>
          </a:p>
          <a:p>
            <a:pPr lvl="1">
              <a:lnSpc>
                <a:spcPct val="120000"/>
              </a:lnSpc>
            </a:pPr>
            <a:r>
              <a:rPr lang="en-US" sz="2500" dirty="0"/>
              <a:t>Will be fixed for periods starting 1/1/2025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062049-05DF-4D05-0665-6D8A49B27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318" y="3836136"/>
            <a:ext cx="246642" cy="24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7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4C7DE8-24C3-640B-9A3E-C5380C4EA0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ECC System Data Loading/Maintenance Schedule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2FDA4-4C31-3E04-F311-5F47123393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3895" y="1582179"/>
            <a:ext cx="8196210" cy="5526960"/>
          </a:xfrm>
        </p:spPr>
        <p:txBody>
          <a:bodyPr>
            <a:normAutofit/>
          </a:bodyPr>
          <a:lstStyle/>
          <a:p>
            <a:r>
              <a:rPr lang="en-US" dirty="0"/>
              <a:t>New: Daily System Restart @6:30PM PST</a:t>
            </a:r>
          </a:p>
          <a:p>
            <a:pPr lvl="1"/>
            <a:r>
              <a:rPr lang="en-US" dirty="0"/>
              <a:t>Impacts system access ~15-20 minutes</a:t>
            </a:r>
          </a:p>
          <a:p>
            <a:r>
              <a:rPr lang="en-US" dirty="0"/>
              <a:t>Payroll/PAA Schedule</a:t>
            </a:r>
          </a:p>
          <a:p>
            <a:pPr lvl="1"/>
            <a:r>
              <a:rPr lang="en-US" dirty="0"/>
              <a:t>ECC receives new payroll file Thursday after payroll complete date – loaded Thursday nights </a:t>
            </a:r>
          </a:p>
          <a:p>
            <a:pPr lvl="2"/>
            <a:r>
              <a:rPr lang="en-US" dirty="0"/>
              <a:t>Payroll “Complete” date is the day after costing allocation/timesheet approval deadlines</a:t>
            </a:r>
          </a:p>
          <a:p>
            <a:pPr lvl="2"/>
            <a:r>
              <a:rPr lang="en-US" dirty="0"/>
              <a:t>E.g. 1: 11/15/2024 payroll completed on Wednesday 11/20/2024, ECC receives and loads data on 11/21/2024 (today)</a:t>
            </a:r>
          </a:p>
          <a:p>
            <a:pPr lvl="2"/>
            <a:r>
              <a:rPr lang="en-US" dirty="0"/>
              <a:t>E.g. 2: 11/30/2024 payroll completes on Thursday 12/05/2024, ECC receives and loads data on Thursday 12/12/2024</a:t>
            </a:r>
          </a:p>
          <a:p>
            <a:pPr lvl="1"/>
            <a:r>
              <a:rPr lang="en-US" dirty="0"/>
              <a:t>Newly completed PAAs load once a week – now Monday evenings – data available Tuesday morning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200" dirty="0"/>
              <a:t>Payroll Calendar </a:t>
            </a:r>
            <a:r>
              <a:rPr lang="en-US" sz="1600" dirty="0"/>
              <a:t>- </a:t>
            </a:r>
            <a:r>
              <a:rPr lang="en-US" sz="1200" dirty="0">
                <a:hlinkClick r:id="rId2"/>
              </a:rPr>
              <a:t>https://employeehelp.workday.uw.edu/workday-payroll-calendar/</a:t>
            </a:r>
            <a:endParaRPr lang="en-US" sz="12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A0320E-7B80-8F4B-3246-278FF9FC0A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Extending Due Date for FY24 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ADD3D-0062-6C5C-4026-A5355587E1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Pushing back due date for FY24 periods</a:t>
            </a:r>
          </a:p>
          <a:p>
            <a:pPr lvl="1"/>
            <a:r>
              <a:rPr lang="en-US" dirty="0"/>
              <a:t>Previous Due Date: 12/06/2024</a:t>
            </a:r>
          </a:p>
          <a:p>
            <a:pPr lvl="1"/>
            <a:r>
              <a:rPr lang="en-US" dirty="0"/>
              <a:t>New Due Date: TBD – Announced Week of Monday 12/02/2024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ECC Schedule: </a:t>
            </a:r>
            <a:r>
              <a:rPr lang="en-US" sz="1600" dirty="0">
                <a:hlinkClick r:id="rId2"/>
              </a:rPr>
              <a:t>https://finance.uw.edu/pafc/effort-reporting/effort-reporting-schedule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5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5784420-4FC8-A697-36D8-B430575CD5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Future Periods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41080-8418-B66E-CC8F-C2B72C5F53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571223"/>
            <a:ext cx="8196210" cy="51901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Schedule for first half of FY25:</a:t>
            </a:r>
          </a:p>
          <a:p>
            <a:pPr lvl="1"/>
            <a:r>
              <a:rPr lang="en-US" dirty="0"/>
              <a:t>Effort Statements (returning to semi-annual)</a:t>
            </a:r>
          </a:p>
          <a:p>
            <a:pPr lvl="2"/>
            <a:r>
              <a:rPr lang="en-US" dirty="0"/>
              <a:t>07/01/2024 – 12/31/2024</a:t>
            </a:r>
          </a:p>
          <a:p>
            <a:pPr lvl="3"/>
            <a:r>
              <a:rPr lang="en-US" dirty="0"/>
              <a:t>Pre-Review Start – 02/04/2025</a:t>
            </a:r>
          </a:p>
          <a:p>
            <a:pPr lvl="3"/>
            <a:r>
              <a:rPr lang="en-US" dirty="0"/>
              <a:t>Certification Start – 02/26/2025</a:t>
            </a:r>
          </a:p>
          <a:p>
            <a:pPr lvl="3"/>
            <a:r>
              <a:rPr lang="en-US" dirty="0"/>
              <a:t>Due – 05/09/2025</a:t>
            </a:r>
          </a:p>
          <a:p>
            <a:pPr lvl="1"/>
            <a:r>
              <a:rPr lang="en-US" dirty="0"/>
              <a:t>Project Statements (returning to quarterly)</a:t>
            </a:r>
          </a:p>
          <a:p>
            <a:pPr lvl="2"/>
            <a:r>
              <a:rPr lang="en-US" dirty="0"/>
              <a:t>07/01/2024 – 09/30/2024</a:t>
            </a:r>
          </a:p>
          <a:p>
            <a:pPr lvl="3"/>
            <a:r>
              <a:rPr lang="en-US" dirty="0"/>
              <a:t>Pre-Review Start – 11/08/2024 (available now)</a:t>
            </a:r>
          </a:p>
          <a:p>
            <a:pPr lvl="3"/>
            <a:r>
              <a:rPr lang="en-US" dirty="0"/>
              <a:t>Certification Start – 01/13/2025</a:t>
            </a:r>
          </a:p>
          <a:p>
            <a:pPr lvl="3"/>
            <a:r>
              <a:rPr lang="en-US" dirty="0"/>
              <a:t>Due – 03/14/2025</a:t>
            </a:r>
          </a:p>
          <a:p>
            <a:pPr lvl="2"/>
            <a:r>
              <a:rPr lang="en-US" dirty="0"/>
              <a:t>10/01/2024 – 12/31/2024</a:t>
            </a:r>
          </a:p>
          <a:p>
            <a:pPr lvl="3"/>
            <a:r>
              <a:rPr lang="en-US" dirty="0"/>
              <a:t>Pre-Review Start – 02/04/2025</a:t>
            </a:r>
          </a:p>
          <a:p>
            <a:pPr lvl="3"/>
            <a:r>
              <a:rPr lang="en-US" dirty="0"/>
              <a:t>Certification Start – 02/26/2025</a:t>
            </a:r>
          </a:p>
          <a:p>
            <a:pPr lvl="3"/>
            <a:r>
              <a:rPr lang="en-US" dirty="0"/>
              <a:t>Due – 05/09/2025</a:t>
            </a:r>
          </a:p>
          <a:p>
            <a:pPr lvl="3"/>
            <a:endParaRPr lang="en-US" sz="1200" dirty="0"/>
          </a:p>
          <a:p>
            <a:pPr lvl="1"/>
            <a:r>
              <a:rPr lang="en-US" sz="1600" dirty="0"/>
              <a:t>Schedule on Website:</a:t>
            </a:r>
          </a:p>
          <a:p>
            <a:pPr lvl="2"/>
            <a:r>
              <a:rPr lang="en-US" sz="1200" dirty="0">
                <a:hlinkClick r:id="rId2"/>
              </a:rPr>
              <a:t>https://finance.uw.edu/pafc/effort-reporting/effort-reporting-schedule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7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960CB1-6DC6-D8F2-5898-CF3D5AF481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Question Break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EFE2-B7A2-AB5D-C074-09C9020E7D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Award Closeout in Workday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27088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Terms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Action Date: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last day the award line is open for the department to post expenditures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Typically, one to three weeks prior to the due date of the final invoice or final financial report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Lifecycle Status will change from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Expired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Closeout in Progress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after the FAD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FAD can always be found in Award Portal under “Grant Information”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FAD can’t be changed; the Lifecycle Status can be changed in Workday by GCA, but the FAD is a system-calculated date which is driven by the due date of the final invoice or financial report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22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527DB5-9480-5C9B-66F8-99C15FB03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50782F-315E-E795-8B5D-DE12801C41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Award Closeout in Workday (cont’d)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DF2D5-CD52-4B61-ED8E-42033CB44C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67321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Terms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Lifecycle Status (old FAS Budget Status)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 (old FAS Status 1)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Spending and adjustments are allowed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Expired (Status 1)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Signifies the period after the end of the period of performance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Spending and adjustments allowed for costs incurred during the period of performance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Closeout in Progress (Status 3… kind of)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after the Final Action Date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spending or adjustments allowed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and submission of the final invoice or financial report occurs during this period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Cash application can still occur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9AFA60C7-E2A4-B349-7B4A-ED48DA68B82E}"/>
              </a:ext>
            </a:extLst>
          </p:cNvPr>
          <p:cNvSpPr txBox="1">
            <a:spLocks/>
          </p:cNvSpPr>
          <p:nvPr/>
        </p:nvSpPr>
        <p:spPr>
          <a:xfrm>
            <a:off x="671758" y="6301355"/>
            <a:ext cx="7229368" cy="3308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200" b="1" dirty="0">
              <a:solidFill>
                <a:srgbClr val="4B2E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4769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69BC0C-635E-4CD4-A43A-78E338BE6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51de0-1ea6-42d6-a184-fbb21641e844"/>
    <ds:schemaRef ds:uri="8410168f-e7be-4b05-82ad-db2e089d1a9a"/>
    <ds:schemaRef ds:uri="ab06a5aa-8e31-4bdb-9b13-38c58a92e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472A6F-B4F0-482A-960D-53505646126A}">
  <ds:schemaRefs>
    <ds:schemaRef ds:uri="http://schemas.microsoft.com/office/2006/metadata/properties"/>
    <ds:schemaRef ds:uri="http://schemas.microsoft.com/office/infopath/2007/PartnerControls"/>
    <ds:schemaRef ds:uri="ab06a5aa-8e31-4bdb-9b13-38c58a92ec8a"/>
    <ds:schemaRef ds:uri="6f851de0-1ea6-42d6-a184-fbb21641e844"/>
  </ds:schemaRefs>
</ds:datastoreItem>
</file>

<file path=customXml/itemProps3.xml><?xml version="1.0" encoding="utf-8"?>
<ds:datastoreItem xmlns:ds="http://schemas.openxmlformats.org/officeDocument/2006/customXml" ds:itemID="{E9C141B3-18F0-4CE7-AC36-0364ECD8D3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Salary cap calc theme</Template>
  <TotalTime>1464</TotalTime>
  <Words>1143</Words>
  <Application>Microsoft Office PowerPoint</Application>
  <PresentationFormat>On-screen Show (4:3)</PresentationFormat>
  <Paragraphs>150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Encode Sans Normal Black</vt:lpstr>
      <vt:lpstr>Lucida Grande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L. Gardner</dc:creator>
  <cp:lastModifiedBy>David Parks</cp:lastModifiedBy>
  <cp:revision>3</cp:revision>
  <dcterms:created xsi:type="dcterms:W3CDTF">2024-08-14T15:26:26Z</dcterms:created>
  <dcterms:modified xsi:type="dcterms:W3CDTF">2024-11-21T17:28:33Z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0x010100D7FCDB28E93C9346A6A7EC5839D981D5</vt:lpwstr>
  </property>
  <property fmtid="{D5CDD505-2E9C-101B-9397-08002B2CF9AE}" pid="3" name="MediaServiceImageTags">
    <vt:lpwstr/>
  </property>
</Properties>
</file>