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52" r:id="rId5"/>
  </p:sldMasterIdLst>
  <p:sldIdLst>
    <p:sldId id="259" r:id="rId6"/>
    <p:sldId id="260" r:id="rId7"/>
    <p:sldId id="266" r:id="rId8"/>
    <p:sldId id="263" r:id="rId9"/>
    <p:sldId id="264" r:id="rId10"/>
    <p:sldId id="270" r:id="rId11"/>
    <p:sldId id="271" r:id="rId12"/>
    <p:sldId id="269" r:id="rId13"/>
    <p:sldId id="268" r:id="rId14"/>
    <p:sldId id="267" r:id="rId15"/>
    <p:sldId id="265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1234" y="48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arks" userId="0d663e3a-4707-4f34-af46-881a84e1e30a" providerId="ADAL" clId="{5452CD90-D67D-4F8D-A97C-A055924C2D63}"/>
    <pc:docChg chg="modSld">
      <pc:chgData name="David Parks" userId="0d663e3a-4707-4f34-af46-881a84e1e30a" providerId="ADAL" clId="{5452CD90-D67D-4F8D-A97C-A055924C2D63}" dt="2024-07-18T17:49:42.188" v="1" actId="20577"/>
      <pc:docMkLst>
        <pc:docMk/>
      </pc:docMkLst>
      <pc:sldChg chg="modSp mod">
        <pc:chgData name="David Parks" userId="0d663e3a-4707-4f34-af46-881a84e1e30a" providerId="ADAL" clId="{5452CD90-D67D-4F8D-A97C-A055924C2D63}" dt="2024-07-18T17:49:42.188" v="1" actId="20577"/>
        <pc:sldMkLst>
          <pc:docMk/>
          <pc:sldMk cId="3848173801" sldId="267"/>
        </pc:sldMkLst>
        <pc:spChg chg="mod">
          <ac:chgData name="David Parks" userId="0d663e3a-4707-4f34-af46-881a84e1e30a" providerId="ADAL" clId="{5452CD90-D67D-4F8D-A97C-A055924C2D63}" dt="2024-07-18T17:49:42.188" v="1" actId="20577"/>
          <ac:spMkLst>
            <pc:docMk/>
            <pc:sldMk cId="3848173801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effort-reporting/ecc-office-hours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hyperlink" Target="mailto:mgard4@uw.eud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inance.uw.edu/pafc/effort-reporting/effort-reporting-schedul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ashington.huronecc.com/ecc/multipleInstitutionSelect.action" TargetMode="External"/><Relationship Id="rId7" Type="http://schemas.openxmlformats.org/officeDocument/2006/relationships/hyperlink" Target="https://finance.uw.edu/pafc/session_recordings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hyperlink" Target="https://finance.uw.edu/pafc/effort-reporting/training" TargetMode="External"/><Relationship Id="rId5" Type="http://schemas.openxmlformats.org/officeDocument/2006/relationships/hyperlink" Target="https://finance.uw.edu/pafc/effort-reporting/job-aids-and-tools/calculatorstools" TargetMode="External"/><Relationship Id="rId4" Type="http://schemas.openxmlformats.org/officeDocument/2006/relationships/hyperlink" Target="https://finance.uw.edu/pafc/effort-reporting/job-aids-and-tools/ecc-job-aids-and-user-guid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7" y="960120"/>
            <a:ext cx="7851897" cy="269747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Focused Topic Office Hours: ECC Update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55675" y="4508694"/>
            <a:ext cx="6793086" cy="1288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18</a:t>
            </a:r>
            <a:r>
              <a:rPr lang="en-US" sz="16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Parks &amp; Matt Gardner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Award Fiscal Compliance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Future Office Hours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“Focused” Office Hours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August 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August 15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</a:p>
          <a:p>
            <a:pPr lvl="1"/>
            <a:endParaRPr lang="en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 Office Hours Every Friday at 10am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https://finance.uw.edu/pafc/effort-reporting/ecc-office-hours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17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 Award Fiscal Compliance (PAFC)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effortreporting@uw.edu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(Effort questions)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gcafco@uw.edu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(All other compliance questions)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https://finance.uw.edu/pafc/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 Gardner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mgard4@uw.edu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206-543-2610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Parks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parksd2@uw.edu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28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Recap: Effort certifications in ECC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Employee Compensation Compliance (ECC) is the system    replacing eFECS for effort certifications at the UW. ECC statements include: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Effort Statements (old “FECs”)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Statements (old “GCCRs”)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Issue with payroll data integration discovered which required pausing certifications until fixes could be implemented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Fixes were implemented and tested, and all payroll data is currently re-loading into the system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ECC will be re-started in the next couple of weeks and effort certifications will resume in August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Effort Statements -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Revised Reporting Periods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Effort Statements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certifies: All faculty with compensation paid from a sponsored award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Standard period: Six months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January 1 – June 30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July 1 – December 31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Revised period: One year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July 1, 2023 – June 30, 2024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31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Project Statements -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Revised Reporting Periods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Statements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Covers: Staff salaries for specific sponsored awards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certifies: Principal Investigators</a:t>
            </a: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Standard: Every three months/quarter</a:t>
            </a:r>
          </a:p>
          <a:p>
            <a:pPr lvl="2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January 1 – March 31</a:t>
            </a:r>
          </a:p>
          <a:p>
            <a:pPr lvl="2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April 1 – June 30</a:t>
            </a:r>
          </a:p>
          <a:p>
            <a:pPr lvl="2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July 1 – September 30</a:t>
            </a:r>
          </a:p>
          <a:p>
            <a:pPr lvl="2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October 1 – December 31</a:t>
            </a:r>
            <a:b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Revised: Six months</a:t>
            </a:r>
          </a:p>
          <a:p>
            <a:pPr lvl="2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July 1, 2023 – December 31, 2023</a:t>
            </a:r>
          </a:p>
          <a:p>
            <a:pPr lvl="2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January 1, 2024 – June 30,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18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Target Re-start and Certification Dates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Re-open ECC and kick off Pre-Review period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Week of July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trike="sngStrike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29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hard due date on end of Pre-Review period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Completing the pre-review enables certification to occur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Certification period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Tentatively August </a:t>
            </a:r>
            <a:r>
              <a:rPr lang="en-US" strike="sngStrike" dirty="0">
                <a:latin typeface="Arial" panose="020B0604020202020204" pitchFamily="34" charset="0"/>
                <a:cs typeface="Arial" panose="020B0604020202020204" pitchFamily="34" charset="0"/>
              </a:rPr>
              <a:t>14th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22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October 25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Applies to all three of FY2024 reporting periods: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Effort Statement – July 1, 2023 – June 30, 2024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Statement – July 1, 2023 – December 31, 2023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Statement – January 1, 2024 – June 30, 2024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 to the standard reporting periods for FY2025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81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DF852A9-3E97-6C87-ED2B-E32BDFA741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Approximated FY24 Schedule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FA3A0-AFF9-C87E-CC6C-3CB22ABCB9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5577854"/>
            <a:ext cx="7120129" cy="900967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https://finance.uw.edu/pafc/effort-reporting/effort-reporting-schedule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25D3F-B3A8-5036-09B2-9C8CDCF9D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56" y="1762656"/>
            <a:ext cx="5549705" cy="367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5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C234D6C-A732-4C36-788A-983224160872}"/>
              </a:ext>
            </a:extLst>
          </p:cNvPr>
          <p:cNvSpPr/>
          <p:nvPr/>
        </p:nvSpPr>
        <p:spPr>
          <a:xfrm>
            <a:off x="288485" y="1645920"/>
            <a:ext cx="8361739" cy="3858768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AFE6D0-8B62-C071-94BA-576B41522F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Statement Status Flow Timeline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F646165-37B0-77F3-52C4-7CC9986D9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48" y="1723644"/>
            <a:ext cx="7781212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5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09333F-BD24-401A-DC4A-D2C13F1743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Lingering Issues in ECC / Impacts of Fixes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ED95B-6083-E2A2-D304-9977D93EF1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/>
              <a:t>Linger Issues:</a:t>
            </a:r>
          </a:p>
          <a:p>
            <a:pPr lvl="1"/>
            <a:r>
              <a:rPr lang="en-US" dirty="0"/>
              <a:t>Stipends</a:t>
            </a:r>
          </a:p>
          <a:p>
            <a:pPr lvl="1"/>
            <a:r>
              <a:rPr lang="en-US" dirty="0"/>
              <a:t>Non-faculty PIs on Effort Statements</a:t>
            </a:r>
          </a:p>
          <a:p>
            <a:r>
              <a:rPr lang="en-US" sz="2800" dirty="0"/>
              <a:t>Impacts:</a:t>
            </a:r>
          </a:p>
          <a:p>
            <a:pPr lvl="1"/>
            <a:r>
              <a:rPr lang="en-US" dirty="0"/>
              <a:t>“NF-Pay” - Pay components outside of REG Equivalent Pay Component Group and not ADS/ENS</a:t>
            </a:r>
            <a:endParaRPr lang="en-US" sz="2800" dirty="0"/>
          </a:p>
          <a:p>
            <a:pPr lvl="1"/>
            <a:r>
              <a:rPr lang="en-US" dirty="0"/>
              <a:t>Summarized values per pay period</a:t>
            </a:r>
            <a:endParaRPr lang="en-US" sz="2800" dirty="0"/>
          </a:p>
          <a:p>
            <a:pPr lvl="1"/>
            <a:r>
              <a:rPr lang="en-US" dirty="0"/>
              <a:t>Reports certified prior to the operational pause are not longer valid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Resources and Links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</a:p>
          <a:p>
            <a:pPr lvl="1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https://washington.huronecc.com/ecc/multipleInstitutionSelect.action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Job Aids &amp; User Guides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https://finance.uw.edu/pafc/effort-reporting/job-aids-and-tools/ecc-job-aids-and-user-guides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Salary Cap Calculator (recent update impacting &lt; 100% FTE)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https://finance.uw.edu/pafc/effort-reporting/job-aids-and-tools/calculatorstools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Training Videos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https://finance.uw.edu/pafc/effort-reporting/training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Recordings of prior Focused Office Hours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https://finance.uw.edu/pafc/session_recordings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69377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FFF5C5-6830-4BA6-94C4-40919D1591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6A51A8-73CA-470E-B9AE-FD99457A9D45}">
  <ds:schemaRefs>
    <ds:schemaRef ds:uri="http://schemas.microsoft.com/office/2006/metadata/properties"/>
    <ds:schemaRef ds:uri="http://schemas.microsoft.com/office/infopath/2007/PartnerControls"/>
    <ds:schemaRef ds:uri="ab06a5aa-8e31-4bdb-9b13-38c58a92ec8a"/>
    <ds:schemaRef ds:uri="6f851de0-1ea6-42d6-a184-fbb21641e844"/>
  </ds:schemaRefs>
</ds:datastoreItem>
</file>

<file path=customXml/itemProps3.xml><?xml version="1.0" encoding="utf-8"?>
<ds:datastoreItem xmlns:ds="http://schemas.openxmlformats.org/officeDocument/2006/customXml" ds:itemID="{4AA34937-E4DA-4908-979D-CD720D16EB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51de0-1ea6-42d6-a184-fbb21641e844"/>
    <ds:schemaRef ds:uri="8410168f-e7be-4b05-82ad-db2e089d1a9a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10160</TotalTime>
  <Words>587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David Parks</cp:lastModifiedBy>
  <cp:revision>52</cp:revision>
  <cp:lastPrinted>2016-02-10T20:19:12Z</cp:lastPrinted>
  <dcterms:created xsi:type="dcterms:W3CDTF">2014-10-14T00:51:43Z</dcterms:created>
  <dcterms:modified xsi:type="dcterms:W3CDTF">2024-07-18T17:49:51Z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6F92FEFD-D22D-4C6F-A548-5DCAEB6DA048</vt:lpwstr>
  </property>
  <property fmtid="{D5CDD505-2E9C-101B-9397-08002B2CF9AE}" pid="3" name="ArticulatePath">
    <vt:lpwstr>MRAM - Optional Presenter PPT Template</vt:lpwstr>
  </property>
  <property fmtid="{D5CDD505-2E9C-101B-9397-08002B2CF9AE}" pid="4" name="ContentTypeId">
    <vt:lpwstr>0x010100D7FCDB28E93C9346A6A7EC5839D981D5</vt:lpwstr>
  </property>
  <property fmtid="{D5CDD505-2E9C-101B-9397-08002B2CF9AE}" pid="5" name="MediaServiceImageTags">
    <vt:lpwstr/>
  </property>
</Properties>
</file>