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4"/>
    <p:sldMasterId id="2147483652" r:id="rId5"/>
  </p:sldMasterIdLst>
  <p:sldIdLst>
    <p:sldId id="259" r:id="rId6"/>
    <p:sldId id="260" r:id="rId7"/>
    <p:sldId id="266" r:id="rId8"/>
    <p:sldId id="263" r:id="rId9"/>
    <p:sldId id="264" r:id="rId10"/>
    <p:sldId id="270" r:id="rId11"/>
    <p:sldId id="271" r:id="rId12"/>
    <p:sldId id="269" r:id="rId13"/>
    <p:sldId id="268" r:id="rId14"/>
    <p:sldId id="267" r:id="rId15"/>
    <p:sldId id="265" r:id="rId16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8D3A2"/>
    <a:srgbClr val="4B2E83"/>
    <a:srgbClr val="E8E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6" autoAdjust="0"/>
    <p:restoredTop sz="94660"/>
  </p:normalViewPr>
  <p:slideViewPr>
    <p:cSldViewPr snapToGrid="0" snapToObjects="1" showGuides="1">
      <p:cViewPr varScale="1">
        <p:scale>
          <a:sx n="61" d="100"/>
          <a:sy n="61" d="100"/>
        </p:scale>
        <p:origin x="1234" y="48"/>
      </p:cViewPr>
      <p:guideLst>
        <p:guide orient="horz" pos="2488"/>
        <p:guide pos="4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Parks" userId="0d663e3a-4707-4f34-af46-881a84e1e30a" providerId="ADAL" clId="{5452CD90-D67D-4F8D-A97C-A055924C2D63}"/>
    <pc:docChg chg="modSld">
      <pc:chgData name="David Parks" userId="0d663e3a-4707-4f34-af46-881a84e1e30a" providerId="ADAL" clId="{5452CD90-D67D-4F8D-A97C-A055924C2D63}" dt="2024-07-18T17:49:42.188" v="1" actId="20577"/>
      <pc:docMkLst>
        <pc:docMk/>
      </pc:docMkLst>
      <pc:sldChg chg="modSp mod">
        <pc:chgData name="David Parks" userId="0d663e3a-4707-4f34-af46-881a84e1e30a" providerId="ADAL" clId="{5452CD90-D67D-4F8D-A97C-A055924C2D63}" dt="2024-07-18T17:49:42.188" v="1" actId="20577"/>
        <pc:sldMkLst>
          <pc:docMk/>
          <pc:sldMk cId="3848173801" sldId="267"/>
        </pc:sldMkLst>
        <pc:spChg chg="mod">
          <ac:chgData name="David Parks" userId="0d663e3a-4707-4f34-af46-881a84e1e30a" providerId="ADAL" clId="{5452CD90-D67D-4F8D-A97C-A055924C2D63}" dt="2024-07-18T17:49:42.188" v="1" actId="20577"/>
          <ac:spMkLst>
            <pc:docMk/>
            <pc:sldMk cId="3848173801" sldId="26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15" y="5945854"/>
            <a:ext cx="1371600" cy="92354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7334" y="6354234"/>
            <a:ext cx="2540000" cy="266700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baseline="0">
                <a:solidFill>
                  <a:schemeClr val="accent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TITLE HERE</a:t>
            </a:r>
          </a:p>
          <a:p>
            <a:pPr lvl="0"/>
            <a:r>
              <a:rPr lang="en-US" dirty="0"/>
              <a:t>ENCODE NORMAL</a:t>
            </a:r>
          </a:p>
          <a:p>
            <a:pPr lvl="0"/>
            <a:r>
              <a:rPr lang="en-US" dirty="0"/>
              <a:t>BLACK, 50 PT. </a:t>
            </a:r>
          </a:p>
        </p:txBody>
      </p:sp>
      <p:pic>
        <p:nvPicPr>
          <p:cNvPr id="2" name="Picture 1" descr="Bar_RtAngle_7502_RGB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87" y="4006085"/>
            <a:ext cx="2284303" cy="112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4912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FFFFFF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FFFFFF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FFFFFF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FFFFFF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FFFFFF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FFFFFF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FFFFFF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(UNI SANS REGULAR	, 24 PT.)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8401" y="6354234"/>
            <a:ext cx="2540000" cy="266700"/>
          </a:xfrm>
          <a:prstGeom prst="rect">
            <a:avLst/>
          </a:prstGeom>
        </p:spPr>
      </p:pic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240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15" y="5945854"/>
            <a:ext cx="1371600" cy="923544"/>
          </a:xfrm>
          <a:prstGeom prst="rect">
            <a:avLst/>
          </a:prstGeom>
        </p:spPr>
      </p:pic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FFFFFF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FFFFFF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FFFFFF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FFFFFF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FFFFFF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FFFFFF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Bulleted content here (Open Sans Light, 24 pt.)</a:t>
            </a:r>
          </a:p>
          <a:p>
            <a:pPr lvl="1"/>
            <a:r>
              <a:rPr lang="en-US" dirty="0"/>
              <a:t>Second level (Open Sans Light, 20)</a:t>
            </a:r>
          </a:p>
          <a:p>
            <a:pPr lvl="2"/>
            <a:r>
              <a:rPr lang="en-US" dirty="0"/>
              <a:t>Third level (Open Sans Light, 18)</a:t>
            </a:r>
          </a:p>
          <a:p>
            <a:pPr lvl="3"/>
            <a:r>
              <a:rPr lang="en-US" dirty="0"/>
              <a:t>Fourth level (Open Sans Light, 16)</a:t>
            </a:r>
          </a:p>
          <a:p>
            <a:pPr lvl="4"/>
            <a:r>
              <a:rPr lang="en-US" dirty="0"/>
              <a:t>Fifth level (Open Sans Light, 14)</a:t>
            </a:r>
          </a:p>
        </p:txBody>
      </p:sp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337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8401" y="6354234"/>
            <a:ext cx="2540000" cy="266700"/>
          </a:xfrm>
          <a:prstGeom prst="rect">
            <a:avLst/>
          </a:prstGeom>
        </p:spPr>
      </p:pic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rgbClr val="FFFFFF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Graphics can go here – </a:t>
            </a:r>
            <a:br>
              <a:rPr lang="en-US" dirty="0"/>
            </a:br>
            <a:r>
              <a:rPr lang="en-US" dirty="0"/>
              <a:t>replace this box with your image or chart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FFFFFF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560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baseline="0">
                <a:solidFill>
                  <a:srgbClr val="4B2E8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TITLE HERE</a:t>
            </a:r>
          </a:p>
          <a:p>
            <a:pPr lvl="0"/>
            <a:r>
              <a:rPr lang="en-US" dirty="0"/>
              <a:t>ENCODE NORMAL</a:t>
            </a:r>
          </a:p>
          <a:p>
            <a:pPr lvl="0"/>
            <a:r>
              <a:rPr lang="en-US" dirty="0"/>
              <a:t>BLACK, 50 PT. </a:t>
            </a:r>
          </a:p>
        </p:txBody>
      </p:sp>
      <p:pic>
        <p:nvPicPr>
          <p:cNvPr id="8" name="Picture 7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9" name="Picture 8" descr="Wordmark_center_Purple_HEX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39" y="6487457"/>
            <a:ext cx="2425295" cy="163374"/>
          </a:xfrm>
          <a:prstGeom prst="rect">
            <a:avLst/>
          </a:prstGeom>
        </p:spPr>
      </p:pic>
      <p:pic>
        <p:nvPicPr>
          <p:cNvPr id="6" name="Picture 5" descr="Bar_RtAngle_7502_RGB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87" y="4006085"/>
            <a:ext cx="2284303" cy="112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191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4B2E8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4B2E83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(UNI SANS LIGHT, 24 PT.)</a:t>
            </a:r>
          </a:p>
        </p:txBody>
      </p:sp>
      <p:pic>
        <p:nvPicPr>
          <p:cNvPr id="9" name="Picture 8" descr="Wordmark_center_Purple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155" y="6487457"/>
            <a:ext cx="2425295" cy="163374"/>
          </a:xfrm>
          <a:prstGeom prst="rect">
            <a:avLst/>
          </a:prstGeom>
        </p:spPr>
      </p:pic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872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4B2E8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pic>
        <p:nvPicPr>
          <p:cNvPr id="9" name="Picture 8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7" name="Picture 6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22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rgbClr val="999999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Graphics can go here – </a:t>
            </a:r>
            <a:br>
              <a:rPr lang="en-US" dirty="0"/>
            </a:br>
            <a:r>
              <a:rPr lang="en-US" dirty="0"/>
              <a:t>replace this box with your image or chart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4B2E8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pic>
        <p:nvPicPr>
          <p:cNvPr id="7" name="Picture 6" descr="Wordmark_center_Purple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3105" y="6487457"/>
            <a:ext cx="2425295" cy="163374"/>
          </a:xfrm>
          <a:prstGeom prst="rect">
            <a:avLst/>
          </a:prstGeom>
        </p:spPr>
      </p:pic>
      <p:pic>
        <p:nvPicPr>
          <p:cNvPr id="6" name="Picture 5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552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37030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86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3" r:id="rId2"/>
    <p:sldLayoutId id="2147483664" r:id="rId3"/>
    <p:sldLayoutId id="2147483665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finance.uw.edu/pafc/effort-reporting/ecc-office-hours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effortreporting@uw.edu" TargetMode="External"/><Relationship Id="rId7" Type="http://schemas.openxmlformats.org/officeDocument/2006/relationships/hyperlink" Target="mailto:parksd2@uw.edu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6" Type="http://schemas.openxmlformats.org/officeDocument/2006/relationships/hyperlink" Target="mailto:mgard4@uw.eud" TargetMode="External"/><Relationship Id="rId5" Type="http://schemas.openxmlformats.org/officeDocument/2006/relationships/hyperlink" Target="https://finance.uw.edu/pafc/" TargetMode="External"/><Relationship Id="rId4" Type="http://schemas.openxmlformats.org/officeDocument/2006/relationships/hyperlink" Target="mailto:gcafco@uw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finance.uw.edu/pafc/effort-reporting/effort-reporting-schedule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ashington.huronecc.com/ecc/multipleInstitutionSelect.action" TargetMode="External"/><Relationship Id="rId7" Type="http://schemas.openxmlformats.org/officeDocument/2006/relationships/hyperlink" Target="https://finance.uw.edu/pafc/session_recordings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6" Type="http://schemas.openxmlformats.org/officeDocument/2006/relationships/hyperlink" Target="https://finance.uw.edu/pafc/effort-reporting/training" TargetMode="External"/><Relationship Id="rId5" Type="http://schemas.openxmlformats.org/officeDocument/2006/relationships/hyperlink" Target="https://finance.uw.edu/pafc/effort-reporting/job-aids-and-tools/calculatorstools" TargetMode="External"/><Relationship Id="rId4" Type="http://schemas.openxmlformats.org/officeDocument/2006/relationships/hyperlink" Target="https://finance.uw.edu/pafc/effort-reporting/job-aids-and-tools/ecc-job-aids-and-user-guid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92027" y="960120"/>
            <a:ext cx="7851897" cy="2697479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Focused Topic Office Hours: ECC Update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555675" y="4508694"/>
            <a:ext cx="6793086" cy="128839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buFont typeface="Arial"/>
              <a:buNone/>
              <a:defRPr sz="5000" b="0" i="0" kern="1200" baseline="0">
                <a:solidFill>
                  <a:schemeClr val="accent3"/>
                </a:solidFill>
                <a:latin typeface="Encode Sans Normal Black"/>
                <a:ea typeface="+mn-ea"/>
                <a:cs typeface="Encode Sans Normal Black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July 18</a:t>
            </a:r>
            <a:r>
              <a:rPr lang="en-US" sz="1600" baseline="30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2024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Parks &amp; Matt Gardner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 Award Fiscal Compliance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3477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Future Office Hours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Future “Focused” Office Hours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August 1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August 15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</a:p>
          <a:p>
            <a:pPr lvl="1"/>
            <a:endParaRPr lang="en-US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Open Office Hours Every Friday at 10am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  <a:hlinkClick r:id="rId3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https://finance.uw.edu/pafc/effort-reporting/ecc-office-hours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8173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Post Award Fiscal Compliance (PAFC)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effortreporting@uw.edu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(Effort questions)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  <a:hlinkClick r:id="rId3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gcafco@uw.edu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(All other compliance questions)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https://finance.uw.edu/pafc/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Matt Gardner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mgard4@uw.edu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206-543-2610</a:t>
            </a:r>
          </a:p>
          <a:p>
            <a:pPr lvl="1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David Parks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parksd2@uw.edu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7287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Recap: Effort certifications in ECC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Employee Compensation Compliance (ECC) is the system    replacing eFECS for effort certifications at the UW. ECC statements include: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Effort Statements (old “FECs”)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Project Statements (old “GCCRs”)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Issue with payroll data integration discovered which required pausing certifications until fixes could be implemented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Fixes were implemented and tested, and all payroll data is currently re-loading into the system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ECC will be re-started in the next couple of weeks and effort certifications will resume in August</a:t>
            </a:r>
          </a:p>
          <a:p>
            <a:pPr lvl="2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097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Effort Statements - 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Revised Reporting Periods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Effort Statements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Who certifies: All faculty with compensation paid from a sponsored award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Standard period: Six months</a:t>
            </a:r>
          </a:p>
          <a:p>
            <a:pPr lvl="2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January 1 – June 30</a:t>
            </a:r>
          </a:p>
          <a:p>
            <a:pPr lvl="2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July 1 – December 31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Revised period: One year</a:t>
            </a:r>
          </a:p>
          <a:p>
            <a:pPr lvl="2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July 1, 2023 – June 30, 2024</a:t>
            </a:r>
          </a:p>
          <a:p>
            <a:pPr lvl="2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3316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Project Statements -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Revised Reporting Periods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Project Statements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Covers: Staff salaries for specific sponsored awards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Who certifies: Principal Investigators</a:t>
            </a:r>
          </a:p>
          <a:p>
            <a:pPr marL="0" indent="0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Standard: Every three months/quarter</a:t>
            </a:r>
          </a:p>
          <a:p>
            <a:pPr lvl="2"/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January 1 – March 31</a:t>
            </a:r>
          </a:p>
          <a:p>
            <a:pPr lvl="2"/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April 1 – June 30</a:t>
            </a:r>
          </a:p>
          <a:p>
            <a:pPr lvl="2"/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July 1 – September 30</a:t>
            </a:r>
          </a:p>
          <a:p>
            <a:pPr lvl="2"/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October 1 – December 31</a:t>
            </a:r>
            <a:b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Revised: Six months</a:t>
            </a:r>
          </a:p>
          <a:p>
            <a:pPr lvl="2"/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July 1, 2023 – December 31, 2023</a:t>
            </a:r>
          </a:p>
          <a:p>
            <a:pPr lvl="2"/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January 1, 2024 – June 30, 2024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6189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Target Re-start and Certification Dates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Re-open ECC and kick off Pre-Review period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Week of July </a:t>
            </a:r>
            <a:r>
              <a:rPr lang="en-US" strike="sngStrike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en-US" strike="sngStrike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29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 hard due date on end of Pre-Review period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Completing the pre-review enables certification to occur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Certification period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Tentatively August </a:t>
            </a:r>
            <a:r>
              <a:rPr lang="en-US" strike="sngStrike" dirty="0">
                <a:latin typeface="Arial" panose="020B0604020202020204" pitchFamily="34" charset="0"/>
                <a:cs typeface="Arial" panose="020B0604020202020204" pitchFamily="34" charset="0"/>
              </a:rPr>
              <a:t>14th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22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- October 25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Applies to all three of FY2024 reporting periods: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Effort Statement – July 1, 2023 – June 30, 2024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Project Statement – July 1, 2023 – December 31, 2023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Project Statement – January 1, 2024 – June 30, 2024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Back to the standard reporting periods for FY2025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2815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DF852A9-3E97-6C87-ED2B-E32BDFA741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Approximated FY24 Schedule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9FA3A0-AFF9-C87E-CC6C-3CB22ABCB9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9305" y="5577854"/>
            <a:ext cx="7120129" cy="900967"/>
          </a:xfrm>
        </p:spPr>
        <p:txBody>
          <a:bodyPr/>
          <a:lstStyle/>
          <a:p>
            <a:r>
              <a:rPr lang="en-US" sz="1800" dirty="0">
                <a:hlinkClick r:id="rId2"/>
              </a:rPr>
              <a:t>https://finance.uw.edu/pafc/effort-reporting/effort-reporting-schedule</a:t>
            </a:r>
            <a:endParaRPr lang="en-US" sz="1800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625D3F-B3A8-5036-09B2-9C8CDCF9DF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656" y="1762656"/>
            <a:ext cx="5549705" cy="367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852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C234D6C-A732-4C36-788A-983224160872}"/>
              </a:ext>
            </a:extLst>
          </p:cNvPr>
          <p:cNvSpPr/>
          <p:nvPr/>
        </p:nvSpPr>
        <p:spPr>
          <a:xfrm>
            <a:off x="288485" y="1645920"/>
            <a:ext cx="8361739" cy="3858768"/>
          </a:xfrm>
          <a:prstGeom prst="rect">
            <a:avLst/>
          </a:prstGeom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7AFE6D0-8B62-C071-94BA-576B41522F7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Statement Status Flow Timeline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F646165-37B0-77F3-52C4-7CC9986D9D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748" y="1723644"/>
            <a:ext cx="7781212" cy="3703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050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C09333F-BD24-401A-DC4A-D2C13F1743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Lingering Issues in ECC / Impacts of Fixes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DED95B-6083-E2A2-D304-9977D93EF1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800" dirty="0"/>
              <a:t>Linger Issues:</a:t>
            </a:r>
          </a:p>
          <a:p>
            <a:pPr lvl="1"/>
            <a:r>
              <a:rPr lang="en-US" dirty="0"/>
              <a:t>Stipends</a:t>
            </a:r>
          </a:p>
          <a:p>
            <a:pPr lvl="1"/>
            <a:r>
              <a:rPr lang="en-US" dirty="0"/>
              <a:t>Non-faculty PIs on Effort Statements</a:t>
            </a:r>
          </a:p>
          <a:p>
            <a:r>
              <a:rPr lang="en-US" sz="2800" dirty="0"/>
              <a:t>Impacts:</a:t>
            </a:r>
          </a:p>
          <a:p>
            <a:pPr lvl="1"/>
            <a:r>
              <a:rPr lang="en-US" dirty="0"/>
              <a:t>“NF-Pay” - Pay components outside of REG Equivalent Pay Component Group and not ADS/ENS</a:t>
            </a:r>
            <a:endParaRPr lang="en-US" sz="2800" dirty="0"/>
          </a:p>
          <a:p>
            <a:pPr lvl="1"/>
            <a:r>
              <a:rPr lang="en-US" dirty="0"/>
              <a:t>Summarized values per pay period</a:t>
            </a:r>
            <a:endParaRPr lang="en-US" sz="2800" dirty="0"/>
          </a:p>
          <a:p>
            <a:pPr lvl="1"/>
            <a:r>
              <a:rPr lang="en-US" dirty="0"/>
              <a:t>Reports certified prior to the operational pause are not longer valid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392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Resources and Links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https://washington.huronecc.com/ecc/multipleInstitutionSelect.action</a:t>
            </a: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Job Aids &amp; User Guides</a:t>
            </a:r>
          </a:p>
          <a:p>
            <a:pPr lvl="1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https://finance.uw.edu/pafc/effort-reporting/job-aids-and-tools/ecc-job-aids-and-user-guides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Salary Cap Calculator (recent update impacting &lt; 100% FTE)</a:t>
            </a:r>
          </a:p>
          <a:p>
            <a:pPr lvl="1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https://finance.uw.edu/pafc/effort-reporting/job-aids-and-tools/calculatorstools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Training Videos</a:t>
            </a:r>
          </a:p>
          <a:p>
            <a:pPr lvl="1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https://finance.uw.edu/pafc/effort-reporting/training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Recordings of prior Focused Office Hours</a:t>
            </a:r>
          </a:p>
          <a:p>
            <a:pPr lvl="1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https://finance.uw.edu/pafc/session_recordings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69377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b06a5aa-8e31-4bdb-9b13-38c58a92ec8a" xsi:nil="true"/>
    <lcf76f155ced4ddcb4097134ff3c332f xmlns="6f851de0-1ea6-42d6-a184-fbb21641e844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FCDB28E93C9346A6A7EC5839D981D5" ma:contentTypeVersion="17" ma:contentTypeDescription="Create a new document." ma:contentTypeScope="" ma:versionID="9eaaabddce8f882f1f0140ffa4f9cb1b">
  <xsd:schema xmlns:xsd="http://www.w3.org/2001/XMLSchema" xmlns:xs="http://www.w3.org/2001/XMLSchema" xmlns:p="http://schemas.microsoft.com/office/2006/metadata/properties" xmlns:ns2="6f851de0-1ea6-42d6-a184-fbb21641e844" xmlns:ns3="8410168f-e7be-4b05-82ad-db2e089d1a9a" xmlns:ns4="ab06a5aa-8e31-4bdb-9b13-38c58a92ec8a" targetNamespace="http://schemas.microsoft.com/office/2006/metadata/properties" ma:root="true" ma:fieldsID="789f9c06051b3289fd6b0ed4cf3342fd" ns2:_="" ns3:_="" ns4:_="">
    <xsd:import namespace="6f851de0-1ea6-42d6-a184-fbb21641e844"/>
    <xsd:import namespace="8410168f-e7be-4b05-82ad-db2e089d1a9a"/>
    <xsd:import namespace="ab06a5aa-8e31-4bdb-9b13-38c58a92ec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51de0-1ea6-42d6-a184-fbb21641e8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e20148b9-20a4-48a0-acba-ba52d68a37a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10168f-e7be-4b05-82ad-db2e089d1a9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06a5aa-8e31-4bdb-9b13-38c58a92ec8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4418e278-b4fe-4923-a390-8786f7260464}" ma:internalName="TaxCatchAll" ma:showField="CatchAllData" ma:web="8410168f-e7be-4b05-82ad-db2e089d1a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FFF5C5-6830-4BA6-94C4-40919D15914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6A51A8-73CA-470E-B9AE-FD99457A9D45}">
  <ds:schemaRefs>
    <ds:schemaRef ds:uri="http://schemas.microsoft.com/office/2006/metadata/properties"/>
    <ds:schemaRef ds:uri="http://schemas.microsoft.com/office/infopath/2007/PartnerControls"/>
    <ds:schemaRef ds:uri="ab06a5aa-8e31-4bdb-9b13-38c58a92ec8a"/>
    <ds:schemaRef ds:uri="6f851de0-1ea6-42d6-a184-fbb21641e844"/>
  </ds:schemaRefs>
</ds:datastoreItem>
</file>

<file path=customXml/itemProps3.xml><?xml version="1.0" encoding="utf-8"?>
<ds:datastoreItem xmlns:ds="http://schemas.openxmlformats.org/officeDocument/2006/customXml" ds:itemID="{4AA34937-E4DA-4908-979D-CD720D16EB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51de0-1ea6-42d6-a184-fbb21641e844"/>
    <ds:schemaRef ds:uri="8410168f-e7be-4b05-82ad-db2e089d1a9a"/>
    <ds:schemaRef ds:uri="ab06a5aa-8e31-4bdb-9b13-38c58a92e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10160</TotalTime>
  <Words>587</Words>
  <Application>Microsoft Office PowerPoint</Application>
  <PresentationFormat>On-screen Show (4:3)</PresentationFormat>
  <Paragraphs>97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Encode Sans Normal Black</vt:lpstr>
      <vt:lpstr>Lucida Grande</vt:lpstr>
      <vt:lpstr>Open Sans</vt:lpstr>
      <vt:lpstr>Open Sans Light</vt:lpstr>
      <vt:lpstr>Uni Sans Regular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Alanya Cannon</dc:creator>
  <cp:lastModifiedBy>David Parks</cp:lastModifiedBy>
  <cp:revision>52</cp:revision>
  <cp:lastPrinted>2016-02-10T20:19:12Z</cp:lastPrinted>
  <dcterms:created xsi:type="dcterms:W3CDTF">2014-10-14T00:51:43Z</dcterms:created>
  <dcterms:modified xsi:type="dcterms:W3CDTF">2024-07-18T17:49:51Z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6F92FEFD-D22D-4C6F-A548-5DCAEB6DA048</vt:lpwstr>
  </property>
  <property fmtid="{D5CDD505-2E9C-101B-9397-08002B2CF9AE}" pid="3" name="ArticulatePath">
    <vt:lpwstr>MRAM - Optional Presenter PPT Template</vt:lpwstr>
  </property>
  <property fmtid="{D5CDD505-2E9C-101B-9397-08002B2CF9AE}" pid="4" name="ContentTypeId">
    <vt:lpwstr>0x010100D7FCDB28E93C9346A6A7EC5839D981D5</vt:lpwstr>
  </property>
  <property fmtid="{D5CDD505-2E9C-101B-9397-08002B2CF9AE}" pid="5" name="MediaServiceImageTags">
    <vt:lpwstr/>
  </property>
</Properties>
</file>