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50" r:id="rId5"/>
  </p:sldMasterIdLst>
  <p:notesMasterIdLst>
    <p:notesMasterId r:id="rId27"/>
  </p:notesMasterIdLst>
  <p:sldIdLst>
    <p:sldId id="259" r:id="rId6"/>
    <p:sldId id="27947" r:id="rId7"/>
    <p:sldId id="27948" r:id="rId8"/>
    <p:sldId id="27958" r:id="rId9"/>
    <p:sldId id="27899" r:id="rId10"/>
    <p:sldId id="27906" r:id="rId11"/>
    <p:sldId id="27915" r:id="rId12"/>
    <p:sldId id="27965" r:id="rId13"/>
    <p:sldId id="27966" r:id="rId14"/>
    <p:sldId id="27918" r:id="rId15"/>
    <p:sldId id="27967" r:id="rId16"/>
    <p:sldId id="27917" r:id="rId17"/>
    <p:sldId id="27968" r:id="rId18"/>
    <p:sldId id="27919" r:id="rId19"/>
    <p:sldId id="27969" r:id="rId20"/>
    <p:sldId id="27920" r:id="rId21"/>
    <p:sldId id="27957" r:id="rId22"/>
    <p:sldId id="27963" r:id="rId23"/>
    <p:sldId id="27964" r:id="rId24"/>
    <p:sldId id="27910" r:id="rId25"/>
    <p:sldId id="37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310F9D"/>
    <a:srgbClr val="200A66"/>
    <a:srgbClr val="6600CC"/>
    <a:srgbClr val="6C547E"/>
    <a:srgbClr val="84669A"/>
    <a:srgbClr val="1A0B87"/>
    <a:srgbClr val="2E005C"/>
    <a:srgbClr val="37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92860-8143-DE8C-CB2C-964388C45FA4}" v="3" dt="2025-03-25T15:22:55.738"/>
    <p1510:client id="{C6B1C9B7-9571-4DD6-EE95-F9869B52C81D}" v="154" dt="2025-03-24T15:30:01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98" autoAdjust="0"/>
  </p:normalViewPr>
  <p:slideViewPr>
    <p:cSldViewPr snapToGrid="0">
      <p:cViewPr varScale="1">
        <p:scale>
          <a:sx n="65" d="100"/>
          <a:sy n="65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5309D2-AE7B-4A82-B405-2EA1D29D73D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C749E-7B15-4AB6-9ECE-973DBA79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BED4-7F81-D367-6517-76E6F94B1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25FCB-4BA6-2902-743A-7DE21DE93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339F2-E409-EB08-3F8C-D1B284792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39E5D-144D-F2E2-7602-66CF1F67E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536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84C1-FF6C-5FC6-F459-9EFB2E17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4B3B4-C70C-8C1A-0D0D-F48C16A35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B9B5B-140F-9087-0652-6837CBF37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zelle</a:t>
            </a:r>
            <a:r>
              <a:rPr lang="en-US"/>
              <a:t> (research subject payments only – will go into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6A3E-2AD2-A0B5-9603-EC2A77DCF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05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1361-A11F-BD79-A512-1B754B944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D2625-3731-2FDD-FBE5-3F3FAEF9F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9084C-C3A6-A64C-FD2A-32D5C1D16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38EB-22D9-7AAC-D807-164869992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680C-4BCF-3951-5FEE-A8721AB9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60E26-47F4-780E-506F-09899C4B4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17CFC-9C8B-87B1-CBF7-81E7C452C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FACC-FB3D-03A1-BA88-CB316E47C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6569-31F6-3867-18F1-2A37C9C7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88F75-EE3E-8FD0-B397-FF38C496D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913A2-103B-A34E-5029-04266E364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6A9A4-BF6A-C495-91E9-0D5F67B2A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Facilitator Notes:</a:t>
            </a:r>
          </a:p>
          <a:p>
            <a:r>
              <a:rPr lang="en-US" b="1"/>
              <a:t>Say: </a:t>
            </a:r>
            <a:r>
              <a:rPr lang="en-US" b="0"/>
              <a:t>Thank you for being such a wonderful cohort, I hope this training was helpful.</a:t>
            </a:r>
            <a:endParaRPr lang="en-US" b="1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Facilitator Notes:</a:t>
            </a:r>
          </a:p>
          <a:p>
            <a:r>
              <a:rPr lang="en-US" b="1"/>
              <a:t>Say: </a:t>
            </a:r>
            <a:r>
              <a:rPr lang="en-US" b="0"/>
              <a:t>Thank you for being such a wonderful cohort, I hope this training was helpful.</a:t>
            </a:r>
            <a:endParaRPr lang="en-US" b="1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98FA-B1DE-4D27-B911-66FD4C04BF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Demonstration will be screenshots, not on Workday </a:t>
            </a:r>
          </a:p>
          <a:p>
            <a:r>
              <a:rPr lang="en-US"/>
              <a:t>Please note that there are a lot of different avenues and scenarios regarding MPs, but this demonstration will be a general overview/high level. This meant to be more of a supplement to the other tools available, such as our website and the job aid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749E-7B15-4AB6-9ECE-973DBA79F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Business Industrial Scientific Supplies – BISS</a:t>
            </a:r>
          </a:p>
          <a:p>
            <a:r>
              <a:rPr lang="en-US">
                <a:ea typeface="Calibri"/>
                <a:cs typeface="Calibri"/>
              </a:rPr>
              <a:t>CE = Consumer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8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057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463D-F68B-3DD3-B591-564A14F79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85BC8-BB24-E613-9F19-A10770292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D3831-F95B-26F4-3D97-61B82E5E1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A7AB-0993-CC88-F692-8F4BA4A7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41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A5C1-0451-1D1A-0838-683B8B45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ED17A-6FD5-9511-5F3B-66E67ADE5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798CC-5FFF-0859-C69A-7592F30DA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Alternate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D2EE7-0AB5-2231-AF65-0803ED89F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52F51-1464-5B90-35DE-F25029E8E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15C49-9801-A039-E0CF-B378A5089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CFB92-BA22-34DE-4F2B-6F35780B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1C0A-D9EE-C5B5-C532-BD0F6037D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6B8AA75-5EC1-46B8-B956-706F54570E7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605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231" y="492978"/>
            <a:ext cx="10929485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1977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7826" y="2488342"/>
            <a:ext cx="9296400" cy="122046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MISCELLANEOUS PAYMENTS</a:t>
            </a:r>
          </a:p>
        </p:txBody>
      </p:sp>
      <p:pic>
        <p:nvPicPr>
          <p:cNvPr id="4" name="Picture 3" descr="UW_W Logo_White.png">
            <a:extLst>
              <a:ext uri="{FF2B5EF4-FFF2-40B4-BE49-F238E27FC236}">
                <a16:creationId xmlns:a16="http://schemas.microsoft.com/office/drawing/2014/main" id="{109F6EF9-51E8-1BCB-0F30-467A03DDA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45" y="5934456"/>
            <a:ext cx="1371600" cy="923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3C79D-54FF-B623-7C0A-896623C4D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784" y="6396228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157863"/>
            <a:ext cx="1471708" cy="1284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628" y="559587"/>
            <a:ext cx="10929485" cy="662517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6386" y="6316979"/>
            <a:ext cx="1891649" cy="245968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231" y="1662369"/>
            <a:ext cx="10912883" cy="548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491818"/>
            <a:ext cx="770467" cy="3661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628" y="2434979"/>
            <a:ext cx="10929485" cy="3002348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4861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2272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45473" y="6307211"/>
            <a:ext cx="425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53602" y="365844"/>
            <a:ext cx="10763794" cy="536196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0560" y="1067300"/>
            <a:ext cx="10763794" cy="5057559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485" y="853696"/>
            <a:ext cx="1103781" cy="483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E6AF44-6FB2-4EF3-A3BB-47421B7BDB9B}"/>
              </a:ext>
            </a:extLst>
          </p:cNvPr>
          <p:cNvSpPr/>
          <p:nvPr userDrawn="1"/>
        </p:nvSpPr>
        <p:spPr>
          <a:xfrm>
            <a:off x="0" y="-42530"/>
            <a:ext cx="12192000" cy="96363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1" y="2307557"/>
            <a:ext cx="10929485" cy="3154535"/>
          </a:xfrm>
          <a:prstGeom prst="rect">
            <a:avLst/>
          </a:prstGeom>
        </p:spPr>
        <p:txBody>
          <a:bodyPr/>
          <a:lstStyle>
            <a:lvl1pPr marL="457189" indent="-457189">
              <a:buFont typeface="Lucida Grande"/>
              <a:buChar char="&gt;"/>
              <a:defRPr sz="32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6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SzPct val="100000"/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>
              <a:buFont typeface="Lucida Grande"/>
              <a:buChar char="&gt;"/>
              <a:defRPr sz="1867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2" y="1818011"/>
            <a:ext cx="1471708" cy="128483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231" y="492978"/>
            <a:ext cx="10929485" cy="1325033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400" y="1889997"/>
            <a:ext cx="9296400" cy="1862152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dirty="0">
                <a:latin typeface="Open Sans"/>
              </a:rPr>
              <a:t>AMAZON BUSINESS PRIME @ the UW Academy – An Overview</a:t>
            </a:r>
          </a:p>
        </p:txBody>
      </p:sp>
      <p:pic>
        <p:nvPicPr>
          <p:cNvPr id="2" name="Picture 1" descr="Amazon plans to offer satellite-powered Internet | Fox News">
            <a:extLst>
              <a:ext uri="{FF2B5EF4-FFF2-40B4-BE49-F238E27FC236}">
                <a16:creationId xmlns:a16="http://schemas.microsoft.com/office/drawing/2014/main" id="{01E6A5BC-9E80-C32D-4ACA-E2BFFDBE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00" y="4490766"/>
            <a:ext cx="3760759" cy="213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B4B0-E9E1-56AD-593E-2CDFFAD0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6F49-AC63-85F0-2446-9B6E383C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7" y="-72630"/>
            <a:ext cx="10929485" cy="1325033"/>
          </a:xfrm>
        </p:spPr>
        <p:txBody>
          <a:bodyPr lIns="91440" tIns="45720" rIns="91440" bIns="45720" anchor="b"/>
          <a:lstStyle/>
          <a:p>
            <a:r>
              <a:rPr lang="en-US" sz="3300" dirty="0">
                <a:solidFill>
                  <a:schemeClr val="tx1"/>
                </a:solidFill>
                <a:latin typeface="Encode Sans Normal Black"/>
              </a:rPr>
              <a:t>Business Analytics</a:t>
            </a:r>
            <a:endParaRPr lang="en-US" sz="3333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635A8-91F7-B592-D958-F1D04EE638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1288"/>
            <a:ext cx="769938" cy="366712"/>
          </a:xfrm>
          <a:prstGeom prst="rect">
            <a:avLst/>
          </a:prstGeom>
        </p:spPr>
        <p:txBody>
          <a:bodyPr/>
          <a:lstStyle/>
          <a:p>
            <a:fld id="{5FC2A098-C205-46C9-9A6D-EB2B202899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screenshot of business analytics dashboard.">
            <a:extLst>
              <a:ext uri="{FF2B5EF4-FFF2-40B4-BE49-F238E27FC236}">
                <a16:creationId xmlns:a16="http://schemas.microsoft.com/office/drawing/2014/main" id="{BF9F1A39-065D-D4B8-19E1-284743FC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133251"/>
            <a:ext cx="9110078" cy="4184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5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27904-2E68-B514-F313-8F33960D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Managing Shopping Lists</a:t>
            </a:r>
            <a:endParaRPr lang="en-US" dirty="0"/>
          </a:p>
        </p:txBody>
      </p:sp>
      <p:pic>
        <p:nvPicPr>
          <p:cNvPr id="5" name="Picture 4" descr="Amazon business prime screen showing lists.">
            <a:extLst>
              <a:ext uri="{FF2B5EF4-FFF2-40B4-BE49-F238E27FC236}">
                <a16:creationId xmlns:a16="http://schemas.microsoft.com/office/drawing/2014/main" id="{02E5416A-C98F-9595-D68E-E132688E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72" y="2014077"/>
            <a:ext cx="7946819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03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38171-9F6C-1F3D-AEB7-74C02348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FD5D-6D48-70FA-C7FF-1717E417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300" dirty="0">
                <a:solidFill>
                  <a:schemeClr val="tx1"/>
                </a:solidFill>
                <a:latin typeface="Encode Sans Normal Black"/>
              </a:rPr>
              <a:t>Buying Policies and Approvals – Can be set at any organizational Levels</a:t>
            </a:r>
            <a:endParaRPr lang="en-US" sz="3333" dirty="0">
              <a:solidFill>
                <a:schemeClr val="tx1"/>
              </a:solidFill>
            </a:endParaRPr>
          </a:p>
        </p:txBody>
      </p:sp>
      <p:pic>
        <p:nvPicPr>
          <p:cNvPr id="3" name="Picture 2" descr="Buying policies and approvals.">
            <a:extLst>
              <a:ext uri="{FF2B5EF4-FFF2-40B4-BE49-F238E27FC236}">
                <a16:creationId xmlns:a16="http://schemas.microsoft.com/office/drawing/2014/main" id="{30CFF1FE-514F-791D-4A66-85235205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6" t="9174" r="-953" b="-9480"/>
          <a:stretch/>
        </p:blipFill>
        <p:spPr>
          <a:xfrm>
            <a:off x="1107998" y="2307557"/>
            <a:ext cx="9658871" cy="3705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84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1F47C2-3130-3C9F-98A4-2BA90E36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Spending Limits</a:t>
            </a:r>
            <a:endParaRPr lang="en-US" dirty="0"/>
          </a:p>
        </p:txBody>
      </p:sp>
      <p:pic>
        <p:nvPicPr>
          <p:cNvPr id="4" name="Picture 3" descr="Example scenario showing spending limits.">
            <a:extLst>
              <a:ext uri="{FF2B5EF4-FFF2-40B4-BE49-F238E27FC236}">
                <a16:creationId xmlns:a16="http://schemas.microsoft.com/office/drawing/2014/main" id="{17C28C1D-DBF4-8128-41C3-BFAE68C8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67" y="2070766"/>
            <a:ext cx="6372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83FC-54E7-A219-0372-3C011FBC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520C-F750-C699-0A2B-3D79F98F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300">
                <a:solidFill>
                  <a:schemeClr val="tx1"/>
                </a:solidFill>
                <a:latin typeface="Encode Sans Normal Black"/>
              </a:rPr>
              <a:t>Subscribe and Save Option</a:t>
            </a:r>
            <a:endParaRPr lang="en-US" sz="3333">
              <a:solidFill>
                <a:schemeClr val="tx1"/>
              </a:solidFill>
            </a:endParaRPr>
          </a:p>
        </p:txBody>
      </p:sp>
      <p:pic>
        <p:nvPicPr>
          <p:cNvPr id="3" name="Picture 2" descr="Subscribe and Save option in Amazon screen shot.">
            <a:extLst>
              <a:ext uri="{FF2B5EF4-FFF2-40B4-BE49-F238E27FC236}">
                <a16:creationId xmlns:a16="http://schemas.microsoft.com/office/drawing/2014/main" id="{0D1E4317-63C0-8D06-51F4-727B1C8E1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57" y="2043466"/>
            <a:ext cx="8642686" cy="459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35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35D58-792C-D4F7-D7E3-49A13714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Amazon Business Customer Service</a:t>
            </a:r>
            <a:endParaRPr lang="en-US" dirty="0"/>
          </a:p>
        </p:txBody>
      </p:sp>
      <p:pic>
        <p:nvPicPr>
          <p:cNvPr id="4" name="Picture 3" descr="Amazon business customer service screen in Amazon.">
            <a:extLst>
              <a:ext uri="{FF2B5EF4-FFF2-40B4-BE49-F238E27FC236}">
                <a16:creationId xmlns:a16="http://schemas.microsoft.com/office/drawing/2014/main" id="{2124FAB5-CCD2-F25F-AA7C-ED46BC49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1" y="2224467"/>
            <a:ext cx="9486900" cy="426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74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DB1B-B8F0-994F-DF91-BF5D6A11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E96C-4D0C-A997-8D12-88B8AF0B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31" y="277078"/>
            <a:ext cx="10929485" cy="1422399"/>
          </a:xfrm>
        </p:spPr>
        <p:txBody>
          <a:bodyPr lIns="91440" tIns="45720" rIns="91440" bIns="45720" anchor="b"/>
          <a:lstStyle/>
          <a:p>
            <a:r>
              <a:rPr lang="en-US" sz="3300">
                <a:solidFill>
                  <a:schemeClr val="tx1"/>
                </a:solidFill>
                <a:latin typeface="Encode Sans Normal Black"/>
              </a:rPr>
              <a:t>Amazon Business Prime Last Mile Delivery</a:t>
            </a:r>
            <a:endParaRPr lang="en-US" sz="3333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36C2-307A-A7E9-D740-6CDA7413A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57" y="2019691"/>
            <a:ext cx="10929485" cy="44287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UW Creative Communications (C2) </a:t>
            </a:r>
            <a:r>
              <a:rPr lang="en-US" i="1" dirty="0">
                <a:latin typeface="Open Sans"/>
                <a:ea typeface="Open Sans"/>
                <a:cs typeface="Open Sans"/>
              </a:rPr>
              <a:t>Delivers</a:t>
            </a:r>
          </a:p>
          <a:p>
            <a:pPr marL="456565" indent="-456565">
              <a:buFont typeface="Calibri"/>
              <a:buChar char="-"/>
            </a:pPr>
            <a:r>
              <a:rPr lang="en-US" sz="2000" dirty="0">
                <a:latin typeface="Open Sans"/>
                <a:ea typeface="Open Sans"/>
                <a:cs typeface="Open Sans"/>
              </a:rPr>
              <a:t>Mailing Services has delivered USPS shipped Amazon packages for years</a:t>
            </a:r>
          </a:p>
          <a:p>
            <a:pPr marL="456565" indent="-456565">
              <a:buFont typeface="Calibri"/>
              <a:buChar char="-"/>
            </a:pPr>
            <a:r>
              <a:rPr lang="en-US" sz="2000" dirty="0">
                <a:latin typeface="Open Sans"/>
                <a:ea typeface="Open Sans"/>
                <a:cs typeface="Open Sans"/>
              </a:rPr>
              <a:t>Deliveries expanded a year ago for official Last Mile Program</a:t>
            </a:r>
          </a:p>
          <a:p>
            <a:pPr marL="456565" indent="-456565">
              <a:buFont typeface="Calibri"/>
              <a:buChar char="-"/>
            </a:pPr>
            <a:r>
              <a:rPr lang="en-US" sz="2000" dirty="0">
                <a:latin typeface="Open Sans"/>
                <a:ea typeface="Open Sans"/>
                <a:cs typeface="Open Sans"/>
              </a:rPr>
              <a:t>Last Mile Program is for Amazon Business Prime orders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Orders filled from Amazon warehouses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Multiple pallets a day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Deliveries occur same day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Handles priority/rush deliveries by request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Hundreds of packages delivered every day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Mailing Services delivers using UW mailbox number and/or room number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Last Mile Program partially funded by Amazon</a:t>
            </a:r>
          </a:p>
          <a:p>
            <a:pPr marL="456565" indent="-456565">
              <a:buFont typeface="Calibri,Sans-Serif"/>
              <a:buChar char="-"/>
            </a:pPr>
            <a:r>
              <a:rPr lang="en-US" sz="2000" dirty="0">
                <a:latin typeface="Open Sans"/>
                <a:ea typeface="Open Sans"/>
                <a:cs typeface="Open Sans"/>
              </a:rPr>
              <a:t>Deliveries provided primarily by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eBike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but also by hybrid electric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truck, when needed</a:t>
            </a:r>
            <a:endParaRPr lang="en-US" sz="2000" b="0" dirty="0">
              <a:solidFill>
                <a:srgbClr val="E8D3A2"/>
              </a:solidFill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endParaRPr lang="en-US" sz="1250" dirty="0">
              <a:latin typeface="Open Sans"/>
              <a:ea typeface="Open Sans"/>
              <a:cs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2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6D7D-E6BA-9106-5331-4F0C8F98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85D49-996B-07E3-DC24-5D0372D7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31" y="492978"/>
            <a:ext cx="10929485" cy="728133"/>
          </a:xfrm>
        </p:spPr>
        <p:txBody>
          <a:bodyPr lIns="91440" tIns="45720" rIns="91440" bIns="45720" anchor="b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>
                <a:solidFill>
                  <a:schemeClr val="accent3"/>
                </a:solidFill>
                <a:ea typeface="Calibri"/>
                <a:cs typeface="Calibri"/>
              </a:rPr>
              <a:t>Next Steps with Last Mile Program</a:t>
            </a:r>
            <a:endParaRPr lang="en-US" sz="3330">
              <a:solidFill>
                <a:schemeClr val="accent3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A19182-B873-6B41-19F8-168992B68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Address issues with courier deliveries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Deliveries prone to mis-delivery or off-hours delivery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Currently working with Amazon to have all deliveries on campus routed to Mailing Services</a:t>
            </a:r>
            <a:endParaRPr lang="en-US" sz="1600"/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Exceptions include Housing and Food Services locations and UPS and FedEx deliveries</a:t>
            </a:r>
          </a:p>
          <a:p>
            <a:pPr marL="457200" lvl="1" indent="0">
              <a:buNone/>
            </a:pPr>
            <a:endParaRPr lang="en-US" sz="800">
              <a:latin typeface="Open Sans"/>
              <a:ea typeface="Open Sans"/>
              <a:cs typeface="Open Sans"/>
            </a:endParaRPr>
          </a:p>
          <a:p>
            <a:pPr marL="456565" indent="-456565">
              <a:buFont typeface="Calibri,Sans-Serif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Work with Procurement to communicate value of Amazon Business Prime</a:t>
            </a:r>
            <a:endParaRPr lang="en-US" sz="20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Identify departments still using personal accounts</a:t>
            </a:r>
          </a:p>
          <a:p>
            <a:pPr lvl="1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Move departments ordering with personal accounts to business accounts</a:t>
            </a:r>
          </a:p>
          <a:p>
            <a:pPr marL="456565" indent="-456565">
              <a:buFont typeface="Calibri,Sans-Serif"/>
              <a:buChar char="-"/>
            </a:pPr>
            <a:endParaRPr lang="en-US" sz="800">
              <a:latin typeface="Open Sans"/>
              <a:ea typeface="Open Sans"/>
              <a:cs typeface="Open Sans"/>
            </a:endParaRPr>
          </a:p>
          <a:p>
            <a:pPr marL="456565" indent="-456565">
              <a:buFont typeface="Calibri,Sans-Serif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Partner with UW Administrators</a:t>
            </a:r>
            <a:endParaRPr lang="en-US" sz="2000" b="0">
              <a:solidFill>
                <a:srgbClr val="E8D3A2"/>
              </a:solidFill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r>
              <a:rPr lang="en-US" sz="1450">
                <a:latin typeface="Open Sans"/>
                <a:ea typeface="Open Sans"/>
                <a:cs typeface="Open Sans"/>
              </a:rPr>
              <a:t>Mailing Services to provide Central Delivery service for all shipments</a:t>
            </a:r>
          </a:p>
          <a:p>
            <a:pPr lvl="1">
              <a:buFont typeface="Courier New"/>
              <a:buChar char="o"/>
            </a:pPr>
            <a:r>
              <a:rPr lang="en-US" sz="1450">
                <a:latin typeface="Open Sans"/>
                <a:ea typeface="Open Sans"/>
                <a:cs typeface="Open Sans"/>
              </a:rPr>
              <a:t>Holiday hold and delivery service</a:t>
            </a:r>
          </a:p>
          <a:p>
            <a:pPr lvl="1">
              <a:buFont typeface="Courier New"/>
              <a:buChar char="o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lvl="1">
              <a:buFont typeface="Courier New"/>
              <a:buChar char="o"/>
            </a:pPr>
            <a:endParaRPr lang="en-US" sz="16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4279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FDC2-EA4C-ADC5-B95B-84CDF43D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3E2B3F-536E-8E94-E4F0-76D355AB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>
                <a:solidFill>
                  <a:schemeClr val="accent3"/>
                </a:solidFill>
                <a:ea typeface="Calibri"/>
                <a:cs typeface="Calibri"/>
              </a:rPr>
              <a:t>Why the Last Mile Program is Important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11CBB-322C-8CC0-E762-2243FA74B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431" y="2104357"/>
            <a:ext cx="10929485" cy="3154535"/>
          </a:xfrm>
        </p:spPr>
        <p:txBody>
          <a:bodyPr lIns="91440" tIns="45720" rIns="91440" bIns="45720" anchor="t"/>
          <a:lstStyle/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Reduces traffic on-campus</a:t>
            </a:r>
            <a:endParaRPr lang="en-US" sz="2000"/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Good for the environment – </a:t>
            </a:r>
            <a:r>
              <a:rPr lang="en-US" sz="2000" err="1">
                <a:latin typeface="Open Sans"/>
                <a:ea typeface="Open Sans"/>
                <a:cs typeface="Open Sans"/>
              </a:rPr>
              <a:t>eBike</a:t>
            </a:r>
            <a:r>
              <a:rPr lang="en-US" sz="2000">
                <a:latin typeface="Open Sans"/>
                <a:ea typeface="Open Sans"/>
                <a:cs typeface="Open Sans"/>
              </a:rPr>
              <a:t> delivery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Mailing Services knows campus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Mailing Services staff has access to secured buildings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Mailing Services would never leave a package in an unsecured location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Trusted chain of custody, with campus custody held by Mailing Services (a UW department). Tracked by </a:t>
            </a:r>
            <a:r>
              <a:rPr lang="en-US" sz="2000" err="1">
                <a:latin typeface="Open Sans"/>
                <a:ea typeface="Open Sans"/>
                <a:cs typeface="Open Sans"/>
              </a:rPr>
              <a:t>QTrak</a:t>
            </a:r>
            <a:r>
              <a:rPr lang="en-US" sz="2000">
                <a:latin typeface="Open Sans"/>
                <a:ea typeface="Open Sans"/>
                <a:cs typeface="Open Sans"/>
              </a:rPr>
              <a:t> system.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Mailing Services is already going to all the locations every day</a:t>
            </a:r>
          </a:p>
          <a:p>
            <a:pPr marL="456565" indent="-456565">
              <a:buFont typeface="Calibri"/>
              <a:buChar char="-"/>
            </a:pPr>
            <a:r>
              <a:rPr lang="en-US" sz="2000">
                <a:latin typeface="Open Sans"/>
                <a:ea typeface="Open Sans"/>
                <a:cs typeface="Open Sans"/>
              </a:rPr>
              <a:t>Centralized service – you can always call Mailing Services to help locate your package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456565" indent="-456565">
              <a:buFont typeface="Calibri"/>
              <a:buChar char="-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259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DFA7-DF8C-1D26-F2F7-48425F86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DF32A3-0682-D2F1-2F32-BE214B07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>
                <a:solidFill>
                  <a:schemeClr val="accent3"/>
                </a:solidFill>
                <a:ea typeface="Calibri"/>
                <a:cs typeface="Calibri"/>
              </a:rPr>
              <a:t>How Mailing Services Does It!</a:t>
            </a:r>
          </a:p>
        </p:txBody>
      </p:sp>
      <p:pic>
        <p:nvPicPr>
          <p:cNvPr id="4" name="Picture 3" descr="A group of bikes parked in a parking lot.&#10;&#10;">
            <a:extLst>
              <a:ext uri="{FF2B5EF4-FFF2-40B4-BE49-F238E27FC236}">
                <a16:creationId xmlns:a16="http://schemas.microsoft.com/office/drawing/2014/main" id="{BC6A6F27-53B1-859B-6B4B-712D955F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26" y="2468034"/>
            <a:ext cx="4351867" cy="3268133"/>
          </a:xfrm>
          <a:prstGeom prst="rect">
            <a:avLst/>
          </a:prstGeom>
        </p:spPr>
      </p:pic>
      <p:pic>
        <p:nvPicPr>
          <p:cNvPr id="5" name="Picture 4" descr="Two huskies next to a mailing services truck&#10;&#10;">
            <a:extLst>
              <a:ext uri="{FF2B5EF4-FFF2-40B4-BE49-F238E27FC236}">
                <a16:creationId xmlns:a16="http://schemas.microsoft.com/office/drawing/2014/main" id="{A8E567EB-F192-893F-44F3-C7A2C5604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574" y="2468033"/>
            <a:ext cx="4356100" cy="32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F50F8-028C-746F-180A-A23D9C48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0">
                <a:solidFill>
                  <a:schemeClr val="accent3"/>
                </a:solidFill>
              </a:rPr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284E15-83F6-7FC3-A081-AF49EC74E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6565"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 Background and Account Overview</a:t>
            </a:r>
            <a:endParaRPr lang="en-US">
              <a:solidFill>
                <a:schemeClr val="accent3"/>
              </a:solidFill>
            </a:endParaRPr>
          </a:p>
          <a:p>
            <a:pPr indent="-456565"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 Best Practices </a:t>
            </a:r>
            <a:endParaRPr lang="en-US" sz="180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6565"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 Tools overview</a:t>
            </a:r>
            <a:endParaRPr lang="en-US" sz="180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456565">
              <a:spcBef>
                <a:spcPts val="180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Last Mile Delivery – Brought to you by Creative Communications</a:t>
            </a:r>
          </a:p>
          <a:p>
            <a:pPr indent="0">
              <a:buNone/>
            </a:pPr>
            <a:endParaRPr lang="en-US" sz="1600" b="0">
              <a:solidFill>
                <a:srgbClr val="E8D3A2"/>
              </a:solidFill>
              <a:ea typeface="Calibri"/>
              <a:cs typeface="Calibri"/>
            </a:endParaRPr>
          </a:p>
        </p:txBody>
      </p:sp>
      <p:pic>
        <p:nvPicPr>
          <p:cNvPr id="4" name="Picture 3" descr="Amazon business logo.">
            <a:extLst>
              <a:ext uri="{FF2B5EF4-FFF2-40B4-BE49-F238E27FC236}">
                <a16:creationId xmlns:a16="http://schemas.microsoft.com/office/drawing/2014/main" id="{7749386B-FFC5-9D62-6C2F-4E518BCF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32" y="4987090"/>
            <a:ext cx="3612482" cy="151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73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 You Title">
            <a:extLst>
              <a:ext uri="{FF2B5EF4-FFF2-40B4-BE49-F238E27FC236}">
                <a16:creationId xmlns:a16="http://schemas.microsoft.com/office/drawing/2014/main" id="{78DAE54A-7529-4C27-A6EF-B3E0FBCB37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E6AAA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 charset="0"/>
                <a:ea typeface="Encode Sans Normal Black" charset="0"/>
                <a:cs typeface="Encode Sans Normal Black" charset="0"/>
              </a:rPr>
              <a:t>Questions</a:t>
            </a:r>
            <a:r>
              <a:rPr lang="en-US" sz="5000">
                <a:solidFill>
                  <a:srgbClr val="33006F"/>
                </a:solidFill>
                <a:latin typeface="Encode Sans Normal Black" charset="0"/>
                <a:ea typeface="Encode Sans Normal Black" charset="0"/>
                <a:cs typeface="Encode Sans Normal Black" charset="0"/>
              </a:rPr>
              <a:t>?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Encode Sans Normal Black" charset="0"/>
              <a:ea typeface="Encode Sans Normal Black" charset="0"/>
              <a:cs typeface="Encode Sans Normal Black" charset="0"/>
            </a:endParaRPr>
          </a:p>
        </p:txBody>
      </p:sp>
      <p:pic>
        <p:nvPicPr>
          <p:cNvPr id="2" name="Picture 1" descr="Husky">
            <a:extLst>
              <a:ext uri="{FF2B5EF4-FFF2-40B4-BE49-F238E27FC236}">
                <a16:creationId xmlns:a16="http://schemas.microsoft.com/office/drawing/2014/main" id="{A26FC7C5-7B85-4571-94BC-B85E81EB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57" y="1167124"/>
            <a:ext cx="4378960" cy="440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971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ank You Title">
            <a:extLst>
              <a:ext uri="{FF2B5EF4-FFF2-40B4-BE49-F238E27FC236}">
                <a16:creationId xmlns:a16="http://schemas.microsoft.com/office/drawing/2014/main" id="{78DAE54A-7529-4C27-A6EF-B3E0FBCB37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E6AAA"/>
                </a:solidFill>
                <a:effectLst/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 charset="0"/>
                <a:ea typeface="Encode Sans Normal Black" charset="0"/>
                <a:cs typeface="Encode Sans Normal Black" charset="0"/>
              </a:rPr>
              <a:t>Thank You!</a:t>
            </a:r>
          </a:p>
        </p:txBody>
      </p:sp>
      <p:pic>
        <p:nvPicPr>
          <p:cNvPr id="2" name="Picture 1" descr="Husky">
            <a:extLst>
              <a:ext uri="{FF2B5EF4-FFF2-40B4-BE49-F238E27FC236}">
                <a16:creationId xmlns:a16="http://schemas.microsoft.com/office/drawing/2014/main" id="{EABC927E-B5A8-FD1F-41C5-68A30019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99" y="965200"/>
            <a:ext cx="4643120" cy="464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63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84A9-93F3-5012-CE59-281E064A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569C5-C41A-6867-F04E-D076AF5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84" y="288967"/>
            <a:ext cx="10929485" cy="1325033"/>
          </a:xfrm>
        </p:spPr>
        <p:txBody>
          <a:bodyPr lIns="91440" tIns="45720" rIns="91440" bIns="45720" anchor="b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>
                <a:solidFill>
                  <a:schemeClr val="accent3"/>
                </a:solidFill>
              </a:rPr>
              <a:t> Amazon Business Prime – A brief history</a:t>
            </a:r>
            <a:endParaRPr lang="en-US" sz="3330">
              <a:solidFill>
                <a:schemeClr val="accent3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C27D2-645F-58EA-2FF7-6CB5DFD35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u="sng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UW started using Amazon in 2015 in an effort to manage our ProCard "tail spend" </a:t>
            </a:r>
            <a:endParaRPr lang="en-US" sz="1800" i="0" u="sng">
              <a:solidFill>
                <a:schemeClr val="accent3"/>
              </a:solidFill>
              <a:effectLst/>
              <a:latin typeface="Open Sans" pitchFamily="2" charset="0"/>
              <a:ea typeface="Open Sans"/>
              <a:cs typeface="Open Sans"/>
            </a:endParaRPr>
          </a:p>
          <a:p>
            <a:pPr marL="285750" indent="-285750"/>
            <a:r>
              <a:rPr lang="en-US" sz="1800" u="sng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When we started, there were 12 groups across the UW</a:t>
            </a:r>
            <a:endParaRPr lang="en-US" sz="1800" u="sng">
              <a:solidFill>
                <a:schemeClr val="accent3"/>
              </a:solidFill>
              <a:latin typeface="Open Sans" pitchFamily="2" charset="0"/>
              <a:ea typeface="Open Sans"/>
              <a:cs typeface="Open Sans"/>
            </a:endParaRPr>
          </a:p>
          <a:p>
            <a:pPr marL="285750" indent="-285750"/>
            <a:r>
              <a:rPr lang="en-US" sz="1800" u="sng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Today, we have 353 Groups – and over 500 sub-groups</a:t>
            </a:r>
            <a:endParaRPr lang="en-US" sz="1800" u="sng">
              <a:solidFill>
                <a:schemeClr val="accent3"/>
              </a:solidFill>
              <a:latin typeface="Open Sans" pitchFamily="2" charset="0"/>
              <a:ea typeface="Open Sans"/>
              <a:cs typeface="Open Sans"/>
            </a:endParaRPr>
          </a:p>
          <a:p>
            <a:pPr marL="285750" indent="-285750"/>
            <a:r>
              <a:rPr lang="en-US" sz="1800" u="sng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Annual Spend with Amazon Business has reached $5.4M in a calendar year</a:t>
            </a:r>
            <a:endParaRPr lang="en-US" sz="1800" u="sng">
              <a:solidFill>
                <a:schemeClr val="accent3"/>
              </a:solidFill>
              <a:latin typeface="Open Sans" pitchFamily="2" charset="0"/>
              <a:ea typeface="Open Sans"/>
              <a:cs typeface="Open Sans"/>
            </a:endParaRPr>
          </a:p>
          <a:p>
            <a:pPr indent="0">
              <a:buNone/>
            </a:pPr>
            <a:endParaRPr lang="en-US" sz="1800" u="sng">
              <a:solidFill>
                <a:schemeClr val="accent3"/>
              </a:solidFill>
              <a:latin typeface="Open Sans" pitchFamily="2" charset="0"/>
              <a:ea typeface="Open Sans"/>
              <a:cs typeface="Open Sans"/>
            </a:endParaRPr>
          </a:p>
          <a:p>
            <a:pPr marL="285750" indent="-285750"/>
            <a:endParaRPr lang="en-US" sz="1800" u="sng">
              <a:solidFill>
                <a:schemeClr val="accent3"/>
              </a:solidFill>
              <a:latin typeface="Open Sans" pitchFamily="2" charset="0"/>
              <a:ea typeface="Open Sans"/>
              <a:cs typeface="Open Sans"/>
            </a:endParaRPr>
          </a:p>
          <a:p>
            <a:pPr indent="0">
              <a:buNone/>
            </a:pPr>
            <a:endParaRPr lang="en-US" sz="1800">
              <a:solidFill>
                <a:schemeClr val="accent3"/>
              </a:solidFill>
              <a:latin typeface="Open Sans" pitchFamily="2" charset="0"/>
            </a:endParaRPr>
          </a:p>
          <a:p>
            <a:pPr indent="0" algn="l">
              <a:buNone/>
            </a:pPr>
            <a:r>
              <a:rPr lang="en-US" sz="1800" b="0" i="0">
                <a:solidFill>
                  <a:schemeClr val="accent3"/>
                </a:solidFill>
                <a:effectLst/>
                <a:latin typeface="Open Sans" pitchFamily="2" charset="0"/>
              </a:rPr>
              <a:t> </a:t>
            </a:r>
            <a:endParaRPr lang="en-US" sz="1800" b="0">
              <a:solidFill>
                <a:schemeClr val="accent3"/>
              </a:solidFill>
              <a:latin typeface="Open Sans" pitchFamily="2" charset="0"/>
            </a:endParaRPr>
          </a:p>
          <a:p>
            <a:pPr indent="0">
              <a:buNone/>
            </a:pPr>
            <a:endParaRPr lang="en-US" sz="1800" b="0" i="0">
              <a:solidFill>
                <a:schemeClr val="accent3"/>
              </a:solidFill>
              <a:effectLst/>
              <a:latin typeface="Open Sans" pitchFamily="2" charset="0"/>
            </a:endParaRPr>
          </a:p>
          <a:p>
            <a:pPr indent="0" algn="l">
              <a:buNone/>
            </a:pPr>
            <a:endParaRPr lang="en-US" sz="1800">
              <a:solidFill>
                <a:schemeClr val="accent3"/>
              </a:solidFill>
              <a:latin typeface="Open Sans" pitchFamily="2" charset="0"/>
            </a:endParaRPr>
          </a:p>
          <a:p>
            <a:pPr indent="0">
              <a:buNone/>
            </a:pPr>
            <a:r>
              <a:rPr lang="en-US" sz="1600" b="0" i="0">
                <a:solidFill>
                  <a:srgbClr val="E8D3A2"/>
                </a:solidFill>
                <a:effectLst/>
                <a:latin typeface="Open Sans" pitchFamily="2" charset="0"/>
                <a:ea typeface="Open Sans"/>
                <a:cs typeface="Open Sans"/>
              </a:rPr>
              <a:t>     </a:t>
            </a:r>
            <a:endParaRPr lang="en-US" sz="1800">
              <a:solidFill>
                <a:srgbClr val="E8D3A2"/>
              </a:solidFill>
              <a:latin typeface="Open Sans" pitchFamily="2" charset="0"/>
              <a:ea typeface="Open Sans"/>
              <a:cs typeface="Open San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indent="0">
              <a:buNone/>
            </a:pPr>
            <a:endParaRPr lang="en-US" sz="1600" b="0">
              <a:solidFill>
                <a:srgbClr val="E8D3A2"/>
              </a:solidFill>
            </a:endParaRPr>
          </a:p>
        </p:txBody>
      </p:sp>
      <p:pic>
        <p:nvPicPr>
          <p:cNvPr id="4" name="Picture 3" descr="Amazon business logo.">
            <a:extLst>
              <a:ext uri="{FF2B5EF4-FFF2-40B4-BE49-F238E27FC236}">
                <a16:creationId xmlns:a16="http://schemas.microsoft.com/office/drawing/2014/main" id="{5552A42E-0AE3-AB09-23E8-B739083C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30" y="4285247"/>
            <a:ext cx="4023561" cy="168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81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A18F-E930-24C2-8C84-B6DFB9D6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9EB3B-8E6C-9374-BA4B-BC5B84EF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chemeClr val="accent3"/>
                </a:solidFill>
                <a:ea typeface="Calibri"/>
                <a:cs typeface="Calibri"/>
              </a:rPr>
              <a:t>Amazon Business Prime Account Overview – in the Trailing Twelve Months period</a:t>
            </a:r>
            <a:endParaRPr lang="en-US" sz="3330" dirty="0">
              <a:solidFill>
                <a:schemeClr val="accent3"/>
              </a:solidFill>
            </a:endParaRPr>
          </a:p>
        </p:txBody>
      </p:sp>
      <p:pic>
        <p:nvPicPr>
          <p:cNvPr id="4" name="Picture 3" descr="Data of Amazom Business with UW. Average order size, number of orders and number of items.">
            <a:extLst>
              <a:ext uri="{FF2B5EF4-FFF2-40B4-BE49-F238E27FC236}">
                <a16:creationId xmlns:a16="http://schemas.microsoft.com/office/drawing/2014/main" id="{1CEC43AD-A1D2-CBD5-CC85-BE02F10D8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70" y="2287887"/>
            <a:ext cx="114871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9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26074-2993-ACED-F4A1-16569EBA23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044" y="465816"/>
            <a:ext cx="11826036" cy="6001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ncode Sans Normal Black"/>
                <a:ea typeface="+mn-ea"/>
                <a:cs typeface="+mn-cs"/>
              </a:rPr>
              <a:t>Leading Spend Categories – Oh, and gift cards are popular too</a:t>
            </a:r>
          </a:p>
        </p:txBody>
      </p:sp>
      <p:pic>
        <p:nvPicPr>
          <p:cNvPr id="7" name="Picture 6" descr="A graph with different colored bars&#10;Bar graph showing the leading spend categories being purchased from Amazon.">
            <a:extLst>
              <a:ext uri="{FF2B5EF4-FFF2-40B4-BE49-F238E27FC236}">
                <a16:creationId xmlns:a16="http://schemas.microsoft.com/office/drawing/2014/main" id="{1F32D3BD-E0E5-64B3-FFA1-B59F86CBA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145" y="1862483"/>
            <a:ext cx="9249710" cy="358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565CC-5755-4D59-AF6D-056B83F212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1288"/>
            <a:ext cx="769938" cy="366712"/>
          </a:xfrm>
          <a:prstGeom prst="rect">
            <a:avLst/>
          </a:prstGeom>
        </p:spPr>
        <p:txBody>
          <a:bodyPr/>
          <a:lstStyle/>
          <a:p>
            <a:fld id="{5FC2A098-C205-46C9-9A6D-EB2B2028999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6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89D6-B00E-4299-AC00-77D52AE9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31" y="492978"/>
            <a:ext cx="10929485" cy="792897"/>
          </a:xfrm>
        </p:spPr>
        <p:txBody>
          <a:bodyPr lIns="91440" tIns="45720" rIns="91440" bIns="45720" anchor="b"/>
          <a:lstStyle/>
          <a:p>
            <a:r>
              <a:rPr lang="en-US" sz="3300">
                <a:solidFill>
                  <a:srgbClr val="7030A0"/>
                </a:solidFill>
                <a:latin typeface="Encode Sans Normal Black"/>
              </a:rPr>
              <a:t>Savings Captured for the TTM</a:t>
            </a:r>
            <a:endParaRPr lang="en-US" sz="3333">
              <a:solidFill>
                <a:srgbClr val="7030A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565CC-5755-4D59-AF6D-056B83F212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1288"/>
            <a:ext cx="769938" cy="366712"/>
          </a:xfrm>
          <a:prstGeom prst="rect">
            <a:avLst/>
          </a:prstGeom>
        </p:spPr>
        <p:txBody>
          <a:bodyPr/>
          <a:lstStyle/>
          <a:p>
            <a:fld id="{5FC2A098-C205-46C9-9A6D-EB2B202899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pie chart with an annual savings breakdown. ">
            <a:extLst>
              <a:ext uri="{FF2B5EF4-FFF2-40B4-BE49-F238E27FC236}">
                <a16:creationId xmlns:a16="http://schemas.microsoft.com/office/drawing/2014/main" id="{5009F930-3AF1-1489-3484-560D9C94B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03" y="1619423"/>
            <a:ext cx="8097627" cy="487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61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B38F-9A73-2FAA-A716-507A3ADC4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231F-4570-5C85-8E59-0BEBEBC7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300">
                <a:solidFill>
                  <a:srgbClr val="7030A0"/>
                </a:solidFill>
                <a:latin typeface="Encode Sans Normal Black"/>
              </a:rPr>
              <a:t>Best Practices &amp; Recommendations</a:t>
            </a:r>
            <a:endParaRPr lang="en-US" sz="3333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6B392-32DA-DAA1-F758-7632BF9F4D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560" y="1067300"/>
            <a:ext cx="10763794" cy="5504599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Open Sans"/>
              </a:rPr>
              <a:t>Amazon Business Prime is meant to be a self-managed buying solution for the campus.  At the unit level – establish a strong governance structure so the right stake holders can approve orders if needed – more on how to do this in the Buying Policies</a:t>
            </a:r>
          </a:p>
          <a:p>
            <a:r>
              <a:rPr lang="en-US" dirty="0">
                <a:ea typeface="Open Sans"/>
              </a:rPr>
              <a:t>Be aware of what to purchase on Amazon Business Prime, and what not to buy.  e.g. consumer grade computing devices is not a good idea for business use and should be purchased from CDWG</a:t>
            </a:r>
          </a:p>
          <a:p>
            <a:r>
              <a:rPr lang="en-US" dirty="0">
                <a:ea typeface="Open Sans"/>
              </a:rPr>
              <a:t>Shopping on Amazon Business Prime is fun – be aware of the </a:t>
            </a:r>
            <a:r>
              <a:rPr lang="en-US" dirty="0" err="1">
                <a:ea typeface="Open Sans"/>
              </a:rPr>
              <a:t>PCard</a:t>
            </a:r>
            <a:r>
              <a:rPr lang="en-US" dirty="0">
                <a:ea typeface="Open Sans"/>
              </a:rPr>
              <a:t> and Procurement policies and procedures</a:t>
            </a:r>
          </a:p>
          <a:p>
            <a:r>
              <a:rPr lang="en-US" dirty="0">
                <a:ea typeface="Open Sans"/>
              </a:rPr>
              <a:t>Its design for business purpose only and never for personal shopping – UW </a:t>
            </a:r>
            <a:r>
              <a:rPr lang="en-US" dirty="0" err="1">
                <a:ea typeface="Open Sans"/>
              </a:rPr>
              <a:t>Pcard</a:t>
            </a:r>
            <a:r>
              <a:rPr lang="en-US" dirty="0">
                <a:ea typeface="Open Sans"/>
              </a:rPr>
              <a:t> is a requirement </a:t>
            </a:r>
          </a:p>
          <a:p>
            <a:r>
              <a:rPr lang="en-US" dirty="0">
                <a:ea typeface="Open Sans"/>
              </a:rPr>
              <a:t>Be sure to join the UW Central Business Prime account – avoid losing out on the Business Prime Benefits – amazonbusiness@uw.edu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1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2652A-3D24-01E5-1B9F-D630DA95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Encode Sans Normal Black"/>
              </a:rPr>
              <a:t>Available Tools within Amazon Business Prime</a:t>
            </a:r>
            <a:endParaRPr lang="en-US" dirty="0"/>
          </a:p>
        </p:txBody>
      </p:sp>
      <p:pic>
        <p:nvPicPr>
          <p:cNvPr id="4" name="Picture 3" descr="A dog wearing a t-shirt holding tools">
            <a:extLst>
              <a:ext uri="{FF2B5EF4-FFF2-40B4-BE49-F238E27FC236}">
                <a16:creationId xmlns:a16="http://schemas.microsoft.com/office/drawing/2014/main" id="{3B82CA56-3039-9010-2A8B-0B08B8CA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60" y="2212258"/>
            <a:ext cx="4207367" cy="415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66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howing Amazon business prime screen.">
            <a:extLst>
              <a:ext uri="{FF2B5EF4-FFF2-40B4-BE49-F238E27FC236}">
                <a16:creationId xmlns:a16="http://schemas.microsoft.com/office/drawing/2014/main" id="{5853E655-2327-1689-81D6-D2D00BAF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20" y="1483057"/>
            <a:ext cx="9629718" cy="5374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B32A4-C6AC-EB88-30F9-A5718D9A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37" y="181544"/>
            <a:ext cx="10929485" cy="1325033"/>
          </a:xfrm>
        </p:spPr>
        <p:txBody>
          <a:bodyPr/>
          <a:lstStyle/>
          <a:p>
            <a:r>
              <a:rPr lang="en-US" dirty="0"/>
              <a:t>Business Prime</a:t>
            </a:r>
          </a:p>
        </p:txBody>
      </p:sp>
    </p:spTree>
    <p:extLst>
      <p:ext uri="{BB962C8B-B14F-4D97-AF65-F5344CB8AC3E}">
        <p14:creationId xmlns:p14="http://schemas.microsoft.com/office/powerpoint/2010/main" val="2357165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56B3DDC6E448A2B7738468E35C05" ma:contentTypeVersion="14" ma:contentTypeDescription="Create a new document." ma:contentTypeScope="" ma:versionID="1cfebd90da439c2d5b624fecc0c35695">
  <xsd:schema xmlns:xsd="http://www.w3.org/2001/XMLSchema" xmlns:xs="http://www.w3.org/2001/XMLSchema" xmlns:p="http://schemas.microsoft.com/office/2006/metadata/properties" xmlns:ns3="6258c935-9240-4c0c-9670-18777095d43a" xmlns:ns4="b43b4ce3-47ed-48ec-aace-4dd9c53e3cc0" targetNamespace="http://schemas.microsoft.com/office/2006/metadata/properties" ma:root="true" ma:fieldsID="667be41212e3c59d96cd30c9210981f3" ns3:_="" ns4:_="">
    <xsd:import namespace="6258c935-9240-4c0c-9670-18777095d43a"/>
    <xsd:import namespace="b43b4ce3-47ed-48ec-aace-4dd9c53e3c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8c935-9240-4c0c-9670-18777095d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b4ce3-47ed-48ec-aace-4dd9c53e3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58c935-9240-4c0c-9670-18777095d4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9E77B-CFAE-4A4A-8456-CBDE214B6299}">
  <ds:schemaRefs>
    <ds:schemaRef ds:uri="6258c935-9240-4c0c-9670-18777095d43a"/>
    <ds:schemaRef ds:uri="b43b4ce3-47ed-48ec-aace-4dd9c53e3c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91DC96-66A4-4C8A-93C1-F2C37C5A5CDE}">
  <ds:schemaRefs>
    <ds:schemaRef ds:uri="6258c935-9240-4c0c-9670-18777095d43a"/>
    <ds:schemaRef ds:uri="b43b4ce3-47ed-48ec-aace-4dd9c53e3c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0B03CE-F0BB-46E6-9E9A-DC161D3432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737</Words>
  <Application>Microsoft Office PowerPoint</Application>
  <PresentationFormat>Widescreen</PresentationFormat>
  <Paragraphs>102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Calibri,Sans-Serif</vt:lpstr>
      <vt:lpstr>Courier New</vt:lpstr>
      <vt:lpstr>Encode Sans Normal Black</vt:lpstr>
      <vt:lpstr>Lucida Grande</vt:lpstr>
      <vt:lpstr>Open Sans</vt:lpstr>
      <vt:lpstr>Uni Sans</vt:lpstr>
      <vt:lpstr>2_Custom Design</vt:lpstr>
      <vt:lpstr>Custom Design</vt:lpstr>
      <vt:lpstr>AMAZON BUSINESS PRIME @ the UW Academy – An Overview</vt:lpstr>
      <vt:lpstr>Agenda</vt:lpstr>
      <vt:lpstr> Amazon Business Prime – A brief history</vt:lpstr>
      <vt:lpstr>Amazon Business Prime Account Overview – in the Trailing Twelve Months period</vt:lpstr>
      <vt:lpstr>Leading Spend Categories – Oh, and gift cards are popular too</vt:lpstr>
      <vt:lpstr>Savings Captured for the TTM</vt:lpstr>
      <vt:lpstr>Best Practices &amp; Recommendations</vt:lpstr>
      <vt:lpstr>Available Tools within Amazon Business Prime</vt:lpstr>
      <vt:lpstr>Business Prime</vt:lpstr>
      <vt:lpstr>Business Analytics</vt:lpstr>
      <vt:lpstr>Managing Shopping Lists</vt:lpstr>
      <vt:lpstr>Buying Policies and Approvals – Can be set at any organizational Levels</vt:lpstr>
      <vt:lpstr>Spending Limits</vt:lpstr>
      <vt:lpstr>Subscribe and Save Option</vt:lpstr>
      <vt:lpstr>Amazon Business Customer Service</vt:lpstr>
      <vt:lpstr>Amazon Business Prime Last Mile Delivery</vt:lpstr>
      <vt:lpstr>Next Steps with Last Mile Program</vt:lpstr>
      <vt:lpstr>Why the Last Mile Program is Important</vt:lpstr>
      <vt:lpstr>How Mailing Services Does It!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Nicholson</dc:creator>
  <cp:lastModifiedBy>Heather Nicholson</cp:lastModifiedBy>
  <cp:revision>69</cp:revision>
  <cp:lastPrinted>2025-01-24T17:08:50Z</cp:lastPrinted>
  <dcterms:created xsi:type="dcterms:W3CDTF">2023-08-10T17:46:19Z</dcterms:created>
  <dcterms:modified xsi:type="dcterms:W3CDTF">2025-09-26T21:35:17Z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0x01010015CA56B3DDC6E448A2B7738468E35C05</vt:lpwstr>
  </property>
</Properties>
</file>