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notesMasterIdLst>
    <p:notesMasterId r:id="rId31"/>
  </p:notesMasterIdLst>
  <p:sldIdLst>
    <p:sldId id="259" r:id="rId4"/>
    <p:sldId id="279" r:id="rId5"/>
    <p:sldId id="302" r:id="rId6"/>
    <p:sldId id="294" r:id="rId7"/>
    <p:sldId id="290" r:id="rId8"/>
    <p:sldId id="291" r:id="rId9"/>
    <p:sldId id="274" r:id="rId10"/>
    <p:sldId id="282" r:id="rId11"/>
    <p:sldId id="299" r:id="rId12"/>
    <p:sldId id="293" r:id="rId13"/>
    <p:sldId id="295" r:id="rId14"/>
    <p:sldId id="298" r:id="rId15"/>
    <p:sldId id="297" r:id="rId16"/>
    <p:sldId id="270" r:id="rId17"/>
    <p:sldId id="300" r:id="rId18"/>
    <p:sldId id="296" r:id="rId19"/>
    <p:sldId id="283" r:id="rId20"/>
    <p:sldId id="285" r:id="rId21"/>
    <p:sldId id="284" r:id="rId22"/>
    <p:sldId id="264" r:id="rId23"/>
    <p:sldId id="301" r:id="rId24"/>
    <p:sldId id="280" r:id="rId25"/>
    <p:sldId id="287" r:id="rId26"/>
    <p:sldId id="286" r:id="rId27"/>
    <p:sldId id="258" r:id="rId28"/>
    <p:sldId id="281" r:id="rId29"/>
    <p:sldId id="25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  <a:srgbClr val="E8D3A2"/>
    <a:srgbClr val="E8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6" autoAdjust="0"/>
    <p:restoredTop sz="94718"/>
  </p:normalViewPr>
  <p:slideViewPr>
    <p:cSldViewPr snapToGrid="0" snapToObjects="1" showGuides="1">
      <p:cViewPr varScale="1">
        <p:scale>
          <a:sx n="92" d="100"/>
          <a:sy n="92" d="100"/>
        </p:scale>
        <p:origin x="108" y="156"/>
      </p:cViewPr>
      <p:guideLst>
        <p:guide orient="horz" pos="2488"/>
        <p:guide pos="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6797E-7329-428B-9492-AB62A2F8237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4349A-A1E3-451E-9F65-1CFAB2C5D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3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4349A-A1E3-451E-9F65-1CFAB2C5D1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0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4349A-A1E3-451E-9F65-1CFAB2C5D15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71757" y="939146"/>
            <a:ext cx="6972300" cy="2871103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3947767"/>
            <a:ext cx="2451418" cy="124509"/>
          </a:xfrm>
          <a:prstGeom prst="rect">
            <a:avLst/>
          </a:prstGeom>
        </p:spPr>
      </p:pic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487457"/>
            <a:ext cx="2425295" cy="163374"/>
          </a:xfrm>
          <a:prstGeom prst="rect">
            <a:avLst/>
          </a:prstGeom>
        </p:spPr>
      </p:pic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5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125"/>
            <a:ext cx="8184662" cy="998383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71757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5" y="365125"/>
            <a:ext cx="8064505" cy="998383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5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5" y="371510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671757" y="1736725"/>
            <a:ext cx="8184662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069"/>
            <a:ext cx="8184662" cy="998440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064505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487457"/>
            <a:ext cx="2425295" cy="163374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3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ps/suppliers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uwconnect.uw.edu/finance?id=sc_cat_item&amp;sys_id=85e5b0a71b1b0e90ddb254ea234bcb82" TargetMode="Externa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uwconnect.uw.edu/finance?id=kb_article_view&amp;sysparm_article=KB0033248" TargetMode="External"/><Relationship Id="rId2" Type="http://schemas.openxmlformats.org/officeDocument/2006/relationships/hyperlink" Target="https://finance.uw.edu/ps/deepdives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uwconnect.uw.edu/finance?id=kb_article_view&amp;sysparm_article=KB0032902" TargetMode="External"/><Relationship Id="rId4" Type="http://schemas.openxmlformats.org/officeDocument/2006/relationships/hyperlink" Target="https://uwconnect.uw.edu/finance?id=sc_cat_item&amp;sys_id=df0175731ba1b5d0cc990dc0604bcbed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ps/how-to-pay/receiving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uwconnect.uw.edu/finance?id=kb_article_view&amp;sysparm_article=KB0032902" TargetMode="External"/><Relationship Id="rId2" Type="http://schemas.openxmlformats.org/officeDocument/2006/relationships/hyperlink" Target="https://uwconnect.uw.edu/finance?id=kb_article_view&amp;sysparm_article=KB003324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rumba.com/calendars/sea_proc" TargetMode="External"/><Relationship Id="rId4" Type="http://schemas.openxmlformats.org/officeDocument/2006/relationships/hyperlink" Target="https://finance.uw.edu/ps/how-pay/invoic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1756" y="1179824"/>
            <a:ext cx="7973479" cy="2641756"/>
          </a:xfrm>
        </p:spPr>
        <p:txBody>
          <a:bodyPr/>
          <a:lstStyle/>
          <a:p>
            <a:r>
              <a:rPr lang="en-US" dirty="0"/>
              <a:t>Accounts Payable: Invoicing and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EF710-86A0-931C-B380-CD52CE5D8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>
            <a:extLst>
              <a:ext uri="{FF2B5EF4-FFF2-40B4-BE49-F238E27FC236}">
                <a16:creationId xmlns:a16="http://schemas.microsoft.com/office/drawing/2014/main" id="{CC0D84A9-3FE7-AD32-F402-01032E69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Supplier Invoice Lifecyle</a:t>
            </a:r>
          </a:p>
        </p:txBody>
      </p:sp>
      <p:pic>
        <p:nvPicPr>
          <p:cNvPr id="3" name="Picture 2" descr="Chart showing the lifecyle of an invoice coming to UW.">
            <a:extLst>
              <a:ext uri="{FF2B5EF4-FFF2-40B4-BE49-F238E27FC236}">
                <a16:creationId xmlns:a16="http://schemas.microsoft.com/office/drawing/2014/main" id="{00BB1C29-E750-2F0D-990D-A937E3631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7878"/>
            <a:ext cx="9074821" cy="381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001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A3A3D-C468-F19D-A409-680D51B08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A906BEF1-3716-355D-39E0-7D6E1B2F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Invoice Matching Process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DA3B310-36F7-B693-E294-3EE1D19C1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771402"/>
              </p:ext>
            </p:extLst>
          </p:nvPr>
        </p:nvGraphicFramePr>
        <p:xfrm>
          <a:off x="1288314" y="2736775"/>
          <a:ext cx="60960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43633932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618843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74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PO: No Receiving Required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2-way matching</a:t>
                      </a:r>
                    </a:p>
                    <a:p>
                      <a:r>
                        <a:rPr lang="en-US" dirty="0"/>
                        <a:t>Compares the invoice to the 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23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PO: Receiving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3-way matching</a:t>
                      </a:r>
                    </a:p>
                    <a:p>
                      <a:r>
                        <a:rPr lang="en-US" dirty="0"/>
                        <a:t>Compares invoice to PO to Receipt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33901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003524C-DD10-8480-5557-1B53585A00BD}"/>
              </a:ext>
            </a:extLst>
          </p:cNvPr>
          <p:cNvSpPr txBox="1"/>
          <p:nvPr/>
        </p:nvSpPr>
        <p:spPr>
          <a:xfrm>
            <a:off x="671756" y="1675401"/>
            <a:ext cx="7909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an invoice is uploaded to Workday, the system puts it through a matching process. If it matches, it will move forward to the payment process. If it doesn’t match it will create a match exception. </a:t>
            </a:r>
          </a:p>
        </p:txBody>
      </p:sp>
    </p:spTree>
    <p:extLst>
      <p:ext uri="{BB962C8B-B14F-4D97-AF65-F5344CB8AC3E}">
        <p14:creationId xmlns:p14="http://schemas.microsoft.com/office/powerpoint/2010/main" val="1156544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6BE69-5A37-E8BC-3755-EB84A84BD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75870192-5710-1565-CD49-3B250864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Information For Suppliers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9BD301-278B-733E-28A6-F8B5209F08F9}"/>
              </a:ext>
            </a:extLst>
          </p:cNvPr>
          <p:cNvSpPr txBox="1"/>
          <p:nvPr/>
        </p:nvSpPr>
        <p:spPr>
          <a:xfrm>
            <a:off x="671755" y="1624154"/>
            <a:ext cx="795962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 the “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For Suppliers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 page. It has all the information they need to know about registering as a supplier with UW and invoice requirements.</a:t>
            </a:r>
          </a:p>
          <a:p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Invoices must have: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“University of Washington” being featured prominently in the invoice header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Full PO number with letters, dashes and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 Ship-To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 Customer Contact (who placed the order)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 number and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Line-item charges and description for each item, matching the PO line items and referencing same line-item number from the 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Sales tax when applicable identified as tax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Clearly marked invoice dollar amount in USD</a:t>
            </a:r>
          </a:p>
          <a:p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8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DAC60-CF24-70FD-3729-FF6EAC7D0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B0EABD8E-E5D7-2F1E-7A79-9D22FB7515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Where is my Invoice?</a:t>
            </a:r>
          </a:p>
        </p:txBody>
      </p:sp>
      <p:pic>
        <p:nvPicPr>
          <p:cNvPr id="7" name="Picture 6" descr="Chart showing what do if you do not see an invoice in Workday.">
            <a:extLst>
              <a:ext uri="{FF2B5EF4-FFF2-40B4-BE49-F238E27FC236}">
                <a16:creationId xmlns:a16="http://schemas.microsoft.com/office/drawing/2014/main" id="{9386542D-F7FD-02C4-6D0E-94B77D32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27" y="1884066"/>
            <a:ext cx="8974546" cy="308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17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4B5D1-11D3-0EFB-2BF0-B6E49E119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6350C05-6FFD-9836-6968-C844898AE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that Accounts Payable Can Resolve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15FA4-E4B7-1971-7ED4-C1010984AE96}"/>
              </a:ext>
            </a:extLst>
          </p:cNvPr>
          <p:cNvSpPr txBox="1"/>
          <p:nvPr/>
        </p:nvSpPr>
        <p:spPr>
          <a:xfrm>
            <a:off x="671756" y="1923429"/>
            <a:ext cx="83397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the matching processes doesn’t generate a match, the invoice is assigned a match exception.</a:t>
            </a:r>
          </a:p>
          <a:p>
            <a:endParaRPr lang="en-US" b="0" i="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following exceptions will be resolved by AP with request from campus through “Match Discrepancy Request From.”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Supplier Invoice Freight Amount Exceeds $2,000 Threshold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 Charges Exceeds $500 Threshold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b="1" i="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*Other exceptions can occur. To resolve other match exceptions, utilize the “How to Resolve Match Exceptions Job Aid.”</a:t>
            </a:r>
            <a:endParaRPr lang="en-US" b="1" i="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036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BD989-5E65-4727-5B78-EBFF09F37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FE80A-5E63-3867-7C27-FB4F166A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769756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29181-1A3D-EFE2-199D-FC8A86C90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2BDFB60-38C7-B923-AACD-D7345C5DE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Can Do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672983C-CE1A-8E67-7B18-BEC27E5D89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31163"/>
            <a:ext cx="8196210" cy="4015497"/>
          </a:xfrm>
        </p:spPr>
        <p:txBody>
          <a:bodyPr/>
          <a:lstStyle/>
          <a:p>
            <a:r>
              <a:rPr lang="en-US" b="0" dirty="0"/>
              <a:t>Review the invoices in Workday</a:t>
            </a:r>
          </a:p>
          <a:p>
            <a:r>
              <a:rPr lang="en-US" b="0" dirty="0"/>
              <a:t>Contact the supplier to resolve issues</a:t>
            </a:r>
          </a:p>
          <a:p>
            <a:r>
              <a:rPr lang="en-US" b="0" dirty="0"/>
              <a:t>Submit UW Connect Forms for corrections and resolutions</a:t>
            </a:r>
          </a:p>
          <a:p>
            <a:r>
              <a:rPr lang="en-US" b="0" dirty="0"/>
              <a:t>Complete Receiving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8229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C077-430B-4692-7069-E5F5EFEA5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845D919-3C20-15D9-60D3-CD3067C3A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Supplier Invoice Form</a:t>
            </a:r>
          </a:p>
        </p:txBody>
      </p:sp>
      <p:pic>
        <p:nvPicPr>
          <p:cNvPr id="6" name="Picture 5" descr="Image of the Cancel Supplier Invoice Request Form in the Connect Finance Portal. ">
            <a:extLst>
              <a:ext uri="{FF2B5EF4-FFF2-40B4-BE49-F238E27FC236}">
                <a16:creationId xmlns:a16="http://schemas.microsoft.com/office/drawing/2014/main" id="{18B8AA67-1712-B207-2798-2BE31F462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88" y="1742787"/>
            <a:ext cx="5835059" cy="492695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7F87620-0D95-7AAA-CB74-4C82038BE89A}"/>
              </a:ext>
            </a:extLst>
          </p:cNvPr>
          <p:cNvSpPr/>
          <p:nvPr/>
        </p:nvSpPr>
        <p:spPr>
          <a:xfrm>
            <a:off x="3997070" y="1543076"/>
            <a:ext cx="1953753" cy="767862"/>
          </a:xfrm>
          <a:prstGeom prst="wedgeRectCallou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Form will be updated this fall</a:t>
            </a:r>
            <a:r>
              <a:rPr lang="en-US" dirty="0"/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C8ABB1-7515-74FE-3D4F-B533BA023348}"/>
              </a:ext>
            </a:extLst>
          </p:cNvPr>
          <p:cNvSpPr txBox="1"/>
          <p:nvPr/>
        </p:nvSpPr>
        <p:spPr>
          <a:xfrm>
            <a:off x="6155944" y="1742787"/>
            <a:ext cx="2861056" cy="424731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For Canceling Invoices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a PO that is closed and cannot be reopened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 the wrong supplier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 an item billed erroneously and not part of the original 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 been paid through alternative method (ProCard)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54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0513-D438-44D4-EAFA-DA5BD0063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7BA4F5B-6659-EFEE-CF35-A8DF5DCDD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Invoice Form Best Practices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468C2-D9CF-90D5-75D3-DA66CC7D5A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676022"/>
            <a:ext cx="8196210" cy="4015497"/>
          </a:xfrm>
        </p:spPr>
        <p:txBody>
          <a:bodyPr/>
          <a:lstStyle/>
          <a:p>
            <a:r>
              <a:rPr lang="en-US" b="0" dirty="0"/>
              <a:t>Don’t cancel an invoice before working with the supplier. </a:t>
            </a:r>
          </a:p>
          <a:p>
            <a:r>
              <a:rPr lang="en-US" b="0" dirty="0"/>
              <a:t>Request corrected invoice/credit from supplier</a:t>
            </a:r>
          </a:p>
          <a:p>
            <a:r>
              <a:rPr lang="en-US" b="0" dirty="0"/>
              <a:t>Only cancel for the reasons in the prior slide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2122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203C9-BD6F-3DB2-4DAD-4757DCF21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E5BF5AC-05DB-C386-26D2-BC7A7AC4C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Match Exception Form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Image of the Department Match Exception Request Form in the Connect Finance Portal. ">
            <a:extLst>
              <a:ext uri="{FF2B5EF4-FFF2-40B4-BE49-F238E27FC236}">
                <a16:creationId xmlns:a16="http://schemas.microsoft.com/office/drawing/2014/main" id="{6A80BF4F-9B17-7875-DDDB-0FE3B67B7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3" y="1770307"/>
            <a:ext cx="4846740" cy="454953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5E169179-0014-75BC-164B-1A0A9D95884B}"/>
              </a:ext>
            </a:extLst>
          </p:cNvPr>
          <p:cNvSpPr/>
          <p:nvPr/>
        </p:nvSpPr>
        <p:spPr>
          <a:xfrm>
            <a:off x="3020692" y="2740522"/>
            <a:ext cx="1953753" cy="767862"/>
          </a:xfrm>
          <a:prstGeom prst="wedgeRectCallou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Amounts will be updated soon</a:t>
            </a:r>
            <a:r>
              <a:rPr lang="en-US" dirty="0"/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CCCA0D-E843-A22F-A899-A8ACE51FA7BE}"/>
              </a:ext>
            </a:extLst>
          </p:cNvPr>
          <p:cNvSpPr txBox="1"/>
          <p:nvPr/>
        </p:nvSpPr>
        <p:spPr>
          <a:xfrm>
            <a:off x="5951322" y="1770307"/>
            <a:ext cx="2385115" cy="341632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Moving invoices to other line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Moving invoices to other purchase orders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Approving Freight exception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Approving “Other Charges” exception </a:t>
            </a:r>
          </a:p>
        </p:txBody>
      </p:sp>
    </p:spTree>
    <p:extLst>
      <p:ext uri="{BB962C8B-B14F-4D97-AF65-F5344CB8AC3E}">
        <p14:creationId xmlns:p14="http://schemas.microsoft.com/office/powerpoint/2010/main" val="54740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CF82-FD04-C97F-3F49-B68C075A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6417A-07B7-4A95-C6D2-7CF3E5623F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Who is Accounts Payable and what do they do?</a:t>
            </a:r>
          </a:p>
          <a:p>
            <a:r>
              <a:rPr lang="en-US" dirty="0"/>
              <a:t>PO Invoices</a:t>
            </a:r>
          </a:p>
          <a:p>
            <a:r>
              <a:rPr lang="en-US" dirty="0"/>
              <a:t>Department Responsibilities </a:t>
            </a:r>
          </a:p>
          <a:p>
            <a:r>
              <a:rPr lang="en-US" dirty="0"/>
              <a:t>Credits</a:t>
            </a:r>
          </a:p>
          <a:p>
            <a:r>
              <a:rPr lang="en-US" dirty="0"/>
              <a:t>Report Options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Note: We won’t be able to research individual ticket issues today.</a:t>
            </a:r>
          </a:p>
        </p:txBody>
      </p:sp>
    </p:spTree>
    <p:extLst>
      <p:ext uri="{BB962C8B-B14F-4D97-AF65-F5344CB8AC3E}">
        <p14:creationId xmlns:p14="http://schemas.microsoft.com/office/powerpoint/2010/main" val="3856094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DF2E4-751D-6EF1-FF18-BAF8198B3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4C57010-6E6A-7F63-A9F8-FA90C8D97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Match Exception Form Best Practices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A8B2B7-E948-5159-7880-09745366EEAA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740410" y="1598245"/>
            <a:ext cx="7900416" cy="48567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b="0" dirty="0"/>
              <a:t>If there are discrepancies with:</a:t>
            </a:r>
          </a:p>
          <a:p>
            <a:r>
              <a:rPr lang="en-US" sz="2000" b="0" dirty="0"/>
              <a:t>Quantity</a:t>
            </a:r>
          </a:p>
          <a:p>
            <a:r>
              <a:rPr lang="en-US" sz="2000" b="0" dirty="0"/>
              <a:t>Pricing</a:t>
            </a:r>
          </a:p>
          <a:p>
            <a:r>
              <a:rPr lang="en-US" sz="2000" b="0" dirty="0"/>
              <a:t>Number of items, etc. </a:t>
            </a:r>
          </a:p>
          <a:p>
            <a:endParaRPr lang="en-US" sz="2000" b="0" dirty="0"/>
          </a:p>
          <a:p>
            <a:pPr marL="0" indent="0">
              <a:buNone/>
            </a:pPr>
            <a:r>
              <a:rPr lang="en-US" sz="2000" b="0" dirty="0"/>
              <a:t>1. Resolve the issue with the supplier and obtain a corrected invoice and/or credit memo. </a:t>
            </a:r>
          </a:p>
          <a:p>
            <a:pPr marL="0" indent="0">
              <a:buNone/>
            </a:pPr>
            <a:r>
              <a:rPr lang="en-US" sz="2000" b="0" dirty="0"/>
              <a:t>2. Then use the "</a:t>
            </a:r>
            <a:r>
              <a:rPr lang="en-US" sz="2000" b="0" u="sng" dirty="0">
                <a:hlinkClick r:id="rId2"/>
              </a:rPr>
              <a:t>Department Match Exception</a:t>
            </a:r>
            <a:r>
              <a:rPr lang="en-US" sz="2000" b="0" dirty="0"/>
              <a:t>" form in Connect to submit the corrected invoice/credit memo/s to Accounts Payable. </a:t>
            </a:r>
          </a:p>
          <a:p>
            <a:pPr marL="0" indent="0">
              <a:buNone/>
            </a:pPr>
            <a:r>
              <a:rPr lang="en-US" sz="2000" b="0" dirty="0"/>
              <a:t>3. AP will use the corrected invoice and make adjustments in Workday without the need of canceling the original invoice and resubmitting to GHX.</a:t>
            </a:r>
            <a:endParaRPr lang="en-US" sz="1400" b="0" dirty="0"/>
          </a:p>
          <a:p>
            <a:pPr marL="0" indent="0">
              <a:buNone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993918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994B5-DFC0-1682-3F32-808174279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548D010-0FF3-2E09-3B23-3B071D36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Exceptions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D9867-9930-F4F6-49B4-2C08982EA6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305" y="1793253"/>
            <a:ext cx="8196210" cy="4015497"/>
          </a:xfrm>
        </p:spPr>
        <p:txBody>
          <a:bodyPr/>
          <a:lstStyle/>
          <a:p>
            <a:pPr marL="0" indent="0">
              <a:buNone/>
            </a:pPr>
            <a:r>
              <a:rPr lang="en-US" sz="2000" b="0" dirty="0"/>
              <a:t>Other invoice match exceptions occur on invoices. Review:</a:t>
            </a:r>
          </a:p>
          <a:p>
            <a:r>
              <a:rPr lang="en-US" sz="2000" b="0" dirty="0"/>
              <a:t>The “</a:t>
            </a:r>
            <a:r>
              <a:rPr lang="en-US" sz="2000" dirty="0">
                <a:hlinkClick r:id="rId2"/>
              </a:rPr>
              <a:t>Match Exceptions</a:t>
            </a:r>
            <a:r>
              <a:rPr lang="en-US" sz="2000" b="0" dirty="0"/>
              <a:t>” deep dive presentation and “</a:t>
            </a:r>
            <a:r>
              <a:rPr lang="en-US" sz="2000" dirty="0">
                <a:hlinkClick r:id="rId3"/>
              </a:rPr>
              <a:t>How to Resolve Match Exceptions</a:t>
            </a:r>
            <a:r>
              <a:rPr lang="en-US" sz="2000" b="0" dirty="0"/>
              <a:t>” job aid for information on how to handle all exceptions</a:t>
            </a:r>
          </a:p>
          <a:p>
            <a:r>
              <a:rPr lang="en-US" sz="2000" b="0" dirty="0"/>
              <a:t>The </a:t>
            </a:r>
            <a:r>
              <a:rPr lang="en-US" sz="2000" dirty="0">
                <a:hlinkClick r:id="rId4"/>
              </a:rPr>
              <a:t>Purchase Order – Change or Close </a:t>
            </a:r>
            <a:r>
              <a:rPr lang="en-US" sz="2000" dirty="0"/>
              <a:t>Connect Form</a:t>
            </a:r>
          </a:p>
          <a:p>
            <a:pPr lvl="1"/>
            <a:r>
              <a:rPr lang="en-US" b="0" dirty="0"/>
              <a:t>Other match exceptions may need adjustments made on purchase orders to allow invoices to pay</a:t>
            </a:r>
          </a:p>
          <a:p>
            <a:pPr lvl="1"/>
            <a:r>
              <a:rPr lang="en-US" b="0" dirty="0"/>
              <a:t>Form allows campus to update or close purchase orders</a:t>
            </a:r>
          </a:p>
          <a:p>
            <a:r>
              <a:rPr lang="en-US" sz="2000" b="0" dirty="0"/>
              <a:t>Most common exception is “Supplier Invoice Processed Without Receipt Created”</a:t>
            </a:r>
          </a:p>
          <a:p>
            <a:pPr lvl="1"/>
            <a:r>
              <a:rPr lang="en-US" b="0" dirty="0"/>
              <a:t>If invoice is appropriate, complete receiving in Workday. See “</a:t>
            </a:r>
            <a:r>
              <a:rPr lang="en-US" dirty="0">
                <a:hlinkClick r:id="rId5"/>
              </a:rPr>
              <a:t>How to Receive in Workday</a:t>
            </a:r>
            <a:r>
              <a:rPr lang="en-US" b="0" dirty="0"/>
              <a:t>” job aid.</a:t>
            </a:r>
          </a:p>
          <a:p>
            <a:pPr marL="457200" lvl="1" indent="0">
              <a:buNone/>
            </a:pPr>
            <a:endParaRPr lang="en-US" b="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0255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41F10-7B53-DA66-0489-9CFAB1938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E3C-9C29-B8FC-A030-313957B27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</p:spTree>
    <p:extLst>
      <p:ext uri="{BB962C8B-B14F-4D97-AF65-F5344CB8AC3E}">
        <p14:creationId xmlns:p14="http://schemas.microsoft.com/office/powerpoint/2010/main" val="3111609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2CDED-F8E7-795A-C559-30EC42C23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B5E983A-41EE-4A02-D597-90BE179F1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Memos in Workday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36C05-470C-C130-574C-5ADBBAD24F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895" y="1625699"/>
            <a:ext cx="8196210" cy="4015497"/>
          </a:xfrm>
        </p:spPr>
        <p:txBody>
          <a:bodyPr/>
          <a:lstStyle/>
          <a:p>
            <a:r>
              <a:rPr lang="en-US" sz="2000" b="0" dirty="0"/>
              <a:t>GHX cannot process credits</a:t>
            </a:r>
          </a:p>
          <a:p>
            <a:r>
              <a:rPr lang="en-US" sz="2000" b="0" dirty="0"/>
              <a:t>Credits sent by GHX to AP “non-scan” folder to be entered manually by AP</a:t>
            </a:r>
          </a:p>
          <a:p>
            <a:r>
              <a:rPr lang="en-US" sz="2000" b="0"/>
              <a:t>No receiving required</a:t>
            </a:r>
            <a:endParaRPr lang="en-US" sz="2000" b="0" dirty="0"/>
          </a:p>
          <a:p>
            <a:r>
              <a:rPr lang="en-US" sz="2000" b="0" dirty="0"/>
              <a:t>Adjustment on a goods line does not show on PO, only shows on the invoice (SI) on the PO</a:t>
            </a:r>
          </a:p>
          <a:p>
            <a:pPr lvl="1"/>
            <a:r>
              <a:rPr lang="en-US" sz="1600" b="0" dirty="0"/>
              <a:t>i.e.: if tax was not originally paid on the invoice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Credit Amounts will display like this: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6" name="Picture 5" descr="Image of a credit amount in Workday.">
            <a:extLst>
              <a:ext uri="{FF2B5EF4-FFF2-40B4-BE49-F238E27FC236}">
                <a16:creationId xmlns:a16="http://schemas.microsoft.com/office/drawing/2014/main" id="{61132C5E-EC96-0943-8F19-A2CD36DBA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211" y="4794702"/>
            <a:ext cx="6027942" cy="169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906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93C1E-E11B-2D11-F4F4-8477F9C1E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4722D-F427-EF85-4D06-C7CAAA8B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2248273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Reports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DE808-287B-32E3-6586-8B6C383944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443" y="1846514"/>
            <a:ext cx="8197114" cy="3810086"/>
          </a:xfrm>
        </p:spPr>
        <p:txBody>
          <a:bodyPr/>
          <a:lstStyle/>
          <a:p>
            <a:r>
              <a:rPr lang="en-US" dirty="0"/>
              <a:t>R1149: Find Supplier Invoices</a:t>
            </a:r>
            <a:endParaRPr lang="en-US" b="0" dirty="0"/>
          </a:p>
          <a:p>
            <a:pPr lvl="1"/>
            <a:r>
              <a:rPr lang="en-US" sz="1800" b="0" dirty="0"/>
              <a:t>View the invoice or adjustment number, company, status, supplier, invoice date, memo, discount date, due date, invoice amount, amount due and adjustment for entered supplier invoices.</a:t>
            </a:r>
          </a:p>
          <a:p>
            <a:r>
              <a:rPr lang="en-US" dirty="0"/>
              <a:t>R1166: Invoice Match Exceptions</a:t>
            </a:r>
            <a:endParaRPr lang="en-US" b="0" dirty="0"/>
          </a:p>
          <a:p>
            <a:pPr lvl="1"/>
            <a:r>
              <a:rPr lang="en-US" sz="1800" b="0" dirty="0"/>
              <a:t>View all invoices with an "In Progress" status and have a match exception that needs resolution to be paid, including </a:t>
            </a:r>
            <a:r>
              <a:rPr lang="en-US" sz="1800" b="0" u="sng" dirty="0">
                <a:hlinkClick r:id="rId2"/>
              </a:rPr>
              <a:t>receiving</a:t>
            </a:r>
            <a:r>
              <a:rPr lang="en-US" sz="1800" b="0" dirty="0"/>
              <a:t>. </a:t>
            </a:r>
          </a:p>
          <a:p>
            <a:r>
              <a:rPr lang="en-US" dirty="0"/>
              <a:t>R1131: Supplier Invoice Tracking</a:t>
            </a:r>
            <a:endParaRPr lang="en-US" b="0" dirty="0"/>
          </a:p>
          <a:p>
            <a:pPr lvl="1"/>
            <a:r>
              <a:rPr lang="en-US" sz="1800" b="0" dirty="0"/>
              <a:t>View the invoice or adjustment number, company, status, supplier, invoice date, memo, discount date, due date, invoice amount, amount due, adjustment, initiator, and exceptions for entered supplier invoices.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47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DAAE6-9D85-D160-3D92-0D282CB2E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0B6C3-F19B-B058-5D1C-9CD1179E7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12495428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71757" y="1600322"/>
            <a:ext cx="8197114" cy="3810086"/>
          </a:xfrm>
        </p:spPr>
        <p:txBody>
          <a:bodyPr/>
          <a:lstStyle/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PCS Help: </a:t>
            </a:r>
            <a:r>
              <a:rPr lang="en-US" sz="1800" dirty="0">
                <a:solidFill>
                  <a:schemeClr val="tx1"/>
                </a:solidFill>
              </a:rPr>
              <a:t>When it doubt, send a ticket to PCS Help through Connect or call 206-543-4500</a:t>
            </a:r>
          </a:p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2"/>
              </a:rPr>
              <a:t>Match Exception Job Aid</a:t>
            </a:r>
            <a:endParaRPr lang="en-US" sz="1800" dirty="0"/>
          </a:p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3"/>
              </a:rPr>
              <a:t>Receiving Job Aid</a:t>
            </a:r>
            <a:endParaRPr lang="en-US" sz="1800" dirty="0"/>
          </a:p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4"/>
              </a:rPr>
              <a:t>Invoicing Web 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Page</a:t>
            </a:r>
            <a:endParaRPr lang="en-US" sz="1800" dirty="0"/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Procurement Center of Excellence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  <a:hlinkClick r:id="rId5"/>
              </a:rPr>
              <a:t>Event Training Calendar</a:t>
            </a: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Procurement Services Website</a:t>
            </a:r>
          </a:p>
          <a:p>
            <a:pPr marL="0" indent="0">
              <a:buNone/>
            </a:pP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In Workday:</a:t>
            </a:r>
            <a:endParaRPr lang="en-US" sz="1800" dirty="0"/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R1525 Service Line Invoice in Match Exception in Workday</a:t>
            </a:r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R1149 Find Supplier Invoice in Workday</a:t>
            </a:r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R1131 Supplier Invoice Tracking in Workday</a:t>
            </a:r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R1166 Invoice Match Exception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9913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E615E-30F6-214A-A1EA-680D40827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B37B-C22C-695D-D0F8-B93ED883F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Accounts Payable</a:t>
            </a:r>
          </a:p>
        </p:txBody>
      </p:sp>
    </p:spTree>
    <p:extLst>
      <p:ext uri="{BB962C8B-B14F-4D97-AF65-F5344CB8AC3E}">
        <p14:creationId xmlns:p14="http://schemas.microsoft.com/office/powerpoint/2010/main" val="252426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17DAE-96E1-E7F7-1165-412107524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43DD1-A91B-7CE1-5ACF-EFDD40CD0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Accounts Payable and What Do They Do?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69428-5186-4013-6B2D-536A57A5C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Accounts Payable (AP) is part of Procurement Services and they:</a:t>
            </a:r>
          </a:p>
          <a:p>
            <a:r>
              <a:rPr lang="en-US" b="0" dirty="0"/>
              <a:t>Approve/Adjust invoices</a:t>
            </a:r>
          </a:p>
          <a:p>
            <a:r>
              <a:rPr lang="en-US" b="0" dirty="0"/>
              <a:t>Process invoices in Draft status in Workday</a:t>
            </a:r>
          </a:p>
          <a:p>
            <a:r>
              <a:rPr lang="en-US" b="0" dirty="0"/>
              <a:t>Input and process invoices that GHX cannot</a:t>
            </a:r>
          </a:p>
          <a:p>
            <a:r>
              <a:rPr lang="en-US" b="0" dirty="0"/>
              <a:t>Input and process all credits</a:t>
            </a:r>
          </a:p>
          <a:p>
            <a:r>
              <a:rPr lang="en-US" b="0" dirty="0"/>
              <a:t>Approve Expense Reports that are </a:t>
            </a:r>
            <a:r>
              <a:rPr lang="en-US" b="0" u="sng" dirty="0"/>
              <a:t>not</a:t>
            </a:r>
            <a:r>
              <a:rPr lang="en-US" b="0" dirty="0"/>
              <a:t>: Travel, Field Advance, CTA Verification</a:t>
            </a:r>
          </a:p>
          <a:p>
            <a:r>
              <a:rPr lang="en-US" b="0" dirty="0"/>
              <a:t>Process foreign supplier payments</a:t>
            </a:r>
          </a:p>
          <a:p>
            <a:r>
              <a:rPr lang="en-US" b="0" dirty="0"/>
              <a:t>Manage settlement runs</a:t>
            </a:r>
          </a:p>
          <a:p>
            <a:r>
              <a:rPr lang="en-US" b="0" dirty="0"/>
              <a:t>Approve all Supplier Invoice Requests (SIR)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19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316A5-2CF9-B1E1-2706-195A4916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AP Can Do with Supplier Invoices in Workday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66D96-CF1D-3F9E-144F-D35ACE2C7FC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0" dirty="0"/>
              <a:t>Attach a corrected invoice </a:t>
            </a:r>
          </a:p>
          <a:p>
            <a:r>
              <a:rPr lang="en-US" b="0" dirty="0"/>
              <a:t>Move invoice to a different PO</a:t>
            </a:r>
          </a:p>
          <a:p>
            <a:r>
              <a:rPr lang="en-US" b="0" dirty="0"/>
              <a:t>Update pricing discrepancy with a new invoice (must match PO).</a:t>
            </a:r>
          </a:p>
          <a:p>
            <a:r>
              <a:rPr lang="en-US" b="0" dirty="0"/>
              <a:t>Update quantity and dollars (must match PO).</a:t>
            </a:r>
          </a:p>
          <a:p>
            <a:r>
              <a:rPr lang="en-US" b="0" dirty="0"/>
              <a:t>Rematch invoice with PO</a:t>
            </a:r>
          </a:p>
          <a:p>
            <a:r>
              <a:rPr lang="en-US" b="0" dirty="0"/>
              <a:t>Correct the SI if it is routing to the incorrect person (once it is updated in Workday)</a:t>
            </a:r>
          </a:p>
        </p:txBody>
      </p:sp>
    </p:spTree>
    <p:extLst>
      <p:ext uri="{BB962C8B-B14F-4D97-AF65-F5344CB8AC3E}">
        <p14:creationId xmlns:p14="http://schemas.microsoft.com/office/powerpoint/2010/main" val="3546618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8F286-612D-6CB2-E465-E399D99F0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AP Cannot Do with Invoices in Workday</a:t>
            </a:r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2225A341-FB4C-DB1A-3F54-2513066BE892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561181" y="1736725"/>
            <a:ext cx="8021637" cy="4432300"/>
          </a:xfrm>
        </p:spPr>
        <p:txBody>
          <a:bodyPr/>
          <a:lstStyle/>
          <a:p>
            <a:pPr marL="342900" indent="-342900">
              <a:buFont typeface="Lucida Grande"/>
              <a:buChar char="&gt;"/>
            </a:pPr>
            <a:r>
              <a:rPr lang="en-US" i="0" dirty="0">
                <a:latin typeface="Open Sans"/>
                <a:cs typeface="Open Sans"/>
              </a:rPr>
              <a:t>Update the supplier name (unless the PO number is incorrect)</a:t>
            </a:r>
          </a:p>
          <a:p>
            <a:pPr marL="342900" indent="-342900">
              <a:buFont typeface="Lucida Grande"/>
              <a:buChar char="&gt;"/>
            </a:pPr>
            <a:r>
              <a:rPr lang="en-US" i="0" dirty="0">
                <a:latin typeface="Open Sans"/>
                <a:cs typeface="Open Sans"/>
              </a:rPr>
              <a:t>Change </a:t>
            </a:r>
            <a:r>
              <a:rPr lang="en-US" i="0" dirty="0" err="1">
                <a:latin typeface="Open Sans"/>
                <a:cs typeface="Open Sans"/>
              </a:rPr>
              <a:t>worktags</a:t>
            </a:r>
            <a:r>
              <a:rPr lang="en-US" i="0" dirty="0">
                <a:latin typeface="Open Sans"/>
                <a:cs typeface="Open Sans"/>
              </a:rPr>
              <a:t> (unless the PO was updated)</a:t>
            </a:r>
          </a:p>
          <a:p>
            <a:pPr marL="342900" indent="-342900">
              <a:buFont typeface="Lucida Grande"/>
              <a:buChar char="&gt;"/>
            </a:pPr>
            <a:r>
              <a:rPr lang="en-US" i="0" dirty="0">
                <a:latin typeface="Open Sans"/>
                <a:cs typeface="Open Sans"/>
              </a:rPr>
              <a:t>Process an SI on a closed PO that cannot be reopened.</a:t>
            </a:r>
          </a:p>
        </p:txBody>
      </p:sp>
    </p:spTree>
    <p:extLst>
      <p:ext uri="{BB962C8B-B14F-4D97-AF65-F5344CB8AC3E}">
        <p14:creationId xmlns:p14="http://schemas.microsoft.com/office/powerpoint/2010/main" val="170298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E5AFD-A7BB-3DA7-66EA-F1492799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Invoices</a:t>
            </a:r>
          </a:p>
        </p:txBody>
      </p:sp>
    </p:spTree>
    <p:extLst>
      <p:ext uri="{BB962C8B-B14F-4D97-AF65-F5344CB8AC3E}">
        <p14:creationId xmlns:p14="http://schemas.microsoft.com/office/powerpoint/2010/main" val="63259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A4B5A-17F7-4FFE-6403-F33508202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CE400120-5DD9-8A8F-2979-828D7320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What is an Invoice?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D09314-8F48-A3BF-8D41-7354803B2102}"/>
              </a:ext>
            </a:extLst>
          </p:cNvPr>
          <p:cNvSpPr txBox="1"/>
          <p:nvPr/>
        </p:nvSpPr>
        <p:spPr>
          <a:xfrm>
            <a:off x="671756" y="1685175"/>
            <a:ext cx="79596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Invoice: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bill for goods and/or services provided</a:t>
            </a:r>
          </a:p>
          <a:p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Workday: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invoice is known as a Supplier Invoice (SI)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Invoices will receive a document number (beginning with SI) assigned by Workday, known as the “Invoice Number”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supplier’s invoice number is known as the “Supplier’s Invoice Number” (number without the SI in front)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 could also be a “supplier invoice adjustment” and notated in description in Workday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about Invoices: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Header charges = charges not typically billed on line-items like tax, shipping, other charges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Workday will only catch invoice duplicates for the same supplier if invoice numbers are identical. i.e.: no extra spaces etc.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6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CB0B9-6FE6-966F-31D2-9D3391A2D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8FCCA21F-8246-829D-022C-3FF067605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Invoice in Workday</a:t>
            </a:r>
          </a:p>
        </p:txBody>
      </p:sp>
      <p:pic>
        <p:nvPicPr>
          <p:cNvPr id="5" name="Picture 4" descr="Image of an invoice from Workday showing the Invoice Number and Supplier's Invoice Number.">
            <a:extLst>
              <a:ext uri="{FF2B5EF4-FFF2-40B4-BE49-F238E27FC236}">
                <a16:creationId xmlns:a16="http://schemas.microsoft.com/office/drawing/2014/main" id="{F6175BB7-1829-DF9D-C94E-03D57715E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009"/>
            <a:ext cx="9144000" cy="3387981"/>
          </a:xfrm>
          <a:prstGeom prst="rect">
            <a:avLst/>
          </a:prstGeom>
        </p:spPr>
      </p:pic>
      <p:sp>
        <p:nvSpPr>
          <p:cNvPr id="4" name="Rectangle 3" descr="Box higlighting Invoice Number">
            <a:extLst>
              <a:ext uri="{FF2B5EF4-FFF2-40B4-BE49-F238E27FC236}">
                <a16:creationId xmlns:a16="http://schemas.microsoft.com/office/drawing/2014/main" id="{3AECB0C6-1829-BCC0-F6D7-6BC4B3C7840F}"/>
              </a:ext>
            </a:extLst>
          </p:cNvPr>
          <p:cNvSpPr/>
          <p:nvPr/>
        </p:nvSpPr>
        <p:spPr>
          <a:xfrm>
            <a:off x="0" y="1735009"/>
            <a:ext cx="1719943" cy="4530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DBDDE88F-0541-3B35-7B15-9321D878C753}"/>
              </a:ext>
            </a:extLst>
          </p:cNvPr>
          <p:cNvSpPr/>
          <p:nvPr/>
        </p:nvSpPr>
        <p:spPr>
          <a:xfrm>
            <a:off x="2379785" y="1582615"/>
            <a:ext cx="2086707" cy="820616"/>
          </a:xfrm>
          <a:prstGeom prst="wedgeRectCallout">
            <a:avLst>
              <a:gd name="adj1" fmla="val -81850"/>
              <a:gd name="adj2" fmla="val -20357"/>
            </a:avLst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 number from Workday</a:t>
            </a:r>
          </a:p>
        </p:txBody>
      </p:sp>
      <p:sp>
        <p:nvSpPr>
          <p:cNvPr id="6" name="Rectangle 5" descr="Box highlighting Supplier's Invoice Number">
            <a:extLst>
              <a:ext uri="{FF2B5EF4-FFF2-40B4-BE49-F238E27FC236}">
                <a16:creationId xmlns:a16="http://schemas.microsoft.com/office/drawing/2014/main" id="{81F38EF6-F913-CFFB-1C26-B9000D7D7810}"/>
              </a:ext>
            </a:extLst>
          </p:cNvPr>
          <p:cNvSpPr/>
          <p:nvPr/>
        </p:nvSpPr>
        <p:spPr>
          <a:xfrm>
            <a:off x="5192486" y="4031895"/>
            <a:ext cx="1719943" cy="45302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3CC4B3B1-C5F3-8152-1D18-7A9E31930547}"/>
              </a:ext>
            </a:extLst>
          </p:cNvPr>
          <p:cNvSpPr/>
          <p:nvPr/>
        </p:nvSpPr>
        <p:spPr>
          <a:xfrm>
            <a:off x="6768808" y="3025529"/>
            <a:ext cx="2086707" cy="820616"/>
          </a:xfrm>
          <a:prstGeom prst="wedgeRectCallout">
            <a:avLst>
              <a:gd name="adj1" fmla="val -45333"/>
              <a:gd name="adj2" fmla="val 98214"/>
            </a:avLst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Supplier’s invoice number</a:t>
            </a:r>
          </a:p>
        </p:txBody>
      </p:sp>
    </p:spTree>
    <p:extLst>
      <p:ext uri="{BB962C8B-B14F-4D97-AF65-F5344CB8AC3E}">
        <p14:creationId xmlns:p14="http://schemas.microsoft.com/office/powerpoint/2010/main" val="846991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W Palette 1">
      <a:dk1>
        <a:srgbClr val="4B2E83"/>
      </a:dk1>
      <a:lt1>
        <a:srgbClr val="E8E3D3"/>
      </a:lt1>
      <a:dk2>
        <a:srgbClr val="4B2E83"/>
      </a:dk2>
      <a:lt2>
        <a:srgbClr val="FFFFFF"/>
      </a:lt2>
      <a:accent1>
        <a:srgbClr val="4B2E83"/>
      </a:accent1>
      <a:accent2>
        <a:srgbClr val="E8E3D3"/>
      </a:accent2>
      <a:accent3>
        <a:srgbClr val="FFFFFF"/>
      </a:accent3>
      <a:accent4>
        <a:srgbClr val="D9D9D9"/>
      </a:accent4>
      <a:accent5>
        <a:srgbClr val="444444"/>
      </a:accent5>
      <a:accent6>
        <a:srgbClr val="85754D"/>
      </a:accent6>
      <a:hlink>
        <a:srgbClr val="4B2E83"/>
      </a:hlink>
      <a:folHlink>
        <a:srgbClr val="4B2E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5049</TotalTime>
  <Words>1232</Words>
  <Application>Microsoft Office PowerPoint</Application>
  <PresentationFormat>On-screen Show (4:3)</PresentationFormat>
  <Paragraphs>157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Aptos</vt:lpstr>
      <vt:lpstr>Arial</vt:lpstr>
      <vt:lpstr>Encode Sans Normal Black</vt:lpstr>
      <vt:lpstr>Lucida Grande</vt:lpstr>
      <vt:lpstr>Open Sans</vt:lpstr>
      <vt:lpstr>Open Sans Light</vt:lpstr>
      <vt:lpstr>Uni Sans Regular</vt:lpstr>
      <vt:lpstr>Office Theme</vt:lpstr>
      <vt:lpstr>Custom Design</vt:lpstr>
      <vt:lpstr>1_Custom Design</vt:lpstr>
      <vt:lpstr>Accounts Payable: Invoicing and Best Practices</vt:lpstr>
      <vt:lpstr>Agenda</vt:lpstr>
      <vt:lpstr>Accounts Payable</vt:lpstr>
      <vt:lpstr>Who is Accounts Payable and What Do They Do?</vt:lpstr>
      <vt:lpstr>What AP Can Do with Supplier Invoices in Workday </vt:lpstr>
      <vt:lpstr>What AP Cannot Do with Invoices in Workday</vt:lpstr>
      <vt:lpstr>Invoices</vt:lpstr>
      <vt:lpstr>What is an Invoice?</vt:lpstr>
      <vt:lpstr>Invoice in Workday</vt:lpstr>
      <vt:lpstr>Supplier Invoice Lifecyle</vt:lpstr>
      <vt:lpstr>Invoice Matching Process</vt:lpstr>
      <vt:lpstr>Information For Suppliers</vt:lpstr>
      <vt:lpstr>Where is my Invoice?</vt:lpstr>
      <vt:lpstr>Exceptions that Accounts Payable Can Resolve </vt:lpstr>
      <vt:lpstr>Department Responsibilities</vt:lpstr>
      <vt:lpstr>What You Can Do</vt:lpstr>
      <vt:lpstr>Cancel Supplier Invoice Form</vt:lpstr>
      <vt:lpstr>Cancel Invoice Form Best Practices</vt:lpstr>
      <vt:lpstr>Department Match Exception Form</vt:lpstr>
      <vt:lpstr>Department Match Exception Form Best Practices</vt:lpstr>
      <vt:lpstr>Other Exceptions</vt:lpstr>
      <vt:lpstr>Credits</vt:lpstr>
      <vt:lpstr>Credit Memos in Workday</vt:lpstr>
      <vt:lpstr>Reports</vt:lpstr>
      <vt:lpstr>Important Reports</vt:lpstr>
      <vt:lpstr>Other Resources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Heather Nicholson</cp:lastModifiedBy>
  <cp:revision>167</cp:revision>
  <cp:lastPrinted>2016-02-10T20:19:12Z</cp:lastPrinted>
  <dcterms:created xsi:type="dcterms:W3CDTF">2014-10-14T00:51:43Z</dcterms:created>
  <dcterms:modified xsi:type="dcterms:W3CDTF">2025-09-24T15:27:21Z</dcterms:modified>
</cp:coreProperties>
</file>