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67" r:id="rId2"/>
    <p:sldMasterId id="2147483652" r:id="rId3"/>
  </p:sldMasterIdLst>
  <p:sldIdLst>
    <p:sldId id="260" r:id="rId4"/>
    <p:sldId id="261" r:id="rId5"/>
    <p:sldId id="304" r:id="rId6"/>
    <p:sldId id="259" r:id="rId7"/>
    <p:sldId id="298" r:id="rId8"/>
    <p:sldId id="295" r:id="rId9"/>
    <p:sldId id="300" r:id="rId10"/>
    <p:sldId id="299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05C"/>
    <a:srgbClr val="E2CA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46D1C-40EE-46AF-D3EE-FB3AC838894C}" v="169" dt="2025-06-06T21:04:01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28" y="84"/>
      </p:cViewPr>
      <p:guideLst>
        <p:guide orient="horz" pos="1620"/>
        <p:guide pos="2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8081" y="4598607"/>
            <a:ext cx="2416273" cy="2134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 baseline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</a:t>
            </a:r>
          </a:p>
        </p:txBody>
      </p:sp>
    </p:spTree>
    <p:extLst>
      <p:ext uri="{BB962C8B-B14F-4D97-AF65-F5344CB8AC3E}">
        <p14:creationId xmlns:p14="http://schemas.microsoft.com/office/powerpoint/2010/main" val="175530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4" y="369733"/>
            <a:ext cx="8184657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2930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13" name="Picture 12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9733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9039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sp>
        <p:nvSpPr>
          <p:cNvPr id="8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447923" y="1724977"/>
            <a:ext cx="8184662" cy="2961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/>
              <a:t>Graphics can go here – </a:t>
            </a:r>
            <a:br>
              <a:rPr lang="en-US"/>
            </a:br>
            <a:r>
              <a:rPr lang="en-US"/>
              <a:t>replace this box with your image or chart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81608"/>
            <a:ext cx="8172210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744044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37" y="4675530"/>
            <a:ext cx="2540000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3" y="371510"/>
            <a:ext cx="8197114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556269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1" y="4599009"/>
            <a:ext cx="2425226" cy="213273"/>
          </a:xfrm>
          <a:prstGeom prst="rect">
            <a:avLst/>
          </a:prstGeom>
        </p:spPr>
      </p:pic>
      <p:pic>
        <p:nvPicPr>
          <p:cNvPr id="13" name="Picture 12" descr="W Logo_Purple_2685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1074028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pic>
        <p:nvPicPr>
          <p:cNvPr id="6" name="Picture 5" descr="W Logo_Purple_2685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5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6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5381" y="1364403"/>
            <a:ext cx="1103781" cy="963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sp>
        <p:nvSpPr>
          <p:cNvPr id="2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2" y="369285"/>
            <a:ext cx="8197109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6" name="Picture 5" descr="W Logo_Purple_2685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70622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sp>
        <p:nvSpPr>
          <p:cNvPr id="10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447923" y="1724977"/>
            <a:ext cx="8184662" cy="2961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/>
              <a:t>Graphics can go here – </a:t>
            </a:r>
            <a:br>
              <a:rPr lang="en-US"/>
            </a:br>
            <a:r>
              <a:rPr lang="en-US"/>
              <a:t>replace this box with your image or chart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9733"/>
            <a:ext cx="8172210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1" y="4675530"/>
            <a:ext cx="2540000" cy="1723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 baseline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/>
              <a:t>TITLE HERE </a:t>
            </a:r>
            <a:br>
              <a:rPr lang="en-US"/>
            </a:br>
            <a:r>
              <a:rPr lang="en-US"/>
              <a:t>ENCODE NORMAL BLACK, 50 PT.</a:t>
            </a:r>
          </a:p>
        </p:txBody>
      </p:sp>
    </p:spTree>
    <p:extLst>
      <p:ext uri="{BB962C8B-B14F-4D97-AF65-F5344CB8AC3E}">
        <p14:creationId xmlns:p14="http://schemas.microsoft.com/office/powerpoint/2010/main" val="237349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37" y="4675530"/>
            <a:ext cx="2540000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3" y="371510"/>
            <a:ext cx="8197114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3" name="Picture 12" descr="UW_W Logo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3" y="369733"/>
            <a:ext cx="8197114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3633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447923" y="1724977"/>
            <a:ext cx="8184662" cy="2828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/>
              <a:t>Graphics can go here – </a:t>
            </a:r>
            <a:br>
              <a:rPr lang="en-US"/>
            </a:br>
            <a:r>
              <a:rPr lang="en-US"/>
              <a:t>replace this box with your image or chart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37" y="4675530"/>
            <a:ext cx="2540000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70622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4" y="369733"/>
            <a:ext cx="8184657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8659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13" name="Picture 12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9733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9921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1" y="3426449"/>
            <a:ext cx="1597439" cy="139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1" y="4599107"/>
            <a:ext cx="2416273" cy="212486"/>
          </a:xfrm>
          <a:prstGeom prst="rect">
            <a:avLst/>
          </a:prstGeom>
        </p:spPr>
      </p:pic>
      <p:pic>
        <p:nvPicPr>
          <p:cNvPr id="10" name="Picture 9" descr="W Logo_Purple_2685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96565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1" y="3426449"/>
            <a:ext cx="1597439" cy="1397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5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90149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58" r:id="rId2"/>
    <p:sldLayoutId id="2147483659" r:id="rId3"/>
    <p:sldLayoutId id="2147483660" r:id="rId4"/>
    <p:sldLayoutId id="2147483661" r:id="rId5"/>
    <p:sldLayoutId id="2147483683" r:id="rId6"/>
    <p:sldLayoutId id="2147483684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CA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366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3" r:id="rId2"/>
    <p:sldLayoutId id="2147483674" r:id="rId3"/>
    <p:sldLayoutId id="2147483675" r:id="rId4"/>
    <p:sldLayoutId id="2147483677" r:id="rId5"/>
    <p:sldLayoutId id="2147483681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53" r:id="rId2"/>
    <p:sldLayoutId id="2147483663" r:id="rId3"/>
    <p:sldLayoutId id="2147483664" r:id="rId4"/>
    <p:sldLayoutId id="2147483665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rumba.com/calendars/sea_uwit-im-era" TargetMode="External"/><Relationship Id="rId3" Type="http://schemas.openxmlformats.org/officeDocument/2006/relationships/hyperlink" Target="https://uwconnect.uw.edu/it?id=kb_article_view&amp;sysparm_article=KB0035270" TargetMode="External"/><Relationship Id="rId7" Type="http://schemas.openxmlformats.org/officeDocument/2006/relationships/hyperlink" Target="https://uwconnect.uw.edu/it?id=kb_article_view&amp;sysparm_article=KB0034956" TargetMode="External"/><Relationship Id="rId2" Type="http://schemas.openxmlformats.org/officeDocument/2006/relationships/hyperlink" Target="https://wiki.cac.washington.edu/display/eratraining/Cube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uwconnect.uw.edu/it?id=kb_article_view&amp;sysparm_article=KB0033967" TargetMode="External"/><Relationship Id="rId11" Type="http://schemas.openxmlformats.org/officeDocument/2006/relationships/hyperlink" Target="https://finance.uw.edu/ps/deepdives" TargetMode="External"/><Relationship Id="rId5" Type="http://schemas.openxmlformats.org/officeDocument/2006/relationships/hyperlink" Target="https://uwconnect.uw.edu/it?id=kb_article_view&amp;sysparm_article=KB0034243" TargetMode="External"/><Relationship Id="rId10" Type="http://schemas.openxmlformats.org/officeDocument/2006/relationships/hyperlink" Target="https://uwconnect.uw.edu/finance?id=sc_cat_item&amp;sys_id=6fca55f28799a6106f1997dd3fbb3576" TargetMode="External"/><Relationship Id="rId4" Type="http://schemas.openxmlformats.org/officeDocument/2006/relationships/hyperlink" Target="https://wiki.cac.washington.edu/display/eratraining/UW+Spend+Cube+%28PAS%29+Resources" TargetMode="External"/><Relationship Id="rId9" Type="http://schemas.openxmlformats.org/officeDocument/2006/relationships/hyperlink" Target="mailto:Help@uw.ed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Ariba Transition Informational Session</a:t>
            </a: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6E808D-068C-6DE9-9970-F3664104E3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3443" y="1528232"/>
            <a:ext cx="8197114" cy="2251761"/>
          </a:xfrm>
        </p:spPr>
        <p:txBody>
          <a:bodyPr lIns="91440" tIns="45720" rIns="91440" bIns="45720" anchor="t"/>
          <a:lstStyle/>
          <a:p>
            <a:r>
              <a:rPr lang="en-US" b="0" dirty="0">
                <a:latin typeface="Open Sans"/>
                <a:ea typeface="Open Sans"/>
                <a:cs typeface="Open Sans"/>
              </a:rPr>
              <a:t>Background Information</a:t>
            </a:r>
          </a:p>
          <a:p>
            <a:r>
              <a:rPr lang="en-US" b="0" dirty="0">
                <a:latin typeface="Open Sans"/>
                <a:ea typeface="Open Sans"/>
                <a:cs typeface="Open Sans"/>
              </a:rPr>
              <a:t>How to Connect to the UW Spend Cube</a:t>
            </a:r>
          </a:p>
          <a:p>
            <a:r>
              <a:rPr lang="en-US" b="0" dirty="0">
                <a:latin typeface="Open Sans"/>
                <a:ea typeface="Open Sans"/>
                <a:cs typeface="Open Sans"/>
              </a:rPr>
              <a:t>Common searches in the UW Spend Cube</a:t>
            </a:r>
          </a:p>
          <a:p>
            <a:r>
              <a:rPr lang="en-US" b="0" dirty="0">
                <a:latin typeface="Open Sans"/>
                <a:ea typeface="Open Sans"/>
                <a:cs typeface="Open Sans"/>
              </a:rPr>
              <a:t>What if it isn’t in UW Spend Cube?</a:t>
            </a:r>
          </a:p>
          <a:p>
            <a:r>
              <a:rPr lang="en-US" b="0" dirty="0">
                <a:latin typeface="Open Sans"/>
                <a:ea typeface="Open Sans"/>
                <a:cs typeface="Open Sans"/>
              </a:rPr>
              <a:t>Resources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50A7CC-D65E-8C39-15FE-868E5F47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87263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3FDB5-68D1-B1B2-2704-429A3D6CA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D68C2A-0D29-6B72-077C-7B3E95DC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6BAB53-4FF1-0580-8075-80F78B4532DC}"/>
              </a:ext>
            </a:extLst>
          </p:cNvPr>
          <p:cNvSpPr txBox="1"/>
          <p:nvPr/>
        </p:nvSpPr>
        <p:spPr>
          <a:xfrm>
            <a:off x="611313" y="1500546"/>
            <a:ext cx="787598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>
                <a:ea typeface="Calibri"/>
                <a:cs typeface="Calibri"/>
              </a:rPr>
              <a:t>Ariba will be retired on </a:t>
            </a:r>
            <a:r>
              <a:rPr lang="en-US" sz="2200" b="1">
                <a:ea typeface="Calibri"/>
                <a:cs typeface="Calibri"/>
              </a:rPr>
              <a:t>June 30, 2025</a:t>
            </a:r>
            <a:r>
              <a:rPr lang="en-US" sz="2200">
                <a:ea typeface="Calibri"/>
                <a:cs typeface="Calibri"/>
              </a:rPr>
              <a:t>,</a:t>
            </a:r>
            <a:r>
              <a:rPr lang="en-US" sz="2200" b="1">
                <a:ea typeface="Calibri"/>
                <a:cs typeface="Calibri"/>
              </a:rPr>
              <a:t> </a:t>
            </a:r>
            <a:r>
              <a:rPr lang="en-US" sz="2200">
                <a:ea typeface="Calibri"/>
                <a:cs typeface="Calibri"/>
              </a:rPr>
              <a:t>to reduce costs and security risks.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>
                <a:ea typeface="Calibri"/>
                <a:cs typeface="Calibri"/>
              </a:rPr>
              <a:t>A project is planned to migrate long-term records to EDMS for grant/audit needs.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>
                <a:ea typeface="Calibri"/>
                <a:cs typeface="Calibri"/>
              </a:rPr>
              <a:t>Procurement will support Ariba data requests from campus, as needed.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>
                <a:ea typeface="Calibri"/>
                <a:cs typeface="Calibri"/>
              </a:rPr>
              <a:t>Full retirement will occur after data migration is complete and no sooner than July 1, 2029 (7 years post-Workday Finance cutover).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67966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CONNECTING TO THE UW SPEND CUBE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CDA4DF72-10DA-3861-3B6F-0BB953F981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3443" y="1528232"/>
            <a:ext cx="8197114" cy="2251761"/>
          </a:xfrm>
        </p:spPr>
        <p:txBody>
          <a:bodyPr lIns="91440" tIns="45720" rIns="91440" bIns="45720" anchor="t"/>
          <a:lstStyle/>
          <a:p>
            <a:r>
              <a:rPr lang="en-US" b="0" dirty="0">
                <a:latin typeface="Open Sans"/>
                <a:ea typeface="Open Sans"/>
                <a:cs typeface="Open Sans"/>
              </a:rPr>
              <a:t>What is a Cube?</a:t>
            </a:r>
            <a:endParaRPr lang="en-US" b="0" dirty="0"/>
          </a:p>
          <a:p>
            <a:r>
              <a:rPr lang="en-US" b="0" dirty="0">
                <a:latin typeface="Open Sans"/>
                <a:ea typeface="Open Sans"/>
                <a:cs typeface="Open Sans"/>
              </a:rPr>
              <a:t>How to Connect to the UW Spend Cube</a:t>
            </a:r>
          </a:p>
          <a:p>
            <a:r>
              <a:rPr lang="en-US" b="0" dirty="0">
                <a:latin typeface="Open Sans"/>
                <a:ea typeface="Open Sans"/>
                <a:cs typeface="Open Sans"/>
              </a:rPr>
              <a:t>Troubleshooting Connection Issues </a:t>
            </a:r>
            <a:endParaRPr lang="en-US" sz="1600" b="0" dirty="0">
              <a:solidFill>
                <a:srgbClr val="0F4761"/>
              </a:solidFill>
              <a:latin typeface="Aptos Display"/>
            </a:endParaRPr>
          </a:p>
          <a:p>
            <a:r>
              <a:rPr lang="en-US" b="0" dirty="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Getting Help</a:t>
            </a:r>
            <a:endParaRPr lang="en-US" sz="1600" b="0" dirty="0">
              <a:solidFill>
                <a:srgbClr val="0F4761"/>
              </a:solidFill>
              <a:latin typeface="Aptos Display"/>
            </a:endParaRPr>
          </a:p>
          <a:p>
            <a:pPr marL="457200" lvl="1" indent="0">
              <a:buNone/>
            </a:pPr>
            <a:endParaRPr lang="en-US" sz="1600">
              <a:latin typeface="Open Sans"/>
              <a:ea typeface="Open Sans"/>
              <a:cs typeface="Open Sans"/>
            </a:endParaRPr>
          </a:p>
          <a:p>
            <a:endParaRPr lang="en-US"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r>
              <a:rPr lang="en-US" dirty="0">
                <a:latin typeface="Open Sans"/>
                <a:ea typeface="Open Sans"/>
                <a:cs typeface="Open Sa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538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A1C407-ECEA-C2D2-6A08-26CD3E96B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SEARCHES IN THE UW SPEND CUBE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0D79CF-7D44-1C47-EFCA-8DF3E3134AE8}"/>
              </a:ext>
            </a:extLst>
          </p:cNvPr>
          <p:cNvSpPr txBox="1"/>
          <p:nvPr/>
        </p:nvSpPr>
        <p:spPr>
          <a:xfrm>
            <a:off x="767176" y="1738053"/>
            <a:ext cx="787598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ea typeface="Calibri"/>
                <a:cs typeface="Calibri"/>
              </a:rPr>
              <a:t>Search for Legacy Invoice Payments</a:t>
            </a:r>
            <a:endParaRPr lang="en-US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ea typeface="Calibri"/>
                <a:cs typeface="Calibri"/>
              </a:rPr>
              <a:t>Search for Legacy Object Codes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ea typeface="Calibri"/>
                <a:cs typeface="Calibri"/>
              </a:rPr>
              <a:t>Search for Paid Expenses, including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ea typeface="Calibri"/>
                <a:cs typeface="Calibri"/>
              </a:rPr>
              <a:t>Search for Check Numbers/Clear Dates for Purchase Order</a:t>
            </a:r>
          </a:p>
        </p:txBody>
      </p:sp>
    </p:spTree>
    <p:extLst>
      <p:ext uri="{BB962C8B-B14F-4D97-AF65-F5344CB8AC3E}">
        <p14:creationId xmlns:p14="http://schemas.microsoft.com/office/powerpoint/2010/main" val="5362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BE753E-0BA3-2806-9712-E25EE67C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552" y="295077"/>
            <a:ext cx="8683625" cy="993775"/>
          </a:xfrm>
        </p:spPr>
        <p:txBody>
          <a:bodyPr/>
          <a:lstStyle/>
          <a:p>
            <a:r>
              <a:rPr lang="en-US"/>
              <a:t>WHAT IF I CANNOT FIND WHAT I WANT IN THE SPEND CUBE?</a:t>
            </a:r>
          </a:p>
        </p:txBody>
      </p:sp>
      <p:pic>
        <p:nvPicPr>
          <p:cNvPr id="2" name="Picture 1" descr="A screenshot of a contact form&#10;&#10;AI-generated content may be incorrect.">
            <a:extLst>
              <a:ext uri="{FF2B5EF4-FFF2-40B4-BE49-F238E27FC236}">
                <a16:creationId xmlns:a16="http://schemas.microsoft.com/office/drawing/2014/main" id="{44427549-6D33-3D99-53C8-0EEB2DFF8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179" y="2172547"/>
            <a:ext cx="2575187" cy="2520157"/>
          </a:xfrm>
          <a:prstGeom prst="rect">
            <a:avLst/>
          </a:prstGeom>
        </p:spPr>
      </p:pic>
      <p:pic>
        <p:nvPicPr>
          <p:cNvPr id="4" name="Picture 3" descr="A screenshot of a computer screen&#10;&#10;AI-generated content may be incorrect.">
            <a:extLst>
              <a:ext uri="{FF2B5EF4-FFF2-40B4-BE49-F238E27FC236}">
                <a16:creationId xmlns:a16="http://schemas.microsoft.com/office/drawing/2014/main" id="{9D4AEB55-13FD-391F-7FEE-EBE9B9725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559" y="2330054"/>
            <a:ext cx="3345061" cy="17484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F1D811-ECC8-CC3B-3819-7667583B993C}"/>
              </a:ext>
            </a:extLst>
          </p:cNvPr>
          <p:cNvSpPr txBox="1"/>
          <p:nvPr/>
        </p:nvSpPr>
        <p:spPr>
          <a:xfrm>
            <a:off x="348432" y="1608008"/>
            <a:ext cx="794047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Calibri"/>
                <a:cs typeface="Calibri"/>
              </a:rPr>
              <a:t>Fill out the "Ariba Inquires" webform in the UW Connect Finance Portal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193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99955-2A4D-E17F-CB94-E5D8FDC14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409C50-023B-168B-DE12-976CE909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RECOMMENDED RESOURCES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581328C-9571-E330-6921-51E87B29B6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3443" y="1528232"/>
            <a:ext cx="8197114" cy="2251761"/>
          </a:xfrm>
        </p:spPr>
        <p:txBody>
          <a:bodyPr lIns="91440" tIns="45720" rIns="91440" bIns="45720" anchor="t"/>
          <a:lstStyle/>
          <a:p>
            <a:r>
              <a:rPr lang="en-US" sz="1200" b="0" u="sng" dirty="0">
                <a:latin typeface="Open Sans"/>
                <a:ea typeface="Open Sans"/>
                <a:cs typeface="Open Sans"/>
                <a:hlinkClick r:id="rId2"/>
              </a:rPr>
              <a:t>Cube Wiki</a:t>
            </a:r>
            <a:endParaRPr lang="en-US" sz="1200" b="0" dirty="0">
              <a:latin typeface="Open Sans"/>
              <a:ea typeface="Open Sans"/>
              <a:cs typeface="Open Sans"/>
            </a:endParaRPr>
          </a:p>
          <a:p>
            <a:r>
              <a:rPr lang="en-US" sz="1200" b="0" u="sng" dirty="0">
                <a:latin typeface="Open Sans"/>
                <a:ea typeface="Open Sans"/>
                <a:cs typeface="Open Sans"/>
                <a:hlinkClick r:id="rId3"/>
              </a:rPr>
              <a:t>How to connect to data cube</a:t>
            </a:r>
            <a:endParaRPr lang="en-US" sz="1200" b="0" dirty="0">
              <a:latin typeface="Open Sans"/>
              <a:ea typeface="Open Sans"/>
              <a:cs typeface="Open Sans"/>
            </a:endParaRPr>
          </a:p>
          <a:p>
            <a:r>
              <a:rPr lang="en-US" sz="1200" b="0" u="sng" dirty="0">
                <a:latin typeface="Open Sans"/>
                <a:ea typeface="Open Sans"/>
                <a:cs typeface="Open Sans"/>
                <a:hlinkClick r:id="rId4"/>
              </a:rPr>
              <a:t>Spend Cube Wiki &amp; Templates</a:t>
            </a:r>
            <a:endParaRPr lang="en-US" sz="1200" b="0" dirty="0">
              <a:latin typeface="Open Sans"/>
              <a:ea typeface="Open Sans"/>
              <a:cs typeface="Open Sans"/>
            </a:endParaRPr>
          </a:p>
          <a:p>
            <a:r>
              <a:rPr lang="en-US" sz="1200" b="0" u="sng" dirty="0">
                <a:latin typeface="Open Sans"/>
                <a:ea typeface="Open Sans"/>
                <a:cs typeface="Open Sans"/>
                <a:hlinkClick r:id="rId5"/>
              </a:rPr>
              <a:t>Husky On-Net VPN</a:t>
            </a:r>
            <a:endParaRPr lang="en-US" sz="1200" b="0" dirty="0">
              <a:latin typeface="Open Sans"/>
              <a:ea typeface="Open Sans"/>
              <a:cs typeface="Open Sans"/>
            </a:endParaRPr>
          </a:p>
          <a:p>
            <a:r>
              <a:rPr lang="en-US" sz="1200" b="0" u="sng" dirty="0">
                <a:latin typeface="Open Sans"/>
                <a:ea typeface="Open Sans"/>
                <a:cs typeface="Open Sans"/>
                <a:hlinkClick r:id="rId6"/>
              </a:rPr>
              <a:t>Webinar Resources</a:t>
            </a:r>
            <a:r>
              <a:rPr lang="en-US" sz="1200" b="0" dirty="0">
                <a:latin typeface="Open Sans"/>
                <a:ea typeface="Open Sans"/>
                <a:cs typeface="Open Sans"/>
              </a:rPr>
              <a:t> (includes several cube-related webinars)</a:t>
            </a:r>
          </a:p>
          <a:p>
            <a:r>
              <a:rPr lang="en-US" sz="1200" b="0" u="sng" dirty="0">
                <a:latin typeface="Open Sans"/>
                <a:ea typeface="Open Sans"/>
                <a:cs typeface="Open Sans"/>
                <a:hlinkClick r:id="rId7"/>
              </a:rPr>
              <a:t>Troubleshoot connection issues</a:t>
            </a:r>
            <a:endParaRPr lang="en-US" sz="1200" b="0" u="sng" dirty="0">
              <a:latin typeface="Open Sans"/>
              <a:ea typeface="Open Sans"/>
              <a:cs typeface="Open Sans"/>
            </a:endParaRPr>
          </a:p>
          <a:p>
            <a:r>
              <a:rPr lang="en-US" sz="1200" b="0" u="sng" dirty="0">
                <a:latin typeface="Open Sans"/>
                <a:ea typeface="Open Sans"/>
                <a:cs typeface="Open Sans"/>
              </a:rPr>
              <a:t>Getting Help</a:t>
            </a:r>
            <a:endParaRPr lang="en-US" sz="1200" b="0" u="sng" dirty="0">
              <a:latin typeface="Open Sans"/>
            </a:endParaRPr>
          </a:p>
          <a:p>
            <a:pPr lvl="1">
              <a:buFont typeface="Courier New"/>
              <a:buChar char="o"/>
            </a:pPr>
            <a:r>
              <a:rPr lang="en-US" sz="1200" b="0" u="sng" dirty="0">
                <a:latin typeface="Open Sans"/>
                <a:ea typeface="Open Sans"/>
                <a:cs typeface="Open Sans"/>
                <a:hlinkClick r:id="rId8"/>
              </a:rPr>
              <a:t>Reporting Office Hours</a:t>
            </a:r>
            <a:r>
              <a:rPr lang="en-US" sz="1200" b="0" dirty="0">
                <a:latin typeface="Open Sans"/>
                <a:ea typeface="Open Sans"/>
                <a:cs typeface="Open Sans"/>
              </a:rPr>
              <a:t> - Sign up page for our weekly office hours.</a:t>
            </a:r>
          </a:p>
          <a:p>
            <a:pPr lvl="1">
              <a:buFont typeface="Courier New"/>
              <a:buChar char="o"/>
            </a:pPr>
            <a:r>
              <a:rPr lang="en-US" sz="1200" b="0" u="sng" dirty="0">
                <a:latin typeface="Open Sans"/>
                <a:ea typeface="Open Sans"/>
                <a:cs typeface="Open Sans"/>
                <a:hlinkClick r:id="rId9"/>
              </a:rPr>
              <a:t>Help@uw.edu</a:t>
            </a:r>
            <a:r>
              <a:rPr lang="en-US" sz="1200" b="0" dirty="0">
                <a:latin typeface="Open Sans"/>
                <a:ea typeface="Open Sans"/>
                <a:cs typeface="Open Sans"/>
              </a:rPr>
              <a:t>, type “BI Portal” in the subject line.</a:t>
            </a:r>
          </a:p>
          <a:p>
            <a:r>
              <a:rPr lang="en-US" sz="1200" b="0" dirty="0">
                <a:latin typeface="Open Sans"/>
                <a:ea typeface="Open Sans"/>
                <a:cs typeface="Open Sans"/>
                <a:hlinkClick r:id="rId10"/>
              </a:rPr>
              <a:t>Ariba Inquires webform in the UW Connect Finance Portal</a:t>
            </a:r>
            <a:endParaRPr lang="en-US" sz="1200" b="0" dirty="0">
              <a:latin typeface="Open Sans"/>
              <a:ea typeface="Open Sans"/>
              <a:cs typeface="Open Sans"/>
            </a:endParaRPr>
          </a:p>
          <a:p>
            <a:r>
              <a:rPr lang="en-US" sz="1200" b="0" dirty="0">
                <a:latin typeface="Open Sans"/>
                <a:ea typeface="Open Sans"/>
                <a:cs typeface="Open Sans"/>
                <a:hlinkClick r:id="rId11"/>
              </a:rPr>
              <a:t>Deep Dive Recordings (including Ariba Transitional Informational Session</a:t>
            </a:r>
            <a:r>
              <a:rPr lang="en-US" sz="1200" b="0" dirty="0">
                <a:latin typeface="Open Sans"/>
                <a:ea typeface="Open Sans"/>
                <a:cs typeface="Open Sans"/>
              </a:rPr>
              <a:t>)</a:t>
            </a:r>
            <a:endParaRPr lang="en-US" sz="1200" b="0" dirty="0">
              <a:latin typeface="Open Sans"/>
            </a:endParaRPr>
          </a:p>
          <a:p>
            <a:pPr lvl="1">
              <a:buFont typeface="Courier New"/>
              <a:buChar char="o"/>
            </a:pPr>
            <a:endParaRPr lang="en-US" sz="800" b="0" u="sng" dirty="0">
              <a:latin typeface="Apto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1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1AB610-811E-B9FA-E042-349E7A5D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21350970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4b2e83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4b2e83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2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269</Words>
  <Application>Microsoft Office PowerPoint</Application>
  <PresentationFormat>On-screen Show (16:9)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Courier New</vt:lpstr>
      <vt:lpstr>Encode Sans Normal Black</vt:lpstr>
      <vt:lpstr>Lucida Grande</vt:lpstr>
      <vt:lpstr>Open Sans</vt:lpstr>
      <vt:lpstr>Open Sans Light</vt:lpstr>
      <vt:lpstr>Uni Sans</vt:lpstr>
      <vt:lpstr>Custom Design</vt:lpstr>
      <vt:lpstr>2_Custom Design</vt:lpstr>
      <vt:lpstr>1_Custom Design</vt:lpstr>
      <vt:lpstr>Ariba Transition Informational Session</vt:lpstr>
      <vt:lpstr>AGENDA</vt:lpstr>
      <vt:lpstr>BACKGROUND INFORMATION</vt:lpstr>
      <vt:lpstr>CONNECTING TO THE UW SPEND CUBE</vt:lpstr>
      <vt:lpstr>COMMON SEARCHES IN THE UW SPEND CUBE</vt:lpstr>
      <vt:lpstr>WHAT IF I CANNOT FIND WHAT I WANT IN THE SPEND CUBE?</vt:lpstr>
      <vt:lpstr>RECOMMENDED RESOURCES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Heather Nicholson</cp:lastModifiedBy>
  <cp:revision>35</cp:revision>
  <dcterms:created xsi:type="dcterms:W3CDTF">2014-10-14T00:51:43Z</dcterms:created>
  <dcterms:modified xsi:type="dcterms:W3CDTF">2025-06-12T16:56:37Z</dcterms:modified>
</cp:coreProperties>
</file>