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 id="2147483650" r:id="rId2"/>
  </p:sldMasterIdLst>
  <p:notesMasterIdLst>
    <p:notesMasterId r:id="rId16"/>
  </p:notesMasterIdLst>
  <p:sldIdLst>
    <p:sldId id="259" r:id="rId3"/>
    <p:sldId id="27947" r:id="rId4"/>
    <p:sldId id="27948" r:id="rId5"/>
    <p:sldId id="27953" r:id="rId6"/>
    <p:sldId id="27899" r:id="rId7"/>
    <p:sldId id="27952" r:id="rId8"/>
    <p:sldId id="27915" r:id="rId9"/>
    <p:sldId id="27897" r:id="rId10"/>
    <p:sldId id="27949" r:id="rId11"/>
    <p:sldId id="27950" r:id="rId12"/>
    <p:sldId id="27910" r:id="rId13"/>
    <p:sldId id="27954" r:id="rId14"/>
    <p:sldId id="3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CC"/>
    <a:srgbClr val="4B2E83"/>
    <a:srgbClr val="E8D3A2"/>
    <a:srgbClr val="310F9D"/>
    <a:srgbClr val="200A66"/>
    <a:srgbClr val="6C547E"/>
    <a:srgbClr val="84669A"/>
    <a:srgbClr val="1A0B87"/>
    <a:srgbClr val="2E005C"/>
    <a:srgbClr val="3711A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0408" autoAdjust="0"/>
  </p:normalViewPr>
  <p:slideViewPr>
    <p:cSldViewPr snapToGrid="0">
      <p:cViewPr varScale="1">
        <p:scale>
          <a:sx n="82" d="100"/>
          <a:sy n="82" d="100"/>
        </p:scale>
        <p:origin x="102" y="2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5309D2-AE7B-4A82-B405-2EA1D29D73D6}" type="datetimeFigureOut">
              <a:rPr lang="en-US" smtClean="0"/>
              <a:t>9/26/2025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EC749E-7B15-4AB6-9ECE-973DBA79F2D2}" type="slidenum">
              <a:rPr lang="en-US" smtClean="0"/>
              <a:t>‹#›</a:t>
            </a:fld>
            <a:endParaRPr lang="en-US"/>
          </a:p>
        </p:txBody>
      </p:sp>
    </p:spTree>
    <p:extLst>
      <p:ext uri="{BB962C8B-B14F-4D97-AF65-F5344CB8AC3E}">
        <p14:creationId xmlns:p14="http://schemas.microsoft.com/office/powerpoint/2010/main" val="731315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Update right before Deep Dive</a:t>
            </a:r>
          </a:p>
          <a:p>
            <a:endParaRPr lang="en-US" dirty="0">
              <a:cs typeface="Calibri"/>
            </a:endParaRP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B8AA75-5EC1-46B8-B956-706F54570E7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6876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39DE00-FD74-2422-F7FF-D823308538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25E10D-A31C-B48D-7961-0EF51AE292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3E0AD7-0B94-35B8-9818-D5D0A5643C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E583755-F62F-F9CA-315A-EB43DD83A0F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B8AA75-5EC1-46B8-B956-706F54570E7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982461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50463D-F68B-3DD3-B591-564A14F798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185BC8-BB24-E613-9F19-A107702921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1D3831-F95B-26F4-3D97-61B82E5E1D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FEA7AB-0993-CC88-F692-8F4BA4A72EA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B8AA75-5EC1-46B8-B956-706F54570E7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094138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Notes:</a:t>
            </a:r>
          </a:p>
          <a:p>
            <a:r>
              <a:rPr lang="en-US" b="1" dirty="0"/>
              <a:t>Say:</a:t>
            </a:r>
            <a:r>
              <a:rPr lang="en-US" dirty="0"/>
              <a:t> </a:t>
            </a:r>
            <a:endParaRPr lang="en-US" sz="1400" b="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p:cNvSpPr>
            <a:spLocks noGrp="1"/>
          </p:cNvSpPr>
          <p:nvPr>
            <p:ph type="sldNum" sz="quarter" idx="5"/>
          </p:nvPr>
        </p:nvSpPr>
        <p:spPr/>
        <p:txBody>
          <a:bodyPr/>
          <a:lstStyle/>
          <a:p>
            <a:fld id="{029298FA-B1DE-4D27-B911-66FD4C04BFE8}" type="slidenum">
              <a:rPr lang="en-US" smtClean="0"/>
              <a:t>8</a:t>
            </a:fld>
            <a:endParaRPr lang="en-US"/>
          </a:p>
        </p:txBody>
      </p:sp>
    </p:spTree>
    <p:extLst>
      <p:ext uri="{BB962C8B-B14F-4D97-AF65-F5344CB8AC3E}">
        <p14:creationId xmlns:p14="http://schemas.microsoft.com/office/powerpoint/2010/main" val="262483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a:p>
            <a:endParaRPr lang="en-US" b="0" dirty="0"/>
          </a:p>
        </p:txBody>
      </p:sp>
      <p:sp>
        <p:nvSpPr>
          <p:cNvPr id="4" name="Slide Number Placeholder 3"/>
          <p:cNvSpPr>
            <a:spLocks noGrp="1"/>
          </p:cNvSpPr>
          <p:nvPr>
            <p:ph type="sldNum" sz="quarter" idx="5"/>
          </p:nvPr>
        </p:nvSpPr>
        <p:spPr/>
        <p:txBody>
          <a:bodyPr/>
          <a:lstStyle/>
          <a:p>
            <a:fld id="{029298FA-B1DE-4D27-B911-66FD4C04BFE8}" type="slidenum">
              <a:rPr lang="en-US" smtClean="0"/>
              <a:t>11</a:t>
            </a:fld>
            <a:endParaRPr lang="en-US"/>
          </a:p>
        </p:txBody>
      </p:sp>
    </p:spTree>
    <p:extLst>
      <p:ext uri="{BB962C8B-B14F-4D97-AF65-F5344CB8AC3E}">
        <p14:creationId xmlns:p14="http://schemas.microsoft.com/office/powerpoint/2010/main" val="31183634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Facilitator Notes:</a:t>
            </a:r>
          </a:p>
          <a:p>
            <a:r>
              <a:rPr lang="en-US" b="1"/>
              <a:t>Say: </a:t>
            </a:r>
            <a:r>
              <a:rPr lang="en-US" b="0"/>
              <a:t>Thank you for being such a wonderful cohort, I hope this training was helpful.</a:t>
            </a:r>
            <a:endParaRPr lang="en-US" b="1"/>
          </a:p>
          <a:p>
            <a:endParaRPr lang="en-US" b="0"/>
          </a:p>
        </p:txBody>
      </p:sp>
      <p:sp>
        <p:nvSpPr>
          <p:cNvPr id="4" name="Slide Number Placeholder 3"/>
          <p:cNvSpPr>
            <a:spLocks noGrp="1"/>
          </p:cNvSpPr>
          <p:nvPr>
            <p:ph type="sldNum" sz="quarter" idx="5"/>
          </p:nvPr>
        </p:nvSpPr>
        <p:spPr/>
        <p:txBody>
          <a:bodyPr/>
          <a:lstStyle/>
          <a:p>
            <a:fld id="{029298FA-B1DE-4D27-B911-66FD4C04BFE8}" type="slidenum">
              <a:rPr lang="en-US" smtClean="0"/>
              <a:t>13</a:t>
            </a:fld>
            <a:endParaRPr lang="en-US"/>
          </a:p>
        </p:txBody>
      </p:sp>
    </p:spTree>
    <p:extLst>
      <p:ext uri="{BB962C8B-B14F-4D97-AF65-F5344CB8AC3E}">
        <p14:creationId xmlns:p14="http://schemas.microsoft.com/office/powerpoint/2010/main" val="3354338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Header + Content">
    <p:bg>
      <p:bgPr>
        <a:solidFill>
          <a:schemeClr val="bg1"/>
        </a:solidFill>
        <a:effectLst/>
      </p:bgPr>
    </p:bg>
    <p:spTree>
      <p:nvGrpSpPr>
        <p:cNvPr id="1" name=""/>
        <p:cNvGrpSpPr/>
        <p:nvPr/>
      </p:nvGrpSpPr>
      <p:grpSpPr>
        <a:xfrm>
          <a:off x="0" y="0"/>
          <a:ext cx="0" cy="0"/>
          <a:chOff x="0" y="0"/>
          <a:chExt cx="0" cy="0"/>
        </a:xfrm>
      </p:grpSpPr>
      <p:sp>
        <p:nvSpPr>
          <p:cNvPr id="7" name="Text Placeholder 9"/>
          <p:cNvSpPr>
            <a:spLocks noGrp="1"/>
          </p:cNvSpPr>
          <p:nvPr>
            <p:ph type="body" sz="quarter" idx="11" hasCustomPrompt="1"/>
          </p:nvPr>
        </p:nvSpPr>
        <p:spPr>
          <a:xfrm>
            <a:off x="597231" y="2307557"/>
            <a:ext cx="10929485" cy="3154535"/>
          </a:xfrm>
          <a:prstGeom prst="rect">
            <a:avLst/>
          </a:prstGeom>
        </p:spPr>
        <p:txBody>
          <a:bodyPr/>
          <a:lstStyle>
            <a:lvl1pPr marL="457189" indent="-457189">
              <a:buFont typeface="Lucida Grande"/>
              <a:buChar char="&gt;"/>
              <a:defRPr sz="3200" b="1" i="0" baseline="0">
                <a:solidFill>
                  <a:schemeClr val="tx2"/>
                </a:solidFill>
                <a:latin typeface="Open Sans" charset="0"/>
                <a:ea typeface="Open Sans" charset="0"/>
                <a:cs typeface="Open Sans" charset="0"/>
              </a:defRPr>
            </a:lvl1pPr>
            <a:lvl2pPr>
              <a:defRPr sz="2667" b="1" i="0" baseline="0">
                <a:solidFill>
                  <a:schemeClr val="tx2"/>
                </a:solidFill>
                <a:latin typeface="Open Sans" charset="0"/>
                <a:ea typeface="Open Sans" charset="0"/>
                <a:cs typeface="Open Sans" charset="0"/>
              </a:defRPr>
            </a:lvl2pPr>
            <a:lvl3pPr marL="1523962" indent="-304792">
              <a:buSzPct val="100000"/>
              <a:buFont typeface="Lucida Grande"/>
              <a:buChar char="&gt;"/>
              <a:defRPr sz="2400" b="1" i="0" baseline="0">
                <a:solidFill>
                  <a:schemeClr val="tx2"/>
                </a:solidFill>
                <a:latin typeface="Open Sans" charset="0"/>
                <a:ea typeface="Open Sans" charset="0"/>
                <a:cs typeface="Open Sans" charset="0"/>
              </a:defRPr>
            </a:lvl3pPr>
            <a:lvl4pPr>
              <a:defRPr sz="2133" b="1" i="0" baseline="0">
                <a:solidFill>
                  <a:schemeClr val="tx2"/>
                </a:solidFill>
                <a:latin typeface="Open Sans" charset="0"/>
                <a:ea typeface="Open Sans" charset="0"/>
                <a:cs typeface="Open Sans" charset="0"/>
              </a:defRPr>
            </a:lvl4pPr>
            <a:lvl5pPr marL="2743131" indent="-304792">
              <a:buFont typeface="Lucida Grande"/>
              <a:buChar char="&gt;"/>
              <a:defRPr sz="1867" b="1" i="0" baseline="0">
                <a:solidFill>
                  <a:schemeClr val="tx2"/>
                </a:solidFill>
                <a:latin typeface="Open Sans" charset="0"/>
                <a:ea typeface="Open Sans" charset="0"/>
                <a:cs typeface="Open Sans" charset="0"/>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12" name="Picture 11"/>
          <p:cNvPicPr>
            <a:picLocks noChangeAspect="1"/>
          </p:cNvPicPr>
          <p:nvPr userDrawn="1"/>
        </p:nvPicPr>
        <p:blipFill>
          <a:blip r:embed="rId2"/>
          <a:stretch>
            <a:fillRect/>
          </a:stretch>
        </p:blipFill>
        <p:spPr>
          <a:xfrm>
            <a:off x="732042" y="1818011"/>
            <a:ext cx="1471708" cy="128483"/>
          </a:xfrm>
          <a:prstGeom prst="rect">
            <a:avLst/>
          </a:prstGeom>
        </p:spPr>
      </p:pic>
      <p:pic>
        <p:nvPicPr>
          <p:cNvPr id="13" name="Picture 12" descr="UW_W Logo_Whit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978553" y="5626608"/>
            <a:ext cx="1828800" cy="1231392"/>
          </a:xfrm>
          <a:prstGeom prst="rect">
            <a:avLst/>
          </a:prstGeom>
        </p:spPr>
      </p:pic>
      <p:sp>
        <p:nvSpPr>
          <p:cNvPr id="2" name="Title 1"/>
          <p:cNvSpPr>
            <a:spLocks noGrp="1"/>
          </p:cNvSpPr>
          <p:nvPr>
            <p:ph type="title" hasCustomPrompt="1"/>
          </p:nvPr>
        </p:nvSpPr>
        <p:spPr>
          <a:xfrm>
            <a:off x="597231" y="492978"/>
            <a:ext cx="10929485" cy="1325033"/>
          </a:xfrm>
          <a:prstGeom prst="rect">
            <a:avLst/>
          </a:prstGeom>
        </p:spPr>
        <p:txBody>
          <a:bodyPr anchor="b"/>
          <a:lstStyle>
            <a:lvl1pPr algn="l">
              <a:defRPr sz="4000" b="1" i="0">
                <a:solidFill>
                  <a:schemeClr val="tx2"/>
                </a:solidFill>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spTree>
    <p:extLst>
      <p:ext uri="{BB962C8B-B14F-4D97-AF65-F5344CB8AC3E}">
        <p14:creationId xmlns:p14="http://schemas.microsoft.com/office/powerpoint/2010/main" val="3919770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le Slide">
    <p:bg>
      <p:bgPr>
        <a:solidFill>
          <a:srgbClr val="4B2E83"/>
        </a:solidFill>
        <a:effectLst/>
      </p:bgPr>
    </p:bg>
    <p:spTree>
      <p:nvGrpSpPr>
        <p:cNvPr id="1" name=""/>
        <p:cNvGrpSpPr/>
        <p:nvPr/>
      </p:nvGrpSpPr>
      <p:grpSpPr>
        <a:xfrm>
          <a:off x="0" y="0"/>
          <a:ext cx="0" cy="0"/>
          <a:chOff x="0" y="0"/>
          <a:chExt cx="0" cy="0"/>
        </a:xfrm>
      </p:grpSpPr>
      <p:pic>
        <p:nvPicPr>
          <p:cNvPr id="2" name="Picture 1" descr="Bar_RtAngle_7502_RGB.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4784" y="4006085"/>
            <a:ext cx="3045737" cy="112770"/>
          </a:xfrm>
          <a:prstGeom prst="rect">
            <a:avLst/>
          </a:prstGeom>
        </p:spPr>
      </p:pic>
      <p:sp>
        <p:nvSpPr>
          <p:cNvPr id="3" name="Title 2"/>
          <p:cNvSpPr>
            <a:spLocks noGrp="1"/>
          </p:cNvSpPr>
          <p:nvPr>
            <p:ph type="title" hasCustomPrompt="1"/>
          </p:nvPr>
        </p:nvSpPr>
        <p:spPr>
          <a:xfrm>
            <a:off x="967826" y="2488342"/>
            <a:ext cx="9296400" cy="1220468"/>
          </a:xfrm>
          <a:prstGeom prst="rect">
            <a:avLst/>
          </a:prstGeom>
          <a:ln>
            <a:noFill/>
          </a:ln>
        </p:spPr>
        <p:txBody>
          <a:bodyPr anchor="b">
            <a:normAutofit/>
          </a:bodyPr>
          <a:lstStyle>
            <a:lvl1pPr algn="l">
              <a:defRPr sz="6000" b="1" i="0">
                <a:solidFill>
                  <a:schemeClr val="tx2"/>
                </a:solidFill>
                <a:latin typeface="Encode Sans Normal Black" charset="0"/>
                <a:ea typeface="Encode Sans Normal Black" charset="0"/>
                <a:cs typeface="Encode Sans Normal Black" charset="0"/>
              </a:defRPr>
            </a:lvl1pPr>
          </a:lstStyle>
          <a:p>
            <a:pPr lvl="0"/>
            <a:r>
              <a:rPr lang="en-US" dirty="0"/>
              <a:t>MISCELLANEOUS PAYMENTS</a:t>
            </a:r>
          </a:p>
        </p:txBody>
      </p:sp>
      <p:pic>
        <p:nvPicPr>
          <p:cNvPr id="4" name="Picture 3" descr="UW_W Logo_White.png">
            <a:extLst>
              <a:ext uri="{FF2B5EF4-FFF2-40B4-BE49-F238E27FC236}">
                <a16:creationId xmlns:a16="http://schemas.microsoft.com/office/drawing/2014/main" id="{109F6EF9-51E8-1BCB-0F30-467A03DDA3D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688745" y="5934456"/>
            <a:ext cx="1371600" cy="923544"/>
          </a:xfrm>
          <a:prstGeom prst="rect">
            <a:avLst/>
          </a:prstGeom>
        </p:spPr>
      </p:pic>
      <p:pic>
        <p:nvPicPr>
          <p:cNvPr id="5" name="Picture 4">
            <a:extLst>
              <a:ext uri="{FF2B5EF4-FFF2-40B4-BE49-F238E27FC236}">
                <a16:creationId xmlns:a16="http://schemas.microsoft.com/office/drawing/2014/main" id="{2C43C79D-54FF-B623-7C0A-896623C4D194}"/>
              </a:ext>
            </a:extLst>
          </p:cNvPr>
          <p:cNvPicPr>
            <a:picLocks noChangeAspect="1"/>
          </p:cNvPicPr>
          <p:nvPr userDrawn="1"/>
        </p:nvPicPr>
        <p:blipFill>
          <a:blip r:embed="rId4"/>
          <a:stretch>
            <a:fillRect/>
          </a:stretch>
        </p:blipFill>
        <p:spPr>
          <a:xfrm>
            <a:off x="1084784" y="6396228"/>
            <a:ext cx="2540000" cy="266700"/>
          </a:xfrm>
          <a:prstGeom prst="rect">
            <a:avLst/>
          </a:prstGeom>
        </p:spPr>
      </p:pic>
    </p:spTree>
    <p:extLst>
      <p:ext uri="{BB962C8B-B14F-4D97-AF65-F5344CB8AC3E}">
        <p14:creationId xmlns:p14="http://schemas.microsoft.com/office/powerpoint/2010/main" val="1758103701"/>
      </p:ext>
    </p:extLst>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White_Content Slide 3">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FF5D961D-A110-46E3-9A8E-CD8C6D050B48}"/>
              </a:ext>
            </a:extLst>
          </p:cNvPr>
          <p:cNvPicPr>
            <a:picLocks noChangeAspect="1"/>
          </p:cNvPicPr>
          <p:nvPr userDrawn="1"/>
        </p:nvPicPr>
        <p:blipFill>
          <a:blip r:embed="rId2"/>
          <a:stretch>
            <a:fillRect/>
          </a:stretch>
        </p:blipFill>
        <p:spPr>
          <a:xfrm>
            <a:off x="732042" y="1157863"/>
            <a:ext cx="1471708" cy="128483"/>
          </a:xfrm>
          <a:prstGeom prst="rect">
            <a:avLst/>
          </a:prstGeom>
        </p:spPr>
      </p:pic>
      <p:sp>
        <p:nvSpPr>
          <p:cNvPr id="11" name="Title 1">
            <a:extLst>
              <a:ext uri="{FF2B5EF4-FFF2-40B4-BE49-F238E27FC236}">
                <a16:creationId xmlns:a16="http://schemas.microsoft.com/office/drawing/2014/main" id="{D31FDD31-55CC-498E-B380-86658AA9A7C5}"/>
              </a:ext>
            </a:extLst>
          </p:cNvPr>
          <p:cNvSpPr>
            <a:spLocks noGrp="1"/>
          </p:cNvSpPr>
          <p:nvPr>
            <p:ph type="title" hasCustomPrompt="1"/>
          </p:nvPr>
        </p:nvSpPr>
        <p:spPr>
          <a:xfrm>
            <a:off x="580628" y="559587"/>
            <a:ext cx="10929485" cy="662517"/>
          </a:xfrm>
          <a:prstGeom prst="rect">
            <a:avLst/>
          </a:prstGeom>
        </p:spPr>
        <p:txBody>
          <a:bodyPr anchor="b"/>
          <a:lstStyle>
            <a:lvl1pPr algn="l">
              <a:defRPr sz="4000" b="1" i="0">
                <a:solidFill>
                  <a:schemeClr val="tx2"/>
                </a:solidFill>
                <a:latin typeface="Encode Sans Normal Black" charset="0"/>
                <a:ea typeface="Encode Sans Normal Black" charset="0"/>
                <a:cs typeface="Encode Sans Normal Black" charset="0"/>
              </a:defRPr>
            </a:lvl1pPr>
          </a:lstStyle>
          <a:p>
            <a:pPr lvl="0"/>
            <a:r>
              <a:rPr lang="en-US"/>
              <a:t>HEADER HERE </a:t>
            </a:r>
          </a:p>
        </p:txBody>
      </p:sp>
      <p:pic>
        <p:nvPicPr>
          <p:cNvPr id="13" name="Picture 12" descr="A screenshot of a cell phone&#10;&#10;Description automatically generated">
            <a:extLst>
              <a:ext uri="{FF2B5EF4-FFF2-40B4-BE49-F238E27FC236}">
                <a16:creationId xmlns:a16="http://schemas.microsoft.com/office/drawing/2014/main" id="{C79536C7-D87B-41F2-87B1-CA35D6252720}"/>
              </a:ext>
            </a:extLst>
          </p:cNvPr>
          <p:cNvPicPr>
            <a:picLocks noChangeAspect="1"/>
          </p:cNvPicPr>
          <p:nvPr userDrawn="1"/>
        </p:nvPicPr>
        <p:blipFill>
          <a:blip r:embed="rId3"/>
          <a:stretch>
            <a:fillRect/>
          </a:stretch>
        </p:blipFill>
        <p:spPr>
          <a:xfrm>
            <a:off x="9366386" y="6316979"/>
            <a:ext cx="1891649" cy="245968"/>
          </a:xfrm>
          <a:prstGeom prst="rect">
            <a:avLst/>
          </a:prstGeom>
        </p:spPr>
      </p:pic>
      <p:sp>
        <p:nvSpPr>
          <p:cNvPr id="14" name="Text Placeholder 5">
            <a:extLst>
              <a:ext uri="{FF2B5EF4-FFF2-40B4-BE49-F238E27FC236}">
                <a16:creationId xmlns:a16="http://schemas.microsoft.com/office/drawing/2014/main" id="{63D6390A-DAED-4A47-B7D5-0C5D43422C07}"/>
              </a:ext>
            </a:extLst>
          </p:cNvPr>
          <p:cNvSpPr>
            <a:spLocks noGrp="1"/>
          </p:cNvSpPr>
          <p:nvPr>
            <p:ph type="body" sz="quarter" idx="12" hasCustomPrompt="1"/>
          </p:nvPr>
        </p:nvSpPr>
        <p:spPr>
          <a:xfrm>
            <a:off x="597231" y="1662369"/>
            <a:ext cx="10912883" cy="548228"/>
          </a:xfrm>
          <a:prstGeom prst="rect">
            <a:avLst/>
          </a:prstGeom>
        </p:spPr>
        <p:txBody>
          <a:bodyPr>
            <a:noAutofit/>
          </a:bodyPr>
          <a:lstStyle>
            <a:lvl1pPr marL="0" indent="0">
              <a:lnSpc>
                <a:spcPct val="90000"/>
              </a:lnSpc>
              <a:buNone/>
              <a:defRPr sz="3200" b="0" i="0" cap="all" baseline="0">
                <a:solidFill>
                  <a:schemeClr val="tx2"/>
                </a:solidFill>
                <a:latin typeface="Uni Sans" charset="0"/>
                <a:ea typeface="Uni Sans" charset="0"/>
                <a:cs typeface="Uni Sans" charset="0"/>
              </a:defRPr>
            </a:lvl1pPr>
            <a:lvl2pPr marL="609585" indent="0">
              <a:buNone/>
              <a:defRPr b="0" i="0">
                <a:solidFill>
                  <a:srgbClr val="E8D3A2"/>
                </a:solidFill>
                <a:latin typeface="Encode Sans Normal Black"/>
                <a:cs typeface="Encode Sans Normal Black"/>
              </a:defRPr>
            </a:lvl2pPr>
            <a:lvl3pPr marL="1219170" indent="0">
              <a:buNone/>
              <a:defRPr b="0" i="0">
                <a:solidFill>
                  <a:srgbClr val="E8D3A2"/>
                </a:solidFill>
                <a:latin typeface="Encode Sans Normal Black"/>
                <a:cs typeface="Encode Sans Normal Black"/>
              </a:defRPr>
            </a:lvl3pPr>
            <a:lvl4pPr marL="1828754" indent="0">
              <a:buNone/>
              <a:defRPr b="0" i="0">
                <a:solidFill>
                  <a:srgbClr val="E8D3A2"/>
                </a:solidFill>
                <a:latin typeface="Encode Sans Normal Black"/>
                <a:cs typeface="Encode Sans Normal Black"/>
              </a:defRPr>
            </a:lvl4pPr>
            <a:lvl5pPr marL="2438339" indent="0">
              <a:buNone/>
              <a:defRPr b="0" i="0">
                <a:solidFill>
                  <a:srgbClr val="E8D3A2"/>
                </a:solidFill>
                <a:latin typeface="Encode Sans Normal Black"/>
                <a:cs typeface="Encode Sans Normal Black"/>
              </a:defRPr>
            </a:lvl5pPr>
          </a:lstStyle>
          <a:p>
            <a:pPr lvl="0"/>
            <a:r>
              <a:rPr lang="en-US"/>
              <a:t>SUB-HEADER HERE (UNI SANS REGULAR, 24 PT.)</a:t>
            </a:r>
          </a:p>
        </p:txBody>
      </p:sp>
      <p:sp>
        <p:nvSpPr>
          <p:cNvPr id="17" name="Slide Number Placeholder 2">
            <a:extLst>
              <a:ext uri="{FF2B5EF4-FFF2-40B4-BE49-F238E27FC236}">
                <a16:creationId xmlns:a16="http://schemas.microsoft.com/office/drawing/2014/main" id="{0F563B1E-89A1-4FA3-9240-3D03D6F93CE1}"/>
              </a:ext>
            </a:extLst>
          </p:cNvPr>
          <p:cNvSpPr>
            <a:spLocks noGrp="1"/>
          </p:cNvSpPr>
          <p:nvPr>
            <p:ph type="sldNum" sz="quarter" idx="13"/>
          </p:nvPr>
        </p:nvSpPr>
        <p:spPr>
          <a:xfrm>
            <a:off x="0" y="6491818"/>
            <a:ext cx="770467" cy="366183"/>
          </a:xfrm>
          <a:prstGeom prst="rect">
            <a:avLst/>
          </a:prstGeom>
        </p:spPr>
        <p:txBody>
          <a:bodyPr/>
          <a:lstStyle>
            <a:lvl1pPr>
              <a:defRPr sz="1600">
                <a:solidFill>
                  <a:schemeClr val="tx2"/>
                </a:solidFill>
              </a:defRPr>
            </a:lvl1pPr>
          </a:lstStyle>
          <a:p>
            <a:fld id="{5FC2A098-C205-46C9-9A6D-EB2B2028999B}" type="slidenum">
              <a:rPr lang="en-US" smtClean="0"/>
              <a:pPr/>
              <a:t>‹#›</a:t>
            </a:fld>
            <a:endParaRPr lang="en-US"/>
          </a:p>
        </p:txBody>
      </p:sp>
      <p:sp>
        <p:nvSpPr>
          <p:cNvPr id="19" name="Text Placeholder 9">
            <a:extLst>
              <a:ext uri="{FF2B5EF4-FFF2-40B4-BE49-F238E27FC236}">
                <a16:creationId xmlns:a16="http://schemas.microsoft.com/office/drawing/2014/main" id="{B8E40DE9-6EB0-4F70-9A67-CE64F1659938}"/>
              </a:ext>
            </a:extLst>
          </p:cNvPr>
          <p:cNvSpPr>
            <a:spLocks noGrp="1"/>
          </p:cNvSpPr>
          <p:nvPr>
            <p:ph type="body" sz="quarter" idx="11" hasCustomPrompt="1"/>
          </p:nvPr>
        </p:nvSpPr>
        <p:spPr>
          <a:xfrm>
            <a:off x="580628" y="2434979"/>
            <a:ext cx="10929485" cy="3002348"/>
          </a:xfrm>
          <a:prstGeom prst="rect">
            <a:avLst/>
          </a:prstGeom>
        </p:spPr>
        <p:txBody>
          <a:bodyPr/>
          <a:lstStyle>
            <a:lvl1pPr marL="457189" indent="-457189">
              <a:buFont typeface="Lucida Grande"/>
              <a:buChar char="&gt;"/>
              <a:defRPr sz="3200" b="1" i="0" baseline="0">
                <a:solidFill>
                  <a:schemeClr val="tx2"/>
                </a:solidFill>
                <a:latin typeface="Open Sans" charset="0"/>
                <a:ea typeface="Open Sans" charset="0"/>
                <a:cs typeface="Open Sans" charset="0"/>
              </a:defRPr>
            </a:lvl1pPr>
            <a:lvl2pPr>
              <a:defRPr sz="2667" b="0" i="0" baseline="0">
                <a:solidFill>
                  <a:schemeClr val="tx2"/>
                </a:solidFill>
                <a:latin typeface="Open Sans" charset="0"/>
                <a:ea typeface="Open Sans" charset="0"/>
                <a:cs typeface="Open Sans" charset="0"/>
              </a:defRPr>
            </a:lvl2pPr>
            <a:lvl3pPr marL="1523962" indent="-304792">
              <a:buSzPct val="100000"/>
              <a:buFont typeface="Lucida Grande"/>
              <a:buChar char="&gt;"/>
              <a:defRPr sz="2400" b="0" i="0" baseline="0">
                <a:solidFill>
                  <a:schemeClr val="tx2"/>
                </a:solidFill>
                <a:latin typeface="Open Sans" charset="0"/>
                <a:ea typeface="Open Sans" charset="0"/>
                <a:cs typeface="Open Sans" charset="0"/>
              </a:defRPr>
            </a:lvl3pPr>
            <a:lvl4pPr>
              <a:defRPr sz="2133" b="0" i="0" baseline="0">
                <a:solidFill>
                  <a:schemeClr val="tx2"/>
                </a:solidFill>
                <a:latin typeface="Open Sans" charset="0"/>
                <a:ea typeface="Open Sans" charset="0"/>
                <a:cs typeface="Open Sans" charset="0"/>
              </a:defRPr>
            </a:lvl4pPr>
            <a:lvl5pPr marL="2743131" indent="-304792">
              <a:buFont typeface="Lucida Grande"/>
              <a:buChar char="&gt;"/>
              <a:defRPr sz="1867" b="0" i="0" baseline="0">
                <a:solidFill>
                  <a:schemeClr val="tx2"/>
                </a:solidFill>
                <a:latin typeface="Open Sans" charset="0"/>
                <a:ea typeface="Open Sans" charset="0"/>
                <a:cs typeface="Open Sans" charset="0"/>
              </a:defRPr>
            </a:lvl5pPr>
            <a:lvl6pPr>
              <a:defRPr baseline="0">
                <a:solidFill>
                  <a:schemeClr val="tx2"/>
                </a:solidFill>
              </a:defRPr>
            </a:lvl6pPr>
            <a:lvl7pPr>
              <a:defRPr baseline="0">
                <a:solidFill>
                  <a:schemeClr val="tx2"/>
                </a:solidFill>
              </a:defRPr>
            </a:lvl7pPr>
            <a:lvl9pPr>
              <a:defRPr/>
            </a:lvl9pPr>
          </a:lstStyle>
          <a:p>
            <a:pPr lvl="0"/>
            <a:r>
              <a:rPr lang="en-US"/>
              <a:t>Content here (Open Sans Bold, 24 pt.)</a:t>
            </a:r>
          </a:p>
          <a:p>
            <a:pPr lvl="1"/>
            <a:r>
              <a:rPr lang="en-US"/>
              <a:t>Second level (Open Sans, 20)</a:t>
            </a:r>
          </a:p>
          <a:p>
            <a:pPr lvl="2"/>
            <a:r>
              <a:rPr lang="en-US"/>
              <a:t>Third level (Open Sans, 18)</a:t>
            </a:r>
          </a:p>
          <a:p>
            <a:pPr lvl="3"/>
            <a:r>
              <a:rPr lang="en-US"/>
              <a:t>Fourth level (Open Sans, 16)</a:t>
            </a:r>
          </a:p>
          <a:p>
            <a:pPr lvl="4"/>
            <a:r>
              <a:rPr lang="en-US"/>
              <a:t>Fifth level (Open Sans, 14)</a:t>
            </a:r>
          </a:p>
        </p:txBody>
      </p:sp>
    </p:spTree>
    <p:extLst>
      <p:ext uri="{BB962C8B-B14F-4D97-AF65-F5344CB8AC3E}">
        <p14:creationId xmlns:p14="http://schemas.microsoft.com/office/powerpoint/2010/main" val="2486106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6" name="Picture 5" descr="Bar_RtAngle_7502_RGB.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4784" y="4006085"/>
            <a:ext cx="3045737" cy="112770"/>
          </a:xfrm>
          <a:prstGeom prst="rect">
            <a:avLst/>
          </a:prstGeom>
        </p:spPr>
      </p:pic>
      <p:sp>
        <p:nvSpPr>
          <p:cNvPr id="3" name="Title 2"/>
          <p:cNvSpPr>
            <a:spLocks noGrp="1"/>
          </p:cNvSpPr>
          <p:nvPr>
            <p:ph type="title" hasCustomPrompt="1"/>
          </p:nvPr>
        </p:nvSpPr>
        <p:spPr>
          <a:xfrm>
            <a:off x="895676" y="1167124"/>
            <a:ext cx="9296400" cy="2641756"/>
          </a:xfrm>
          <a:prstGeom prst="rect">
            <a:avLst/>
          </a:prstGeom>
        </p:spPr>
        <p:txBody>
          <a:bodyPr anchor="b"/>
          <a:lstStyle>
            <a:lvl1pPr algn="l">
              <a:defRPr sz="5000" b="1" i="0">
                <a:solidFill>
                  <a:srgbClr val="4B2E83"/>
                </a:solidFill>
                <a:latin typeface="Encode Sans Normal Black" charset="0"/>
                <a:ea typeface="Encode Sans Normal Black" charset="0"/>
                <a:cs typeface="Encode Sans Normal Black" charset="0"/>
              </a:defRPr>
            </a:lvl1pPr>
          </a:lstStyle>
          <a:p>
            <a:pPr lvl="0"/>
            <a:r>
              <a:rPr lang="en-US"/>
              <a:t>TITLE HERE</a:t>
            </a:r>
            <a:br>
              <a:rPr lang="en-US"/>
            </a:br>
            <a:r>
              <a:rPr lang="en-US"/>
              <a:t>ENCODE NORMAL</a:t>
            </a:r>
            <a:br>
              <a:rPr lang="en-US"/>
            </a:br>
            <a:r>
              <a:rPr lang="en-US"/>
              <a:t>BLACK, 50 PT. </a:t>
            </a:r>
          </a:p>
        </p:txBody>
      </p:sp>
    </p:spTree>
    <p:extLst>
      <p:ext uri="{BB962C8B-B14F-4D97-AF65-F5344CB8AC3E}">
        <p14:creationId xmlns:p14="http://schemas.microsoft.com/office/powerpoint/2010/main" val="2227277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Header + Content">
    <p:spTree>
      <p:nvGrpSpPr>
        <p:cNvPr id="1" name=""/>
        <p:cNvGrpSpPr/>
        <p:nvPr/>
      </p:nvGrpSpPr>
      <p:grpSpPr>
        <a:xfrm>
          <a:off x="0" y="0"/>
          <a:ext cx="0" cy="0"/>
          <a:chOff x="0" y="0"/>
          <a:chExt cx="0" cy="0"/>
        </a:xfrm>
      </p:grpSpPr>
      <p:sp>
        <p:nvSpPr>
          <p:cNvPr id="15" name="Slide Number Placeholder 10">
            <a:extLst>
              <a:ext uri="{FF2B5EF4-FFF2-40B4-BE49-F238E27FC236}">
                <a16:creationId xmlns:a16="http://schemas.microsoft.com/office/drawing/2014/main" id="{A2ED9C39-E899-4AC0-8CCE-662F985473A4}"/>
              </a:ext>
            </a:extLst>
          </p:cNvPr>
          <p:cNvSpPr txBox="1">
            <a:spLocks/>
          </p:cNvSpPr>
          <p:nvPr userDrawn="1"/>
        </p:nvSpPr>
        <p:spPr>
          <a:xfrm>
            <a:off x="245473" y="6307211"/>
            <a:ext cx="425087"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8CDA41B0-E16D-48B4-8B5D-6BC89192C442}" type="slidenum">
              <a:rPr kumimoji="0" lang="en-US" sz="1200" b="0" i="0" u="none" strike="noStrike" kern="1200" cap="none" spc="0" normalizeH="0" baseline="0" noProof="0" smtClean="0">
                <a:ln>
                  <a:noFill/>
                </a:ln>
                <a:solidFill>
                  <a:srgbClr val="33006F">
                    <a:tint val="75000"/>
                  </a:srgb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33006F">
                  <a:tint val="75000"/>
                </a:srgbClr>
              </a:solidFill>
              <a:effectLst/>
              <a:uLnTx/>
              <a:uFillTx/>
              <a:latin typeface="Calibri"/>
              <a:ea typeface="+mn-ea"/>
              <a:cs typeface="+mn-cs"/>
            </a:endParaRPr>
          </a:p>
        </p:txBody>
      </p:sp>
      <p:sp>
        <p:nvSpPr>
          <p:cNvPr id="16" name="Title 1"/>
          <p:cNvSpPr>
            <a:spLocks noGrp="1"/>
          </p:cNvSpPr>
          <p:nvPr>
            <p:ph type="title" hasCustomPrompt="1"/>
          </p:nvPr>
        </p:nvSpPr>
        <p:spPr>
          <a:xfrm>
            <a:off x="553602" y="365844"/>
            <a:ext cx="10763794" cy="536196"/>
          </a:xfrm>
          <a:prstGeom prst="rect">
            <a:avLst/>
          </a:prstGeom>
        </p:spPr>
        <p:txBody>
          <a:bodyPr anchor="b"/>
          <a:lstStyle>
            <a:lvl1pPr algn="l">
              <a:defRPr sz="3000" b="1" i="0">
                <a:solidFill>
                  <a:srgbClr val="4B2E83"/>
                </a:solidFill>
                <a:latin typeface="Encode Sans Normal Black" charset="0"/>
                <a:ea typeface="Encode Sans Normal Black" charset="0"/>
                <a:cs typeface="Encode Sans Normal Black" charset="0"/>
              </a:defRPr>
            </a:lvl1pPr>
          </a:lstStyle>
          <a:p>
            <a:pPr lvl="0"/>
            <a:r>
              <a:rPr lang="en-US"/>
              <a:t>HEADER HERE (ENCODE NORMAL BLACK, 30 PT.)</a:t>
            </a:r>
          </a:p>
        </p:txBody>
      </p:sp>
      <p:sp>
        <p:nvSpPr>
          <p:cNvPr id="17" name="Text Placeholder 9"/>
          <p:cNvSpPr>
            <a:spLocks noGrp="1"/>
          </p:cNvSpPr>
          <p:nvPr>
            <p:ph type="body" sz="quarter" idx="11" hasCustomPrompt="1"/>
          </p:nvPr>
        </p:nvSpPr>
        <p:spPr>
          <a:xfrm>
            <a:off x="670560" y="1067300"/>
            <a:ext cx="10763794" cy="5057559"/>
          </a:xfrm>
          <a:prstGeom prst="rect">
            <a:avLst/>
          </a:prstGeom>
        </p:spPr>
        <p:txBody>
          <a:bodyPr/>
          <a:lstStyle>
            <a:lvl1pPr marL="342900" indent="-342900">
              <a:buFont typeface="Lucida Grande"/>
              <a:buChar char="&gt;"/>
              <a:defRPr sz="2400" b="1" i="0" baseline="0">
                <a:solidFill>
                  <a:schemeClr val="tx1"/>
                </a:solidFill>
                <a:latin typeface="Open Sans"/>
                <a:cs typeface="Open Sans"/>
              </a:defRPr>
            </a:lvl1pPr>
            <a:lvl2pPr>
              <a:defRPr sz="2000" b="1" i="0" baseline="0">
                <a:solidFill>
                  <a:schemeClr val="tx1"/>
                </a:solidFill>
                <a:latin typeface="Open Sans"/>
                <a:cs typeface="Open Sans"/>
              </a:defRPr>
            </a:lvl2pPr>
            <a:lvl3pPr marL="1143000" indent="-228600">
              <a:buSzPct val="100000"/>
              <a:buFont typeface="Lucida Grande"/>
              <a:buChar char="&gt;"/>
              <a:defRPr sz="1800" b="1" i="0" baseline="0">
                <a:solidFill>
                  <a:schemeClr val="tx1"/>
                </a:solidFill>
                <a:latin typeface="Open Sans"/>
                <a:cs typeface="Open Sans"/>
              </a:defRPr>
            </a:lvl3pPr>
            <a:lvl4pPr>
              <a:defRPr sz="1600" b="1" i="0" baseline="0">
                <a:solidFill>
                  <a:schemeClr val="tx1"/>
                </a:solidFill>
                <a:latin typeface="Open Sans"/>
                <a:cs typeface="Open Sans"/>
              </a:defRPr>
            </a:lvl4pPr>
            <a:lvl5pPr marL="2057400" indent="-228600">
              <a:buFont typeface="Lucida Grande"/>
              <a:buChar char="&gt;"/>
              <a:defRPr sz="1400" b="1" i="0" baseline="0">
                <a:solidFill>
                  <a:schemeClr val="tx1"/>
                </a:solidFill>
                <a:latin typeface="Open Sans"/>
                <a:cs typeface="Open Sans"/>
              </a:defRPr>
            </a:lvl5pPr>
          </a:lstStyle>
          <a:p>
            <a:pPr lvl="0"/>
            <a:r>
              <a:rPr lang="en-US"/>
              <a:t>Content here (Open Sans Bold, 24 pt.)</a:t>
            </a:r>
          </a:p>
          <a:p>
            <a:pPr lvl="1"/>
            <a:r>
              <a:rPr lang="en-US"/>
              <a:t>Second level (Open Sans Bold, 20)</a:t>
            </a:r>
          </a:p>
          <a:p>
            <a:pPr lvl="2"/>
            <a:r>
              <a:rPr lang="en-US"/>
              <a:t>Third level (Open Sans Bold, 18)</a:t>
            </a:r>
          </a:p>
          <a:p>
            <a:pPr lvl="3"/>
            <a:r>
              <a:rPr lang="en-US"/>
              <a:t>Fourth level (Open Sans Bold, 16)</a:t>
            </a:r>
          </a:p>
          <a:p>
            <a:pPr lvl="4"/>
            <a:r>
              <a:rPr lang="en-US"/>
              <a:t>Fifth level (Open Sans Bold, 14)</a:t>
            </a:r>
          </a:p>
        </p:txBody>
      </p:sp>
      <p:pic>
        <p:nvPicPr>
          <p:cNvPr id="19" name="Picture 18"/>
          <p:cNvPicPr>
            <a:picLocks noChangeAspect="1"/>
          </p:cNvPicPr>
          <p:nvPr userDrawn="1"/>
        </p:nvPicPr>
        <p:blipFill>
          <a:blip r:embed="rId2"/>
          <a:stretch>
            <a:fillRect/>
          </a:stretch>
        </p:blipFill>
        <p:spPr>
          <a:xfrm>
            <a:off x="551485" y="853696"/>
            <a:ext cx="1103781" cy="48344"/>
          </a:xfrm>
          <a:prstGeom prst="rect">
            <a:avLst/>
          </a:prstGeom>
        </p:spPr>
      </p:pic>
      <p:sp>
        <p:nvSpPr>
          <p:cNvPr id="2" name="Rectangle 1">
            <a:extLst>
              <a:ext uri="{FF2B5EF4-FFF2-40B4-BE49-F238E27FC236}">
                <a16:creationId xmlns:a16="http://schemas.microsoft.com/office/drawing/2014/main" id="{02E6AF44-6FB2-4EF3-A3BB-47421B7BDB9B}"/>
              </a:ext>
            </a:extLst>
          </p:cNvPr>
          <p:cNvSpPr/>
          <p:nvPr userDrawn="1"/>
        </p:nvSpPr>
        <p:spPr>
          <a:xfrm>
            <a:off x="0" y="-42530"/>
            <a:ext cx="12192000" cy="96363"/>
          </a:xfrm>
          <a:prstGeom prst="rect">
            <a:avLst/>
          </a:prstGeom>
          <a:solidFill>
            <a:srgbClr val="33006F"/>
          </a:solidFill>
          <a:ln>
            <a:solidFill>
              <a:srgbClr val="33006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5541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er + Content">
    <p:bg>
      <p:bgPr>
        <a:solidFill>
          <a:schemeClr val="bg1"/>
        </a:solidFill>
        <a:effectLst/>
      </p:bgPr>
    </p:bg>
    <p:spTree>
      <p:nvGrpSpPr>
        <p:cNvPr id="1" name=""/>
        <p:cNvGrpSpPr/>
        <p:nvPr/>
      </p:nvGrpSpPr>
      <p:grpSpPr>
        <a:xfrm>
          <a:off x="0" y="0"/>
          <a:ext cx="0" cy="0"/>
          <a:chOff x="0" y="0"/>
          <a:chExt cx="0" cy="0"/>
        </a:xfrm>
      </p:grpSpPr>
      <p:sp>
        <p:nvSpPr>
          <p:cNvPr id="7" name="Text Placeholder 9"/>
          <p:cNvSpPr>
            <a:spLocks noGrp="1"/>
          </p:cNvSpPr>
          <p:nvPr>
            <p:ph type="body" sz="quarter" idx="11" hasCustomPrompt="1"/>
          </p:nvPr>
        </p:nvSpPr>
        <p:spPr>
          <a:xfrm>
            <a:off x="597231" y="2307557"/>
            <a:ext cx="10929485" cy="3154535"/>
          </a:xfrm>
          <a:prstGeom prst="rect">
            <a:avLst/>
          </a:prstGeom>
        </p:spPr>
        <p:txBody>
          <a:bodyPr/>
          <a:lstStyle>
            <a:lvl1pPr marL="457189" indent="-457189">
              <a:buFont typeface="Lucida Grande"/>
              <a:buChar char="&gt;"/>
              <a:defRPr sz="3200" b="1" i="0" baseline="0">
                <a:solidFill>
                  <a:schemeClr val="tx2"/>
                </a:solidFill>
                <a:latin typeface="Open Sans" charset="0"/>
                <a:ea typeface="Open Sans" charset="0"/>
                <a:cs typeface="Open Sans" charset="0"/>
              </a:defRPr>
            </a:lvl1pPr>
            <a:lvl2pPr>
              <a:defRPr sz="2667" b="1" i="0" baseline="0">
                <a:solidFill>
                  <a:schemeClr val="tx2"/>
                </a:solidFill>
                <a:latin typeface="Open Sans" charset="0"/>
                <a:ea typeface="Open Sans" charset="0"/>
                <a:cs typeface="Open Sans" charset="0"/>
              </a:defRPr>
            </a:lvl2pPr>
            <a:lvl3pPr marL="1523962" indent="-304792">
              <a:buSzPct val="100000"/>
              <a:buFont typeface="Lucida Grande"/>
              <a:buChar char="&gt;"/>
              <a:defRPr sz="2400" b="1" i="0" baseline="0">
                <a:solidFill>
                  <a:schemeClr val="tx2"/>
                </a:solidFill>
                <a:latin typeface="Open Sans" charset="0"/>
                <a:ea typeface="Open Sans" charset="0"/>
                <a:cs typeface="Open Sans" charset="0"/>
              </a:defRPr>
            </a:lvl3pPr>
            <a:lvl4pPr>
              <a:defRPr sz="2133" b="1" i="0" baseline="0">
                <a:solidFill>
                  <a:schemeClr val="tx2"/>
                </a:solidFill>
                <a:latin typeface="Open Sans" charset="0"/>
                <a:ea typeface="Open Sans" charset="0"/>
                <a:cs typeface="Open Sans" charset="0"/>
              </a:defRPr>
            </a:lvl4pPr>
            <a:lvl5pPr marL="2743131" indent="-304792">
              <a:buFont typeface="Lucida Grande"/>
              <a:buChar char="&gt;"/>
              <a:defRPr sz="1867" b="1" i="0" baseline="0">
                <a:solidFill>
                  <a:schemeClr val="tx2"/>
                </a:solidFill>
                <a:latin typeface="Open Sans" charset="0"/>
                <a:ea typeface="Open Sans" charset="0"/>
                <a:cs typeface="Open Sans" charset="0"/>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12" name="Picture 11"/>
          <p:cNvPicPr>
            <a:picLocks noChangeAspect="1"/>
          </p:cNvPicPr>
          <p:nvPr userDrawn="1"/>
        </p:nvPicPr>
        <p:blipFill>
          <a:blip r:embed="rId2"/>
          <a:stretch>
            <a:fillRect/>
          </a:stretch>
        </p:blipFill>
        <p:spPr>
          <a:xfrm>
            <a:off x="732042" y="1818011"/>
            <a:ext cx="1471708" cy="128483"/>
          </a:xfrm>
          <a:prstGeom prst="rect">
            <a:avLst/>
          </a:prstGeom>
        </p:spPr>
      </p:pic>
      <p:pic>
        <p:nvPicPr>
          <p:cNvPr id="13" name="Picture 12" descr="UW_W Logo_Whit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978553" y="5626608"/>
            <a:ext cx="1828800" cy="1231392"/>
          </a:xfrm>
          <a:prstGeom prst="rect">
            <a:avLst/>
          </a:prstGeom>
        </p:spPr>
      </p:pic>
      <p:sp>
        <p:nvSpPr>
          <p:cNvPr id="2" name="Title 1"/>
          <p:cNvSpPr>
            <a:spLocks noGrp="1"/>
          </p:cNvSpPr>
          <p:nvPr>
            <p:ph type="title" hasCustomPrompt="1"/>
          </p:nvPr>
        </p:nvSpPr>
        <p:spPr>
          <a:xfrm>
            <a:off x="597231" y="492978"/>
            <a:ext cx="10929485" cy="1325033"/>
          </a:xfrm>
          <a:prstGeom prst="rect">
            <a:avLst/>
          </a:prstGeom>
        </p:spPr>
        <p:txBody>
          <a:bodyPr anchor="b"/>
          <a:lstStyle>
            <a:lvl1pPr algn="l">
              <a:defRPr sz="4000" b="1" i="0">
                <a:solidFill>
                  <a:schemeClr val="tx2"/>
                </a:solidFill>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spTree>
    <p:extLst>
      <p:ext uri="{BB962C8B-B14F-4D97-AF65-F5344CB8AC3E}">
        <p14:creationId xmlns:p14="http://schemas.microsoft.com/office/powerpoint/2010/main" val="323633797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2CA9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3665410"/>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61"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3703096"/>
      </p:ext>
    </p:extLst>
  </p:cSld>
  <p:clrMap bg1="dk1" tx1="lt1" bg2="dk2" tx2="lt2" accent1="accent1" accent2="accent2" accent3="accent3" accent4="accent4" accent5="accent5" accent6="accent6" hlink="hlink" folHlink="folHlink"/>
  <p:sldLayoutIdLst>
    <p:sldLayoutId id="2147483660"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uwconnect.uw.edu/finance"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https://uwconnect.uw.edu/finance?id=kb_article_view&amp;sys_kb_id=447c56d293061e5086a27b847aba1001&amp;spa=1" TargetMode="External"/><Relationship Id="rId2" Type="http://schemas.openxmlformats.org/officeDocument/2006/relationships/hyperlink" Target="https://finance.uw.edu/ps/contact-us/subject-matter-experts" TargetMode="External"/><Relationship Id="rId1" Type="http://schemas.openxmlformats.org/officeDocument/2006/relationships/slideLayout" Target="../slideLayouts/slideLayout6.xml"/><Relationship Id="rId5" Type="http://schemas.openxmlformats.org/officeDocument/2006/relationships/hyperlink" Target="https://university-of-washington.public-portal.us.workdayspend.com/contracts" TargetMode="External"/><Relationship Id="rId4" Type="http://schemas.openxmlformats.org/officeDocument/2006/relationships/hyperlink" Target="https://finance.uw.edu/ps/how-to-buy/buying-from-uw-contracts"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6.xml"/><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67825" y="1626920"/>
            <a:ext cx="9423083" cy="2249755"/>
          </a:xfrm>
        </p:spPr>
        <p:txBody>
          <a:bodyPr>
            <a:normAutofit/>
          </a:bodyPr>
          <a:lstStyle/>
          <a:p>
            <a:br>
              <a:rPr lang="en-US" dirty="0"/>
            </a:br>
            <a:r>
              <a:rPr lang="en-US" dirty="0"/>
              <a:t>Buying from Contracts </a:t>
            </a:r>
          </a:p>
        </p:txBody>
      </p:sp>
    </p:spTree>
    <p:extLst>
      <p:ext uri="{BB962C8B-B14F-4D97-AF65-F5344CB8AC3E}">
        <p14:creationId xmlns:p14="http://schemas.microsoft.com/office/powerpoint/2010/main" val="19134775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4F361AB-4F50-34EA-D1DE-1D14DC3C2FE5}"/>
              </a:ext>
            </a:extLst>
          </p:cNvPr>
          <p:cNvSpPr txBox="1">
            <a:spLocks noGrp="1"/>
          </p:cNvSpPr>
          <p:nvPr>
            <p:ph type="title" idx="4294967295"/>
          </p:nvPr>
        </p:nvSpPr>
        <p:spPr>
          <a:xfrm>
            <a:off x="740228" y="255196"/>
            <a:ext cx="10711543" cy="8309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tx1"/>
                </a:solidFill>
                <a:effectLst/>
                <a:uLnTx/>
                <a:uFillTx/>
                <a:latin typeface="+mn-lt"/>
                <a:ea typeface="+mn-ea"/>
                <a:cs typeface="+mn-cs"/>
              </a:rPr>
              <a:t>Searching for Contracts</a:t>
            </a:r>
            <a:endParaRPr kumimoji="0" lang="en-US" sz="48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TextBox 4">
            <a:extLst>
              <a:ext uri="{FF2B5EF4-FFF2-40B4-BE49-F238E27FC236}">
                <a16:creationId xmlns:a16="http://schemas.microsoft.com/office/drawing/2014/main" id="{CE6F3643-1906-7FDD-C828-6ED4C6C617B0}"/>
              </a:ext>
            </a:extLst>
          </p:cNvPr>
          <p:cNvSpPr txBox="1"/>
          <p:nvPr/>
        </p:nvSpPr>
        <p:spPr>
          <a:xfrm>
            <a:off x="740228" y="1144736"/>
            <a:ext cx="10272156" cy="2130070"/>
          </a:xfrm>
          <a:prstGeom prst="rect">
            <a:avLst/>
          </a:prstGeom>
          <a:noFill/>
        </p:spPr>
        <p:txBody>
          <a:bodyPr wrap="square">
            <a:spAutoFit/>
          </a:bodyPr>
          <a:lstStyle/>
          <a:p>
            <a:pPr marL="342900" marR="0" lvl="0" indent="-342900">
              <a:lnSpc>
                <a:spcPct val="107000"/>
              </a:lnSpc>
              <a:spcAft>
                <a:spcPts val="800"/>
              </a:spcAft>
              <a:buFont typeface="Wingdings" panose="05000000000000000000" pitchFamily="2" charset="2"/>
              <a:buChar char="Ø"/>
              <a:tabLst>
                <a:tab pos="914400" algn="l"/>
                <a:tab pos="457200" algn="l"/>
              </a:tabLst>
            </a:pPr>
            <a:r>
              <a:rPr lang="en-US" sz="1600" dirty="0">
                <a:effectLst/>
                <a:latin typeface="+mn-lt"/>
                <a:ea typeface="Calibri" panose="020F0502020204030204" pitchFamily="34" charset="0"/>
              </a:rPr>
              <a:t>Hover over the magnifying glass to the left of the SPC number and right click for a menu to pop up. Select </a:t>
            </a:r>
            <a:r>
              <a:rPr lang="en-US" sz="1600" b="1" dirty="0">
                <a:effectLst/>
                <a:latin typeface="+mn-lt"/>
                <a:ea typeface="Calibri" panose="020F0502020204030204" pitchFamily="34" charset="0"/>
              </a:rPr>
              <a:t>“See in new Tab”</a:t>
            </a:r>
            <a:r>
              <a:rPr lang="en-US" sz="1600" dirty="0">
                <a:effectLst/>
                <a:latin typeface="+mn-lt"/>
                <a:ea typeface="Calibri" panose="020F0502020204030204" pitchFamily="34" charset="0"/>
              </a:rPr>
              <a:t> to open the contract in a new browser window and read more about its description and Overview. </a:t>
            </a:r>
          </a:p>
          <a:p>
            <a:pPr marL="342900" marR="0" lvl="0" indent="-342900">
              <a:lnSpc>
                <a:spcPct val="107000"/>
              </a:lnSpc>
              <a:spcAft>
                <a:spcPts val="800"/>
              </a:spcAft>
              <a:buFont typeface="Wingdings" panose="05000000000000000000" pitchFamily="2" charset="2"/>
              <a:buChar char="Ø"/>
              <a:tabLst>
                <a:tab pos="914400" algn="l"/>
                <a:tab pos="457200" algn="l"/>
              </a:tabLst>
            </a:pPr>
            <a:r>
              <a:rPr lang="en-US" sz="1600" dirty="0">
                <a:effectLst/>
                <a:latin typeface="+mn-lt"/>
                <a:ea typeface="Calibri" panose="020F0502020204030204" pitchFamily="34" charset="0"/>
              </a:rPr>
              <a:t>Choose the contract with the best fit (description) and read the Overview to confirm. Be sure to review the scope and usage of the agreement before selecting the contract. You will need to return to your original browser tab to select the Contract.</a:t>
            </a:r>
          </a:p>
          <a:p>
            <a:pPr marL="342900" marR="0" lvl="0" indent="-342900">
              <a:lnSpc>
                <a:spcPct val="107000"/>
              </a:lnSpc>
              <a:spcAft>
                <a:spcPts val="800"/>
              </a:spcAft>
              <a:buFont typeface="Wingdings" panose="05000000000000000000" pitchFamily="2" charset="2"/>
              <a:buChar char="Ø"/>
              <a:tabLst>
                <a:tab pos="914400" algn="l"/>
                <a:tab pos="457200" algn="l"/>
              </a:tabLst>
            </a:pPr>
            <a:r>
              <a:rPr lang="en-US" sz="1600" dirty="0">
                <a:effectLst/>
                <a:latin typeface="+mn-lt"/>
                <a:ea typeface="Calibri" panose="020F0502020204030204" pitchFamily="34" charset="0"/>
              </a:rPr>
              <a:t>Subaward Contracts are OSP agreements only and may not be used/selected by campus.</a:t>
            </a:r>
            <a:br>
              <a:rPr lang="en-US" sz="1600" dirty="0">
                <a:effectLst/>
                <a:latin typeface="+mn-lt"/>
                <a:ea typeface="Calibri" panose="020F0502020204030204" pitchFamily="34" charset="0"/>
              </a:rPr>
            </a:br>
            <a:endParaRPr lang="en-US" sz="1600" dirty="0">
              <a:latin typeface="+mn-lt"/>
            </a:endParaRPr>
          </a:p>
        </p:txBody>
      </p:sp>
      <p:pic>
        <p:nvPicPr>
          <p:cNvPr id="3" name="Picture 2" descr="A screenshot of a supplier record in Workday.">
            <a:extLst>
              <a:ext uri="{FF2B5EF4-FFF2-40B4-BE49-F238E27FC236}">
                <a16:creationId xmlns:a16="http://schemas.microsoft.com/office/drawing/2014/main" id="{9F7244DC-4098-D577-61A7-54543289559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0862" y="3153269"/>
            <a:ext cx="5284520" cy="3103098"/>
          </a:xfrm>
          <a:prstGeom prst="rect">
            <a:avLst/>
          </a:prstGeom>
          <a:noFill/>
          <a:ln w="9525">
            <a:solidFill>
              <a:sysClr val="windowText" lastClr="000000"/>
            </a:solidFill>
          </a:ln>
        </p:spPr>
      </p:pic>
    </p:spTree>
    <p:extLst>
      <p:ext uri="{BB962C8B-B14F-4D97-AF65-F5344CB8AC3E}">
        <p14:creationId xmlns:p14="http://schemas.microsoft.com/office/powerpoint/2010/main" val="4124880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hank You Title">
            <a:extLst>
              <a:ext uri="{FF2B5EF4-FFF2-40B4-BE49-F238E27FC236}">
                <a16:creationId xmlns:a16="http://schemas.microsoft.com/office/drawing/2014/main" id="{78DAE54A-7529-4C27-A6EF-B3E0FBCB373B}"/>
              </a:ext>
              <a:ext uri="{C183D7F6-B498-43B3-948B-1728B52AA6E4}">
                <adec:decorative xmlns:adec="http://schemas.microsoft.com/office/drawing/2017/decorative" val="0"/>
              </a:ext>
            </a:extLst>
          </p:cNvPr>
          <p:cNvSpPr txBox="1">
            <a:spLocks noGrp="1"/>
          </p:cNvSpPr>
          <p:nvPr>
            <p:ph type="title"/>
          </p:nvPr>
        </p:nvSpPr>
        <p:spPr>
          <a:xfrm>
            <a:off x="895676" y="247650"/>
            <a:ext cx="9296400" cy="14763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fontScale="90000"/>
          </a:bodyPr>
          <a:lstStyle>
            <a:lvl1pPr algn="ctr" rtl="0" eaLnBrk="1" fontAlgn="base" hangingPunct="1">
              <a:spcBef>
                <a:spcPct val="0"/>
              </a:spcBef>
              <a:spcAft>
                <a:spcPct val="0"/>
              </a:spcAft>
              <a:defRPr sz="2400" b="1" baseline="0">
                <a:solidFill>
                  <a:srgbClr val="0E6AAA"/>
                </a:solidFill>
                <a:effectLst/>
                <a:latin typeface="Franklin Gothic Medium" panose="020B0603020102020204" pitchFamily="34" charset="0"/>
                <a:ea typeface="+mj-ea"/>
                <a:cs typeface="+mj-cs"/>
              </a:defRPr>
            </a:lvl1pPr>
            <a:lvl2pPr algn="ctr" rtl="0" eaLnBrk="1" fontAlgn="base" hangingPunct="1">
              <a:spcBef>
                <a:spcPct val="0"/>
              </a:spcBef>
              <a:spcAft>
                <a:spcPct val="0"/>
              </a:spcAft>
              <a:defRPr sz="3600" b="1">
                <a:solidFill>
                  <a:schemeClr val="hlink"/>
                </a:solidFill>
                <a:effectLst>
                  <a:outerShdw blurRad="38100" dist="38100" dir="2700000" algn="tl">
                    <a:srgbClr val="C0C0C0"/>
                  </a:outerShdw>
                </a:effectLst>
                <a:latin typeface="Arial" charset="0"/>
              </a:defRPr>
            </a:lvl2pPr>
            <a:lvl3pPr algn="ctr" rtl="0" eaLnBrk="1" fontAlgn="base" hangingPunct="1">
              <a:spcBef>
                <a:spcPct val="0"/>
              </a:spcBef>
              <a:spcAft>
                <a:spcPct val="0"/>
              </a:spcAft>
              <a:defRPr sz="3600" b="1">
                <a:solidFill>
                  <a:schemeClr val="hlink"/>
                </a:solidFill>
                <a:effectLst>
                  <a:outerShdw blurRad="38100" dist="38100" dir="2700000" algn="tl">
                    <a:srgbClr val="C0C0C0"/>
                  </a:outerShdw>
                </a:effectLst>
                <a:latin typeface="Arial" charset="0"/>
              </a:defRPr>
            </a:lvl3pPr>
            <a:lvl4pPr algn="ctr" rtl="0" eaLnBrk="1" fontAlgn="base" hangingPunct="1">
              <a:spcBef>
                <a:spcPct val="0"/>
              </a:spcBef>
              <a:spcAft>
                <a:spcPct val="0"/>
              </a:spcAft>
              <a:defRPr sz="3600" b="1">
                <a:solidFill>
                  <a:schemeClr val="hlink"/>
                </a:solidFill>
                <a:effectLst>
                  <a:outerShdw blurRad="38100" dist="38100" dir="2700000" algn="tl">
                    <a:srgbClr val="C0C0C0"/>
                  </a:outerShdw>
                </a:effectLst>
                <a:latin typeface="Arial" charset="0"/>
              </a:defRPr>
            </a:lvl4pPr>
            <a:lvl5pPr algn="ctr" rtl="0" eaLnBrk="1" fontAlgn="base" hangingPunct="1">
              <a:spcBef>
                <a:spcPct val="0"/>
              </a:spcBef>
              <a:spcAft>
                <a:spcPct val="0"/>
              </a:spcAft>
              <a:defRPr sz="3600" b="1">
                <a:solidFill>
                  <a:schemeClr val="hlink"/>
                </a:solidFill>
                <a:effectLst>
                  <a:outerShdw blurRad="38100" dist="38100" dir="2700000" algn="tl">
                    <a:srgbClr val="C0C0C0"/>
                  </a:outerShdw>
                </a:effectLst>
                <a:latin typeface="Arial" charset="0"/>
              </a:defRPr>
            </a:lvl5pPr>
            <a:lvl6pPr marL="457200" algn="ctr" rtl="0" eaLnBrk="1" fontAlgn="base" hangingPunct="1">
              <a:spcBef>
                <a:spcPct val="0"/>
              </a:spcBef>
              <a:spcAft>
                <a:spcPct val="0"/>
              </a:spcAft>
              <a:defRPr sz="3600" b="1">
                <a:solidFill>
                  <a:schemeClr val="hlink"/>
                </a:solidFill>
                <a:effectLst>
                  <a:outerShdw blurRad="38100" dist="38100" dir="2700000" algn="tl">
                    <a:srgbClr val="C0C0C0"/>
                  </a:outerShdw>
                </a:effectLst>
                <a:latin typeface="Arial" charset="0"/>
              </a:defRPr>
            </a:lvl6pPr>
            <a:lvl7pPr marL="914400" algn="ctr" rtl="0" eaLnBrk="1" fontAlgn="base" hangingPunct="1">
              <a:spcBef>
                <a:spcPct val="0"/>
              </a:spcBef>
              <a:spcAft>
                <a:spcPct val="0"/>
              </a:spcAft>
              <a:defRPr sz="3600" b="1">
                <a:solidFill>
                  <a:schemeClr val="hlink"/>
                </a:solidFill>
                <a:effectLst>
                  <a:outerShdw blurRad="38100" dist="38100" dir="2700000" algn="tl">
                    <a:srgbClr val="C0C0C0"/>
                  </a:outerShdw>
                </a:effectLst>
                <a:latin typeface="Arial" charset="0"/>
              </a:defRPr>
            </a:lvl7pPr>
            <a:lvl8pPr marL="1371600" algn="ctr" rtl="0" eaLnBrk="1" fontAlgn="base" hangingPunct="1">
              <a:spcBef>
                <a:spcPct val="0"/>
              </a:spcBef>
              <a:spcAft>
                <a:spcPct val="0"/>
              </a:spcAft>
              <a:defRPr sz="3600" b="1">
                <a:solidFill>
                  <a:schemeClr val="hlink"/>
                </a:solidFill>
                <a:effectLst>
                  <a:outerShdw blurRad="38100" dist="38100" dir="2700000" algn="tl">
                    <a:srgbClr val="C0C0C0"/>
                  </a:outerShdw>
                </a:effectLst>
                <a:latin typeface="Arial" charset="0"/>
              </a:defRPr>
            </a:lvl8pPr>
            <a:lvl9pPr marL="1828800" algn="ctr" rtl="0" eaLnBrk="1" fontAlgn="base" hangingPunct="1">
              <a:spcBef>
                <a:spcPct val="0"/>
              </a:spcBef>
              <a:spcAft>
                <a:spcPct val="0"/>
              </a:spcAft>
              <a:defRPr sz="3600" b="1">
                <a:solidFill>
                  <a:schemeClr val="hlink"/>
                </a:solidFill>
                <a:effectLst>
                  <a:outerShdw blurRad="38100" dist="38100" dir="2700000" algn="tl">
                    <a:srgbClr val="C0C0C0"/>
                  </a:outerShdw>
                </a:effectLst>
                <a:latin typeface="Arial" charset="0"/>
              </a:defRPr>
            </a:lvl9pPr>
          </a:lstStyle>
          <a:p>
            <a:pPr marL="0" marR="0" lvl="0" indent="0" algn="l" defTabSz="457200" rtl="0" eaLnBrk="1" fontAlgn="base" latinLnBrk="0" hangingPunct="1">
              <a:lnSpc>
                <a:spcPct val="100000"/>
              </a:lnSpc>
              <a:spcBef>
                <a:spcPct val="0"/>
              </a:spcBef>
              <a:spcAft>
                <a:spcPts val="600"/>
              </a:spcAft>
              <a:buClrTx/>
              <a:buSzTx/>
              <a:buFontTx/>
              <a:buNone/>
              <a:tabLst/>
              <a:defRPr/>
            </a:pPr>
            <a:r>
              <a:rPr kumimoji="0" lang="en-US" sz="5400" b="1" i="0" u="none" strike="noStrike" kern="1200" cap="none" spc="0" normalizeH="0" baseline="0" noProof="0" dirty="0">
                <a:ln>
                  <a:noFill/>
                </a:ln>
                <a:solidFill>
                  <a:srgbClr val="33006F"/>
                </a:solidFill>
                <a:effectLst/>
                <a:uLnTx/>
                <a:uFillTx/>
                <a:latin typeface="+mn-lt"/>
                <a:ea typeface="Encode Sans Normal Black" charset="0"/>
                <a:cs typeface="Encode Sans Normal Black" charset="0"/>
              </a:rPr>
              <a:t>Delegated Signature Authority</a:t>
            </a:r>
            <a:br>
              <a:rPr kumimoji="0" lang="en-US" sz="5000" b="1" i="0" u="none" strike="noStrike" kern="1200" cap="none" spc="0" normalizeH="0" baseline="0" noProof="0" dirty="0">
                <a:ln>
                  <a:noFill/>
                </a:ln>
                <a:solidFill>
                  <a:srgbClr val="33006F"/>
                </a:solidFill>
                <a:effectLst/>
                <a:uLnTx/>
                <a:uFillTx/>
                <a:latin typeface="Encode Sans Normal Black" charset="0"/>
                <a:ea typeface="Encode Sans Normal Black" charset="0"/>
                <a:cs typeface="Encode Sans Normal Black" charset="0"/>
              </a:rPr>
            </a:br>
            <a:endParaRPr kumimoji="0" lang="en-US" sz="5000" b="1" i="0" u="none" strike="noStrike" kern="1200" cap="none" spc="0" normalizeH="0" baseline="0" noProof="0" dirty="0">
              <a:ln>
                <a:noFill/>
              </a:ln>
              <a:solidFill>
                <a:srgbClr val="33006F"/>
              </a:solidFill>
              <a:effectLst/>
              <a:uLnTx/>
              <a:uFillTx/>
              <a:latin typeface="Encode Sans Normal Black" charset="0"/>
              <a:ea typeface="Encode Sans Normal Black" charset="0"/>
              <a:cs typeface="Encode Sans Normal Black" charset="0"/>
            </a:endParaRPr>
          </a:p>
        </p:txBody>
      </p:sp>
      <p:sp>
        <p:nvSpPr>
          <p:cNvPr id="3" name="TextBox 2">
            <a:extLst>
              <a:ext uri="{FF2B5EF4-FFF2-40B4-BE49-F238E27FC236}">
                <a16:creationId xmlns:a16="http://schemas.microsoft.com/office/drawing/2014/main" id="{1C761597-BB19-8BDC-4907-1F7D7712309F}"/>
              </a:ext>
            </a:extLst>
          </p:cNvPr>
          <p:cNvSpPr txBox="1"/>
          <p:nvPr/>
        </p:nvSpPr>
        <p:spPr>
          <a:xfrm>
            <a:off x="895675" y="1325896"/>
            <a:ext cx="10400649" cy="2585323"/>
          </a:xfrm>
          <a:prstGeom prst="rect">
            <a:avLst/>
          </a:prstGeom>
          <a:noFill/>
        </p:spPr>
        <p:txBody>
          <a:bodyPr wrap="square">
            <a:spAutoFit/>
          </a:bodyPr>
          <a:lstStyle/>
          <a:p>
            <a:pPr marL="342900" indent="-342900">
              <a:buFont typeface="Wingdings" panose="05000000000000000000" pitchFamily="2" charset="2"/>
              <a:buChar char="Ø"/>
            </a:pPr>
            <a:r>
              <a:rPr lang="en-US" sz="1800" dirty="0"/>
              <a:t>Delegated signature authority is granted to the University of Washington by the State Legislature and is further delegated internally to the Executive Director for the Procurement Services department, who has further delegated signature authority to Procurement Services buying staff.</a:t>
            </a:r>
          </a:p>
          <a:p>
            <a:r>
              <a:rPr lang="en-US" sz="1800" dirty="0"/>
              <a:t> </a:t>
            </a:r>
          </a:p>
          <a:p>
            <a:pPr marL="342900" indent="-342900">
              <a:buFont typeface="Wingdings" panose="05000000000000000000" pitchFamily="2" charset="2"/>
              <a:buChar char="Ø"/>
            </a:pPr>
            <a:r>
              <a:rPr lang="en-US" sz="1800" dirty="0"/>
              <a:t>Procurement Services Contract Managers are considered agents of the University and are authorized to sign contracts on behalf of the university.</a:t>
            </a:r>
          </a:p>
          <a:p>
            <a:endParaRPr lang="en-US" sz="1800" dirty="0"/>
          </a:p>
          <a:p>
            <a:pPr marL="342900" indent="-342900">
              <a:buFont typeface="Wingdings" panose="05000000000000000000" pitchFamily="2" charset="2"/>
              <a:buChar char="Ø"/>
            </a:pPr>
            <a:r>
              <a:rPr lang="en-US" sz="1800" dirty="0"/>
              <a:t>Campus departments do not have the authority to execute or sign contracts, including maintenance and service agreements.  </a:t>
            </a:r>
          </a:p>
        </p:txBody>
      </p:sp>
      <p:sp>
        <p:nvSpPr>
          <p:cNvPr id="10" name="TextBox 9">
            <a:extLst>
              <a:ext uri="{FF2B5EF4-FFF2-40B4-BE49-F238E27FC236}">
                <a16:creationId xmlns:a16="http://schemas.microsoft.com/office/drawing/2014/main" id="{93299D13-B20C-BC5A-3D0C-8F29AFAEDBBA}"/>
              </a:ext>
            </a:extLst>
          </p:cNvPr>
          <p:cNvSpPr txBox="1"/>
          <p:nvPr/>
        </p:nvSpPr>
        <p:spPr>
          <a:xfrm>
            <a:off x="895675" y="4184167"/>
            <a:ext cx="10706347" cy="2862322"/>
          </a:xfrm>
          <a:prstGeom prst="rect">
            <a:avLst/>
          </a:prstGeom>
          <a:noFill/>
        </p:spPr>
        <p:txBody>
          <a:bodyPr wrap="square">
            <a:spAutoFit/>
          </a:bodyPr>
          <a:lstStyle/>
          <a:p>
            <a:pPr marL="285750" indent="-285750">
              <a:buFont typeface="Wingdings" panose="05000000000000000000" pitchFamily="2" charset="2"/>
              <a:buChar char="Ø"/>
            </a:pPr>
            <a:r>
              <a:rPr lang="en-US" sz="1800" dirty="0"/>
              <a:t>It is recommended that Contracts, or other documents requiring a signature, be reviewed by a Procurement Services Contract Manager regardless of the method of payment or dollar amount. </a:t>
            </a:r>
          </a:p>
          <a:p>
            <a:pPr marL="285750" indent="-285750">
              <a:buFont typeface="Wingdings" panose="05000000000000000000" pitchFamily="2" charset="2"/>
              <a:buChar char="Ø"/>
            </a:pPr>
            <a:endParaRPr lang="en-US" sz="1800" dirty="0"/>
          </a:p>
          <a:p>
            <a:pPr marL="285750" indent="-285750">
              <a:buFont typeface="Wingdings" panose="05000000000000000000" pitchFamily="2" charset="2"/>
              <a:buChar char="Ø"/>
            </a:pPr>
            <a:r>
              <a:rPr lang="en-US" sz="1800" dirty="0">
                <a:solidFill>
                  <a:srgbClr val="4B2E83"/>
                </a:solidFill>
              </a:rPr>
              <a:t>To submit a Contract or other documents requiring signature to be reviewed by a Procurement Services Contract Manager, you can submit through UW Connect Finance form “General Finance Help Request”  </a:t>
            </a:r>
            <a:r>
              <a:rPr lang="en-US" sz="1800" dirty="0">
                <a:solidFill>
                  <a:srgbClr val="6600CC"/>
                </a:solidFill>
                <a:hlinkClick r:id="rId3">
                  <a:extLst>
                    <a:ext uri="{A12FA001-AC4F-418D-AE19-62706E023703}">
                      <ahyp:hlinkClr xmlns:ahyp="http://schemas.microsoft.com/office/drawing/2018/hyperlinkcolor" val="tx"/>
                    </a:ext>
                  </a:extLst>
                </a:hlinkClick>
              </a:rPr>
              <a:t>https://uwconnect.uw.edu/finance</a:t>
            </a:r>
            <a:endParaRPr lang="en-US" sz="1800" dirty="0">
              <a:solidFill>
                <a:srgbClr val="6600CC"/>
              </a:solidFill>
            </a:endParaRPr>
          </a:p>
          <a:p>
            <a:pPr marL="285750" indent="-285750">
              <a:buFont typeface="Wingdings" panose="05000000000000000000" pitchFamily="2" charset="2"/>
              <a:buChar char="Ø"/>
            </a:pPr>
            <a:endParaRPr lang="en-US" sz="1800" dirty="0"/>
          </a:p>
          <a:p>
            <a:pPr marL="285750" indent="-285750">
              <a:buFont typeface="Wingdings" panose="05000000000000000000" pitchFamily="2" charset="2"/>
              <a:buChar char="Ø"/>
            </a:pPr>
            <a:r>
              <a:rPr lang="en-US" sz="1800" dirty="0"/>
              <a:t>If you can’t find what you’re looking for in both the Workday Catalogs and the UW Public Contracts and Bidding Portal, contact a Procurement Services Contract Manager for assistance in finding other Contract possibilities. </a:t>
            </a:r>
            <a:endParaRPr lang="en-US" dirty="0"/>
          </a:p>
        </p:txBody>
      </p:sp>
    </p:spTree>
    <p:extLst>
      <p:ext uri="{BB962C8B-B14F-4D97-AF65-F5344CB8AC3E}">
        <p14:creationId xmlns:p14="http://schemas.microsoft.com/office/powerpoint/2010/main" val="24097138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A01702-F003-1C92-3C58-C56F01646CA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E2BD345-F739-414C-6116-05E2F6426898}"/>
              </a:ext>
            </a:extLst>
          </p:cNvPr>
          <p:cNvSpPr>
            <a:spLocks noGrp="1"/>
          </p:cNvSpPr>
          <p:nvPr>
            <p:ph type="title"/>
          </p:nvPr>
        </p:nvSpPr>
        <p:spPr>
          <a:xfrm>
            <a:off x="597231" y="492979"/>
            <a:ext cx="10929485" cy="1192946"/>
          </a:xfrm>
        </p:spPr>
        <p:txBody>
          <a:bodyPr/>
          <a:ls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br>
              <a:rPr lang="en-US" sz="5400" dirty="0">
                <a:solidFill>
                  <a:schemeClr val="accent3"/>
                </a:solidFill>
              </a:rPr>
            </a:br>
            <a:br>
              <a:rPr lang="en-US" sz="5400" dirty="0">
                <a:solidFill>
                  <a:schemeClr val="accent3"/>
                </a:solidFill>
              </a:rPr>
            </a:br>
            <a:br>
              <a:rPr lang="en-US" sz="5400" dirty="0">
                <a:solidFill>
                  <a:schemeClr val="accent3"/>
                </a:solidFill>
              </a:rPr>
            </a:br>
            <a:br>
              <a:rPr lang="en-US" sz="5400" dirty="0">
                <a:solidFill>
                  <a:schemeClr val="accent3"/>
                </a:solidFill>
              </a:rPr>
            </a:br>
            <a:r>
              <a:rPr lang="en-US" sz="5400" dirty="0">
                <a:solidFill>
                  <a:schemeClr val="accent3"/>
                </a:solidFill>
              </a:rPr>
              <a:t>Resources</a:t>
            </a:r>
          </a:p>
        </p:txBody>
      </p:sp>
      <p:sp>
        <p:nvSpPr>
          <p:cNvPr id="5" name="Text Placeholder 4">
            <a:extLst>
              <a:ext uri="{FF2B5EF4-FFF2-40B4-BE49-F238E27FC236}">
                <a16:creationId xmlns:a16="http://schemas.microsoft.com/office/drawing/2014/main" id="{48D8AA2B-10A1-905C-3461-3D3464B1E913}"/>
              </a:ext>
            </a:extLst>
          </p:cNvPr>
          <p:cNvSpPr>
            <a:spLocks noGrp="1"/>
          </p:cNvSpPr>
          <p:nvPr>
            <p:ph type="body" sz="quarter" idx="11"/>
          </p:nvPr>
        </p:nvSpPr>
        <p:spPr>
          <a:xfrm>
            <a:off x="371600" y="2154971"/>
            <a:ext cx="10446821" cy="4210050"/>
          </a:xfrm>
        </p:spPr>
        <p:txBody>
          <a:bodyPr/>
          <a:lstStyle/>
          <a:p>
            <a:pPr>
              <a:buFont typeface="Wingdings" panose="05000000000000000000" pitchFamily="2" charset="2"/>
              <a:buChar char="Ø"/>
            </a:pPr>
            <a:r>
              <a:rPr lang="en-US" sz="2400" b="0" dirty="0">
                <a:latin typeface="+mn-lt"/>
              </a:rPr>
              <a:t>Procurement Subject Matter Experts:   </a:t>
            </a:r>
            <a:r>
              <a:rPr lang="en-US" sz="2000" b="0" dirty="0">
                <a:latin typeface="+mn-lt"/>
                <a:hlinkClick r:id="rId2"/>
              </a:rPr>
              <a:t>https://finance.uw.edu/ps/contact-us/subject-matter-experts</a:t>
            </a:r>
            <a:endParaRPr lang="en-US" sz="2000" b="0" dirty="0">
              <a:latin typeface="+mn-lt"/>
            </a:endParaRPr>
          </a:p>
          <a:p>
            <a:pPr>
              <a:buFont typeface="Wingdings" panose="05000000000000000000" pitchFamily="2" charset="2"/>
              <a:buChar char="Ø"/>
            </a:pPr>
            <a:endParaRPr lang="en-US" sz="2000" b="0" dirty="0">
              <a:latin typeface="+mn-lt"/>
            </a:endParaRPr>
          </a:p>
          <a:p>
            <a:pPr>
              <a:buFont typeface="Wingdings" panose="05000000000000000000" pitchFamily="2" charset="2"/>
              <a:buChar char="Ø"/>
            </a:pPr>
            <a:r>
              <a:rPr lang="en-US" sz="2400" b="0" dirty="0">
                <a:latin typeface="+mn-lt"/>
              </a:rPr>
              <a:t>Finding UW Contracted Suppliers Job Aid: 	</a:t>
            </a:r>
            <a:r>
              <a:rPr lang="en-US" sz="2000" b="0" dirty="0">
                <a:latin typeface="+mn-lt"/>
              </a:rPr>
              <a:t> </a:t>
            </a:r>
            <a:r>
              <a:rPr lang="en-US" sz="2000" b="0" dirty="0">
                <a:latin typeface="+mn-lt"/>
                <a:hlinkClick r:id="rId3"/>
              </a:rPr>
              <a:t>https://uwconnect.uw.edu/finance?id=kb_article_view&amp;sys_kb_id=447c56d293061e5086a27b847aba1001&amp;spa=1</a:t>
            </a:r>
            <a:endParaRPr lang="en-US" sz="2000" b="0" dirty="0">
              <a:latin typeface="+mn-lt"/>
            </a:endParaRPr>
          </a:p>
          <a:p>
            <a:pPr>
              <a:buFont typeface="Wingdings" panose="05000000000000000000" pitchFamily="2" charset="2"/>
              <a:buChar char="Ø"/>
            </a:pPr>
            <a:endParaRPr lang="en-US" sz="2000" b="0" dirty="0">
              <a:latin typeface="+mn-lt"/>
            </a:endParaRPr>
          </a:p>
          <a:p>
            <a:pPr>
              <a:buFont typeface="Wingdings" panose="05000000000000000000" pitchFamily="2" charset="2"/>
              <a:buChar char="Ø"/>
            </a:pPr>
            <a:r>
              <a:rPr lang="en-US" sz="2400" b="0" dirty="0">
                <a:latin typeface="+mn-lt"/>
              </a:rPr>
              <a:t>Buying from Contracts webpage:  </a:t>
            </a:r>
            <a:r>
              <a:rPr lang="en-US" sz="2000" b="0" dirty="0">
                <a:latin typeface="+mn-lt"/>
                <a:hlinkClick r:id="rId4"/>
              </a:rPr>
              <a:t>https://finance.uw.edu/ps/how-to-buy/buying-from-uw-contracts</a:t>
            </a:r>
            <a:endParaRPr lang="en-US" sz="2000" b="0" dirty="0">
              <a:latin typeface="+mn-lt"/>
            </a:endParaRPr>
          </a:p>
          <a:p>
            <a:pPr>
              <a:buFont typeface="Wingdings" panose="05000000000000000000" pitchFamily="2" charset="2"/>
              <a:buChar char="Ø"/>
            </a:pPr>
            <a:endParaRPr lang="en-US" sz="2000" b="0" dirty="0">
              <a:latin typeface="+mn-lt"/>
            </a:endParaRPr>
          </a:p>
          <a:p>
            <a:pPr>
              <a:buFont typeface="Wingdings" panose="05000000000000000000" pitchFamily="2" charset="2"/>
              <a:buChar char="Ø"/>
            </a:pPr>
            <a:r>
              <a:rPr lang="en-US" sz="2400" b="0" dirty="0">
                <a:latin typeface="+mn-lt"/>
              </a:rPr>
              <a:t>UW Public Contract and Bidding Portal:</a:t>
            </a:r>
            <a:r>
              <a:rPr lang="en-US" sz="2000" b="0" dirty="0">
                <a:latin typeface="+mn-lt"/>
              </a:rPr>
              <a:t>  </a:t>
            </a:r>
            <a:r>
              <a:rPr lang="en-US" sz="2000" b="0" dirty="0">
                <a:latin typeface="+mn-lt"/>
                <a:hlinkClick r:id="rId5"/>
              </a:rPr>
              <a:t>https://university-of-washington.public-portal.us.workdayspend.com/contracts</a:t>
            </a:r>
            <a:endParaRPr lang="en-US" sz="2000" b="0" dirty="0">
              <a:latin typeface="+mn-lt"/>
            </a:endParaRPr>
          </a:p>
          <a:p>
            <a:endParaRPr lang="en-US" dirty="0"/>
          </a:p>
        </p:txBody>
      </p:sp>
    </p:spTree>
    <p:extLst>
      <p:ext uri="{BB962C8B-B14F-4D97-AF65-F5344CB8AC3E}">
        <p14:creationId xmlns:p14="http://schemas.microsoft.com/office/powerpoint/2010/main" val="30355185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hank You Title">
            <a:extLst>
              <a:ext uri="{FF2B5EF4-FFF2-40B4-BE49-F238E27FC236}">
                <a16:creationId xmlns:a16="http://schemas.microsoft.com/office/drawing/2014/main" id="{78DAE54A-7529-4C27-A6EF-B3E0FBCB373B}"/>
              </a:ext>
              <a:ext uri="{C183D7F6-B498-43B3-948B-1728B52AA6E4}">
                <adec:decorative xmlns:adec="http://schemas.microsoft.com/office/drawing/2017/decorative" val="0"/>
              </a:ext>
            </a:extLst>
          </p:cNvPr>
          <p:cNvSpPr txBox="1">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ctr" rtl="0" eaLnBrk="1" fontAlgn="base" hangingPunct="1">
              <a:spcBef>
                <a:spcPct val="0"/>
              </a:spcBef>
              <a:spcAft>
                <a:spcPct val="0"/>
              </a:spcAft>
              <a:defRPr sz="2400" b="1" baseline="0">
                <a:solidFill>
                  <a:srgbClr val="0E6AAA"/>
                </a:solidFill>
                <a:effectLst/>
                <a:latin typeface="Franklin Gothic Medium" panose="020B0603020102020204" pitchFamily="34" charset="0"/>
                <a:ea typeface="+mj-ea"/>
                <a:cs typeface="+mj-cs"/>
              </a:defRPr>
            </a:lvl1pPr>
            <a:lvl2pPr algn="ctr" rtl="0" eaLnBrk="1" fontAlgn="base" hangingPunct="1">
              <a:spcBef>
                <a:spcPct val="0"/>
              </a:spcBef>
              <a:spcAft>
                <a:spcPct val="0"/>
              </a:spcAft>
              <a:defRPr sz="3600" b="1">
                <a:solidFill>
                  <a:schemeClr val="hlink"/>
                </a:solidFill>
                <a:effectLst>
                  <a:outerShdw blurRad="38100" dist="38100" dir="2700000" algn="tl">
                    <a:srgbClr val="C0C0C0"/>
                  </a:outerShdw>
                </a:effectLst>
                <a:latin typeface="Arial" charset="0"/>
              </a:defRPr>
            </a:lvl2pPr>
            <a:lvl3pPr algn="ctr" rtl="0" eaLnBrk="1" fontAlgn="base" hangingPunct="1">
              <a:spcBef>
                <a:spcPct val="0"/>
              </a:spcBef>
              <a:spcAft>
                <a:spcPct val="0"/>
              </a:spcAft>
              <a:defRPr sz="3600" b="1">
                <a:solidFill>
                  <a:schemeClr val="hlink"/>
                </a:solidFill>
                <a:effectLst>
                  <a:outerShdw blurRad="38100" dist="38100" dir="2700000" algn="tl">
                    <a:srgbClr val="C0C0C0"/>
                  </a:outerShdw>
                </a:effectLst>
                <a:latin typeface="Arial" charset="0"/>
              </a:defRPr>
            </a:lvl3pPr>
            <a:lvl4pPr algn="ctr" rtl="0" eaLnBrk="1" fontAlgn="base" hangingPunct="1">
              <a:spcBef>
                <a:spcPct val="0"/>
              </a:spcBef>
              <a:spcAft>
                <a:spcPct val="0"/>
              </a:spcAft>
              <a:defRPr sz="3600" b="1">
                <a:solidFill>
                  <a:schemeClr val="hlink"/>
                </a:solidFill>
                <a:effectLst>
                  <a:outerShdw blurRad="38100" dist="38100" dir="2700000" algn="tl">
                    <a:srgbClr val="C0C0C0"/>
                  </a:outerShdw>
                </a:effectLst>
                <a:latin typeface="Arial" charset="0"/>
              </a:defRPr>
            </a:lvl4pPr>
            <a:lvl5pPr algn="ctr" rtl="0" eaLnBrk="1" fontAlgn="base" hangingPunct="1">
              <a:spcBef>
                <a:spcPct val="0"/>
              </a:spcBef>
              <a:spcAft>
                <a:spcPct val="0"/>
              </a:spcAft>
              <a:defRPr sz="3600" b="1">
                <a:solidFill>
                  <a:schemeClr val="hlink"/>
                </a:solidFill>
                <a:effectLst>
                  <a:outerShdw blurRad="38100" dist="38100" dir="2700000" algn="tl">
                    <a:srgbClr val="C0C0C0"/>
                  </a:outerShdw>
                </a:effectLst>
                <a:latin typeface="Arial" charset="0"/>
              </a:defRPr>
            </a:lvl5pPr>
            <a:lvl6pPr marL="457200" algn="ctr" rtl="0" eaLnBrk="1" fontAlgn="base" hangingPunct="1">
              <a:spcBef>
                <a:spcPct val="0"/>
              </a:spcBef>
              <a:spcAft>
                <a:spcPct val="0"/>
              </a:spcAft>
              <a:defRPr sz="3600" b="1">
                <a:solidFill>
                  <a:schemeClr val="hlink"/>
                </a:solidFill>
                <a:effectLst>
                  <a:outerShdw blurRad="38100" dist="38100" dir="2700000" algn="tl">
                    <a:srgbClr val="C0C0C0"/>
                  </a:outerShdw>
                </a:effectLst>
                <a:latin typeface="Arial" charset="0"/>
              </a:defRPr>
            </a:lvl6pPr>
            <a:lvl7pPr marL="914400" algn="ctr" rtl="0" eaLnBrk="1" fontAlgn="base" hangingPunct="1">
              <a:spcBef>
                <a:spcPct val="0"/>
              </a:spcBef>
              <a:spcAft>
                <a:spcPct val="0"/>
              </a:spcAft>
              <a:defRPr sz="3600" b="1">
                <a:solidFill>
                  <a:schemeClr val="hlink"/>
                </a:solidFill>
                <a:effectLst>
                  <a:outerShdw blurRad="38100" dist="38100" dir="2700000" algn="tl">
                    <a:srgbClr val="C0C0C0"/>
                  </a:outerShdw>
                </a:effectLst>
                <a:latin typeface="Arial" charset="0"/>
              </a:defRPr>
            </a:lvl7pPr>
            <a:lvl8pPr marL="1371600" algn="ctr" rtl="0" eaLnBrk="1" fontAlgn="base" hangingPunct="1">
              <a:spcBef>
                <a:spcPct val="0"/>
              </a:spcBef>
              <a:spcAft>
                <a:spcPct val="0"/>
              </a:spcAft>
              <a:defRPr sz="3600" b="1">
                <a:solidFill>
                  <a:schemeClr val="hlink"/>
                </a:solidFill>
                <a:effectLst>
                  <a:outerShdw blurRad="38100" dist="38100" dir="2700000" algn="tl">
                    <a:srgbClr val="C0C0C0"/>
                  </a:outerShdw>
                </a:effectLst>
                <a:latin typeface="Arial" charset="0"/>
              </a:defRPr>
            </a:lvl8pPr>
            <a:lvl9pPr marL="1828800" algn="ctr" rtl="0" eaLnBrk="1" fontAlgn="base" hangingPunct="1">
              <a:spcBef>
                <a:spcPct val="0"/>
              </a:spcBef>
              <a:spcAft>
                <a:spcPct val="0"/>
              </a:spcAft>
              <a:defRPr sz="3600" b="1">
                <a:solidFill>
                  <a:schemeClr val="hlink"/>
                </a:solidFill>
                <a:effectLst>
                  <a:outerShdw blurRad="38100" dist="38100" dir="2700000" algn="tl">
                    <a:srgbClr val="C0C0C0"/>
                  </a:outerShdw>
                </a:effectLst>
                <a:latin typeface="Arial" charset="0"/>
              </a:defRPr>
            </a:lvl9pPr>
          </a:lstStyle>
          <a:p>
            <a:pPr marL="0" marR="0" lvl="0" indent="0" algn="l" defTabSz="457200" rtl="0" eaLnBrk="1" fontAlgn="base" latinLnBrk="0" hangingPunct="1">
              <a:lnSpc>
                <a:spcPct val="100000"/>
              </a:lnSpc>
              <a:spcBef>
                <a:spcPct val="0"/>
              </a:spcBef>
              <a:spcAft>
                <a:spcPts val="600"/>
              </a:spcAft>
              <a:buClrTx/>
              <a:buSzTx/>
              <a:buFontTx/>
              <a:buNone/>
              <a:tabLst/>
              <a:defRPr/>
            </a:pPr>
            <a:r>
              <a:rPr lang="en-US" sz="5400" dirty="0">
                <a:solidFill>
                  <a:srgbClr val="33006F"/>
                </a:solidFill>
                <a:latin typeface="+mn-lt"/>
                <a:ea typeface="Encode Sans Normal Black" charset="0"/>
                <a:cs typeface="Encode Sans Normal Black" charset="0"/>
              </a:rPr>
              <a:t>Questions?</a:t>
            </a:r>
            <a:endParaRPr kumimoji="0" lang="en-US" sz="5400" i="0" u="none" strike="noStrike" kern="1200" cap="none" spc="0" normalizeH="0" baseline="0" noProof="0" dirty="0">
              <a:ln>
                <a:noFill/>
              </a:ln>
              <a:solidFill>
                <a:srgbClr val="33006F"/>
              </a:solidFill>
              <a:effectLst/>
              <a:uLnTx/>
              <a:uFillTx/>
              <a:latin typeface="+mn-lt"/>
              <a:ea typeface="Encode Sans Normal Black" charset="0"/>
              <a:cs typeface="Encode Sans Normal Black" charset="0"/>
            </a:endParaRPr>
          </a:p>
        </p:txBody>
      </p:sp>
    </p:spTree>
    <p:extLst>
      <p:ext uri="{BB962C8B-B14F-4D97-AF65-F5344CB8AC3E}">
        <p14:creationId xmlns:p14="http://schemas.microsoft.com/office/powerpoint/2010/main" val="4142634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16F50F8-028C-746F-180A-A23D9C486D29}"/>
              </a:ext>
            </a:extLst>
          </p:cNvPr>
          <p:cNvSpPr>
            <a:spLocks noGrp="1"/>
          </p:cNvSpPr>
          <p:nvPr>
            <p:ph type="title"/>
          </p:nvPr>
        </p:nvSpPr>
        <p:spPr>
          <a:xfrm>
            <a:off x="597231" y="492979"/>
            <a:ext cx="10929485" cy="1192946"/>
          </a:xfrm>
        </p:spPr>
        <p:txBody>
          <a:bodyPr/>
          <a:ls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br>
              <a:rPr lang="en-US" sz="5400" dirty="0">
                <a:solidFill>
                  <a:schemeClr val="accent3"/>
                </a:solidFill>
              </a:rPr>
            </a:br>
            <a:br>
              <a:rPr lang="en-US" sz="5400" dirty="0">
                <a:solidFill>
                  <a:schemeClr val="accent3"/>
                </a:solidFill>
              </a:rPr>
            </a:br>
            <a:br>
              <a:rPr lang="en-US" sz="5400" dirty="0">
                <a:solidFill>
                  <a:schemeClr val="accent3"/>
                </a:solidFill>
              </a:rPr>
            </a:br>
            <a:br>
              <a:rPr lang="en-US" sz="5400" dirty="0">
                <a:solidFill>
                  <a:schemeClr val="accent3"/>
                </a:solidFill>
              </a:rPr>
            </a:br>
            <a:r>
              <a:rPr lang="en-US" sz="5400" dirty="0">
                <a:solidFill>
                  <a:schemeClr val="accent3"/>
                </a:solidFill>
              </a:rPr>
              <a:t>Agenda</a:t>
            </a:r>
          </a:p>
        </p:txBody>
      </p:sp>
      <p:sp>
        <p:nvSpPr>
          <p:cNvPr id="5" name="Text Placeholder 4">
            <a:extLst>
              <a:ext uri="{FF2B5EF4-FFF2-40B4-BE49-F238E27FC236}">
                <a16:creationId xmlns:a16="http://schemas.microsoft.com/office/drawing/2014/main" id="{CBF7FAE4-D7EE-7DB9-79AD-BDA95A69040E}"/>
              </a:ext>
            </a:extLst>
          </p:cNvPr>
          <p:cNvSpPr>
            <a:spLocks noGrp="1"/>
          </p:cNvSpPr>
          <p:nvPr>
            <p:ph type="body" sz="quarter" idx="11"/>
          </p:nvPr>
        </p:nvSpPr>
        <p:spPr>
          <a:xfrm>
            <a:off x="597231" y="2228850"/>
            <a:ext cx="10929485" cy="4210050"/>
          </a:xfrm>
        </p:spPr>
        <p:txBody>
          <a:bodyPr/>
          <a:lstStyle/>
          <a:p>
            <a:pPr>
              <a:buFont typeface="Wingdings" panose="05000000000000000000" pitchFamily="2" charset="2"/>
              <a:buChar char="Ø"/>
            </a:pPr>
            <a:r>
              <a:rPr lang="en-US" sz="2400" b="0" dirty="0">
                <a:latin typeface="+mn-lt"/>
              </a:rPr>
              <a:t>Benefits of using Contracts</a:t>
            </a:r>
          </a:p>
          <a:p>
            <a:pPr>
              <a:buFont typeface="Wingdings" panose="05000000000000000000" pitchFamily="2" charset="2"/>
              <a:buChar char="Ø"/>
            </a:pPr>
            <a:r>
              <a:rPr lang="en-US" sz="2400" b="0" dirty="0">
                <a:latin typeface="+mn-lt"/>
              </a:rPr>
              <a:t>When to use a Contract</a:t>
            </a:r>
          </a:p>
          <a:p>
            <a:pPr>
              <a:buFont typeface="Wingdings" panose="05000000000000000000" pitchFamily="2" charset="2"/>
              <a:buChar char="Ø"/>
            </a:pPr>
            <a:r>
              <a:rPr lang="en-US" sz="2400" b="0" dirty="0">
                <a:latin typeface="+mn-lt"/>
              </a:rPr>
              <a:t>Contract Types</a:t>
            </a:r>
          </a:p>
          <a:p>
            <a:pPr>
              <a:buFont typeface="Wingdings" panose="05000000000000000000" pitchFamily="2" charset="2"/>
              <a:buChar char="Ø"/>
            </a:pPr>
            <a:r>
              <a:rPr lang="en-US" sz="2400" b="0" dirty="0">
                <a:latin typeface="+mn-lt"/>
              </a:rPr>
              <a:t>Diverse and Small Supplier Contracts </a:t>
            </a:r>
          </a:p>
          <a:p>
            <a:pPr>
              <a:buFont typeface="Wingdings" panose="05000000000000000000" pitchFamily="2" charset="2"/>
              <a:buChar char="Ø"/>
            </a:pPr>
            <a:r>
              <a:rPr lang="en-US" sz="2400" b="0" dirty="0">
                <a:latin typeface="+mn-lt"/>
              </a:rPr>
              <a:t>Workday Catalog Contracts</a:t>
            </a:r>
          </a:p>
          <a:p>
            <a:pPr>
              <a:buFont typeface="Wingdings" panose="05000000000000000000" pitchFamily="2" charset="2"/>
              <a:buChar char="Ø"/>
            </a:pPr>
            <a:r>
              <a:rPr lang="en-US" sz="2400" b="0" dirty="0">
                <a:latin typeface="+mn-lt"/>
              </a:rPr>
              <a:t>UW Public Contract and Bidding Portal</a:t>
            </a:r>
          </a:p>
          <a:p>
            <a:pPr>
              <a:buFont typeface="Wingdings" panose="05000000000000000000" pitchFamily="2" charset="2"/>
              <a:buChar char="Ø"/>
            </a:pPr>
            <a:r>
              <a:rPr lang="en-US" sz="2400" b="0" dirty="0">
                <a:latin typeface="+mn-lt"/>
              </a:rPr>
              <a:t>Searching for Contracts within Workday</a:t>
            </a:r>
          </a:p>
          <a:p>
            <a:pPr>
              <a:buFont typeface="Wingdings" panose="05000000000000000000" pitchFamily="2" charset="2"/>
              <a:buChar char="Ø"/>
            </a:pPr>
            <a:r>
              <a:rPr lang="en-US" sz="2400" b="0" dirty="0">
                <a:latin typeface="+mn-lt"/>
              </a:rPr>
              <a:t>Delegated Signature Authority</a:t>
            </a:r>
          </a:p>
          <a:p>
            <a:pPr>
              <a:buFont typeface="Wingdings" panose="05000000000000000000" pitchFamily="2" charset="2"/>
              <a:buChar char="Ø"/>
            </a:pPr>
            <a:r>
              <a:rPr lang="en-US" sz="2400" b="0" dirty="0">
                <a:latin typeface="+mn-lt"/>
              </a:rPr>
              <a:t>Q&amp;A </a:t>
            </a:r>
          </a:p>
          <a:p>
            <a:endParaRPr lang="en-US" dirty="0"/>
          </a:p>
        </p:txBody>
      </p:sp>
    </p:spTree>
    <p:extLst>
      <p:ext uri="{BB962C8B-B14F-4D97-AF65-F5344CB8AC3E}">
        <p14:creationId xmlns:p14="http://schemas.microsoft.com/office/powerpoint/2010/main" val="2936732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A084A9-93F3-5012-CE59-281E064AADC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591EEC3-12ED-DE36-20C4-D88178820643}"/>
              </a:ext>
            </a:extLst>
          </p:cNvPr>
          <p:cNvSpPr>
            <a:spLocks noGrp="1"/>
          </p:cNvSpPr>
          <p:nvPr>
            <p:ph type="title"/>
          </p:nvPr>
        </p:nvSpPr>
        <p:spPr/>
        <p:txBody>
          <a:bodyPr/>
          <a:lstStyle/>
          <a:p>
            <a:r>
              <a:rPr lang="en-US" sz="5400" dirty="0">
                <a:latin typeface="+mn-lt"/>
              </a:rPr>
              <a:t>Contracts Save You Time and Money</a:t>
            </a:r>
          </a:p>
        </p:txBody>
      </p:sp>
      <p:sp>
        <p:nvSpPr>
          <p:cNvPr id="7" name="Text Placeholder 6">
            <a:extLst>
              <a:ext uri="{FF2B5EF4-FFF2-40B4-BE49-F238E27FC236}">
                <a16:creationId xmlns:a16="http://schemas.microsoft.com/office/drawing/2014/main" id="{A1AA597F-2B02-341C-930A-8B249EAEE92E}"/>
              </a:ext>
            </a:extLst>
          </p:cNvPr>
          <p:cNvSpPr>
            <a:spLocks noGrp="1"/>
          </p:cNvSpPr>
          <p:nvPr>
            <p:ph type="body" sz="quarter" idx="11"/>
          </p:nvPr>
        </p:nvSpPr>
        <p:spPr>
          <a:xfrm>
            <a:off x="692234" y="2166505"/>
            <a:ext cx="9232569" cy="3352800"/>
          </a:xfrm>
        </p:spPr>
        <p:txBody>
          <a:bodyPr/>
          <a:lstStyle/>
          <a:p>
            <a:pPr marL="342900" marR="0" lvl="0" indent="-342900" algn="l" defTabSz="1218987"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1800" b="0" i="0" u="none" strike="noStrike" kern="1200" cap="none" spc="0" normalizeH="0" baseline="0" noProof="0" dirty="0">
                <a:ln>
                  <a:noFill/>
                </a:ln>
                <a:solidFill>
                  <a:prstClr val="white"/>
                </a:solidFill>
                <a:effectLst/>
                <a:uLnTx/>
                <a:uFillTx/>
                <a:latin typeface="+mn-lt"/>
                <a:ea typeface="+mn-ea"/>
                <a:cs typeface="+mn-cs"/>
              </a:rPr>
              <a:t>Contracts are also the easiest way to buy.  Here are some of the benefits of using Contracts:</a:t>
            </a:r>
          </a:p>
          <a:p>
            <a:pPr marL="342900" marR="0" lvl="0" indent="-342900" algn="l" defTabSz="1218987"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sz="2000" b="0" i="0" u="none" strike="noStrike" kern="1200" cap="none" spc="0" normalizeH="0" baseline="0" noProof="0" dirty="0">
              <a:ln>
                <a:noFill/>
              </a:ln>
              <a:solidFill>
                <a:prstClr val="white"/>
              </a:solidFill>
              <a:effectLst/>
              <a:uLnTx/>
              <a:uFillTx/>
              <a:latin typeface="+mn-lt"/>
              <a:ea typeface="+mn-ea"/>
              <a:cs typeface="+mn-cs"/>
            </a:endParaRPr>
          </a:p>
          <a:p>
            <a:pPr marL="952393" marR="0" lvl="1" indent="-342900" algn="l" defTabSz="1218987"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sz="1800" b="0" i="0" u="none" strike="noStrike" kern="1200" cap="none" spc="0" normalizeH="0" baseline="0" noProof="0" dirty="0">
                <a:ln>
                  <a:noFill/>
                </a:ln>
                <a:solidFill>
                  <a:prstClr val="white"/>
                </a:solidFill>
                <a:effectLst/>
                <a:uLnTx/>
                <a:uFillTx/>
                <a:latin typeface="+mn-lt"/>
                <a:ea typeface="+mn-ea"/>
                <a:cs typeface="+mn-cs"/>
              </a:rPr>
              <a:t>No competitive bid requirements</a:t>
            </a:r>
          </a:p>
          <a:p>
            <a:pPr marL="952393" marR="0" lvl="1" indent="-342900" algn="l" defTabSz="1218987"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sz="1800" b="0" i="0" u="none" strike="noStrike" kern="1200" cap="none" spc="0" normalizeH="0" baseline="0" noProof="0" dirty="0">
                <a:ln>
                  <a:noFill/>
                </a:ln>
                <a:solidFill>
                  <a:prstClr val="white"/>
                </a:solidFill>
                <a:effectLst/>
                <a:uLnTx/>
                <a:uFillTx/>
                <a:latin typeface="+mn-lt"/>
                <a:ea typeface="+mn-ea"/>
                <a:cs typeface="+mn-cs"/>
              </a:rPr>
              <a:t>Established pricing and discounts</a:t>
            </a:r>
          </a:p>
          <a:p>
            <a:pPr marL="952393" marR="0" lvl="1" indent="-342900" algn="l" defTabSz="1218987"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sz="1800" b="0" i="0" u="none" strike="noStrike" kern="1200" cap="none" spc="0" normalizeH="0" baseline="0" noProof="0" dirty="0">
                <a:ln>
                  <a:noFill/>
                </a:ln>
                <a:solidFill>
                  <a:prstClr val="white"/>
                </a:solidFill>
                <a:effectLst/>
                <a:uLnTx/>
                <a:uFillTx/>
                <a:latin typeface="+mn-lt"/>
                <a:ea typeface="+mn-ea"/>
                <a:cs typeface="+mn-cs"/>
              </a:rPr>
              <a:t>No sole source requirements</a:t>
            </a:r>
          </a:p>
          <a:p>
            <a:pPr marL="952393" marR="0" lvl="1" indent="-342900" algn="l" defTabSz="1218987"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sz="1800" b="0" i="0" u="none" strike="noStrike" kern="1200" cap="none" spc="0" normalizeH="0" baseline="0" noProof="0" dirty="0">
                <a:ln>
                  <a:noFill/>
                </a:ln>
                <a:solidFill>
                  <a:prstClr val="white"/>
                </a:solidFill>
                <a:effectLst/>
                <a:uLnTx/>
                <a:uFillTx/>
                <a:latin typeface="+mn-lt"/>
                <a:ea typeface="+mn-ea"/>
                <a:cs typeface="+mn-cs"/>
              </a:rPr>
              <a:t>They can be used at any dollar amount</a:t>
            </a:r>
          </a:p>
          <a:p>
            <a:pPr marL="952393" marR="0" lvl="1" indent="-342900" algn="l" defTabSz="1218987"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sz="1800" b="0" i="0" u="none" strike="noStrike" kern="1200" cap="none" spc="0" normalizeH="0" baseline="0" noProof="0" dirty="0">
                <a:ln>
                  <a:noFill/>
                </a:ln>
                <a:solidFill>
                  <a:prstClr val="white"/>
                </a:solidFill>
                <a:effectLst/>
                <a:uLnTx/>
                <a:uFillTx/>
                <a:latin typeface="+mn-lt"/>
                <a:ea typeface="+mn-ea"/>
                <a:cs typeface="+mn-cs"/>
              </a:rPr>
              <a:t>Terms and conditions are pre-negotiated</a:t>
            </a:r>
          </a:p>
          <a:p>
            <a:pPr marL="952393" marR="0" lvl="1" indent="-342900" algn="l" defTabSz="1218987"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sz="1800" b="0" i="0" u="none" strike="noStrike" kern="1200" cap="none" spc="0" normalizeH="0" baseline="0" noProof="0" dirty="0">
                <a:ln>
                  <a:noFill/>
                </a:ln>
                <a:solidFill>
                  <a:prstClr val="white"/>
                </a:solidFill>
                <a:effectLst/>
                <a:uLnTx/>
                <a:uFillTx/>
                <a:latin typeface="+mn-lt"/>
                <a:ea typeface="+mn-ea"/>
                <a:cs typeface="+mn-cs"/>
              </a:rPr>
              <a:t>Contract Sales Representatives can provide assistance with:</a:t>
            </a:r>
          </a:p>
          <a:p>
            <a:pPr marL="1561887" marR="0" lvl="2" indent="-342900" algn="l" defTabSz="1218987"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1800" b="0" i="0" u="none" strike="noStrike" kern="1200" cap="none" spc="0" normalizeH="0" baseline="0" noProof="0" dirty="0">
              <a:ln>
                <a:noFill/>
              </a:ln>
              <a:solidFill>
                <a:prstClr val="white"/>
              </a:solidFill>
              <a:effectLst/>
              <a:uLnTx/>
              <a:uFillTx/>
              <a:latin typeface="+mn-lt"/>
              <a:ea typeface="+mn-ea"/>
              <a:cs typeface="+mn-cs"/>
            </a:endParaRPr>
          </a:p>
          <a:p>
            <a:pPr marL="1561887" marR="0" lvl="2" indent="-342900" algn="l" defTabSz="1218987"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prstClr val="white"/>
                </a:solidFill>
                <a:effectLst/>
                <a:uLnTx/>
                <a:uFillTx/>
                <a:latin typeface="+mn-lt"/>
                <a:ea typeface="+mn-ea"/>
                <a:cs typeface="+mn-cs"/>
              </a:rPr>
              <a:t>Product selection</a:t>
            </a:r>
          </a:p>
          <a:p>
            <a:pPr marL="1561887" marR="0" lvl="2" indent="-342900" algn="l" defTabSz="1218987"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prstClr val="white"/>
                </a:solidFill>
                <a:effectLst/>
                <a:uLnTx/>
                <a:uFillTx/>
                <a:latin typeface="+mn-lt"/>
                <a:ea typeface="+mn-ea"/>
                <a:cs typeface="+mn-cs"/>
              </a:rPr>
              <a:t>Installation</a:t>
            </a:r>
          </a:p>
          <a:p>
            <a:pPr marL="1561887" marR="0" lvl="2" indent="-342900" algn="l" defTabSz="1218987"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prstClr val="white"/>
                </a:solidFill>
                <a:effectLst/>
                <a:uLnTx/>
                <a:uFillTx/>
                <a:latin typeface="+mn-lt"/>
                <a:ea typeface="+mn-ea"/>
                <a:cs typeface="+mn-cs"/>
              </a:rPr>
              <a:t>Training</a:t>
            </a:r>
          </a:p>
          <a:p>
            <a:pPr marL="1561887" marR="0" lvl="2" indent="-342900" algn="l" defTabSz="1218987"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prstClr val="white"/>
                </a:solidFill>
                <a:effectLst/>
                <a:uLnTx/>
                <a:uFillTx/>
                <a:latin typeface="+mn-lt"/>
                <a:ea typeface="+mn-ea"/>
                <a:cs typeface="+mn-cs"/>
              </a:rPr>
              <a:t>Returns</a:t>
            </a:r>
          </a:p>
          <a:p>
            <a:pPr marL="1561887" marR="0" lvl="2" indent="-342900" algn="l" defTabSz="1218987"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2000" b="0" i="0" u="none" strike="noStrike" kern="1200" cap="none" spc="0" normalizeH="0" baseline="0" noProof="0" dirty="0">
              <a:ln>
                <a:noFill/>
              </a:ln>
              <a:solidFill>
                <a:prstClr val="white"/>
              </a:solidFill>
              <a:effectLst/>
              <a:uLnTx/>
              <a:uFillTx/>
              <a:latin typeface="+mn-lt"/>
              <a:ea typeface="+mn-ea"/>
              <a:cs typeface="+mn-cs"/>
            </a:endParaRPr>
          </a:p>
          <a:p>
            <a:pPr marL="342900" marR="0" lvl="0" indent="-342900" algn="l" defTabSz="1218987"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1800" b="0" i="0" u="none" strike="noStrike" kern="1200" cap="none" spc="0" normalizeH="0" baseline="0" noProof="0" dirty="0">
                <a:ln>
                  <a:noFill/>
                </a:ln>
                <a:solidFill>
                  <a:prstClr val="white"/>
                </a:solidFill>
                <a:effectLst/>
                <a:uLnTx/>
                <a:uFillTx/>
                <a:latin typeface="+mn-lt"/>
                <a:ea typeface="+mn-ea"/>
                <a:cs typeface="+mn-cs"/>
              </a:rPr>
              <a:t>Buying from a Contract provides the best overall value to the University and results in lower overall cost.</a:t>
            </a:r>
          </a:p>
          <a:p>
            <a:endParaRPr lang="en-US" dirty="0"/>
          </a:p>
        </p:txBody>
      </p:sp>
    </p:spTree>
    <p:extLst>
      <p:ext uri="{BB962C8B-B14F-4D97-AF65-F5344CB8AC3E}">
        <p14:creationId xmlns:p14="http://schemas.microsoft.com/office/powerpoint/2010/main" val="607817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89E2FA-55D8-AA0E-8189-A9498C584F6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005FD87-EB3F-34CE-0806-63C44DD667E5}"/>
              </a:ext>
            </a:extLst>
          </p:cNvPr>
          <p:cNvSpPr>
            <a:spLocks noGrp="1"/>
          </p:cNvSpPr>
          <p:nvPr>
            <p:ph type="title"/>
          </p:nvPr>
        </p:nvSpPr>
        <p:spPr/>
        <p:txBody>
          <a:bodyPr/>
          <a:lstStyle/>
          <a:p>
            <a:r>
              <a:rPr lang="en-US" sz="5400" dirty="0">
                <a:latin typeface="+mn-lt"/>
              </a:rPr>
              <a:t>Contract Types</a:t>
            </a:r>
          </a:p>
        </p:txBody>
      </p:sp>
      <p:sp>
        <p:nvSpPr>
          <p:cNvPr id="2" name="TextBox 1">
            <a:extLst>
              <a:ext uri="{FF2B5EF4-FFF2-40B4-BE49-F238E27FC236}">
                <a16:creationId xmlns:a16="http://schemas.microsoft.com/office/drawing/2014/main" id="{F8A89DB7-317C-81C1-BD35-A5B5072C78A4}"/>
              </a:ext>
            </a:extLst>
          </p:cNvPr>
          <p:cNvSpPr txBox="1"/>
          <p:nvPr/>
        </p:nvSpPr>
        <p:spPr>
          <a:xfrm>
            <a:off x="728643" y="1849458"/>
            <a:ext cx="10391776" cy="1292662"/>
          </a:xfrm>
          <a:prstGeom prst="rect">
            <a:avLst/>
          </a:prstGeom>
          <a:noFill/>
        </p:spPr>
        <p:txBody>
          <a:bodyPr wrap="square">
            <a:spAutoFit/>
          </a:bodyPr>
          <a:lstStyle/>
          <a:p>
            <a:endParaRPr lang="en-US" dirty="0"/>
          </a:p>
          <a:p>
            <a:pPr marL="285750" indent="-285750">
              <a:buFont typeface="Wingdings" panose="05000000000000000000" pitchFamily="2" charset="2"/>
              <a:buChar char="Ø"/>
            </a:pPr>
            <a:r>
              <a:rPr lang="en-US" sz="1800" dirty="0"/>
              <a:t> </a:t>
            </a:r>
            <a:r>
              <a:rPr lang="en-US" sz="2000" dirty="0"/>
              <a:t>Contracts are managed by the Buying staff at UW Procurement Services.</a:t>
            </a:r>
          </a:p>
          <a:p>
            <a:pPr marL="342900" indent="-342900">
              <a:buFont typeface="Wingdings" panose="05000000000000000000" pitchFamily="2" charset="2"/>
              <a:buChar char="Ø"/>
            </a:pPr>
            <a:endParaRPr lang="en-US" sz="2000" dirty="0"/>
          </a:p>
          <a:p>
            <a:pPr marL="342900" indent="-342900">
              <a:buFont typeface="Wingdings" panose="05000000000000000000" pitchFamily="2" charset="2"/>
              <a:buChar char="Ø"/>
            </a:pPr>
            <a:r>
              <a:rPr lang="en-US" sz="2000" dirty="0"/>
              <a:t>There are four types of Contracts available for the UW campus to use:</a:t>
            </a:r>
          </a:p>
        </p:txBody>
      </p:sp>
      <p:sp>
        <p:nvSpPr>
          <p:cNvPr id="16" name="Rectangle 15">
            <a:extLst>
              <a:ext uri="{FF2B5EF4-FFF2-40B4-BE49-F238E27FC236}">
                <a16:creationId xmlns:a16="http://schemas.microsoft.com/office/drawing/2014/main" id="{8ABEE49F-A095-D784-3D94-ED433FBB0538}"/>
              </a:ext>
            </a:extLst>
          </p:cNvPr>
          <p:cNvSpPr/>
          <p:nvPr/>
        </p:nvSpPr>
        <p:spPr>
          <a:xfrm>
            <a:off x="855613" y="3427568"/>
            <a:ext cx="1600200" cy="400110"/>
          </a:xfrm>
          <a:prstGeom prst="rect">
            <a:avLst/>
          </a:prstGeom>
        </p:spPr>
        <p:txBody>
          <a:bodyPr wrap="square">
            <a:spAutoFit/>
          </a:bodyPr>
          <a:lstStyle/>
          <a:p>
            <a:pPr marL="0" marR="0" lvl="0" indent="0" defTabSz="1218987"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white"/>
                </a:solidFill>
                <a:effectLst/>
                <a:uLnTx/>
                <a:uFillTx/>
              </a:rPr>
              <a:t>UW Contract</a:t>
            </a:r>
          </a:p>
        </p:txBody>
      </p:sp>
      <p:pic>
        <p:nvPicPr>
          <p:cNvPr id="3" name="Picture 2" descr="University of Washington logo.">
            <a:extLst>
              <a:ext uri="{FF2B5EF4-FFF2-40B4-BE49-F238E27FC236}">
                <a16:creationId xmlns:a16="http://schemas.microsoft.com/office/drawing/2014/main" id="{284713DC-9F7A-ECC1-9BA6-51E9C4F13C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875" y="3667617"/>
            <a:ext cx="2231676" cy="1851860"/>
          </a:xfrm>
          <a:prstGeom prst="rect">
            <a:avLst/>
          </a:prstGeom>
        </p:spPr>
      </p:pic>
      <p:sp>
        <p:nvSpPr>
          <p:cNvPr id="4" name="Rectangle 3">
            <a:extLst>
              <a:ext uri="{FF2B5EF4-FFF2-40B4-BE49-F238E27FC236}">
                <a16:creationId xmlns:a16="http://schemas.microsoft.com/office/drawing/2014/main" id="{908FEE00-E1BE-9BF9-EBD0-BD32D88B8206}"/>
              </a:ext>
            </a:extLst>
          </p:cNvPr>
          <p:cNvSpPr/>
          <p:nvPr/>
        </p:nvSpPr>
        <p:spPr>
          <a:xfrm>
            <a:off x="887628" y="5454128"/>
            <a:ext cx="1613482" cy="923330"/>
          </a:xfrm>
          <a:prstGeom prst="rect">
            <a:avLst/>
          </a:prstGeom>
        </p:spPr>
        <p:txBody>
          <a:bodyPr wrap="square">
            <a:spAutoFit/>
          </a:bodyPr>
          <a:lstStyle/>
          <a:p>
            <a:pPr marL="0" marR="0" lvl="0" indent="0" defTabSz="1218987"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white"/>
                </a:solidFill>
                <a:effectLst/>
                <a:uLnTx/>
                <a:uFillTx/>
              </a:rPr>
              <a:t>Established by  Procurement Services staff.</a:t>
            </a:r>
          </a:p>
        </p:txBody>
      </p:sp>
      <p:sp>
        <p:nvSpPr>
          <p:cNvPr id="15" name="Rectangle 14">
            <a:extLst>
              <a:ext uri="{FF2B5EF4-FFF2-40B4-BE49-F238E27FC236}">
                <a16:creationId xmlns:a16="http://schemas.microsoft.com/office/drawing/2014/main" id="{C8492393-5AAD-5375-72E2-9510F3AEC4EC}"/>
              </a:ext>
            </a:extLst>
          </p:cNvPr>
          <p:cNvSpPr/>
          <p:nvPr/>
        </p:nvSpPr>
        <p:spPr>
          <a:xfrm>
            <a:off x="3131304" y="3427568"/>
            <a:ext cx="1828992" cy="400110"/>
          </a:xfrm>
          <a:prstGeom prst="rect">
            <a:avLst/>
          </a:prstGeom>
        </p:spPr>
        <p:txBody>
          <a:bodyPr wrap="square">
            <a:spAutoFit/>
          </a:bodyPr>
          <a:lstStyle/>
          <a:p>
            <a:pPr marL="0" marR="0" lvl="0" indent="0" defTabSz="1218987"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white"/>
                </a:solidFill>
                <a:effectLst/>
                <a:uLnTx/>
                <a:uFillTx/>
              </a:rPr>
              <a:t>State Contract</a:t>
            </a:r>
          </a:p>
        </p:txBody>
      </p:sp>
      <p:pic>
        <p:nvPicPr>
          <p:cNvPr id="6" name="Picture 5" descr="State of Washington logo.">
            <a:extLst>
              <a:ext uri="{FF2B5EF4-FFF2-40B4-BE49-F238E27FC236}">
                <a16:creationId xmlns:a16="http://schemas.microsoft.com/office/drawing/2014/main" id="{91B7D73C-3502-6BE7-0B3A-CC852679A5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44678" y="3961915"/>
            <a:ext cx="1471775" cy="1227232"/>
          </a:xfrm>
          <a:prstGeom prst="rect">
            <a:avLst/>
          </a:prstGeom>
        </p:spPr>
      </p:pic>
      <p:sp>
        <p:nvSpPr>
          <p:cNvPr id="8" name="Rectangle 7">
            <a:extLst>
              <a:ext uri="{FF2B5EF4-FFF2-40B4-BE49-F238E27FC236}">
                <a16:creationId xmlns:a16="http://schemas.microsoft.com/office/drawing/2014/main" id="{3063CA18-9250-92F3-B70A-0DBEE572F0E0}"/>
              </a:ext>
            </a:extLst>
          </p:cNvPr>
          <p:cNvSpPr/>
          <p:nvPr/>
        </p:nvSpPr>
        <p:spPr>
          <a:xfrm>
            <a:off x="3294264" y="5436262"/>
            <a:ext cx="1752600" cy="1200329"/>
          </a:xfrm>
          <a:prstGeom prst="rect">
            <a:avLst/>
          </a:prstGeom>
        </p:spPr>
        <p:txBody>
          <a:bodyPr wrap="square">
            <a:spAutoFit/>
          </a:bodyPr>
          <a:lstStyle/>
          <a:p>
            <a:pPr marL="0" marR="0" lvl="0" indent="0" defTabSz="1218987"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white"/>
                </a:solidFill>
                <a:effectLst/>
                <a:uLnTx/>
                <a:uFillTx/>
              </a:rPr>
              <a:t>Established by State of WA Enterprise Services staff</a:t>
            </a:r>
          </a:p>
        </p:txBody>
      </p:sp>
      <p:sp>
        <p:nvSpPr>
          <p:cNvPr id="14" name="Rectangle 13">
            <a:extLst>
              <a:ext uri="{FF2B5EF4-FFF2-40B4-BE49-F238E27FC236}">
                <a16:creationId xmlns:a16="http://schemas.microsoft.com/office/drawing/2014/main" id="{8E014A9D-DB31-FE77-DD24-1DA5FA59C12C}"/>
              </a:ext>
            </a:extLst>
          </p:cNvPr>
          <p:cNvSpPr/>
          <p:nvPr/>
        </p:nvSpPr>
        <p:spPr>
          <a:xfrm>
            <a:off x="5924531" y="3420592"/>
            <a:ext cx="993607" cy="400110"/>
          </a:xfrm>
          <a:prstGeom prst="rect">
            <a:avLst/>
          </a:prstGeom>
        </p:spPr>
        <p:txBody>
          <a:bodyPr wrap="square">
            <a:spAutoFit/>
          </a:bodyPr>
          <a:lstStyle/>
          <a:p>
            <a:pPr marL="0" marR="0" lvl="0" indent="0" defTabSz="1218987"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white"/>
                </a:solidFill>
                <a:effectLst/>
                <a:uLnTx/>
                <a:uFillTx/>
              </a:rPr>
              <a:t>GPO</a:t>
            </a:r>
          </a:p>
        </p:txBody>
      </p:sp>
      <p:pic>
        <p:nvPicPr>
          <p:cNvPr id="9" name="Picture 8" descr="GPO">
            <a:extLst>
              <a:ext uri="{FF2B5EF4-FFF2-40B4-BE49-F238E27FC236}">
                <a16:creationId xmlns:a16="http://schemas.microsoft.com/office/drawing/2014/main" id="{22D32B1E-4632-610B-C777-4AF07A9EE70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14387" y="3973195"/>
            <a:ext cx="1380959" cy="1240705"/>
          </a:xfrm>
          <a:prstGeom prst="rect">
            <a:avLst/>
          </a:prstGeom>
        </p:spPr>
      </p:pic>
      <p:sp>
        <p:nvSpPr>
          <p:cNvPr id="10" name="Rectangle 9">
            <a:extLst>
              <a:ext uri="{FF2B5EF4-FFF2-40B4-BE49-F238E27FC236}">
                <a16:creationId xmlns:a16="http://schemas.microsoft.com/office/drawing/2014/main" id="{99C28F29-CD6E-780A-EFBA-1150CF3C5017}"/>
              </a:ext>
            </a:extLst>
          </p:cNvPr>
          <p:cNvSpPr/>
          <p:nvPr/>
        </p:nvSpPr>
        <p:spPr>
          <a:xfrm>
            <a:off x="5614387" y="5450230"/>
            <a:ext cx="1613896" cy="1200329"/>
          </a:xfrm>
          <a:prstGeom prst="rect">
            <a:avLst/>
          </a:prstGeom>
        </p:spPr>
        <p:txBody>
          <a:bodyPr wrap="square">
            <a:spAutoFit/>
          </a:bodyPr>
          <a:lstStyle/>
          <a:p>
            <a:pPr marL="0" marR="0" lvl="0" indent="0" defTabSz="1218987"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white"/>
                </a:solidFill>
                <a:effectLst/>
                <a:uLnTx/>
                <a:uFillTx/>
              </a:rPr>
              <a:t>Established by a group purchasing organization</a:t>
            </a:r>
          </a:p>
        </p:txBody>
      </p:sp>
      <p:sp>
        <p:nvSpPr>
          <p:cNvPr id="13" name="Rectangle 12">
            <a:extLst>
              <a:ext uri="{FF2B5EF4-FFF2-40B4-BE49-F238E27FC236}">
                <a16:creationId xmlns:a16="http://schemas.microsoft.com/office/drawing/2014/main" id="{8AC9BFE0-3682-3E06-A5B6-B0A9C838621A}"/>
              </a:ext>
            </a:extLst>
          </p:cNvPr>
          <p:cNvSpPr/>
          <p:nvPr/>
        </p:nvSpPr>
        <p:spPr>
          <a:xfrm>
            <a:off x="8021437" y="3393782"/>
            <a:ext cx="1295400" cy="400110"/>
          </a:xfrm>
          <a:prstGeom prst="rect">
            <a:avLst/>
          </a:prstGeom>
        </p:spPr>
        <p:txBody>
          <a:bodyPr wrap="square">
            <a:spAutoFit/>
          </a:bodyPr>
          <a:lstStyle/>
          <a:p>
            <a:pPr marL="0" marR="0" lvl="0" indent="0" defTabSz="1218987"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white"/>
                </a:solidFill>
                <a:effectLst/>
                <a:uLnTx/>
                <a:uFillTx/>
              </a:rPr>
              <a:t>Interlocal</a:t>
            </a:r>
          </a:p>
        </p:txBody>
      </p:sp>
      <p:pic>
        <p:nvPicPr>
          <p:cNvPr id="11" name="Picture 10" descr="Nice building representing public agency.">
            <a:extLst>
              <a:ext uri="{FF2B5EF4-FFF2-40B4-BE49-F238E27FC236}">
                <a16:creationId xmlns:a16="http://schemas.microsoft.com/office/drawing/2014/main" id="{3E59B3BF-FD38-48EB-82DD-337B08D4763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31542" y="3973195"/>
            <a:ext cx="1475189" cy="1288549"/>
          </a:xfrm>
          <a:prstGeom prst="rect">
            <a:avLst/>
          </a:prstGeom>
        </p:spPr>
      </p:pic>
      <p:sp>
        <p:nvSpPr>
          <p:cNvPr id="12" name="Rectangle 11">
            <a:extLst>
              <a:ext uri="{FF2B5EF4-FFF2-40B4-BE49-F238E27FC236}">
                <a16:creationId xmlns:a16="http://schemas.microsoft.com/office/drawing/2014/main" id="{99AF864A-61BA-C64D-F6FB-2579C368DD1B}"/>
              </a:ext>
            </a:extLst>
          </p:cNvPr>
          <p:cNvSpPr/>
          <p:nvPr/>
        </p:nvSpPr>
        <p:spPr>
          <a:xfrm>
            <a:off x="8021437" y="5439599"/>
            <a:ext cx="1752600" cy="923330"/>
          </a:xfrm>
          <a:prstGeom prst="rect">
            <a:avLst/>
          </a:prstGeom>
        </p:spPr>
        <p:txBody>
          <a:bodyPr wrap="square">
            <a:spAutoFit/>
          </a:bodyPr>
          <a:lstStyle/>
          <a:p>
            <a:pPr marL="0" marR="0" lvl="0" indent="0" defTabSz="1218987"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white"/>
                </a:solidFill>
                <a:effectLst/>
                <a:uLnTx/>
                <a:uFillTx/>
              </a:rPr>
              <a:t>Established by other public agencies</a:t>
            </a:r>
          </a:p>
        </p:txBody>
      </p:sp>
    </p:spTree>
    <p:extLst>
      <p:ext uri="{BB962C8B-B14F-4D97-AF65-F5344CB8AC3E}">
        <p14:creationId xmlns:p14="http://schemas.microsoft.com/office/powerpoint/2010/main" val="2436741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9B97755-D5EE-AC88-E649-1792EBDEEFC5}"/>
              </a:ext>
            </a:extLst>
          </p:cNvPr>
          <p:cNvSpPr>
            <a:spLocks noGrp="1"/>
          </p:cNvSpPr>
          <p:nvPr>
            <p:ph type="title"/>
          </p:nvPr>
        </p:nvSpPr>
        <p:spPr/>
        <p:txBody>
          <a:bodyPr/>
          <a:lstStyle/>
          <a:p>
            <a:r>
              <a:rPr lang="en-US" sz="5400" dirty="0">
                <a:latin typeface="+mn-lt"/>
              </a:rPr>
              <a:t>When to use a Contract</a:t>
            </a:r>
          </a:p>
        </p:txBody>
      </p:sp>
      <p:sp>
        <p:nvSpPr>
          <p:cNvPr id="3" name="Slide Number Placeholder 2">
            <a:extLst>
              <a:ext uri="{FF2B5EF4-FFF2-40B4-BE49-F238E27FC236}">
                <a16:creationId xmlns:a16="http://schemas.microsoft.com/office/drawing/2014/main" id="{774565CC-5755-4D59-AF6D-056B83F212CD}"/>
              </a:ext>
            </a:extLst>
          </p:cNvPr>
          <p:cNvSpPr>
            <a:spLocks noGrp="1"/>
          </p:cNvSpPr>
          <p:nvPr>
            <p:ph type="sldNum" sz="quarter" idx="13"/>
          </p:nvPr>
        </p:nvSpPr>
        <p:spPr/>
        <p:txBody>
          <a:bodyPr/>
          <a:lstStyle/>
          <a:p>
            <a:fld id="{5FC2A098-C205-46C9-9A6D-EB2B2028999B}" type="slidenum">
              <a:rPr lang="en-US" smtClean="0"/>
              <a:pPr/>
              <a:t>5</a:t>
            </a:fld>
            <a:endParaRPr lang="en-US"/>
          </a:p>
        </p:txBody>
      </p:sp>
      <p:sp>
        <p:nvSpPr>
          <p:cNvPr id="5" name="TextBox 4">
            <a:extLst>
              <a:ext uri="{FF2B5EF4-FFF2-40B4-BE49-F238E27FC236}">
                <a16:creationId xmlns:a16="http://schemas.microsoft.com/office/drawing/2014/main" id="{B31171DE-0480-B390-D663-155494311904}"/>
              </a:ext>
            </a:extLst>
          </p:cNvPr>
          <p:cNvSpPr txBox="1"/>
          <p:nvPr/>
        </p:nvSpPr>
        <p:spPr>
          <a:xfrm>
            <a:off x="675465" y="1774098"/>
            <a:ext cx="10095455" cy="4524315"/>
          </a:xfrm>
          <a:prstGeom prst="rect">
            <a:avLst/>
          </a:prstGeom>
          <a:noFill/>
        </p:spPr>
        <p:txBody>
          <a:bodyPr wrap="square" rtlCol="0">
            <a:spAutoFit/>
          </a:bodyPr>
          <a:lstStyle/>
          <a:p>
            <a:pPr marL="342900" indent="-342900">
              <a:buFont typeface="Wingdings" panose="05000000000000000000" pitchFamily="2" charset="2"/>
              <a:buChar char="Ø"/>
            </a:pPr>
            <a:r>
              <a:rPr lang="en-US" sz="2400" dirty="0"/>
              <a:t>Contracts are there for your convenience and are available to use at any time.</a:t>
            </a:r>
          </a:p>
          <a:p>
            <a:pPr marL="342900" indent="-342900">
              <a:buFont typeface="Wingdings" panose="05000000000000000000" pitchFamily="2" charset="2"/>
              <a:buChar char="Ø"/>
            </a:pPr>
            <a:endParaRPr lang="en-US" sz="2400" dirty="0"/>
          </a:p>
          <a:p>
            <a:pPr marL="342900" indent="-342900">
              <a:buFont typeface="Wingdings" panose="05000000000000000000" pitchFamily="2" charset="2"/>
              <a:buChar char="Ø"/>
            </a:pPr>
            <a:r>
              <a:rPr lang="en-US" sz="2400" dirty="0"/>
              <a:t>Consider using a Contract if you are presented with any of these following purchasing scenarios:</a:t>
            </a:r>
          </a:p>
          <a:p>
            <a:pPr marL="952393" lvl="1" indent="-342900">
              <a:buFont typeface="Wingdings" panose="05000000000000000000" pitchFamily="2" charset="2"/>
              <a:buChar char="ü"/>
            </a:pPr>
            <a:endParaRPr lang="en-US" sz="2400" dirty="0"/>
          </a:p>
          <a:p>
            <a:pPr marL="952393" lvl="1" indent="-342900">
              <a:buFont typeface="Wingdings" panose="05000000000000000000" pitchFamily="2" charset="2"/>
              <a:buChar char="ü"/>
            </a:pPr>
            <a:r>
              <a:rPr lang="en-US" sz="2400" dirty="0"/>
              <a:t>The purchase exceeds the current direct buy limit  ($10,000)</a:t>
            </a:r>
          </a:p>
          <a:p>
            <a:pPr marL="952393" lvl="1" indent="-342900">
              <a:buFont typeface="Wingdings" panose="05000000000000000000" pitchFamily="2" charset="2"/>
              <a:buChar char="ü"/>
            </a:pPr>
            <a:r>
              <a:rPr lang="en-US" sz="2400" dirty="0"/>
              <a:t>A sole source justification does not apply</a:t>
            </a:r>
          </a:p>
          <a:p>
            <a:pPr marL="952393" lvl="1" indent="-342900">
              <a:buFont typeface="Wingdings" panose="05000000000000000000" pitchFamily="2" charset="2"/>
              <a:buChar char="ü"/>
            </a:pPr>
            <a:r>
              <a:rPr lang="en-US" sz="2400" dirty="0"/>
              <a:t>A competitive solicitation would take too long</a:t>
            </a:r>
          </a:p>
          <a:p>
            <a:pPr marL="952393" lvl="1" indent="-342900">
              <a:buFont typeface="Wingdings" panose="05000000000000000000" pitchFamily="2" charset="2"/>
              <a:buChar char="ü"/>
            </a:pPr>
            <a:endParaRPr lang="en-US" sz="2400" dirty="0"/>
          </a:p>
          <a:p>
            <a:pPr marL="342900" indent="-342900">
              <a:buFont typeface="Wingdings" panose="05000000000000000000" pitchFamily="2" charset="2"/>
              <a:buChar char="Ø"/>
            </a:pPr>
            <a:r>
              <a:rPr lang="en-US" sz="2400" dirty="0"/>
              <a:t>The preferred buying method when purchasing goods and services at the UW is from Contracts available in the Workday Catalog.</a:t>
            </a:r>
          </a:p>
        </p:txBody>
      </p:sp>
    </p:spTree>
    <p:custDataLst>
      <p:tags r:id="rId1"/>
    </p:custDataLst>
    <p:extLst>
      <p:ext uri="{BB962C8B-B14F-4D97-AF65-F5344CB8AC3E}">
        <p14:creationId xmlns:p14="http://schemas.microsoft.com/office/powerpoint/2010/main" val="1534685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459BE1-8C2A-910B-E3A5-534F67986386}"/>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B2022982-FE36-A5AC-0389-A948AC1E2381}"/>
              </a:ext>
            </a:extLst>
          </p:cNvPr>
          <p:cNvSpPr>
            <a:spLocks noGrp="1"/>
          </p:cNvSpPr>
          <p:nvPr>
            <p:ph type="title"/>
          </p:nvPr>
        </p:nvSpPr>
        <p:spPr>
          <a:xfrm>
            <a:off x="769938" y="0"/>
            <a:ext cx="10929485" cy="1325033"/>
          </a:xfrm>
        </p:spPr>
        <p:txBody>
          <a:bodyPr/>
          <a:lstStyle/>
          <a:p>
            <a:r>
              <a:rPr lang="en-US" sz="4800" dirty="0">
                <a:latin typeface="+mn-lt"/>
              </a:rPr>
              <a:t>Diverse and Small Supplier Contracts</a:t>
            </a:r>
          </a:p>
        </p:txBody>
      </p:sp>
      <p:sp>
        <p:nvSpPr>
          <p:cNvPr id="3" name="Slide Number Placeholder 2">
            <a:extLst>
              <a:ext uri="{FF2B5EF4-FFF2-40B4-BE49-F238E27FC236}">
                <a16:creationId xmlns:a16="http://schemas.microsoft.com/office/drawing/2014/main" id="{FD70849C-3ED3-1DB5-5440-39F5BD16C105}"/>
              </a:ext>
            </a:extLst>
          </p:cNvPr>
          <p:cNvSpPr>
            <a:spLocks noGrp="1"/>
          </p:cNvSpPr>
          <p:nvPr>
            <p:ph type="sldNum" sz="quarter" idx="4294967295"/>
          </p:nvPr>
        </p:nvSpPr>
        <p:spPr>
          <a:xfrm>
            <a:off x="0" y="6491288"/>
            <a:ext cx="769938" cy="366712"/>
          </a:xfrm>
          <a:prstGeom prst="rect">
            <a:avLst/>
          </a:prstGeom>
        </p:spPr>
        <p:txBody>
          <a:bodyPr/>
          <a:lstStyle/>
          <a:p>
            <a:fld id="{5FC2A098-C205-46C9-9A6D-EB2B2028999B}" type="slidenum">
              <a:rPr lang="en-US" smtClean="0"/>
              <a:pPr/>
              <a:t>6</a:t>
            </a:fld>
            <a:endParaRPr lang="en-US"/>
          </a:p>
        </p:txBody>
      </p:sp>
      <p:sp>
        <p:nvSpPr>
          <p:cNvPr id="7" name="TextBox 6">
            <a:extLst>
              <a:ext uri="{FF2B5EF4-FFF2-40B4-BE49-F238E27FC236}">
                <a16:creationId xmlns:a16="http://schemas.microsoft.com/office/drawing/2014/main" id="{025CA6E1-85D2-AC76-B90B-81B41DAF7B15}"/>
              </a:ext>
            </a:extLst>
          </p:cNvPr>
          <p:cNvSpPr txBox="1"/>
          <p:nvPr/>
        </p:nvSpPr>
        <p:spPr>
          <a:xfrm>
            <a:off x="769938" y="1783586"/>
            <a:ext cx="10200638" cy="3477875"/>
          </a:xfrm>
          <a:prstGeom prst="rect">
            <a:avLst/>
          </a:prstGeom>
          <a:noFill/>
        </p:spPr>
        <p:txBody>
          <a:bodyPr wrap="square">
            <a:spAutoFit/>
          </a:bodyPr>
          <a:lstStyle/>
          <a:p>
            <a:pPr marL="342900" indent="-342900">
              <a:buFont typeface="Wingdings" panose="05000000000000000000" pitchFamily="2" charset="2"/>
              <a:buChar char="Ø"/>
            </a:pPr>
            <a:r>
              <a:rPr lang="en-US" sz="2000" dirty="0"/>
              <a:t>Many of the Contracts available to campus are established with diverse, minority-owned, women-owned, veteran-owned, small and local businesses who seek the visibility and opportunity to do business with the UW community.</a:t>
            </a:r>
          </a:p>
          <a:p>
            <a:pPr marL="342900" indent="-342900">
              <a:buFont typeface="Wingdings" panose="05000000000000000000" pitchFamily="2" charset="2"/>
              <a:buChar char="Ø"/>
            </a:pPr>
            <a:endParaRPr lang="en-US" sz="2000" dirty="0"/>
          </a:p>
          <a:p>
            <a:pPr marL="342900" indent="-342900">
              <a:buFont typeface="Wingdings" panose="05000000000000000000" pitchFamily="2" charset="2"/>
              <a:buChar char="Ø"/>
            </a:pPr>
            <a:r>
              <a:rPr lang="en-US" sz="2000" dirty="0"/>
              <a:t>Ensuring these businesses have Contracting opportunities gives the UW access to a wider array of business solutions, helps drive innovation and strengthens our local economic growth.</a:t>
            </a:r>
          </a:p>
          <a:p>
            <a:pPr marL="342900" indent="-342900">
              <a:buFont typeface="Wingdings" panose="05000000000000000000" pitchFamily="2" charset="2"/>
              <a:buChar char="Ø"/>
            </a:pPr>
            <a:endParaRPr lang="en-US" sz="2000" dirty="0"/>
          </a:p>
          <a:p>
            <a:pPr marL="342900" indent="-342900">
              <a:buFont typeface="Wingdings" panose="05000000000000000000" pitchFamily="2" charset="2"/>
              <a:buChar char="Ø"/>
            </a:pPr>
            <a:r>
              <a:rPr lang="en-US" sz="2000" dirty="0"/>
              <a:t>The UW encourages campus to purchase from Contracts that feature these suppliers, which directly supports the University’s initiative and commitment to supporting diversity, equity and inclusion.</a:t>
            </a:r>
          </a:p>
        </p:txBody>
      </p:sp>
    </p:spTree>
    <p:custDataLst>
      <p:tags r:id="rId1"/>
    </p:custDataLst>
    <p:extLst>
      <p:ext uri="{BB962C8B-B14F-4D97-AF65-F5344CB8AC3E}">
        <p14:creationId xmlns:p14="http://schemas.microsoft.com/office/powerpoint/2010/main" val="3868687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BBB38F-9A73-2FAA-A716-507A3ADC453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96404D6-3AC8-9E12-8004-6BC68330AB3C}"/>
              </a:ext>
            </a:extLst>
          </p:cNvPr>
          <p:cNvSpPr txBox="1">
            <a:spLocks noGrp="1"/>
          </p:cNvSpPr>
          <p:nvPr>
            <p:ph type="title" idx="4294967295"/>
          </p:nvPr>
        </p:nvSpPr>
        <p:spPr>
          <a:xfrm>
            <a:off x="580628" y="298774"/>
            <a:ext cx="8610873"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chemeClr val="tx1"/>
                </a:solidFill>
                <a:effectLst/>
                <a:uLnTx/>
                <a:uFillTx/>
                <a:latin typeface="+mn-lt"/>
                <a:ea typeface="+mn-ea"/>
                <a:cs typeface="+mn-cs"/>
              </a:rPr>
              <a:t>Workday Catalog Contracts</a:t>
            </a:r>
            <a:endParaRPr kumimoji="0" lang="en-US" sz="54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TextBox 9">
            <a:extLst>
              <a:ext uri="{FF2B5EF4-FFF2-40B4-BE49-F238E27FC236}">
                <a16:creationId xmlns:a16="http://schemas.microsoft.com/office/drawing/2014/main" id="{36DBF354-8CD4-7F7A-A3C0-06DD78CBD736}"/>
              </a:ext>
            </a:extLst>
          </p:cNvPr>
          <p:cNvSpPr txBox="1"/>
          <p:nvPr/>
        </p:nvSpPr>
        <p:spPr>
          <a:xfrm>
            <a:off x="673801" y="1721117"/>
            <a:ext cx="10334625" cy="3662541"/>
          </a:xfrm>
          <a:prstGeom prst="rect">
            <a:avLst/>
          </a:prstGeom>
          <a:noFill/>
        </p:spPr>
        <p:txBody>
          <a:bodyPr wrap="square">
            <a:spAutoFit/>
          </a:bodyPr>
          <a:lstStyle/>
          <a:p>
            <a:pPr marL="342900" indent="-342900">
              <a:buFont typeface="Wingdings" panose="05000000000000000000" pitchFamily="2" charset="2"/>
              <a:buChar char="Ø"/>
            </a:pPr>
            <a:r>
              <a:rPr lang="en-US" sz="2000" dirty="0"/>
              <a:t>Did you know that the UW Workday catalog suppliers are Contract suppliers?  These Contracts are a mixture of the four Contract types presented earlier.</a:t>
            </a:r>
          </a:p>
          <a:p>
            <a:pPr marL="342900" indent="-342900">
              <a:buFont typeface="Wingdings" panose="05000000000000000000" pitchFamily="2" charset="2"/>
              <a:buChar char="Ø"/>
            </a:pPr>
            <a:endParaRPr lang="en-US" sz="2000" dirty="0"/>
          </a:p>
          <a:p>
            <a:pPr marL="342900" indent="-342900">
              <a:buFont typeface="Wingdings" panose="05000000000000000000" pitchFamily="2" charset="2"/>
              <a:buChar char="Ø"/>
            </a:pPr>
            <a:r>
              <a:rPr lang="en-US" sz="2000" dirty="0"/>
              <a:t>Ordering through the Catalog is the recommended first choice for purchasing goods at the UW.  Here are some reasons why:</a:t>
            </a:r>
          </a:p>
          <a:p>
            <a:pPr marL="342900" indent="-342900">
              <a:buFont typeface="Wingdings" panose="05000000000000000000" pitchFamily="2" charset="2"/>
              <a:buChar char="Ø"/>
            </a:pPr>
            <a:endParaRPr lang="en-US" sz="2000" dirty="0"/>
          </a:p>
          <a:p>
            <a:pPr marL="952393" lvl="1" indent="-342900">
              <a:buFont typeface="Wingdings" panose="05000000000000000000" pitchFamily="2" charset="2"/>
              <a:buChar char="ü"/>
            </a:pPr>
            <a:r>
              <a:rPr lang="en-US" sz="1800" dirty="0"/>
              <a:t>Fastest order method</a:t>
            </a:r>
          </a:p>
          <a:p>
            <a:pPr marL="952393" lvl="1" indent="-342900">
              <a:buFont typeface="Wingdings" panose="05000000000000000000" pitchFamily="2" charset="2"/>
              <a:buChar char="ü"/>
            </a:pPr>
            <a:r>
              <a:rPr lang="en-US" sz="1800" dirty="0"/>
              <a:t>No dollar amount threshold</a:t>
            </a:r>
          </a:p>
          <a:p>
            <a:pPr marL="952393" lvl="1" indent="-342900">
              <a:buFont typeface="Wingdings" panose="05000000000000000000" pitchFamily="2" charset="2"/>
              <a:buChar char="ü"/>
            </a:pPr>
            <a:r>
              <a:rPr lang="en-US" sz="1800" dirty="0"/>
              <a:t>A competitive solicitation or sole source justification is not required</a:t>
            </a:r>
          </a:p>
          <a:p>
            <a:pPr marL="952393" lvl="1" indent="-342900">
              <a:buFont typeface="Wingdings" panose="05000000000000000000" pitchFamily="2" charset="2"/>
              <a:buChar char="ü"/>
            </a:pPr>
            <a:endParaRPr lang="en-US" sz="1800" dirty="0"/>
          </a:p>
          <a:p>
            <a:pPr marL="342900" indent="-342900">
              <a:buFont typeface="Wingdings" panose="05000000000000000000" pitchFamily="2" charset="2"/>
              <a:buChar char="Ø"/>
            </a:pPr>
            <a:r>
              <a:rPr lang="en-US" sz="2000" dirty="0"/>
              <a:t>Purchases through Catalog contracts offer established pricing, terms and discounts designed to offer the best overall value to campus.</a:t>
            </a:r>
          </a:p>
        </p:txBody>
      </p:sp>
    </p:spTree>
    <p:custDataLst>
      <p:tags r:id="rId1"/>
    </p:custDataLst>
    <p:extLst>
      <p:ext uri="{BB962C8B-B14F-4D97-AF65-F5344CB8AC3E}">
        <p14:creationId xmlns:p14="http://schemas.microsoft.com/office/powerpoint/2010/main" val="2707143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A3FDE03-BAEB-3CA7-28D0-64D0824EF18B}"/>
              </a:ext>
            </a:extLst>
          </p:cNvPr>
          <p:cNvSpPr txBox="1">
            <a:spLocks noGrp="1"/>
          </p:cNvSpPr>
          <p:nvPr>
            <p:ph type="title" idx="4294967295"/>
          </p:nvPr>
        </p:nvSpPr>
        <p:spPr>
          <a:xfrm>
            <a:off x="760021" y="409575"/>
            <a:ext cx="10711543" cy="8309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tx1"/>
                </a:solidFill>
                <a:effectLst/>
                <a:uLnTx/>
                <a:uFillTx/>
                <a:latin typeface="+mn-lt"/>
                <a:ea typeface="+mn-ea"/>
                <a:cs typeface="+mn-cs"/>
              </a:rPr>
              <a:t>UW Public Contract and Bidding Portal </a:t>
            </a:r>
            <a:endParaRPr kumimoji="0" lang="en-US" sz="48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TextBox 6">
            <a:extLst>
              <a:ext uri="{FF2B5EF4-FFF2-40B4-BE49-F238E27FC236}">
                <a16:creationId xmlns:a16="http://schemas.microsoft.com/office/drawing/2014/main" id="{A1C242CB-BCA0-E166-6659-6072CD0C3299}"/>
              </a:ext>
            </a:extLst>
          </p:cNvPr>
          <p:cNvSpPr txBox="1"/>
          <p:nvPr/>
        </p:nvSpPr>
        <p:spPr>
          <a:xfrm>
            <a:off x="850693" y="1240572"/>
            <a:ext cx="10067925" cy="3539430"/>
          </a:xfrm>
          <a:prstGeom prst="rect">
            <a:avLst/>
          </a:prstGeom>
          <a:noFill/>
        </p:spPr>
        <p:txBody>
          <a:bodyPr wrap="square">
            <a:spAutoFit/>
          </a:bodyPr>
          <a:lstStyle/>
          <a:p>
            <a:pPr marL="342900" marR="0" lvl="0" indent="-342900" algn="l" defTabSz="1218987"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1600" b="0" i="0" u="none" strike="noStrike" kern="1200" cap="none" spc="0" normalizeH="0" baseline="0" noProof="0" dirty="0">
                <a:ln>
                  <a:noFill/>
                </a:ln>
                <a:solidFill>
                  <a:prstClr val="white"/>
                </a:solidFill>
                <a:effectLst/>
                <a:uLnTx/>
                <a:uFillTx/>
                <a:latin typeface="Calibri"/>
                <a:ea typeface="+mn-ea"/>
                <a:cs typeface="+mn-cs"/>
              </a:rPr>
              <a:t>If you can’t find what you’re looking for in the Workday Catalogs, try using the UW Public Contract and Bidding Portal.  The Portal is located on the Procurement Services website and provides visibility into Contracts that UW staff are able to leverage within their departments.  The Contracts displayed in the Portal are a mixture of the four Contract types.    </a:t>
            </a:r>
          </a:p>
          <a:p>
            <a:pPr marL="342900" marR="0" lvl="0" indent="-342900" algn="l" defTabSz="1218987"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sz="1600" b="0" i="0" u="none" strike="noStrike" kern="1200" cap="none" spc="0" normalizeH="0" baseline="0" noProof="0" dirty="0">
              <a:ln>
                <a:noFill/>
              </a:ln>
              <a:solidFill>
                <a:prstClr val="white"/>
              </a:solidFill>
              <a:effectLst/>
              <a:uLnTx/>
              <a:uFillTx/>
              <a:latin typeface="Calibri"/>
              <a:ea typeface="+mn-ea"/>
              <a:cs typeface="+mn-cs"/>
            </a:endParaRPr>
          </a:p>
          <a:p>
            <a:pPr marL="342900" marR="0" lvl="0" indent="-342900" algn="l" defTabSz="1218987"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1600" b="0" i="0" u="none" strike="noStrike" kern="1200" cap="none" spc="0" normalizeH="0" baseline="0" noProof="0" dirty="0">
                <a:ln>
                  <a:noFill/>
                </a:ln>
                <a:solidFill>
                  <a:prstClr val="white"/>
                </a:solidFill>
                <a:effectLst/>
                <a:uLnTx/>
                <a:uFillTx/>
                <a:latin typeface="Calibri"/>
                <a:ea typeface="+mn-ea"/>
                <a:cs typeface="+mn-cs"/>
              </a:rPr>
              <a:t>There are four fields available in the Report (as shown below), that allow users to search for Contracts in a variety of ways.  You can search by: </a:t>
            </a:r>
          </a:p>
          <a:p>
            <a:pPr marL="342900" marR="0" lvl="0" indent="-342900" algn="l" defTabSz="1218987"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sz="1600" b="0" i="0" u="none" strike="noStrike" kern="1200" cap="none" spc="0" normalizeH="0" baseline="0" noProof="0" dirty="0">
              <a:ln>
                <a:noFill/>
              </a:ln>
              <a:solidFill>
                <a:prstClr val="white"/>
              </a:solidFill>
              <a:effectLst/>
              <a:uLnTx/>
              <a:uFillTx/>
              <a:latin typeface="Calibri"/>
              <a:ea typeface="+mn-ea"/>
              <a:cs typeface="+mn-cs"/>
            </a:endParaRPr>
          </a:p>
          <a:p>
            <a:pPr marL="952393" marR="0" lvl="1" indent="-342900" algn="l" defTabSz="1218987"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sz="1600" b="0" i="0" u="none" strike="noStrike" kern="1200" cap="none" spc="0" normalizeH="0" baseline="0" noProof="0" dirty="0">
                <a:ln>
                  <a:noFill/>
                </a:ln>
                <a:solidFill>
                  <a:prstClr val="white"/>
                </a:solidFill>
                <a:effectLst/>
                <a:uLnTx/>
                <a:uFillTx/>
                <a:latin typeface="Calibri"/>
                <a:ea typeface="+mn-ea"/>
                <a:cs typeface="+mn-cs"/>
              </a:rPr>
              <a:t>Supplier Name/Number</a:t>
            </a:r>
          </a:p>
          <a:p>
            <a:pPr marL="952393" marR="0" lvl="1" indent="-342900" algn="l" defTabSz="1218987"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sz="1600" b="0" i="0" u="none" strike="noStrike" kern="1200" cap="none" spc="0" normalizeH="0" baseline="0" noProof="0" dirty="0">
                <a:ln>
                  <a:noFill/>
                </a:ln>
                <a:solidFill>
                  <a:prstClr val="white"/>
                </a:solidFill>
                <a:effectLst/>
                <a:uLnTx/>
                <a:uFillTx/>
                <a:latin typeface="Calibri"/>
                <a:ea typeface="+mn-ea"/>
                <a:cs typeface="+mn-cs"/>
              </a:rPr>
              <a:t>Contract Number/Contract Title</a:t>
            </a:r>
          </a:p>
          <a:p>
            <a:pPr marL="952393" marR="0" lvl="1" indent="-342900" algn="l" defTabSz="1218987"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sz="1600" b="0" i="0" u="none" strike="noStrike" kern="1200" cap="none" spc="0" normalizeH="0" baseline="0" noProof="0" dirty="0">
                <a:ln>
                  <a:noFill/>
                </a:ln>
                <a:solidFill>
                  <a:prstClr val="white"/>
                </a:solidFill>
                <a:effectLst/>
                <a:uLnTx/>
                <a:uFillTx/>
                <a:latin typeface="Calibri"/>
                <a:ea typeface="+mn-ea"/>
                <a:cs typeface="+mn-cs"/>
              </a:rPr>
              <a:t>Keyword Search</a:t>
            </a:r>
          </a:p>
          <a:p>
            <a:pPr marL="952393" marR="0" lvl="1" indent="-342900" algn="l" defTabSz="1218987"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0" lang="en-US" sz="1600" b="0" i="0" u="none" strike="noStrike" kern="1200" cap="none" spc="0" normalizeH="0" baseline="0" noProof="0" dirty="0">
              <a:ln>
                <a:noFill/>
              </a:ln>
              <a:solidFill>
                <a:prstClr val="white"/>
              </a:solidFill>
              <a:effectLst/>
              <a:uLnTx/>
              <a:uFillTx/>
              <a:latin typeface="Calibri"/>
              <a:ea typeface="+mn-ea"/>
              <a:cs typeface="+mn-cs"/>
            </a:endParaRPr>
          </a:p>
          <a:p>
            <a:pPr marL="342900" marR="0" lvl="0" indent="-342900" algn="l" defTabSz="1218987"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1600" b="0" i="0" u="none" strike="noStrike" kern="1200" cap="none" spc="0" normalizeH="0" baseline="0" noProof="0" dirty="0">
                <a:ln>
                  <a:noFill/>
                </a:ln>
                <a:solidFill>
                  <a:prstClr val="white"/>
                </a:solidFill>
                <a:effectLst/>
                <a:uLnTx/>
                <a:uFillTx/>
                <a:latin typeface="Calibri"/>
                <a:ea typeface="+mn-ea"/>
                <a:cs typeface="+mn-cs"/>
              </a:rPr>
              <a:t>After entering your search criteria, click the View Report button to see the Contract information results.  Leaving the fields blank will display all available Contracts. </a:t>
            </a:r>
          </a:p>
        </p:txBody>
      </p:sp>
      <p:pic>
        <p:nvPicPr>
          <p:cNvPr id="8" name="Picture 7" descr="A screenshot of the UW Public Contract and Bidding Portal.">
            <a:extLst>
              <a:ext uri="{FF2B5EF4-FFF2-40B4-BE49-F238E27FC236}">
                <a16:creationId xmlns:a16="http://schemas.microsoft.com/office/drawing/2014/main" id="{C405F85F-BF31-0F9B-CA0A-332C4E11BC78}"/>
              </a:ext>
            </a:extLst>
          </p:cNvPr>
          <p:cNvPicPr>
            <a:picLocks noChangeAspect="1"/>
          </p:cNvPicPr>
          <p:nvPr/>
        </p:nvPicPr>
        <p:blipFill rotWithShape="1">
          <a:blip r:embed="rId3"/>
          <a:srcRect b="15445"/>
          <a:stretch/>
        </p:blipFill>
        <p:spPr bwMode="auto">
          <a:xfrm>
            <a:off x="3685133" y="4988847"/>
            <a:ext cx="5040313" cy="1404620"/>
          </a:xfrm>
          <a:prstGeom prst="rect">
            <a:avLst/>
          </a:prstGeom>
          <a:ln w="9525" cap="flat" cmpd="sng" algn="ctr">
            <a:solidFill>
              <a:sysClr val="windowText" lastClr="000000"/>
            </a:solid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912997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1352F-8E14-391F-C0CB-0E95A88539AA}"/>
              </a:ext>
            </a:extLst>
          </p:cNvPr>
          <p:cNvSpPr>
            <a:spLocks noGrp="1"/>
          </p:cNvSpPr>
          <p:nvPr>
            <p:ph type="title"/>
          </p:nvPr>
        </p:nvSpPr>
        <p:spPr>
          <a:xfrm>
            <a:off x="544107" y="330567"/>
            <a:ext cx="8785774" cy="581024"/>
          </a:xfrm>
        </p:spPr>
        <p:txBody>
          <a:bodyPr>
            <a:noAutofit/>
          </a:bodyPr>
          <a:lstStyle/>
          <a:p>
            <a:r>
              <a:rPr lang="en-US" sz="4000" dirty="0">
                <a:solidFill>
                  <a:srgbClr val="E8D3A2"/>
                </a:solidFill>
                <a:latin typeface="+mn-lt"/>
              </a:rPr>
              <a:t>Searching for Contracts within Workday</a:t>
            </a:r>
          </a:p>
        </p:txBody>
      </p:sp>
      <p:sp>
        <p:nvSpPr>
          <p:cNvPr id="4" name="TextBox 3">
            <a:extLst>
              <a:ext uri="{FF2B5EF4-FFF2-40B4-BE49-F238E27FC236}">
                <a16:creationId xmlns:a16="http://schemas.microsoft.com/office/drawing/2014/main" id="{BF94846C-9AC5-5356-5C26-9C4B91DF5F5C}"/>
              </a:ext>
            </a:extLst>
          </p:cNvPr>
          <p:cNvSpPr txBox="1"/>
          <p:nvPr/>
        </p:nvSpPr>
        <p:spPr>
          <a:xfrm>
            <a:off x="591141" y="931108"/>
            <a:ext cx="11277600" cy="1209370"/>
          </a:xfrm>
          <a:prstGeom prst="rect">
            <a:avLst/>
          </a:prstGeom>
          <a:noFill/>
        </p:spPr>
        <p:txBody>
          <a:bodyPr wrap="square">
            <a:spAutoFit/>
          </a:bodyPr>
          <a:lstStyle/>
          <a:p>
            <a:pPr marL="171450" marR="0" indent="-171450">
              <a:lnSpc>
                <a:spcPct val="107000"/>
              </a:lnSpc>
              <a:spcAft>
                <a:spcPts val="800"/>
              </a:spcAft>
              <a:buFont typeface="Wingdings" panose="05000000000000000000" pitchFamily="2" charset="2"/>
              <a:buChar char="Ø"/>
            </a:pPr>
            <a:r>
              <a:rPr lang="en-US" sz="1400" dirty="0">
                <a:effectLst/>
                <a:ea typeface="Calibri" panose="020F0502020204030204" pitchFamily="34" charset="0"/>
                <a:cs typeface="Arial" panose="020B0604020202020204" pitchFamily="34" charset="0"/>
              </a:rPr>
              <a:t>There are multiple ways to identify if a supplier in Workday has a contract you can use to make a purchase. The easiest is to use the search bar in Workday and either search  </a:t>
            </a:r>
          </a:p>
          <a:p>
            <a:pPr marL="0" marR="0" indent="-457200">
              <a:lnSpc>
                <a:spcPct val="107000"/>
              </a:lnSpc>
              <a:spcAft>
                <a:spcPts val="800"/>
              </a:spcAft>
            </a:pPr>
            <a:r>
              <a:rPr lang="en-US" sz="1400" b="1" dirty="0">
                <a:effectLst/>
                <a:ea typeface="Calibri" panose="020F0502020204030204" pitchFamily="34" charset="0"/>
                <a:cs typeface="Arial" panose="020B0604020202020204" pitchFamily="34" charset="0"/>
              </a:rPr>
              <a:t>      Searching by Supplier:</a:t>
            </a:r>
            <a:endParaRPr lang="en-US" sz="1400" dirty="0">
              <a:effectLst/>
              <a:ea typeface="Calibri" panose="020F0502020204030204" pitchFamily="34" charset="0"/>
              <a:cs typeface="Arial" panose="020B0604020202020204" pitchFamily="34" charset="0"/>
            </a:endParaRPr>
          </a:p>
          <a:p>
            <a:pPr marR="0">
              <a:lnSpc>
                <a:spcPct val="107000"/>
              </a:lnSpc>
              <a:spcAft>
                <a:spcPts val="800"/>
              </a:spcAft>
              <a:buFont typeface="Wingdings" panose="05000000000000000000" pitchFamily="2" charset="2"/>
              <a:buChar char="Ø"/>
            </a:pPr>
            <a:r>
              <a:rPr lang="en-US" sz="1400" b="1" dirty="0">
                <a:effectLst/>
                <a:ea typeface="Calibri" panose="020F0502020204030204" pitchFamily="34" charset="0"/>
                <a:cs typeface="Arial" panose="020B0604020202020204" pitchFamily="34" charset="0"/>
              </a:rPr>
              <a:t>  </a:t>
            </a:r>
            <a:r>
              <a:rPr lang="en-US" sz="1400" dirty="0">
                <a:effectLst/>
                <a:ea typeface="Calibri" panose="020F0502020204030204" pitchFamily="34" charset="0"/>
                <a:cs typeface="Arial" panose="020B0604020202020204" pitchFamily="34" charset="0"/>
              </a:rPr>
              <a:t>In the main </a:t>
            </a:r>
            <a:r>
              <a:rPr lang="en-US" sz="1400" b="1" dirty="0">
                <a:effectLst/>
                <a:ea typeface="Calibri" panose="020F0502020204030204" pitchFamily="34" charset="0"/>
                <a:cs typeface="Arial" panose="020B0604020202020204" pitchFamily="34" charset="0"/>
              </a:rPr>
              <a:t>Workday Search Bar - </a:t>
            </a:r>
            <a:r>
              <a:rPr lang="en-US" sz="1400" dirty="0">
                <a:effectLst/>
                <a:ea typeface="Calibri" panose="020F0502020204030204" pitchFamily="34" charset="0"/>
                <a:cs typeface="Arial" panose="020B0604020202020204" pitchFamily="34" charset="0"/>
              </a:rPr>
              <a:t>type “</a:t>
            </a:r>
            <a:r>
              <a:rPr lang="en-US" sz="1400" b="1" dirty="0">
                <a:effectLst/>
                <a:ea typeface="Calibri" panose="020F0502020204030204" pitchFamily="34" charset="0"/>
                <a:cs typeface="Arial" panose="020B0604020202020204" pitchFamily="34" charset="0"/>
              </a:rPr>
              <a:t>Supplier:” (without quotes):</a:t>
            </a:r>
            <a:r>
              <a:rPr lang="en-US" sz="1400" dirty="0">
                <a:effectLst/>
                <a:ea typeface="Calibri" panose="020F0502020204030204" pitchFamily="34" charset="0"/>
                <a:cs typeface="Arial" panose="020B0604020202020204" pitchFamily="34" charset="0"/>
              </a:rPr>
              <a:t>  then type the Supplier</a:t>
            </a:r>
            <a:r>
              <a:rPr lang="en-US" sz="1400" b="1" dirty="0">
                <a:effectLst/>
                <a:ea typeface="Calibri" panose="020F0502020204030204" pitchFamily="34" charset="0"/>
                <a:cs typeface="Arial" panose="020B0604020202020204" pitchFamily="34" charset="0"/>
              </a:rPr>
              <a:t> </a:t>
            </a:r>
            <a:r>
              <a:rPr lang="en-US" sz="1400" dirty="0">
                <a:effectLst/>
                <a:ea typeface="Calibri" panose="020F0502020204030204" pitchFamily="34" charset="0"/>
                <a:cs typeface="Arial" panose="020B0604020202020204" pitchFamily="34" charset="0"/>
              </a:rPr>
              <a:t>name (as shown in the example below)</a:t>
            </a:r>
          </a:p>
        </p:txBody>
      </p:sp>
      <p:pic>
        <p:nvPicPr>
          <p:cNvPr id="5" name="Picture 4" descr="A close up of the Workday search bar showing how to search for a supplier.">
            <a:extLst>
              <a:ext uri="{FF2B5EF4-FFF2-40B4-BE49-F238E27FC236}">
                <a16:creationId xmlns:a16="http://schemas.microsoft.com/office/drawing/2014/main" id="{980A5056-02DA-C74C-E142-2DD33A82A0B0}"/>
              </a:ext>
            </a:extLst>
          </p:cNvPr>
          <p:cNvPicPr>
            <a:picLocks noChangeAspect="1"/>
          </p:cNvPicPr>
          <p:nvPr/>
        </p:nvPicPr>
        <p:blipFill rotWithShape="1">
          <a:blip r:embed="rId2"/>
          <a:srcRect b="20420"/>
          <a:stretch/>
        </p:blipFill>
        <p:spPr bwMode="auto">
          <a:xfrm>
            <a:off x="888869" y="2260649"/>
            <a:ext cx="3342093" cy="508426"/>
          </a:xfrm>
          <a:prstGeom prst="rect">
            <a:avLst/>
          </a:prstGeom>
          <a:ln w="9525">
            <a:solidFill>
              <a:sysClr val="windowText" lastClr="000000"/>
            </a:solidFill>
          </a:ln>
          <a:extLst>
            <a:ext uri="{53640926-AAD7-44D8-BBD7-CCE9431645EC}">
              <a14:shadowObscured xmlns:a14="http://schemas.microsoft.com/office/drawing/2010/main"/>
            </a:ext>
          </a:extLst>
        </p:spPr>
      </p:pic>
      <p:sp>
        <p:nvSpPr>
          <p:cNvPr id="7" name="TextBox 6">
            <a:extLst>
              <a:ext uri="{FF2B5EF4-FFF2-40B4-BE49-F238E27FC236}">
                <a16:creationId xmlns:a16="http://schemas.microsoft.com/office/drawing/2014/main" id="{2B07ED93-0FF7-8FE5-A59B-A0FBFA529A51}"/>
              </a:ext>
            </a:extLst>
          </p:cNvPr>
          <p:cNvSpPr txBox="1"/>
          <p:nvPr/>
        </p:nvSpPr>
        <p:spPr>
          <a:xfrm>
            <a:off x="591141" y="2964469"/>
            <a:ext cx="11009718" cy="645754"/>
          </a:xfrm>
          <a:prstGeom prst="rect">
            <a:avLst/>
          </a:prstGeom>
          <a:noFill/>
        </p:spPr>
        <p:txBody>
          <a:bodyPr wrap="square">
            <a:spAutoFit/>
          </a:bodyPr>
          <a:lstStyle/>
          <a:p>
            <a:pPr marL="225425" marR="0" lvl="0" indent="-225425">
              <a:lnSpc>
                <a:spcPct val="107000"/>
              </a:lnSpc>
              <a:spcAft>
                <a:spcPts val="800"/>
              </a:spcAft>
              <a:buFont typeface="Wingdings" panose="05000000000000000000" pitchFamily="2" charset="2"/>
              <a:buChar char=""/>
              <a:tabLst>
                <a:tab pos="914400" algn="l"/>
                <a:tab pos="457200" algn="l"/>
              </a:tabLst>
            </a:pPr>
            <a:r>
              <a:rPr lang="en-US" sz="1400" dirty="0">
                <a:effectLst/>
                <a:ea typeface="Calibri" panose="020F0502020204030204" pitchFamily="34" charset="0"/>
              </a:rPr>
              <a:t>A list of suppliers will populate. Click on the name of the one you are interested in.</a:t>
            </a:r>
          </a:p>
          <a:p>
            <a:pPr marL="225425" marR="0" lvl="0" indent="-225425">
              <a:lnSpc>
                <a:spcPct val="107000"/>
              </a:lnSpc>
              <a:spcAft>
                <a:spcPts val="800"/>
              </a:spcAft>
              <a:buFont typeface="Wingdings" panose="05000000000000000000" pitchFamily="2" charset="2"/>
              <a:buChar char=""/>
              <a:tabLst>
                <a:tab pos="914400" algn="l"/>
                <a:tab pos="457200" algn="l"/>
              </a:tabLst>
            </a:pPr>
            <a:r>
              <a:rPr lang="en-US" sz="1400" dirty="0">
                <a:effectLst/>
                <a:ea typeface="Calibri" panose="020F0502020204030204" pitchFamily="34" charset="0"/>
              </a:rPr>
              <a:t>When the Supplier page loads, click on the </a:t>
            </a:r>
            <a:r>
              <a:rPr lang="en-US" sz="1400" b="1" dirty="0">
                <a:effectLst/>
                <a:ea typeface="Calibri" panose="020F0502020204030204" pitchFamily="34" charset="0"/>
              </a:rPr>
              <a:t>“Contracts and Purchase Orders”</a:t>
            </a:r>
            <a:r>
              <a:rPr lang="en-US" sz="1400" dirty="0">
                <a:effectLst/>
                <a:ea typeface="Calibri" panose="020F0502020204030204" pitchFamily="34" charset="0"/>
              </a:rPr>
              <a:t> tab, and the sub-heading </a:t>
            </a:r>
            <a:r>
              <a:rPr lang="en-US" sz="1400" b="1" dirty="0">
                <a:effectLst/>
                <a:ea typeface="Calibri" panose="020F0502020204030204" pitchFamily="34" charset="0"/>
              </a:rPr>
              <a:t>“Contracts”</a:t>
            </a:r>
            <a:r>
              <a:rPr lang="en-US" sz="1400" dirty="0">
                <a:effectLst/>
                <a:ea typeface="Calibri" panose="020F0502020204030204" pitchFamily="34" charset="0"/>
              </a:rPr>
              <a:t>:</a:t>
            </a:r>
          </a:p>
        </p:txBody>
      </p:sp>
      <p:sp>
        <p:nvSpPr>
          <p:cNvPr id="12" name="TextBox 11">
            <a:extLst>
              <a:ext uri="{FF2B5EF4-FFF2-40B4-BE49-F238E27FC236}">
                <a16:creationId xmlns:a16="http://schemas.microsoft.com/office/drawing/2014/main" id="{44A8A1EF-4885-A13D-FBDB-93E101921069}"/>
              </a:ext>
            </a:extLst>
          </p:cNvPr>
          <p:cNvSpPr txBox="1"/>
          <p:nvPr/>
        </p:nvSpPr>
        <p:spPr>
          <a:xfrm>
            <a:off x="591141" y="3649805"/>
            <a:ext cx="11009718" cy="311624"/>
          </a:xfrm>
          <a:prstGeom prst="rect">
            <a:avLst/>
          </a:prstGeom>
          <a:noFill/>
        </p:spPr>
        <p:txBody>
          <a:bodyPr wrap="square">
            <a:spAutoFit/>
          </a:bodyPr>
          <a:lstStyle/>
          <a:p>
            <a:pPr marL="225425" marR="0" lvl="0" indent="-225425">
              <a:lnSpc>
                <a:spcPct val="107000"/>
              </a:lnSpc>
              <a:spcAft>
                <a:spcPts val="800"/>
              </a:spcAft>
              <a:buFont typeface="Wingdings" panose="05000000000000000000" pitchFamily="2" charset="2"/>
              <a:buChar char=""/>
              <a:tabLst>
                <a:tab pos="914400" algn="l"/>
                <a:tab pos="457200" algn="l"/>
              </a:tabLst>
            </a:pPr>
            <a:r>
              <a:rPr lang="en-US" sz="1400" dirty="0">
                <a:effectLst/>
                <a:latin typeface="Open Sans" panose="020B0606030504020204" pitchFamily="34" charset="0"/>
                <a:ea typeface="Calibri" panose="020F0502020204030204" pitchFamily="34" charset="0"/>
              </a:rPr>
              <a:t>Review the list of SPCs (supplier contracts) that are associated with the supplier.</a:t>
            </a:r>
          </a:p>
        </p:txBody>
      </p:sp>
      <p:pic>
        <p:nvPicPr>
          <p:cNvPr id="8" name="Picture 7" descr="A screenshot a supplier record in Workday.">
            <a:extLst>
              <a:ext uri="{FF2B5EF4-FFF2-40B4-BE49-F238E27FC236}">
                <a16:creationId xmlns:a16="http://schemas.microsoft.com/office/drawing/2014/main" id="{EC26EDBC-D3D2-741D-7634-B10005F5F149}"/>
              </a:ext>
            </a:extLst>
          </p:cNvPr>
          <p:cNvPicPr>
            <a:picLocks noChangeAspect="1"/>
          </p:cNvPicPr>
          <p:nvPr/>
        </p:nvPicPr>
        <p:blipFill rotWithShape="1">
          <a:blip r:embed="rId3"/>
          <a:srcRect t="32381" r="4709"/>
          <a:stretch/>
        </p:blipFill>
        <p:spPr bwMode="auto">
          <a:xfrm>
            <a:off x="971997" y="4521143"/>
            <a:ext cx="4048125" cy="1352550"/>
          </a:xfrm>
          <a:prstGeom prst="rect">
            <a:avLst/>
          </a:prstGeom>
          <a:ln w="9525">
            <a:solidFill>
              <a:schemeClr val="tx1"/>
            </a:solid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29585111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2_Custom Design">
  <a:themeElements>
    <a:clrScheme name="4b2e83">
      <a:dk1>
        <a:srgbClr val="4B2E83"/>
      </a:dk1>
      <a:lt1>
        <a:srgbClr val="E8D3A2"/>
      </a:lt1>
      <a:dk2>
        <a:srgbClr val="4B2E83"/>
      </a:dk2>
      <a:lt2>
        <a:srgbClr val="FFFFFF"/>
      </a:lt2>
      <a:accent1>
        <a:srgbClr val="4B2E83"/>
      </a:accent1>
      <a:accent2>
        <a:srgbClr val="E8D3A2"/>
      </a:accent2>
      <a:accent3>
        <a:srgbClr val="FFFFFF"/>
      </a:accent3>
      <a:accent4>
        <a:srgbClr val="D8D9DA"/>
      </a:accent4>
      <a:accent5>
        <a:srgbClr val="999999"/>
      </a:accent5>
      <a:accent6>
        <a:srgbClr val="917B4C"/>
      </a:accent6>
      <a:hlink>
        <a:srgbClr val="D8D9DA"/>
      </a:hlink>
      <a:folHlink>
        <a:srgbClr val="9999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4b2e83">
      <a:dk1>
        <a:srgbClr val="4B2E83"/>
      </a:dk1>
      <a:lt1>
        <a:srgbClr val="E8D3A2"/>
      </a:lt1>
      <a:dk2>
        <a:srgbClr val="4B2E83"/>
      </a:dk2>
      <a:lt2>
        <a:srgbClr val="FFFFFF"/>
      </a:lt2>
      <a:accent1>
        <a:srgbClr val="4B2E83"/>
      </a:accent1>
      <a:accent2>
        <a:srgbClr val="E8D3A2"/>
      </a:accent2>
      <a:accent3>
        <a:srgbClr val="FFFFFF"/>
      </a:accent3>
      <a:accent4>
        <a:srgbClr val="D8D9DA"/>
      </a:accent4>
      <a:accent5>
        <a:srgbClr val="999999"/>
      </a:accent5>
      <a:accent6>
        <a:srgbClr val="917B4C"/>
      </a:accent6>
      <a:hlink>
        <a:srgbClr val="D8D9DA"/>
      </a:hlink>
      <a:folHlink>
        <a:srgbClr val="9999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47744</TotalTime>
  <Words>1178</Words>
  <Application>Microsoft Office PowerPoint</Application>
  <PresentationFormat>Widescreen</PresentationFormat>
  <Paragraphs>120</Paragraphs>
  <Slides>13</Slides>
  <Notes>6</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13</vt:i4>
      </vt:variant>
    </vt:vector>
  </HeadingPairs>
  <TitlesOfParts>
    <vt:vector size="22" baseType="lpstr">
      <vt:lpstr>Arial</vt:lpstr>
      <vt:lpstr>Calibri</vt:lpstr>
      <vt:lpstr>Encode Sans Normal Black</vt:lpstr>
      <vt:lpstr>Lucida Grande</vt:lpstr>
      <vt:lpstr>Open Sans</vt:lpstr>
      <vt:lpstr>Uni Sans</vt:lpstr>
      <vt:lpstr>Wingdings</vt:lpstr>
      <vt:lpstr>2_Custom Design</vt:lpstr>
      <vt:lpstr>Custom Design</vt:lpstr>
      <vt:lpstr> Buying from Contracts </vt:lpstr>
      <vt:lpstr>    Agenda</vt:lpstr>
      <vt:lpstr>Contracts Save You Time and Money</vt:lpstr>
      <vt:lpstr>Contract Types</vt:lpstr>
      <vt:lpstr>When to use a Contract</vt:lpstr>
      <vt:lpstr>Diverse and Small Supplier Contracts</vt:lpstr>
      <vt:lpstr>Workday Catalog Contracts</vt:lpstr>
      <vt:lpstr>UW Public Contract and Bidding Portal </vt:lpstr>
      <vt:lpstr>Searching for Contracts within Workday</vt:lpstr>
      <vt:lpstr>Searching for Contracts</vt:lpstr>
      <vt:lpstr>Delegated Signature Authority </vt:lpstr>
      <vt:lpstr>    Resources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Nicholson</dc:creator>
  <cp:lastModifiedBy>Heather Nicholson</cp:lastModifiedBy>
  <cp:revision>161</cp:revision>
  <dcterms:created xsi:type="dcterms:W3CDTF">2023-08-10T17:46:19Z</dcterms:created>
  <dcterms:modified xsi:type="dcterms:W3CDTF">2025-09-26T22:15:08Z</dcterms:modified>
</cp:coreProperties>
</file>