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67" r:id="rId2"/>
    <p:sldMasterId id="2147483652" r:id="rId3"/>
  </p:sldMasterIdLst>
  <p:sldIdLst>
    <p:sldId id="260" r:id="rId4"/>
    <p:sldId id="261" r:id="rId5"/>
    <p:sldId id="304" r:id="rId6"/>
    <p:sldId id="259" r:id="rId7"/>
    <p:sldId id="309" r:id="rId8"/>
    <p:sldId id="311" r:id="rId9"/>
    <p:sldId id="257" r:id="rId10"/>
    <p:sldId id="308" r:id="rId11"/>
    <p:sldId id="298" r:id="rId12"/>
    <p:sldId id="306" r:id="rId13"/>
    <p:sldId id="278" r:id="rId14"/>
    <p:sldId id="305" r:id="rId15"/>
    <p:sldId id="310" r:id="rId16"/>
    <p:sldId id="295" r:id="rId17"/>
    <p:sldId id="312" r:id="rId18"/>
    <p:sldId id="315" r:id="rId19"/>
    <p:sldId id="300" r:id="rId20"/>
    <p:sldId id="316" r:id="rId21"/>
    <p:sldId id="313" r:id="rId22"/>
    <p:sldId id="299" r:id="rId23"/>
    <p:sldId id="314"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005C"/>
    <a:srgbClr val="E2CA9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34"/>
    <p:restoredTop sz="94682"/>
  </p:normalViewPr>
  <p:slideViewPr>
    <p:cSldViewPr snapToGrid="0" snapToObjects="1" showGuides="1">
      <p:cViewPr varScale="1">
        <p:scale>
          <a:sx n="111" d="100"/>
          <a:sy n="111" d="100"/>
        </p:scale>
        <p:origin x="126" y="168"/>
      </p:cViewPr>
      <p:guideLst>
        <p:guide orient="horz" pos="1620"/>
        <p:guide pos="28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emf"/><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emf"/><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pic>
        <p:nvPicPr>
          <p:cNvPr id="7" name="Picture 6" descr="UW_W 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pic>
        <p:nvPicPr>
          <p:cNvPr id="2" name="Picture 1"/>
          <p:cNvPicPr>
            <a:picLocks noChangeAspect="1"/>
          </p:cNvPicPr>
          <p:nvPr userDrawn="1"/>
        </p:nvPicPr>
        <p:blipFill>
          <a:blip r:embed="rId3"/>
          <a:stretch>
            <a:fillRect/>
          </a:stretch>
        </p:blipFill>
        <p:spPr>
          <a:xfrm>
            <a:off x="568081" y="4598607"/>
            <a:ext cx="2416273" cy="213486"/>
          </a:xfrm>
          <a:prstGeom prst="rect">
            <a:avLst/>
          </a:prstGeom>
        </p:spPr>
      </p:pic>
      <p:pic>
        <p:nvPicPr>
          <p:cNvPr id="8" name="Picture 7"/>
          <p:cNvPicPr>
            <a:picLocks noChangeAspect="1"/>
          </p:cNvPicPr>
          <p:nvPr userDrawn="1"/>
        </p:nvPicPr>
        <p:blipFill>
          <a:blip r:embed="rId4"/>
          <a:stretch>
            <a:fillRect/>
          </a:stretch>
        </p:blipFill>
        <p:spPr>
          <a:xfrm>
            <a:off x="568081" y="3426449"/>
            <a:ext cx="1600200" cy="139700"/>
          </a:xfrm>
          <a:prstGeom prst="rect">
            <a:avLst/>
          </a:prstGeom>
        </p:spPr>
      </p:pic>
      <p:sp>
        <p:nvSpPr>
          <p:cNvPr id="3" name="Title 2"/>
          <p:cNvSpPr>
            <a:spLocks noGrp="1"/>
          </p:cNvSpPr>
          <p:nvPr>
            <p:ph type="title" hasCustomPrompt="1"/>
          </p:nvPr>
        </p:nvSpPr>
        <p:spPr>
          <a:xfrm>
            <a:off x="460375" y="644993"/>
            <a:ext cx="6972300" cy="2641756"/>
          </a:xfrm>
          <a:prstGeom prst="rect">
            <a:avLst/>
          </a:prstGeom>
        </p:spPr>
        <p:txBody>
          <a:bodyPr anchor="b"/>
          <a:lstStyle>
            <a:lvl1pPr algn="l">
              <a:defRPr sz="5000" b="1" i="0" baseline="0">
                <a:solidFill>
                  <a:schemeClr val="tx2"/>
                </a:solidFill>
                <a:latin typeface="Encode Sans Normal Black" charset="0"/>
                <a:ea typeface="Encode Sans Normal Black" charset="0"/>
                <a:cs typeface="Encode Sans Normal Black" charset="0"/>
              </a:defRPr>
            </a:lvl1pPr>
          </a:lstStyle>
          <a:p>
            <a:r>
              <a:rPr lang="en-US" dirty="0"/>
              <a:t>TITLE HERE</a:t>
            </a:r>
            <a:br>
              <a:rPr lang="en-US" dirty="0"/>
            </a:br>
            <a:r>
              <a:rPr lang="en-US" dirty="0"/>
              <a:t>ENCODE NORMAL</a:t>
            </a:r>
            <a:br>
              <a:rPr lang="en-US" dirty="0"/>
            </a:br>
            <a:r>
              <a:rPr lang="en-US" dirty="0"/>
              <a:t>BLACK, 50 PT.</a:t>
            </a:r>
          </a:p>
        </p:txBody>
      </p:sp>
    </p:spTree>
    <p:extLst>
      <p:ext uri="{BB962C8B-B14F-4D97-AF65-F5344CB8AC3E}">
        <p14:creationId xmlns:p14="http://schemas.microsoft.com/office/powerpoint/2010/main" val="1755309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447923" y="2320239"/>
            <a:ext cx="8197114" cy="225176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11" name="Text Placeholder 5"/>
          <p:cNvSpPr>
            <a:spLocks noGrp="1"/>
          </p:cNvSpPr>
          <p:nvPr>
            <p:ph type="body" sz="quarter" idx="12" hasCustomPrompt="1"/>
          </p:nvPr>
        </p:nvSpPr>
        <p:spPr>
          <a:xfrm>
            <a:off x="460375" y="1730667"/>
            <a:ext cx="8184662" cy="411171"/>
          </a:xfrm>
          <a:prstGeom prst="rect">
            <a:avLst/>
          </a:prstGeom>
        </p:spPr>
        <p:txBody>
          <a:bodyPr>
            <a:noAutofit/>
          </a:bodyPr>
          <a:lstStyle>
            <a:lvl1pPr marL="0" indent="0">
              <a:lnSpc>
                <a:spcPct val="90000"/>
              </a:lnSpc>
              <a:buNone/>
              <a:defRPr sz="2400" b="0" i="0" baseline="0">
                <a:solidFill>
                  <a:schemeClr val="tx2"/>
                </a:solidFill>
                <a:latin typeface="Uni Sans" charset="0"/>
                <a:ea typeface="Uni Sans" charset="0"/>
                <a:cs typeface="Uni Sans"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REGULAR, 24 PT.)</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874" y="1363508"/>
            <a:ext cx="1090095" cy="96362"/>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5041" y="4675530"/>
            <a:ext cx="2539991" cy="172311"/>
          </a:xfrm>
          <a:prstGeom prst="rect">
            <a:avLst/>
          </a:prstGeom>
        </p:spPr>
      </p:pic>
      <p:sp>
        <p:nvSpPr>
          <p:cNvPr id="2" name="Title 1"/>
          <p:cNvSpPr>
            <a:spLocks noGrp="1"/>
          </p:cNvSpPr>
          <p:nvPr>
            <p:ph type="title" hasCustomPrompt="1"/>
          </p:nvPr>
        </p:nvSpPr>
        <p:spPr>
          <a:xfrm>
            <a:off x="460374" y="369733"/>
            <a:ext cx="8184657"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2429301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447923" y="1730667"/>
            <a:ext cx="8197114" cy="236590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13" name="Picture 12"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5874" y="1363508"/>
            <a:ext cx="1090095" cy="96362"/>
          </a:xfrm>
          <a:prstGeom prst="rect">
            <a:avLst/>
          </a:prstGeom>
        </p:spPr>
      </p:pic>
      <p:sp>
        <p:nvSpPr>
          <p:cNvPr id="2" name="Title 1"/>
          <p:cNvSpPr>
            <a:spLocks noGrp="1"/>
          </p:cNvSpPr>
          <p:nvPr>
            <p:ph type="title" hasCustomPrompt="1"/>
          </p:nvPr>
        </p:nvSpPr>
        <p:spPr>
          <a:xfrm>
            <a:off x="460375" y="369733"/>
            <a:ext cx="8184662"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3890392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874" y="1363508"/>
            <a:ext cx="1090095" cy="96362"/>
          </a:xfrm>
          <a:prstGeom prst="rect">
            <a:avLst/>
          </a:prstGeom>
        </p:spPr>
      </p:pic>
      <p:sp>
        <p:nvSpPr>
          <p:cNvPr id="8" name="Chart Placeholder 11"/>
          <p:cNvSpPr>
            <a:spLocks noGrp="1"/>
          </p:cNvSpPr>
          <p:nvPr>
            <p:ph type="chart" sz="quarter" idx="12" hasCustomPrompt="1"/>
          </p:nvPr>
        </p:nvSpPr>
        <p:spPr>
          <a:xfrm>
            <a:off x="447923" y="1724977"/>
            <a:ext cx="8184662" cy="2961163"/>
          </a:xfrm>
          <a:prstGeom prst="rect">
            <a:avLst/>
          </a:prstGeom>
        </p:spPr>
        <p:txBody>
          <a:bodyPr>
            <a:normAutofit/>
          </a:bodyPr>
          <a:lstStyle>
            <a:lvl1pPr marL="0" indent="0">
              <a:buNone/>
              <a:defRPr sz="2400" b="0" i="1" baseline="0">
                <a:solidFill>
                  <a:schemeClr val="tx1"/>
                </a:solidFill>
                <a:latin typeface="Open Sans Light"/>
                <a:cs typeface="Open Sans Light"/>
              </a:defRPr>
            </a:lvl1pPr>
          </a:lstStyle>
          <a:p>
            <a:r>
              <a:rPr lang="en-US" dirty="0"/>
              <a:t>Graphics can go here – </a:t>
            </a:r>
            <a:br>
              <a:rPr lang="en-US" dirty="0"/>
            </a:br>
            <a:r>
              <a:rPr lang="en-US" dirty="0"/>
              <a:t>replace this box with your image or chart</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5041" y="4675530"/>
            <a:ext cx="2539991" cy="172311"/>
          </a:xfrm>
          <a:prstGeom prst="rect">
            <a:avLst/>
          </a:prstGeom>
        </p:spPr>
      </p:pic>
      <p:sp>
        <p:nvSpPr>
          <p:cNvPr id="2" name="Title 1"/>
          <p:cNvSpPr>
            <a:spLocks noGrp="1"/>
          </p:cNvSpPr>
          <p:nvPr>
            <p:ph type="title" hasCustomPrompt="1"/>
          </p:nvPr>
        </p:nvSpPr>
        <p:spPr>
          <a:xfrm>
            <a:off x="460375" y="381608"/>
            <a:ext cx="8172210"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744044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Header + Subheader + Content">
    <p:spTree>
      <p:nvGrpSpPr>
        <p:cNvPr id="1" name=""/>
        <p:cNvGrpSpPr/>
        <p:nvPr/>
      </p:nvGrpSpPr>
      <p:grpSpPr>
        <a:xfrm>
          <a:off x="0" y="0"/>
          <a:ext cx="0" cy="0"/>
          <a:chOff x="0" y="0"/>
          <a:chExt cx="0" cy="0"/>
        </a:xfrm>
      </p:grpSpPr>
      <p:sp>
        <p:nvSpPr>
          <p:cNvPr id="9" name="Text Placeholder 9"/>
          <p:cNvSpPr>
            <a:spLocks noGrp="1"/>
          </p:cNvSpPr>
          <p:nvPr>
            <p:ph type="body" sz="quarter" idx="11" hasCustomPrompt="1"/>
          </p:nvPr>
        </p:nvSpPr>
        <p:spPr>
          <a:xfrm>
            <a:off x="447923" y="2320239"/>
            <a:ext cx="8197114" cy="225176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10" name="Text Placeholder 5"/>
          <p:cNvSpPr>
            <a:spLocks noGrp="1"/>
          </p:cNvSpPr>
          <p:nvPr>
            <p:ph type="body" sz="quarter" idx="12" hasCustomPrompt="1"/>
          </p:nvPr>
        </p:nvSpPr>
        <p:spPr>
          <a:xfrm>
            <a:off x="460375" y="1730667"/>
            <a:ext cx="8184662" cy="411171"/>
          </a:xfrm>
          <a:prstGeom prst="rect">
            <a:avLst/>
          </a:prstGeom>
        </p:spPr>
        <p:txBody>
          <a:bodyPr>
            <a:noAutofit/>
          </a:bodyPr>
          <a:lstStyle>
            <a:lvl1pPr marL="0" indent="0">
              <a:lnSpc>
                <a:spcPct val="90000"/>
              </a:lnSpc>
              <a:buNone/>
              <a:defRPr sz="2400" b="0" i="0" baseline="0">
                <a:solidFill>
                  <a:schemeClr val="tx2"/>
                </a:solidFill>
                <a:latin typeface="Uni Sans" charset="0"/>
                <a:ea typeface="Uni Sans" charset="0"/>
                <a:cs typeface="Uni Sans"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REGULAR, 24 PT.)</a:t>
            </a:r>
          </a:p>
        </p:txBody>
      </p:sp>
      <p:pic>
        <p:nvPicPr>
          <p:cNvPr id="11" name="Picture 10"/>
          <p:cNvPicPr>
            <a:picLocks noChangeAspect="1"/>
          </p:cNvPicPr>
          <p:nvPr userDrawn="1"/>
        </p:nvPicPr>
        <p:blipFill>
          <a:blip r:embed="rId2"/>
          <a:stretch>
            <a:fillRect/>
          </a:stretch>
        </p:blipFill>
        <p:spPr>
          <a:xfrm>
            <a:off x="549031" y="1363508"/>
            <a:ext cx="1103781" cy="96362"/>
          </a:xfrm>
          <a:prstGeom prst="rect">
            <a:avLst/>
          </a:prstGeom>
        </p:spPr>
      </p:pic>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5037" y="4675530"/>
            <a:ext cx="2540000" cy="172311"/>
          </a:xfrm>
          <a:prstGeom prst="rect">
            <a:avLst/>
          </a:prstGeom>
        </p:spPr>
      </p:pic>
      <p:sp>
        <p:nvSpPr>
          <p:cNvPr id="2" name="Title 1"/>
          <p:cNvSpPr>
            <a:spLocks noGrp="1"/>
          </p:cNvSpPr>
          <p:nvPr>
            <p:ph type="title" hasCustomPrompt="1"/>
          </p:nvPr>
        </p:nvSpPr>
        <p:spPr>
          <a:xfrm>
            <a:off x="447923" y="371510"/>
            <a:ext cx="8197114" cy="993775"/>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2556269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568081" y="3426449"/>
            <a:ext cx="1600200" cy="13970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081" y="4599009"/>
            <a:ext cx="2425226" cy="213273"/>
          </a:xfrm>
          <a:prstGeom prst="rect">
            <a:avLst/>
          </a:prstGeom>
        </p:spPr>
      </p:pic>
      <p:pic>
        <p:nvPicPr>
          <p:cNvPr id="13" name="Picture 12" descr="W Logo_Purple_2685_HE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sp>
        <p:nvSpPr>
          <p:cNvPr id="3" name="Title 2"/>
          <p:cNvSpPr>
            <a:spLocks noGrp="1"/>
          </p:cNvSpPr>
          <p:nvPr>
            <p:ph type="title" hasCustomPrompt="1"/>
          </p:nvPr>
        </p:nvSpPr>
        <p:spPr>
          <a:xfrm>
            <a:off x="460375" y="644993"/>
            <a:ext cx="7023540" cy="2641756"/>
          </a:xfrm>
          <a:prstGeom prst="rect">
            <a:avLst/>
          </a:prstGeom>
        </p:spPr>
        <p:txBody>
          <a:bodyPr anchor="b"/>
          <a:lstStyle>
            <a:lvl1pPr algn="l">
              <a:defRPr sz="5000" b="1" i="0">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spTree>
    <p:extLst>
      <p:ext uri="{BB962C8B-B14F-4D97-AF65-F5344CB8AC3E}">
        <p14:creationId xmlns:p14="http://schemas.microsoft.com/office/powerpoint/2010/main" val="1074028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568081" y="3426449"/>
            <a:ext cx="1600200" cy="139700"/>
          </a:xfrm>
          <a:prstGeom prst="rect">
            <a:avLst/>
          </a:prstGeom>
        </p:spPr>
      </p:pic>
      <p:pic>
        <p:nvPicPr>
          <p:cNvPr id="6" name="Picture 5" descr="W Logo_Purple_2685_HE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8085" y="4675530"/>
            <a:ext cx="2539991" cy="172311"/>
          </a:xfrm>
          <a:prstGeom prst="rect">
            <a:avLst/>
          </a:prstGeom>
        </p:spPr>
      </p:pic>
      <p:sp>
        <p:nvSpPr>
          <p:cNvPr id="2" name="Title 1"/>
          <p:cNvSpPr>
            <a:spLocks noGrp="1"/>
          </p:cNvSpPr>
          <p:nvPr>
            <p:ph type="title" hasCustomPrompt="1"/>
          </p:nvPr>
        </p:nvSpPr>
        <p:spPr>
          <a:xfrm>
            <a:off x="460376" y="644993"/>
            <a:ext cx="7023540" cy="2641756"/>
          </a:xfrm>
          <a:prstGeom prst="rect">
            <a:avLst/>
          </a:prstGeom>
        </p:spPr>
        <p:txBody>
          <a:bodyPr anchor="b"/>
          <a:lstStyle>
            <a:lvl1pPr algn="l">
              <a:defRPr sz="5000" b="1" i="0">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spTree>
    <p:extLst>
      <p:ext uri="{BB962C8B-B14F-4D97-AF65-F5344CB8AC3E}">
        <p14:creationId xmlns:p14="http://schemas.microsoft.com/office/powerpoint/2010/main" val="3397191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555381" y="1364403"/>
            <a:ext cx="1103781" cy="96361"/>
          </a:xfrm>
          <a:prstGeom prst="rect">
            <a:avLst/>
          </a:prstGeom>
        </p:spPr>
      </p:pic>
      <p:pic>
        <p:nvPicPr>
          <p:cNvPr id="12" name="Picture 11"/>
          <p:cNvPicPr>
            <a:picLocks noChangeAspect="1"/>
          </p:cNvPicPr>
          <p:nvPr userDrawn="1"/>
        </p:nvPicPr>
        <p:blipFill>
          <a:blip r:embed="rId3"/>
          <a:stretch>
            <a:fillRect/>
          </a:stretch>
        </p:blipFill>
        <p:spPr>
          <a:xfrm>
            <a:off x="549031" y="1363508"/>
            <a:ext cx="1103781" cy="96362"/>
          </a:xfrm>
          <a:prstGeom prst="rect">
            <a:avLst/>
          </a:prstGeom>
        </p:spPr>
      </p:pic>
      <p:sp>
        <p:nvSpPr>
          <p:cNvPr id="24" name="Text Placeholder 9"/>
          <p:cNvSpPr>
            <a:spLocks noGrp="1"/>
          </p:cNvSpPr>
          <p:nvPr>
            <p:ph type="body" sz="quarter" idx="11" hasCustomPrompt="1"/>
          </p:nvPr>
        </p:nvSpPr>
        <p:spPr>
          <a:xfrm>
            <a:off x="447923" y="2320239"/>
            <a:ext cx="8197114" cy="225176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25" name="Text Placeholder 5"/>
          <p:cNvSpPr>
            <a:spLocks noGrp="1"/>
          </p:cNvSpPr>
          <p:nvPr>
            <p:ph type="body" sz="quarter" idx="12" hasCustomPrompt="1"/>
          </p:nvPr>
        </p:nvSpPr>
        <p:spPr>
          <a:xfrm>
            <a:off x="460375" y="1730667"/>
            <a:ext cx="8184662" cy="411171"/>
          </a:xfrm>
          <a:prstGeom prst="rect">
            <a:avLst/>
          </a:prstGeom>
        </p:spPr>
        <p:txBody>
          <a:bodyPr>
            <a:noAutofit/>
          </a:bodyPr>
          <a:lstStyle>
            <a:lvl1pPr marL="0" indent="0">
              <a:lnSpc>
                <a:spcPct val="90000"/>
              </a:lnSpc>
              <a:buNone/>
              <a:defRPr sz="2400" b="0" i="0" baseline="0">
                <a:solidFill>
                  <a:schemeClr val="tx2"/>
                </a:solidFill>
                <a:latin typeface="Uni Sans" charset="0"/>
                <a:ea typeface="Uni Sans" charset="0"/>
                <a:cs typeface="Uni Sans"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REGULAR, 24 PT.)</a:t>
            </a:r>
          </a:p>
        </p:txBody>
      </p:sp>
      <p:pic>
        <p:nvPicPr>
          <p:cNvPr id="26" name="Picture 2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05041" y="4675530"/>
            <a:ext cx="2539991" cy="172311"/>
          </a:xfrm>
          <a:prstGeom prst="rect">
            <a:avLst/>
          </a:prstGeom>
        </p:spPr>
      </p:pic>
      <p:sp>
        <p:nvSpPr>
          <p:cNvPr id="2" name="Title 1"/>
          <p:cNvSpPr>
            <a:spLocks noGrp="1"/>
          </p:cNvSpPr>
          <p:nvPr>
            <p:ph type="title" hasCustomPrompt="1"/>
          </p:nvPr>
        </p:nvSpPr>
        <p:spPr>
          <a:xfrm>
            <a:off x="447922" y="369285"/>
            <a:ext cx="8197109"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3072872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stretch>
            <a:fillRect/>
          </a:stretch>
        </p:blipFill>
        <p:spPr>
          <a:xfrm>
            <a:off x="549031" y="1363508"/>
            <a:ext cx="1103781" cy="96362"/>
          </a:xfrm>
          <a:prstGeom prst="rect">
            <a:avLst/>
          </a:prstGeom>
        </p:spPr>
      </p:pic>
      <p:pic>
        <p:nvPicPr>
          <p:cNvPr id="6" name="Picture 5" descr="W Logo_Purple_2685_HE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sp>
        <p:nvSpPr>
          <p:cNvPr id="8" name="Text Placeholder 9"/>
          <p:cNvSpPr>
            <a:spLocks noGrp="1"/>
          </p:cNvSpPr>
          <p:nvPr>
            <p:ph type="body" sz="quarter" idx="11" hasCustomPrompt="1"/>
          </p:nvPr>
        </p:nvSpPr>
        <p:spPr>
          <a:xfrm>
            <a:off x="447923" y="1730667"/>
            <a:ext cx="8197114" cy="236590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2" name="Title 1"/>
          <p:cNvSpPr>
            <a:spLocks noGrp="1"/>
          </p:cNvSpPr>
          <p:nvPr>
            <p:ph type="title" hasCustomPrompt="1"/>
          </p:nvPr>
        </p:nvSpPr>
        <p:spPr>
          <a:xfrm>
            <a:off x="460375" y="370622"/>
            <a:ext cx="8184662"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1450220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549031" y="1363508"/>
            <a:ext cx="1103781" cy="96362"/>
          </a:xfrm>
          <a:prstGeom prst="rect">
            <a:avLst/>
          </a:prstGeom>
        </p:spPr>
      </p:pic>
      <p:sp>
        <p:nvSpPr>
          <p:cNvPr id="10" name="Chart Placeholder 11"/>
          <p:cNvSpPr>
            <a:spLocks noGrp="1"/>
          </p:cNvSpPr>
          <p:nvPr>
            <p:ph type="chart" sz="quarter" idx="12" hasCustomPrompt="1"/>
          </p:nvPr>
        </p:nvSpPr>
        <p:spPr>
          <a:xfrm>
            <a:off x="447923" y="1724977"/>
            <a:ext cx="8184662" cy="2961163"/>
          </a:xfrm>
          <a:prstGeom prst="rect">
            <a:avLst/>
          </a:prstGeom>
        </p:spPr>
        <p:txBody>
          <a:bodyPr>
            <a:normAutofit/>
          </a:bodyPr>
          <a:lstStyle>
            <a:lvl1pPr marL="0" indent="0">
              <a:buNone/>
              <a:defRPr sz="2400" b="0" i="1" baseline="0">
                <a:solidFill>
                  <a:schemeClr val="tx1"/>
                </a:solidFill>
                <a:latin typeface="Open Sans Light"/>
                <a:cs typeface="Open Sans Light"/>
              </a:defRPr>
            </a:lvl1pPr>
          </a:lstStyle>
          <a:p>
            <a:r>
              <a:rPr lang="en-US" dirty="0"/>
              <a:t>Graphics can go here – </a:t>
            </a:r>
            <a:br>
              <a:rPr lang="en-US" dirty="0"/>
            </a:br>
            <a:r>
              <a:rPr lang="en-US" dirty="0"/>
              <a:t>replace this box with your image or chart</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5041" y="4675530"/>
            <a:ext cx="2539991" cy="172311"/>
          </a:xfrm>
          <a:prstGeom prst="rect">
            <a:avLst/>
          </a:prstGeom>
        </p:spPr>
      </p:pic>
      <p:sp>
        <p:nvSpPr>
          <p:cNvPr id="2" name="Title 1"/>
          <p:cNvSpPr>
            <a:spLocks noGrp="1"/>
          </p:cNvSpPr>
          <p:nvPr>
            <p:ph type="title" hasCustomPrompt="1"/>
          </p:nvPr>
        </p:nvSpPr>
        <p:spPr>
          <a:xfrm>
            <a:off x="460375" y="369733"/>
            <a:ext cx="8172210"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2489552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7" name="Picture 6" descr="UW_W 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081" y="4675530"/>
            <a:ext cx="2540000" cy="172311"/>
          </a:xfrm>
          <a:prstGeom prst="rect">
            <a:avLst/>
          </a:prstGeom>
        </p:spPr>
      </p:pic>
      <p:pic>
        <p:nvPicPr>
          <p:cNvPr id="9" name="Picture 8"/>
          <p:cNvPicPr>
            <a:picLocks noChangeAspect="1"/>
          </p:cNvPicPr>
          <p:nvPr userDrawn="1"/>
        </p:nvPicPr>
        <p:blipFill>
          <a:blip r:embed="rId4"/>
          <a:stretch>
            <a:fillRect/>
          </a:stretch>
        </p:blipFill>
        <p:spPr>
          <a:xfrm>
            <a:off x="568081" y="3426449"/>
            <a:ext cx="1600200" cy="139700"/>
          </a:xfrm>
          <a:prstGeom prst="rect">
            <a:avLst/>
          </a:prstGeom>
        </p:spPr>
      </p:pic>
      <p:sp>
        <p:nvSpPr>
          <p:cNvPr id="2" name="Title 1"/>
          <p:cNvSpPr>
            <a:spLocks noGrp="1"/>
          </p:cNvSpPr>
          <p:nvPr>
            <p:ph type="title" hasCustomPrompt="1"/>
          </p:nvPr>
        </p:nvSpPr>
        <p:spPr>
          <a:xfrm>
            <a:off x="460375" y="644993"/>
            <a:ext cx="7023540" cy="2641756"/>
          </a:xfrm>
          <a:prstGeom prst="rect">
            <a:avLst/>
          </a:prstGeom>
        </p:spPr>
        <p:txBody>
          <a:bodyPr anchor="b"/>
          <a:lstStyle>
            <a:lvl1pPr algn="l">
              <a:defRPr sz="5000" b="1" i="0" baseline="0">
                <a:solidFill>
                  <a:schemeClr val="tx2"/>
                </a:solidFill>
                <a:latin typeface="Encode Sans Normal Black" charset="0"/>
                <a:ea typeface="Encode Sans Normal Black" charset="0"/>
                <a:cs typeface="Encode Sans Normal Black" charset="0"/>
              </a:defRPr>
            </a:lvl1pPr>
          </a:lstStyle>
          <a:p>
            <a:r>
              <a:rPr lang="en-US" dirty="0"/>
              <a:t>TITLE HERE </a:t>
            </a:r>
            <a:br>
              <a:rPr lang="en-US" dirty="0"/>
            </a:br>
            <a:r>
              <a:rPr lang="en-US" dirty="0"/>
              <a:t>ENCODE NORMAL BLACK, 50 PT.</a:t>
            </a:r>
          </a:p>
        </p:txBody>
      </p:sp>
    </p:spTree>
    <p:extLst>
      <p:ext uri="{BB962C8B-B14F-4D97-AF65-F5344CB8AC3E}">
        <p14:creationId xmlns:p14="http://schemas.microsoft.com/office/powerpoint/2010/main" val="2373491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9" name="Text Placeholder 9"/>
          <p:cNvSpPr>
            <a:spLocks noGrp="1"/>
          </p:cNvSpPr>
          <p:nvPr>
            <p:ph type="body" sz="quarter" idx="11" hasCustomPrompt="1"/>
          </p:nvPr>
        </p:nvSpPr>
        <p:spPr>
          <a:xfrm>
            <a:off x="447923" y="2320239"/>
            <a:ext cx="8197114" cy="225176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10" name="Text Placeholder 5"/>
          <p:cNvSpPr>
            <a:spLocks noGrp="1"/>
          </p:cNvSpPr>
          <p:nvPr>
            <p:ph type="body" sz="quarter" idx="12" hasCustomPrompt="1"/>
          </p:nvPr>
        </p:nvSpPr>
        <p:spPr>
          <a:xfrm>
            <a:off x="460375" y="1730667"/>
            <a:ext cx="8184662" cy="411171"/>
          </a:xfrm>
          <a:prstGeom prst="rect">
            <a:avLst/>
          </a:prstGeom>
        </p:spPr>
        <p:txBody>
          <a:bodyPr>
            <a:noAutofit/>
          </a:bodyPr>
          <a:lstStyle>
            <a:lvl1pPr marL="0" indent="0">
              <a:lnSpc>
                <a:spcPct val="90000"/>
              </a:lnSpc>
              <a:buNone/>
              <a:defRPr sz="2400" b="0" i="0" baseline="0">
                <a:solidFill>
                  <a:schemeClr val="tx2"/>
                </a:solidFill>
                <a:latin typeface="Uni Sans" charset="0"/>
                <a:ea typeface="Uni Sans" charset="0"/>
                <a:cs typeface="Uni Sans"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REGULAR, 24 PT.)</a:t>
            </a:r>
          </a:p>
        </p:txBody>
      </p:sp>
      <p:pic>
        <p:nvPicPr>
          <p:cNvPr id="11" name="Picture 10"/>
          <p:cNvPicPr>
            <a:picLocks noChangeAspect="1"/>
          </p:cNvPicPr>
          <p:nvPr userDrawn="1"/>
        </p:nvPicPr>
        <p:blipFill>
          <a:blip r:embed="rId2"/>
          <a:stretch>
            <a:fillRect/>
          </a:stretch>
        </p:blipFill>
        <p:spPr>
          <a:xfrm>
            <a:off x="549031" y="1363508"/>
            <a:ext cx="1103781" cy="96362"/>
          </a:xfrm>
          <a:prstGeom prst="rect">
            <a:avLst/>
          </a:prstGeom>
        </p:spPr>
      </p:pic>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5037" y="4675530"/>
            <a:ext cx="2540000" cy="172311"/>
          </a:xfrm>
          <a:prstGeom prst="rect">
            <a:avLst/>
          </a:prstGeom>
        </p:spPr>
      </p:pic>
      <p:sp>
        <p:nvSpPr>
          <p:cNvPr id="2" name="Title 1"/>
          <p:cNvSpPr>
            <a:spLocks noGrp="1"/>
          </p:cNvSpPr>
          <p:nvPr>
            <p:ph type="title" hasCustomPrompt="1"/>
          </p:nvPr>
        </p:nvSpPr>
        <p:spPr>
          <a:xfrm>
            <a:off x="447923" y="371510"/>
            <a:ext cx="8197114" cy="993775"/>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2769240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Content">
    <p:bg>
      <p:bgPr>
        <a:solidFill>
          <a:schemeClr val="bg1"/>
        </a:solidFill>
        <a:effectLst/>
      </p:bgPr>
    </p:bg>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447923" y="1730667"/>
            <a:ext cx="8197114" cy="236590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12" name="Picture 11"/>
          <p:cNvPicPr>
            <a:picLocks noChangeAspect="1"/>
          </p:cNvPicPr>
          <p:nvPr userDrawn="1"/>
        </p:nvPicPr>
        <p:blipFill>
          <a:blip r:embed="rId2"/>
          <a:stretch>
            <a:fillRect/>
          </a:stretch>
        </p:blipFill>
        <p:spPr>
          <a:xfrm>
            <a:off x="549031" y="1363508"/>
            <a:ext cx="1103781" cy="96362"/>
          </a:xfrm>
          <a:prstGeom prst="rect">
            <a:avLst/>
          </a:prstGeom>
        </p:spPr>
      </p:pic>
      <p:pic>
        <p:nvPicPr>
          <p:cNvPr id="13" name="Picture 12" descr="UW_W 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sp>
        <p:nvSpPr>
          <p:cNvPr id="2" name="Title 1"/>
          <p:cNvSpPr>
            <a:spLocks noGrp="1"/>
          </p:cNvSpPr>
          <p:nvPr>
            <p:ph type="title" hasCustomPrompt="1"/>
          </p:nvPr>
        </p:nvSpPr>
        <p:spPr>
          <a:xfrm>
            <a:off x="447923" y="369733"/>
            <a:ext cx="8197114" cy="993775"/>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3236337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 Graphic">
    <p:bg>
      <p:bgPr>
        <a:solidFill>
          <a:schemeClr val="bg1"/>
        </a:solidFill>
        <a:effectLst/>
      </p:bgPr>
    </p:bg>
    <p:spTree>
      <p:nvGrpSpPr>
        <p:cNvPr id="1" name=""/>
        <p:cNvGrpSpPr/>
        <p:nvPr/>
      </p:nvGrpSpPr>
      <p:grpSpPr>
        <a:xfrm>
          <a:off x="0" y="0"/>
          <a:ext cx="0" cy="0"/>
          <a:chOff x="0" y="0"/>
          <a:chExt cx="0" cy="0"/>
        </a:xfrm>
      </p:grpSpPr>
      <p:sp>
        <p:nvSpPr>
          <p:cNvPr id="6" name="Chart Placeholder 11"/>
          <p:cNvSpPr>
            <a:spLocks noGrp="1"/>
          </p:cNvSpPr>
          <p:nvPr>
            <p:ph type="chart" sz="quarter" idx="12" hasCustomPrompt="1"/>
          </p:nvPr>
        </p:nvSpPr>
        <p:spPr>
          <a:xfrm>
            <a:off x="447923" y="1724977"/>
            <a:ext cx="8184662" cy="2828169"/>
          </a:xfrm>
          <a:prstGeom prst="rect">
            <a:avLst/>
          </a:prstGeom>
        </p:spPr>
        <p:txBody>
          <a:bodyPr>
            <a:normAutofit/>
          </a:bodyPr>
          <a:lstStyle>
            <a:lvl1pPr marL="0" indent="0">
              <a:buNone/>
              <a:defRPr sz="2400" b="0" i="1" baseline="0">
                <a:solidFill>
                  <a:srgbClr val="FFFFFF"/>
                </a:solidFill>
                <a:latin typeface="Open Sans Light"/>
                <a:cs typeface="Open Sans Light"/>
              </a:defRPr>
            </a:lvl1pPr>
          </a:lstStyle>
          <a:p>
            <a:r>
              <a:rPr lang="en-US" dirty="0"/>
              <a:t>Graphics can go here – </a:t>
            </a:r>
            <a:br>
              <a:rPr lang="en-US" dirty="0"/>
            </a:br>
            <a:r>
              <a:rPr lang="en-US" dirty="0"/>
              <a:t>replace this box with your image or chart</a:t>
            </a:r>
          </a:p>
        </p:txBody>
      </p:sp>
      <p:pic>
        <p:nvPicPr>
          <p:cNvPr id="13" name="Picture 12"/>
          <p:cNvPicPr>
            <a:picLocks noChangeAspect="1"/>
          </p:cNvPicPr>
          <p:nvPr userDrawn="1"/>
        </p:nvPicPr>
        <p:blipFill>
          <a:blip r:embed="rId2"/>
          <a:stretch>
            <a:fillRect/>
          </a:stretch>
        </p:blipFill>
        <p:spPr>
          <a:xfrm>
            <a:off x="549031" y="1363508"/>
            <a:ext cx="1103781" cy="96362"/>
          </a:xfrm>
          <a:prstGeom prst="rect">
            <a:avLst/>
          </a:prstGeom>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5037" y="4675530"/>
            <a:ext cx="2540000" cy="172311"/>
          </a:xfrm>
          <a:prstGeom prst="rect">
            <a:avLst/>
          </a:prstGeom>
        </p:spPr>
      </p:pic>
      <p:sp>
        <p:nvSpPr>
          <p:cNvPr id="2" name="Title 1"/>
          <p:cNvSpPr>
            <a:spLocks noGrp="1"/>
          </p:cNvSpPr>
          <p:nvPr>
            <p:ph type="title" hasCustomPrompt="1"/>
          </p:nvPr>
        </p:nvSpPr>
        <p:spPr>
          <a:xfrm>
            <a:off x="460375" y="370622"/>
            <a:ext cx="8184662" cy="993775"/>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3828560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447923" y="2320239"/>
            <a:ext cx="8197114" cy="225176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11" name="Text Placeholder 5"/>
          <p:cNvSpPr>
            <a:spLocks noGrp="1"/>
          </p:cNvSpPr>
          <p:nvPr>
            <p:ph type="body" sz="quarter" idx="12" hasCustomPrompt="1"/>
          </p:nvPr>
        </p:nvSpPr>
        <p:spPr>
          <a:xfrm>
            <a:off x="460375" y="1730667"/>
            <a:ext cx="8184662" cy="411171"/>
          </a:xfrm>
          <a:prstGeom prst="rect">
            <a:avLst/>
          </a:prstGeom>
        </p:spPr>
        <p:txBody>
          <a:bodyPr>
            <a:noAutofit/>
          </a:bodyPr>
          <a:lstStyle>
            <a:lvl1pPr marL="0" indent="0">
              <a:lnSpc>
                <a:spcPct val="90000"/>
              </a:lnSpc>
              <a:buNone/>
              <a:defRPr sz="2400" b="0" i="0" baseline="0">
                <a:solidFill>
                  <a:schemeClr val="tx2"/>
                </a:solidFill>
                <a:latin typeface="Uni Sans" charset="0"/>
                <a:ea typeface="Uni Sans" charset="0"/>
                <a:cs typeface="Uni Sans"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REGULAR, 24 PT.)</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874" y="1363508"/>
            <a:ext cx="1090095" cy="96362"/>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5041" y="4675530"/>
            <a:ext cx="2539991" cy="172311"/>
          </a:xfrm>
          <a:prstGeom prst="rect">
            <a:avLst/>
          </a:prstGeom>
        </p:spPr>
      </p:pic>
      <p:sp>
        <p:nvSpPr>
          <p:cNvPr id="2" name="Title 1"/>
          <p:cNvSpPr>
            <a:spLocks noGrp="1"/>
          </p:cNvSpPr>
          <p:nvPr>
            <p:ph type="title" hasCustomPrompt="1"/>
          </p:nvPr>
        </p:nvSpPr>
        <p:spPr>
          <a:xfrm>
            <a:off x="460374" y="369733"/>
            <a:ext cx="8184657"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2786595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447923" y="1730667"/>
            <a:ext cx="8197114" cy="236590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13" name="Picture 12"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5874" y="1363508"/>
            <a:ext cx="1090095" cy="96362"/>
          </a:xfrm>
          <a:prstGeom prst="rect">
            <a:avLst/>
          </a:prstGeom>
        </p:spPr>
      </p:pic>
      <p:sp>
        <p:nvSpPr>
          <p:cNvPr id="2" name="Title 1"/>
          <p:cNvSpPr>
            <a:spLocks noGrp="1"/>
          </p:cNvSpPr>
          <p:nvPr>
            <p:ph type="title" hasCustomPrompt="1"/>
          </p:nvPr>
        </p:nvSpPr>
        <p:spPr>
          <a:xfrm>
            <a:off x="460375" y="369733"/>
            <a:ext cx="8184662"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2499213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9461" y="3426449"/>
            <a:ext cx="1597439" cy="1397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081" y="4599107"/>
            <a:ext cx="2416273" cy="212486"/>
          </a:xfrm>
          <a:prstGeom prst="rect">
            <a:avLst/>
          </a:prstGeom>
        </p:spPr>
      </p:pic>
      <p:pic>
        <p:nvPicPr>
          <p:cNvPr id="10" name="Picture 9" descr="W Logo_Purple_2685_HE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sp>
        <p:nvSpPr>
          <p:cNvPr id="2" name="Title 1"/>
          <p:cNvSpPr>
            <a:spLocks noGrp="1"/>
          </p:cNvSpPr>
          <p:nvPr>
            <p:ph type="title" hasCustomPrompt="1"/>
          </p:nvPr>
        </p:nvSpPr>
        <p:spPr>
          <a:xfrm>
            <a:off x="460375" y="644993"/>
            <a:ext cx="7023540" cy="2641756"/>
          </a:xfrm>
          <a:prstGeom prst="rect">
            <a:avLst/>
          </a:prstGeom>
        </p:spPr>
        <p:txBody>
          <a:bodyPr anchor="b"/>
          <a:lstStyle>
            <a:lvl1pPr algn="l">
              <a:defRPr sz="5000" b="1" i="0">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spTree>
    <p:extLst>
      <p:ext uri="{BB962C8B-B14F-4D97-AF65-F5344CB8AC3E}">
        <p14:creationId xmlns:p14="http://schemas.microsoft.com/office/powerpoint/2010/main" val="3965653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9461" y="3426449"/>
            <a:ext cx="1597439" cy="139700"/>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8085" y="4675530"/>
            <a:ext cx="2539991" cy="172311"/>
          </a:xfrm>
          <a:prstGeom prst="rect">
            <a:avLst/>
          </a:prstGeom>
        </p:spPr>
      </p:pic>
      <p:sp>
        <p:nvSpPr>
          <p:cNvPr id="2" name="Title 1"/>
          <p:cNvSpPr>
            <a:spLocks noGrp="1"/>
          </p:cNvSpPr>
          <p:nvPr>
            <p:ph type="title" hasCustomPrompt="1"/>
          </p:nvPr>
        </p:nvSpPr>
        <p:spPr>
          <a:xfrm>
            <a:off x="460375" y="644993"/>
            <a:ext cx="6972300" cy="2641756"/>
          </a:xfrm>
          <a:prstGeom prst="rect">
            <a:avLst/>
          </a:prstGeom>
        </p:spPr>
        <p:txBody>
          <a:bodyPr anchor="b"/>
          <a:lstStyle>
            <a:lvl1pPr algn="l">
              <a:defRPr sz="5000" b="1" i="0">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spTree>
    <p:extLst>
      <p:ext uri="{BB962C8B-B14F-4D97-AF65-F5344CB8AC3E}">
        <p14:creationId xmlns:p14="http://schemas.microsoft.com/office/powerpoint/2010/main" val="290149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3.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703096"/>
      </p:ext>
    </p:extLst>
  </p:cSld>
  <p:clrMap bg1="dk1" tx1="lt1" bg2="dk2" tx2="lt2" accent1="accent1" accent2="accent2" accent3="accent3" accent4="accent4" accent5="accent5" accent6="accent6" hlink="hlink" folHlink="folHlink"/>
  <p:sldLayoutIdLst>
    <p:sldLayoutId id="2147483666" r:id="rId1"/>
    <p:sldLayoutId id="2147483658" r:id="rId2"/>
    <p:sldLayoutId id="2147483659" r:id="rId3"/>
    <p:sldLayoutId id="2147483660" r:id="rId4"/>
    <p:sldLayoutId id="2147483661" r:id="rId5"/>
    <p:sldLayoutId id="2147483683" r:id="rId6"/>
    <p:sldLayoutId id="2147483684"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2CA9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665410"/>
      </p:ext>
    </p:extLst>
  </p:cSld>
  <p:clrMap bg1="lt1" tx1="dk1" bg2="lt2" tx2="dk2" accent1="accent1" accent2="accent2" accent3="accent3" accent4="accent4" accent5="accent5" accent6="accent6" hlink="hlink" folHlink="folHlink"/>
  <p:sldLayoutIdLst>
    <p:sldLayoutId id="2147483678" r:id="rId1"/>
    <p:sldLayoutId id="2147483673" r:id="rId2"/>
    <p:sldLayoutId id="2147483674" r:id="rId3"/>
    <p:sldLayoutId id="2147483675" r:id="rId4"/>
    <p:sldLayoutId id="2147483677" r:id="rId5"/>
    <p:sldLayoutId id="2147483681"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79" r:id="rId1"/>
    <p:sldLayoutId id="2147483653" r:id="rId2"/>
    <p:sldLayoutId id="2147483663" r:id="rId3"/>
    <p:sldLayoutId id="2147483664" r:id="rId4"/>
    <p:sldLayoutId id="2147483665"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en/question-question-mark-gold-634903/" TargetMode="External"/><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hyperlink" Target="https://uwconnect.uw.edu/finance?id=kb_article_view&amp;sysparm_article=KB0032010"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pixabay.com/en/question-question-mark-gold-634903/" TargetMode="External"/><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8" Type="http://schemas.openxmlformats.org/officeDocument/2006/relationships/hyperlink" Target="https://finance.uw.edu/ps/how-to-pay/field-advances" TargetMode="External"/><Relationship Id="rId3" Type="http://schemas.openxmlformats.org/officeDocument/2006/relationships/hyperlink" Target="https://uwconnect.uw.edu/finance?id=kb_article_view&amp;sysparm_article=KB0032750" TargetMode="External"/><Relationship Id="rId7" Type="http://schemas.openxmlformats.org/officeDocument/2006/relationships/hyperlink" Target="https://uwconnect.uw.edu/finance?id=sc_cat_item&amp;sys_id=e34377cb87c3a9506f1997dd3fbb35ac" TargetMode="External"/><Relationship Id="rId2" Type="http://schemas.openxmlformats.org/officeDocument/2006/relationships/hyperlink" Target="https://finance.uw.edu/ps/how-to-pay/research-subjects/tango-card-0" TargetMode="External"/><Relationship Id="rId1" Type="http://schemas.openxmlformats.org/officeDocument/2006/relationships/slideLayout" Target="../slideLayouts/slideLayout4.xml"/><Relationship Id="rId6" Type="http://schemas.openxmlformats.org/officeDocument/2006/relationships/hyperlink" Target="https://uwconnect.uw.edu/finance?id=kb_article_view&amp;sysparm_article=KB0032675" TargetMode="External"/><Relationship Id="rId5" Type="http://schemas.openxmlformats.org/officeDocument/2006/relationships/hyperlink" Target="https://uwconnect.uw.edu/finance?id=kb_article_view&amp;sysparm_article=KB0032678" TargetMode="External"/><Relationship Id="rId4" Type="http://schemas.openxmlformats.org/officeDocument/2006/relationships/hyperlink" Target="https://finance.uw.edu/ps/how-to-pay/research-subjects/us-bank-rewards-card" TargetMode="External"/><Relationship Id="rId9" Type="http://schemas.openxmlformats.org/officeDocument/2006/relationships/hyperlink" Target="https://uwconnect.uw.edu/finance?id=kb_article_view&amp;sysparm_article=KB003201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pixnio.com/de/objekte/computer/kaffeetasse-buro-laptop-computer-technologie-internet-computer-tastatur-handy" TargetMode="External"/><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uwconnect.uw.edu/finance?id=kb_article_view&amp;sysparm_article=KB0032750" TargetMode="External"/><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quoteinspector.com/images/credit/too-many-credit-cards/" TargetMode="External"/><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pxhere.com/en/photo/681808" TargetMode="External"/><Relationship Id="rId2" Type="http://schemas.openxmlformats.org/officeDocument/2006/relationships/image" Target="../media/image15.jpg"/><Relationship Id="rId1" Type="http://schemas.openxmlformats.org/officeDocument/2006/relationships/slideLayout" Target="../slideLayouts/slideLayout13.xml"/><Relationship Id="rId4" Type="http://schemas.openxmlformats.org/officeDocument/2006/relationships/hyperlink" Target="https://uwconnect.uw.edu/finance?id=sc_cat_item&amp;sys_id=e34377cb87c3a9506f1997dd3fbb35ac"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finance.uw.edu/ps/how-to-pay/research-subjects/us-bank-rewards-card" TargetMode="External"/><Relationship Id="rId2" Type="http://schemas.openxmlformats.org/officeDocument/2006/relationships/hyperlink" Target="https://finance.uw.edu/ps/how-to-pay/research-subjects/tango-card-0" TargetMode="Externa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Field Advance and Research Subjects</a:t>
            </a:r>
          </a:p>
        </p:txBody>
      </p:sp>
    </p:spTree>
    <p:extLst>
      <p:ext uri="{BB962C8B-B14F-4D97-AF65-F5344CB8AC3E}">
        <p14:creationId xmlns:p14="http://schemas.microsoft.com/office/powerpoint/2010/main" val="1913477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25446-2843-48F2-35F8-D3FFAD4702F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C8E26AF-A59A-CED2-B85F-28B3CB113CAC}"/>
              </a:ext>
            </a:extLst>
          </p:cNvPr>
          <p:cNvSpPr>
            <a:spLocks noGrp="1"/>
          </p:cNvSpPr>
          <p:nvPr>
            <p:ph type="title"/>
          </p:nvPr>
        </p:nvSpPr>
        <p:spPr/>
        <p:txBody>
          <a:bodyPr/>
          <a:lstStyle/>
          <a:p>
            <a:r>
              <a:rPr lang="en-US" dirty="0"/>
              <a:t>RESEARCH SUBJECT QUESTIONS</a:t>
            </a:r>
          </a:p>
        </p:txBody>
      </p:sp>
      <p:pic>
        <p:nvPicPr>
          <p:cNvPr id="2" name="Picture 1" descr="A gold question mark on a black background&#10;&#10;AI-generated content may be incorrect.">
            <a:extLst>
              <a:ext uri="{FF2B5EF4-FFF2-40B4-BE49-F238E27FC236}">
                <a16:creationId xmlns:a16="http://schemas.microsoft.com/office/drawing/2014/main" id="{AFF206EB-63BB-AEC5-6E75-528CE1D0E4A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069927" y="1604513"/>
            <a:ext cx="1934473" cy="1934473"/>
          </a:xfrm>
          <a:prstGeom prst="rect">
            <a:avLst/>
          </a:prstGeom>
        </p:spPr>
      </p:pic>
    </p:spTree>
    <p:extLst>
      <p:ext uri="{BB962C8B-B14F-4D97-AF65-F5344CB8AC3E}">
        <p14:creationId xmlns:p14="http://schemas.microsoft.com/office/powerpoint/2010/main" val="2030746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991E82-A4A7-B89A-A2BB-5B4A4DFB77BE}"/>
              </a:ext>
            </a:extLst>
          </p:cNvPr>
          <p:cNvSpPr>
            <a:spLocks noGrp="1"/>
          </p:cNvSpPr>
          <p:nvPr>
            <p:ph type="title"/>
          </p:nvPr>
        </p:nvSpPr>
        <p:spPr/>
        <p:txBody>
          <a:bodyPr/>
          <a:lstStyle/>
          <a:p>
            <a:r>
              <a:rPr lang="en-US" dirty="0"/>
              <a:t>FIELD ADVANCES OVERVIEW</a:t>
            </a:r>
          </a:p>
        </p:txBody>
      </p:sp>
      <p:sp>
        <p:nvSpPr>
          <p:cNvPr id="2" name="TextBox 1">
            <a:extLst>
              <a:ext uri="{FF2B5EF4-FFF2-40B4-BE49-F238E27FC236}">
                <a16:creationId xmlns:a16="http://schemas.microsoft.com/office/drawing/2014/main" id="{FB2C02BC-3E16-4968-BC8B-FDB14C633428}"/>
              </a:ext>
            </a:extLst>
          </p:cNvPr>
          <p:cNvSpPr txBox="1"/>
          <p:nvPr/>
        </p:nvSpPr>
        <p:spPr>
          <a:xfrm>
            <a:off x="568036" y="1544782"/>
            <a:ext cx="7931728" cy="2585323"/>
          </a:xfrm>
          <a:prstGeom prst="rect">
            <a:avLst/>
          </a:prstGeom>
          <a:noFill/>
        </p:spPr>
        <p:txBody>
          <a:bodyPr wrap="square" rtlCol="0">
            <a:spAutoFit/>
          </a:bodyPr>
          <a:lstStyle/>
          <a:p>
            <a:r>
              <a:rPr lang="en-US" b="1" dirty="0"/>
              <a:t>What is a Field Advance?</a:t>
            </a:r>
          </a:p>
          <a:p>
            <a:r>
              <a:rPr lang="en-US" dirty="0">
                <a:solidFill>
                  <a:schemeClr val="tx2"/>
                </a:solidFill>
              </a:rPr>
              <a:t>A field advance is a loan from the University of Washington (UW) general funds made to a UW department, under the supervision of a UW employee (custodian) to provide a temporary source of funds for conducting official UW business. </a:t>
            </a:r>
          </a:p>
          <a:p>
            <a:endParaRPr lang="en-US" dirty="0">
              <a:solidFill>
                <a:schemeClr val="tx2"/>
              </a:solidFill>
            </a:endParaRPr>
          </a:p>
          <a:p>
            <a:r>
              <a:rPr lang="en-US" dirty="0">
                <a:solidFill>
                  <a:schemeClr val="tx2"/>
                </a:solidFill>
              </a:rPr>
              <a:t>All field advances issued are subject to federal, state, and university purchasing rules and guidelines.</a:t>
            </a:r>
          </a:p>
          <a:p>
            <a:endParaRPr lang="en-US" dirty="0">
              <a:solidFill>
                <a:schemeClr val="tx2"/>
              </a:solidFill>
            </a:endParaRPr>
          </a:p>
          <a:p>
            <a:r>
              <a:rPr lang="en-US" dirty="0">
                <a:solidFill>
                  <a:schemeClr val="tx2"/>
                </a:solidFill>
              </a:rPr>
              <a:t>Field advance requests are under $10,000 and can last no more than six months. </a:t>
            </a:r>
          </a:p>
        </p:txBody>
      </p:sp>
    </p:spTree>
    <p:extLst>
      <p:ext uri="{BB962C8B-B14F-4D97-AF65-F5344CB8AC3E}">
        <p14:creationId xmlns:p14="http://schemas.microsoft.com/office/powerpoint/2010/main" val="415563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89752-7D0E-2583-583B-00BE82A45EA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040A8A1-7992-9E85-E956-B82C446E9FF4}"/>
              </a:ext>
            </a:extLst>
          </p:cNvPr>
          <p:cNvSpPr>
            <a:spLocks noGrp="1"/>
          </p:cNvSpPr>
          <p:nvPr>
            <p:ph type="title"/>
          </p:nvPr>
        </p:nvSpPr>
        <p:spPr/>
        <p:txBody>
          <a:bodyPr/>
          <a:lstStyle/>
          <a:p>
            <a:r>
              <a:rPr lang="en-US" dirty="0"/>
              <a:t>FIELD ADVANCES</a:t>
            </a:r>
          </a:p>
        </p:txBody>
      </p:sp>
      <p:sp>
        <p:nvSpPr>
          <p:cNvPr id="2" name="TextBox 1">
            <a:extLst>
              <a:ext uri="{FF2B5EF4-FFF2-40B4-BE49-F238E27FC236}">
                <a16:creationId xmlns:a16="http://schemas.microsoft.com/office/drawing/2014/main" id="{EE6929B5-D654-927D-4432-334BDE764419}"/>
              </a:ext>
            </a:extLst>
          </p:cNvPr>
          <p:cNvSpPr txBox="1"/>
          <p:nvPr/>
        </p:nvSpPr>
        <p:spPr>
          <a:xfrm>
            <a:off x="526473" y="1503218"/>
            <a:ext cx="8197114" cy="1200329"/>
          </a:xfrm>
          <a:prstGeom prst="rect">
            <a:avLst/>
          </a:prstGeom>
          <a:noFill/>
        </p:spPr>
        <p:txBody>
          <a:bodyPr wrap="square" rtlCol="0">
            <a:spAutoFit/>
          </a:bodyPr>
          <a:lstStyle/>
          <a:p>
            <a:r>
              <a:rPr lang="en-US" b="1" dirty="0"/>
              <a:t>What can you use the Field Advance for?</a:t>
            </a:r>
          </a:p>
          <a:p>
            <a:pPr marL="285750" indent="-285750">
              <a:buFont typeface="Arial" panose="020B0604020202020204" pitchFamily="34" charset="0"/>
              <a:buChar char="•"/>
            </a:pPr>
            <a:r>
              <a:rPr lang="en-US" dirty="0">
                <a:solidFill>
                  <a:schemeClr val="tx2"/>
                </a:solidFill>
              </a:rPr>
              <a:t>Conducting research or training in remote areas</a:t>
            </a:r>
          </a:p>
          <a:p>
            <a:pPr marL="285750" indent="-285750">
              <a:buFont typeface="Arial" panose="020B0604020202020204" pitchFamily="34" charset="0"/>
              <a:buChar char="•"/>
            </a:pPr>
            <a:r>
              <a:rPr lang="en-US" dirty="0">
                <a:solidFill>
                  <a:schemeClr val="tx2"/>
                </a:solidFill>
              </a:rPr>
              <a:t>Per diem advances for UW students and other individuals </a:t>
            </a:r>
            <a:r>
              <a:rPr lang="en-US" u="sng" dirty="0">
                <a:solidFill>
                  <a:schemeClr val="tx2"/>
                </a:solidFill>
              </a:rPr>
              <a:t>not</a:t>
            </a:r>
            <a:r>
              <a:rPr lang="en-US" dirty="0">
                <a:solidFill>
                  <a:schemeClr val="tx2"/>
                </a:solidFill>
              </a:rPr>
              <a:t> on the UW payroll</a:t>
            </a:r>
          </a:p>
          <a:p>
            <a:pPr marL="285750" indent="-285750">
              <a:buFont typeface="Arial" panose="020B0604020202020204" pitchFamily="34" charset="0"/>
              <a:buChar char="•"/>
            </a:pPr>
            <a:r>
              <a:rPr lang="en-US" dirty="0">
                <a:solidFill>
                  <a:schemeClr val="tx2"/>
                </a:solidFill>
              </a:rPr>
              <a:t>Research subject payments when subjects need to be paid in cash</a:t>
            </a:r>
          </a:p>
        </p:txBody>
      </p:sp>
      <p:sp>
        <p:nvSpPr>
          <p:cNvPr id="4" name="TextBox 3">
            <a:extLst>
              <a:ext uri="{FF2B5EF4-FFF2-40B4-BE49-F238E27FC236}">
                <a16:creationId xmlns:a16="http://schemas.microsoft.com/office/drawing/2014/main" id="{40D05500-E8BF-4AD4-19D4-D40305815729}"/>
              </a:ext>
            </a:extLst>
          </p:cNvPr>
          <p:cNvSpPr txBox="1"/>
          <p:nvPr/>
        </p:nvSpPr>
        <p:spPr>
          <a:xfrm>
            <a:off x="498963" y="2843257"/>
            <a:ext cx="8021582" cy="2308324"/>
          </a:xfrm>
          <a:prstGeom prst="rect">
            <a:avLst/>
          </a:prstGeom>
          <a:noFill/>
        </p:spPr>
        <p:txBody>
          <a:bodyPr wrap="square" rtlCol="0">
            <a:spAutoFit/>
          </a:bodyPr>
          <a:lstStyle/>
          <a:p>
            <a:r>
              <a:rPr lang="en-US" b="1" dirty="0"/>
              <a:t>What you cannot use the Field Advance for:</a:t>
            </a:r>
          </a:p>
          <a:p>
            <a:pPr marL="285750" indent="-285750">
              <a:buFont typeface="Arial" panose="020B0604020202020204" pitchFamily="34" charset="0"/>
              <a:buChar char="•"/>
            </a:pPr>
            <a:r>
              <a:rPr lang="en-US" dirty="0">
                <a:solidFill>
                  <a:schemeClr val="tx2"/>
                </a:solidFill>
              </a:rPr>
              <a:t>Travel expenses for UW employees and personal travel insurance</a:t>
            </a:r>
          </a:p>
          <a:p>
            <a:pPr marL="285750" indent="-285750">
              <a:buFont typeface="Arial" panose="020B0604020202020204" pitchFamily="34" charset="0"/>
              <a:buChar char="•"/>
            </a:pPr>
            <a:r>
              <a:rPr lang="en-US" dirty="0">
                <a:solidFill>
                  <a:schemeClr val="tx2"/>
                </a:solidFill>
              </a:rPr>
              <a:t>Domestic purchases for goods and services</a:t>
            </a:r>
          </a:p>
          <a:p>
            <a:pPr marL="285750" indent="-285750">
              <a:buFont typeface="Arial" panose="020B0604020202020204" pitchFamily="34" charset="0"/>
              <a:buChar char="•"/>
            </a:pPr>
            <a:r>
              <a:rPr lang="en-US" dirty="0">
                <a:solidFill>
                  <a:schemeClr val="tx2"/>
                </a:solidFill>
              </a:rPr>
              <a:t>Reimbursements or payment for services to UW employees</a:t>
            </a:r>
          </a:p>
          <a:p>
            <a:pPr marL="285750" indent="-285750">
              <a:buFont typeface="Arial" panose="020B0604020202020204" pitchFamily="34" charset="0"/>
              <a:buChar char="•"/>
            </a:pPr>
            <a:r>
              <a:rPr lang="en-US" dirty="0">
                <a:solidFill>
                  <a:schemeClr val="tx2"/>
                </a:solidFill>
              </a:rPr>
              <a:t>Alcohol</a:t>
            </a:r>
          </a:p>
          <a:p>
            <a:pPr marL="285750" indent="-285750">
              <a:buFont typeface="Arial" panose="020B0604020202020204" pitchFamily="34" charset="0"/>
              <a:buChar char="•"/>
            </a:pPr>
            <a:r>
              <a:rPr lang="en-US" dirty="0">
                <a:solidFill>
                  <a:schemeClr val="tx2"/>
                </a:solidFill>
              </a:rPr>
              <a:t>Payments to nonresident aliens (NRA) for services rendered in the US</a:t>
            </a:r>
          </a:p>
          <a:p>
            <a:pPr marL="285750" indent="-285750">
              <a:buFont typeface="Arial" panose="020B0604020202020204" pitchFamily="34" charset="0"/>
              <a:buChar char="•"/>
            </a:pPr>
            <a:r>
              <a:rPr lang="en-US" dirty="0">
                <a:solidFill>
                  <a:schemeClr val="tx2"/>
                </a:solidFill>
              </a:rPr>
              <a:t>Items not for a project’s purpose</a:t>
            </a:r>
          </a:p>
          <a:p>
            <a:endParaRPr lang="en-US" dirty="0"/>
          </a:p>
        </p:txBody>
      </p:sp>
    </p:spTree>
    <p:extLst>
      <p:ext uri="{BB962C8B-B14F-4D97-AF65-F5344CB8AC3E}">
        <p14:creationId xmlns:p14="http://schemas.microsoft.com/office/powerpoint/2010/main" val="557793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230BC-8622-7279-A5C8-9F6153931BC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6989EC8-CDAC-FD58-3827-FC5C32DF58CB}"/>
              </a:ext>
            </a:extLst>
          </p:cNvPr>
          <p:cNvSpPr>
            <a:spLocks noGrp="1"/>
          </p:cNvSpPr>
          <p:nvPr>
            <p:ph type="title"/>
          </p:nvPr>
        </p:nvSpPr>
        <p:spPr/>
        <p:txBody>
          <a:bodyPr/>
          <a:lstStyle/>
          <a:p>
            <a:r>
              <a:rPr lang="en-US" dirty="0"/>
              <a:t>FIELD ADVANCES PROCESS</a:t>
            </a:r>
          </a:p>
        </p:txBody>
      </p:sp>
      <p:sp>
        <p:nvSpPr>
          <p:cNvPr id="4" name="Rectangle 3">
            <a:extLst>
              <a:ext uri="{FF2B5EF4-FFF2-40B4-BE49-F238E27FC236}">
                <a16:creationId xmlns:a16="http://schemas.microsoft.com/office/drawing/2014/main" id="{B364B63E-D4F3-C3BC-9249-66EBEB4771D3}"/>
              </a:ext>
            </a:extLst>
          </p:cNvPr>
          <p:cNvSpPr/>
          <p:nvPr/>
        </p:nvSpPr>
        <p:spPr>
          <a:xfrm>
            <a:off x="286204" y="1611087"/>
            <a:ext cx="1835727" cy="106819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ln w="0"/>
                <a:solidFill>
                  <a:schemeClr val="accent1"/>
                </a:solidFill>
                <a:effectLst>
                  <a:outerShdw blurRad="38100" dist="25400" dir="5400000" algn="ctr" rotWithShape="0">
                    <a:srgbClr val="6E747A">
                      <a:alpha val="43000"/>
                    </a:srgbClr>
                  </a:outerShdw>
                </a:effectLst>
              </a:rPr>
              <a:t>Create “Spend Authorization” in Workday to request funds</a:t>
            </a:r>
          </a:p>
        </p:txBody>
      </p:sp>
      <p:sp>
        <p:nvSpPr>
          <p:cNvPr id="5" name="Rectangle 4">
            <a:extLst>
              <a:ext uri="{FF2B5EF4-FFF2-40B4-BE49-F238E27FC236}">
                <a16:creationId xmlns:a16="http://schemas.microsoft.com/office/drawing/2014/main" id="{056B7F4D-667A-3363-1322-99ED445BFC53}"/>
              </a:ext>
            </a:extLst>
          </p:cNvPr>
          <p:cNvSpPr/>
          <p:nvPr/>
        </p:nvSpPr>
        <p:spPr>
          <a:xfrm>
            <a:off x="2516984" y="1628505"/>
            <a:ext cx="1835727" cy="106819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ln w="0"/>
                <a:solidFill>
                  <a:schemeClr val="accent1"/>
                </a:solidFill>
                <a:effectLst>
                  <a:outerShdw blurRad="38100" dist="25400" dir="5400000" algn="ctr" rotWithShape="0">
                    <a:srgbClr val="6E747A">
                      <a:alpha val="43000"/>
                    </a:srgbClr>
                  </a:outerShdw>
                </a:effectLst>
              </a:rPr>
              <a:t>Receive funds via UW debit card</a:t>
            </a:r>
          </a:p>
        </p:txBody>
      </p:sp>
      <p:sp>
        <p:nvSpPr>
          <p:cNvPr id="6" name="Rectangle 5">
            <a:extLst>
              <a:ext uri="{FF2B5EF4-FFF2-40B4-BE49-F238E27FC236}">
                <a16:creationId xmlns:a16="http://schemas.microsoft.com/office/drawing/2014/main" id="{F5661D0D-CF46-0FCC-1B96-73D8DA296C0A}"/>
              </a:ext>
            </a:extLst>
          </p:cNvPr>
          <p:cNvSpPr/>
          <p:nvPr/>
        </p:nvSpPr>
        <p:spPr>
          <a:xfrm>
            <a:off x="4791291" y="1643547"/>
            <a:ext cx="1835727" cy="106819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ln w="0"/>
                <a:solidFill>
                  <a:schemeClr val="accent1"/>
                </a:solidFill>
                <a:effectLst>
                  <a:outerShdw blurRad="38100" dist="25400" dir="5400000" algn="ctr" rotWithShape="0">
                    <a:srgbClr val="6E747A">
                      <a:alpha val="43000"/>
                    </a:srgbClr>
                  </a:outerShdw>
                </a:effectLst>
              </a:rPr>
              <a:t>Spend Field Advance</a:t>
            </a:r>
          </a:p>
        </p:txBody>
      </p:sp>
      <p:sp>
        <p:nvSpPr>
          <p:cNvPr id="7" name="Rectangle 6">
            <a:extLst>
              <a:ext uri="{FF2B5EF4-FFF2-40B4-BE49-F238E27FC236}">
                <a16:creationId xmlns:a16="http://schemas.microsoft.com/office/drawing/2014/main" id="{B10C59E3-E8A0-CCC4-7F6C-D41AA7A75579}"/>
              </a:ext>
            </a:extLst>
          </p:cNvPr>
          <p:cNvSpPr/>
          <p:nvPr/>
        </p:nvSpPr>
        <p:spPr>
          <a:xfrm>
            <a:off x="7065598" y="1643548"/>
            <a:ext cx="1835727" cy="106819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ln w="0"/>
                <a:solidFill>
                  <a:schemeClr val="accent1"/>
                </a:solidFill>
                <a:effectLst>
                  <a:outerShdw blurRad="38100" dist="25400" dir="5400000" algn="ctr" rotWithShape="0">
                    <a:srgbClr val="6E747A">
                      <a:alpha val="43000"/>
                    </a:srgbClr>
                  </a:outerShdw>
                </a:effectLst>
              </a:rPr>
              <a:t>Save receipts and documentation</a:t>
            </a:r>
          </a:p>
        </p:txBody>
      </p:sp>
      <p:sp>
        <p:nvSpPr>
          <p:cNvPr id="8" name="Rectangle 7">
            <a:extLst>
              <a:ext uri="{FF2B5EF4-FFF2-40B4-BE49-F238E27FC236}">
                <a16:creationId xmlns:a16="http://schemas.microsoft.com/office/drawing/2014/main" id="{C837069C-3AE8-E51E-4039-04D80D07B86E}"/>
              </a:ext>
            </a:extLst>
          </p:cNvPr>
          <p:cNvSpPr/>
          <p:nvPr/>
        </p:nvSpPr>
        <p:spPr>
          <a:xfrm>
            <a:off x="706582" y="3415146"/>
            <a:ext cx="1835727" cy="106819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ln w="0"/>
                <a:solidFill>
                  <a:schemeClr val="accent1"/>
                </a:solidFill>
                <a:effectLst>
                  <a:outerShdw blurRad="38100" dist="25400" dir="5400000" algn="ctr" rotWithShape="0">
                    <a:srgbClr val="6E747A">
                      <a:alpha val="43000"/>
                    </a:srgbClr>
                  </a:outerShdw>
                </a:effectLst>
              </a:rPr>
              <a:t>Create spend down in Workday with “Expense Report”</a:t>
            </a:r>
          </a:p>
        </p:txBody>
      </p:sp>
      <p:sp>
        <p:nvSpPr>
          <p:cNvPr id="9" name="Rectangle 8">
            <a:extLst>
              <a:ext uri="{FF2B5EF4-FFF2-40B4-BE49-F238E27FC236}">
                <a16:creationId xmlns:a16="http://schemas.microsoft.com/office/drawing/2014/main" id="{C0115559-19CD-3907-45DE-3C087ADD0361}"/>
              </a:ext>
            </a:extLst>
          </p:cNvPr>
          <p:cNvSpPr/>
          <p:nvPr/>
        </p:nvSpPr>
        <p:spPr>
          <a:xfrm>
            <a:off x="3020291" y="3408219"/>
            <a:ext cx="1835727" cy="106819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ln w="0"/>
                <a:solidFill>
                  <a:schemeClr val="accent1"/>
                </a:solidFill>
                <a:effectLst>
                  <a:outerShdw blurRad="38100" dist="25400" dir="5400000" algn="ctr" rotWithShape="0">
                    <a:srgbClr val="6E747A">
                      <a:alpha val="43000"/>
                    </a:srgbClr>
                  </a:outerShdw>
                </a:effectLst>
              </a:rPr>
              <a:t>Return unused funds and close</a:t>
            </a:r>
          </a:p>
        </p:txBody>
      </p:sp>
      <p:cxnSp>
        <p:nvCxnSpPr>
          <p:cNvPr id="10" name="Straight Arrow Connector 9">
            <a:extLst>
              <a:ext uri="{FF2B5EF4-FFF2-40B4-BE49-F238E27FC236}">
                <a16:creationId xmlns:a16="http://schemas.microsoft.com/office/drawing/2014/main" id="{523CA7F0-F899-3A2E-81C3-C8A8C751A149}"/>
              </a:ext>
            </a:extLst>
          </p:cNvPr>
          <p:cNvCxnSpPr>
            <a:cxnSpLocks/>
            <a:stCxn id="4" idx="3"/>
          </p:cNvCxnSpPr>
          <p:nvPr/>
        </p:nvCxnSpPr>
        <p:spPr>
          <a:xfrm>
            <a:off x="2121931" y="2145183"/>
            <a:ext cx="272926"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2" name="Straight Arrow Connector 11">
            <a:extLst>
              <a:ext uri="{FF2B5EF4-FFF2-40B4-BE49-F238E27FC236}">
                <a16:creationId xmlns:a16="http://schemas.microsoft.com/office/drawing/2014/main" id="{A08C3ED5-0E56-3230-D382-FAF3A079A8B7}"/>
              </a:ext>
            </a:extLst>
          </p:cNvPr>
          <p:cNvCxnSpPr>
            <a:cxnSpLocks/>
          </p:cNvCxnSpPr>
          <p:nvPr/>
        </p:nvCxnSpPr>
        <p:spPr>
          <a:xfrm flipV="1">
            <a:off x="4352711" y="2182389"/>
            <a:ext cx="333886" cy="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3" name="Straight Arrow Connector 12">
            <a:extLst>
              <a:ext uri="{FF2B5EF4-FFF2-40B4-BE49-F238E27FC236}">
                <a16:creationId xmlns:a16="http://schemas.microsoft.com/office/drawing/2014/main" id="{5968E96F-E24C-00D1-93C1-C637FEB64D3E}"/>
              </a:ext>
            </a:extLst>
          </p:cNvPr>
          <p:cNvCxnSpPr>
            <a:cxnSpLocks/>
          </p:cNvCxnSpPr>
          <p:nvPr/>
        </p:nvCxnSpPr>
        <p:spPr>
          <a:xfrm flipV="1">
            <a:off x="6627018" y="2214849"/>
            <a:ext cx="333886" cy="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5" name="Connector: Elbow 14">
            <a:extLst>
              <a:ext uri="{FF2B5EF4-FFF2-40B4-BE49-F238E27FC236}">
                <a16:creationId xmlns:a16="http://schemas.microsoft.com/office/drawing/2014/main" id="{D8F79AD6-D045-D78A-654A-F0B8CAA62E32}"/>
              </a:ext>
            </a:extLst>
          </p:cNvPr>
          <p:cNvCxnSpPr>
            <a:cxnSpLocks/>
            <a:endCxn id="8" idx="0"/>
          </p:cNvCxnSpPr>
          <p:nvPr/>
        </p:nvCxnSpPr>
        <p:spPr>
          <a:xfrm rot="10800000" flipV="1">
            <a:off x="1624447" y="2832954"/>
            <a:ext cx="6213275" cy="582192"/>
          </a:xfrm>
          <a:prstGeom prst="bentConnector2">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0" name="Straight Connector 19">
            <a:extLst>
              <a:ext uri="{FF2B5EF4-FFF2-40B4-BE49-F238E27FC236}">
                <a16:creationId xmlns:a16="http://schemas.microsoft.com/office/drawing/2014/main" id="{0885A710-ECF2-5418-1308-A135B0E4E962}"/>
              </a:ext>
            </a:extLst>
          </p:cNvPr>
          <p:cNvCxnSpPr/>
          <p:nvPr/>
        </p:nvCxnSpPr>
        <p:spPr>
          <a:xfrm flipV="1">
            <a:off x="7837718" y="2711739"/>
            <a:ext cx="0" cy="121215"/>
          </a:xfrm>
          <a:prstGeom prst="line">
            <a:avLst/>
          </a:prstGeom>
        </p:spPr>
        <p:style>
          <a:lnRef idx="2">
            <a:schemeClr val="accent2"/>
          </a:lnRef>
          <a:fillRef idx="0">
            <a:schemeClr val="accent2"/>
          </a:fillRef>
          <a:effectRef idx="1">
            <a:schemeClr val="accent2"/>
          </a:effectRef>
          <a:fontRef idx="minor">
            <a:schemeClr val="tx1"/>
          </a:fontRef>
        </p:style>
      </p:cxnSp>
      <p:cxnSp>
        <p:nvCxnSpPr>
          <p:cNvPr id="21" name="Straight Arrow Connector 20">
            <a:extLst>
              <a:ext uri="{FF2B5EF4-FFF2-40B4-BE49-F238E27FC236}">
                <a16:creationId xmlns:a16="http://schemas.microsoft.com/office/drawing/2014/main" id="{619D9BB4-2FE3-FD9E-CDB8-8AF3B9B1D664}"/>
              </a:ext>
            </a:extLst>
          </p:cNvPr>
          <p:cNvCxnSpPr>
            <a:cxnSpLocks/>
          </p:cNvCxnSpPr>
          <p:nvPr/>
        </p:nvCxnSpPr>
        <p:spPr>
          <a:xfrm flipV="1">
            <a:off x="2542309" y="3897290"/>
            <a:ext cx="333886" cy="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5" name="TextBox 24">
            <a:extLst>
              <a:ext uri="{FF2B5EF4-FFF2-40B4-BE49-F238E27FC236}">
                <a16:creationId xmlns:a16="http://schemas.microsoft.com/office/drawing/2014/main" id="{B0EA340C-3772-98B4-9CA3-88470CDC61E9}"/>
              </a:ext>
            </a:extLst>
          </p:cNvPr>
          <p:cNvSpPr txBox="1"/>
          <p:nvPr/>
        </p:nvSpPr>
        <p:spPr>
          <a:xfrm>
            <a:off x="1495903" y="4683821"/>
            <a:ext cx="6984274" cy="369332"/>
          </a:xfrm>
          <a:prstGeom prst="rect">
            <a:avLst/>
          </a:prstGeom>
          <a:noFill/>
        </p:spPr>
        <p:txBody>
          <a:bodyPr wrap="square" rtlCol="0">
            <a:spAutoFit/>
          </a:bodyPr>
          <a:lstStyle/>
          <a:p>
            <a:r>
              <a:rPr lang="en-US" dirty="0"/>
              <a:t>*</a:t>
            </a:r>
            <a:r>
              <a:rPr lang="en-US" dirty="0">
                <a:solidFill>
                  <a:schemeClr val="accent3"/>
                </a:solidFill>
              </a:rPr>
              <a:t>Expense Data Entry Specialist</a:t>
            </a:r>
            <a:r>
              <a:rPr lang="en-US" dirty="0"/>
              <a:t> role required in Workday</a:t>
            </a:r>
          </a:p>
        </p:txBody>
      </p:sp>
    </p:spTree>
    <p:extLst>
      <p:ext uri="{BB962C8B-B14F-4D97-AF65-F5344CB8AC3E}">
        <p14:creationId xmlns:p14="http://schemas.microsoft.com/office/powerpoint/2010/main" val="2805212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BE753E-0BA3-2806-9712-E25EE67CFE22}"/>
              </a:ext>
            </a:extLst>
          </p:cNvPr>
          <p:cNvSpPr>
            <a:spLocks noGrp="1"/>
          </p:cNvSpPr>
          <p:nvPr>
            <p:ph type="title"/>
          </p:nvPr>
        </p:nvSpPr>
        <p:spPr>
          <a:xfrm>
            <a:off x="258552" y="295077"/>
            <a:ext cx="8683625" cy="993775"/>
          </a:xfrm>
        </p:spPr>
        <p:txBody>
          <a:bodyPr/>
          <a:lstStyle/>
          <a:p>
            <a:r>
              <a:rPr lang="en-US" dirty="0"/>
              <a:t>FIELD ADVANCES</a:t>
            </a:r>
          </a:p>
        </p:txBody>
      </p:sp>
      <p:pic>
        <p:nvPicPr>
          <p:cNvPr id="5" name="Picture 4">
            <a:extLst>
              <a:ext uri="{FF2B5EF4-FFF2-40B4-BE49-F238E27FC236}">
                <a16:creationId xmlns:a16="http://schemas.microsoft.com/office/drawing/2014/main" id="{53E18504-87FA-BABB-5037-6C5F341E3B79}"/>
              </a:ext>
            </a:extLst>
          </p:cNvPr>
          <p:cNvPicPr>
            <a:picLocks noChangeAspect="1"/>
          </p:cNvPicPr>
          <p:nvPr/>
        </p:nvPicPr>
        <p:blipFill>
          <a:blip r:embed="rId2"/>
          <a:stretch>
            <a:fillRect/>
          </a:stretch>
        </p:blipFill>
        <p:spPr>
          <a:xfrm>
            <a:off x="4173679" y="440276"/>
            <a:ext cx="4106696" cy="933340"/>
          </a:xfrm>
          <a:prstGeom prst="rect">
            <a:avLst/>
          </a:prstGeom>
        </p:spPr>
      </p:pic>
      <p:sp>
        <p:nvSpPr>
          <p:cNvPr id="6" name="TextBox 5">
            <a:extLst>
              <a:ext uri="{FF2B5EF4-FFF2-40B4-BE49-F238E27FC236}">
                <a16:creationId xmlns:a16="http://schemas.microsoft.com/office/drawing/2014/main" id="{29E8AA79-BACD-59AB-9BA5-E51B5FF98FAB}"/>
              </a:ext>
            </a:extLst>
          </p:cNvPr>
          <p:cNvSpPr txBox="1"/>
          <p:nvPr/>
        </p:nvSpPr>
        <p:spPr>
          <a:xfrm>
            <a:off x="415635" y="1661186"/>
            <a:ext cx="8603674" cy="2031325"/>
          </a:xfrm>
          <a:prstGeom prst="rect">
            <a:avLst/>
          </a:prstGeom>
          <a:noFill/>
        </p:spPr>
        <p:txBody>
          <a:bodyPr wrap="square" rtlCol="0">
            <a:spAutoFit/>
          </a:bodyPr>
          <a:lstStyle/>
          <a:p>
            <a:r>
              <a:rPr lang="en-US" b="1" dirty="0"/>
              <a:t>How the Field Advance is issued:</a:t>
            </a:r>
          </a:p>
          <a:p>
            <a:pPr marL="285750" indent="-285750">
              <a:buFont typeface="Arial" panose="020B0604020202020204" pitchFamily="34" charset="0"/>
              <a:buChar char="•"/>
            </a:pPr>
            <a:r>
              <a:rPr lang="en-US" dirty="0"/>
              <a:t>Issued via UW debit card up to $10,000. Additional review needed for funds being wired or sent via ACH deposit</a:t>
            </a:r>
          </a:p>
          <a:p>
            <a:pPr marL="285750" indent="-285750">
              <a:buFont typeface="Arial" panose="020B0604020202020204" pitchFamily="34" charset="0"/>
              <a:buChar char="•"/>
            </a:pPr>
            <a:r>
              <a:rPr lang="en-US" dirty="0"/>
              <a:t>Request is approved in between 7-10 business days. Add an additional 10 days if receiving the UW debit card for the first time.</a:t>
            </a:r>
          </a:p>
          <a:p>
            <a:endParaRPr lang="en-US" dirty="0"/>
          </a:p>
          <a:p>
            <a:endParaRPr lang="en-US" dirty="0"/>
          </a:p>
        </p:txBody>
      </p:sp>
      <p:sp>
        <p:nvSpPr>
          <p:cNvPr id="7" name="TextBox 6">
            <a:extLst>
              <a:ext uri="{FF2B5EF4-FFF2-40B4-BE49-F238E27FC236}">
                <a16:creationId xmlns:a16="http://schemas.microsoft.com/office/drawing/2014/main" id="{24FBF764-4DE0-38E6-1739-5E23A43409B1}"/>
              </a:ext>
            </a:extLst>
          </p:cNvPr>
          <p:cNvSpPr txBox="1"/>
          <p:nvPr/>
        </p:nvSpPr>
        <p:spPr>
          <a:xfrm>
            <a:off x="415635" y="3341749"/>
            <a:ext cx="8139546" cy="923330"/>
          </a:xfrm>
          <a:prstGeom prst="rect">
            <a:avLst/>
          </a:prstGeom>
          <a:noFill/>
        </p:spPr>
        <p:txBody>
          <a:bodyPr wrap="square" rtlCol="0">
            <a:spAutoFit/>
          </a:bodyPr>
          <a:lstStyle/>
          <a:p>
            <a:r>
              <a:rPr lang="en-US" b="1" dirty="0"/>
              <a:t>Custodian requirements:</a:t>
            </a:r>
          </a:p>
          <a:p>
            <a:pPr marL="285750" indent="-285750">
              <a:buFont typeface="Arial" panose="020B0604020202020204" pitchFamily="34" charset="0"/>
              <a:buChar char="•"/>
            </a:pPr>
            <a:r>
              <a:rPr lang="en-US" dirty="0"/>
              <a:t>Must be a UW employee for the entire duration of the field advance</a:t>
            </a:r>
          </a:p>
          <a:p>
            <a:pPr marL="285750" indent="-285750">
              <a:buFont typeface="Arial" panose="020B0604020202020204" pitchFamily="34" charset="0"/>
              <a:buChar char="•"/>
            </a:pPr>
            <a:r>
              <a:rPr lang="en-US" dirty="0"/>
              <a:t>Does not have any past due field advances</a:t>
            </a:r>
          </a:p>
        </p:txBody>
      </p:sp>
    </p:spTree>
    <p:extLst>
      <p:ext uri="{BB962C8B-B14F-4D97-AF65-F5344CB8AC3E}">
        <p14:creationId xmlns:p14="http://schemas.microsoft.com/office/powerpoint/2010/main" val="4171930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148DA0-A795-8763-74BF-E404DB2ECE1C}"/>
              </a:ext>
            </a:extLst>
          </p:cNvPr>
          <p:cNvSpPr>
            <a:spLocks noGrp="1"/>
          </p:cNvSpPr>
          <p:nvPr>
            <p:ph type="body" sz="quarter" idx="11"/>
          </p:nvPr>
        </p:nvSpPr>
        <p:spPr>
          <a:xfrm>
            <a:off x="460375" y="1293638"/>
            <a:ext cx="8580108" cy="3339120"/>
          </a:xfrm>
        </p:spPr>
        <p:txBody>
          <a:bodyPr/>
          <a:lstStyle/>
          <a:p>
            <a:pPr marL="0" indent="0">
              <a:buNone/>
            </a:pPr>
            <a:r>
              <a:rPr lang="en-US" sz="1800" b="0" i="1" dirty="0">
                <a:solidFill>
                  <a:schemeClr val="tx1"/>
                </a:solidFill>
                <a:latin typeface="+mn-lt"/>
                <a:ea typeface="+mn-ea"/>
                <a:cs typeface="+mn-cs"/>
              </a:rPr>
              <a:t>(Make sure to review the job aid “</a:t>
            </a:r>
            <a:r>
              <a:rPr lang="en-US" sz="1800" b="0" i="1" dirty="0">
                <a:solidFill>
                  <a:schemeClr val="tx1"/>
                </a:solidFill>
                <a:latin typeface="+mn-lt"/>
                <a:ea typeface="+mn-ea"/>
                <a:cs typeface="+mn-cs"/>
                <a:hlinkClick r:id="rId2"/>
              </a:rPr>
              <a:t>How to Manage Field Advance.</a:t>
            </a:r>
            <a:r>
              <a:rPr lang="en-US" sz="1800" b="0" i="1" dirty="0">
                <a:solidFill>
                  <a:schemeClr val="tx1"/>
                </a:solidFill>
                <a:latin typeface="+mn-lt"/>
                <a:ea typeface="+mn-ea"/>
                <a:cs typeface="+mn-cs"/>
              </a:rPr>
              <a:t>pdf)</a:t>
            </a:r>
          </a:p>
          <a:p>
            <a:pPr marL="0" indent="0">
              <a:buNone/>
            </a:pPr>
            <a:r>
              <a:rPr lang="en-US" sz="1800" dirty="0">
                <a:solidFill>
                  <a:schemeClr val="tx1"/>
                </a:solidFill>
                <a:latin typeface="+mn-lt"/>
                <a:ea typeface="+mn-ea"/>
                <a:cs typeface="+mn-cs"/>
              </a:rPr>
              <a:t>To ensure there are no delays in the approval and funding for your advance:</a:t>
            </a:r>
          </a:p>
          <a:p>
            <a:pPr>
              <a:buFont typeface="Arial" panose="020B0604020202020204" pitchFamily="34" charset="0"/>
              <a:buChar char="•"/>
            </a:pPr>
            <a:r>
              <a:rPr lang="en-US" sz="1800" b="0" dirty="0">
                <a:latin typeface="+mn-lt"/>
                <a:ea typeface="+mn-ea"/>
                <a:cs typeface="+mn-cs"/>
              </a:rPr>
              <a:t>Fill out the request form fully and completely.</a:t>
            </a:r>
          </a:p>
          <a:p>
            <a:pPr>
              <a:buFont typeface="Arial" panose="020B0604020202020204" pitchFamily="34" charset="0"/>
              <a:buChar char="•"/>
            </a:pPr>
            <a:r>
              <a:rPr lang="en-US" sz="1800" b="0" dirty="0">
                <a:latin typeface="+mn-lt"/>
                <a:ea typeface="+mn-ea"/>
                <a:cs typeface="+mn-cs"/>
              </a:rPr>
              <a:t>Check the end date is no more than 6 months from the start date.</a:t>
            </a:r>
          </a:p>
          <a:p>
            <a:pPr>
              <a:buFont typeface="Arial" panose="020B0604020202020204" pitchFamily="34" charset="0"/>
              <a:buChar char="•"/>
            </a:pPr>
            <a:r>
              <a:rPr lang="en-US" sz="1800" b="0" dirty="0">
                <a:latin typeface="+mn-lt"/>
                <a:ea typeface="+mn-ea"/>
                <a:cs typeface="+mn-cs"/>
              </a:rPr>
              <a:t>Complete the justification section thoroughly to document the purpose of the Field Advance</a:t>
            </a:r>
          </a:p>
          <a:p>
            <a:pPr>
              <a:buFont typeface="Arial" panose="020B0604020202020204" pitchFamily="34" charset="0"/>
              <a:buChar char="•"/>
            </a:pPr>
            <a:r>
              <a:rPr lang="en-US" sz="1800" b="0" dirty="0">
                <a:latin typeface="+mn-lt"/>
                <a:ea typeface="+mn-ea"/>
                <a:cs typeface="+mn-cs"/>
              </a:rPr>
              <a:t>Select the “Payment Reimbursement Type: Check, Direct Deposit, Reloadable Bank Card”</a:t>
            </a:r>
          </a:p>
          <a:p>
            <a:pPr>
              <a:buFont typeface="Arial" panose="020B0604020202020204" pitchFamily="34" charset="0"/>
              <a:buChar char="•"/>
            </a:pPr>
            <a:r>
              <a:rPr lang="en-US" sz="1800" b="0" dirty="0">
                <a:latin typeface="+mn-lt"/>
                <a:ea typeface="+mn-ea"/>
                <a:cs typeface="+mn-cs"/>
              </a:rPr>
              <a:t>If selecting Reloadable Bank Card, please provide the last 4 digits of the card to be loaded</a:t>
            </a:r>
          </a:p>
          <a:p>
            <a:pPr>
              <a:buFont typeface="Arial" panose="020B0604020202020204" pitchFamily="34" charset="0"/>
              <a:buChar char="•"/>
            </a:pPr>
            <a:r>
              <a:rPr lang="en-US" sz="1800" b="0" dirty="0">
                <a:latin typeface="+mn-lt"/>
                <a:ea typeface="+mn-ea"/>
                <a:cs typeface="+mn-cs"/>
              </a:rPr>
              <a:t>Make sure the “Cash Advance Requested” box is checked</a:t>
            </a:r>
          </a:p>
        </p:txBody>
      </p:sp>
      <p:sp>
        <p:nvSpPr>
          <p:cNvPr id="3" name="Title 2">
            <a:extLst>
              <a:ext uri="{FF2B5EF4-FFF2-40B4-BE49-F238E27FC236}">
                <a16:creationId xmlns:a16="http://schemas.microsoft.com/office/drawing/2014/main" id="{F57B617B-BB5F-DBEC-C493-B052513326A7}"/>
              </a:ext>
            </a:extLst>
          </p:cNvPr>
          <p:cNvSpPr>
            <a:spLocks noGrp="1"/>
          </p:cNvSpPr>
          <p:nvPr>
            <p:ph type="title"/>
          </p:nvPr>
        </p:nvSpPr>
        <p:spPr/>
        <p:txBody>
          <a:bodyPr/>
          <a:lstStyle/>
          <a:p>
            <a:r>
              <a:rPr lang="en-US" dirty="0"/>
              <a:t>CREATING THE SPEND AUTHORIZATION</a:t>
            </a:r>
          </a:p>
        </p:txBody>
      </p:sp>
    </p:spTree>
    <p:extLst>
      <p:ext uri="{BB962C8B-B14F-4D97-AF65-F5344CB8AC3E}">
        <p14:creationId xmlns:p14="http://schemas.microsoft.com/office/powerpoint/2010/main" val="162387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B07AE-852B-A886-CA74-F863C571659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1548920-1E50-387C-67D5-E746E5D5C5E1}"/>
              </a:ext>
            </a:extLst>
          </p:cNvPr>
          <p:cNvPicPr>
            <a:picLocks noChangeAspect="1"/>
          </p:cNvPicPr>
          <p:nvPr/>
        </p:nvPicPr>
        <p:blipFill>
          <a:blip r:embed="rId2"/>
          <a:stretch>
            <a:fillRect/>
          </a:stretch>
        </p:blipFill>
        <p:spPr>
          <a:xfrm>
            <a:off x="567514" y="1616437"/>
            <a:ext cx="8077523" cy="3527063"/>
          </a:xfrm>
          <a:prstGeom prst="rect">
            <a:avLst/>
          </a:prstGeom>
        </p:spPr>
      </p:pic>
      <p:sp>
        <p:nvSpPr>
          <p:cNvPr id="7" name="Title 6">
            <a:extLst>
              <a:ext uri="{FF2B5EF4-FFF2-40B4-BE49-F238E27FC236}">
                <a16:creationId xmlns:a16="http://schemas.microsoft.com/office/drawing/2014/main" id="{0D7B5FE0-5CD5-BB19-BF4A-F5314365FC54}"/>
              </a:ext>
            </a:extLst>
          </p:cNvPr>
          <p:cNvSpPr>
            <a:spLocks noGrp="1"/>
          </p:cNvSpPr>
          <p:nvPr>
            <p:ph type="title"/>
          </p:nvPr>
        </p:nvSpPr>
        <p:spPr/>
        <p:txBody>
          <a:bodyPr/>
          <a:lstStyle/>
          <a:p>
            <a:r>
              <a:rPr lang="en-US" dirty="0"/>
              <a:t>Spend Authorization</a:t>
            </a:r>
          </a:p>
        </p:txBody>
      </p:sp>
    </p:spTree>
    <p:extLst>
      <p:ext uri="{BB962C8B-B14F-4D97-AF65-F5344CB8AC3E}">
        <p14:creationId xmlns:p14="http://schemas.microsoft.com/office/powerpoint/2010/main" val="2158797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99955-2A4D-E17F-CB94-E5D8FDC14ED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4409C50-023B-168B-DE12-976CE9099C2A}"/>
              </a:ext>
            </a:extLst>
          </p:cNvPr>
          <p:cNvSpPr>
            <a:spLocks noGrp="1"/>
          </p:cNvSpPr>
          <p:nvPr>
            <p:ph type="title"/>
          </p:nvPr>
        </p:nvSpPr>
        <p:spPr/>
        <p:txBody>
          <a:bodyPr/>
          <a:lstStyle/>
          <a:p>
            <a:r>
              <a:rPr lang="en-US" dirty="0"/>
              <a:t>FIELD ADVANCES</a:t>
            </a:r>
          </a:p>
        </p:txBody>
      </p:sp>
      <p:sp>
        <p:nvSpPr>
          <p:cNvPr id="2" name="TextBox 1">
            <a:extLst>
              <a:ext uri="{FF2B5EF4-FFF2-40B4-BE49-F238E27FC236}">
                <a16:creationId xmlns:a16="http://schemas.microsoft.com/office/drawing/2014/main" id="{542B8BBE-6917-571B-A92D-C3532F3CA419}"/>
              </a:ext>
            </a:extLst>
          </p:cNvPr>
          <p:cNvSpPr txBox="1"/>
          <p:nvPr/>
        </p:nvSpPr>
        <p:spPr>
          <a:xfrm>
            <a:off x="460665" y="1572491"/>
            <a:ext cx="8407290" cy="2585323"/>
          </a:xfrm>
          <a:prstGeom prst="rect">
            <a:avLst/>
          </a:prstGeom>
          <a:noFill/>
        </p:spPr>
        <p:txBody>
          <a:bodyPr wrap="square" rtlCol="0">
            <a:spAutoFit/>
          </a:bodyPr>
          <a:lstStyle/>
          <a:p>
            <a:r>
              <a:rPr lang="en-US" b="1" dirty="0"/>
              <a:t>How do you pay back the loan?</a:t>
            </a:r>
          </a:p>
          <a:p>
            <a:pPr marL="285750" indent="-285750">
              <a:buFont typeface="Arial" panose="020B0604020202020204" pitchFamily="34" charset="0"/>
              <a:buChar char="•"/>
            </a:pPr>
            <a:r>
              <a:rPr lang="en-US" dirty="0">
                <a:solidFill>
                  <a:schemeClr val="tx2"/>
                </a:solidFill>
              </a:rPr>
              <a:t>Keep all receipts and documentation</a:t>
            </a:r>
          </a:p>
          <a:p>
            <a:pPr marL="285750" indent="-285750">
              <a:buFont typeface="Arial" panose="020B0604020202020204" pitchFamily="34" charset="0"/>
              <a:buChar char="•"/>
            </a:pPr>
            <a:r>
              <a:rPr lang="en-US" dirty="0">
                <a:solidFill>
                  <a:schemeClr val="tx2"/>
                </a:solidFill>
              </a:rPr>
              <a:t>Within Workday, request a spend down for the Field Advance by using the “</a:t>
            </a:r>
            <a:r>
              <a:rPr lang="en-US" b="1" dirty="0">
                <a:solidFill>
                  <a:schemeClr val="tx2"/>
                </a:solidFill>
              </a:rPr>
              <a:t>Create Expense Report</a:t>
            </a:r>
            <a:r>
              <a:rPr lang="en-US" dirty="0">
                <a:solidFill>
                  <a:schemeClr val="tx2"/>
                </a:solidFill>
              </a:rPr>
              <a:t>” task.</a:t>
            </a:r>
          </a:p>
          <a:p>
            <a:pPr marL="285750" indent="-285750">
              <a:buFont typeface="Arial" panose="020B0604020202020204" pitchFamily="34" charset="0"/>
              <a:buChar char="•"/>
            </a:pPr>
            <a:r>
              <a:rPr lang="en-US" dirty="0">
                <a:solidFill>
                  <a:schemeClr val="tx2"/>
                </a:solidFill>
              </a:rPr>
              <a:t>Select “</a:t>
            </a:r>
            <a:r>
              <a:rPr lang="en-US" b="1" dirty="0">
                <a:solidFill>
                  <a:schemeClr val="tx2"/>
                </a:solidFill>
              </a:rPr>
              <a:t>Create New Expense Report from Spend Authorization</a:t>
            </a:r>
            <a:r>
              <a:rPr lang="en-US" dirty="0">
                <a:solidFill>
                  <a:schemeClr val="tx2"/>
                </a:solidFill>
              </a:rPr>
              <a:t>”</a:t>
            </a:r>
          </a:p>
          <a:p>
            <a:pPr marL="285750" indent="-285750">
              <a:buFont typeface="Arial" panose="020B0604020202020204" pitchFamily="34" charset="0"/>
              <a:buChar char="•"/>
            </a:pPr>
            <a:r>
              <a:rPr lang="en-US" dirty="0">
                <a:solidFill>
                  <a:schemeClr val="tx2"/>
                </a:solidFill>
              </a:rPr>
              <a:t>Attach the documentation and receipts within the “Expense Report.”</a:t>
            </a:r>
          </a:p>
          <a:p>
            <a:pPr marL="285750" indent="-285750">
              <a:buFont typeface="Arial" panose="020B0604020202020204" pitchFamily="34" charset="0"/>
              <a:buChar char="•"/>
            </a:pPr>
            <a:r>
              <a:rPr lang="en-US" dirty="0">
                <a:solidFill>
                  <a:schemeClr val="tx2"/>
                </a:solidFill>
              </a:rPr>
              <a:t>Spend down the Field Advance until all funds are accounted for </a:t>
            </a:r>
          </a:p>
          <a:p>
            <a:pPr marL="285750" indent="-285750">
              <a:buFont typeface="Arial" panose="020B0604020202020204" pitchFamily="34" charset="0"/>
              <a:buChar char="•"/>
            </a:pPr>
            <a:r>
              <a:rPr lang="en-US" dirty="0">
                <a:solidFill>
                  <a:schemeClr val="tx2"/>
                </a:solidFill>
              </a:rPr>
              <a:t>If there are unused funds, arrangements will need to be made to return the monies to UW</a:t>
            </a:r>
          </a:p>
        </p:txBody>
      </p:sp>
    </p:spTree>
    <p:extLst>
      <p:ext uri="{BB962C8B-B14F-4D97-AF65-F5344CB8AC3E}">
        <p14:creationId xmlns:p14="http://schemas.microsoft.com/office/powerpoint/2010/main" val="2678514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3D998-1B81-671D-9273-33E18437288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0F3C5F9-262A-D1C5-9DC8-EDBA792DB967}"/>
              </a:ext>
            </a:extLst>
          </p:cNvPr>
          <p:cNvSpPr>
            <a:spLocks noGrp="1"/>
          </p:cNvSpPr>
          <p:nvPr>
            <p:ph type="title"/>
          </p:nvPr>
        </p:nvSpPr>
        <p:spPr/>
        <p:txBody>
          <a:bodyPr/>
          <a:lstStyle/>
          <a:p>
            <a:r>
              <a:rPr lang="en-US" dirty="0"/>
              <a:t>Spend Down Expense Report</a:t>
            </a:r>
          </a:p>
        </p:txBody>
      </p:sp>
      <p:pic>
        <p:nvPicPr>
          <p:cNvPr id="7" name="Picture 6">
            <a:extLst>
              <a:ext uri="{FF2B5EF4-FFF2-40B4-BE49-F238E27FC236}">
                <a16:creationId xmlns:a16="http://schemas.microsoft.com/office/drawing/2014/main" id="{BEEAAA0D-5AC7-7F27-269D-AED67FA34576}"/>
              </a:ext>
            </a:extLst>
          </p:cNvPr>
          <p:cNvPicPr>
            <a:picLocks noChangeAspect="1"/>
          </p:cNvPicPr>
          <p:nvPr/>
        </p:nvPicPr>
        <p:blipFill>
          <a:blip r:embed="rId2"/>
          <a:stretch>
            <a:fillRect/>
          </a:stretch>
        </p:blipFill>
        <p:spPr>
          <a:xfrm>
            <a:off x="1617873" y="1742536"/>
            <a:ext cx="5519326" cy="2611035"/>
          </a:xfrm>
          <a:prstGeom prst="rect">
            <a:avLst/>
          </a:prstGeom>
        </p:spPr>
      </p:pic>
    </p:spTree>
    <p:extLst>
      <p:ext uri="{BB962C8B-B14F-4D97-AF65-F5344CB8AC3E}">
        <p14:creationId xmlns:p14="http://schemas.microsoft.com/office/powerpoint/2010/main" val="1146164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A0C61-75CA-0F09-94CB-131B12917DA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61BD62A-F025-DA87-2DF3-4D9FD7C758BD}"/>
              </a:ext>
            </a:extLst>
          </p:cNvPr>
          <p:cNvSpPr>
            <a:spLocks noGrp="1"/>
          </p:cNvSpPr>
          <p:nvPr>
            <p:ph type="title"/>
          </p:nvPr>
        </p:nvSpPr>
        <p:spPr>
          <a:xfrm>
            <a:off x="258552" y="295077"/>
            <a:ext cx="8683625" cy="993775"/>
          </a:xfrm>
        </p:spPr>
        <p:txBody>
          <a:bodyPr/>
          <a:lstStyle/>
          <a:p>
            <a:r>
              <a:rPr lang="en-US" dirty="0"/>
              <a:t>FIELD ADVANCES</a:t>
            </a:r>
          </a:p>
        </p:txBody>
      </p:sp>
      <p:sp>
        <p:nvSpPr>
          <p:cNvPr id="2" name="TextBox 1">
            <a:extLst>
              <a:ext uri="{FF2B5EF4-FFF2-40B4-BE49-F238E27FC236}">
                <a16:creationId xmlns:a16="http://schemas.microsoft.com/office/drawing/2014/main" id="{2F44921A-BE25-4238-13DA-E1FBB9FBDFFB}"/>
              </a:ext>
            </a:extLst>
          </p:cNvPr>
          <p:cNvSpPr txBox="1"/>
          <p:nvPr/>
        </p:nvSpPr>
        <p:spPr>
          <a:xfrm>
            <a:off x="2360222" y="1548965"/>
            <a:ext cx="6495691" cy="369332"/>
          </a:xfrm>
          <a:prstGeom prst="rect">
            <a:avLst/>
          </a:prstGeom>
          <a:noFill/>
        </p:spPr>
        <p:txBody>
          <a:bodyPr wrap="square" rtlCol="0">
            <a:spAutoFit/>
          </a:bodyPr>
          <a:lstStyle/>
          <a:p>
            <a:r>
              <a:rPr lang="en-US" dirty="0"/>
              <a:t>How can you track Expense Reports?</a:t>
            </a:r>
          </a:p>
        </p:txBody>
      </p:sp>
      <p:pic>
        <p:nvPicPr>
          <p:cNvPr id="8" name="Picture 7">
            <a:extLst>
              <a:ext uri="{FF2B5EF4-FFF2-40B4-BE49-F238E27FC236}">
                <a16:creationId xmlns:a16="http://schemas.microsoft.com/office/drawing/2014/main" id="{DA87BC83-FE13-FD71-F976-0B295FA182A8}"/>
              </a:ext>
            </a:extLst>
          </p:cNvPr>
          <p:cNvPicPr>
            <a:picLocks noChangeAspect="1"/>
          </p:cNvPicPr>
          <p:nvPr/>
        </p:nvPicPr>
        <p:blipFill>
          <a:blip r:embed="rId2"/>
          <a:stretch>
            <a:fillRect/>
          </a:stretch>
        </p:blipFill>
        <p:spPr>
          <a:xfrm>
            <a:off x="2782558" y="2023135"/>
            <a:ext cx="2491956" cy="2613887"/>
          </a:xfrm>
          <a:prstGeom prst="rect">
            <a:avLst/>
          </a:prstGeom>
        </p:spPr>
      </p:pic>
    </p:spTree>
    <p:extLst>
      <p:ext uri="{BB962C8B-B14F-4D97-AF65-F5344CB8AC3E}">
        <p14:creationId xmlns:p14="http://schemas.microsoft.com/office/powerpoint/2010/main" val="413270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6E808D-068C-6DE9-9970-F3664104E3B5}"/>
              </a:ext>
            </a:extLst>
          </p:cNvPr>
          <p:cNvSpPr>
            <a:spLocks noGrp="1"/>
          </p:cNvSpPr>
          <p:nvPr>
            <p:ph type="body" sz="quarter" idx="11"/>
          </p:nvPr>
        </p:nvSpPr>
        <p:spPr>
          <a:xfrm>
            <a:off x="473443" y="1528232"/>
            <a:ext cx="8197114" cy="2251761"/>
          </a:xfrm>
        </p:spPr>
        <p:txBody>
          <a:bodyPr/>
          <a:lstStyle/>
          <a:p>
            <a:r>
              <a:rPr lang="en-US" dirty="0"/>
              <a:t>Research Subjects</a:t>
            </a:r>
          </a:p>
          <a:p>
            <a:r>
              <a:rPr lang="en-US" dirty="0"/>
              <a:t>Field Advance</a:t>
            </a:r>
          </a:p>
        </p:txBody>
      </p:sp>
      <p:sp>
        <p:nvSpPr>
          <p:cNvPr id="4" name="Title 3">
            <a:extLst>
              <a:ext uri="{FF2B5EF4-FFF2-40B4-BE49-F238E27FC236}">
                <a16:creationId xmlns:a16="http://schemas.microsoft.com/office/drawing/2014/main" id="{5850A7CC-D65E-8C39-15FE-868E5F47EED0}"/>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1872631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1AB610-811E-B9FA-E042-349E7A5DFDBC}"/>
              </a:ext>
            </a:extLst>
          </p:cNvPr>
          <p:cNvSpPr>
            <a:spLocks noGrp="1"/>
          </p:cNvSpPr>
          <p:nvPr>
            <p:ph type="title"/>
          </p:nvPr>
        </p:nvSpPr>
        <p:spPr/>
        <p:txBody>
          <a:bodyPr/>
          <a:lstStyle/>
          <a:p>
            <a:r>
              <a:rPr lang="en-US" dirty="0"/>
              <a:t>FIELD ADVANCE QUESTIONS</a:t>
            </a:r>
          </a:p>
        </p:txBody>
      </p:sp>
      <p:pic>
        <p:nvPicPr>
          <p:cNvPr id="4" name="Picture 3" descr="A gold question mark on a black background&#10;&#10;AI-generated content may be incorrect.">
            <a:extLst>
              <a:ext uri="{FF2B5EF4-FFF2-40B4-BE49-F238E27FC236}">
                <a16:creationId xmlns:a16="http://schemas.microsoft.com/office/drawing/2014/main" id="{3282BC47-1B5A-4E2C-53B6-0FAC84DDB1D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069927" y="1604513"/>
            <a:ext cx="1934473" cy="1934473"/>
          </a:xfrm>
          <a:prstGeom prst="rect">
            <a:avLst/>
          </a:prstGeom>
        </p:spPr>
      </p:pic>
    </p:spTree>
    <p:extLst>
      <p:ext uri="{BB962C8B-B14F-4D97-AF65-F5344CB8AC3E}">
        <p14:creationId xmlns:p14="http://schemas.microsoft.com/office/powerpoint/2010/main" val="3213509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043E8-3B6D-B87E-DC99-6F73DDE2AF6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F9F8D03-2C1A-BD10-E671-BE45C0FE6B49}"/>
              </a:ext>
            </a:extLst>
          </p:cNvPr>
          <p:cNvSpPr>
            <a:spLocks noGrp="1"/>
          </p:cNvSpPr>
          <p:nvPr>
            <p:ph type="title"/>
          </p:nvPr>
        </p:nvSpPr>
        <p:spPr>
          <a:xfrm>
            <a:off x="258552" y="295077"/>
            <a:ext cx="8683625" cy="993775"/>
          </a:xfrm>
        </p:spPr>
        <p:txBody>
          <a:bodyPr/>
          <a:lstStyle/>
          <a:p>
            <a:r>
              <a:rPr lang="en-US" dirty="0"/>
              <a:t>Resources</a:t>
            </a:r>
          </a:p>
        </p:txBody>
      </p:sp>
      <p:sp>
        <p:nvSpPr>
          <p:cNvPr id="2" name="TextBox 1">
            <a:extLst>
              <a:ext uri="{FF2B5EF4-FFF2-40B4-BE49-F238E27FC236}">
                <a16:creationId xmlns:a16="http://schemas.microsoft.com/office/drawing/2014/main" id="{6AD95182-8DA3-016F-2C9E-690676210C3B}"/>
              </a:ext>
            </a:extLst>
          </p:cNvPr>
          <p:cNvSpPr txBox="1"/>
          <p:nvPr/>
        </p:nvSpPr>
        <p:spPr>
          <a:xfrm>
            <a:off x="393399" y="1643855"/>
            <a:ext cx="8086367" cy="3139321"/>
          </a:xfrm>
          <a:prstGeom prst="rect">
            <a:avLst/>
          </a:prstGeom>
          <a:noFill/>
        </p:spPr>
        <p:txBody>
          <a:bodyPr wrap="square" rtlCol="0">
            <a:spAutoFit/>
          </a:bodyPr>
          <a:lstStyle/>
          <a:p>
            <a:r>
              <a:rPr lang="en-US" dirty="0"/>
              <a:t>Research Subjects:</a:t>
            </a:r>
          </a:p>
          <a:p>
            <a:pPr marL="285750" indent="-285750">
              <a:buFont typeface="Arial" panose="020B0604020202020204" pitchFamily="34" charset="0"/>
              <a:buChar char="•"/>
            </a:pPr>
            <a:r>
              <a:rPr lang="en-US" dirty="0">
                <a:hlinkClick r:id="rId2"/>
              </a:rPr>
              <a:t>Tango Card Web Page</a:t>
            </a:r>
            <a:endParaRPr lang="en-US" dirty="0"/>
          </a:p>
          <a:p>
            <a:pPr marL="285750" indent="-285750">
              <a:buFont typeface="Arial" panose="020B0604020202020204" pitchFamily="34" charset="0"/>
              <a:buChar char="•"/>
            </a:pPr>
            <a:r>
              <a:rPr lang="en-US" dirty="0">
                <a:hlinkClick r:id="rId3"/>
              </a:rPr>
              <a:t>How to Order Tango Cards Job Aid</a:t>
            </a:r>
            <a:endParaRPr lang="en-US" dirty="0"/>
          </a:p>
          <a:p>
            <a:pPr marL="285750" indent="-285750">
              <a:buFont typeface="Arial" panose="020B0604020202020204" pitchFamily="34" charset="0"/>
              <a:buChar char="•"/>
            </a:pPr>
            <a:r>
              <a:rPr lang="en-US" dirty="0">
                <a:hlinkClick r:id="rId4"/>
              </a:rPr>
              <a:t>US Bank Card Web Page</a:t>
            </a:r>
            <a:endParaRPr lang="en-US" dirty="0"/>
          </a:p>
          <a:p>
            <a:pPr marL="285750" indent="-285750">
              <a:buFont typeface="Arial" panose="020B0604020202020204" pitchFamily="34" charset="0"/>
              <a:buChar char="•"/>
            </a:pPr>
            <a:r>
              <a:rPr lang="en-US" dirty="0">
                <a:hlinkClick r:id="rId5"/>
              </a:rPr>
              <a:t>How to Order US Bank Cards Job Aid</a:t>
            </a:r>
            <a:endParaRPr lang="en-US" dirty="0"/>
          </a:p>
          <a:p>
            <a:pPr marL="285750" indent="-285750">
              <a:buFont typeface="Arial" panose="020B0604020202020204" pitchFamily="34" charset="0"/>
              <a:buChar char="•"/>
            </a:pPr>
            <a:r>
              <a:rPr lang="en-US" dirty="0">
                <a:hlinkClick r:id="rId6"/>
              </a:rPr>
              <a:t>How to Load US Bank Cards Job Aid</a:t>
            </a:r>
            <a:endParaRPr lang="en-US" dirty="0"/>
          </a:p>
          <a:p>
            <a:pPr marL="285750" indent="-285750">
              <a:buFont typeface="Arial" panose="020B0604020202020204" pitchFamily="34" charset="0"/>
              <a:buChar char="•"/>
            </a:pPr>
            <a:r>
              <a:rPr lang="en-US" dirty="0">
                <a:hlinkClick r:id="rId7"/>
              </a:rPr>
              <a:t>Order and Load US Bank Visa Rewards Cards Request Form</a:t>
            </a:r>
          </a:p>
          <a:p>
            <a:endParaRPr lang="en-US" dirty="0"/>
          </a:p>
          <a:p>
            <a:r>
              <a:rPr lang="en-US" dirty="0"/>
              <a:t>Field Advances </a:t>
            </a:r>
          </a:p>
          <a:p>
            <a:pPr marL="285750" indent="-285750">
              <a:buFont typeface="Arial" panose="020B0604020202020204" pitchFamily="34" charset="0"/>
              <a:buChar char="•"/>
            </a:pPr>
            <a:r>
              <a:rPr lang="en-US" dirty="0">
                <a:hlinkClick r:id="rId8"/>
              </a:rPr>
              <a:t>Field Advances Web Page</a:t>
            </a:r>
            <a:endParaRPr lang="en-US" dirty="0"/>
          </a:p>
          <a:p>
            <a:pPr marL="285750" indent="-285750">
              <a:buFont typeface="Arial" panose="020B0604020202020204" pitchFamily="34" charset="0"/>
              <a:buChar char="•"/>
            </a:pPr>
            <a:r>
              <a:rPr lang="en-US" dirty="0">
                <a:hlinkClick r:id="rId9"/>
              </a:rPr>
              <a:t>How to Manage Field Advances Job Aid</a:t>
            </a:r>
            <a:endParaRPr lang="en-US" dirty="0"/>
          </a:p>
        </p:txBody>
      </p:sp>
    </p:spTree>
    <p:extLst>
      <p:ext uri="{BB962C8B-B14F-4D97-AF65-F5344CB8AC3E}">
        <p14:creationId xmlns:p14="http://schemas.microsoft.com/office/powerpoint/2010/main" val="2771961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3FDB5-68D1-B1B2-2704-429A3D6CA0F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5D68C2A-0D29-6B72-077C-7B3E95DC0D8E}"/>
              </a:ext>
            </a:extLst>
          </p:cNvPr>
          <p:cNvSpPr>
            <a:spLocks noGrp="1"/>
          </p:cNvSpPr>
          <p:nvPr>
            <p:ph type="title"/>
          </p:nvPr>
        </p:nvSpPr>
        <p:spPr/>
        <p:txBody>
          <a:bodyPr/>
          <a:lstStyle/>
          <a:p>
            <a:r>
              <a:rPr lang="en-US" dirty="0"/>
              <a:t>RESEARCH SUBJECT OVERVIEW</a:t>
            </a:r>
          </a:p>
        </p:txBody>
      </p:sp>
      <p:sp>
        <p:nvSpPr>
          <p:cNvPr id="4" name="TextBox 3">
            <a:extLst>
              <a:ext uri="{FF2B5EF4-FFF2-40B4-BE49-F238E27FC236}">
                <a16:creationId xmlns:a16="http://schemas.microsoft.com/office/drawing/2014/main" id="{8A901276-43A2-0DFA-4E32-A14F7BE6076B}"/>
              </a:ext>
            </a:extLst>
          </p:cNvPr>
          <p:cNvSpPr txBox="1"/>
          <p:nvPr/>
        </p:nvSpPr>
        <p:spPr>
          <a:xfrm>
            <a:off x="658091" y="1717964"/>
            <a:ext cx="7564582" cy="2585323"/>
          </a:xfrm>
          <a:prstGeom prst="rect">
            <a:avLst/>
          </a:prstGeom>
          <a:noFill/>
        </p:spPr>
        <p:txBody>
          <a:bodyPr wrap="square" rtlCol="0">
            <a:spAutoFit/>
          </a:bodyPr>
          <a:lstStyle/>
          <a:p>
            <a:r>
              <a:rPr lang="en-US" dirty="0"/>
              <a:t>Research projects involving human subjects and often offer a small payment to the research subject for purposes of recruitment or encouragement for participation of a project. Payments to research subjects can be made using one of the following methods:</a:t>
            </a:r>
          </a:p>
          <a:p>
            <a:endParaRPr lang="en-US" dirty="0"/>
          </a:p>
          <a:p>
            <a:pPr marL="285750" indent="-285750">
              <a:buFont typeface="Arial" panose="020B0604020202020204" pitchFamily="34" charset="0"/>
              <a:buChar char="•"/>
            </a:pPr>
            <a:r>
              <a:rPr lang="en-US" dirty="0"/>
              <a:t>US Bank VISA Rewards Card</a:t>
            </a:r>
          </a:p>
          <a:p>
            <a:pPr marL="285750" indent="-285750">
              <a:buFont typeface="Arial" panose="020B0604020202020204" pitchFamily="34" charset="0"/>
              <a:buChar char="•"/>
            </a:pPr>
            <a:r>
              <a:rPr lang="en-US" dirty="0"/>
              <a:t>Tango Email Gift Card</a:t>
            </a:r>
          </a:p>
          <a:p>
            <a:endParaRPr lang="en-US" dirty="0"/>
          </a:p>
          <a:p>
            <a:pPr marL="285750" indent="-285750">
              <a:buFont typeface="Arial" panose="020B0604020202020204" pitchFamily="34" charset="0"/>
              <a:buChar char="•"/>
            </a:pPr>
            <a:r>
              <a:rPr lang="en-US" dirty="0"/>
              <a:t>UW Revolving Fund Account (discontinued for new accounts) </a:t>
            </a:r>
          </a:p>
        </p:txBody>
      </p:sp>
    </p:spTree>
    <p:extLst>
      <p:ext uri="{BB962C8B-B14F-4D97-AF65-F5344CB8AC3E}">
        <p14:creationId xmlns:p14="http://schemas.microsoft.com/office/powerpoint/2010/main" val="679660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TANGO CARD</a:t>
            </a:r>
          </a:p>
        </p:txBody>
      </p:sp>
      <p:sp>
        <p:nvSpPr>
          <p:cNvPr id="3" name="TextBox 2">
            <a:extLst>
              <a:ext uri="{FF2B5EF4-FFF2-40B4-BE49-F238E27FC236}">
                <a16:creationId xmlns:a16="http://schemas.microsoft.com/office/drawing/2014/main" id="{937978BE-89E3-B7EA-B14B-C046D15B593A}"/>
              </a:ext>
            </a:extLst>
          </p:cNvPr>
          <p:cNvSpPr txBox="1"/>
          <p:nvPr/>
        </p:nvSpPr>
        <p:spPr>
          <a:xfrm>
            <a:off x="533400" y="1558636"/>
            <a:ext cx="7876309" cy="2308324"/>
          </a:xfrm>
          <a:prstGeom prst="rect">
            <a:avLst/>
          </a:prstGeom>
          <a:noFill/>
        </p:spPr>
        <p:txBody>
          <a:bodyPr wrap="square" rtlCol="0">
            <a:spAutoFit/>
          </a:bodyPr>
          <a:lstStyle/>
          <a:p>
            <a:r>
              <a:rPr lang="en-US" dirty="0"/>
              <a:t>Tango Card is an email gift card that can be used to pay research subjects. Internet access will be needed by the recipient to redeem the card. The recipient can choose to purchase cards from a variety of vendors online. </a:t>
            </a:r>
          </a:p>
          <a:p>
            <a:endParaRPr lang="en-US" dirty="0"/>
          </a:p>
          <a:p>
            <a:r>
              <a:rPr lang="en-US" b="1" dirty="0"/>
              <a:t>Fees:</a:t>
            </a:r>
          </a:p>
          <a:p>
            <a:pPr marL="285750" indent="-285750">
              <a:buFont typeface="Arial" panose="020B0604020202020204" pitchFamily="34" charset="0"/>
              <a:buChar char="•"/>
            </a:pPr>
            <a:r>
              <a:rPr lang="en-US" dirty="0">
                <a:solidFill>
                  <a:schemeClr val="tx2"/>
                </a:solidFill>
              </a:rPr>
              <a:t>No fee to order</a:t>
            </a:r>
          </a:p>
          <a:p>
            <a:pPr marL="285750" indent="-285750">
              <a:buFont typeface="Arial" panose="020B0604020202020204" pitchFamily="34" charset="0"/>
              <a:buChar char="•"/>
            </a:pPr>
            <a:r>
              <a:rPr lang="en-US" dirty="0">
                <a:solidFill>
                  <a:schemeClr val="tx2"/>
                </a:solidFill>
              </a:rPr>
              <a:t>$25.00 - $250.00 fee to cancel reward/card number/s</a:t>
            </a:r>
          </a:p>
          <a:p>
            <a:endParaRPr lang="en-US" dirty="0"/>
          </a:p>
        </p:txBody>
      </p:sp>
      <p:pic>
        <p:nvPicPr>
          <p:cNvPr id="5" name="Picture 4">
            <a:extLst>
              <a:ext uri="{FF2B5EF4-FFF2-40B4-BE49-F238E27FC236}">
                <a16:creationId xmlns:a16="http://schemas.microsoft.com/office/drawing/2014/main" id="{08841AFF-79A7-9AF9-6127-43B3F030EE50}"/>
              </a:ext>
            </a:extLst>
          </p:cNvPr>
          <p:cNvPicPr>
            <a:picLocks noChangeAspect="1"/>
          </p:cNvPicPr>
          <p:nvPr/>
        </p:nvPicPr>
        <p:blipFill>
          <a:blip r:embed="rId2"/>
          <a:stretch>
            <a:fillRect/>
          </a:stretch>
        </p:blipFill>
        <p:spPr>
          <a:xfrm>
            <a:off x="7592108" y="178159"/>
            <a:ext cx="1422495" cy="836762"/>
          </a:xfrm>
          <a:prstGeom prst="rect">
            <a:avLst/>
          </a:prstGeom>
        </p:spPr>
      </p:pic>
    </p:spTree>
    <p:extLst>
      <p:ext uri="{BB962C8B-B14F-4D97-AF65-F5344CB8AC3E}">
        <p14:creationId xmlns:p14="http://schemas.microsoft.com/office/powerpoint/2010/main" val="1605385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20FF4-3C43-F0D3-A1F5-925011CD2A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22CFE0-225C-6807-36D9-D095E410718F}"/>
              </a:ext>
            </a:extLst>
          </p:cNvPr>
          <p:cNvSpPr>
            <a:spLocks noGrp="1"/>
          </p:cNvSpPr>
          <p:nvPr>
            <p:ph type="title"/>
          </p:nvPr>
        </p:nvSpPr>
        <p:spPr/>
        <p:txBody>
          <a:bodyPr/>
          <a:lstStyle/>
          <a:p>
            <a:r>
              <a:rPr lang="en-US" dirty="0"/>
              <a:t>TANGO CARD</a:t>
            </a:r>
          </a:p>
        </p:txBody>
      </p:sp>
      <p:sp>
        <p:nvSpPr>
          <p:cNvPr id="3" name="TextBox 2">
            <a:extLst>
              <a:ext uri="{FF2B5EF4-FFF2-40B4-BE49-F238E27FC236}">
                <a16:creationId xmlns:a16="http://schemas.microsoft.com/office/drawing/2014/main" id="{D0EAAC18-5CDB-DD57-A9C4-6F705F23B556}"/>
              </a:ext>
            </a:extLst>
          </p:cNvPr>
          <p:cNvSpPr txBox="1"/>
          <p:nvPr/>
        </p:nvSpPr>
        <p:spPr>
          <a:xfrm>
            <a:off x="633845" y="1620982"/>
            <a:ext cx="7876309" cy="2308324"/>
          </a:xfrm>
          <a:prstGeom prst="rect">
            <a:avLst/>
          </a:prstGeom>
          <a:noFill/>
        </p:spPr>
        <p:txBody>
          <a:bodyPr wrap="square" rtlCol="0">
            <a:spAutoFit/>
          </a:bodyPr>
          <a:lstStyle/>
          <a:p>
            <a:r>
              <a:rPr lang="en-US" b="1" dirty="0"/>
              <a:t>How the process works:</a:t>
            </a:r>
          </a:p>
          <a:p>
            <a:pPr marL="342900" indent="-342900">
              <a:buFont typeface="+mj-lt"/>
              <a:buAutoNum type="arabicPeriod"/>
            </a:pPr>
            <a:r>
              <a:rPr lang="en-US" dirty="0">
                <a:solidFill>
                  <a:schemeClr val="tx2"/>
                </a:solidFill>
              </a:rPr>
              <a:t>Order cards by creating a requisition in Workday. You will indicate the number of cards needed in the requisition.</a:t>
            </a:r>
          </a:p>
          <a:p>
            <a:pPr marL="342900" indent="-342900">
              <a:buFont typeface="+mj-lt"/>
              <a:buAutoNum type="arabicPeriod"/>
            </a:pPr>
            <a:r>
              <a:rPr lang="en-US" dirty="0">
                <a:solidFill>
                  <a:schemeClr val="tx2"/>
                </a:solidFill>
              </a:rPr>
              <a:t>Tango will email the requester the email gift card numbers</a:t>
            </a:r>
          </a:p>
          <a:p>
            <a:pPr marL="342900" indent="-342900">
              <a:buFont typeface="+mj-lt"/>
              <a:buAutoNum type="arabicPeriod"/>
            </a:pPr>
            <a:r>
              <a:rPr lang="en-US" dirty="0">
                <a:solidFill>
                  <a:schemeClr val="tx2"/>
                </a:solidFill>
              </a:rPr>
              <a:t>The requestor will distribute to the recipient(s) with instructions on how they can use the card</a:t>
            </a:r>
          </a:p>
          <a:p>
            <a:endParaRPr lang="en-US" dirty="0"/>
          </a:p>
          <a:p>
            <a:endParaRPr lang="en-US" dirty="0"/>
          </a:p>
        </p:txBody>
      </p:sp>
      <p:sp>
        <p:nvSpPr>
          <p:cNvPr id="4" name="TextBox 3">
            <a:extLst>
              <a:ext uri="{FF2B5EF4-FFF2-40B4-BE49-F238E27FC236}">
                <a16:creationId xmlns:a16="http://schemas.microsoft.com/office/drawing/2014/main" id="{4D3CE9D3-63BC-9C57-05F8-867885AAE7D0}"/>
              </a:ext>
            </a:extLst>
          </p:cNvPr>
          <p:cNvSpPr txBox="1"/>
          <p:nvPr/>
        </p:nvSpPr>
        <p:spPr>
          <a:xfrm>
            <a:off x="633845" y="3782291"/>
            <a:ext cx="7564582" cy="646331"/>
          </a:xfrm>
          <a:prstGeom prst="rect">
            <a:avLst/>
          </a:prstGeom>
          <a:noFill/>
        </p:spPr>
        <p:txBody>
          <a:bodyPr wrap="square" rtlCol="0">
            <a:spAutoFit/>
          </a:bodyPr>
          <a:lstStyle/>
          <a:p>
            <a:r>
              <a:rPr lang="en-US" b="1" dirty="0"/>
              <a:t>How to get help:</a:t>
            </a:r>
          </a:p>
          <a:p>
            <a:pPr marL="285750" indent="-285750">
              <a:buFont typeface="Arial" panose="020B0604020202020204" pitchFamily="34" charset="0"/>
              <a:buChar char="•"/>
            </a:pPr>
            <a:r>
              <a:rPr lang="en-US" dirty="0">
                <a:solidFill>
                  <a:schemeClr val="tx2"/>
                </a:solidFill>
              </a:rPr>
              <a:t>Dedicated contacts for Tango cards are shown on the Tango Card web page</a:t>
            </a:r>
            <a:r>
              <a:rPr lang="en-US" dirty="0"/>
              <a:t>.</a:t>
            </a:r>
          </a:p>
        </p:txBody>
      </p:sp>
      <p:pic>
        <p:nvPicPr>
          <p:cNvPr id="6" name="Picture 5" descr="A computer on a table&#10;&#10;AI-generated content may be incorrect.">
            <a:extLst>
              <a:ext uri="{FF2B5EF4-FFF2-40B4-BE49-F238E27FC236}">
                <a16:creationId xmlns:a16="http://schemas.microsoft.com/office/drawing/2014/main" id="{33BD95B3-6848-143A-5267-AB279F33111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850184" y="161840"/>
            <a:ext cx="2120635" cy="1413114"/>
          </a:xfrm>
          <a:prstGeom prst="rect">
            <a:avLst/>
          </a:prstGeom>
        </p:spPr>
      </p:pic>
    </p:spTree>
    <p:extLst>
      <p:ext uri="{BB962C8B-B14F-4D97-AF65-F5344CB8AC3E}">
        <p14:creationId xmlns:p14="http://schemas.microsoft.com/office/powerpoint/2010/main" val="97779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01068-5940-938C-B00B-96B72483B9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72CE00-8FA7-FB33-7038-03BCB1CB79BD}"/>
              </a:ext>
            </a:extLst>
          </p:cNvPr>
          <p:cNvSpPr>
            <a:spLocks noGrp="1"/>
          </p:cNvSpPr>
          <p:nvPr>
            <p:ph type="title"/>
          </p:nvPr>
        </p:nvSpPr>
        <p:spPr/>
        <p:txBody>
          <a:bodyPr/>
          <a:lstStyle/>
          <a:p>
            <a:r>
              <a:rPr lang="en-US" dirty="0"/>
              <a:t>TANGO CARD</a:t>
            </a:r>
          </a:p>
        </p:txBody>
      </p:sp>
      <p:pic>
        <p:nvPicPr>
          <p:cNvPr id="7" name="Picture 6">
            <a:extLst>
              <a:ext uri="{FF2B5EF4-FFF2-40B4-BE49-F238E27FC236}">
                <a16:creationId xmlns:a16="http://schemas.microsoft.com/office/drawing/2014/main" id="{4B4B69C5-1C2E-3FDD-5016-EE37387F311C}"/>
              </a:ext>
            </a:extLst>
          </p:cNvPr>
          <p:cNvPicPr>
            <a:picLocks noChangeAspect="1"/>
          </p:cNvPicPr>
          <p:nvPr/>
        </p:nvPicPr>
        <p:blipFill>
          <a:blip r:embed="rId2"/>
          <a:stretch>
            <a:fillRect/>
          </a:stretch>
        </p:blipFill>
        <p:spPr>
          <a:xfrm>
            <a:off x="3723434" y="835827"/>
            <a:ext cx="4388844" cy="3471845"/>
          </a:xfrm>
          <a:prstGeom prst="rect">
            <a:avLst/>
          </a:prstGeom>
        </p:spPr>
      </p:pic>
      <p:sp>
        <p:nvSpPr>
          <p:cNvPr id="3" name="TextBox 2">
            <a:extLst>
              <a:ext uri="{FF2B5EF4-FFF2-40B4-BE49-F238E27FC236}">
                <a16:creationId xmlns:a16="http://schemas.microsoft.com/office/drawing/2014/main" id="{76D7AD51-284E-A287-43C6-69BBA8BF583A}"/>
              </a:ext>
            </a:extLst>
          </p:cNvPr>
          <p:cNvSpPr txBox="1"/>
          <p:nvPr/>
        </p:nvSpPr>
        <p:spPr>
          <a:xfrm>
            <a:off x="828225" y="1931003"/>
            <a:ext cx="2121106" cy="2031325"/>
          </a:xfrm>
          <a:prstGeom prst="rect">
            <a:avLst/>
          </a:prstGeom>
          <a:noFill/>
        </p:spPr>
        <p:txBody>
          <a:bodyPr wrap="square" rtlCol="0">
            <a:spAutoFit/>
          </a:bodyPr>
          <a:lstStyle/>
          <a:p>
            <a:r>
              <a:rPr lang="en-US" dirty="0"/>
              <a:t>Refer to the job aid in </a:t>
            </a:r>
            <a:r>
              <a:rPr lang="en-US" dirty="0">
                <a:hlinkClick r:id="rId3"/>
              </a:rPr>
              <a:t>UW Connect Finance Portal.</a:t>
            </a:r>
            <a:endParaRPr lang="en-US" dirty="0"/>
          </a:p>
          <a:p>
            <a:endParaRPr lang="en-US" dirty="0"/>
          </a:p>
          <a:p>
            <a:r>
              <a:rPr lang="en-US" dirty="0"/>
              <a:t>Workday Role Needed: </a:t>
            </a:r>
            <a:r>
              <a:rPr lang="en-US" dirty="0">
                <a:solidFill>
                  <a:schemeClr val="tx2"/>
                </a:solidFill>
              </a:rPr>
              <a:t>Requisition Requester</a:t>
            </a:r>
          </a:p>
        </p:txBody>
      </p:sp>
    </p:spTree>
    <p:extLst>
      <p:ext uri="{BB962C8B-B14F-4D97-AF65-F5344CB8AC3E}">
        <p14:creationId xmlns:p14="http://schemas.microsoft.com/office/powerpoint/2010/main" val="4243569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US BANK CARD</a:t>
            </a:r>
          </a:p>
        </p:txBody>
      </p:sp>
      <p:pic>
        <p:nvPicPr>
          <p:cNvPr id="3" name="Picture 2" descr="A close-up of several credit cards&#10;&#10;AI-generated content may be incorrect.">
            <a:extLst>
              <a:ext uri="{FF2B5EF4-FFF2-40B4-BE49-F238E27FC236}">
                <a16:creationId xmlns:a16="http://schemas.microsoft.com/office/drawing/2014/main" id="{0D9ABD8F-1645-D42D-2671-5413B3B0FB4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079673" y="296031"/>
            <a:ext cx="1717099" cy="1144732"/>
          </a:xfrm>
          <a:prstGeom prst="rect">
            <a:avLst/>
          </a:prstGeom>
        </p:spPr>
      </p:pic>
      <p:sp>
        <p:nvSpPr>
          <p:cNvPr id="6" name="TextBox 5">
            <a:extLst>
              <a:ext uri="{FF2B5EF4-FFF2-40B4-BE49-F238E27FC236}">
                <a16:creationId xmlns:a16="http://schemas.microsoft.com/office/drawing/2014/main" id="{6E9FA922-2404-6E88-459F-3527424F5F64}"/>
              </a:ext>
            </a:extLst>
          </p:cNvPr>
          <p:cNvSpPr txBox="1"/>
          <p:nvPr/>
        </p:nvSpPr>
        <p:spPr>
          <a:xfrm>
            <a:off x="447923" y="1527547"/>
            <a:ext cx="6722311" cy="3139321"/>
          </a:xfrm>
          <a:prstGeom prst="rect">
            <a:avLst/>
          </a:prstGeom>
          <a:noFill/>
        </p:spPr>
        <p:txBody>
          <a:bodyPr wrap="square" rtlCol="0">
            <a:spAutoFit/>
          </a:bodyPr>
          <a:lstStyle/>
          <a:p>
            <a:r>
              <a:rPr lang="en-US" dirty="0"/>
              <a:t>US Bank VISA Rewards card.</a:t>
            </a:r>
          </a:p>
          <a:p>
            <a:endParaRPr lang="en-US" dirty="0"/>
          </a:p>
          <a:p>
            <a:pPr marL="285750" indent="-285750">
              <a:buFont typeface="Arial" panose="020B0604020202020204" pitchFamily="34" charset="0"/>
              <a:buChar char="•"/>
            </a:pPr>
            <a:r>
              <a:rPr lang="en-US" dirty="0"/>
              <a:t>Anonymous</a:t>
            </a:r>
          </a:p>
          <a:p>
            <a:pPr marL="285750" indent="-285750">
              <a:buFont typeface="Arial" panose="020B0604020202020204" pitchFamily="34" charset="0"/>
              <a:buChar char="•"/>
            </a:pPr>
            <a:r>
              <a:rPr lang="en-US" dirty="0"/>
              <a:t>Onetime load</a:t>
            </a:r>
          </a:p>
          <a:p>
            <a:pPr marL="285750" indent="-285750">
              <a:buFont typeface="Arial" panose="020B0604020202020204" pitchFamily="34" charset="0"/>
              <a:buChar char="•"/>
            </a:pPr>
            <a:r>
              <a:rPr lang="en-US" dirty="0"/>
              <a:t>Used anywhere VISA is accepted</a:t>
            </a:r>
          </a:p>
          <a:p>
            <a:pPr marL="285750" indent="-285750">
              <a:buFont typeface="Arial" panose="020B0604020202020204" pitchFamily="34" charset="0"/>
              <a:buChar char="•"/>
            </a:pPr>
            <a:r>
              <a:rPr lang="en-US" dirty="0"/>
              <a:t>For participation incentive</a:t>
            </a:r>
          </a:p>
          <a:p>
            <a:pPr marL="285750" indent="-285750">
              <a:buFont typeface="Arial" panose="020B0604020202020204" pitchFamily="34" charset="0"/>
              <a:buChar char="•"/>
            </a:pPr>
            <a:r>
              <a:rPr lang="en-US" dirty="0"/>
              <a:t>$10.00 - $1,500.00</a:t>
            </a:r>
          </a:p>
          <a:p>
            <a:pPr marL="285750" indent="-285750">
              <a:buFont typeface="Arial" panose="020B0604020202020204" pitchFamily="34" charset="0"/>
              <a:buChar char="•"/>
            </a:pPr>
            <a:r>
              <a:rPr lang="en-US" dirty="0"/>
              <a:t>No cost for card</a:t>
            </a:r>
          </a:p>
          <a:p>
            <a:pPr marL="285750" indent="-285750">
              <a:buFont typeface="Arial" panose="020B0604020202020204" pitchFamily="34" charset="0"/>
              <a:buChar char="•"/>
            </a:pPr>
            <a:r>
              <a:rPr lang="en-US" dirty="0"/>
              <a:t>Fees are described when card is received</a:t>
            </a:r>
          </a:p>
          <a:p>
            <a:pPr marL="285750" indent="-285750">
              <a:buFont typeface="Arial" panose="020B0604020202020204" pitchFamily="34" charset="0"/>
              <a:buChar char="•"/>
            </a:pPr>
            <a:r>
              <a:rPr lang="en-US" dirty="0"/>
              <a:t>Allow time for ordering and receiving new cards for a project</a:t>
            </a:r>
          </a:p>
          <a:p>
            <a:pPr marL="285750" indent="-285750">
              <a:buFont typeface="Arial" panose="020B0604020202020204" pitchFamily="34" charset="0"/>
              <a:buChar char="•"/>
            </a:pPr>
            <a:r>
              <a:rPr lang="en-US" dirty="0"/>
              <a:t>Only load when ready to distribute</a:t>
            </a:r>
          </a:p>
        </p:txBody>
      </p:sp>
    </p:spTree>
    <p:extLst>
      <p:ext uri="{BB962C8B-B14F-4D97-AF65-F5344CB8AC3E}">
        <p14:creationId xmlns:p14="http://schemas.microsoft.com/office/powerpoint/2010/main" val="398981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66A48-C1B2-A456-AD09-EF7E4E868E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DA99926-3328-8C4B-F216-3B3DC8572122}"/>
              </a:ext>
            </a:extLst>
          </p:cNvPr>
          <p:cNvSpPr>
            <a:spLocks noGrp="1"/>
          </p:cNvSpPr>
          <p:nvPr>
            <p:ph type="title"/>
          </p:nvPr>
        </p:nvSpPr>
        <p:spPr/>
        <p:txBody>
          <a:bodyPr/>
          <a:lstStyle/>
          <a:p>
            <a:r>
              <a:rPr lang="en-US" dirty="0"/>
              <a:t>US BANK CARD</a:t>
            </a:r>
          </a:p>
        </p:txBody>
      </p:sp>
      <p:pic>
        <p:nvPicPr>
          <p:cNvPr id="6" name="Picture 5" descr="A group of people sitting in a classroom&#10;&#10;AI-generated content may be incorrect.">
            <a:extLst>
              <a:ext uri="{FF2B5EF4-FFF2-40B4-BE49-F238E27FC236}">
                <a16:creationId xmlns:a16="http://schemas.microsoft.com/office/drawing/2014/main" id="{18DA53D3-16D8-5338-A193-C5C5234D31F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rot="10800000" flipV="1">
            <a:off x="6597398" y="135369"/>
            <a:ext cx="2381361" cy="1575667"/>
          </a:xfrm>
          <a:prstGeom prst="rect">
            <a:avLst/>
          </a:prstGeom>
        </p:spPr>
      </p:pic>
      <p:sp>
        <p:nvSpPr>
          <p:cNvPr id="2" name="TextBox 1">
            <a:extLst>
              <a:ext uri="{FF2B5EF4-FFF2-40B4-BE49-F238E27FC236}">
                <a16:creationId xmlns:a16="http://schemas.microsoft.com/office/drawing/2014/main" id="{8E35C673-D945-F265-C750-F191988FFA7C}"/>
              </a:ext>
            </a:extLst>
          </p:cNvPr>
          <p:cNvSpPr txBox="1"/>
          <p:nvPr/>
        </p:nvSpPr>
        <p:spPr>
          <a:xfrm>
            <a:off x="449260" y="1498132"/>
            <a:ext cx="8370274" cy="1323439"/>
          </a:xfrm>
          <a:prstGeom prst="rect">
            <a:avLst/>
          </a:prstGeom>
          <a:noFill/>
        </p:spPr>
        <p:txBody>
          <a:bodyPr wrap="square" rtlCol="0">
            <a:spAutoFit/>
          </a:bodyPr>
          <a:lstStyle/>
          <a:p>
            <a:r>
              <a:rPr lang="en-US" sz="1600" b="1" dirty="0"/>
              <a:t>How to order cards:</a:t>
            </a:r>
          </a:p>
          <a:p>
            <a:r>
              <a:rPr lang="en-US" sz="1600" dirty="0"/>
              <a:t>Fill out and submit the “</a:t>
            </a:r>
            <a:r>
              <a:rPr lang="en-US" sz="1600" dirty="0">
                <a:solidFill>
                  <a:schemeClr val="tx1">
                    <a:lumMod val="50000"/>
                  </a:schemeClr>
                </a:solidFill>
                <a:hlinkClick r:id="rId4">
                  <a:extLst>
                    <a:ext uri="{A12FA001-AC4F-418D-AE19-62706E023703}">
                      <ahyp:hlinkClr xmlns:ahyp="http://schemas.microsoft.com/office/drawing/2018/hyperlinkcolor" val="tx"/>
                    </a:ext>
                  </a:extLst>
                </a:hlinkClick>
              </a:rPr>
              <a:t>Order and Load US Bank VISA Rewards Card</a:t>
            </a:r>
            <a:r>
              <a:rPr lang="en-US" sz="1600" dirty="0"/>
              <a:t>” form in the UW Connect Finance Portal.</a:t>
            </a:r>
          </a:p>
          <a:p>
            <a:pPr marL="285750" indent="-285750">
              <a:buFont typeface="Arial" panose="020B0604020202020204" pitchFamily="34" charset="0"/>
              <a:buChar char="•"/>
            </a:pPr>
            <a:r>
              <a:rPr lang="en-US" sz="1600" dirty="0"/>
              <a:t>After departmental approval, card orders are filled within 7-10 days.</a:t>
            </a:r>
          </a:p>
          <a:p>
            <a:endParaRPr lang="en-US" sz="1600" dirty="0"/>
          </a:p>
        </p:txBody>
      </p:sp>
      <p:sp>
        <p:nvSpPr>
          <p:cNvPr id="3" name="TextBox 2">
            <a:extLst>
              <a:ext uri="{FF2B5EF4-FFF2-40B4-BE49-F238E27FC236}">
                <a16:creationId xmlns:a16="http://schemas.microsoft.com/office/drawing/2014/main" id="{3E43E6A4-B7FB-2C5F-9F5D-88D0CBD7AB31}"/>
              </a:ext>
            </a:extLst>
          </p:cNvPr>
          <p:cNvSpPr txBox="1"/>
          <p:nvPr/>
        </p:nvSpPr>
        <p:spPr>
          <a:xfrm>
            <a:off x="447922" y="2831734"/>
            <a:ext cx="8371611" cy="1077218"/>
          </a:xfrm>
          <a:prstGeom prst="rect">
            <a:avLst/>
          </a:prstGeom>
          <a:noFill/>
        </p:spPr>
        <p:txBody>
          <a:bodyPr wrap="square" rtlCol="0">
            <a:spAutoFit/>
          </a:bodyPr>
          <a:lstStyle/>
          <a:p>
            <a:r>
              <a:rPr lang="en-US" sz="1600" b="1" dirty="0"/>
              <a:t>How to load cards:</a:t>
            </a:r>
          </a:p>
          <a:p>
            <a:r>
              <a:rPr lang="en-US" sz="1600" dirty="0"/>
              <a:t>Fill out and submit the “</a:t>
            </a:r>
            <a:r>
              <a:rPr lang="en-US" sz="1600" dirty="0">
                <a:solidFill>
                  <a:schemeClr val="tx1">
                    <a:lumMod val="50000"/>
                  </a:schemeClr>
                </a:solidFill>
                <a:hlinkClick r:id="rId4">
                  <a:extLst>
                    <a:ext uri="{A12FA001-AC4F-418D-AE19-62706E023703}">
                      <ahyp:hlinkClr xmlns:ahyp="http://schemas.microsoft.com/office/drawing/2018/hyperlinkcolor" val="tx"/>
                    </a:ext>
                  </a:extLst>
                </a:hlinkClick>
              </a:rPr>
              <a:t>Order and Load US Bank VISA Rewards Card</a:t>
            </a:r>
            <a:r>
              <a:rPr lang="en-US" sz="1600" dirty="0"/>
              <a:t>” form in the UW Connect Finance Portal.</a:t>
            </a:r>
          </a:p>
          <a:p>
            <a:pPr marL="285750" indent="-285750">
              <a:buFont typeface="Arial" panose="020B0604020202020204" pitchFamily="34" charset="0"/>
              <a:buChar char="•"/>
            </a:pPr>
            <a:r>
              <a:rPr lang="en-US" sz="1600" dirty="0"/>
              <a:t>After departmental approval, cards are loaded within 7-10 days.</a:t>
            </a:r>
          </a:p>
        </p:txBody>
      </p:sp>
      <p:sp>
        <p:nvSpPr>
          <p:cNvPr id="5" name="TextBox 4">
            <a:extLst>
              <a:ext uri="{FF2B5EF4-FFF2-40B4-BE49-F238E27FC236}">
                <a16:creationId xmlns:a16="http://schemas.microsoft.com/office/drawing/2014/main" id="{F8E6F5ED-074D-7D89-6A3B-6104D2694964}"/>
              </a:ext>
            </a:extLst>
          </p:cNvPr>
          <p:cNvSpPr txBox="1"/>
          <p:nvPr/>
        </p:nvSpPr>
        <p:spPr>
          <a:xfrm>
            <a:off x="447922" y="4211075"/>
            <a:ext cx="7467600" cy="584775"/>
          </a:xfrm>
          <a:prstGeom prst="rect">
            <a:avLst/>
          </a:prstGeom>
          <a:noFill/>
        </p:spPr>
        <p:txBody>
          <a:bodyPr wrap="square" rtlCol="0">
            <a:spAutoFit/>
          </a:bodyPr>
          <a:lstStyle/>
          <a:p>
            <a:r>
              <a:rPr lang="en-US" sz="1600" b="1" dirty="0"/>
              <a:t>Note: </a:t>
            </a:r>
            <a:r>
              <a:rPr lang="en-US" sz="1600" dirty="0"/>
              <a:t>Cardholders are encouraged to register their card online so they can check the balance and view their transactions. Registering is free.</a:t>
            </a:r>
          </a:p>
        </p:txBody>
      </p:sp>
    </p:spTree>
    <p:extLst>
      <p:ext uri="{BB962C8B-B14F-4D97-AF65-F5344CB8AC3E}">
        <p14:creationId xmlns:p14="http://schemas.microsoft.com/office/powerpoint/2010/main" val="1231054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A1C407-ECEA-C2D2-6A08-26CD3E96B766}"/>
              </a:ext>
            </a:extLst>
          </p:cNvPr>
          <p:cNvSpPr>
            <a:spLocks noGrp="1"/>
          </p:cNvSpPr>
          <p:nvPr>
            <p:ph type="title"/>
          </p:nvPr>
        </p:nvSpPr>
        <p:spPr/>
        <p:txBody>
          <a:bodyPr/>
          <a:lstStyle/>
          <a:p>
            <a:r>
              <a:rPr lang="en-US" dirty="0"/>
              <a:t>UNIT RESPONSIBILITIES</a:t>
            </a:r>
          </a:p>
        </p:txBody>
      </p:sp>
      <p:sp>
        <p:nvSpPr>
          <p:cNvPr id="2" name="TextBox 1">
            <a:extLst>
              <a:ext uri="{FF2B5EF4-FFF2-40B4-BE49-F238E27FC236}">
                <a16:creationId xmlns:a16="http://schemas.microsoft.com/office/drawing/2014/main" id="{C791F764-B3EC-CD20-618E-CBB46F7B61D1}"/>
              </a:ext>
            </a:extLst>
          </p:cNvPr>
          <p:cNvSpPr txBox="1"/>
          <p:nvPr/>
        </p:nvSpPr>
        <p:spPr>
          <a:xfrm>
            <a:off x="685800" y="1648420"/>
            <a:ext cx="6948054" cy="1477328"/>
          </a:xfrm>
          <a:prstGeom prst="rect">
            <a:avLst/>
          </a:prstGeom>
          <a:noFill/>
        </p:spPr>
        <p:txBody>
          <a:bodyPr wrap="square" rtlCol="0">
            <a:spAutoFit/>
          </a:bodyPr>
          <a:lstStyle/>
          <a:p>
            <a:pPr marL="285750" indent="-285750">
              <a:buFont typeface="Arial" panose="020B0604020202020204" pitchFamily="34" charset="0"/>
              <a:buChar char="•"/>
            </a:pPr>
            <a:r>
              <a:rPr lang="en-US" dirty="0"/>
              <a:t>Read the web pages thoroughly </a:t>
            </a:r>
          </a:p>
          <a:p>
            <a:pPr marL="285750" indent="-285750">
              <a:buFont typeface="Arial" panose="020B0604020202020204" pitchFamily="34" charset="0"/>
              <a:buChar char="•"/>
            </a:pPr>
            <a:r>
              <a:rPr lang="en-US" dirty="0"/>
              <a:t>Read the “Department Responsibility” document available on the top of the:</a:t>
            </a:r>
          </a:p>
          <a:p>
            <a:pPr marL="742950" lvl="1" indent="-285750">
              <a:buFont typeface="Arial" panose="020B0604020202020204" pitchFamily="34" charset="0"/>
              <a:buChar char="•"/>
            </a:pPr>
            <a:r>
              <a:rPr lang="en-US" b="1" dirty="0">
                <a:solidFill>
                  <a:schemeClr val="tx1">
                    <a:lumMod val="50000"/>
                  </a:schemeClr>
                </a:solidFill>
                <a:hlinkClick r:id="rId2">
                  <a:extLst>
                    <a:ext uri="{A12FA001-AC4F-418D-AE19-62706E023703}">
                      <ahyp:hlinkClr xmlns:ahyp="http://schemas.microsoft.com/office/drawing/2018/hyperlinkcolor" val="tx"/>
                    </a:ext>
                  </a:extLst>
                </a:hlinkClick>
              </a:rPr>
              <a:t>Tango</a:t>
            </a:r>
            <a:r>
              <a:rPr lang="en-US" dirty="0">
                <a:solidFill>
                  <a:schemeClr val="tx1">
                    <a:lumMod val="50000"/>
                  </a:schemeClr>
                </a:solidFill>
                <a:hlinkClick r:id="rId2">
                  <a:extLst>
                    <a:ext uri="{A12FA001-AC4F-418D-AE19-62706E023703}">
                      <ahyp:hlinkClr xmlns:ahyp="http://schemas.microsoft.com/office/drawing/2018/hyperlinkcolor" val="tx"/>
                    </a:ext>
                  </a:extLst>
                </a:hlinkClick>
              </a:rPr>
              <a:t> web page</a:t>
            </a:r>
            <a:endParaRPr lang="en-US" dirty="0">
              <a:solidFill>
                <a:schemeClr val="tx1">
                  <a:lumMod val="50000"/>
                </a:schemeClr>
              </a:solidFill>
            </a:endParaRPr>
          </a:p>
          <a:p>
            <a:pPr marL="742950" lvl="1" indent="-285750">
              <a:buFont typeface="Arial" panose="020B0604020202020204" pitchFamily="34" charset="0"/>
              <a:buChar char="•"/>
            </a:pPr>
            <a:r>
              <a:rPr lang="en-US" b="1" dirty="0">
                <a:solidFill>
                  <a:schemeClr val="tx1">
                    <a:lumMod val="50000"/>
                  </a:schemeClr>
                </a:solidFill>
                <a:hlinkClick r:id="rId3">
                  <a:extLst>
                    <a:ext uri="{A12FA001-AC4F-418D-AE19-62706E023703}">
                      <ahyp:hlinkClr xmlns:ahyp="http://schemas.microsoft.com/office/drawing/2018/hyperlinkcolor" val="tx"/>
                    </a:ext>
                  </a:extLst>
                </a:hlinkClick>
              </a:rPr>
              <a:t>US Bank Card </a:t>
            </a:r>
            <a:r>
              <a:rPr lang="en-US" dirty="0">
                <a:solidFill>
                  <a:schemeClr val="tx1">
                    <a:lumMod val="50000"/>
                  </a:schemeClr>
                </a:solidFill>
                <a:hlinkClick r:id="rId3">
                  <a:extLst>
                    <a:ext uri="{A12FA001-AC4F-418D-AE19-62706E023703}">
                      <ahyp:hlinkClr xmlns:ahyp="http://schemas.microsoft.com/office/drawing/2018/hyperlinkcolor" val="tx"/>
                    </a:ext>
                  </a:extLst>
                </a:hlinkClick>
              </a:rPr>
              <a:t>web page</a:t>
            </a:r>
            <a:endParaRPr lang="en-US" dirty="0">
              <a:solidFill>
                <a:schemeClr val="tx1">
                  <a:lumMod val="50000"/>
                </a:schemeClr>
              </a:solidFill>
            </a:endParaRPr>
          </a:p>
        </p:txBody>
      </p:sp>
    </p:spTree>
    <p:extLst>
      <p:ext uri="{BB962C8B-B14F-4D97-AF65-F5344CB8AC3E}">
        <p14:creationId xmlns:p14="http://schemas.microsoft.com/office/powerpoint/2010/main" val="53629152"/>
      </p:ext>
    </p:extLst>
  </p:cSld>
  <p:clrMapOvr>
    <a:masterClrMapping/>
  </p:clrMapOvr>
</p:sld>
</file>

<file path=ppt/theme/theme1.xml><?xml version="1.0" encoding="utf-8"?>
<a:theme xmlns:a="http://schemas.openxmlformats.org/drawingml/2006/main" name="Custom Design">
  <a:themeElements>
    <a:clrScheme name="4b2e83">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4b2e83">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Custom 2">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Metadata/LabelInfo.xml><?xml version="1.0" encoding="utf-8"?>
<clbl:labelList xmlns:clbl="http://schemas.microsoft.com/office/2020/mipLabelMetadata">
  <clbl:label id="{f6b6dd5b-f02f-441a-99a0-162ac5060bd2}" enabled="0" method="" siteId="{f6b6dd5b-f02f-441a-99a0-162ac5060bd2}" removed="1"/>
</clbl:labelList>
</file>

<file path=docProps/app.xml><?xml version="1.0" encoding="utf-8"?>
<Properties xmlns="http://schemas.openxmlformats.org/officeDocument/2006/extended-properties" xmlns:vt="http://schemas.openxmlformats.org/officeDocument/2006/docPropsVTypes">
  <Template/>
  <TotalTime>14254</TotalTime>
  <Words>1019</Words>
  <Application>Microsoft Office PowerPoint</Application>
  <PresentationFormat>On-screen Show (16:9)</PresentationFormat>
  <Paragraphs>122</Paragraphs>
  <Slides>21</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21</vt:i4>
      </vt:variant>
    </vt:vector>
  </HeadingPairs>
  <TitlesOfParts>
    <vt:vector size="30" baseType="lpstr">
      <vt:lpstr>Arial</vt:lpstr>
      <vt:lpstr>Encode Sans Normal Black</vt:lpstr>
      <vt:lpstr>Lucida Grande</vt:lpstr>
      <vt:lpstr>Open Sans</vt:lpstr>
      <vt:lpstr>Open Sans Light</vt:lpstr>
      <vt:lpstr>Uni Sans</vt:lpstr>
      <vt:lpstr>Custom Design</vt:lpstr>
      <vt:lpstr>2_Custom Design</vt:lpstr>
      <vt:lpstr>1_Custom Design</vt:lpstr>
      <vt:lpstr>Field Advance and Research Subjects</vt:lpstr>
      <vt:lpstr>AGENDA</vt:lpstr>
      <vt:lpstr>RESEARCH SUBJECT OVERVIEW</vt:lpstr>
      <vt:lpstr>TANGO CARD</vt:lpstr>
      <vt:lpstr>TANGO CARD</vt:lpstr>
      <vt:lpstr>TANGO CARD</vt:lpstr>
      <vt:lpstr>US BANK CARD</vt:lpstr>
      <vt:lpstr>US BANK CARD</vt:lpstr>
      <vt:lpstr>UNIT RESPONSIBILITIES</vt:lpstr>
      <vt:lpstr>RESEARCH SUBJECT QUESTIONS</vt:lpstr>
      <vt:lpstr>FIELD ADVANCES OVERVIEW</vt:lpstr>
      <vt:lpstr>FIELD ADVANCES</vt:lpstr>
      <vt:lpstr>FIELD ADVANCES PROCESS</vt:lpstr>
      <vt:lpstr>FIELD ADVANCES</vt:lpstr>
      <vt:lpstr>CREATING THE SPEND AUTHORIZATION</vt:lpstr>
      <vt:lpstr>Spend Authorization</vt:lpstr>
      <vt:lpstr>FIELD ADVANCES</vt:lpstr>
      <vt:lpstr>Spend Down Expense Report</vt:lpstr>
      <vt:lpstr>FIELD ADVANCES</vt:lpstr>
      <vt:lpstr>FIELD ADVANCE QUESTIONS</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Alanya Cannon</dc:creator>
  <cp:lastModifiedBy>Heather Nicholson</cp:lastModifiedBy>
  <cp:revision>187</cp:revision>
  <dcterms:created xsi:type="dcterms:W3CDTF">2014-10-14T00:51:43Z</dcterms:created>
  <dcterms:modified xsi:type="dcterms:W3CDTF">2025-07-18T21:34:53Z</dcterms:modified>
</cp:coreProperties>
</file>