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3.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1.xml" ContentType="application/vnd.openxmlformats-officedocument.presentationml.tags+xml"/>
  <Override PartName="/ppt/notesSlides/notesSlide10.xml" ContentType="application/vnd.openxmlformats-officedocument.presentationml.notesSlide+xml"/>
  <Override PartName="/ppt/tags/tag2.xml" ContentType="application/vnd.openxmlformats-officedocument.presentationml.tags+xml"/>
  <Override PartName="/ppt/notesSlides/notesSlide11.xml" ContentType="application/vnd.openxmlformats-officedocument.presentationml.notesSlide+xml"/>
  <Override PartName="/ppt/tags/tag3.xml" ContentType="application/vnd.openxmlformats-officedocument.presentationml.tags+xml"/>
  <Override PartName="/ppt/notesSlides/notesSlide12.xml" ContentType="application/vnd.openxmlformats-officedocument.presentationml.notesSlide+xml"/>
  <Override PartName="/ppt/tags/tag4.xml" ContentType="application/vnd.openxmlformats-officedocument.presentationml.tags+xml"/>
  <Override PartName="/ppt/notesSlides/notesSlide13.xml" ContentType="application/vnd.openxmlformats-officedocument.presentationml.notesSlide+xml"/>
  <Override PartName="/ppt/tags/tag5.xml" ContentType="application/vnd.openxmlformats-officedocument.presentationml.tags+xml"/>
  <Override PartName="/ppt/notesSlides/notesSlide14.xml" ContentType="application/vnd.openxmlformats-officedocument.presentationml.notesSlide+xml"/>
  <Override PartName="/ppt/tags/tag6.xml" ContentType="application/vnd.openxmlformats-officedocument.presentationml.tags+xml"/>
  <Override PartName="/ppt/notesSlides/notesSlide15.xml" ContentType="application/vnd.openxmlformats-officedocument.presentationml.notesSlide+xml"/>
  <Override PartName="/ppt/tags/tag7.xml" ContentType="application/vnd.openxmlformats-officedocument.presentationml.tags+xml"/>
  <Override PartName="/ppt/notesSlides/notesSlide16.xml" ContentType="application/vnd.openxmlformats-officedocument.presentationml.notesSlide+xml"/>
  <Override PartName="/ppt/tags/tag8.xml" ContentType="application/vnd.openxmlformats-officedocument.presentationml.tags+xml"/>
  <Override PartName="/ppt/notesSlides/notesSlide17.xml" ContentType="application/vnd.openxmlformats-officedocument.presentationml.notesSlide+xml"/>
  <Override PartName="/ppt/tags/tag9.xml" ContentType="application/vnd.openxmlformats-officedocument.presentationml.tags+xml"/>
  <Override PartName="/ppt/notesSlides/notesSlide18.xml" ContentType="application/vnd.openxmlformats-officedocument.presentationml.notesSlide+xml"/>
  <Override PartName="/ppt/tags/tag10.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11.xml" ContentType="application/vnd.openxmlformats-officedocument.presentationml.tags+xml"/>
  <Override PartName="/ppt/notesSlides/notesSlide21.xml" ContentType="application/vnd.openxmlformats-officedocument.presentationml.notesSlide+xml"/>
  <Override PartName="/ppt/tags/tag12.xml" ContentType="application/vnd.openxmlformats-officedocument.presentationml.tags+xml"/>
  <Override PartName="/ppt/notesSlides/notesSlide22.xml" ContentType="application/vnd.openxmlformats-officedocument.presentationml.notesSlide+xml"/>
  <Override PartName="/ppt/tags/tag13.xml" ContentType="application/vnd.openxmlformats-officedocument.presentationml.tags+xml"/>
  <Override PartName="/ppt/notesSlides/notesSlide23.xml" ContentType="application/vnd.openxmlformats-officedocument.presentationml.notesSlide+xml"/>
  <Override PartName="/ppt/tags/tag14.xml" ContentType="application/vnd.openxmlformats-officedocument.presentationml.tags+xml"/>
  <Override PartName="/ppt/notesSlides/notesSlide24.xml" ContentType="application/vnd.openxmlformats-officedocument.presentationml.notesSlide+xml"/>
  <Override PartName="/ppt/tags/tag15.xml" ContentType="application/vnd.openxmlformats-officedocument.presentationml.tags+xml"/>
  <Override PartName="/ppt/notesSlides/notesSlide25.xml" ContentType="application/vnd.openxmlformats-officedocument.presentationml.notesSlide+xml"/>
  <Override PartName="/ppt/tags/tag16.xml" ContentType="application/vnd.openxmlformats-officedocument.presentationml.tags+xml"/>
  <Override PartName="/ppt/notesSlides/notesSlide26.xml" ContentType="application/vnd.openxmlformats-officedocument.presentationml.notesSlide+xml"/>
  <Override PartName="/ppt/tags/tag17.xml" ContentType="application/vnd.openxmlformats-officedocument.presentationml.tags+xml"/>
  <Override PartName="/ppt/notesSlides/notesSlide27.xml" ContentType="application/vnd.openxmlformats-officedocument.presentationml.notesSlide+xml"/>
  <Override PartName="/ppt/tags/tag18.xml" ContentType="application/vnd.openxmlformats-officedocument.presentationml.tags+xml"/>
  <Override PartName="/ppt/notesSlides/notesSlide28.xml" ContentType="application/vnd.openxmlformats-officedocument.presentationml.notesSlide+xml"/>
  <Override PartName="/ppt/tags/tag19.xml" ContentType="application/vnd.openxmlformats-officedocument.presentationml.tags+xml"/>
  <Override PartName="/ppt/notesSlides/notesSlide29.xml" ContentType="application/vnd.openxmlformats-officedocument.presentationml.notesSlide+xml"/>
  <Override PartName="/ppt/tags/tag20.xml" ContentType="application/vnd.openxmlformats-officedocument.presentationml.tags+xml"/>
  <Override PartName="/ppt/notesSlides/notesSlide30.xml" ContentType="application/vnd.openxmlformats-officedocument.presentationml.notesSlide+xml"/>
  <Override PartName="/ppt/tags/tag21.xml" ContentType="application/vnd.openxmlformats-officedocument.presentationml.tags+xml"/>
  <Override PartName="/ppt/notesSlides/notesSlide31.xml" ContentType="application/vnd.openxmlformats-officedocument.presentationml.notesSlide+xml"/>
  <Override PartName="/ppt/tags/tag22.xml" ContentType="application/vnd.openxmlformats-officedocument.presentationml.tag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tags/tag23.xml" ContentType="application/vnd.openxmlformats-officedocument.presentationml.tags+xml"/>
  <Override PartName="/ppt/notesSlides/notesSlide42.xml" ContentType="application/vnd.openxmlformats-officedocument.presentationml.notesSlide+xml"/>
  <Override PartName="/ppt/tags/tag24.xml" ContentType="application/vnd.openxmlformats-officedocument.presentationml.tags+xml"/>
  <Override PartName="/ppt/notesSlides/notesSlide43.xml" ContentType="application/vnd.openxmlformats-officedocument.presentationml.notesSlide+xml"/>
  <Override PartName="/ppt/tags/tag25.xml" ContentType="application/vnd.openxmlformats-officedocument.presentationml.tags+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7" r:id="rId4"/>
    <p:sldMasterId id="2147483650" r:id="rId5"/>
    <p:sldMasterId id="2147483686" r:id="rId6"/>
    <p:sldMasterId id="2147483691" r:id="rId7"/>
  </p:sldMasterIdLst>
  <p:notesMasterIdLst>
    <p:notesMasterId r:id="rId55"/>
  </p:notesMasterIdLst>
  <p:sldIdLst>
    <p:sldId id="259" r:id="rId8"/>
    <p:sldId id="27947" r:id="rId9"/>
    <p:sldId id="27973" r:id="rId10"/>
    <p:sldId id="27949" r:id="rId11"/>
    <p:sldId id="27951" r:id="rId12"/>
    <p:sldId id="27974" r:id="rId13"/>
    <p:sldId id="27975" r:id="rId14"/>
    <p:sldId id="27976" r:id="rId15"/>
    <p:sldId id="27863" r:id="rId16"/>
    <p:sldId id="27915" r:id="rId17"/>
    <p:sldId id="27919" r:id="rId18"/>
    <p:sldId id="27920" r:id="rId19"/>
    <p:sldId id="27921" r:id="rId20"/>
    <p:sldId id="27925" r:id="rId21"/>
    <p:sldId id="27926" r:id="rId22"/>
    <p:sldId id="27927" r:id="rId23"/>
    <p:sldId id="27928" r:id="rId24"/>
    <p:sldId id="27929" r:id="rId25"/>
    <p:sldId id="27959" r:id="rId26"/>
    <p:sldId id="27897" r:id="rId27"/>
    <p:sldId id="27914" r:id="rId28"/>
    <p:sldId id="27930" r:id="rId29"/>
    <p:sldId id="27931" r:id="rId30"/>
    <p:sldId id="27932" r:id="rId31"/>
    <p:sldId id="27933" r:id="rId32"/>
    <p:sldId id="27935" r:id="rId33"/>
    <p:sldId id="27936" r:id="rId34"/>
    <p:sldId id="27937" r:id="rId35"/>
    <p:sldId id="27938" r:id="rId36"/>
    <p:sldId id="27942" r:id="rId37"/>
    <p:sldId id="27946" r:id="rId38"/>
    <p:sldId id="27943" r:id="rId39"/>
    <p:sldId id="27953" r:id="rId40"/>
    <p:sldId id="27954" r:id="rId41"/>
    <p:sldId id="27955" r:id="rId42"/>
    <p:sldId id="27956" r:id="rId43"/>
    <p:sldId id="27962" r:id="rId44"/>
    <p:sldId id="27970" r:id="rId45"/>
    <p:sldId id="27963" r:id="rId46"/>
    <p:sldId id="27979" r:id="rId47"/>
    <p:sldId id="27978" r:id="rId48"/>
    <p:sldId id="27980" r:id="rId49"/>
    <p:sldId id="27969" r:id="rId50"/>
    <p:sldId id="27981" r:id="rId51"/>
    <p:sldId id="27983" r:id="rId52"/>
    <p:sldId id="27910" r:id="rId53"/>
    <p:sldId id="370" r:id="rId5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B2E83"/>
    <a:srgbClr val="E8D3A2"/>
    <a:srgbClr val="310F9D"/>
    <a:srgbClr val="200A66"/>
    <a:srgbClr val="6600CC"/>
    <a:srgbClr val="6C547E"/>
    <a:srgbClr val="84669A"/>
    <a:srgbClr val="1A0B87"/>
    <a:srgbClr val="2E005C"/>
    <a:srgbClr val="3711A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73" autoAdjust="0"/>
  </p:normalViewPr>
  <p:slideViewPr>
    <p:cSldViewPr snapToGrid="0">
      <p:cViewPr varScale="1">
        <p:scale>
          <a:sx n="101" d="100"/>
          <a:sy n="101" d="100"/>
        </p:scale>
        <p:origin x="144" y="186"/>
      </p:cViewPr>
      <p:guideLst/>
    </p:cSldViewPr>
  </p:slideViewPr>
  <p:outlineViewPr>
    <p:cViewPr>
      <p:scale>
        <a:sx n="33" d="100"/>
        <a:sy n="33" d="100"/>
      </p:scale>
      <p:origin x="0" y="-588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notesMaster" Target="notesMasters/notesMaster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theme" Target="theme/theme1.xml"/><Relationship Id="rId5" Type="http://schemas.openxmlformats.org/officeDocument/2006/relationships/slideMaster" Target="slideMasters/slideMaster2.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presProps" Target="presProps.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tableStyles" Target="tableStyles.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viewProps" Target="viewProps.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205309D2-AE7B-4A82-B405-2EA1D29D73D6}" type="datetimeFigureOut">
              <a:rPr lang="en-US" smtClean="0"/>
              <a:t>8/27/2026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15EC749E-7B15-4AB6-9ECE-973DBA79F2D2}" type="slidenum">
              <a:rPr lang="en-US" smtClean="0"/>
              <a:t>‹#›</a:t>
            </a:fld>
            <a:endParaRPr lang="en-US"/>
          </a:p>
        </p:txBody>
      </p:sp>
    </p:spTree>
    <p:extLst>
      <p:ext uri="{BB962C8B-B14F-4D97-AF65-F5344CB8AC3E}">
        <p14:creationId xmlns:p14="http://schemas.microsoft.com/office/powerpoint/2010/main" val="7313156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5EC749E-7B15-4AB6-9ECE-973DBA79F2D2}" type="slidenum">
              <a:rPr lang="en-US" smtClean="0"/>
              <a:t>1</a:t>
            </a:fld>
            <a:endParaRPr lang="en-US"/>
          </a:p>
        </p:txBody>
      </p:sp>
    </p:spTree>
    <p:extLst>
      <p:ext uri="{BB962C8B-B14F-4D97-AF65-F5344CB8AC3E}">
        <p14:creationId xmlns:p14="http://schemas.microsoft.com/office/powerpoint/2010/main" val="23490176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50463D-F68B-3DD3-B591-564A14F798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185BC8-BB24-E613-9F19-A107702921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1D3831-F95B-26F4-3D97-61B82E5E1D1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8FEA7AB-0993-CC88-F692-8F4BA4A72EA0}"/>
              </a:ext>
            </a:extLst>
          </p:cNvPr>
          <p:cNvSpPr>
            <a:spLocks noGrp="1"/>
          </p:cNvSpPr>
          <p:nvPr>
            <p:ph type="sldNum" sz="quarter" idx="5"/>
          </p:nvPr>
        </p:nvSpPr>
        <p:spPr/>
        <p:txBody>
          <a:bodyPr/>
          <a:lstStyle/>
          <a:p>
            <a:pPr defTabSz="931774">
              <a:defRPr/>
            </a:pPr>
            <a:fld id="{46B8AA75-5EC1-46B8-B956-706F54570E73}" type="slidenum">
              <a:rPr lang="en-US">
                <a:solidFill>
                  <a:prstClr val="black"/>
                </a:solidFill>
                <a:latin typeface="Calibri" panose="020F0502020204030204"/>
              </a:rPr>
              <a:pPr defTabSz="931774">
                <a:defRPr/>
              </a:pPr>
              <a:t>10</a:t>
            </a:fld>
            <a:endParaRPr lang="en-US">
              <a:solidFill>
                <a:prstClr val="black"/>
              </a:solidFill>
              <a:latin typeface="Calibri" panose="020F0502020204030204"/>
            </a:endParaRPr>
          </a:p>
        </p:txBody>
      </p:sp>
    </p:spTree>
    <p:extLst>
      <p:ext uri="{BB962C8B-B14F-4D97-AF65-F5344CB8AC3E}">
        <p14:creationId xmlns:p14="http://schemas.microsoft.com/office/powerpoint/2010/main" val="33094138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79BED4-7F81-D367-6517-76E6F94B13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725FCB-4BA6-2902-743A-7DE21DE93B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4339F2-E409-EB08-3F8C-D1B28479229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3B39E5D-144D-F2E2-7602-66CF1F67E79C}"/>
              </a:ext>
            </a:extLst>
          </p:cNvPr>
          <p:cNvSpPr>
            <a:spLocks noGrp="1"/>
          </p:cNvSpPr>
          <p:nvPr>
            <p:ph type="sldNum" sz="quarter" idx="5"/>
          </p:nvPr>
        </p:nvSpPr>
        <p:spPr/>
        <p:txBody>
          <a:bodyPr/>
          <a:lstStyle/>
          <a:p>
            <a:pPr defTabSz="931774">
              <a:defRPr/>
            </a:pPr>
            <a:fld id="{46B8AA75-5EC1-46B8-B956-706F54570E73}" type="slidenum">
              <a:rPr lang="en-US">
                <a:solidFill>
                  <a:prstClr val="black"/>
                </a:solidFill>
                <a:latin typeface="Calibri" panose="020F0502020204030204"/>
              </a:rPr>
              <a:pPr defTabSz="931774">
                <a:defRPr/>
              </a:pPr>
              <a:t>11</a:t>
            </a:fld>
            <a:endParaRPr lang="en-US">
              <a:solidFill>
                <a:prstClr val="black"/>
              </a:solidFill>
              <a:latin typeface="Calibri" panose="020F0502020204030204"/>
            </a:endParaRPr>
          </a:p>
        </p:txBody>
      </p:sp>
    </p:spTree>
    <p:extLst>
      <p:ext uri="{BB962C8B-B14F-4D97-AF65-F5344CB8AC3E}">
        <p14:creationId xmlns:p14="http://schemas.microsoft.com/office/powerpoint/2010/main" val="13753649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584C1-FF6C-5FC6-F459-9EFB2E17B2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94B3B4-C70C-8C1A-0D0D-F48C16A356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9B9B5B-140F-9087-0652-6837CBF37E4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F486A3E-2AD2-A0B5-9603-EC2A77DCF320}"/>
              </a:ext>
            </a:extLst>
          </p:cNvPr>
          <p:cNvSpPr>
            <a:spLocks noGrp="1"/>
          </p:cNvSpPr>
          <p:nvPr>
            <p:ph type="sldNum" sz="quarter" idx="5"/>
          </p:nvPr>
        </p:nvSpPr>
        <p:spPr/>
        <p:txBody>
          <a:bodyPr/>
          <a:lstStyle/>
          <a:p>
            <a:pPr defTabSz="931774">
              <a:defRPr/>
            </a:pPr>
            <a:fld id="{46B8AA75-5EC1-46B8-B956-706F54570E73}" type="slidenum">
              <a:rPr lang="en-US">
                <a:solidFill>
                  <a:prstClr val="black"/>
                </a:solidFill>
                <a:latin typeface="Calibri" panose="020F0502020204030204"/>
              </a:rPr>
              <a:pPr defTabSz="931774">
                <a:defRPr/>
              </a:pPr>
              <a:t>12</a:t>
            </a:fld>
            <a:endParaRPr lang="en-US">
              <a:solidFill>
                <a:prstClr val="black"/>
              </a:solidFill>
              <a:latin typeface="Calibri" panose="020F0502020204030204"/>
            </a:endParaRPr>
          </a:p>
        </p:txBody>
      </p:sp>
    </p:spTree>
    <p:extLst>
      <p:ext uri="{BB962C8B-B14F-4D97-AF65-F5344CB8AC3E}">
        <p14:creationId xmlns:p14="http://schemas.microsoft.com/office/powerpoint/2010/main" val="25050586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B5DFE0-EEB3-B959-858E-45F1A64B0B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642B81-8079-61AA-A39C-3670CF223C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9B875A-1E14-57A4-0829-963795801729}"/>
              </a:ext>
            </a:extLst>
          </p:cNvPr>
          <p:cNvSpPr>
            <a:spLocks noGrp="1"/>
          </p:cNvSpPr>
          <p:nvPr>
            <p:ph type="body" idx="1"/>
          </p:nvPr>
        </p:nvSpPr>
        <p:spPr/>
        <p:txBody>
          <a:bodyPr/>
          <a:lstStyle/>
          <a:p>
            <a:pPr algn="l"/>
            <a:endParaRPr lang="en-US" dirty="0"/>
          </a:p>
        </p:txBody>
      </p:sp>
      <p:sp>
        <p:nvSpPr>
          <p:cNvPr id="4" name="Slide Number Placeholder 3">
            <a:extLst>
              <a:ext uri="{FF2B5EF4-FFF2-40B4-BE49-F238E27FC236}">
                <a16:creationId xmlns:a16="http://schemas.microsoft.com/office/drawing/2014/main" id="{B83DFE3E-2B5A-43DB-435F-1E1DDF58CE39}"/>
              </a:ext>
            </a:extLst>
          </p:cNvPr>
          <p:cNvSpPr>
            <a:spLocks noGrp="1"/>
          </p:cNvSpPr>
          <p:nvPr>
            <p:ph type="sldNum" sz="quarter" idx="5"/>
          </p:nvPr>
        </p:nvSpPr>
        <p:spPr/>
        <p:txBody>
          <a:bodyPr/>
          <a:lstStyle/>
          <a:p>
            <a:pPr defTabSz="931774">
              <a:defRPr/>
            </a:pPr>
            <a:fld id="{46B8AA75-5EC1-46B8-B956-706F54570E73}" type="slidenum">
              <a:rPr lang="en-US">
                <a:solidFill>
                  <a:prstClr val="black"/>
                </a:solidFill>
                <a:latin typeface="Calibri" panose="020F0502020204030204"/>
              </a:rPr>
              <a:pPr defTabSz="931774">
                <a:defRPr/>
              </a:pPr>
              <a:t>13</a:t>
            </a:fld>
            <a:endParaRPr lang="en-US">
              <a:solidFill>
                <a:prstClr val="black"/>
              </a:solidFill>
              <a:latin typeface="Calibri" panose="020F0502020204030204"/>
            </a:endParaRPr>
          </a:p>
        </p:txBody>
      </p:sp>
    </p:spTree>
    <p:extLst>
      <p:ext uri="{BB962C8B-B14F-4D97-AF65-F5344CB8AC3E}">
        <p14:creationId xmlns:p14="http://schemas.microsoft.com/office/powerpoint/2010/main" val="13352534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7E986-F860-DCC0-E1C8-3AF7B8B593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19DEE0-ECB1-CAC2-890E-479CF012D8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891403-BCE3-F639-0614-131050D5D1A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63E7B1C-1E34-0F41-AA1D-BFDE42CE4D19}"/>
              </a:ext>
            </a:extLst>
          </p:cNvPr>
          <p:cNvSpPr>
            <a:spLocks noGrp="1"/>
          </p:cNvSpPr>
          <p:nvPr>
            <p:ph type="sldNum" sz="quarter" idx="5"/>
          </p:nvPr>
        </p:nvSpPr>
        <p:spPr/>
        <p:txBody>
          <a:bodyPr/>
          <a:lstStyle/>
          <a:p>
            <a:pPr defTabSz="931774">
              <a:defRPr/>
            </a:pPr>
            <a:fld id="{46B8AA75-5EC1-46B8-B956-706F54570E73}" type="slidenum">
              <a:rPr lang="en-US">
                <a:solidFill>
                  <a:prstClr val="black"/>
                </a:solidFill>
                <a:latin typeface="Calibri" panose="020F0502020204030204"/>
              </a:rPr>
              <a:pPr defTabSz="931774">
                <a:defRPr/>
              </a:pPr>
              <a:t>14</a:t>
            </a:fld>
            <a:endParaRPr lang="en-US">
              <a:solidFill>
                <a:prstClr val="black"/>
              </a:solidFill>
              <a:latin typeface="Calibri" panose="020F0502020204030204"/>
            </a:endParaRPr>
          </a:p>
        </p:txBody>
      </p:sp>
    </p:spTree>
    <p:extLst>
      <p:ext uri="{BB962C8B-B14F-4D97-AF65-F5344CB8AC3E}">
        <p14:creationId xmlns:p14="http://schemas.microsoft.com/office/powerpoint/2010/main" val="14330924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98A54D-F7D5-B636-0133-CAB892153C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C848BF-DB64-A09B-8052-BA12A7461B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F4AA6E-6A83-6A54-B2CE-97B79115B3C6}"/>
              </a:ext>
            </a:extLst>
          </p:cNvPr>
          <p:cNvSpPr>
            <a:spLocks noGrp="1"/>
          </p:cNvSpPr>
          <p:nvPr>
            <p:ph type="body" idx="1"/>
          </p:nvPr>
        </p:nvSpPr>
        <p:spPr/>
        <p:txBody>
          <a:bodyPr/>
          <a:lstStyle/>
          <a:p>
            <a:endParaRPr lang="en-US" dirty="0"/>
          </a:p>
          <a:p>
            <a:endParaRPr lang="en-US" dirty="0"/>
          </a:p>
          <a:p>
            <a:r>
              <a:rPr lang="en-US" dirty="0"/>
              <a:t>Alert won’t go away, but ignore it</a:t>
            </a:r>
          </a:p>
          <a:p>
            <a:r>
              <a:rPr lang="en-US" dirty="0"/>
              <a:t>Don’t have to select Tax Document Date</a:t>
            </a:r>
          </a:p>
          <a:p>
            <a:r>
              <a:rPr lang="en-US" dirty="0"/>
              <a:t>When AP reviews the MP, we verify the tax information provided with IRS records so please make sure information entered is accurate and matches the payee’s social security card. If there are any discrepancies, we will have to send the MP back </a:t>
            </a:r>
          </a:p>
          <a:p>
            <a:r>
              <a:rPr lang="en-US" dirty="0"/>
              <a:t>9 digits, no spaces or dashes </a:t>
            </a:r>
          </a:p>
          <a:p>
            <a:pPr defTabSz="931774">
              <a:defRPr/>
            </a:pPr>
            <a:r>
              <a:rPr lang="en-US" dirty="0"/>
              <a:t>If you are unsure if payee requires tax information best practice is to include it so the tax office doesn’t have to go chasing after them at year end </a:t>
            </a:r>
          </a:p>
          <a:p>
            <a:endParaRPr lang="en-US" dirty="0"/>
          </a:p>
        </p:txBody>
      </p:sp>
      <p:sp>
        <p:nvSpPr>
          <p:cNvPr id="4" name="Slide Number Placeholder 3">
            <a:extLst>
              <a:ext uri="{FF2B5EF4-FFF2-40B4-BE49-F238E27FC236}">
                <a16:creationId xmlns:a16="http://schemas.microsoft.com/office/drawing/2014/main" id="{4153BCAA-2709-DDA1-672E-F0591159DAA7}"/>
              </a:ext>
            </a:extLst>
          </p:cNvPr>
          <p:cNvSpPr>
            <a:spLocks noGrp="1"/>
          </p:cNvSpPr>
          <p:nvPr>
            <p:ph type="sldNum" sz="quarter" idx="5"/>
          </p:nvPr>
        </p:nvSpPr>
        <p:spPr/>
        <p:txBody>
          <a:bodyPr/>
          <a:lstStyle/>
          <a:p>
            <a:pPr defTabSz="931774">
              <a:defRPr/>
            </a:pPr>
            <a:fld id="{46B8AA75-5EC1-46B8-B956-706F54570E73}" type="slidenum">
              <a:rPr lang="en-US">
                <a:solidFill>
                  <a:prstClr val="black"/>
                </a:solidFill>
                <a:latin typeface="Calibri" panose="020F0502020204030204"/>
              </a:rPr>
              <a:pPr defTabSz="931774">
                <a:defRPr/>
              </a:pPr>
              <a:t>15</a:t>
            </a:fld>
            <a:endParaRPr lang="en-US">
              <a:solidFill>
                <a:prstClr val="black"/>
              </a:solidFill>
              <a:latin typeface="Calibri" panose="020F0502020204030204"/>
            </a:endParaRPr>
          </a:p>
        </p:txBody>
      </p:sp>
    </p:spTree>
    <p:extLst>
      <p:ext uri="{BB962C8B-B14F-4D97-AF65-F5344CB8AC3E}">
        <p14:creationId xmlns:p14="http://schemas.microsoft.com/office/powerpoint/2010/main" val="11169070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E6CA3B-ADC4-D010-90B3-CD0FFA6685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226FA0-0139-E733-A3CD-5AC1958F21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B8DAC7-7402-AE5B-8C67-C240D17CCC6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B86AAC4-9E8C-B2E9-FEA3-59E91DCB2404}"/>
              </a:ext>
            </a:extLst>
          </p:cNvPr>
          <p:cNvSpPr>
            <a:spLocks noGrp="1"/>
          </p:cNvSpPr>
          <p:nvPr>
            <p:ph type="sldNum" sz="quarter" idx="5"/>
          </p:nvPr>
        </p:nvSpPr>
        <p:spPr/>
        <p:txBody>
          <a:bodyPr/>
          <a:lstStyle/>
          <a:p>
            <a:pPr defTabSz="931774">
              <a:defRPr/>
            </a:pPr>
            <a:fld id="{46B8AA75-5EC1-46B8-B956-706F54570E73}" type="slidenum">
              <a:rPr lang="en-US">
                <a:solidFill>
                  <a:prstClr val="black"/>
                </a:solidFill>
                <a:latin typeface="Calibri" panose="020F0502020204030204"/>
              </a:rPr>
              <a:pPr defTabSz="931774">
                <a:defRPr/>
              </a:pPr>
              <a:t>16</a:t>
            </a:fld>
            <a:endParaRPr lang="en-US">
              <a:solidFill>
                <a:prstClr val="black"/>
              </a:solidFill>
              <a:latin typeface="Calibri" panose="020F0502020204030204"/>
            </a:endParaRPr>
          </a:p>
        </p:txBody>
      </p:sp>
    </p:spTree>
    <p:extLst>
      <p:ext uri="{BB962C8B-B14F-4D97-AF65-F5344CB8AC3E}">
        <p14:creationId xmlns:p14="http://schemas.microsoft.com/office/powerpoint/2010/main" val="5314607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06FF27-860C-1C13-CB47-1E8C557FF9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195E29-56A5-2BF3-35EC-7530AB24CF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194709-CAF0-0710-1136-2C17199FF09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C5F5463-D033-CB34-E828-4E60E6025D23}"/>
              </a:ext>
            </a:extLst>
          </p:cNvPr>
          <p:cNvSpPr>
            <a:spLocks noGrp="1"/>
          </p:cNvSpPr>
          <p:nvPr>
            <p:ph type="sldNum" sz="quarter" idx="5"/>
          </p:nvPr>
        </p:nvSpPr>
        <p:spPr/>
        <p:txBody>
          <a:bodyPr/>
          <a:lstStyle/>
          <a:p>
            <a:pPr defTabSz="931774">
              <a:defRPr/>
            </a:pPr>
            <a:fld id="{46B8AA75-5EC1-46B8-B956-706F54570E73}" type="slidenum">
              <a:rPr lang="en-US">
                <a:solidFill>
                  <a:prstClr val="black"/>
                </a:solidFill>
                <a:latin typeface="Calibri" panose="020F0502020204030204"/>
              </a:rPr>
              <a:pPr defTabSz="931774">
                <a:defRPr/>
              </a:pPr>
              <a:t>17</a:t>
            </a:fld>
            <a:endParaRPr lang="en-US">
              <a:solidFill>
                <a:prstClr val="black"/>
              </a:solidFill>
              <a:latin typeface="Calibri" panose="020F0502020204030204"/>
            </a:endParaRPr>
          </a:p>
        </p:txBody>
      </p:sp>
    </p:spTree>
    <p:extLst>
      <p:ext uri="{BB962C8B-B14F-4D97-AF65-F5344CB8AC3E}">
        <p14:creationId xmlns:p14="http://schemas.microsoft.com/office/powerpoint/2010/main" val="27959097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627CBB-3075-39D9-9F74-C5972706BA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B095E0-0B30-1717-0A6F-809CF002CE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AAD0A6-7698-2D26-3CFF-5E46FEC10F9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FB1BDA7-DBA3-4E47-8E9E-3E71071FC2DC}"/>
              </a:ext>
            </a:extLst>
          </p:cNvPr>
          <p:cNvSpPr>
            <a:spLocks noGrp="1"/>
          </p:cNvSpPr>
          <p:nvPr>
            <p:ph type="sldNum" sz="quarter" idx="5"/>
          </p:nvPr>
        </p:nvSpPr>
        <p:spPr/>
        <p:txBody>
          <a:bodyPr/>
          <a:lstStyle/>
          <a:p>
            <a:pPr defTabSz="931774">
              <a:defRPr/>
            </a:pPr>
            <a:fld id="{46B8AA75-5EC1-46B8-B956-706F54570E73}" type="slidenum">
              <a:rPr lang="en-US">
                <a:solidFill>
                  <a:prstClr val="black"/>
                </a:solidFill>
                <a:latin typeface="Calibri" panose="020F0502020204030204"/>
              </a:rPr>
              <a:pPr defTabSz="931774">
                <a:defRPr/>
              </a:pPr>
              <a:t>18</a:t>
            </a:fld>
            <a:endParaRPr lang="en-US">
              <a:solidFill>
                <a:prstClr val="black"/>
              </a:solidFill>
              <a:latin typeface="Calibri" panose="020F0502020204030204"/>
            </a:endParaRPr>
          </a:p>
        </p:txBody>
      </p:sp>
    </p:spTree>
    <p:extLst>
      <p:ext uri="{BB962C8B-B14F-4D97-AF65-F5344CB8AC3E}">
        <p14:creationId xmlns:p14="http://schemas.microsoft.com/office/powerpoint/2010/main" val="24992990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4B698E-BD40-3F7B-B9DA-67F352122E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B06AE7-E72C-E94A-E8E0-0F1F6AC3D8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417371-459A-6DCF-5AF3-D692FB58045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3F49A46-D008-C6C5-3DD8-04A2F5C02FD9}"/>
              </a:ext>
            </a:extLst>
          </p:cNvPr>
          <p:cNvSpPr>
            <a:spLocks noGrp="1"/>
          </p:cNvSpPr>
          <p:nvPr>
            <p:ph type="sldNum" sz="quarter" idx="5"/>
          </p:nvPr>
        </p:nvSpPr>
        <p:spPr/>
        <p:txBody>
          <a:bodyPr/>
          <a:lstStyle/>
          <a:p>
            <a:pPr defTabSz="931774">
              <a:defRPr/>
            </a:pPr>
            <a:fld id="{46B8AA75-5EC1-46B8-B956-706F54570E73}" type="slidenum">
              <a:rPr lang="en-US">
                <a:solidFill>
                  <a:prstClr val="black"/>
                </a:solidFill>
                <a:latin typeface="Calibri" panose="020F0502020204030204"/>
              </a:rPr>
              <a:pPr defTabSz="931774">
                <a:defRPr/>
              </a:pPr>
              <a:t>19</a:t>
            </a:fld>
            <a:endParaRPr lang="en-US">
              <a:solidFill>
                <a:prstClr val="black"/>
              </a:solidFill>
              <a:latin typeface="Calibri" panose="020F0502020204030204"/>
            </a:endParaRPr>
          </a:p>
        </p:txBody>
      </p:sp>
    </p:spTree>
    <p:extLst>
      <p:ext uri="{BB962C8B-B14F-4D97-AF65-F5344CB8AC3E}">
        <p14:creationId xmlns:p14="http://schemas.microsoft.com/office/powerpoint/2010/main" val="20199647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5EC749E-7B15-4AB6-9ECE-973DBA79F2D2}" type="slidenum">
              <a:rPr lang="en-US" smtClean="0"/>
              <a:t>2</a:t>
            </a:fld>
            <a:endParaRPr lang="en-US"/>
          </a:p>
        </p:txBody>
      </p:sp>
    </p:spTree>
    <p:extLst>
      <p:ext uri="{BB962C8B-B14F-4D97-AF65-F5344CB8AC3E}">
        <p14:creationId xmlns:p14="http://schemas.microsoft.com/office/powerpoint/2010/main" val="26996427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4" name="Slide Number Placeholder 3"/>
          <p:cNvSpPr>
            <a:spLocks noGrp="1"/>
          </p:cNvSpPr>
          <p:nvPr>
            <p:ph type="sldNum" sz="quarter" idx="5"/>
          </p:nvPr>
        </p:nvSpPr>
        <p:spPr/>
        <p:txBody>
          <a:bodyPr/>
          <a:lstStyle/>
          <a:p>
            <a:fld id="{029298FA-B1DE-4D27-B911-66FD4C04BFE8}" type="slidenum">
              <a:rPr lang="en-US" smtClean="0"/>
              <a:t>20</a:t>
            </a:fld>
            <a:endParaRPr lang="en-US"/>
          </a:p>
        </p:txBody>
      </p:sp>
    </p:spTree>
    <p:extLst>
      <p:ext uri="{BB962C8B-B14F-4D97-AF65-F5344CB8AC3E}">
        <p14:creationId xmlns:p14="http://schemas.microsoft.com/office/powerpoint/2010/main" val="2624830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A640DA-1AB9-5731-B303-497B9C0959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30A5F5-AD0F-EF84-476A-A085BCA15E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A44908-4D85-1078-02C1-ADBB74637B9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4219B6F-7282-493B-1DA6-1F3E54F9AEEE}"/>
              </a:ext>
            </a:extLst>
          </p:cNvPr>
          <p:cNvSpPr>
            <a:spLocks noGrp="1"/>
          </p:cNvSpPr>
          <p:nvPr>
            <p:ph type="sldNum" sz="quarter" idx="5"/>
          </p:nvPr>
        </p:nvSpPr>
        <p:spPr/>
        <p:txBody>
          <a:bodyPr/>
          <a:lstStyle/>
          <a:p>
            <a:pPr defTabSz="931774">
              <a:defRPr/>
            </a:pPr>
            <a:fld id="{46B8AA75-5EC1-46B8-B956-706F54570E73}" type="slidenum">
              <a:rPr lang="en-US">
                <a:solidFill>
                  <a:prstClr val="black"/>
                </a:solidFill>
                <a:latin typeface="Calibri" panose="020F0502020204030204"/>
              </a:rPr>
              <a:pPr defTabSz="931774">
                <a:defRPr/>
              </a:pPr>
              <a:t>21</a:t>
            </a:fld>
            <a:endParaRPr lang="en-US">
              <a:solidFill>
                <a:prstClr val="black"/>
              </a:solidFill>
              <a:latin typeface="Calibri" panose="020F0502020204030204"/>
            </a:endParaRPr>
          </a:p>
        </p:txBody>
      </p:sp>
    </p:spTree>
    <p:extLst>
      <p:ext uri="{BB962C8B-B14F-4D97-AF65-F5344CB8AC3E}">
        <p14:creationId xmlns:p14="http://schemas.microsoft.com/office/powerpoint/2010/main" val="25100304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8C1A3D-D302-6F21-1DF1-8273ACD138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18ADDC-BCA4-2C62-4F10-71258DE2DC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AB3DD9-36F7-BCC5-3C50-9CDC8D22C64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6DCFB19-4755-3363-F5B6-CED6DDE9E93C}"/>
              </a:ext>
            </a:extLst>
          </p:cNvPr>
          <p:cNvSpPr>
            <a:spLocks noGrp="1"/>
          </p:cNvSpPr>
          <p:nvPr>
            <p:ph type="sldNum" sz="quarter" idx="5"/>
          </p:nvPr>
        </p:nvSpPr>
        <p:spPr/>
        <p:txBody>
          <a:bodyPr/>
          <a:lstStyle/>
          <a:p>
            <a:pPr defTabSz="931774">
              <a:defRPr/>
            </a:pPr>
            <a:fld id="{46B8AA75-5EC1-46B8-B956-706F54570E73}" type="slidenum">
              <a:rPr lang="en-US">
                <a:solidFill>
                  <a:prstClr val="black"/>
                </a:solidFill>
                <a:latin typeface="Calibri" panose="020F0502020204030204"/>
              </a:rPr>
              <a:pPr defTabSz="931774">
                <a:defRPr/>
              </a:pPr>
              <a:t>22</a:t>
            </a:fld>
            <a:endParaRPr lang="en-US">
              <a:solidFill>
                <a:prstClr val="black"/>
              </a:solidFill>
              <a:latin typeface="Calibri" panose="020F0502020204030204"/>
            </a:endParaRPr>
          </a:p>
        </p:txBody>
      </p:sp>
    </p:spTree>
    <p:extLst>
      <p:ext uri="{BB962C8B-B14F-4D97-AF65-F5344CB8AC3E}">
        <p14:creationId xmlns:p14="http://schemas.microsoft.com/office/powerpoint/2010/main" val="41629542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5A77E1-F7CA-0873-E18D-710236D367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3D78DE-287D-B088-3131-5417B6D653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C2D18C-7801-0059-BC5E-D26435F7B6F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3B0FF68-7740-5599-DEC1-BB6A083A404B}"/>
              </a:ext>
            </a:extLst>
          </p:cNvPr>
          <p:cNvSpPr>
            <a:spLocks noGrp="1"/>
          </p:cNvSpPr>
          <p:nvPr>
            <p:ph type="sldNum" sz="quarter" idx="5"/>
          </p:nvPr>
        </p:nvSpPr>
        <p:spPr/>
        <p:txBody>
          <a:bodyPr/>
          <a:lstStyle/>
          <a:p>
            <a:pPr defTabSz="931774">
              <a:defRPr/>
            </a:pPr>
            <a:fld id="{46B8AA75-5EC1-46B8-B956-706F54570E73}" type="slidenum">
              <a:rPr lang="en-US">
                <a:solidFill>
                  <a:prstClr val="black"/>
                </a:solidFill>
                <a:latin typeface="Calibri" panose="020F0502020204030204"/>
              </a:rPr>
              <a:pPr defTabSz="931774">
                <a:defRPr/>
              </a:pPr>
              <a:t>23</a:t>
            </a:fld>
            <a:endParaRPr lang="en-US">
              <a:solidFill>
                <a:prstClr val="black"/>
              </a:solidFill>
              <a:latin typeface="Calibri" panose="020F0502020204030204"/>
            </a:endParaRPr>
          </a:p>
        </p:txBody>
      </p:sp>
    </p:spTree>
    <p:extLst>
      <p:ext uri="{BB962C8B-B14F-4D97-AF65-F5344CB8AC3E}">
        <p14:creationId xmlns:p14="http://schemas.microsoft.com/office/powerpoint/2010/main" val="27982756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4B30D2-C5DE-14C5-3019-006020386A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2AC7AF-ADF1-DC02-5189-664C7A8121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8B3833-871D-81E7-5466-AB28FE1D6B3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D9D0A56-CDB2-2D42-81B8-07B63638473F}"/>
              </a:ext>
            </a:extLst>
          </p:cNvPr>
          <p:cNvSpPr>
            <a:spLocks noGrp="1"/>
          </p:cNvSpPr>
          <p:nvPr>
            <p:ph type="sldNum" sz="quarter" idx="5"/>
          </p:nvPr>
        </p:nvSpPr>
        <p:spPr/>
        <p:txBody>
          <a:bodyPr/>
          <a:lstStyle/>
          <a:p>
            <a:pPr defTabSz="931774">
              <a:defRPr/>
            </a:pPr>
            <a:fld id="{46B8AA75-5EC1-46B8-B956-706F54570E73}" type="slidenum">
              <a:rPr lang="en-US">
                <a:solidFill>
                  <a:prstClr val="black"/>
                </a:solidFill>
                <a:latin typeface="Calibri" panose="020F0502020204030204"/>
              </a:rPr>
              <a:pPr defTabSz="931774">
                <a:defRPr/>
              </a:pPr>
              <a:t>24</a:t>
            </a:fld>
            <a:endParaRPr lang="en-US">
              <a:solidFill>
                <a:prstClr val="black"/>
              </a:solidFill>
              <a:latin typeface="Calibri" panose="020F0502020204030204"/>
            </a:endParaRPr>
          </a:p>
        </p:txBody>
      </p:sp>
    </p:spTree>
    <p:extLst>
      <p:ext uri="{BB962C8B-B14F-4D97-AF65-F5344CB8AC3E}">
        <p14:creationId xmlns:p14="http://schemas.microsoft.com/office/powerpoint/2010/main" val="23402429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66A424-0654-659B-4E31-F3EBD0FAB1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8F6A94-3149-9D79-622D-B0A1EC49DC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8BDC84-DFA2-F639-F220-A79C0E7226A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C0A4E3-5002-E357-17B9-B8100ACAB03B}"/>
              </a:ext>
            </a:extLst>
          </p:cNvPr>
          <p:cNvSpPr>
            <a:spLocks noGrp="1"/>
          </p:cNvSpPr>
          <p:nvPr>
            <p:ph type="sldNum" sz="quarter" idx="5"/>
          </p:nvPr>
        </p:nvSpPr>
        <p:spPr/>
        <p:txBody>
          <a:bodyPr/>
          <a:lstStyle/>
          <a:p>
            <a:pPr defTabSz="931774">
              <a:defRPr/>
            </a:pPr>
            <a:fld id="{46B8AA75-5EC1-46B8-B956-706F54570E73}" type="slidenum">
              <a:rPr lang="en-US">
                <a:solidFill>
                  <a:prstClr val="black"/>
                </a:solidFill>
                <a:latin typeface="Calibri" panose="020F0502020204030204"/>
              </a:rPr>
              <a:pPr defTabSz="931774">
                <a:defRPr/>
              </a:pPr>
              <a:t>25</a:t>
            </a:fld>
            <a:endParaRPr lang="en-US">
              <a:solidFill>
                <a:prstClr val="black"/>
              </a:solidFill>
              <a:latin typeface="Calibri" panose="020F0502020204030204"/>
            </a:endParaRPr>
          </a:p>
        </p:txBody>
      </p:sp>
    </p:spTree>
    <p:extLst>
      <p:ext uri="{BB962C8B-B14F-4D97-AF65-F5344CB8AC3E}">
        <p14:creationId xmlns:p14="http://schemas.microsoft.com/office/powerpoint/2010/main" val="12794130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650882-5B8E-D023-916F-66AE6677D5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0C87A8-6492-1E4C-D1BC-7116E516E4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B1C012-6F91-9F6A-EAF8-6887AA7FCDB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AE5003D-A376-FEDF-8CD5-C2F8886DA614}"/>
              </a:ext>
            </a:extLst>
          </p:cNvPr>
          <p:cNvSpPr>
            <a:spLocks noGrp="1"/>
          </p:cNvSpPr>
          <p:nvPr>
            <p:ph type="sldNum" sz="quarter" idx="5"/>
          </p:nvPr>
        </p:nvSpPr>
        <p:spPr/>
        <p:txBody>
          <a:bodyPr/>
          <a:lstStyle/>
          <a:p>
            <a:pPr defTabSz="931774">
              <a:defRPr/>
            </a:pPr>
            <a:fld id="{46B8AA75-5EC1-46B8-B956-706F54570E73}" type="slidenum">
              <a:rPr lang="en-US">
                <a:solidFill>
                  <a:prstClr val="black"/>
                </a:solidFill>
                <a:latin typeface="Calibri" panose="020F0502020204030204"/>
              </a:rPr>
              <a:pPr defTabSz="931774">
                <a:defRPr/>
              </a:pPr>
              <a:t>26</a:t>
            </a:fld>
            <a:endParaRPr lang="en-US">
              <a:solidFill>
                <a:prstClr val="black"/>
              </a:solidFill>
              <a:latin typeface="Calibri" panose="020F0502020204030204"/>
            </a:endParaRPr>
          </a:p>
        </p:txBody>
      </p:sp>
    </p:spTree>
    <p:extLst>
      <p:ext uri="{BB962C8B-B14F-4D97-AF65-F5344CB8AC3E}">
        <p14:creationId xmlns:p14="http://schemas.microsoft.com/office/powerpoint/2010/main" val="42514956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AC328F-2435-1884-2172-034A92AE12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189304-FDF2-FCE4-4704-CB6917B833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DAD394-2E17-DFA4-0A3E-09ED59A50E4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C956CB2-F8B9-9510-93B5-47F4EDFA81E0}"/>
              </a:ext>
            </a:extLst>
          </p:cNvPr>
          <p:cNvSpPr>
            <a:spLocks noGrp="1"/>
          </p:cNvSpPr>
          <p:nvPr>
            <p:ph type="sldNum" sz="quarter" idx="5"/>
          </p:nvPr>
        </p:nvSpPr>
        <p:spPr/>
        <p:txBody>
          <a:bodyPr/>
          <a:lstStyle/>
          <a:p>
            <a:pPr defTabSz="931774">
              <a:defRPr/>
            </a:pPr>
            <a:fld id="{46B8AA75-5EC1-46B8-B956-706F54570E73}" type="slidenum">
              <a:rPr lang="en-US">
                <a:solidFill>
                  <a:prstClr val="black"/>
                </a:solidFill>
                <a:latin typeface="Calibri" panose="020F0502020204030204"/>
              </a:rPr>
              <a:pPr defTabSz="931774">
                <a:defRPr/>
              </a:pPr>
              <a:t>27</a:t>
            </a:fld>
            <a:endParaRPr lang="en-US">
              <a:solidFill>
                <a:prstClr val="black"/>
              </a:solidFill>
              <a:latin typeface="Calibri" panose="020F0502020204030204"/>
            </a:endParaRPr>
          </a:p>
        </p:txBody>
      </p:sp>
    </p:spTree>
    <p:extLst>
      <p:ext uri="{BB962C8B-B14F-4D97-AF65-F5344CB8AC3E}">
        <p14:creationId xmlns:p14="http://schemas.microsoft.com/office/powerpoint/2010/main" val="17679016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8AA816-8F69-AE75-14F7-D5316AA14C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B0D690-0BC4-BD2D-1947-D22E3EFA4C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A70B1F-9D5F-E202-CDD5-D79AB71D69B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2BDAA26-B595-8F04-95AE-6F9AE03F13D7}"/>
              </a:ext>
            </a:extLst>
          </p:cNvPr>
          <p:cNvSpPr>
            <a:spLocks noGrp="1"/>
          </p:cNvSpPr>
          <p:nvPr>
            <p:ph type="sldNum" sz="quarter" idx="5"/>
          </p:nvPr>
        </p:nvSpPr>
        <p:spPr/>
        <p:txBody>
          <a:bodyPr/>
          <a:lstStyle/>
          <a:p>
            <a:pPr defTabSz="931774">
              <a:defRPr/>
            </a:pPr>
            <a:fld id="{46B8AA75-5EC1-46B8-B956-706F54570E73}" type="slidenum">
              <a:rPr lang="en-US">
                <a:solidFill>
                  <a:prstClr val="black"/>
                </a:solidFill>
                <a:latin typeface="Calibri" panose="020F0502020204030204"/>
              </a:rPr>
              <a:pPr defTabSz="931774">
                <a:defRPr/>
              </a:pPr>
              <a:t>28</a:t>
            </a:fld>
            <a:endParaRPr lang="en-US">
              <a:solidFill>
                <a:prstClr val="black"/>
              </a:solidFill>
              <a:latin typeface="Calibri" panose="020F0502020204030204"/>
            </a:endParaRPr>
          </a:p>
        </p:txBody>
      </p:sp>
    </p:spTree>
    <p:extLst>
      <p:ext uri="{BB962C8B-B14F-4D97-AF65-F5344CB8AC3E}">
        <p14:creationId xmlns:p14="http://schemas.microsoft.com/office/powerpoint/2010/main" val="32811493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3AE8F-6E98-C027-1BDC-5157AE6B9A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62DD42-AE60-A8D2-1A9B-3685824B62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1BB274-30A4-16A4-6E99-0A7488ECE5E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2BBBD0B-DD12-8410-75BE-FB696283C5EA}"/>
              </a:ext>
            </a:extLst>
          </p:cNvPr>
          <p:cNvSpPr>
            <a:spLocks noGrp="1"/>
          </p:cNvSpPr>
          <p:nvPr>
            <p:ph type="sldNum" sz="quarter" idx="5"/>
          </p:nvPr>
        </p:nvSpPr>
        <p:spPr/>
        <p:txBody>
          <a:bodyPr/>
          <a:lstStyle/>
          <a:p>
            <a:pPr defTabSz="931774">
              <a:defRPr/>
            </a:pPr>
            <a:fld id="{46B8AA75-5EC1-46B8-B956-706F54570E73}" type="slidenum">
              <a:rPr lang="en-US">
                <a:solidFill>
                  <a:prstClr val="black"/>
                </a:solidFill>
                <a:latin typeface="Calibri" panose="020F0502020204030204"/>
              </a:rPr>
              <a:pPr defTabSz="931774">
                <a:defRPr/>
              </a:pPr>
              <a:t>29</a:t>
            </a:fld>
            <a:endParaRPr lang="en-US">
              <a:solidFill>
                <a:prstClr val="black"/>
              </a:solidFill>
              <a:latin typeface="Calibri" panose="020F0502020204030204"/>
            </a:endParaRPr>
          </a:p>
        </p:txBody>
      </p:sp>
    </p:spTree>
    <p:extLst>
      <p:ext uri="{BB962C8B-B14F-4D97-AF65-F5344CB8AC3E}">
        <p14:creationId xmlns:p14="http://schemas.microsoft.com/office/powerpoint/2010/main" val="36349925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8B22B-90D7-5B9F-DF4F-D07E5BB950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15CB98-C4EC-A8A1-789B-76367FE9D6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2C2391-0FF6-E820-5DF2-47DF5D29CED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0265707-9D39-3B52-C323-951C81A23C2B}"/>
              </a:ext>
            </a:extLst>
          </p:cNvPr>
          <p:cNvSpPr>
            <a:spLocks noGrp="1"/>
          </p:cNvSpPr>
          <p:nvPr>
            <p:ph type="sldNum" sz="quarter" idx="5"/>
          </p:nvPr>
        </p:nvSpPr>
        <p:spPr/>
        <p:txBody>
          <a:bodyPr/>
          <a:lstStyle/>
          <a:p>
            <a:fld id="{15EC749E-7B15-4AB6-9ECE-973DBA79F2D2}" type="slidenum">
              <a:rPr lang="en-US" smtClean="0"/>
              <a:t>3</a:t>
            </a:fld>
            <a:endParaRPr lang="en-US"/>
          </a:p>
        </p:txBody>
      </p:sp>
    </p:spTree>
    <p:extLst>
      <p:ext uri="{BB962C8B-B14F-4D97-AF65-F5344CB8AC3E}">
        <p14:creationId xmlns:p14="http://schemas.microsoft.com/office/powerpoint/2010/main" val="32276403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D35EE-ACA2-106D-3A6A-F1291ECEAF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28938F-FD95-6ABD-C6AB-97A63D7426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9BCAB6-CF7A-06A9-D9B5-5125229D56F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5205A13-0F76-D278-F1C0-024D915D2701}"/>
              </a:ext>
            </a:extLst>
          </p:cNvPr>
          <p:cNvSpPr>
            <a:spLocks noGrp="1"/>
          </p:cNvSpPr>
          <p:nvPr>
            <p:ph type="sldNum" sz="quarter" idx="5"/>
          </p:nvPr>
        </p:nvSpPr>
        <p:spPr/>
        <p:txBody>
          <a:bodyPr/>
          <a:lstStyle/>
          <a:p>
            <a:pPr defTabSz="931774">
              <a:defRPr/>
            </a:pPr>
            <a:fld id="{46B8AA75-5EC1-46B8-B956-706F54570E73}" type="slidenum">
              <a:rPr lang="en-US">
                <a:solidFill>
                  <a:prstClr val="black"/>
                </a:solidFill>
                <a:latin typeface="Calibri" panose="020F0502020204030204"/>
              </a:rPr>
              <a:pPr defTabSz="931774">
                <a:defRPr/>
              </a:pPr>
              <a:t>30</a:t>
            </a:fld>
            <a:endParaRPr lang="en-US">
              <a:solidFill>
                <a:prstClr val="black"/>
              </a:solidFill>
              <a:latin typeface="Calibri" panose="020F0502020204030204"/>
            </a:endParaRPr>
          </a:p>
        </p:txBody>
      </p:sp>
    </p:spTree>
    <p:extLst>
      <p:ext uri="{BB962C8B-B14F-4D97-AF65-F5344CB8AC3E}">
        <p14:creationId xmlns:p14="http://schemas.microsoft.com/office/powerpoint/2010/main" val="42253510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7D734A-1C3B-B0F2-EEE0-0AD7D6F537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FB8E7E-2439-B30D-6011-D08F090026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751882-D87D-9B58-4AA3-9294D9DA556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5F9A127-6283-C4E3-F98B-647CB5E2010B}"/>
              </a:ext>
            </a:extLst>
          </p:cNvPr>
          <p:cNvSpPr>
            <a:spLocks noGrp="1"/>
          </p:cNvSpPr>
          <p:nvPr>
            <p:ph type="sldNum" sz="quarter" idx="5"/>
          </p:nvPr>
        </p:nvSpPr>
        <p:spPr/>
        <p:txBody>
          <a:bodyPr/>
          <a:lstStyle/>
          <a:p>
            <a:pPr defTabSz="931774">
              <a:defRPr/>
            </a:pPr>
            <a:fld id="{46B8AA75-5EC1-46B8-B956-706F54570E73}" type="slidenum">
              <a:rPr lang="en-US">
                <a:solidFill>
                  <a:prstClr val="black"/>
                </a:solidFill>
                <a:latin typeface="Calibri" panose="020F0502020204030204"/>
              </a:rPr>
              <a:pPr defTabSz="931774">
                <a:defRPr/>
              </a:pPr>
              <a:t>31</a:t>
            </a:fld>
            <a:endParaRPr lang="en-US">
              <a:solidFill>
                <a:prstClr val="black"/>
              </a:solidFill>
              <a:latin typeface="Calibri" panose="020F0502020204030204"/>
            </a:endParaRPr>
          </a:p>
        </p:txBody>
      </p:sp>
    </p:spTree>
    <p:extLst>
      <p:ext uri="{BB962C8B-B14F-4D97-AF65-F5344CB8AC3E}">
        <p14:creationId xmlns:p14="http://schemas.microsoft.com/office/powerpoint/2010/main" val="20850892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725A64-8706-8F3A-9A11-D9547BF5A3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F86833-548D-40BE-DD00-8490BDFFD7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357A0A-7764-8BD4-4237-F60713E32AE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F3820E5-F5B3-32CF-0F5B-3F3EE60E0927}"/>
              </a:ext>
            </a:extLst>
          </p:cNvPr>
          <p:cNvSpPr>
            <a:spLocks noGrp="1"/>
          </p:cNvSpPr>
          <p:nvPr>
            <p:ph type="sldNum" sz="quarter" idx="5"/>
          </p:nvPr>
        </p:nvSpPr>
        <p:spPr/>
        <p:txBody>
          <a:bodyPr/>
          <a:lstStyle/>
          <a:p>
            <a:pPr defTabSz="931774">
              <a:defRPr/>
            </a:pPr>
            <a:fld id="{46B8AA75-5EC1-46B8-B956-706F54570E73}" type="slidenum">
              <a:rPr lang="en-US">
                <a:solidFill>
                  <a:prstClr val="black"/>
                </a:solidFill>
                <a:latin typeface="Calibri" panose="020F0502020204030204"/>
              </a:rPr>
              <a:pPr defTabSz="931774">
                <a:defRPr/>
              </a:pPr>
              <a:t>32</a:t>
            </a:fld>
            <a:endParaRPr lang="en-US">
              <a:solidFill>
                <a:prstClr val="black"/>
              </a:solidFill>
              <a:latin typeface="Calibri" panose="020F0502020204030204"/>
            </a:endParaRPr>
          </a:p>
        </p:txBody>
      </p:sp>
    </p:spTree>
    <p:extLst>
      <p:ext uri="{BB962C8B-B14F-4D97-AF65-F5344CB8AC3E}">
        <p14:creationId xmlns:p14="http://schemas.microsoft.com/office/powerpoint/2010/main" val="16951654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D7D5FE-0B6B-94C8-C0FE-642E7C1430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6E98C3-673F-5FF4-9BE9-5964B8135B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9BDDA7-0853-F0A5-2825-D44209D63E8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BCD4676-63B8-C698-268F-AD8FA34DFA70}"/>
              </a:ext>
            </a:extLst>
          </p:cNvPr>
          <p:cNvSpPr>
            <a:spLocks noGrp="1"/>
          </p:cNvSpPr>
          <p:nvPr>
            <p:ph type="sldNum" sz="quarter" idx="5"/>
          </p:nvPr>
        </p:nvSpPr>
        <p:spPr/>
        <p:txBody>
          <a:bodyPr/>
          <a:lstStyle/>
          <a:p>
            <a:fld id="{15EC749E-7B15-4AB6-9ECE-973DBA79F2D2}" type="slidenum">
              <a:rPr lang="en-US" smtClean="0"/>
              <a:t>33</a:t>
            </a:fld>
            <a:endParaRPr lang="en-US"/>
          </a:p>
        </p:txBody>
      </p:sp>
    </p:spTree>
    <p:extLst>
      <p:ext uri="{BB962C8B-B14F-4D97-AF65-F5344CB8AC3E}">
        <p14:creationId xmlns:p14="http://schemas.microsoft.com/office/powerpoint/2010/main" val="5498921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69A1A8-42DA-0433-7813-5B63D57C2C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460256-1E37-B51D-FAAB-D3130FC370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5BE3FB-93A9-8B0D-43F7-D13E80C4D49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F626E2E-0E43-2491-0254-1356316F6A0B}"/>
              </a:ext>
            </a:extLst>
          </p:cNvPr>
          <p:cNvSpPr>
            <a:spLocks noGrp="1"/>
          </p:cNvSpPr>
          <p:nvPr>
            <p:ph type="sldNum" sz="quarter" idx="5"/>
          </p:nvPr>
        </p:nvSpPr>
        <p:spPr/>
        <p:txBody>
          <a:bodyPr/>
          <a:lstStyle/>
          <a:p>
            <a:fld id="{15EC749E-7B15-4AB6-9ECE-973DBA79F2D2}" type="slidenum">
              <a:rPr lang="en-US" smtClean="0"/>
              <a:t>34</a:t>
            </a:fld>
            <a:endParaRPr lang="en-US"/>
          </a:p>
        </p:txBody>
      </p:sp>
    </p:spTree>
    <p:extLst>
      <p:ext uri="{BB962C8B-B14F-4D97-AF65-F5344CB8AC3E}">
        <p14:creationId xmlns:p14="http://schemas.microsoft.com/office/powerpoint/2010/main" val="294938415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87550-BC7A-786E-BD29-E5FDC08F88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466854-C625-D25A-7A96-529D40DE8D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80A323-2DFC-6663-8625-A45A8423618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3C6E536-BC00-ABB0-444E-6CC60E57CE64}"/>
              </a:ext>
            </a:extLst>
          </p:cNvPr>
          <p:cNvSpPr>
            <a:spLocks noGrp="1"/>
          </p:cNvSpPr>
          <p:nvPr>
            <p:ph type="sldNum" sz="quarter" idx="5"/>
          </p:nvPr>
        </p:nvSpPr>
        <p:spPr/>
        <p:txBody>
          <a:bodyPr/>
          <a:lstStyle/>
          <a:p>
            <a:fld id="{15EC749E-7B15-4AB6-9ECE-973DBA79F2D2}" type="slidenum">
              <a:rPr lang="en-US" smtClean="0"/>
              <a:t>35</a:t>
            </a:fld>
            <a:endParaRPr lang="en-US"/>
          </a:p>
        </p:txBody>
      </p:sp>
    </p:spTree>
    <p:extLst>
      <p:ext uri="{BB962C8B-B14F-4D97-AF65-F5344CB8AC3E}">
        <p14:creationId xmlns:p14="http://schemas.microsoft.com/office/powerpoint/2010/main" val="70822120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CD6768-6373-0CC2-0384-E54F202A3B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6AA1C6-D5D6-10C5-95CE-F5915D17B8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CF6911-6A4E-5AFB-B4AC-C58BF73CAC1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640F615-0B45-4FB1-AE16-1543271D9BF2}"/>
              </a:ext>
            </a:extLst>
          </p:cNvPr>
          <p:cNvSpPr>
            <a:spLocks noGrp="1"/>
          </p:cNvSpPr>
          <p:nvPr>
            <p:ph type="sldNum" sz="quarter" idx="5"/>
          </p:nvPr>
        </p:nvSpPr>
        <p:spPr/>
        <p:txBody>
          <a:bodyPr/>
          <a:lstStyle/>
          <a:p>
            <a:fld id="{15EC749E-7B15-4AB6-9ECE-973DBA79F2D2}" type="slidenum">
              <a:rPr lang="en-US" smtClean="0"/>
              <a:t>36</a:t>
            </a:fld>
            <a:endParaRPr lang="en-US"/>
          </a:p>
        </p:txBody>
      </p:sp>
    </p:spTree>
    <p:extLst>
      <p:ext uri="{BB962C8B-B14F-4D97-AF65-F5344CB8AC3E}">
        <p14:creationId xmlns:p14="http://schemas.microsoft.com/office/powerpoint/2010/main" val="100804825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431219-ED90-6F25-BC13-DF8E43EE17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504842-E635-1439-87DA-65ADD4D5D8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4050D5-FB57-3B75-795E-5633A5460F0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EF2C68B-4804-908F-415E-45BD126571B5}"/>
              </a:ext>
            </a:extLst>
          </p:cNvPr>
          <p:cNvSpPr>
            <a:spLocks noGrp="1"/>
          </p:cNvSpPr>
          <p:nvPr>
            <p:ph type="sldNum" sz="quarter" idx="5"/>
          </p:nvPr>
        </p:nvSpPr>
        <p:spPr/>
        <p:txBody>
          <a:bodyPr/>
          <a:lstStyle/>
          <a:p>
            <a:fld id="{15EC749E-7B15-4AB6-9ECE-973DBA79F2D2}" type="slidenum">
              <a:rPr lang="en-US" smtClean="0"/>
              <a:t>37</a:t>
            </a:fld>
            <a:endParaRPr lang="en-US"/>
          </a:p>
        </p:txBody>
      </p:sp>
    </p:spTree>
    <p:extLst>
      <p:ext uri="{BB962C8B-B14F-4D97-AF65-F5344CB8AC3E}">
        <p14:creationId xmlns:p14="http://schemas.microsoft.com/office/powerpoint/2010/main" val="370730815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7680C-4BCF-3951-5FEE-A8721AB9AD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660E26-47F4-780E-506F-09899C4B4B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817CFC-9C8B-87B1-CBF7-81E7C452C56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026FACC-FB3D-03A1-BA88-CB316E47CF14}"/>
              </a:ext>
            </a:extLst>
          </p:cNvPr>
          <p:cNvSpPr>
            <a:spLocks noGrp="1"/>
          </p:cNvSpPr>
          <p:nvPr>
            <p:ph type="sldNum" sz="quarter" idx="5"/>
          </p:nvPr>
        </p:nvSpPr>
        <p:spPr/>
        <p:txBody>
          <a:bodyPr/>
          <a:lstStyle/>
          <a:p>
            <a:fld id="{15EC749E-7B15-4AB6-9ECE-973DBA79F2D2}" type="slidenum">
              <a:rPr lang="en-US" smtClean="0"/>
              <a:t>39</a:t>
            </a:fld>
            <a:endParaRPr lang="en-US"/>
          </a:p>
        </p:txBody>
      </p:sp>
    </p:spTree>
    <p:extLst>
      <p:ext uri="{BB962C8B-B14F-4D97-AF65-F5344CB8AC3E}">
        <p14:creationId xmlns:p14="http://schemas.microsoft.com/office/powerpoint/2010/main" val="397949688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B0E2D-68E4-A437-1344-AD2E848C82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6478FA-FF61-62D9-4918-9E8F85D64D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ECC365-7172-F14C-3127-C2E29B2523B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E19C580-DF89-1EA3-4768-9FB197012A60}"/>
              </a:ext>
            </a:extLst>
          </p:cNvPr>
          <p:cNvSpPr>
            <a:spLocks noGrp="1"/>
          </p:cNvSpPr>
          <p:nvPr>
            <p:ph type="sldNum" sz="quarter" idx="5"/>
          </p:nvPr>
        </p:nvSpPr>
        <p:spPr/>
        <p:txBody>
          <a:bodyPr/>
          <a:lstStyle/>
          <a:p>
            <a:fld id="{15EC749E-7B15-4AB6-9ECE-973DBA79F2D2}" type="slidenum">
              <a:rPr lang="en-US" smtClean="0"/>
              <a:t>40</a:t>
            </a:fld>
            <a:endParaRPr lang="en-US"/>
          </a:p>
        </p:txBody>
      </p:sp>
    </p:spTree>
    <p:extLst>
      <p:ext uri="{BB962C8B-B14F-4D97-AF65-F5344CB8AC3E}">
        <p14:creationId xmlns:p14="http://schemas.microsoft.com/office/powerpoint/2010/main" val="24928325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b="0" i="0" dirty="0">
                <a:solidFill>
                  <a:srgbClr val="1F1F1F"/>
                </a:solidFill>
                <a:effectLst/>
                <a:latin typeface="Roboto" panose="02000000000000000000" pitchFamily="2" charset="0"/>
              </a:rPr>
            </a:br>
            <a:endParaRPr lang="en-US" dirty="0"/>
          </a:p>
        </p:txBody>
      </p:sp>
      <p:sp>
        <p:nvSpPr>
          <p:cNvPr id="4" name="Slide Number Placeholder 3"/>
          <p:cNvSpPr>
            <a:spLocks noGrp="1"/>
          </p:cNvSpPr>
          <p:nvPr>
            <p:ph type="sldNum" sz="quarter" idx="5"/>
          </p:nvPr>
        </p:nvSpPr>
        <p:spPr/>
        <p:txBody>
          <a:bodyPr/>
          <a:lstStyle/>
          <a:p>
            <a:fld id="{15EC749E-7B15-4AB6-9ECE-973DBA79F2D2}" type="slidenum">
              <a:rPr lang="en-US" smtClean="0"/>
              <a:t>4</a:t>
            </a:fld>
            <a:endParaRPr lang="en-US"/>
          </a:p>
        </p:txBody>
      </p:sp>
    </p:spTree>
    <p:extLst>
      <p:ext uri="{BB962C8B-B14F-4D97-AF65-F5344CB8AC3E}">
        <p14:creationId xmlns:p14="http://schemas.microsoft.com/office/powerpoint/2010/main" val="1620815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0CD404-4B0F-FFC3-2590-951F9E5BEF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3392B6-AE73-3C90-FB73-0AF4BD9E8E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B8855D-5B57-394D-F2E0-D034CDB166C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58CE4DE-DF79-1E03-43B7-EA90153A7B2F}"/>
              </a:ext>
            </a:extLst>
          </p:cNvPr>
          <p:cNvSpPr>
            <a:spLocks noGrp="1"/>
          </p:cNvSpPr>
          <p:nvPr>
            <p:ph type="sldNum" sz="quarter" idx="5"/>
          </p:nvPr>
        </p:nvSpPr>
        <p:spPr/>
        <p:txBody>
          <a:bodyPr/>
          <a:lstStyle/>
          <a:p>
            <a:fld id="{15EC749E-7B15-4AB6-9ECE-973DBA79F2D2}" type="slidenum">
              <a:rPr lang="en-US" smtClean="0"/>
              <a:t>41</a:t>
            </a:fld>
            <a:endParaRPr lang="en-US"/>
          </a:p>
        </p:txBody>
      </p:sp>
    </p:spTree>
    <p:extLst>
      <p:ext uri="{BB962C8B-B14F-4D97-AF65-F5344CB8AC3E}">
        <p14:creationId xmlns:p14="http://schemas.microsoft.com/office/powerpoint/2010/main" val="280915781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75414A-F510-37BA-42EC-FB0AAC38DA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3ECF52-6311-024A-0BCE-5833BEB58F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552260-28F1-EF36-BED4-F077197C041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828B35E-5D5C-365B-C640-D25F7247833F}"/>
              </a:ext>
            </a:extLst>
          </p:cNvPr>
          <p:cNvSpPr>
            <a:spLocks noGrp="1"/>
          </p:cNvSpPr>
          <p:nvPr>
            <p:ph type="sldNum" sz="quarter" idx="5"/>
          </p:nvPr>
        </p:nvSpPr>
        <p:spPr/>
        <p:txBody>
          <a:bodyPr/>
          <a:lstStyle/>
          <a:p>
            <a:fld id="{15EC749E-7B15-4AB6-9ECE-973DBA79F2D2}" type="slidenum">
              <a:rPr lang="en-US" smtClean="0"/>
              <a:t>42</a:t>
            </a:fld>
            <a:endParaRPr lang="en-US"/>
          </a:p>
        </p:txBody>
      </p:sp>
    </p:spTree>
    <p:extLst>
      <p:ext uri="{BB962C8B-B14F-4D97-AF65-F5344CB8AC3E}">
        <p14:creationId xmlns:p14="http://schemas.microsoft.com/office/powerpoint/2010/main" val="31472554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AE75D-D031-F11B-E87E-4741C6854E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F293EE-1ECE-4F88-87D8-8C95C99C3D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3B06DD-C70E-F645-7839-218CDE41D23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805878D-7478-F9BD-1AB8-13B3CAF20E7B}"/>
              </a:ext>
            </a:extLst>
          </p:cNvPr>
          <p:cNvSpPr>
            <a:spLocks noGrp="1"/>
          </p:cNvSpPr>
          <p:nvPr>
            <p:ph type="sldNum" sz="quarter" idx="5"/>
          </p:nvPr>
        </p:nvSpPr>
        <p:spPr/>
        <p:txBody>
          <a:bodyPr/>
          <a:lstStyle/>
          <a:p>
            <a:pPr defTabSz="931774">
              <a:defRPr/>
            </a:pPr>
            <a:fld id="{46B8AA75-5EC1-46B8-B956-706F54570E73}" type="slidenum">
              <a:rPr lang="en-US">
                <a:solidFill>
                  <a:prstClr val="black"/>
                </a:solidFill>
                <a:latin typeface="Calibri" panose="020F0502020204030204"/>
              </a:rPr>
              <a:pPr defTabSz="931774">
                <a:defRPr/>
              </a:pPr>
              <a:t>43</a:t>
            </a:fld>
            <a:endParaRPr lang="en-US">
              <a:solidFill>
                <a:prstClr val="black"/>
              </a:solidFill>
              <a:latin typeface="Calibri" panose="020F0502020204030204"/>
            </a:endParaRPr>
          </a:p>
        </p:txBody>
      </p:sp>
    </p:spTree>
    <p:extLst>
      <p:ext uri="{BB962C8B-B14F-4D97-AF65-F5344CB8AC3E}">
        <p14:creationId xmlns:p14="http://schemas.microsoft.com/office/powerpoint/2010/main" val="222610662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C9FF-94C8-0BF0-942B-48C4D55D9C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4C923F-5ED0-9E21-4423-6486D9C22C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F00CAF-DC65-D4E2-F980-56EDD501315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9A861D1-3622-38B9-CD79-D048D2077037}"/>
              </a:ext>
            </a:extLst>
          </p:cNvPr>
          <p:cNvSpPr>
            <a:spLocks noGrp="1"/>
          </p:cNvSpPr>
          <p:nvPr>
            <p:ph type="sldNum" sz="quarter" idx="5"/>
          </p:nvPr>
        </p:nvSpPr>
        <p:spPr/>
        <p:txBody>
          <a:bodyPr/>
          <a:lstStyle/>
          <a:p>
            <a:pPr defTabSz="931774">
              <a:defRPr/>
            </a:pPr>
            <a:fld id="{46B8AA75-5EC1-46B8-B956-706F54570E73}" type="slidenum">
              <a:rPr lang="en-US">
                <a:solidFill>
                  <a:prstClr val="black"/>
                </a:solidFill>
                <a:latin typeface="Calibri" panose="020F0502020204030204"/>
              </a:rPr>
              <a:pPr defTabSz="931774">
                <a:defRPr/>
              </a:pPr>
              <a:t>44</a:t>
            </a:fld>
            <a:endParaRPr lang="en-US">
              <a:solidFill>
                <a:prstClr val="black"/>
              </a:solidFill>
              <a:latin typeface="Calibri" panose="020F0502020204030204"/>
            </a:endParaRPr>
          </a:p>
        </p:txBody>
      </p:sp>
    </p:spTree>
    <p:extLst>
      <p:ext uri="{BB962C8B-B14F-4D97-AF65-F5344CB8AC3E}">
        <p14:creationId xmlns:p14="http://schemas.microsoft.com/office/powerpoint/2010/main" val="266414674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FA21B-16E6-F356-7C48-447A98D3D7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31B1B1-4557-0DEF-530C-D29B9CDE51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F6284B-1BFC-A101-E7EF-FE6A57EBF6E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1F3496F-313A-FAB6-51DF-904479A95FA8}"/>
              </a:ext>
            </a:extLst>
          </p:cNvPr>
          <p:cNvSpPr>
            <a:spLocks noGrp="1"/>
          </p:cNvSpPr>
          <p:nvPr>
            <p:ph type="sldNum" sz="quarter" idx="5"/>
          </p:nvPr>
        </p:nvSpPr>
        <p:spPr/>
        <p:txBody>
          <a:bodyPr/>
          <a:lstStyle/>
          <a:p>
            <a:pPr defTabSz="931774">
              <a:defRPr/>
            </a:pPr>
            <a:fld id="{46B8AA75-5EC1-46B8-B956-706F54570E73}" type="slidenum">
              <a:rPr lang="en-US">
                <a:solidFill>
                  <a:prstClr val="black"/>
                </a:solidFill>
                <a:latin typeface="Calibri" panose="020F0502020204030204"/>
              </a:rPr>
              <a:pPr defTabSz="931774">
                <a:defRPr/>
              </a:pPr>
              <a:t>45</a:t>
            </a:fld>
            <a:endParaRPr lang="en-US">
              <a:solidFill>
                <a:prstClr val="black"/>
              </a:solidFill>
              <a:latin typeface="Calibri" panose="020F0502020204030204"/>
            </a:endParaRPr>
          </a:p>
        </p:txBody>
      </p:sp>
    </p:spTree>
    <p:extLst>
      <p:ext uri="{BB962C8B-B14F-4D97-AF65-F5344CB8AC3E}">
        <p14:creationId xmlns:p14="http://schemas.microsoft.com/office/powerpoint/2010/main" val="204006960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029298FA-B1DE-4D27-B911-66FD4C04BFE8}" type="slidenum">
              <a:rPr lang="en-US" smtClean="0"/>
              <a:t>46</a:t>
            </a:fld>
            <a:endParaRPr lang="en-US"/>
          </a:p>
        </p:txBody>
      </p:sp>
    </p:spTree>
    <p:extLst>
      <p:ext uri="{BB962C8B-B14F-4D97-AF65-F5344CB8AC3E}">
        <p14:creationId xmlns:p14="http://schemas.microsoft.com/office/powerpoint/2010/main" val="311836342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029298FA-B1DE-4D27-B911-66FD4C04BFE8}" type="slidenum">
              <a:rPr lang="en-US" smtClean="0"/>
              <a:t>47</a:t>
            </a:fld>
            <a:endParaRPr lang="en-US"/>
          </a:p>
        </p:txBody>
      </p:sp>
    </p:spTree>
    <p:extLst>
      <p:ext uri="{BB962C8B-B14F-4D97-AF65-F5344CB8AC3E}">
        <p14:creationId xmlns:p14="http://schemas.microsoft.com/office/powerpoint/2010/main" val="3354338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4B295-7595-FF02-FE42-C59F29B313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B123EA-CA2D-F52C-0D63-792FEEA348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955A35-C045-CD94-234C-27705DEDC2A2}"/>
              </a:ext>
            </a:extLst>
          </p:cNvPr>
          <p:cNvSpPr>
            <a:spLocks noGrp="1"/>
          </p:cNvSpPr>
          <p:nvPr>
            <p:ph type="body" idx="1"/>
          </p:nvPr>
        </p:nvSpPr>
        <p:spPr/>
        <p:txBody>
          <a:bodyPr/>
          <a:lstStyle/>
          <a:p>
            <a:br>
              <a:rPr lang="en-US" b="0" i="0" dirty="0">
                <a:solidFill>
                  <a:srgbClr val="1F1F1F"/>
                </a:solidFill>
                <a:effectLst/>
                <a:latin typeface="Roboto" panose="02000000000000000000" pitchFamily="2" charset="0"/>
              </a:rPr>
            </a:br>
            <a:endParaRPr lang="en-US" dirty="0"/>
          </a:p>
        </p:txBody>
      </p:sp>
      <p:sp>
        <p:nvSpPr>
          <p:cNvPr id="4" name="Slide Number Placeholder 3">
            <a:extLst>
              <a:ext uri="{FF2B5EF4-FFF2-40B4-BE49-F238E27FC236}">
                <a16:creationId xmlns:a16="http://schemas.microsoft.com/office/drawing/2014/main" id="{DA858804-12BA-8595-1F1E-4721BA8353B0}"/>
              </a:ext>
            </a:extLst>
          </p:cNvPr>
          <p:cNvSpPr>
            <a:spLocks noGrp="1"/>
          </p:cNvSpPr>
          <p:nvPr>
            <p:ph type="sldNum" sz="quarter" idx="5"/>
          </p:nvPr>
        </p:nvSpPr>
        <p:spPr/>
        <p:txBody>
          <a:bodyPr/>
          <a:lstStyle/>
          <a:p>
            <a:fld id="{15EC749E-7B15-4AB6-9ECE-973DBA79F2D2}" type="slidenum">
              <a:rPr lang="en-US" smtClean="0"/>
              <a:t>5</a:t>
            </a:fld>
            <a:endParaRPr lang="en-US"/>
          </a:p>
        </p:txBody>
      </p:sp>
    </p:spTree>
    <p:extLst>
      <p:ext uri="{BB962C8B-B14F-4D97-AF65-F5344CB8AC3E}">
        <p14:creationId xmlns:p14="http://schemas.microsoft.com/office/powerpoint/2010/main" val="10851847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E1D95-7CD2-9250-12E5-E32AA401EE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A6B609-B252-F9E3-8EFF-D83336A30A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14285B-464A-A76C-5DB5-95483107B890}"/>
              </a:ext>
            </a:extLst>
          </p:cNvPr>
          <p:cNvSpPr>
            <a:spLocks noGrp="1"/>
          </p:cNvSpPr>
          <p:nvPr>
            <p:ph type="body" idx="1"/>
          </p:nvPr>
        </p:nvSpPr>
        <p:spPr/>
        <p:txBody>
          <a:bodyPr/>
          <a:lstStyle/>
          <a:p>
            <a:br>
              <a:rPr lang="en-US" b="0" i="0" dirty="0">
                <a:solidFill>
                  <a:srgbClr val="1F1F1F"/>
                </a:solidFill>
                <a:effectLst/>
                <a:latin typeface="Roboto" panose="02000000000000000000" pitchFamily="2" charset="0"/>
              </a:rPr>
            </a:br>
            <a:endParaRPr lang="en-US" dirty="0"/>
          </a:p>
        </p:txBody>
      </p:sp>
      <p:sp>
        <p:nvSpPr>
          <p:cNvPr id="4" name="Slide Number Placeholder 3">
            <a:extLst>
              <a:ext uri="{FF2B5EF4-FFF2-40B4-BE49-F238E27FC236}">
                <a16:creationId xmlns:a16="http://schemas.microsoft.com/office/drawing/2014/main" id="{F8A28DAC-DA60-E2DE-5EBE-E215FD060318}"/>
              </a:ext>
            </a:extLst>
          </p:cNvPr>
          <p:cNvSpPr>
            <a:spLocks noGrp="1"/>
          </p:cNvSpPr>
          <p:nvPr>
            <p:ph type="sldNum" sz="quarter" idx="5"/>
          </p:nvPr>
        </p:nvSpPr>
        <p:spPr/>
        <p:txBody>
          <a:bodyPr/>
          <a:lstStyle/>
          <a:p>
            <a:fld id="{15EC749E-7B15-4AB6-9ECE-973DBA79F2D2}" type="slidenum">
              <a:rPr lang="en-US" smtClean="0"/>
              <a:t>6</a:t>
            </a:fld>
            <a:endParaRPr lang="en-US"/>
          </a:p>
        </p:txBody>
      </p:sp>
    </p:spTree>
    <p:extLst>
      <p:ext uri="{BB962C8B-B14F-4D97-AF65-F5344CB8AC3E}">
        <p14:creationId xmlns:p14="http://schemas.microsoft.com/office/powerpoint/2010/main" val="10512103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B58FC6-9769-DEAD-A2B7-DF76B406B8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EC778E-4506-0D07-CAA1-4DE6446AFE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C91235-2665-D891-C029-E0FF94EBBE9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4CA9BB4-4073-BF05-61C3-F97EEEA580F0}"/>
              </a:ext>
            </a:extLst>
          </p:cNvPr>
          <p:cNvSpPr>
            <a:spLocks noGrp="1"/>
          </p:cNvSpPr>
          <p:nvPr>
            <p:ph type="sldNum" sz="quarter" idx="5"/>
          </p:nvPr>
        </p:nvSpPr>
        <p:spPr/>
        <p:txBody>
          <a:bodyPr/>
          <a:lstStyle/>
          <a:p>
            <a:fld id="{15EC749E-7B15-4AB6-9ECE-973DBA79F2D2}" type="slidenum">
              <a:rPr lang="en-US" smtClean="0"/>
              <a:t>7</a:t>
            </a:fld>
            <a:endParaRPr lang="en-US"/>
          </a:p>
        </p:txBody>
      </p:sp>
    </p:spTree>
    <p:extLst>
      <p:ext uri="{BB962C8B-B14F-4D97-AF65-F5344CB8AC3E}">
        <p14:creationId xmlns:p14="http://schemas.microsoft.com/office/powerpoint/2010/main" val="15275302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043E1D-C116-625C-A692-0718AA3DAE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762473-85CC-A053-E05E-78BC81C3E9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2C44C3-1FA8-B2B5-861D-19E2BBFC2AB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EB1F175-C017-C625-E33C-FC5ECDCE9713}"/>
              </a:ext>
            </a:extLst>
          </p:cNvPr>
          <p:cNvSpPr>
            <a:spLocks noGrp="1"/>
          </p:cNvSpPr>
          <p:nvPr>
            <p:ph type="sldNum" sz="quarter" idx="5"/>
          </p:nvPr>
        </p:nvSpPr>
        <p:spPr/>
        <p:txBody>
          <a:bodyPr/>
          <a:lstStyle/>
          <a:p>
            <a:fld id="{15EC749E-7B15-4AB6-9ECE-973DBA79F2D2}" type="slidenum">
              <a:rPr lang="en-US" smtClean="0"/>
              <a:t>8</a:t>
            </a:fld>
            <a:endParaRPr lang="en-US"/>
          </a:p>
        </p:txBody>
      </p:sp>
    </p:spTree>
    <p:extLst>
      <p:ext uri="{BB962C8B-B14F-4D97-AF65-F5344CB8AC3E}">
        <p14:creationId xmlns:p14="http://schemas.microsoft.com/office/powerpoint/2010/main" val="36882340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4" name="Slide Number Placeholder 3"/>
          <p:cNvSpPr>
            <a:spLocks noGrp="1"/>
          </p:cNvSpPr>
          <p:nvPr>
            <p:ph type="sldNum" sz="quarter" idx="5"/>
          </p:nvPr>
        </p:nvSpPr>
        <p:spPr/>
        <p:txBody>
          <a:bodyPr/>
          <a:lstStyle/>
          <a:p>
            <a:fld id="{029298FA-B1DE-4D27-B911-66FD4C04BFE8}" type="slidenum">
              <a:rPr lang="en-US" smtClean="0"/>
              <a:t>9</a:t>
            </a:fld>
            <a:endParaRPr lang="en-US"/>
          </a:p>
        </p:txBody>
      </p:sp>
    </p:spTree>
    <p:extLst>
      <p:ext uri="{BB962C8B-B14F-4D97-AF65-F5344CB8AC3E}">
        <p14:creationId xmlns:p14="http://schemas.microsoft.com/office/powerpoint/2010/main" val="8970545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Header + Content">
    <p:bg>
      <p:bgPr>
        <a:solidFill>
          <a:schemeClr val="bg1"/>
        </a:solidFill>
        <a:effectLst/>
      </p:bgPr>
    </p:bg>
    <p:spTree>
      <p:nvGrpSpPr>
        <p:cNvPr id="1" name=""/>
        <p:cNvGrpSpPr/>
        <p:nvPr/>
      </p:nvGrpSpPr>
      <p:grpSpPr>
        <a:xfrm>
          <a:off x="0" y="0"/>
          <a:ext cx="0" cy="0"/>
          <a:chOff x="0" y="0"/>
          <a:chExt cx="0" cy="0"/>
        </a:xfrm>
      </p:grpSpPr>
      <p:sp>
        <p:nvSpPr>
          <p:cNvPr id="7" name="Text Placeholder 9"/>
          <p:cNvSpPr>
            <a:spLocks noGrp="1"/>
          </p:cNvSpPr>
          <p:nvPr>
            <p:ph type="body" sz="quarter" idx="11" hasCustomPrompt="1"/>
          </p:nvPr>
        </p:nvSpPr>
        <p:spPr>
          <a:xfrm>
            <a:off x="597231" y="2307557"/>
            <a:ext cx="10929485" cy="3154535"/>
          </a:xfrm>
          <a:prstGeom prst="rect">
            <a:avLst/>
          </a:prstGeom>
        </p:spPr>
        <p:txBody>
          <a:bodyPr/>
          <a:lstStyle>
            <a:lvl1pPr marL="457189" indent="-457189">
              <a:buFont typeface="Lucida Grande"/>
              <a:buChar char="&gt;"/>
              <a:defRPr sz="3200" b="1" i="0" baseline="0">
                <a:solidFill>
                  <a:schemeClr val="tx2"/>
                </a:solidFill>
                <a:latin typeface="Open Sans" charset="0"/>
                <a:ea typeface="Open Sans" charset="0"/>
                <a:cs typeface="Open Sans" charset="0"/>
              </a:defRPr>
            </a:lvl1pPr>
            <a:lvl2pPr>
              <a:defRPr sz="2667" b="1" i="0" baseline="0">
                <a:solidFill>
                  <a:schemeClr val="tx2"/>
                </a:solidFill>
                <a:latin typeface="Open Sans" charset="0"/>
                <a:ea typeface="Open Sans" charset="0"/>
                <a:cs typeface="Open Sans" charset="0"/>
              </a:defRPr>
            </a:lvl2pPr>
            <a:lvl3pPr marL="1523962" indent="-304792">
              <a:buSzPct val="100000"/>
              <a:buFont typeface="Lucida Grande"/>
              <a:buChar char="&gt;"/>
              <a:defRPr sz="2400" b="1" i="0" baseline="0">
                <a:solidFill>
                  <a:schemeClr val="tx2"/>
                </a:solidFill>
                <a:latin typeface="Open Sans" charset="0"/>
                <a:ea typeface="Open Sans" charset="0"/>
                <a:cs typeface="Open Sans" charset="0"/>
              </a:defRPr>
            </a:lvl3pPr>
            <a:lvl4pPr>
              <a:defRPr sz="2133" b="1" i="0" baseline="0">
                <a:solidFill>
                  <a:schemeClr val="tx2"/>
                </a:solidFill>
                <a:latin typeface="Open Sans" charset="0"/>
                <a:ea typeface="Open Sans" charset="0"/>
                <a:cs typeface="Open Sans" charset="0"/>
              </a:defRPr>
            </a:lvl4pPr>
            <a:lvl5pPr marL="2743131" indent="-304792">
              <a:buFont typeface="Lucida Grande"/>
              <a:buChar char="&gt;"/>
              <a:defRPr sz="1867" b="1" i="0" baseline="0">
                <a:solidFill>
                  <a:schemeClr val="tx2"/>
                </a:solidFill>
                <a:latin typeface="Open Sans" charset="0"/>
                <a:ea typeface="Open Sans" charset="0"/>
                <a:cs typeface="Open Sans" charset="0"/>
              </a:defRPr>
            </a:lvl5pPr>
          </a:lstStyle>
          <a:p>
            <a:pPr lvl="0"/>
            <a:r>
              <a:rPr lang="en-US"/>
              <a:t>Content here (Open Sans Bold, 24 pt.)</a:t>
            </a:r>
          </a:p>
          <a:p>
            <a:pPr lvl="1"/>
            <a:r>
              <a:rPr lang="en-US"/>
              <a:t>Second level (Open Sans Bold, 20)</a:t>
            </a:r>
          </a:p>
          <a:p>
            <a:pPr lvl="2"/>
            <a:r>
              <a:rPr lang="en-US"/>
              <a:t>Third level (Open Sans Bold, 18)</a:t>
            </a:r>
          </a:p>
          <a:p>
            <a:pPr lvl="3"/>
            <a:r>
              <a:rPr lang="en-US"/>
              <a:t>Fourth level (Open Sans Bold, 16)</a:t>
            </a:r>
          </a:p>
          <a:p>
            <a:pPr lvl="4"/>
            <a:r>
              <a:rPr lang="en-US"/>
              <a:t>Fifth level (Open Sans Bold, 14)</a:t>
            </a:r>
          </a:p>
        </p:txBody>
      </p:sp>
      <p:pic>
        <p:nvPicPr>
          <p:cNvPr id="12" name="Picture 11"/>
          <p:cNvPicPr>
            <a:picLocks noChangeAspect="1"/>
          </p:cNvPicPr>
          <p:nvPr userDrawn="1"/>
        </p:nvPicPr>
        <p:blipFill>
          <a:blip r:embed="rId2"/>
          <a:stretch>
            <a:fillRect/>
          </a:stretch>
        </p:blipFill>
        <p:spPr>
          <a:xfrm>
            <a:off x="732042" y="1818011"/>
            <a:ext cx="1471708" cy="128483"/>
          </a:xfrm>
          <a:prstGeom prst="rect">
            <a:avLst/>
          </a:prstGeom>
        </p:spPr>
      </p:pic>
      <p:pic>
        <p:nvPicPr>
          <p:cNvPr id="13" name="Picture 12" descr="UW_W Logo_Whit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78553" y="5626608"/>
            <a:ext cx="1828800" cy="1231392"/>
          </a:xfrm>
          <a:prstGeom prst="rect">
            <a:avLst/>
          </a:prstGeom>
        </p:spPr>
      </p:pic>
      <p:sp>
        <p:nvSpPr>
          <p:cNvPr id="2" name="Title 1"/>
          <p:cNvSpPr>
            <a:spLocks noGrp="1"/>
          </p:cNvSpPr>
          <p:nvPr>
            <p:ph type="title" hasCustomPrompt="1"/>
          </p:nvPr>
        </p:nvSpPr>
        <p:spPr>
          <a:xfrm>
            <a:off x="597231" y="492978"/>
            <a:ext cx="10929485" cy="1325033"/>
          </a:xfrm>
          <a:prstGeom prst="rect">
            <a:avLst/>
          </a:prstGeom>
        </p:spPr>
        <p:txBody>
          <a:bodyPr anchor="b"/>
          <a:lstStyle>
            <a:lvl1pPr algn="l">
              <a:defRPr sz="4000" b="1" i="0">
                <a:solidFill>
                  <a:schemeClr val="tx2"/>
                </a:solidFill>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39197707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eader + Graphic">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5674" y="371510"/>
            <a:ext cx="10912884" cy="991998"/>
          </a:xfrm>
          <a:prstGeom prst="rect">
            <a:avLst/>
          </a:prstGeom>
        </p:spPr>
        <p:txBody>
          <a:bodyPr anchor="b"/>
          <a:lstStyle>
            <a:lvl1pPr algn="l">
              <a:defRPr sz="3000" b="1" i="0">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pic>
        <p:nvPicPr>
          <p:cNvPr id="10" name="Picture 9">
            <a:extLs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1401" y="1402894"/>
            <a:ext cx="1828268" cy="69644"/>
          </a:xfrm>
          <a:prstGeom prst="rect">
            <a:avLst/>
          </a:prstGeom>
        </p:spPr>
      </p:pic>
      <p:sp>
        <p:nvSpPr>
          <p:cNvPr id="12" name="Chart Placeholder 11"/>
          <p:cNvSpPr>
            <a:spLocks noGrp="1"/>
          </p:cNvSpPr>
          <p:nvPr>
            <p:ph type="chart" sz="quarter" idx="12" hasCustomPrompt="1"/>
          </p:nvPr>
        </p:nvSpPr>
        <p:spPr>
          <a:xfrm>
            <a:off x="895676" y="1736725"/>
            <a:ext cx="10912883" cy="4432300"/>
          </a:xfrm>
          <a:prstGeom prst="rect">
            <a:avLst/>
          </a:prstGeom>
        </p:spPr>
        <p:txBody>
          <a:bodyPr>
            <a:normAutofit/>
          </a:bodyPr>
          <a:lstStyle>
            <a:lvl1pPr marL="0" indent="0">
              <a:buNone/>
              <a:defRPr sz="2400" b="0" i="1" baseline="0">
                <a:solidFill>
                  <a:srgbClr val="4B2E83"/>
                </a:solidFill>
                <a:latin typeface="Open Sans Light"/>
                <a:cs typeface="Open Sans Light"/>
              </a:defRPr>
            </a:lvl1pPr>
          </a:lstStyle>
          <a:p>
            <a:r>
              <a:rPr lang="en-US"/>
              <a:t>Graphics can go here – </a:t>
            </a:r>
            <a:br>
              <a:rPr lang="en-US"/>
            </a:br>
            <a:r>
              <a:rPr lang="en-US"/>
              <a:t>replace this box with your image or chart</a:t>
            </a:r>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30852" y="5949410"/>
            <a:ext cx="1828800" cy="923544"/>
          </a:xfrm>
          <a:prstGeom prst="rect">
            <a:avLst/>
          </a:prstGeom>
        </p:spPr>
      </p:pic>
    </p:spTree>
    <p:extLst>
      <p:ext uri="{BB962C8B-B14F-4D97-AF65-F5344CB8AC3E}">
        <p14:creationId xmlns:p14="http://schemas.microsoft.com/office/powerpoint/2010/main" val="15313548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4B2E83"/>
        </a:solidFill>
        <a:effectLst/>
      </p:bgPr>
    </p:bg>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895676" y="1179824"/>
            <a:ext cx="9296400" cy="2641756"/>
          </a:xfrm>
          <a:prstGeom prst="rect">
            <a:avLst/>
          </a:prstGeom>
        </p:spPr>
        <p:txBody>
          <a:bodyPr anchor="b"/>
          <a:lstStyle>
            <a:lvl1pPr algn="l">
              <a:defRPr sz="5000" b="1" i="0">
                <a:solidFill>
                  <a:schemeClr val="tx2"/>
                </a:solidFill>
                <a:latin typeface="Encode Sans Normal Black" charset="0"/>
                <a:ea typeface="Encode Sans Normal Black" charset="0"/>
                <a:cs typeface="Encode Sans Normal Black" charset="0"/>
              </a:defRPr>
            </a:lvl1pPr>
          </a:lstStyle>
          <a:p>
            <a:pPr lvl="0"/>
            <a:r>
              <a:rPr lang="en-US"/>
              <a:t>TITLE HERE</a:t>
            </a:r>
            <a:br>
              <a:rPr lang="en-US"/>
            </a:br>
            <a:r>
              <a:rPr lang="en-US"/>
              <a:t>ENCODE NORMAL</a:t>
            </a:r>
            <a:br>
              <a:rPr lang="en-US"/>
            </a:br>
            <a:r>
              <a:rPr lang="en-US"/>
              <a:t>BLACK, 50 PT. </a:t>
            </a:r>
          </a:p>
        </p:txBody>
      </p:sp>
      <p:pic>
        <p:nvPicPr>
          <p:cNvPr id="2" name="Picture 1">
            <a:extLs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4784" y="4006085"/>
            <a:ext cx="3045737" cy="11277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903112" y="6354234"/>
            <a:ext cx="3386667" cy="266700"/>
          </a:xfrm>
          <a:prstGeom prst="rect">
            <a:avLst/>
          </a:prstGeom>
        </p:spPr>
      </p:pic>
      <p:pic>
        <p:nvPicPr>
          <p:cNvPr id="5" name="Picture 4">
            <a:extLs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27753" y="5945854"/>
            <a:ext cx="1828800" cy="923544"/>
          </a:xfrm>
          <a:prstGeom prst="rect">
            <a:avLst/>
          </a:prstGeom>
        </p:spPr>
      </p:pic>
    </p:spTree>
    <p:extLst>
      <p:ext uri="{BB962C8B-B14F-4D97-AF65-F5344CB8AC3E}">
        <p14:creationId xmlns:p14="http://schemas.microsoft.com/office/powerpoint/2010/main" val="1924098979"/>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eader + Subheader +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5676" y="365069"/>
            <a:ext cx="10912883" cy="998440"/>
          </a:xfrm>
          <a:prstGeom prst="rect">
            <a:avLst/>
          </a:prstGeom>
        </p:spPr>
        <p:txBody>
          <a:bodyPr anchor="b"/>
          <a:lstStyle>
            <a:lvl1pPr algn="l">
              <a:defRPr sz="3000" b="1" i="0">
                <a:solidFill>
                  <a:schemeClr val="tx2"/>
                </a:solidFill>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5633" y="1437805"/>
            <a:ext cx="1810912" cy="67050"/>
          </a:xfrm>
          <a:prstGeom prst="rect">
            <a:avLst/>
          </a:prstGeom>
        </p:spPr>
      </p:pic>
      <p:sp>
        <p:nvSpPr>
          <p:cNvPr id="5" name="Text Placeholder 5"/>
          <p:cNvSpPr>
            <a:spLocks noGrp="1"/>
          </p:cNvSpPr>
          <p:nvPr>
            <p:ph type="body" sz="quarter" idx="12" hasCustomPrompt="1"/>
          </p:nvPr>
        </p:nvSpPr>
        <p:spPr>
          <a:xfrm>
            <a:off x="895676" y="1730667"/>
            <a:ext cx="10912883" cy="411171"/>
          </a:xfrm>
          <a:prstGeom prst="rect">
            <a:avLst/>
          </a:prstGeom>
        </p:spPr>
        <p:txBody>
          <a:bodyPr>
            <a:noAutofit/>
          </a:bodyPr>
          <a:lstStyle>
            <a:lvl1pPr marL="0" indent="0">
              <a:lnSpc>
                <a:spcPct val="90000"/>
              </a:lnSpc>
              <a:buNone/>
              <a:defRPr sz="2400" b="0" i="0" baseline="0">
                <a:solidFill>
                  <a:srgbClr val="FFFFFF"/>
                </a:solidFill>
                <a:latin typeface="Uni Sans Regular"/>
                <a:cs typeface="Uni Sans Regular"/>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a:t>SUB-HEADER HERE (UNI SANS REGULAR	, 24 PT.)</a:t>
            </a:r>
          </a:p>
        </p:txBody>
      </p:sp>
      <p:sp>
        <p:nvSpPr>
          <p:cNvPr id="4" name="Text Placeholder 9"/>
          <p:cNvSpPr>
            <a:spLocks noGrp="1"/>
          </p:cNvSpPr>
          <p:nvPr>
            <p:ph type="body" sz="quarter" idx="11" hasCustomPrompt="1"/>
          </p:nvPr>
        </p:nvSpPr>
        <p:spPr>
          <a:xfrm>
            <a:off x="879074" y="2320239"/>
            <a:ext cx="10929485" cy="3810086"/>
          </a:xfrm>
          <a:prstGeom prst="rect">
            <a:avLst/>
          </a:prstGeom>
        </p:spPr>
        <p:txBody>
          <a:bodyPr/>
          <a:lstStyle>
            <a:lvl1pPr marL="342900" indent="-342900">
              <a:buFont typeface="Lucida Grande"/>
              <a:buChar char="&gt;"/>
              <a:defRPr sz="2400" b="1" i="0" baseline="0">
                <a:solidFill>
                  <a:srgbClr val="FFFFFF"/>
                </a:solidFill>
                <a:latin typeface="Open Sans"/>
                <a:cs typeface="Open Sans"/>
              </a:defRPr>
            </a:lvl1pPr>
            <a:lvl2pPr>
              <a:defRPr sz="2000" b="1" i="0" baseline="0">
                <a:solidFill>
                  <a:srgbClr val="FFFFFF"/>
                </a:solidFill>
                <a:latin typeface="Open Sans"/>
                <a:cs typeface="Open Sans"/>
              </a:defRPr>
            </a:lvl2pPr>
            <a:lvl3pPr marL="1143000" indent="-228600">
              <a:buSzPct val="100000"/>
              <a:buFont typeface="Lucida Grande"/>
              <a:buChar char="&gt;"/>
              <a:defRPr sz="1800" b="1" i="0" baseline="0">
                <a:solidFill>
                  <a:srgbClr val="FFFFFF"/>
                </a:solidFill>
                <a:latin typeface="Open Sans"/>
                <a:cs typeface="Open Sans"/>
              </a:defRPr>
            </a:lvl3pPr>
            <a:lvl4pPr>
              <a:defRPr sz="1600" b="1" i="0" baseline="0">
                <a:solidFill>
                  <a:srgbClr val="FFFFFF"/>
                </a:solidFill>
                <a:latin typeface="Open Sans"/>
                <a:cs typeface="Open Sans"/>
              </a:defRPr>
            </a:lvl4pPr>
            <a:lvl5pPr marL="2057400" indent="-228600">
              <a:buFont typeface="Lucida Grande"/>
              <a:buChar char="&gt;"/>
              <a:defRPr sz="1400" b="1" i="0" baseline="0">
                <a:solidFill>
                  <a:srgbClr val="FFFFFF"/>
                </a:solidFill>
                <a:latin typeface="Open Sans"/>
                <a:cs typeface="Open Sans"/>
              </a:defRPr>
            </a:lvl5pPr>
          </a:lstStyle>
          <a:p>
            <a:pPr lvl="0"/>
            <a:r>
              <a:rPr lang="en-US"/>
              <a:t>Content here (Open Sans Bold, 24 pt.)</a:t>
            </a:r>
          </a:p>
          <a:p>
            <a:pPr lvl="1"/>
            <a:r>
              <a:rPr lang="en-US"/>
              <a:t>Second level (Open Sans Bold, 20)</a:t>
            </a:r>
          </a:p>
          <a:p>
            <a:pPr lvl="2"/>
            <a:r>
              <a:rPr lang="en-US"/>
              <a:t>Third level (Open Sans Bold, 18)</a:t>
            </a:r>
          </a:p>
          <a:p>
            <a:pPr lvl="3"/>
            <a:r>
              <a:rPr lang="en-US"/>
              <a:t>Fourth level (Open Sans Bold, 16)</a:t>
            </a:r>
          </a:p>
          <a:p>
            <a:pPr lvl="4"/>
            <a:r>
              <a:rPr lang="en-US"/>
              <a:t>Fifth level (Open Sans Bold, 14)</a:t>
            </a:r>
          </a:p>
        </p:txBody>
      </p:sp>
      <p:pic>
        <p:nvPicPr>
          <p:cNvPr id="7" name="Picture 6">
            <a:extLs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8331201" y="6354234"/>
            <a:ext cx="3386667" cy="266700"/>
          </a:xfrm>
          <a:prstGeom prst="rect">
            <a:avLst/>
          </a:prstGeom>
        </p:spPr>
      </p:pic>
    </p:spTree>
    <p:extLst>
      <p:ext uri="{BB962C8B-B14F-4D97-AF65-F5344CB8AC3E}">
        <p14:creationId xmlns:p14="http://schemas.microsoft.com/office/powerpoint/2010/main" val="24010284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eader + Content">
    <p:bg>
      <p:bgPr>
        <a:solidFill>
          <a:srgbClr val="4B2E8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5676" y="371511"/>
            <a:ext cx="10752673" cy="991998"/>
          </a:xfrm>
          <a:prstGeom prst="rect">
            <a:avLst/>
          </a:prstGeom>
        </p:spPr>
        <p:txBody>
          <a:bodyPr anchor="b"/>
          <a:lstStyle>
            <a:lvl1pPr algn="l">
              <a:defRPr sz="3000" b="1" i="0">
                <a:solidFill>
                  <a:schemeClr val="tx2"/>
                </a:solidFill>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5633" y="1437805"/>
            <a:ext cx="1810912" cy="67050"/>
          </a:xfrm>
          <a:prstGeom prst="rect">
            <a:avLst/>
          </a:prstGeom>
        </p:spPr>
      </p:pic>
      <p:sp>
        <p:nvSpPr>
          <p:cNvPr id="6" name="Text Placeholder 9"/>
          <p:cNvSpPr>
            <a:spLocks noGrp="1"/>
          </p:cNvSpPr>
          <p:nvPr>
            <p:ph type="body" sz="quarter" idx="11" hasCustomPrompt="1"/>
          </p:nvPr>
        </p:nvSpPr>
        <p:spPr>
          <a:xfrm>
            <a:off x="879073" y="1736726"/>
            <a:ext cx="10769275" cy="4015497"/>
          </a:xfrm>
          <a:prstGeom prst="rect">
            <a:avLst/>
          </a:prstGeom>
        </p:spPr>
        <p:txBody>
          <a:bodyPr/>
          <a:lstStyle>
            <a:lvl1pPr marL="342900" indent="-342900">
              <a:buFont typeface="Lucida Grande"/>
              <a:buChar char="&gt;"/>
              <a:defRPr sz="2400" b="1" i="0" baseline="0">
                <a:solidFill>
                  <a:srgbClr val="FFFFFF"/>
                </a:solidFill>
                <a:latin typeface="Open Sans"/>
                <a:cs typeface="Open Sans"/>
              </a:defRPr>
            </a:lvl1pPr>
            <a:lvl2pPr>
              <a:defRPr sz="2000" b="1" i="0" baseline="0">
                <a:solidFill>
                  <a:srgbClr val="FFFFFF"/>
                </a:solidFill>
                <a:latin typeface="Open Sans"/>
                <a:cs typeface="Open Sans"/>
              </a:defRPr>
            </a:lvl2pPr>
            <a:lvl3pPr marL="1143000" indent="-228600">
              <a:buSzPct val="100000"/>
              <a:buFont typeface="Lucida Grande"/>
              <a:buChar char="&gt;"/>
              <a:defRPr sz="1800" b="1" i="0" baseline="0">
                <a:solidFill>
                  <a:srgbClr val="FFFFFF"/>
                </a:solidFill>
                <a:latin typeface="Open Sans"/>
                <a:cs typeface="Open Sans"/>
              </a:defRPr>
            </a:lvl3pPr>
            <a:lvl4pPr>
              <a:defRPr sz="1600" b="1" i="0" baseline="0">
                <a:solidFill>
                  <a:srgbClr val="FFFFFF"/>
                </a:solidFill>
                <a:latin typeface="Open Sans"/>
                <a:cs typeface="Open Sans"/>
              </a:defRPr>
            </a:lvl4pPr>
            <a:lvl5pPr marL="2057400" indent="-228600">
              <a:buFont typeface="Lucida Grande"/>
              <a:buChar char="&gt;"/>
              <a:defRPr sz="1400" b="1" i="0" baseline="0">
                <a:solidFill>
                  <a:srgbClr val="FFFFFF"/>
                </a:solidFill>
                <a:latin typeface="Open Sans"/>
                <a:cs typeface="Open Sans"/>
              </a:defRPr>
            </a:lvl5pPr>
          </a:lstStyle>
          <a:p>
            <a:pPr lvl="0"/>
            <a:r>
              <a:rPr lang="en-US"/>
              <a:t>Bulleted content here (Open Sans Light, 24 pt.)</a:t>
            </a:r>
          </a:p>
          <a:p>
            <a:pPr lvl="1"/>
            <a:r>
              <a:rPr lang="en-US"/>
              <a:t>Second level (Open Sans Light, 20)</a:t>
            </a:r>
          </a:p>
          <a:p>
            <a:pPr lvl="2"/>
            <a:r>
              <a:rPr lang="en-US"/>
              <a:t>Third level (Open Sans Light, 18)</a:t>
            </a:r>
          </a:p>
          <a:p>
            <a:pPr lvl="3"/>
            <a:r>
              <a:rPr lang="en-US"/>
              <a:t>Fourth level (Open Sans Light, 16)</a:t>
            </a:r>
          </a:p>
          <a:p>
            <a:pPr lvl="4"/>
            <a:r>
              <a:rPr lang="en-US"/>
              <a:t>Fifth level (Open Sans Light, 14)</a:t>
            </a:r>
          </a:p>
        </p:txBody>
      </p:sp>
      <p:pic>
        <p:nvPicPr>
          <p:cNvPr id="5" name="Picture 4">
            <a:extLs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27753" y="5945854"/>
            <a:ext cx="1828800" cy="923544"/>
          </a:xfrm>
          <a:prstGeom prst="rect">
            <a:avLst/>
          </a:prstGeom>
        </p:spPr>
      </p:pic>
    </p:spTree>
    <p:extLst>
      <p:ext uri="{BB962C8B-B14F-4D97-AF65-F5344CB8AC3E}">
        <p14:creationId xmlns:p14="http://schemas.microsoft.com/office/powerpoint/2010/main" val="3209307883"/>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Header + Graphic">
    <p:bg>
      <p:bgPr>
        <a:solidFill>
          <a:srgbClr val="4B2E8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5675" y="371511"/>
            <a:ext cx="10822192" cy="991998"/>
          </a:xfrm>
          <a:prstGeom prst="rect">
            <a:avLst/>
          </a:prstGeom>
        </p:spPr>
        <p:txBody>
          <a:bodyPr anchor="b"/>
          <a:lstStyle>
            <a:lvl1pPr algn="l">
              <a:defRPr sz="3000" b="1" i="0">
                <a:solidFill>
                  <a:schemeClr val="tx2"/>
                </a:solidFill>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5633" y="1437805"/>
            <a:ext cx="1810912" cy="67050"/>
          </a:xfrm>
          <a:prstGeom prst="rect">
            <a:avLst/>
          </a:prstGeom>
        </p:spPr>
      </p:pic>
      <p:sp>
        <p:nvSpPr>
          <p:cNvPr id="12" name="Chart Placeholder 11"/>
          <p:cNvSpPr>
            <a:spLocks noGrp="1"/>
          </p:cNvSpPr>
          <p:nvPr>
            <p:ph type="chart" sz="quarter" idx="12" hasCustomPrompt="1"/>
          </p:nvPr>
        </p:nvSpPr>
        <p:spPr>
          <a:xfrm>
            <a:off x="1022351" y="1736725"/>
            <a:ext cx="10695516" cy="4432300"/>
          </a:xfrm>
          <a:prstGeom prst="rect">
            <a:avLst/>
          </a:prstGeom>
        </p:spPr>
        <p:txBody>
          <a:bodyPr>
            <a:normAutofit/>
          </a:bodyPr>
          <a:lstStyle>
            <a:lvl1pPr marL="0" indent="0">
              <a:buNone/>
              <a:defRPr sz="2400" b="0" i="1" baseline="0">
                <a:solidFill>
                  <a:srgbClr val="FFFFFF"/>
                </a:solidFill>
                <a:latin typeface="Open Sans Light"/>
                <a:cs typeface="Open Sans Light"/>
              </a:defRPr>
            </a:lvl1pPr>
          </a:lstStyle>
          <a:p>
            <a:r>
              <a:rPr lang="en-US"/>
              <a:t>Graphics can go here – </a:t>
            </a:r>
            <a:br>
              <a:rPr lang="en-US"/>
            </a:br>
            <a:r>
              <a:rPr lang="en-US"/>
              <a:t>replace this box with your image or chart</a:t>
            </a:r>
          </a:p>
        </p:txBody>
      </p:sp>
      <p:pic>
        <p:nvPicPr>
          <p:cNvPr id="6" name="Picture 5">
            <a:extLs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8331201" y="6354234"/>
            <a:ext cx="3386667" cy="266700"/>
          </a:xfrm>
          <a:prstGeom prst="rect">
            <a:avLst/>
          </a:prstGeom>
        </p:spPr>
      </p:pic>
    </p:spTree>
    <p:extLst>
      <p:ext uri="{BB962C8B-B14F-4D97-AF65-F5344CB8AC3E}">
        <p14:creationId xmlns:p14="http://schemas.microsoft.com/office/powerpoint/2010/main" val="2973659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itle Slide">
    <p:bg>
      <p:bgPr>
        <a:solidFill>
          <a:srgbClr val="4B2E83"/>
        </a:solidFill>
        <a:effectLst/>
      </p:bgPr>
    </p:bg>
    <p:spTree>
      <p:nvGrpSpPr>
        <p:cNvPr id="1" name=""/>
        <p:cNvGrpSpPr/>
        <p:nvPr/>
      </p:nvGrpSpPr>
      <p:grpSpPr>
        <a:xfrm>
          <a:off x="0" y="0"/>
          <a:ext cx="0" cy="0"/>
          <a:chOff x="0" y="0"/>
          <a:chExt cx="0" cy="0"/>
        </a:xfrm>
      </p:grpSpPr>
      <p:pic>
        <p:nvPicPr>
          <p:cNvPr id="2" name="Picture 1" descr="Bar_RtAngle_7502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4784" y="4006085"/>
            <a:ext cx="3045737" cy="112770"/>
          </a:xfrm>
          <a:prstGeom prst="rect">
            <a:avLst/>
          </a:prstGeom>
        </p:spPr>
      </p:pic>
      <p:sp>
        <p:nvSpPr>
          <p:cNvPr id="3" name="Title 2"/>
          <p:cNvSpPr>
            <a:spLocks noGrp="1"/>
          </p:cNvSpPr>
          <p:nvPr>
            <p:ph type="title" hasCustomPrompt="1"/>
          </p:nvPr>
        </p:nvSpPr>
        <p:spPr>
          <a:xfrm>
            <a:off x="967826" y="2488342"/>
            <a:ext cx="9296400" cy="1220468"/>
          </a:xfrm>
          <a:prstGeom prst="rect">
            <a:avLst/>
          </a:prstGeom>
          <a:ln>
            <a:noFill/>
          </a:ln>
        </p:spPr>
        <p:txBody>
          <a:bodyPr anchor="b">
            <a:normAutofit/>
          </a:bodyPr>
          <a:lstStyle>
            <a:lvl1pPr algn="l">
              <a:defRPr sz="6000" b="1" i="0">
                <a:solidFill>
                  <a:schemeClr val="tx2"/>
                </a:solidFill>
                <a:latin typeface="Encode Sans Normal Black" charset="0"/>
                <a:ea typeface="Encode Sans Normal Black" charset="0"/>
                <a:cs typeface="Encode Sans Normal Black" charset="0"/>
              </a:defRPr>
            </a:lvl1pPr>
          </a:lstStyle>
          <a:p>
            <a:pPr lvl="0"/>
            <a:r>
              <a:rPr lang="en-US"/>
              <a:t>MISCELLANEOUS PAYMENTS</a:t>
            </a:r>
          </a:p>
        </p:txBody>
      </p:sp>
      <p:pic>
        <p:nvPicPr>
          <p:cNvPr id="4" name="Picture 3" descr="UW_W Logo_White.png">
            <a:extLst>
              <a:ext uri="{FF2B5EF4-FFF2-40B4-BE49-F238E27FC236}">
                <a16:creationId xmlns:a16="http://schemas.microsoft.com/office/drawing/2014/main" id="{109F6EF9-51E8-1BCB-0F30-467A03DDA3D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688745" y="5934456"/>
            <a:ext cx="1371600" cy="923544"/>
          </a:xfrm>
          <a:prstGeom prst="rect">
            <a:avLst/>
          </a:prstGeom>
        </p:spPr>
      </p:pic>
      <p:pic>
        <p:nvPicPr>
          <p:cNvPr id="5" name="Picture 4">
            <a:extLst>
              <a:ext uri="{FF2B5EF4-FFF2-40B4-BE49-F238E27FC236}">
                <a16:creationId xmlns:a16="http://schemas.microsoft.com/office/drawing/2014/main" id="{2C43C79D-54FF-B623-7C0A-896623C4D194}"/>
              </a:ext>
            </a:extLst>
          </p:cNvPr>
          <p:cNvPicPr>
            <a:picLocks noChangeAspect="1"/>
          </p:cNvPicPr>
          <p:nvPr userDrawn="1"/>
        </p:nvPicPr>
        <p:blipFill>
          <a:blip r:embed="rId4"/>
          <a:stretch>
            <a:fillRect/>
          </a:stretch>
        </p:blipFill>
        <p:spPr>
          <a:xfrm>
            <a:off x="1084784" y="6396228"/>
            <a:ext cx="2540000" cy="266700"/>
          </a:xfrm>
          <a:prstGeom prst="rect">
            <a:avLst/>
          </a:prstGeom>
        </p:spPr>
      </p:pic>
    </p:spTree>
    <p:extLst>
      <p:ext uri="{BB962C8B-B14F-4D97-AF65-F5344CB8AC3E}">
        <p14:creationId xmlns:p14="http://schemas.microsoft.com/office/powerpoint/2010/main" val="1758103701"/>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White_Content Slide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F5D961D-A110-46E3-9A8E-CD8C6D050B48}"/>
              </a:ext>
            </a:extLst>
          </p:cNvPr>
          <p:cNvPicPr>
            <a:picLocks noChangeAspect="1"/>
          </p:cNvPicPr>
          <p:nvPr userDrawn="1"/>
        </p:nvPicPr>
        <p:blipFill>
          <a:blip r:embed="rId2"/>
          <a:stretch>
            <a:fillRect/>
          </a:stretch>
        </p:blipFill>
        <p:spPr>
          <a:xfrm>
            <a:off x="732042" y="1157863"/>
            <a:ext cx="1471708" cy="128483"/>
          </a:xfrm>
          <a:prstGeom prst="rect">
            <a:avLst/>
          </a:prstGeom>
        </p:spPr>
      </p:pic>
      <p:sp>
        <p:nvSpPr>
          <p:cNvPr id="11" name="Title 1">
            <a:extLst>
              <a:ext uri="{FF2B5EF4-FFF2-40B4-BE49-F238E27FC236}">
                <a16:creationId xmlns:a16="http://schemas.microsoft.com/office/drawing/2014/main" id="{D31FDD31-55CC-498E-B380-86658AA9A7C5}"/>
              </a:ext>
            </a:extLst>
          </p:cNvPr>
          <p:cNvSpPr>
            <a:spLocks noGrp="1"/>
          </p:cNvSpPr>
          <p:nvPr>
            <p:ph type="title" hasCustomPrompt="1"/>
          </p:nvPr>
        </p:nvSpPr>
        <p:spPr>
          <a:xfrm>
            <a:off x="580628" y="559587"/>
            <a:ext cx="10929485" cy="662517"/>
          </a:xfrm>
          <a:prstGeom prst="rect">
            <a:avLst/>
          </a:prstGeom>
        </p:spPr>
        <p:txBody>
          <a:bodyPr anchor="b"/>
          <a:lstStyle>
            <a:lvl1pPr algn="l">
              <a:defRPr sz="4000" b="1" i="0">
                <a:solidFill>
                  <a:schemeClr val="tx2"/>
                </a:solidFill>
                <a:latin typeface="Encode Sans Normal Black" charset="0"/>
                <a:ea typeface="Encode Sans Normal Black" charset="0"/>
                <a:cs typeface="Encode Sans Normal Black" charset="0"/>
              </a:defRPr>
            </a:lvl1pPr>
          </a:lstStyle>
          <a:p>
            <a:pPr lvl="0"/>
            <a:r>
              <a:rPr lang="en-US"/>
              <a:t>HEADER HERE </a:t>
            </a:r>
          </a:p>
        </p:txBody>
      </p:sp>
      <p:pic>
        <p:nvPicPr>
          <p:cNvPr id="13" name="Picture 12" descr="A screenshot of a cell phone&#10;&#10;Description automatically generated">
            <a:extLst>
              <a:ext uri="{FF2B5EF4-FFF2-40B4-BE49-F238E27FC236}">
                <a16:creationId xmlns:a16="http://schemas.microsoft.com/office/drawing/2014/main" id="{C79536C7-D87B-41F2-87B1-CA35D6252720}"/>
              </a:ext>
            </a:extLst>
          </p:cNvPr>
          <p:cNvPicPr>
            <a:picLocks noChangeAspect="1"/>
          </p:cNvPicPr>
          <p:nvPr userDrawn="1"/>
        </p:nvPicPr>
        <p:blipFill>
          <a:blip r:embed="rId3"/>
          <a:stretch>
            <a:fillRect/>
          </a:stretch>
        </p:blipFill>
        <p:spPr>
          <a:xfrm>
            <a:off x="9366386" y="6316979"/>
            <a:ext cx="1891649" cy="245968"/>
          </a:xfrm>
          <a:prstGeom prst="rect">
            <a:avLst/>
          </a:prstGeom>
        </p:spPr>
      </p:pic>
      <p:sp>
        <p:nvSpPr>
          <p:cNvPr id="14" name="Text Placeholder 5">
            <a:extLst>
              <a:ext uri="{FF2B5EF4-FFF2-40B4-BE49-F238E27FC236}">
                <a16:creationId xmlns:a16="http://schemas.microsoft.com/office/drawing/2014/main" id="{63D6390A-DAED-4A47-B7D5-0C5D43422C07}"/>
              </a:ext>
            </a:extLst>
          </p:cNvPr>
          <p:cNvSpPr>
            <a:spLocks noGrp="1"/>
          </p:cNvSpPr>
          <p:nvPr>
            <p:ph type="body" sz="quarter" idx="12" hasCustomPrompt="1"/>
          </p:nvPr>
        </p:nvSpPr>
        <p:spPr>
          <a:xfrm>
            <a:off x="597231" y="1662369"/>
            <a:ext cx="10912883" cy="548228"/>
          </a:xfrm>
          <a:prstGeom prst="rect">
            <a:avLst/>
          </a:prstGeom>
        </p:spPr>
        <p:txBody>
          <a:bodyPr>
            <a:noAutofit/>
          </a:bodyPr>
          <a:lstStyle>
            <a:lvl1pPr marL="0" indent="0">
              <a:lnSpc>
                <a:spcPct val="90000"/>
              </a:lnSpc>
              <a:buNone/>
              <a:defRPr sz="3200" b="0" i="0" cap="all" baseline="0">
                <a:solidFill>
                  <a:schemeClr val="tx2"/>
                </a:solidFill>
                <a:latin typeface="Uni Sans" charset="0"/>
                <a:ea typeface="Uni Sans" charset="0"/>
                <a:cs typeface="Uni Sans" charset="0"/>
              </a:defRPr>
            </a:lvl1pPr>
            <a:lvl2pPr marL="609585" indent="0">
              <a:buNone/>
              <a:defRPr b="0" i="0">
                <a:solidFill>
                  <a:srgbClr val="E8D3A2"/>
                </a:solidFill>
                <a:latin typeface="Encode Sans Normal Black"/>
                <a:cs typeface="Encode Sans Normal Black"/>
              </a:defRPr>
            </a:lvl2pPr>
            <a:lvl3pPr marL="1219170" indent="0">
              <a:buNone/>
              <a:defRPr b="0" i="0">
                <a:solidFill>
                  <a:srgbClr val="E8D3A2"/>
                </a:solidFill>
                <a:latin typeface="Encode Sans Normal Black"/>
                <a:cs typeface="Encode Sans Normal Black"/>
              </a:defRPr>
            </a:lvl3pPr>
            <a:lvl4pPr marL="1828754" indent="0">
              <a:buNone/>
              <a:defRPr b="0" i="0">
                <a:solidFill>
                  <a:srgbClr val="E8D3A2"/>
                </a:solidFill>
                <a:latin typeface="Encode Sans Normal Black"/>
                <a:cs typeface="Encode Sans Normal Black"/>
              </a:defRPr>
            </a:lvl4pPr>
            <a:lvl5pPr marL="2438339" indent="0">
              <a:buNone/>
              <a:defRPr b="0" i="0">
                <a:solidFill>
                  <a:srgbClr val="E8D3A2"/>
                </a:solidFill>
                <a:latin typeface="Encode Sans Normal Black"/>
                <a:cs typeface="Encode Sans Normal Black"/>
              </a:defRPr>
            </a:lvl5pPr>
          </a:lstStyle>
          <a:p>
            <a:pPr lvl="0"/>
            <a:r>
              <a:rPr lang="en-US"/>
              <a:t>SUB-HEADER HERE (UNI SANS REGULAR, 24 PT.)</a:t>
            </a:r>
          </a:p>
        </p:txBody>
      </p:sp>
      <p:sp>
        <p:nvSpPr>
          <p:cNvPr id="17" name="Slide Number Placeholder 2">
            <a:extLst>
              <a:ext uri="{FF2B5EF4-FFF2-40B4-BE49-F238E27FC236}">
                <a16:creationId xmlns:a16="http://schemas.microsoft.com/office/drawing/2014/main" id="{0F563B1E-89A1-4FA3-9240-3D03D6F93CE1}"/>
              </a:ext>
            </a:extLst>
          </p:cNvPr>
          <p:cNvSpPr>
            <a:spLocks noGrp="1"/>
          </p:cNvSpPr>
          <p:nvPr>
            <p:ph type="sldNum" sz="quarter" idx="13"/>
          </p:nvPr>
        </p:nvSpPr>
        <p:spPr>
          <a:xfrm>
            <a:off x="0" y="6491818"/>
            <a:ext cx="770467" cy="366183"/>
          </a:xfrm>
          <a:prstGeom prst="rect">
            <a:avLst/>
          </a:prstGeom>
        </p:spPr>
        <p:txBody>
          <a:bodyPr/>
          <a:lstStyle>
            <a:lvl1pPr>
              <a:defRPr sz="1600">
                <a:solidFill>
                  <a:schemeClr val="tx2"/>
                </a:solidFill>
              </a:defRPr>
            </a:lvl1pPr>
          </a:lstStyle>
          <a:p>
            <a:fld id="{5FC2A098-C205-46C9-9A6D-EB2B2028999B}" type="slidenum">
              <a:rPr lang="en-US" smtClean="0"/>
              <a:pPr/>
              <a:t>‹#›</a:t>
            </a:fld>
            <a:endParaRPr lang="en-US"/>
          </a:p>
        </p:txBody>
      </p:sp>
      <p:sp>
        <p:nvSpPr>
          <p:cNvPr id="19" name="Text Placeholder 9">
            <a:extLst>
              <a:ext uri="{FF2B5EF4-FFF2-40B4-BE49-F238E27FC236}">
                <a16:creationId xmlns:a16="http://schemas.microsoft.com/office/drawing/2014/main" id="{B8E40DE9-6EB0-4F70-9A67-CE64F1659938}"/>
              </a:ext>
            </a:extLst>
          </p:cNvPr>
          <p:cNvSpPr>
            <a:spLocks noGrp="1"/>
          </p:cNvSpPr>
          <p:nvPr>
            <p:ph type="body" sz="quarter" idx="11" hasCustomPrompt="1"/>
          </p:nvPr>
        </p:nvSpPr>
        <p:spPr>
          <a:xfrm>
            <a:off x="580628" y="2434979"/>
            <a:ext cx="10929485" cy="3002348"/>
          </a:xfrm>
          <a:prstGeom prst="rect">
            <a:avLst/>
          </a:prstGeom>
        </p:spPr>
        <p:txBody>
          <a:bodyPr/>
          <a:lstStyle>
            <a:lvl1pPr marL="457189" indent="-457189">
              <a:buFont typeface="Lucida Grande"/>
              <a:buChar char="&gt;"/>
              <a:defRPr sz="3200" b="1" i="0" baseline="0">
                <a:solidFill>
                  <a:schemeClr val="tx2"/>
                </a:solidFill>
                <a:latin typeface="Open Sans" charset="0"/>
                <a:ea typeface="Open Sans" charset="0"/>
                <a:cs typeface="Open Sans" charset="0"/>
              </a:defRPr>
            </a:lvl1pPr>
            <a:lvl2pPr>
              <a:defRPr sz="2667" b="0" i="0" baseline="0">
                <a:solidFill>
                  <a:schemeClr val="tx2"/>
                </a:solidFill>
                <a:latin typeface="Open Sans" charset="0"/>
                <a:ea typeface="Open Sans" charset="0"/>
                <a:cs typeface="Open Sans" charset="0"/>
              </a:defRPr>
            </a:lvl2pPr>
            <a:lvl3pPr marL="1523962" indent="-304792">
              <a:buSzPct val="100000"/>
              <a:buFont typeface="Lucida Grande"/>
              <a:buChar char="&gt;"/>
              <a:defRPr sz="2400" b="0" i="0" baseline="0">
                <a:solidFill>
                  <a:schemeClr val="tx2"/>
                </a:solidFill>
                <a:latin typeface="Open Sans" charset="0"/>
                <a:ea typeface="Open Sans" charset="0"/>
                <a:cs typeface="Open Sans" charset="0"/>
              </a:defRPr>
            </a:lvl3pPr>
            <a:lvl4pPr>
              <a:defRPr sz="2133" b="0" i="0" baseline="0">
                <a:solidFill>
                  <a:schemeClr val="tx2"/>
                </a:solidFill>
                <a:latin typeface="Open Sans" charset="0"/>
                <a:ea typeface="Open Sans" charset="0"/>
                <a:cs typeface="Open Sans" charset="0"/>
              </a:defRPr>
            </a:lvl4pPr>
            <a:lvl5pPr marL="2743131" indent="-304792">
              <a:buFont typeface="Lucida Grande"/>
              <a:buChar char="&gt;"/>
              <a:defRPr sz="1867" b="0" i="0" baseline="0">
                <a:solidFill>
                  <a:schemeClr val="tx2"/>
                </a:solidFill>
                <a:latin typeface="Open Sans" charset="0"/>
                <a:ea typeface="Open Sans" charset="0"/>
                <a:cs typeface="Open Sans" charset="0"/>
              </a:defRPr>
            </a:lvl5pPr>
            <a:lvl6pPr>
              <a:defRPr baseline="0">
                <a:solidFill>
                  <a:schemeClr val="tx2"/>
                </a:solidFill>
              </a:defRPr>
            </a:lvl6pPr>
            <a:lvl7pPr>
              <a:defRPr baseline="0">
                <a:solidFill>
                  <a:schemeClr val="tx2"/>
                </a:solidFill>
              </a:defRPr>
            </a:lvl7pPr>
            <a:lvl9pPr>
              <a:defRPr/>
            </a:lvl9pPr>
          </a:lstStyle>
          <a:p>
            <a:pPr lvl="0"/>
            <a:r>
              <a:rPr lang="en-US"/>
              <a:t>Content here (Open Sans Bold, 24 pt.)</a:t>
            </a:r>
          </a:p>
          <a:p>
            <a:pPr lvl="1"/>
            <a:r>
              <a:rPr lang="en-US"/>
              <a:t>Second level (Open Sans, 20)</a:t>
            </a:r>
          </a:p>
          <a:p>
            <a:pPr lvl="2"/>
            <a:r>
              <a:rPr lang="en-US"/>
              <a:t>Third level (Open Sans, 18)</a:t>
            </a:r>
          </a:p>
          <a:p>
            <a:pPr lvl="3"/>
            <a:r>
              <a:rPr lang="en-US"/>
              <a:t>Fourth level (Open Sans, 16)</a:t>
            </a:r>
          </a:p>
          <a:p>
            <a:pPr lvl="4"/>
            <a:r>
              <a:rPr lang="en-US"/>
              <a:t>Fifth level (Open Sans, 14)</a:t>
            </a:r>
          </a:p>
        </p:txBody>
      </p:sp>
    </p:spTree>
    <p:extLst>
      <p:ext uri="{BB962C8B-B14F-4D97-AF65-F5344CB8AC3E}">
        <p14:creationId xmlns:p14="http://schemas.microsoft.com/office/powerpoint/2010/main" val="24861067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6" name="Picture 5" descr="Bar_RtAngle_7502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4784" y="4006085"/>
            <a:ext cx="3045737" cy="112770"/>
          </a:xfrm>
          <a:prstGeom prst="rect">
            <a:avLst/>
          </a:prstGeom>
        </p:spPr>
      </p:pic>
      <p:sp>
        <p:nvSpPr>
          <p:cNvPr id="3" name="Title 2"/>
          <p:cNvSpPr>
            <a:spLocks noGrp="1"/>
          </p:cNvSpPr>
          <p:nvPr>
            <p:ph type="title" hasCustomPrompt="1"/>
          </p:nvPr>
        </p:nvSpPr>
        <p:spPr>
          <a:xfrm>
            <a:off x="895676" y="1167124"/>
            <a:ext cx="9296400" cy="2641756"/>
          </a:xfrm>
          <a:prstGeom prst="rect">
            <a:avLst/>
          </a:prstGeom>
        </p:spPr>
        <p:txBody>
          <a:bodyPr anchor="b"/>
          <a:lstStyle>
            <a:lvl1pPr algn="l">
              <a:defRPr sz="5000" b="1" i="0">
                <a:solidFill>
                  <a:srgbClr val="4B2E83"/>
                </a:solidFill>
                <a:latin typeface="Encode Sans Normal Black" charset="0"/>
                <a:ea typeface="Encode Sans Normal Black" charset="0"/>
                <a:cs typeface="Encode Sans Normal Black" charset="0"/>
              </a:defRPr>
            </a:lvl1pPr>
          </a:lstStyle>
          <a:p>
            <a:pPr lvl="0"/>
            <a:r>
              <a:rPr lang="en-US"/>
              <a:t>TITLE HERE</a:t>
            </a:r>
            <a:br>
              <a:rPr lang="en-US"/>
            </a:br>
            <a:r>
              <a:rPr lang="en-US"/>
              <a:t>ENCODE NORMAL</a:t>
            </a:r>
            <a:br>
              <a:rPr lang="en-US"/>
            </a:br>
            <a:r>
              <a:rPr lang="en-US"/>
              <a:t>BLACK, 50 PT. </a:t>
            </a:r>
          </a:p>
        </p:txBody>
      </p:sp>
    </p:spTree>
    <p:extLst>
      <p:ext uri="{BB962C8B-B14F-4D97-AF65-F5344CB8AC3E}">
        <p14:creationId xmlns:p14="http://schemas.microsoft.com/office/powerpoint/2010/main" val="22272776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Header + Content">
    <p:spTree>
      <p:nvGrpSpPr>
        <p:cNvPr id="1" name=""/>
        <p:cNvGrpSpPr/>
        <p:nvPr/>
      </p:nvGrpSpPr>
      <p:grpSpPr>
        <a:xfrm>
          <a:off x="0" y="0"/>
          <a:ext cx="0" cy="0"/>
          <a:chOff x="0" y="0"/>
          <a:chExt cx="0" cy="0"/>
        </a:xfrm>
      </p:grpSpPr>
      <p:sp>
        <p:nvSpPr>
          <p:cNvPr id="15" name="Slide Number Placeholder 10">
            <a:extLst>
              <a:ext uri="{FF2B5EF4-FFF2-40B4-BE49-F238E27FC236}">
                <a16:creationId xmlns:a16="http://schemas.microsoft.com/office/drawing/2014/main" id="{A2ED9C39-E899-4AC0-8CCE-662F985473A4}"/>
              </a:ext>
            </a:extLst>
          </p:cNvPr>
          <p:cNvSpPr txBox="1">
            <a:spLocks/>
          </p:cNvSpPr>
          <p:nvPr userDrawn="1"/>
        </p:nvSpPr>
        <p:spPr>
          <a:xfrm>
            <a:off x="245473" y="6307211"/>
            <a:ext cx="425087"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8CDA41B0-E16D-48B4-8B5D-6BC89192C442}" type="slidenum">
              <a:rPr kumimoji="0" lang="en-US" sz="1200" b="0" i="0" u="none" strike="noStrike" kern="1200" cap="none" spc="0" normalizeH="0" baseline="0" noProof="0" smtClean="0">
                <a:ln>
                  <a:noFill/>
                </a:ln>
                <a:solidFill>
                  <a:srgbClr val="33006F">
                    <a:tint val="75000"/>
                  </a:srgb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33006F">
                  <a:tint val="75000"/>
                </a:srgbClr>
              </a:solidFill>
              <a:effectLst/>
              <a:uLnTx/>
              <a:uFillTx/>
              <a:latin typeface="Calibri"/>
              <a:ea typeface="+mn-ea"/>
              <a:cs typeface="+mn-cs"/>
            </a:endParaRPr>
          </a:p>
        </p:txBody>
      </p:sp>
      <p:sp>
        <p:nvSpPr>
          <p:cNvPr id="16" name="Title 1"/>
          <p:cNvSpPr>
            <a:spLocks noGrp="1"/>
          </p:cNvSpPr>
          <p:nvPr>
            <p:ph type="title" hasCustomPrompt="1"/>
          </p:nvPr>
        </p:nvSpPr>
        <p:spPr>
          <a:xfrm>
            <a:off x="553602" y="365844"/>
            <a:ext cx="10763794" cy="536196"/>
          </a:xfrm>
          <a:prstGeom prst="rect">
            <a:avLst/>
          </a:prstGeom>
        </p:spPr>
        <p:txBody>
          <a:bodyPr anchor="b"/>
          <a:lstStyle>
            <a:lvl1pPr algn="l">
              <a:defRPr sz="3000" b="1" i="0">
                <a:solidFill>
                  <a:srgbClr val="4B2E83"/>
                </a:solidFill>
                <a:latin typeface="Encode Sans Normal Black" charset="0"/>
                <a:ea typeface="Encode Sans Normal Black" charset="0"/>
                <a:cs typeface="Encode Sans Normal Black" charset="0"/>
              </a:defRPr>
            </a:lvl1pPr>
          </a:lstStyle>
          <a:p>
            <a:pPr lvl="0"/>
            <a:r>
              <a:rPr lang="en-US"/>
              <a:t>HEADER HERE (ENCODE NORMAL BLACK, 30 PT.)</a:t>
            </a:r>
          </a:p>
        </p:txBody>
      </p:sp>
      <p:sp>
        <p:nvSpPr>
          <p:cNvPr id="17" name="Text Placeholder 9"/>
          <p:cNvSpPr>
            <a:spLocks noGrp="1"/>
          </p:cNvSpPr>
          <p:nvPr>
            <p:ph type="body" sz="quarter" idx="11" hasCustomPrompt="1"/>
          </p:nvPr>
        </p:nvSpPr>
        <p:spPr>
          <a:xfrm>
            <a:off x="670560" y="1067300"/>
            <a:ext cx="10763794" cy="5057559"/>
          </a:xfrm>
          <a:prstGeom prst="rect">
            <a:avLst/>
          </a:prstGeom>
        </p:spPr>
        <p:txBody>
          <a:bodyPr/>
          <a:lstStyle>
            <a:lvl1pPr marL="342900" indent="-342900">
              <a:buFont typeface="Lucida Grande"/>
              <a:buChar char="&gt;"/>
              <a:defRPr sz="2400" b="1" i="0" baseline="0">
                <a:solidFill>
                  <a:schemeClr val="tx1"/>
                </a:solidFill>
                <a:latin typeface="Open Sans"/>
                <a:cs typeface="Open Sans"/>
              </a:defRPr>
            </a:lvl1pPr>
            <a:lvl2pPr>
              <a:defRPr sz="2000" b="1" i="0" baseline="0">
                <a:solidFill>
                  <a:schemeClr val="tx1"/>
                </a:solidFill>
                <a:latin typeface="Open Sans"/>
                <a:cs typeface="Open Sans"/>
              </a:defRPr>
            </a:lvl2pPr>
            <a:lvl3pPr marL="1143000" indent="-228600">
              <a:buSzPct val="100000"/>
              <a:buFont typeface="Lucida Grande"/>
              <a:buChar char="&gt;"/>
              <a:defRPr sz="1800" b="1" i="0" baseline="0">
                <a:solidFill>
                  <a:schemeClr val="tx1"/>
                </a:solidFill>
                <a:latin typeface="Open Sans"/>
                <a:cs typeface="Open Sans"/>
              </a:defRPr>
            </a:lvl3pPr>
            <a:lvl4pPr>
              <a:defRPr sz="1600" b="1" i="0" baseline="0">
                <a:solidFill>
                  <a:schemeClr val="tx1"/>
                </a:solidFill>
                <a:latin typeface="Open Sans"/>
                <a:cs typeface="Open Sans"/>
              </a:defRPr>
            </a:lvl4pPr>
            <a:lvl5pPr marL="2057400" indent="-228600">
              <a:buFont typeface="Lucida Grande"/>
              <a:buChar char="&gt;"/>
              <a:defRPr sz="1400" b="1" i="0" baseline="0">
                <a:solidFill>
                  <a:schemeClr val="tx1"/>
                </a:solidFill>
                <a:latin typeface="Open Sans"/>
                <a:cs typeface="Open Sans"/>
              </a:defRPr>
            </a:lvl5pPr>
          </a:lstStyle>
          <a:p>
            <a:pPr lvl="0"/>
            <a:r>
              <a:rPr lang="en-US"/>
              <a:t>Content here (Open Sans Bold, 24 pt.)</a:t>
            </a:r>
          </a:p>
          <a:p>
            <a:pPr lvl="1"/>
            <a:r>
              <a:rPr lang="en-US"/>
              <a:t>Second level (Open Sans Bold, 20)</a:t>
            </a:r>
          </a:p>
          <a:p>
            <a:pPr lvl="2"/>
            <a:r>
              <a:rPr lang="en-US"/>
              <a:t>Third level (Open Sans Bold, 18)</a:t>
            </a:r>
          </a:p>
          <a:p>
            <a:pPr lvl="3"/>
            <a:r>
              <a:rPr lang="en-US"/>
              <a:t>Fourth level (Open Sans Bold, 16)</a:t>
            </a:r>
          </a:p>
          <a:p>
            <a:pPr lvl="4"/>
            <a:r>
              <a:rPr lang="en-US"/>
              <a:t>Fifth level (Open Sans Bold, 14)</a:t>
            </a:r>
          </a:p>
        </p:txBody>
      </p:sp>
      <p:pic>
        <p:nvPicPr>
          <p:cNvPr id="19" name="Picture 18"/>
          <p:cNvPicPr>
            <a:picLocks noChangeAspect="1"/>
          </p:cNvPicPr>
          <p:nvPr userDrawn="1"/>
        </p:nvPicPr>
        <p:blipFill>
          <a:blip r:embed="rId2"/>
          <a:stretch>
            <a:fillRect/>
          </a:stretch>
        </p:blipFill>
        <p:spPr>
          <a:xfrm>
            <a:off x="551485" y="853696"/>
            <a:ext cx="1103781" cy="48344"/>
          </a:xfrm>
          <a:prstGeom prst="rect">
            <a:avLst/>
          </a:prstGeom>
        </p:spPr>
      </p:pic>
      <p:sp>
        <p:nvSpPr>
          <p:cNvPr id="2" name="Rectangle 1">
            <a:extLst>
              <a:ext uri="{FF2B5EF4-FFF2-40B4-BE49-F238E27FC236}">
                <a16:creationId xmlns:a16="http://schemas.microsoft.com/office/drawing/2014/main" id="{02E6AF44-6FB2-4EF3-A3BB-47421B7BDB9B}"/>
              </a:ext>
            </a:extLst>
          </p:cNvPr>
          <p:cNvSpPr/>
          <p:nvPr userDrawn="1"/>
        </p:nvSpPr>
        <p:spPr>
          <a:xfrm>
            <a:off x="0" y="-42530"/>
            <a:ext cx="12192000" cy="96363"/>
          </a:xfrm>
          <a:prstGeom prst="rect">
            <a:avLst/>
          </a:prstGeom>
          <a:solidFill>
            <a:srgbClr val="33006F"/>
          </a:solidFill>
          <a:ln>
            <a:solidFill>
              <a:srgbClr val="33006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95541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ader + Content">
    <p:bg>
      <p:bgPr>
        <a:solidFill>
          <a:schemeClr val="bg1"/>
        </a:solidFill>
        <a:effectLst/>
      </p:bgPr>
    </p:bg>
    <p:spTree>
      <p:nvGrpSpPr>
        <p:cNvPr id="1" name=""/>
        <p:cNvGrpSpPr/>
        <p:nvPr/>
      </p:nvGrpSpPr>
      <p:grpSpPr>
        <a:xfrm>
          <a:off x="0" y="0"/>
          <a:ext cx="0" cy="0"/>
          <a:chOff x="0" y="0"/>
          <a:chExt cx="0" cy="0"/>
        </a:xfrm>
      </p:grpSpPr>
      <p:sp>
        <p:nvSpPr>
          <p:cNvPr id="7" name="Text Placeholder 9"/>
          <p:cNvSpPr>
            <a:spLocks noGrp="1"/>
          </p:cNvSpPr>
          <p:nvPr>
            <p:ph type="body" sz="quarter" idx="11" hasCustomPrompt="1"/>
          </p:nvPr>
        </p:nvSpPr>
        <p:spPr>
          <a:xfrm>
            <a:off x="597231" y="2307557"/>
            <a:ext cx="10929485" cy="3154535"/>
          </a:xfrm>
          <a:prstGeom prst="rect">
            <a:avLst/>
          </a:prstGeom>
        </p:spPr>
        <p:txBody>
          <a:bodyPr/>
          <a:lstStyle>
            <a:lvl1pPr marL="457189" indent="-457189">
              <a:buFont typeface="Lucida Grande"/>
              <a:buChar char="&gt;"/>
              <a:defRPr sz="3200" b="1" i="0" baseline="0">
                <a:solidFill>
                  <a:schemeClr val="tx2"/>
                </a:solidFill>
                <a:latin typeface="Open Sans" charset="0"/>
                <a:ea typeface="Open Sans" charset="0"/>
                <a:cs typeface="Open Sans" charset="0"/>
              </a:defRPr>
            </a:lvl1pPr>
            <a:lvl2pPr>
              <a:defRPr sz="2667" b="1" i="0" baseline="0">
                <a:solidFill>
                  <a:schemeClr val="tx2"/>
                </a:solidFill>
                <a:latin typeface="Open Sans" charset="0"/>
                <a:ea typeface="Open Sans" charset="0"/>
                <a:cs typeface="Open Sans" charset="0"/>
              </a:defRPr>
            </a:lvl2pPr>
            <a:lvl3pPr marL="1523962" indent="-304792">
              <a:buSzPct val="100000"/>
              <a:buFont typeface="Lucida Grande"/>
              <a:buChar char="&gt;"/>
              <a:defRPr sz="2400" b="1" i="0" baseline="0">
                <a:solidFill>
                  <a:schemeClr val="tx2"/>
                </a:solidFill>
                <a:latin typeface="Open Sans" charset="0"/>
                <a:ea typeface="Open Sans" charset="0"/>
                <a:cs typeface="Open Sans" charset="0"/>
              </a:defRPr>
            </a:lvl3pPr>
            <a:lvl4pPr>
              <a:defRPr sz="2133" b="1" i="0" baseline="0">
                <a:solidFill>
                  <a:schemeClr val="tx2"/>
                </a:solidFill>
                <a:latin typeface="Open Sans" charset="0"/>
                <a:ea typeface="Open Sans" charset="0"/>
                <a:cs typeface="Open Sans" charset="0"/>
              </a:defRPr>
            </a:lvl4pPr>
            <a:lvl5pPr marL="2743131" indent="-304792">
              <a:buFont typeface="Lucida Grande"/>
              <a:buChar char="&gt;"/>
              <a:defRPr sz="1867" b="1" i="0" baseline="0">
                <a:solidFill>
                  <a:schemeClr val="tx2"/>
                </a:solidFill>
                <a:latin typeface="Open Sans" charset="0"/>
                <a:ea typeface="Open Sans" charset="0"/>
                <a:cs typeface="Open Sans" charset="0"/>
              </a:defRPr>
            </a:lvl5pPr>
          </a:lstStyle>
          <a:p>
            <a:pPr lvl="0"/>
            <a:r>
              <a:rPr lang="en-US"/>
              <a:t>Content here (Open Sans Bold, 24 pt.)</a:t>
            </a:r>
          </a:p>
          <a:p>
            <a:pPr lvl="1"/>
            <a:r>
              <a:rPr lang="en-US"/>
              <a:t>Second level (Open Sans Bold, 20)</a:t>
            </a:r>
          </a:p>
          <a:p>
            <a:pPr lvl="2"/>
            <a:r>
              <a:rPr lang="en-US"/>
              <a:t>Third level (Open Sans Bold, 18)</a:t>
            </a:r>
          </a:p>
          <a:p>
            <a:pPr lvl="3"/>
            <a:r>
              <a:rPr lang="en-US"/>
              <a:t>Fourth level (Open Sans Bold, 16)</a:t>
            </a:r>
          </a:p>
          <a:p>
            <a:pPr lvl="4"/>
            <a:r>
              <a:rPr lang="en-US"/>
              <a:t>Fifth level (Open Sans Bold, 14)</a:t>
            </a:r>
          </a:p>
        </p:txBody>
      </p:sp>
      <p:pic>
        <p:nvPicPr>
          <p:cNvPr id="12" name="Picture 11"/>
          <p:cNvPicPr>
            <a:picLocks noChangeAspect="1"/>
          </p:cNvPicPr>
          <p:nvPr userDrawn="1"/>
        </p:nvPicPr>
        <p:blipFill>
          <a:blip r:embed="rId2"/>
          <a:stretch>
            <a:fillRect/>
          </a:stretch>
        </p:blipFill>
        <p:spPr>
          <a:xfrm>
            <a:off x="732042" y="1818011"/>
            <a:ext cx="1471708" cy="128483"/>
          </a:xfrm>
          <a:prstGeom prst="rect">
            <a:avLst/>
          </a:prstGeom>
        </p:spPr>
      </p:pic>
      <p:pic>
        <p:nvPicPr>
          <p:cNvPr id="13" name="Picture 12" descr="UW_W Logo_Whit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78553" y="5626608"/>
            <a:ext cx="1828800" cy="1231392"/>
          </a:xfrm>
          <a:prstGeom prst="rect">
            <a:avLst/>
          </a:prstGeom>
        </p:spPr>
      </p:pic>
      <p:sp>
        <p:nvSpPr>
          <p:cNvPr id="2" name="Title 1"/>
          <p:cNvSpPr>
            <a:spLocks noGrp="1"/>
          </p:cNvSpPr>
          <p:nvPr>
            <p:ph type="title" hasCustomPrompt="1"/>
          </p:nvPr>
        </p:nvSpPr>
        <p:spPr>
          <a:xfrm>
            <a:off x="597231" y="492978"/>
            <a:ext cx="10929485" cy="1325033"/>
          </a:xfrm>
          <a:prstGeom prst="rect">
            <a:avLst/>
          </a:prstGeom>
        </p:spPr>
        <p:txBody>
          <a:bodyPr anchor="b"/>
          <a:lstStyle>
            <a:lvl1pPr algn="l">
              <a:defRPr sz="4000" b="1" i="0">
                <a:solidFill>
                  <a:schemeClr val="tx2"/>
                </a:solidFill>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32363379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5" name="Title 4"/>
          <p:cNvSpPr>
            <a:spLocks noGrp="1"/>
          </p:cNvSpPr>
          <p:nvPr>
            <p:ph type="title" hasCustomPrompt="1"/>
          </p:nvPr>
        </p:nvSpPr>
        <p:spPr>
          <a:xfrm>
            <a:off x="895676" y="939147"/>
            <a:ext cx="9296400" cy="2871103"/>
          </a:xfrm>
          <a:prstGeom prst="rect">
            <a:avLst/>
          </a:prstGeom>
        </p:spPr>
        <p:txBody>
          <a:bodyPr anchor="b"/>
          <a:lstStyle>
            <a:lvl1pPr algn="l">
              <a:defRPr sz="5000" b="1" i="0">
                <a:latin typeface="Encode Sans Normal Black" charset="0"/>
                <a:ea typeface="Encode Sans Normal Black" charset="0"/>
                <a:cs typeface="Encode Sans Normal Black" charset="0"/>
              </a:defRPr>
            </a:lvl1pPr>
          </a:lstStyle>
          <a:p>
            <a:pPr lvl="0"/>
            <a:r>
              <a:rPr lang="en-US"/>
              <a:t>TITLE HERE</a:t>
            </a:r>
            <a:br>
              <a:rPr lang="en-US"/>
            </a:br>
            <a:r>
              <a:rPr lang="en-US"/>
              <a:t>ENCODE NORMAL</a:t>
            </a:r>
            <a:br>
              <a:rPr lang="en-US"/>
            </a:br>
            <a:r>
              <a:rPr lang="en-US"/>
              <a:t>BLACK, 50 PT. </a:t>
            </a:r>
          </a:p>
        </p:txBody>
      </p:sp>
      <p:pic>
        <p:nvPicPr>
          <p:cNvPr id="4" name="Picture 3">
            <a:extLs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6052" y="3947767"/>
            <a:ext cx="3268557" cy="124509"/>
          </a:xfrm>
          <a:prstGeom prst="rect">
            <a:avLst/>
          </a:prstGeom>
        </p:spPr>
      </p:pic>
      <p:pic>
        <p:nvPicPr>
          <p:cNvPr id="3" name="Picture 2">
            <a:extLs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6053" y="6487457"/>
            <a:ext cx="3233727" cy="163374"/>
          </a:xfrm>
          <a:prstGeom prst="rect">
            <a:avLst/>
          </a:prstGeom>
        </p:spPr>
      </p:pic>
      <p:pic>
        <p:nvPicPr>
          <p:cNvPr id="2" name="Picture 1">
            <a:extLs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30852" y="5949410"/>
            <a:ext cx="1828800" cy="923544"/>
          </a:xfrm>
          <a:prstGeom prst="rect">
            <a:avLst/>
          </a:prstGeom>
        </p:spPr>
      </p:pic>
    </p:spTree>
    <p:extLst>
      <p:ext uri="{BB962C8B-B14F-4D97-AF65-F5344CB8AC3E}">
        <p14:creationId xmlns:p14="http://schemas.microsoft.com/office/powerpoint/2010/main" val="142925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eader + SubHeader +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5676" y="365126"/>
            <a:ext cx="10912883" cy="998383"/>
          </a:xfrm>
          <a:prstGeom prst="rect">
            <a:avLst/>
          </a:prstGeom>
        </p:spPr>
        <p:txBody>
          <a:bodyPr anchor="b"/>
          <a:lstStyle>
            <a:lvl1pPr algn="l">
              <a:defRPr sz="3000" b="1" i="0">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pic>
        <p:nvPicPr>
          <p:cNvPr id="12" name="Picture 11">
            <a:extLs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1401" y="1402894"/>
            <a:ext cx="1828268" cy="69644"/>
          </a:xfrm>
          <a:prstGeom prst="rect">
            <a:avLst/>
          </a:prstGeom>
        </p:spPr>
      </p:pic>
      <p:sp>
        <p:nvSpPr>
          <p:cNvPr id="5" name="Text Placeholder 5"/>
          <p:cNvSpPr>
            <a:spLocks noGrp="1"/>
          </p:cNvSpPr>
          <p:nvPr>
            <p:ph type="body" sz="quarter" idx="12" hasCustomPrompt="1"/>
          </p:nvPr>
        </p:nvSpPr>
        <p:spPr>
          <a:xfrm>
            <a:off x="895676" y="1730667"/>
            <a:ext cx="10912883" cy="411171"/>
          </a:xfrm>
          <a:prstGeom prst="rect">
            <a:avLst/>
          </a:prstGeom>
        </p:spPr>
        <p:txBody>
          <a:bodyPr>
            <a:noAutofit/>
          </a:bodyPr>
          <a:lstStyle>
            <a:lvl1pPr marL="0" indent="0">
              <a:lnSpc>
                <a:spcPct val="90000"/>
              </a:lnSpc>
              <a:buNone/>
              <a:defRPr sz="2400" b="0" i="0" baseline="0">
                <a:solidFill>
                  <a:srgbClr val="4B2E83"/>
                </a:solidFill>
                <a:latin typeface="Uni Sans Regular"/>
                <a:cs typeface="Uni Sans Regular"/>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a:t>SUB-HEADER HERE (UNI SANS REGULAR, 24 PT.)</a:t>
            </a:r>
          </a:p>
        </p:txBody>
      </p:sp>
      <p:sp>
        <p:nvSpPr>
          <p:cNvPr id="4" name="Text Placeholder 9"/>
          <p:cNvSpPr>
            <a:spLocks noGrp="1"/>
          </p:cNvSpPr>
          <p:nvPr>
            <p:ph type="body" sz="quarter" idx="11" hasCustomPrompt="1"/>
          </p:nvPr>
        </p:nvSpPr>
        <p:spPr>
          <a:xfrm>
            <a:off x="895676" y="2320239"/>
            <a:ext cx="10929485" cy="3810086"/>
          </a:xfrm>
          <a:prstGeom prst="rect">
            <a:avLst/>
          </a:prstGeom>
        </p:spPr>
        <p:txBody>
          <a:bodyPr/>
          <a:lstStyle>
            <a:lvl1pPr marL="342900" indent="-342900">
              <a:buFont typeface="Lucida Grande"/>
              <a:buChar char="&gt;"/>
              <a:defRPr sz="2400" b="1" i="0" baseline="0">
                <a:solidFill>
                  <a:srgbClr val="4B2E83"/>
                </a:solidFill>
                <a:latin typeface="Open Sans"/>
                <a:cs typeface="Open Sans"/>
              </a:defRPr>
            </a:lvl1pPr>
            <a:lvl2pPr>
              <a:defRPr sz="2000" b="1" i="0" baseline="0">
                <a:solidFill>
                  <a:srgbClr val="4B2E83"/>
                </a:solidFill>
                <a:latin typeface="Open Sans"/>
                <a:cs typeface="Open Sans"/>
              </a:defRPr>
            </a:lvl2pPr>
            <a:lvl3pPr marL="1143000" indent="-228600">
              <a:buSzPct val="100000"/>
              <a:buFont typeface="Lucida Grande"/>
              <a:buChar char="&gt;"/>
              <a:defRPr sz="1800" b="1" i="0" baseline="0">
                <a:solidFill>
                  <a:srgbClr val="4B2E83"/>
                </a:solidFill>
                <a:latin typeface="Open Sans"/>
                <a:cs typeface="Open Sans"/>
              </a:defRPr>
            </a:lvl3pPr>
            <a:lvl4pPr>
              <a:defRPr sz="1600" b="1" i="0" baseline="0">
                <a:solidFill>
                  <a:srgbClr val="4B2E83"/>
                </a:solidFill>
                <a:latin typeface="Open Sans"/>
                <a:cs typeface="Open Sans"/>
              </a:defRPr>
            </a:lvl4pPr>
            <a:lvl5pPr marL="2057400" indent="-228600">
              <a:buFont typeface="Lucida Grande"/>
              <a:buChar char="&gt;"/>
              <a:defRPr sz="1400" b="1" i="0" baseline="0">
                <a:solidFill>
                  <a:srgbClr val="4B2E83"/>
                </a:solidFill>
                <a:latin typeface="Open Sans"/>
                <a:cs typeface="Open Sans"/>
              </a:defRPr>
            </a:lvl5pPr>
          </a:lstStyle>
          <a:p>
            <a:pPr lvl="0"/>
            <a:r>
              <a:rPr lang="en-US"/>
              <a:t>Content here (Open Sans Bold, 24 pt.)</a:t>
            </a:r>
          </a:p>
          <a:p>
            <a:pPr lvl="1"/>
            <a:r>
              <a:rPr lang="en-US"/>
              <a:t>Second level (Open Sans Bold, 20)</a:t>
            </a:r>
          </a:p>
          <a:p>
            <a:pPr lvl="2"/>
            <a:r>
              <a:rPr lang="en-US"/>
              <a:t>Third level (Open Sans Bold, 18)</a:t>
            </a:r>
          </a:p>
          <a:p>
            <a:pPr lvl="3"/>
            <a:r>
              <a:rPr lang="en-US"/>
              <a:t>Fourth level (Open Sans Bold, 16)</a:t>
            </a:r>
          </a:p>
          <a:p>
            <a:pPr lvl="4"/>
            <a:r>
              <a:rPr lang="en-US"/>
              <a:t>Fifth level (Open Sans Bold, 14)</a:t>
            </a:r>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30852" y="5949410"/>
            <a:ext cx="1828800" cy="923544"/>
          </a:xfrm>
          <a:prstGeom prst="rect">
            <a:avLst/>
          </a:prstGeom>
        </p:spPr>
      </p:pic>
    </p:spTree>
    <p:extLst>
      <p:ext uri="{BB962C8B-B14F-4D97-AF65-F5344CB8AC3E}">
        <p14:creationId xmlns:p14="http://schemas.microsoft.com/office/powerpoint/2010/main" val="3238191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eader +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5674" y="365126"/>
            <a:ext cx="10752673" cy="998383"/>
          </a:xfrm>
          <a:prstGeom prst="rect">
            <a:avLst/>
          </a:prstGeom>
        </p:spPr>
        <p:txBody>
          <a:bodyPr anchor="b"/>
          <a:lstStyle>
            <a:lvl1pPr algn="l">
              <a:defRPr sz="3000" b="1" i="0">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pic>
        <p:nvPicPr>
          <p:cNvPr id="12" name="Picture 11">
            <a:extLs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1401" y="1402894"/>
            <a:ext cx="1828268" cy="69644"/>
          </a:xfrm>
          <a:prstGeom prst="rect">
            <a:avLst/>
          </a:prstGeom>
        </p:spPr>
      </p:pic>
      <p:sp>
        <p:nvSpPr>
          <p:cNvPr id="6" name="Text Placeholder 9"/>
          <p:cNvSpPr>
            <a:spLocks noGrp="1"/>
          </p:cNvSpPr>
          <p:nvPr>
            <p:ph type="body" sz="quarter" idx="11" hasCustomPrompt="1"/>
          </p:nvPr>
        </p:nvSpPr>
        <p:spPr>
          <a:xfrm>
            <a:off x="879073" y="1736726"/>
            <a:ext cx="10769275" cy="4015497"/>
          </a:xfrm>
          <a:prstGeom prst="rect">
            <a:avLst/>
          </a:prstGeom>
        </p:spPr>
        <p:txBody>
          <a:bodyPr/>
          <a:lstStyle>
            <a:lvl1pPr marL="342900" indent="-342900">
              <a:buFont typeface="Lucida Grande"/>
              <a:buChar char="&gt;"/>
              <a:defRPr sz="2400" b="1" i="0" baseline="0">
                <a:solidFill>
                  <a:srgbClr val="4B2E83"/>
                </a:solidFill>
                <a:latin typeface="Open Sans"/>
                <a:cs typeface="Open Sans"/>
              </a:defRPr>
            </a:lvl1pPr>
            <a:lvl2pPr>
              <a:defRPr sz="2000" b="1" i="0" baseline="0">
                <a:solidFill>
                  <a:srgbClr val="4B2E83"/>
                </a:solidFill>
                <a:latin typeface="Open Sans"/>
                <a:cs typeface="Open Sans"/>
              </a:defRPr>
            </a:lvl2pPr>
            <a:lvl3pPr marL="1143000" indent="-228600">
              <a:buSzPct val="100000"/>
              <a:buFont typeface="Lucida Grande"/>
              <a:buChar char="&gt;"/>
              <a:defRPr sz="1800" b="1" i="0" baseline="0">
                <a:solidFill>
                  <a:srgbClr val="4B2E83"/>
                </a:solidFill>
                <a:latin typeface="Open Sans"/>
                <a:cs typeface="Open Sans"/>
              </a:defRPr>
            </a:lvl3pPr>
            <a:lvl4pPr>
              <a:defRPr sz="1600" b="1" i="0" baseline="0">
                <a:solidFill>
                  <a:srgbClr val="4B2E83"/>
                </a:solidFill>
                <a:latin typeface="Open Sans"/>
                <a:cs typeface="Open Sans"/>
              </a:defRPr>
            </a:lvl4pPr>
            <a:lvl5pPr marL="2057400" indent="-228600">
              <a:buFont typeface="Lucida Grande"/>
              <a:buChar char="&gt;"/>
              <a:defRPr sz="1400" b="1" i="0" baseline="0">
                <a:solidFill>
                  <a:srgbClr val="4B2E83"/>
                </a:solidFill>
                <a:latin typeface="Open Sans"/>
                <a:cs typeface="Open Sans"/>
              </a:defRPr>
            </a:lvl5pPr>
          </a:lstStyle>
          <a:p>
            <a:pPr lvl="0"/>
            <a:r>
              <a:rPr lang="en-US"/>
              <a:t>Bulleted content here (Open Sans Bold, 24 pt.)</a:t>
            </a:r>
          </a:p>
          <a:p>
            <a:pPr lvl="1"/>
            <a:r>
              <a:rPr lang="en-US"/>
              <a:t>Second level (Open Sans Bold, 20)</a:t>
            </a:r>
          </a:p>
          <a:p>
            <a:pPr lvl="2"/>
            <a:r>
              <a:rPr lang="en-US"/>
              <a:t>Third level (Open Sans Bold, 18)</a:t>
            </a:r>
          </a:p>
          <a:p>
            <a:pPr lvl="3"/>
            <a:r>
              <a:rPr lang="en-US"/>
              <a:t>Fourth level (Open Sans Bold, 16)</a:t>
            </a:r>
          </a:p>
          <a:p>
            <a:pPr lvl="4"/>
            <a:r>
              <a:rPr lang="en-US"/>
              <a:t>Fifth level (Open Sans Bold, 14)</a:t>
            </a:r>
          </a:p>
        </p:txBody>
      </p:sp>
      <p:pic>
        <p:nvPicPr>
          <p:cNvPr id="11" name="Picture 10">
            <a:extLs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509541" y="6487457"/>
            <a:ext cx="3233727" cy="163374"/>
          </a:xfrm>
          <a:prstGeom prst="rect">
            <a:avLst/>
          </a:prstGeom>
        </p:spPr>
      </p:pic>
    </p:spTree>
    <p:extLst>
      <p:ext uri="{BB962C8B-B14F-4D97-AF65-F5344CB8AC3E}">
        <p14:creationId xmlns:p14="http://schemas.microsoft.com/office/powerpoint/2010/main" val="121410773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5" Type="http://schemas.openxmlformats.org/officeDocument/2006/relationships/theme" Target="../theme/theme3.xml"/><Relationship Id="rId4" Type="http://schemas.openxmlformats.org/officeDocument/2006/relationships/slideLayout" Target="../slideLayouts/slideLayout10.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5" Type="http://schemas.openxmlformats.org/officeDocument/2006/relationships/theme" Target="../theme/theme4.xml"/><Relationship Id="rId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E2CA9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3665410"/>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61" r:id="rId5"/>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3703096"/>
      </p:ext>
    </p:extLst>
  </p:cSld>
  <p:clrMap bg1="dk1" tx1="lt1" bg2="dk2" tx2="lt2" accent1="accent1" accent2="accent2" accent3="accent3" accent4="accent4" accent5="accent5" accent6="accent6" hlink="hlink" folHlink="folHlink"/>
  <p:sldLayoutIdLst>
    <p:sldLayoutId id="2147483660"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E8D3A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10351621"/>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4B2E8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9254503"/>
      </p:ext>
    </p:extLst>
  </p:cSld>
  <p:clrMap bg1="dk1" tx1="lt1" bg2="dk2" tx2="lt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8.xml"/><Relationship Id="rId1" Type="http://schemas.openxmlformats.org/officeDocument/2006/relationships/tags" Target="../tags/tag1.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8.xml"/><Relationship Id="rId1" Type="http://schemas.openxmlformats.org/officeDocument/2006/relationships/tags" Target="../tags/tag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8.xml"/><Relationship Id="rId1" Type="http://schemas.openxmlformats.org/officeDocument/2006/relationships/tags" Target="../tags/tag3.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8.xml"/><Relationship Id="rId1" Type="http://schemas.openxmlformats.org/officeDocument/2006/relationships/tags" Target="../tags/tag4.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xml"/><Relationship Id="rId1" Type="http://schemas.openxmlformats.org/officeDocument/2006/relationships/tags" Target="../tags/tag5.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tags" Target="../tags/tag6.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8.xml"/><Relationship Id="rId1" Type="http://schemas.openxmlformats.org/officeDocument/2006/relationships/tags" Target="../tags/tag7.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8.xml"/><Relationship Id="rId1" Type="http://schemas.openxmlformats.org/officeDocument/2006/relationships/tags" Target="../tags/tag8.x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8.xml"/><Relationship Id="rId1" Type="http://schemas.openxmlformats.org/officeDocument/2006/relationships/tags" Target="../tags/tag9.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8.xml"/><Relationship Id="rId1" Type="http://schemas.openxmlformats.org/officeDocument/2006/relationships/tags" Target="../tags/tag10.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8.xml"/><Relationship Id="rId1" Type="http://schemas.openxmlformats.org/officeDocument/2006/relationships/tags" Target="../tags/tag11.xml"/><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8.xml"/><Relationship Id="rId1" Type="http://schemas.openxmlformats.org/officeDocument/2006/relationships/tags" Target="../tags/tag12.xml"/><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8.xml"/><Relationship Id="rId1" Type="http://schemas.openxmlformats.org/officeDocument/2006/relationships/tags" Target="../tags/tag13.xml"/><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8.xml"/><Relationship Id="rId1" Type="http://schemas.openxmlformats.org/officeDocument/2006/relationships/tags" Target="../tags/tag14.xml"/><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8.xml"/><Relationship Id="rId1" Type="http://schemas.openxmlformats.org/officeDocument/2006/relationships/tags" Target="../tags/tag15.xml"/><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8.xml"/><Relationship Id="rId1" Type="http://schemas.openxmlformats.org/officeDocument/2006/relationships/tags" Target="../tags/tag16.xml"/><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8.xml"/><Relationship Id="rId1" Type="http://schemas.openxmlformats.org/officeDocument/2006/relationships/tags" Target="../tags/tag17.xml"/><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8.xml"/><Relationship Id="rId1" Type="http://schemas.openxmlformats.org/officeDocument/2006/relationships/tags" Target="../tags/tag18.xml"/><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8.xml"/><Relationship Id="rId1" Type="http://schemas.openxmlformats.org/officeDocument/2006/relationships/tags" Target="../tags/tag19.xml"/><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8.xml"/><Relationship Id="rId1" Type="http://schemas.openxmlformats.org/officeDocument/2006/relationships/tags" Target="../tags/tag20.xml"/><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8.xml"/><Relationship Id="rId1" Type="http://schemas.openxmlformats.org/officeDocument/2006/relationships/tags" Target="../tags/tag21.xml"/><Relationship Id="rId4" Type="http://schemas.openxmlformats.org/officeDocument/2006/relationships/image" Target="../media/image30.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8.xml"/><Relationship Id="rId1" Type="http://schemas.openxmlformats.org/officeDocument/2006/relationships/tags" Target="../tags/tag22.xml"/><Relationship Id="rId4" Type="http://schemas.openxmlformats.org/officeDocument/2006/relationships/image" Target="../media/image31.png"/></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6.xml"/><Relationship Id="rId1" Type="http://schemas.openxmlformats.org/officeDocument/2006/relationships/slideLayout" Target="../slideLayouts/slideLayout13.xml"/><Relationship Id="rId4" Type="http://schemas.openxmlformats.org/officeDocument/2006/relationships/image" Target="../media/image36.png"/></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8.xml"/><Relationship Id="rId1" Type="http://schemas.openxmlformats.org/officeDocument/2006/relationships/tags" Target="../tags/tag23.xml"/><Relationship Id="rId6" Type="http://schemas.openxmlformats.org/officeDocument/2006/relationships/image" Target="../media/image40.png"/><Relationship Id="rId5" Type="http://schemas.openxmlformats.org/officeDocument/2006/relationships/hyperlink" Target="https://uwconnect.uw.edu/finance?id=kb_article_view&amp;sysparm_article=KB0032008" TargetMode="External"/><Relationship Id="rId4" Type="http://schemas.openxmlformats.org/officeDocument/2006/relationships/hyperlink" Target="https://finance.uw.edu/ps/how-to-pay/miscellaneous-payments" TargetMode="External"/></Relationships>
</file>

<file path=ppt/slides/_rels/slide44.xml.rels><?xml version="1.0" encoding="UTF-8" standalone="yes"?>
<Relationships xmlns="http://schemas.openxmlformats.org/package/2006/relationships"><Relationship Id="rId8" Type="http://schemas.openxmlformats.org/officeDocument/2006/relationships/hyperlink" Target="https://research.washington.edu/research/compliance/research-security-at-uw/#international-activities" TargetMode="External"/><Relationship Id="rId3" Type="http://schemas.openxmlformats.org/officeDocument/2006/relationships/notesSlide" Target="../notesSlides/notesSlide43.xml"/><Relationship Id="rId7" Type="http://schemas.openxmlformats.org/officeDocument/2006/relationships/hyperlink" Target="https://research.washington.edu/research/compliance/research-security-at-uw/#restricted-parties" TargetMode="External"/><Relationship Id="rId2" Type="http://schemas.openxmlformats.org/officeDocument/2006/relationships/slideLayout" Target="../slideLayouts/slideLayout8.xml"/><Relationship Id="rId1" Type="http://schemas.openxmlformats.org/officeDocument/2006/relationships/tags" Target="../tags/tag24.xml"/><Relationship Id="rId6" Type="http://schemas.openxmlformats.org/officeDocument/2006/relationships/hyperlink" Target="https://www.uscis.gov/working-in-the-united-states/temporary-nonimmigrant-workers" TargetMode="External"/><Relationship Id="rId5" Type="http://schemas.openxmlformats.org/officeDocument/2006/relationships/hyperlink" Target="https://www.washington.edu/global/global-operations-support/checklists-charts/" TargetMode="External"/><Relationship Id="rId10" Type="http://schemas.openxmlformats.org/officeDocument/2006/relationships/image" Target="../media/image41.png"/><Relationship Id="rId4" Type="http://schemas.openxmlformats.org/officeDocument/2006/relationships/hyperlink" Target="https://finance.uw.edu/globalsupport/human-resources/foreign-nationals-working-us/payments-foreign-nationals" TargetMode="External"/><Relationship Id="rId9" Type="http://schemas.openxmlformats.org/officeDocument/2006/relationships/hyperlink" Target="https://apps.admin.washington.edu/sign/procurement/PINA/default" TargetMode="Externa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8.xml"/><Relationship Id="rId1" Type="http://schemas.openxmlformats.org/officeDocument/2006/relationships/tags" Target="../tags/tag25.xml"/><Relationship Id="rId4" Type="http://schemas.openxmlformats.org/officeDocument/2006/relationships/image" Target="../media/image42.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5500" dirty="0">
                <a:solidFill>
                  <a:schemeClr val="accent3"/>
                </a:solidFill>
                <a:latin typeface="Encode Sans Normal Black (bold)"/>
                <a:ea typeface="+mn-ea"/>
                <a:cs typeface="+mn-cs"/>
              </a:rPr>
              <a:t>MISCELLANEOUS PAYMENTS </a:t>
            </a:r>
          </a:p>
        </p:txBody>
      </p:sp>
    </p:spTree>
    <p:extLst>
      <p:ext uri="{BB962C8B-B14F-4D97-AF65-F5344CB8AC3E}">
        <p14:creationId xmlns:p14="http://schemas.microsoft.com/office/powerpoint/2010/main" val="1913477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BB38F-9A73-2FAA-A716-507A3ADC45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11231F-4570-5C85-8E59-0BEBEBC778D1}"/>
              </a:ext>
            </a:extLst>
          </p:cNvPr>
          <p:cNvSpPr>
            <a:spLocks noGrp="1"/>
          </p:cNvSpPr>
          <p:nvPr>
            <p:ph type="title"/>
          </p:nvPr>
        </p:nvSpPr>
        <p:spPr/>
        <p:txBody>
          <a:bodyPr/>
          <a:lstStyle/>
          <a:p>
            <a:r>
              <a:rPr lang="en-US" sz="3333">
                <a:solidFill>
                  <a:srgbClr val="7030A0"/>
                </a:solidFill>
                <a:latin typeface="Encode Sans Normal Black (bold)"/>
              </a:rPr>
              <a:t>CREATING THE PAYEE PROFILE</a:t>
            </a:r>
            <a:endParaRPr lang="en-US" sz="3333">
              <a:solidFill>
                <a:srgbClr val="7030A0"/>
              </a:solidFill>
            </a:endParaRPr>
          </a:p>
        </p:txBody>
      </p:sp>
      <p:pic>
        <p:nvPicPr>
          <p:cNvPr id="8" name="Picture 7" descr="Screen shots showing how to search for the Create Miscellaneous Payee task in Workday and how to select either an existing payee or create a new payee.">
            <a:extLst>
              <a:ext uri="{FF2B5EF4-FFF2-40B4-BE49-F238E27FC236}">
                <a16:creationId xmlns:a16="http://schemas.microsoft.com/office/drawing/2014/main" id="{CFD1AC5C-E9A5-ECD0-C8A7-0B9224D019E5}"/>
              </a:ext>
            </a:extLst>
          </p:cNvPr>
          <p:cNvPicPr>
            <a:picLocks noChangeAspect="1"/>
          </p:cNvPicPr>
          <p:nvPr/>
        </p:nvPicPr>
        <p:blipFill>
          <a:blip r:embed="rId4"/>
          <a:stretch>
            <a:fillRect/>
          </a:stretch>
        </p:blipFill>
        <p:spPr>
          <a:xfrm>
            <a:off x="633703" y="1259551"/>
            <a:ext cx="11066885" cy="5233323"/>
          </a:xfrm>
          <a:prstGeom prst="rect">
            <a:avLst/>
          </a:prstGeom>
        </p:spPr>
      </p:pic>
    </p:spTree>
    <p:custDataLst>
      <p:tags r:id="rId1"/>
    </p:custDataLst>
    <p:extLst>
      <p:ext uri="{BB962C8B-B14F-4D97-AF65-F5344CB8AC3E}">
        <p14:creationId xmlns:p14="http://schemas.microsoft.com/office/powerpoint/2010/main" val="2707143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B83FC-54E7-A219-0372-3C011FBCA8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60520C-F750-C699-0A2B-3D79F98F8A42}"/>
              </a:ext>
            </a:extLst>
          </p:cNvPr>
          <p:cNvSpPr>
            <a:spLocks noGrp="1"/>
          </p:cNvSpPr>
          <p:nvPr>
            <p:ph type="title"/>
          </p:nvPr>
        </p:nvSpPr>
        <p:spPr/>
        <p:txBody>
          <a:bodyPr/>
          <a:lstStyle/>
          <a:p>
            <a:r>
              <a:rPr lang="en-US" sz="3333" dirty="0">
                <a:solidFill>
                  <a:srgbClr val="7030A0"/>
                </a:solidFill>
                <a:latin typeface="Encode Sans Normal Black (bold)"/>
              </a:rPr>
              <a:t>CREATING THE PAYEE PROFILE – PAYMENT CATEGORY</a:t>
            </a:r>
            <a:endParaRPr lang="en-US" sz="3333" dirty="0">
              <a:solidFill>
                <a:srgbClr val="7030A0"/>
              </a:solidFill>
            </a:endParaRPr>
          </a:p>
        </p:txBody>
      </p:sp>
      <p:pic>
        <p:nvPicPr>
          <p:cNvPr id="6" name="Picture 5" descr="Screen shot of the Create Miscellaneous Payee task showing the category dropdown menu and &quot;Name&quot; field.">
            <a:extLst>
              <a:ext uri="{FF2B5EF4-FFF2-40B4-BE49-F238E27FC236}">
                <a16:creationId xmlns:a16="http://schemas.microsoft.com/office/drawing/2014/main" id="{AD63A5E8-067D-7030-A038-8EEAB900F6AB}"/>
              </a:ext>
            </a:extLst>
          </p:cNvPr>
          <p:cNvPicPr>
            <a:picLocks noChangeAspect="1"/>
          </p:cNvPicPr>
          <p:nvPr/>
        </p:nvPicPr>
        <p:blipFill>
          <a:blip r:embed="rId4"/>
          <a:stretch>
            <a:fillRect/>
          </a:stretch>
        </p:blipFill>
        <p:spPr>
          <a:xfrm>
            <a:off x="895676" y="1524169"/>
            <a:ext cx="10154009" cy="5178256"/>
          </a:xfrm>
          <a:prstGeom prst="rect">
            <a:avLst/>
          </a:prstGeom>
        </p:spPr>
      </p:pic>
    </p:spTree>
    <p:custDataLst>
      <p:tags r:id="rId1"/>
    </p:custDataLst>
    <p:extLst>
      <p:ext uri="{BB962C8B-B14F-4D97-AF65-F5344CB8AC3E}">
        <p14:creationId xmlns:p14="http://schemas.microsoft.com/office/powerpoint/2010/main" val="33913514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89DB1B-B8F0-994F-DF91-BF5D6A11C9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4DE96C-4D0C-A997-8D12-88B8AF0B898E}"/>
              </a:ext>
            </a:extLst>
          </p:cNvPr>
          <p:cNvSpPr>
            <a:spLocks noGrp="1"/>
          </p:cNvSpPr>
          <p:nvPr>
            <p:ph type="title"/>
          </p:nvPr>
        </p:nvSpPr>
        <p:spPr/>
        <p:txBody>
          <a:bodyPr/>
          <a:lstStyle/>
          <a:p>
            <a:r>
              <a:rPr lang="en-US" sz="3333" dirty="0">
                <a:solidFill>
                  <a:srgbClr val="7030A0"/>
                </a:solidFill>
                <a:latin typeface="Encode Sans Normal Black (bold)"/>
              </a:rPr>
              <a:t>CREATING THE PAYEE PROFILE – ADDRESS AND EMAIL</a:t>
            </a:r>
            <a:endParaRPr lang="en-US" sz="3333" dirty="0">
              <a:solidFill>
                <a:srgbClr val="7030A0"/>
              </a:solidFill>
            </a:endParaRPr>
          </a:p>
        </p:txBody>
      </p:sp>
      <p:pic>
        <p:nvPicPr>
          <p:cNvPr id="6" name="Picture 5" descr="Screen shot of the Create Miscellaneous Payee task featuring the address and email sections.">
            <a:extLst>
              <a:ext uri="{FF2B5EF4-FFF2-40B4-BE49-F238E27FC236}">
                <a16:creationId xmlns:a16="http://schemas.microsoft.com/office/drawing/2014/main" id="{D0C0E222-A047-DF1E-E0A5-F46D96401CA3}"/>
              </a:ext>
            </a:extLst>
          </p:cNvPr>
          <p:cNvPicPr>
            <a:picLocks noChangeAspect="1"/>
          </p:cNvPicPr>
          <p:nvPr/>
        </p:nvPicPr>
        <p:blipFill>
          <a:blip r:embed="rId4"/>
          <a:stretch>
            <a:fillRect/>
          </a:stretch>
        </p:blipFill>
        <p:spPr>
          <a:xfrm>
            <a:off x="895676" y="1608081"/>
            <a:ext cx="10400974" cy="4786607"/>
          </a:xfrm>
          <a:prstGeom prst="rect">
            <a:avLst/>
          </a:prstGeom>
        </p:spPr>
      </p:pic>
    </p:spTree>
    <p:custDataLst>
      <p:tags r:id="rId1"/>
    </p:custDataLst>
    <p:extLst>
      <p:ext uri="{BB962C8B-B14F-4D97-AF65-F5344CB8AC3E}">
        <p14:creationId xmlns:p14="http://schemas.microsoft.com/office/powerpoint/2010/main" val="27258204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A52BF-FDC0-41FE-851D-8EE59219A1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E7D97F-B3DE-CE4A-B078-3776CBBF1DB4}"/>
              </a:ext>
            </a:extLst>
          </p:cNvPr>
          <p:cNvSpPr>
            <a:spLocks noGrp="1"/>
          </p:cNvSpPr>
          <p:nvPr>
            <p:ph type="title"/>
          </p:nvPr>
        </p:nvSpPr>
        <p:spPr/>
        <p:txBody>
          <a:bodyPr/>
          <a:lstStyle/>
          <a:p>
            <a:r>
              <a:rPr lang="en-US" sz="3333" dirty="0">
                <a:solidFill>
                  <a:srgbClr val="7030A0"/>
                </a:solidFill>
                <a:latin typeface="Encode Sans Normal Black (bold)"/>
              </a:rPr>
              <a:t>CREATING THE PAYEE PROFILE – ADDRESS USAGE</a:t>
            </a:r>
            <a:endParaRPr lang="en-US" sz="3333" dirty="0">
              <a:solidFill>
                <a:srgbClr val="7030A0"/>
              </a:solidFill>
            </a:endParaRPr>
          </a:p>
        </p:txBody>
      </p:sp>
      <p:pic>
        <p:nvPicPr>
          <p:cNvPr id="6" name="Picture 5" descr="Screen shot of the Create Miscellaneous Payee task featuring the Address section and the Usage fields.">
            <a:extLst>
              <a:ext uri="{FF2B5EF4-FFF2-40B4-BE49-F238E27FC236}">
                <a16:creationId xmlns:a16="http://schemas.microsoft.com/office/drawing/2014/main" id="{678E830F-6C37-A34D-8640-D275A8F7A949}"/>
              </a:ext>
            </a:extLst>
          </p:cNvPr>
          <p:cNvPicPr>
            <a:picLocks noChangeAspect="1"/>
          </p:cNvPicPr>
          <p:nvPr/>
        </p:nvPicPr>
        <p:blipFill>
          <a:blip r:embed="rId4"/>
          <a:stretch>
            <a:fillRect/>
          </a:stretch>
        </p:blipFill>
        <p:spPr>
          <a:xfrm>
            <a:off x="626874" y="1552575"/>
            <a:ext cx="8260733" cy="5303430"/>
          </a:xfrm>
          <a:prstGeom prst="rect">
            <a:avLst/>
          </a:prstGeom>
        </p:spPr>
      </p:pic>
    </p:spTree>
    <p:custDataLst>
      <p:tags r:id="rId1"/>
    </p:custDataLst>
    <p:extLst>
      <p:ext uri="{BB962C8B-B14F-4D97-AF65-F5344CB8AC3E}">
        <p14:creationId xmlns:p14="http://schemas.microsoft.com/office/powerpoint/2010/main" val="22546146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65F449-8C3F-1DEB-F92D-8590CB5D70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EB91FB-C3CB-FAE7-1780-A25598798E8B}"/>
              </a:ext>
            </a:extLst>
          </p:cNvPr>
          <p:cNvSpPr>
            <a:spLocks noGrp="1"/>
          </p:cNvSpPr>
          <p:nvPr>
            <p:ph type="title"/>
          </p:nvPr>
        </p:nvSpPr>
        <p:spPr/>
        <p:txBody>
          <a:bodyPr/>
          <a:lstStyle/>
          <a:p>
            <a:r>
              <a:rPr lang="en-US" sz="3333" dirty="0">
                <a:solidFill>
                  <a:srgbClr val="7030A0"/>
                </a:solidFill>
                <a:latin typeface="Encode Sans Normal Black (bold)"/>
              </a:rPr>
              <a:t>CREATING THE PAYEE PROFILE – TAX INFORMATION</a:t>
            </a:r>
            <a:endParaRPr lang="en-US" sz="3333" dirty="0">
              <a:solidFill>
                <a:srgbClr val="7030A0"/>
              </a:solidFill>
            </a:endParaRPr>
          </a:p>
        </p:txBody>
      </p:sp>
      <p:pic>
        <p:nvPicPr>
          <p:cNvPr id="6" name="Picture 5" descr="Screen shot of the Create Miscellaneous Payee task featuring the Tax Information tab.">
            <a:extLst>
              <a:ext uri="{FF2B5EF4-FFF2-40B4-BE49-F238E27FC236}">
                <a16:creationId xmlns:a16="http://schemas.microsoft.com/office/drawing/2014/main" id="{1EB5D849-C5B7-E4D6-5876-94E67ED4FEAA}"/>
              </a:ext>
            </a:extLst>
          </p:cNvPr>
          <p:cNvPicPr>
            <a:picLocks noChangeAspect="1"/>
          </p:cNvPicPr>
          <p:nvPr/>
        </p:nvPicPr>
        <p:blipFill>
          <a:blip r:embed="rId4"/>
          <a:stretch>
            <a:fillRect/>
          </a:stretch>
        </p:blipFill>
        <p:spPr>
          <a:xfrm>
            <a:off x="895675" y="1667427"/>
            <a:ext cx="8600749" cy="5046022"/>
          </a:xfrm>
          <a:prstGeom prst="rect">
            <a:avLst/>
          </a:prstGeom>
        </p:spPr>
      </p:pic>
    </p:spTree>
    <p:custDataLst>
      <p:tags r:id="rId1"/>
    </p:custDataLst>
    <p:extLst>
      <p:ext uri="{BB962C8B-B14F-4D97-AF65-F5344CB8AC3E}">
        <p14:creationId xmlns:p14="http://schemas.microsoft.com/office/powerpoint/2010/main" val="38652142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81699A-2F0A-A2E0-C1A7-2B34D6EEF4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60B220-8BC7-F14F-CEBB-769D48CFCCA2}"/>
              </a:ext>
            </a:extLst>
          </p:cNvPr>
          <p:cNvSpPr>
            <a:spLocks noGrp="1"/>
          </p:cNvSpPr>
          <p:nvPr>
            <p:ph type="title"/>
          </p:nvPr>
        </p:nvSpPr>
        <p:spPr/>
        <p:txBody>
          <a:bodyPr/>
          <a:lstStyle/>
          <a:p>
            <a:r>
              <a:rPr lang="en-US" sz="3333" dirty="0">
                <a:solidFill>
                  <a:srgbClr val="7030A0"/>
                </a:solidFill>
                <a:latin typeface="Encode Sans Normal Black (bold)"/>
              </a:rPr>
              <a:t>CREATING THE PAYEE PROFILE – TAX ID INFORMATION </a:t>
            </a:r>
            <a:endParaRPr lang="en-US" sz="3333" dirty="0">
              <a:solidFill>
                <a:srgbClr val="7030A0"/>
              </a:solidFill>
            </a:endParaRPr>
          </a:p>
        </p:txBody>
      </p:sp>
      <p:pic>
        <p:nvPicPr>
          <p:cNvPr id="13" name="Picture 12" descr="Screen shot of the Create Miscellaneous Payee task showing the fields in the Tax Information tab.">
            <a:extLst>
              <a:ext uri="{FF2B5EF4-FFF2-40B4-BE49-F238E27FC236}">
                <a16:creationId xmlns:a16="http://schemas.microsoft.com/office/drawing/2014/main" id="{4E9FF8C8-A345-5779-F313-85A9044FA4F3}"/>
              </a:ext>
            </a:extLst>
          </p:cNvPr>
          <p:cNvPicPr>
            <a:picLocks noChangeAspect="1"/>
          </p:cNvPicPr>
          <p:nvPr/>
        </p:nvPicPr>
        <p:blipFill>
          <a:blip r:embed="rId4"/>
          <a:stretch>
            <a:fillRect/>
          </a:stretch>
        </p:blipFill>
        <p:spPr>
          <a:xfrm>
            <a:off x="708820" y="1677553"/>
            <a:ext cx="10912883" cy="4815322"/>
          </a:xfrm>
          <a:prstGeom prst="rect">
            <a:avLst/>
          </a:prstGeom>
        </p:spPr>
      </p:pic>
    </p:spTree>
    <p:custDataLst>
      <p:tags r:id="rId1"/>
    </p:custDataLst>
    <p:extLst>
      <p:ext uri="{BB962C8B-B14F-4D97-AF65-F5344CB8AC3E}">
        <p14:creationId xmlns:p14="http://schemas.microsoft.com/office/powerpoint/2010/main" val="17212788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44BF07-53F3-1872-C1D1-BEA3F570F9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A2ADB7-6A36-8A1F-61A3-5258B765BFDD}"/>
              </a:ext>
            </a:extLst>
          </p:cNvPr>
          <p:cNvSpPr>
            <a:spLocks noGrp="1"/>
          </p:cNvSpPr>
          <p:nvPr>
            <p:ph type="title"/>
          </p:nvPr>
        </p:nvSpPr>
        <p:spPr/>
        <p:txBody>
          <a:bodyPr/>
          <a:lstStyle/>
          <a:p>
            <a:r>
              <a:rPr lang="en-US" sz="3333" dirty="0">
                <a:solidFill>
                  <a:srgbClr val="7030A0"/>
                </a:solidFill>
                <a:latin typeface="Encode Sans Normal Black (bold)"/>
              </a:rPr>
              <a:t>CREATING THE PAYEE PROFILE – BANKING INFORMATION</a:t>
            </a:r>
            <a:endParaRPr lang="en-US" sz="3333" dirty="0">
              <a:solidFill>
                <a:srgbClr val="7030A0"/>
              </a:solidFill>
            </a:endParaRPr>
          </a:p>
        </p:txBody>
      </p:sp>
      <p:pic>
        <p:nvPicPr>
          <p:cNvPr id="7" name="Picture 6" descr="Screen shot of the Create Miscellaneous Payee task featuring the Banking Information tab and the fields in the tab.">
            <a:extLst>
              <a:ext uri="{FF2B5EF4-FFF2-40B4-BE49-F238E27FC236}">
                <a16:creationId xmlns:a16="http://schemas.microsoft.com/office/drawing/2014/main" id="{1976B9D5-BFC1-DA93-E3E6-8BF90FC05093}"/>
              </a:ext>
            </a:extLst>
          </p:cNvPr>
          <p:cNvPicPr>
            <a:picLocks noChangeAspect="1"/>
          </p:cNvPicPr>
          <p:nvPr/>
        </p:nvPicPr>
        <p:blipFill>
          <a:blip r:embed="rId4"/>
          <a:stretch>
            <a:fillRect/>
          </a:stretch>
        </p:blipFill>
        <p:spPr>
          <a:xfrm>
            <a:off x="803511" y="1714501"/>
            <a:ext cx="10682686" cy="4778374"/>
          </a:xfrm>
          <a:prstGeom prst="rect">
            <a:avLst/>
          </a:prstGeom>
        </p:spPr>
      </p:pic>
    </p:spTree>
    <p:custDataLst>
      <p:tags r:id="rId1"/>
    </p:custDataLst>
    <p:extLst>
      <p:ext uri="{BB962C8B-B14F-4D97-AF65-F5344CB8AC3E}">
        <p14:creationId xmlns:p14="http://schemas.microsoft.com/office/powerpoint/2010/main" val="30141129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24862B-43B8-104D-8533-61246920EE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AD71CE-E7A4-43CB-23BE-4D487DC7ABDE}"/>
              </a:ext>
            </a:extLst>
          </p:cNvPr>
          <p:cNvSpPr>
            <a:spLocks noGrp="1"/>
          </p:cNvSpPr>
          <p:nvPr>
            <p:ph type="title"/>
          </p:nvPr>
        </p:nvSpPr>
        <p:spPr/>
        <p:txBody>
          <a:bodyPr/>
          <a:lstStyle/>
          <a:p>
            <a:r>
              <a:rPr lang="en-US" sz="3333" dirty="0">
                <a:solidFill>
                  <a:srgbClr val="7030A0"/>
                </a:solidFill>
                <a:latin typeface="Encode Sans Normal Black (bold)"/>
              </a:rPr>
              <a:t>CREATING THE PAYEE PROFILE – INTERMEDIARY BANK</a:t>
            </a:r>
            <a:endParaRPr lang="en-US" sz="3333" dirty="0">
              <a:solidFill>
                <a:srgbClr val="7030A0"/>
              </a:solidFill>
            </a:endParaRPr>
          </a:p>
        </p:txBody>
      </p:sp>
      <p:pic>
        <p:nvPicPr>
          <p:cNvPr id="4" name="Picture 3" descr="Screen shot of the Create Miscellaneous Payee task showing where the user can add the Intermediary Bank information.">
            <a:extLst>
              <a:ext uri="{FF2B5EF4-FFF2-40B4-BE49-F238E27FC236}">
                <a16:creationId xmlns:a16="http://schemas.microsoft.com/office/drawing/2014/main" id="{CC416E74-1ABB-91B6-B73F-F94D0702AE24}"/>
              </a:ext>
            </a:extLst>
          </p:cNvPr>
          <p:cNvPicPr>
            <a:picLocks noChangeAspect="1"/>
          </p:cNvPicPr>
          <p:nvPr/>
        </p:nvPicPr>
        <p:blipFill>
          <a:blip r:embed="rId4"/>
          <a:stretch>
            <a:fillRect/>
          </a:stretch>
        </p:blipFill>
        <p:spPr>
          <a:xfrm>
            <a:off x="753984" y="1609725"/>
            <a:ext cx="10523777" cy="4589317"/>
          </a:xfrm>
          <a:prstGeom prst="rect">
            <a:avLst/>
          </a:prstGeom>
        </p:spPr>
      </p:pic>
    </p:spTree>
    <p:custDataLst>
      <p:tags r:id="rId1"/>
    </p:custDataLst>
    <p:extLst>
      <p:ext uri="{BB962C8B-B14F-4D97-AF65-F5344CB8AC3E}">
        <p14:creationId xmlns:p14="http://schemas.microsoft.com/office/powerpoint/2010/main" val="38529111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9299E-1788-D0EC-E81F-5922333261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4CD0D4-3484-5409-E691-F4881E5654CF}"/>
              </a:ext>
            </a:extLst>
          </p:cNvPr>
          <p:cNvSpPr>
            <a:spLocks noGrp="1"/>
          </p:cNvSpPr>
          <p:nvPr>
            <p:ph type="title"/>
          </p:nvPr>
        </p:nvSpPr>
        <p:spPr/>
        <p:txBody>
          <a:bodyPr/>
          <a:lstStyle/>
          <a:p>
            <a:r>
              <a:rPr lang="en-US" sz="3333" dirty="0">
                <a:solidFill>
                  <a:srgbClr val="7030A0"/>
                </a:solidFill>
                <a:latin typeface="Encode Sans Normal Black (bold)"/>
              </a:rPr>
              <a:t>CREATING THE PAYEE PROFILE – ALTERNATE NAME</a:t>
            </a:r>
            <a:endParaRPr lang="en-US" sz="3333" dirty="0">
              <a:solidFill>
                <a:srgbClr val="7030A0"/>
              </a:solidFill>
            </a:endParaRPr>
          </a:p>
        </p:txBody>
      </p:sp>
      <p:pic>
        <p:nvPicPr>
          <p:cNvPr id="6" name="Picture 5" descr="Screen shot of the Create Miscellaneous Payee task showing the Alternate Name tab and the fields in the tab.">
            <a:extLst>
              <a:ext uri="{FF2B5EF4-FFF2-40B4-BE49-F238E27FC236}">
                <a16:creationId xmlns:a16="http://schemas.microsoft.com/office/drawing/2014/main" id="{13D7F1C2-7520-B594-ED2F-F30F5132D05D}"/>
              </a:ext>
            </a:extLst>
          </p:cNvPr>
          <p:cNvPicPr>
            <a:picLocks noChangeAspect="1"/>
          </p:cNvPicPr>
          <p:nvPr/>
        </p:nvPicPr>
        <p:blipFill>
          <a:blip r:embed="rId4"/>
          <a:stretch>
            <a:fillRect/>
          </a:stretch>
        </p:blipFill>
        <p:spPr>
          <a:xfrm>
            <a:off x="470361" y="1704975"/>
            <a:ext cx="11251277" cy="4425949"/>
          </a:xfrm>
          <a:prstGeom prst="rect">
            <a:avLst/>
          </a:prstGeom>
        </p:spPr>
      </p:pic>
    </p:spTree>
    <p:custDataLst>
      <p:tags r:id="rId1"/>
    </p:custDataLst>
    <p:extLst>
      <p:ext uri="{BB962C8B-B14F-4D97-AF65-F5344CB8AC3E}">
        <p14:creationId xmlns:p14="http://schemas.microsoft.com/office/powerpoint/2010/main" val="28979704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1F259D-ED9E-5685-DAA3-C92B366B1E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FBDAE2-060F-47A6-40DB-438B9237DAF9}"/>
              </a:ext>
            </a:extLst>
          </p:cNvPr>
          <p:cNvSpPr>
            <a:spLocks noGrp="1"/>
          </p:cNvSpPr>
          <p:nvPr>
            <p:ph type="title"/>
          </p:nvPr>
        </p:nvSpPr>
        <p:spPr/>
        <p:txBody>
          <a:bodyPr/>
          <a:lstStyle/>
          <a:p>
            <a:r>
              <a:rPr lang="en-US" sz="3333" dirty="0">
                <a:solidFill>
                  <a:srgbClr val="7030A0"/>
                </a:solidFill>
                <a:latin typeface="Encode Sans Normal Black (bold)"/>
              </a:rPr>
              <a:t>CREATING THE PAYEE PROFILE - ATTACHMENTS</a:t>
            </a:r>
            <a:endParaRPr lang="en-US" sz="3333" dirty="0">
              <a:solidFill>
                <a:srgbClr val="7030A0"/>
              </a:solidFill>
            </a:endParaRPr>
          </a:p>
        </p:txBody>
      </p:sp>
      <p:pic>
        <p:nvPicPr>
          <p:cNvPr id="4" name="Picture 3" descr="Screen shot of the Create Miscellaneous Payee task showing the Attachments tab. ">
            <a:extLst>
              <a:ext uri="{FF2B5EF4-FFF2-40B4-BE49-F238E27FC236}">
                <a16:creationId xmlns:a16="http://schemas.microsoft.com/office/drawing/2014/main" id="{9B6064EA-382E-7BF2-C7D1-007F38D4450F}"/>
              </a:ext>
            </a:extLst>
          </p:cNvPr>
          <p:cNvPicPr>
            <a:picLocks noChangeAspect="1"/>
          </p:cNvPicPr>
          <p:nvPr/>
        </p:nvPicPr>
        <p:blipFill>
          <a:blip r:embed="rId4"/>
          <a:stretch>
            <a:fillRect/>
          </a:stretch>
        </p:blipFill>
        <p:spPr>
          <a:xfrm>
            <a:off x="463252" y="1838325"/>
            <a:ext cx="11345307" cy="4221289"/>
          </a:xfrm>
          <a:prstGeom prst="rect">
            <a:avLst/>
          </a:prstGeom>
        </p:spPr>
      </p:pic>
    </p:spTree>
    <p:custDataLst>
      <p:tags r:id="rId1"/>
    </p:custDataLst>
    <p:extLst>
      <p:ext uri="{BB962C8B-B14F-4D97-AF65-F5344CB8AC3E}">
        <p14:creationId xmlns:p14="http://schemas.microsoft.com/office/powerpoint/2010/main" val="437081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16F50F8-028C-746F-180A-A23D9C486D29}"/>
              </a:ext>
            </a:extLst>
          </p:cNvPr>
          <p:cNvSpPr>
            <a:spLocks noGrp="1"/>
          </p:cNvSpPr>
          <p:nvPr>
            <p:ph type="title"/>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3330">
                <a:solidFill>
                  <a:schemeClr val="accent3"/>
                </a:solidFill>
                <a:latin typeface="Encode Sans Normal Black (bold)"/>
              </a:rPr>
              <a:t>AGENDA</a:t>
            </a:r>
          </a:p>
        </p:txBody>
      </p:sp>
      <p:sp>
        <p:nvSpPr>
          <p:cNvPr id="2" name="Text Placeholder 1">
            <a:extLst>
              <a:ext uri="{FF2B5EF4-FFF2-40B4-BE49-F238E27FC236}">
                <a16:creationId xmlns:a16="http://schemas.microsoft.com/office/drawing/2014/main" id="{BE284E15-83F6-7FC3-A081-AF49EC74EDDB}"/>
              </a:ext>
            </a:extLst>
          </p:cNvPr>
          <p:cNvSpPr>
            <a:spLocks noGrp="1"/>
          </p:cNvSpPr>
          <p:nvPr>
            <p:ph type="body" sz="quarter" idx="1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indent="0">
              <a:spcBef>
                <a:spcPts val="0"/>
              </a:spcBef>
              <a:buNone/>
            </a:pPr>
            <a:r>
              <a:rPr lang="en-US" u="sng">
                <a:solidFill>
                  <a:schemeClr val="accent3"/>
                </a:solidFill>
                <a:latin typeface="Open Sans Bold" panose="020B0806030504020204" pitchFamily="34" charset="0"/>
                <a:ea typeface="Open Sans Bold" panose="020B0806030504020204" pitchFamily="34" charset="0"/>
                <a:cs typeface="Open Sans Bold" panose="020B0806030504020204" pitchFamily="34" charset="0"/>
              </a:rPr>
              <a:t>Covered Today:</a:t>
            </a:r>
          </a:p>
          <a:p>
            <a:pPr marL="342900" indent="-342900">
              <a:spcBef>
                <a:spcPts val="0"/>
              </a:spcBef>
              <a:buFont typeface="Wingdings" panose="05000000000000000000" pitchFamily="2" charset="2"/>
              <a:buChar char="Ø"/>
            </a:pPr>
            <a:r>
              <a:rPr lang="en-US" sz="2000">
                <a:solidFill>
                  <a:schemeClr val="accent3"/>
                </a:solidFill>
                <a:latin typeface="Open Sans Bold" panose="020B0806030504020204" pitchFamily="34" charset="0"/>
                <a:ea typeface="Open Sans Bold" panose="020B0806030504020204" pitchFamily="34" charset="0"/>
                <a:cs typeface="Open Sans Bold" panose="020B0806030504020204" pitchFamily="34" charset="0"/>
              </a:rPr>
              <a:t>Miscellaneous Payments Overview</a:t>
            </a:r>
          </a:p>
          <a:p>
            <a:pPr marL="342900" indent="-342900">
              <a:spcBef>
                <a:spcPts val="0"/>
              </a:spcBef>
              <a:buFont typeface="Wingdings" panose="05000000000000000000" pitchFamily="2" charset="2"/>
              <a:buChar char="Ø"/>
            </a:pPr>
            <a:r>
              <a:rPr lang="en-US" sz="2000">
                <a:solidFill>
                  <a:schemeClr val="accent3"/>
                </a:solidFill>
                <a:latin typeface="Open Sans Bold" panose="020B0806030504020204" pitchFamily="34" charset="0"/>
                <a:ea typeface="Open Sans Bold" panose="020B0806030504020204" pitchFamily="34" charset="0"/>
                <a:cs typeface="Open Sans Bold" panose="020B0806030504020204" pitchFamily="34" charset="0"/>
              </a:rPr>
              <a:t>The Miscellaneous Payees</a:t>
            </a:r>
          </a:p>
          <a:p>
            <a:pPr marL="342900" indent="-342900">
              <a:spcBef>
                <a:spcPts val="0"/>
              </a:spcBef>
              <a:buFont typeface="Wingdings" panose="05000000000000000000" pitchFamily="2" charset="2"/>
              <a:buChar char="Ø"/>
            </a:pPr>
            <a:r>
              <a:rPr lang="en-US" sz="2000">
                <a:solidFill>
                  <a:schemeClr val="accent3"/>
                </a:solidFill>
                <a:latin typeface="Open Sans Bold" panose="020B0806030504020204" pitchFamily="34" charset="0"/>
                <a:ea typeface="Open Sans Bold" panose="020B0806030504020204" pitchFamily="34" charset="0"/>
                <a:cs typeface="Open Sans Bold" panose="020B0806030504020204" pitchFamily="34" charset="0"/>
              </a:rPr>
              <a:t>Miscellaneous Payment Workday Walkthrough (screenshots)</a:t>
            </a:r>
          </a:p>
          <a:p>
            <a:pPr marL="342900" indent="-342900">
              <a:spcBef>
                <a:spcPts val="0"/>
              </a:spcBef>
              <a:buFont typeface="Wingdings" panose="05000000000000000000" pitchFamily="2" charset="2"/>
              <a:buChar char="Ø"/>
            </a:pPr>
            <a:r>
              <a:rPr lang="en-US" sz="2000">
                <a:solidFill>
                  <a:schemeClr val="accent3"/>
                </a:solidFill>
                <a:latin typeface="Open Sans Bold" panose="020B0806030504020204" pitchFamily="34" charset="0"/>
                <a:ea typeface="Open Sans Bold" panose="020B0806030504020204" pitchFamily="34" charset="0"/>
                <a:cs typeface="Open Sans Bold" panose="020B0806030504020204" pitchFamily="34" charset="0"/>
              </a:rPr>
              <a:t>Recent Updates</a:t>
            </a:r>
          </a:p>
          <a:p>
            <a:pPr marL="342900" indent="-342900">
              <a:spcBef>
                <a:spcPts val="0"/>
              </a:spcBef>
              <a:buFont typeface="Wingdings" panose="05000000000000000000" pitchFamily="2" charset="2"/>
              <a:buChar char="Ø"/>
            </a:pPr>
            <a:r>
              <a:rPr lang="en-US" sz="2000">
                <a:solidFill>
                  <a:schemeClr val="accent3"/>
                </a:solidFill>
                <a:latin typeface="Open Sans Bold" panose="020B0806030504020204" pitchFamily="34" charset="0"/>
                <a:ea typeface="Open Sans Bold" panose="020B0806030504020204" pitchFamily="34" charset="0"/>
                <a:cs typeface="Open Sans Bold" panose="020B0806030504020204" pitchFamily="34" charset="0"/>
              </a:rPr>
              <a:t>Questions</a:t>
            </a:r>
          </a:p>
          <a:p>
            <a:pPr indent="0">
              <a:spcBef>
                <a:spcPts val="0"/>
              </a:spcBef>
              <a:buNone/>
            </a:pPr>
            <a:endParaRPr lang="en-US" sz="2000">
              <a:solidFill>
                <a:schemeClr val="accent3"/>
              </a:solidFill>
              <a:latin typeface="Open Sans Bold" panose="020B0806030504020204" pitchFamily="34" charset="0"/>
              <a:ea typeface="Open Sans Bold" panose="020B0806030504020204" pitchFamily="34" charset="0"/>
              <a:cs typeface="Open Sans Bold" panose="020B0806030504020204" pitchFamily="34" charset="0"/>
            </a:endParaRPr>
          </a:p>
          <a:p>
            <a:pPr marL="0" indent="0">
              <a:spcBef>
                <a:spcPts val="1800"/>
              </a:spcBef>
              <a:spcAft>
                <a:spcPts val="600"/>
              </a:spcAft>
              <a:buNone/>
            </a:pPr>
            <a:r>
              <a:rPr lang="en-US" sz="1800">
                <a:solidFill>
                  <a:schemeClr val="accent3"/>
                </a:solidFill>
                <a:latin typeface="Open Sans Bold" panose="020B0806030504020204" pitchFamily="34" charset="0"/>
                <a:ea typeface="Open Sans Bold" panose="020B0806030504020204" pitchFamily="34" charset="0"/>
                <a:cs typeface="Open Sans Bold" panose="020B0806030504020204" pitchFamily="34" charset="0"/>
              </a:rPr>
              <a:t>Not Covered Today:</a:t>
            </a:r>
          </a:p>
          <a:p>
            <a:pPr marL="342900" indent="-342900">
              <a:spcBef>
                <a:spcPts val="0"/>
              </a:spcBef>
              <a:buFont typeface="Wingdings" panose="05000000000000000000" pitchFamily="2" charset="2"/>
              <a:buChar char="Ø"/>
            </a:pPr>
            <a:r>
              <a:rPr lang="en-US" sz="1600">
                <a:solidFill>
                  <a:schemeClr val="accent3"/>
                </a:solidFill>
                <a:latin typeface="Open Sans Bold" panose="020B0806030504020204" pitchFamily="34" charset="0"/>
                <a:ea typeface="Open Sans Bold" panose="020B0806030504020204" pitchFamily="34" charset="0"/>
                <a:cs typeface="Open Sans Bold" panose="020B0806030504020204" pitchFamily="34" charset="0"/>
              </a:rPr>
              <a:t>Non-Employee Travel Reimbursement MPs</a:t>
            </a:r>
          </a:p>
          <a:p>
            <a:pPr marL="952485" lvl="1" indent="-342900">
              <a:spcBef>
                <a:spcPts val="0"/>
              </a:spcBef>
              <a:buFont typeface="Wingdings" panose="05000000000000000000" pitchFamily="2" charset="2"/>
              <a:buChar char="Ø"/>
            </a:pPr>
            <a:r>
              <a:rPr lang="en-US" sz="1600">
                <a:solidFill>
                  <a:schemeClr val="accent3"/>
                </a:solidFill>
                <a:latin typeface="Open Sans Bold" panose="020B0806030504020204" pitchFamily="34" charset="0"/>
                <a:ea typeface="Open Sans Bold" panose="020B0806030504020204" pitchFamily="34" charset="0"/>
                <a:cs typeface="Open Sans Bold" panose="020B0806030504020204" pitchFamily="34" charset="0"/>
              </a:rPr>
              <a:t>Refer to Travel Services website</a:t>
            </a:r>
          </a:p>
          <a:p>
            <a:pPr marL="342900" indent="-342900">
              <a:spcBef>
                <a:spcPts val="0"/>
              </a:spcBef>
              <a:buFont typeface="Wingdings" panose="05000000000000000000" pitchFamily="2" charset="2"/>
              <a:buChar char="Ø"/>
            </a:pPr>
            <a:r>
              <a:rPr lang="en-US" sz="1600">
                <a:solidFill>
                  <a:schemeClr val="accent3"/>
                </a:solidFill>
                <a:latin typeface="Open Sans Bold" panose="020B0806030504020204" pitchFamily="34" charset="0"/>
                <a:ea typeface="Open Sans Bold" panose="020B0806030504020204" pitchFamily="34" charset="0"/>
                <a:cs typeface="Open Sans Bold" panose="020B0806030504020204" pitchFamily="34" charset="0"/>
              </a:rPr>
              <a:t>Employee Reimbursements (Expense Reports)</a:t>
            </a:r>
          </a:p>
          <a:p>
            <a:pPr indent="0">
              <a:buNone/>
            </a:pPr>
            <a:endParaRPr lang="en-US" sz="1600" b="0">
              <a:solidFill>
                <a:srgbClr val="E8D3A2"/>
              </a:solidFill>
            </a:endParaRPr>
          </a:p>
        </p:txBody>
      </p:sp>
    </p:spTree>
    <p:extLst>
      <p:ext uri="{BB962C8B-B14F-4D97-AF65-F5344CB8AC3E}">
        <p14:creationId xmlns:p14="http://schemas.microsoft.com/office/powerpoint/2010/main" val="29367325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odule 2 Title" descr="Module one will take you through Master Data Maintenance"/>
          <p:cNvSpPr>
            <a:spLocks noGrp="1"/>
          </p:cNvSpPr>
          <p:nvPr>
            <p:ph type="title"/>
          </p:nvPr>
        </p:nvSpPr>
        <p:spPr/>
        <p:txBody>
          <a:bodyPr>
            <a:normAutofit/>
          </a:bodyPr>
          <a:lstStyle/>
          <a:p>
            <a:r>
              <a:rPr lang="en-US">
                <a:latin typeface="Encode Sans Normal Black (bold)"/>
              </a:rPr>
              <a:t>Step 2: The Miscellaneous Payment</a:t>
            </a:r>
          </a:p>
        </p:txBody>
      </p:sp>
    </p:spTree>
    <p:extLst>
      <p:ext uri="{BB962C8B-B14F-4D97-AF65-F5344CB8AC3E}">
        <p14:creationId xmlns:p14="http://schemas.microsoft.com/office/powerpoint/2010/main" val="19129973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F33C15-D2A3-8537-DD79-0B82712B47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4095F3-D307-E772-C038-85D00328481B}"/>
              </a:ext>
            </a:extLst>
          </p:cNvPr>
          <p:cNvSpPr>
            <a:spLocks noGrp="1"/>
          </p:cNvSpPr>
          <p:nvPr>
            <p:ph type="title"/>
          </p:nvPr>
        </p:nvSpPr>
        <p:spPr/>
        <p:txBody>
          <a:bodyPr/>
          <a:lstStyle/>
          <a:p>
            <a:r>
              <a:rPr lang="en-US" sz="3333">
                <a:solidFill>
                  <a:srgbClr val="7030A0"/>
                </a:solidFill>
              </a:rPr>
              <a:t>CREATING THE MISCELLANEOUS PAYMENT</a:t>
            </a:r>
            <a:endParaRPr lang="en-US" sz="3333">
              <a:solidFill>
                <a:srgbClr val="7030A0"/>
              </a:solidFill>
              <a:latin typeface="Encode Sans Normal Black (bold)"/>
            </a:endParaRPr>
          </a:p>
        </p:txBody>
      </p:sp>
      <p:pic>
        <p:nvPicPr>
          <p:cNvPr id="5" name="Picture 4" descr="Screen shot of the Create Miscellaneous Payment task showing fields in the Primary Information section including Company, Currency, and Payment Type.">
            <a:extLst>
              <a:ext uri="{FF2B5EF4-FFF2-40B4-BE49-F238E27FC236}">
                <a16:creationId xmlns:a16="http://schemas.microsoft.com/office/drawing/2014/main" id="{C4D3834E-ECF8-DE6B-E4B6-740FD62CDFDF}"/>
              </a:ext>
            </a:extLst>
          </p:cNvPr>
          <p:cNvPicPr>
            <a:picLocks noChangeAspect="1"/>
          </p:cNvPicPr>
          <p:nvPr/>
        </p:nvPicPr>
        <p:blipFill>
          <a:blip r:embed="rId4"/>
          <a:stretch>
            <a:fillRect/>
          </a:stretch>
        </p:blipFill>
        <p:spPr>
          <a:xfrm>
            <a:off x="895676" y="1623402"/>
            <a:ext cx="10487385" cy="4869472"/>
          </a:xfrm>
          <a:prstGeom prst="rect">
            <a:avLst/>
          </a:prstGeom>
        </p:spPr>
      </p:pic>
    </p:spTree>
    <p:custDataLst>
      <p:tags r:id="rId1"/>
    </p:custDataLst>
    <p:extLst>
      <p:ext uri="{BB962C8B-B14F-4D97-AF65-F5344CB8AC3E}">
        <p14:creationId xmlns:p14="http://schemas.microsoft.com/office/powerpoint/2010/main" val="2606548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E88CA3-ABB8-47CD-CAEB-E23C732236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3A572B-80BD-6763-1260-D4D78F495520}"/>
              </a:ext>
            </a:extLst>
          </p:cNvPr>
          <p:cNvSpPr>
            <a:spLocks noGrp="1"/>
          </p:cNvSpPr>
          <p:nvPr>
            <p:ph type="title"/>
          </p:nvPr>
        </p:nvSpPr>
        <p:spPr/>
        <p:txBody>
          <a:bodyPr/>
          <a:lstStyle/>
          <a:p>
            <a:r>
              <a:rPr lang="en-US" sz="3333" dirty="0">
                <a:solidFill>
                  <a:srgbClr val="7030A0"/>
                </a:solidFill>
                <a:latin typeface="Encode Sans Normal Black (bold)"/>
              </a:rPr>
              <a:t>CREATING THE MISCELLANEOUS PAYMENT – REQUEST CATEGORY</a:t>
            </a:r>
            <a:endParaRPr lang="en-US" sz="3333" dirty="0">
              <a:solidFill>
                <a:srgbClr val="7030A0"/>
              </a:solidFill>
            </a:endParaRPr>
          </a:p>
        </p:txBody>
      </p:sp>
      <p:pic>
        <p:nvPicPr>
          <p:cNvPr id="7" name="Picture 6" descr="Screen shot of the Create Miscellaneous Payment task showing the Request Category field and its dropdown menu options. ">
            <a:extLst>
              <a:ext uri="{FF2B5EF4-FFF2-40B4-BE49-F238E27FC236}">
                <a16:creationId xmlns:a16="http://schemas.microsoft.com/office/drawing/2014/main" id="{B77DD050-09A7-99A7-B47F-210FAB1F0F94}"/>
              </a:ext>
            </a:extLst>
          </p:cNvPr>
          <p:cNvPicPr>
            <a:picLocks noChangeAspect="1"/>
          </p:cNvPicPr>
          <p:nvPr/>
        </p:nvPicPr>
        <p:blipFill>
          <a:blip r:embed="rId4"/>
          <a:stretch>
            <a:fillRect/>
          </a:stretch>
        </p:blipFill>
        <p:spPr>
          <a:xfrm>
            <a:off x="797169" y="1533526"/>
            <a:ext cx="10597662" cy="4876800"/>
          </a:xfrm>
          <a:prstGeom prst="rect">
            <a:avLst/>
          </a:prstGeom>
        </p:spPr>
      </p:pic>
    </p:spTree>
    <p:custDataLst>
      <p:tags r:id="rId1"/>
    </p:custDataLst>
    <p:extLst>
      <p:ext uri="{BB962C8B-B14F-4D97-AF65-F5344CB8AC3E}">
        <p14:creationId xmlns:p14="http://schemas.microsoft.com/office/powerpoint/2010/main" val="4146024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99E5C7-6193-F138-B377-6519BA9B3E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BADAF9-FA95-248E-6789-1915C6F81041}"/>
              </a:ext>
            </a:extLst>
          </p:cNvPr>
          <p:cNvSpPr>
            <a:spLocks noGrp="1"/>
          </p:cNvSpPr>
          <p:nvPr>
            <p:ph type="title"/>
          </p:nvPr>
        </p:nvSpPr>
        <p:spPr/>
        <p:txBody>
          <a:bodyPr/>
          <a:lstStyle/>
          <a:p>
            <a:r>
              <a:rPr lang="en-US" sz="3333" dirty="0">
                <a:solidFill>
                  <a:srgbClr val="7030A0"/>
                </a:solidFill>
                <a:latin typeface="Encode Sans Normal Black (bold)"/>
              </a:rPr>
              <a:t>CREATING THE MISCELLANEOUS PAYMENT – HANDLING CODE</a:t>
            </a:r>
            <a:endParaRPr lang="en-US" sz="3333" dirty="0">
              <a:solidFill>
                <a:srgbClr val="7030A0"/>
              </a:solidFill>
            </a:endParaRPr>
          </a:p>
        </p:txBody>
      </p:sp>
      <p:pic>
        <p:nvPicPr>
          <p:cNvPr id="6" name="Picture 5" descr="Screen shot of the Create Miscellaneous Payment task featuring the Handling Code field and the options in that dropdown menu.">
            <a:extLst>
              <a:ext uri="{FF2B5EF4-FFF2-40B4-BE49-F238E27FC236}">
                <a16:creationId xmlns:a16="http://schemas.microsoft.com/office/drawing/2014/main" id="{8C7D3968-E40E-347A-4B67-D3DC06458365}"/>
              </a:ext>
            </a:extLst>
          </p:cNvPr>
          <p:cNvPicPr>
            <a:picLocks noChangeAspect="1"/>
          </p:cNvPicPr>
          <p:nvPr/>
        </p:nvPicPr>
        <p:blipFill>
          <a:blip r:embed="rId4"/>
          <a:stretch>
            <a:fillRect/>
          </a:stretch>
        </p:blipFill>
        <p:spPr>
          <a:xfrm>
            <a:off x="820680" y="1704975"/>
            <a:ext cx="10762177" cy="4611003"/>
          </a:xfrm>
          <a:prstGeom prst="rect">
            <a:avLst/>
          </a:prstGeom>
        </p:spPr>
      </p:pic>
    </p:spTree>
    <p:custDataLst>
      <p:tags r:id="rId1"/>
    </p:custDataLst>
    <p:extLst>
      <p:ext uri="{BB962C8B-B14F-4D97-AF65-F5344CB8AC3E}">
        <p14:creationId xmlns:p14="http://schemas.microsoft.com/office/powerpoint/2010/main" val="13645609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B1191F-DBFB-A497-FC73-C80BF09FC8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7EC24F-E951-B8EF-5420-0F4B222B40F0}"/>
              </a:ext>
            </a:extLst>
          </p:cNvPr>
          <p:cNvSpPr>
            <a:spLocks noGrp="1"/>
          </p:cNvSpPr>
          <p:nvPr>
            <p:ph type="title"/>
          </p:nvPr>
        </p:nvSpPr>
        <p:spPr/>
        <p:txBody>
          <a:bodyPr/>
          <a:lstStyle/>
          <a:p>
            <a:r>
              <a:rPr lang="en-US" sz="3333" dirty="0">
                <a:solidFill>
                  <a:srgbClr val="7030A0"/>
                </a:solidFill>
                <a:latin typeface="Encode Sans Normal Black (bold)"/>
              </a:rPr>
              <a:t>CREATING THE MISCELLANEOUS PAYMENT – TOTAL AND AMOUNT</a:t>
            </a:r>
            <a:endParaRPr lang="en-US" sz="3333" dirty="0">
              <a:solidFill>
                <a:srgbClr val="7030A0"/>
              </a:solidFill>
            </a:endParaRPr>
          </a:p>
        </p:txBody>
      </p:sp>
      <p:pic>
        <p:nvPicPr>
          <p:cNvPr id="4" name="Picture 3" descr="Screen shot of the Create Miscellaneous Payment task featuring the Payment details fields Control Total Amount and Memo.">
            <a:extLst>
              <a:ext uri="{FF2B5EF4-FFF2-40B4-BE49-F238E27FC236}">
                <a16:creationId xmlns:a16="http://schemas.microsoft.com/office/drawing/2014/main" id="{40F50EB6-D231-D2AC-C33A-133C9207810F}"/>
              </a:ext>
            </a:extLst>
          </p:cNvPr>
          <p:cNvPicPr>
            <a:picLocks noChangeAspect="1"/>
          </p:cNvPicPr>
          <p:nvPr/>
        </p:nvPicPr>
        <p:blipFill>
          <a:blip r:embed="rId4"/>
          <a:stretch>
            <a:fillRect/>
          </a:stretch>
        </p:blipFill>
        <p:spPr>
          <a:xfrm>
            <a:off x="648026" y="1695450"/>
            <a:ext cx="11081962" cy="4677961"/>
          </a:xfrm>
          <a:prstGeom prst="rect">
            <a:avLst/>
          </a:prstGeom>
        </p:spPr>
      </p:pic>
    </p:spTree>
    <p:custDataLst>
      <p:tags r:id="rId1"/>
    </p:custDataLst>
    <p:extLst>
      <p:ext uri="{BB962C8B-B14F-4D97-AF65-F5344CB8AC3E}">
        <p14:creationId xmlns:p14="http://schemas.microsoft.com/office/powerpoint/2010/main" val="36424430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DDAFD8-CAC8-2A7D-649E-C293248084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73BCBE-9E0C-EB1F-4BDF-2A03AB818643}"/>
              </a:ext>
            </a:extLst>
          </p:cNvPr>
          <p:cNvSpPr>
            <a:spLocks noGrp="1"/>
          </p:cNvSpPr>
          <p:nvPr>
            <p:ph type="title"/>
          </p:nvPr>
        </p:nvSpPr>
        <p:spPr/>
        <p:txBody>
          <a:bodyPr/>
          <a:lstStyle/>
          <a:p>
            <a:r>
              <a:rPr lang="en-US" sz="3333" dirty="0">
                <a:solidFill>
                  <a:srgbClr val="7030A0"/>
                </a:solidFill>
                <a:latin typeface="Encode Sans Normal Black (bold)"/>
              </a:rPr>
              <a:t>CREATING THE MISCELLANEOUS PAYMENT – LINE ITEM</a:t>
            </a:r>
            <a:endParaRPr lang="en-US" sz="3333" dirty="0">
              <a:solidFill>
                <a:srgbClr val="7030A0"/>
              </a:solidFill>
            </a:endParaRPr>
          </a:p>
        </p:txBody>
      </p:sp>
      <p:pic>
        <p:nvPicPr>
          <p:cNvPr id="8" name="Picture 7" descr="Screen shot of the Create Miscellaneous Payment task featuring the Line Item fields including Compnay, Spend Category, Quantity, Unit Cost, Extended Amount, and Memo.">
            <a:extLst>
              <a:ext uri="{FF2B5EF4-FFF2-40B4-BE49-F238E27FC236}">
                <a16:creationId xmlns:a16="http://schemas.microsoft.com/office/drawing/2014/main" id="{5A975059-26E2-E129-D23E-17D3998F4D93}"/>
              </a:ext>
            </a:extLst>
          </p:cNvPr>
          <p:cNvPicPr>
            <a:picLocks noChangeAspect="1"/>
          </p:cNvPicPr>
          <p:nvPr/>
        </p:nvPicPr>
        <p:blipFill>
          <a:blip r:embed="rId4"/>
          <a:stretch>
            <a:fillRect/>
          </a:stretch>
        </p:blipFill>
        <p:spPr>
          <a:xfrm>
            <a:off x="582555" y="1495425"/>
            <a:ext cx="11238853" cy="4745735"/>
          </a:xfrm>
          <a:prstGeom prst="rect">
            <a:avLst/>
          </a:prstGeom>
        </p:spPr>
      </p:pic>
    </p:spTree>
    <p:custDataLst>
      <p:tags r:id="rId1"/>
    </p:custDataLst>
    <p:extLst>
      <p:ext uri="{BB962C8B-B14F-4D97-AF65-F5344CB8AC3E}">
        <p14:creationId xmlns:p14="http://schemas.microsoft.com/office/powerpoint/2010/main" val="23059276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7A52BB-82B0-FEAC-E876-9DAE77C6AD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AE4948-643A-286F-183B-1309332FEFAD}"/>
              </a:ext>
            </a:extLst>
          </p:cNvPr>
          <p:cNvSpPr>
            <a:spLocks noGrp="1"/>
          </p:cNvSpPr>
          <p:nvPr>
            <p:ph type="title"/>
          </p:nvPr>
        </p:nvSpPr>
        <p:spPr/>
        <p:txBody>
          <a:bodyPr/>
          <a:lstStyle/>
          <a:p>
            <a:r>
              <a:rPr lang="en-US" dirty="0"/>
              <a:t>CREATING THE MISCELLANEOUS PAYMENT - WORKTAGS</a:t>
            </a:r>
          </a:p>
        </p:txBody>
      </p:sp>
      <p:pic>
        <p:nvPicPr>
          <p:cNvPr id="6" name="Picture 5" descr="Screen shot of the Create Miscellaneous Payment task featuring the place in the line item where worktags can be applied.">
            <a:extLst>
              <a:ext uri="{FF2B5EF4-FFF2-40B4-BE49-F238E27FC236}">
                <a16:creationId xmlns:a16="http://schemas.microsoft.com/office/drawing/2014/main" id="{8C75D149-F4B2-25B9-F661-B3399C73CF0F}"/>
              </a:ext>
            </a:extLst>
          </p:cNvPr>
          <p:cNvPicPr>
            <a:picLocks noChangeAspect="1"/>
          </p:cNvPicPr>
          <p:nvPr/>
        </p:nvPicPr>
        <p:blipFill>
          <a:blip r:embed="rId4"/>
          <a:stretch>
            <a:fillRect/>
          </a:stretch>
        </p:blipFill>
        <p:spPr>
          <a:xfrm>
            <a:off x="714002" y="1685925"/>
            <a:ext cx="10951478" cy="4710105"/>
          </a:xfrm>
          <a:prstGeom prst="rect">
            <a:avLst/>
          </a:prstGeom>
        </p:spPr>
      </p:pic>
    </p:spTree>
    <p:custDataLst>
      <p:tags r:id="rId1"/>
    </p:custDataLst>
    <p:extLst>
      <p:ext uri="{BB962C8B-B14F-4D97-AF65-F5344CB8AC3E}">
        <p14:creationId xmlns:p14="http://schemas.microsoft.com/office/powerpoint/2010/main" val="11090730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9EABAF-14DE-15EE-8054-E7870D97EC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EF38F0-E6E0-88EB-6097-D1A96557A678}"/>
              </a:ext>
            </a:extLst>
          </p:cNvPr>
          <p:cNvSpPr>
            <a:spLocks noGrp="1"/>
          </p:cNvSpPr>
          <p:nvPr>
            <p:ph type="title"/>
          </p:nvPr>
        </p:nvSpPr>
        <p:spPr/>
        <p:txBody>
          <a:bodyPr/>
          <a:lstStyle/>
          <a:p>
            <a:r>
              <a:rPr lang="en-US" sz="3333" dirty="0">
                <a:solidFill>
                  <a:srgbClr val="7030A0"/>
                </a:solidFill>
                <a:latin typeface="Encode Sans Normal Black (bold)"/>
              </a:rPr>
              <a:t>CREATING THE MISCELLANEOUS PAYMENT – MISCELLANEOUS FIELDS</a:t>
            </a:r>
            <a:endParaRPr lang="en-US" sz="3333" dirty="0">
              <a:solidFill>
                <a:srgbClr val="7030A0"/>
              </a:solidFill>
            </a:endParaRPr>
          </a:p>
        </p:txBody>
      </p:sp>
      <p:pic>
        <p:nvPicPr>
          <p:cNvPr id="4" name="Picture 3" descr="Screen shot of the Create Miscellaneous Payment task featuring the Miscellaneous Fields tab.">
            <a:extLst>
              <a:ext uri="{FF2B5EF4-FFF2-40B4-BE49-F238E27FC236}">
                <a16:creationId xmlns:a16="http://schemas.microsoft.com/office/drawing/2014/main" id="{5FF94BEA-82AD-3662-C8A0-CCE142A146E9}"/>
              </a:ext>
            </a:extLst>
          </p:cNvPr>
          <p:cNvPicPr>
            <a:picLocks noChangeAspect="1"/>
          </p:cNvPicPr>
          <p:nvPr/>
        </p:nvPicPr>
        <p:blipFill>
          <a:blip r:embed="rId4"/>
          <a:stretch>
            <a:fillRect/>
          </a:stretch>
        </p:blipFill>
        <p:spPr>
          <a:xfrm>
            <a:off x="895676" y="1481330"/>
            <a:ext cx="8391199" cy="5179753"/>
          </a:xfrm>
          <a:prstGeom prst="rect">
            <a:avLst/>
          </a:prstGeom>
        </p:spPr>
      </p:pic>
    </p:spTree>
    <p:custDataLst>
      <p:tags r:id="rId1"/>
    </p:custDataLst>
    <p:extLst>
      <p:ext uri="{BB962C8B-B14F-4D97-AF65-F5344CB8AC3E}">
        <p14:creationId xmlns:p14="http://schemas.microsoft.com/office/powerpoint/2010/main" val="13077891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B1A6E4-21E0-EAA9-EFB7-51A77429A5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21D4BA-8175-83A2-C934-B6B016802F81}"/>
              </a:ext>
            </a:extLst>
          </p:cNvPr>
          <p:cNvSpPr>
            <a:spLocks noGrp="1"/>
          </p:cNvSpPr>
          <p:nvPr>
            <p:ph type="title"/>
          </p:nvPr>
        </p:nvSpPr>
        <p:spPr/>
        <p:txBody>
          <a:bodyPr/>
          <a:lstStyle/>
          <a:p>
            <a:r>
              <a:rPr lang="en-US" sz="3333" dirty="0">
                <a:solidFill>
                  <a:srgbClr val="7030A0"/>
                </a:solidFill>
                <a:latin typeface="Encode Sans Normal Black (bold)"/>
              </a:rPr>
              <a:t>CREATING THE MISCELLANEOUS PAYMENT - ATTACHMENTS</a:t>
            </a:r>
            <a:endParaRPr lang="en-US" sz="3333" dirty="0">
              <a:solidFill>
                <a:srgbClr val="7030A0"/>
              </a:solidFill>
            </a:endParaRPr>
          </a:p>
        </p:txBody>
      </p:sp>
      <p:pic>
        <p:nvPicPr>
          <p:cNvPr id="7" name="Picture 6" descr="Screen shot of the Create Miscellaneous Payment task featuring the Attachments tab.">
            <a:extLst>
              <a:ext uri="{FF2B5EF4-FFF2-40B4-BE49-F238E27FC236}">
                <a16:creationId xmlns:a16="http://schemas.microsoft.com/office/drawing/2014/main" id="{16F2C556-6A80-EE50-83C9-C979BF5BF610}"/>
              </a:ext>
            </a:extLst>
          </p:cNvPr>
          <p:cNvPicPr>
            <a:picLocks noChangeAspect="1"/>
          </p:cNvPicPr>
          <p:nvPr/>
        </p:nvPicPr>
        <p:blipFill>
          <a:blip r:embed="rId4"/>
          <a:stretch>
            <a:fillRect/>
          </a:stretch>
        </p:blipFill>
        <p:spPr>
          <a:xfrm>
            <a:off x="895676" y="1800225"/>
            <a:ext cx="10717936" cy="4524297"/>
          </a:xfrm>
          <a:prstGeom prst="rect">
            <a:avLst/>
          </a:prstGeom>
        </p:spPr>
      </p:pic>
    </p:spTree>
    <p:custDataLst>
      <p:tags r:id="rId1"/>
    </p:custDataLst>
    <p:extLst>
      <p:ext uri="{BB962C8B-B14F-4D97-AF65-F5344CB8AC3E}">
        <p14:creationId xmlns:p14="http://schemas.microsoft.com/office/powerpoint/2010/main" val="34082151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13A6E-83AB-849F-5582-D859D01586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977179-8902-71A8-1681-75D7C558E5BE}"/>
              </a:ext>
            </a:extLst>
          </p:cNvPr>
          <p:cNvSpPr>
            <a:spLocks noGrp="1"/>
          </p:cNvSpPr>
          <p:nvPr>
            <p:ph type="title"/>
          </p:nvPr>
        </p:nvSpPr>
        <p:spPr/>
        <p:txBody>
          <a:bodyPr/>
          <a:lstStyle/>
          <a:p>
            <a:r>
              <a:rPr lang="en-US" sz="3333" dirty="0">
                <a:solidFill>
                  <a:srgbClr val="7030A0"/>
                </a:solidFill>
                <a:latin typeface="Encode Sans Normal Black (bold)"/>
              </a:rPr>
              <a:t>CREATING THE MISCELLANEOUS PAYMENT – NEXT STEP</a:t>
            </a:r>
            <a:endParaRPr lang="en-US" sz="3333" dirty="0">
              <a:solidFill>
                <a:srgbClr val="7030A0"/>
              </a:solidFill>
            </a:endParaRPr>
          </a:p>
        </p:txBody>
      </p:sp>
      <p:pic>
        <p:nvPicPr>
          <p:cNvPr id="7" name="Picture 6" descr="Screen shot of the Create Miscellaneous Payment task showing where to Submit or Save for Later.">
            <a:extLst>
              <a:ext uri="{FF2B5EF4-FFF2-40B4-BE49-F238E27FC236}">
                <a16:creationId xmlns:a16="http://schemas.microsoft.com/office/drawing/2014/main" id="{B7C0D186-D694-1510-0D4C-B622732EB8E1}"/>
              </a:ext>
            </a:extLst>
          </p:cNvPr>
          <p:cNvPicPr>
            <a:picLocks noChangeAspect="1"/>
          </p:cNvPicPr>
          <p:nvPr/>
        </p:nvPicPr>
        <p:blipFill>
          <a:blip r:embed="rId4"/>
          <a:stretch>
            <a:fillRect/>
          </a:stretch>
        </p:blipFill>
        <p:spPr>
          <a:xfrm>
            <a:off x="895676" y="1695451"/>
            <a:ext cx="10494946" cy="4797424"/>
          </a:xfrm>
          <a:prstGeom prst="rect">
            <a:avLst/>
          </a:prstGeom>
        </p:spPr>
      </p:pic>
    </p:spTree>
    <p:custDataLst>
      <p:tags r:id="rId1"/>
    </p:custDataLst>
    <p:extLst>
      <p:ext uri="{BB962C8B-B14F-4D97-AF65-F5344CB8AC3E}">
        <p14:creationId xmlns:p14="http://schemas.microsoft.com/office/powerpoint/2010/main" val="2887034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B0E270-FB16-7CC7-8826-E9F9641BCDF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360E10F-D0FE-1D37-F46D-094067359319}"/>
              </a:ext>
            </a:extLst>
          </p:cNvPr>
          <p:cNvSpPr>
            <a:spLocks noGrp="1"/>
          </p:cNvSpPr>
          <p:nvPr>
            <p:ph type="title"/>
          </p:nvPr>
        </p:nvSpPr>
        <p:spPr>
          <a:xfrm>
            <a:off x="631257" y="492978"/>
            <a:ext cx="10929485" cy="1325033"/>
          </a:xfrm>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3330">
                <a:solidFill>
                  <a:schemeClr val="accent3"/>
                </a:solidFill>
                <a:latin typeface="Encode Sans Normal Black (bold)"/>
              </a:rPr>
              <a:t>MISCELLANEOUS PAYMENTS OVERVIEW</a:t>
            </a:r>
          </a:p>
        </p:txBody>
      </p:sp>
      <p:sp>
        <p:nvSpPr>
          <p:cNvPr id="2" name="Text Placeholder 1">
            <a:extLst>
              <a:ext uri="{FF2B5EF4-FFF2-40B4-BE49-F238E27FC236}">
                <a16:creationId xmlns:a16="http://schemas.microsoft.com/office/drawing/2014/main" id="{77B4AAAC-BB4B-D737-4194-635B3FB24AC1}"/>
              </a:ext>
            </a:extLst>
          </p:cNvPr>
          <p:cNvSpPr>
            <a:spLocks noGrp="1"/>
          </p:cNvSpPr>
          <p:nvPr>
            <p:ph type="body" sz="quarter" idx="1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285750" indent="-285750"/>
            <a:r>
              <a:rPr lang="en-US" sz="2000" b="0">
                <a:solidFill>
                  <a:schemeClr val="accent3"/>
                </a:solidFill>
                <a:latin typeface="Open Sans Bold" panose="020B0806030504020204" pitchFamily="34" charset="0"/>
                <a:ea typeface="Open Sans Bold" panose="020B0806030504020204" pitchFamily="34" charset="0"/>
                <a:cs typeface="Open Sans Bold" panose="020B0806030504020204" pitchFamily="34" charset="0"/>
              </a:rPr>
              <a:t>O</a:t>
            </a:r>
            <a:r>
              <a:rPr lang="en-US" sz="2000" b="0" i="0">
                <a:solidFill>
                  <a:schemeClr val="accent3"/>
                </a:solidFill>
                <a:effectLst/>
                <a:latin typeface="Open Sans Bold" panose="020B0806030504020204" pitchFamily="34" charset="0"/>
                <a:ea typeface="Open Sans Bold" panose="020B0806030504020204" pitchFamily="34" charset="0"/>
                <a:cs typeface="Open Sans Bold" panose="020B0806030504020204" pitchFamily="34" charset="0"/>
              </a:rPr>
              <a:t>ne-time payments to individuals that are not currently registered as a supplier in Workday and do</a:t>
            </a:r>
            <a:r>
              <a:rPr lang="en-US" sz="2000" b="0">
                <a:solidFill>
                  <a:schemeClr val="accent3"/>
                </a:solidFill>
                <a:latin typeface="Open Sans Bold" panose="020B0806030504020204" pitchFamily="34" charset="0"/>
                <a:ea typeface="Open Sans Bold" panose="020B0806030504020204" pitchFamily="34" charset="0"/>
                <a:cs typeface="Open Sans Bold" panose="020B0806030504020204" pitchFamily="34" charset="0"/>
              </a:rPr>
              <a:t>es</a:t>
            </a:r>
            <a:r>
              <a:rPr lang="en-US" sz="2000" b="0" i="0">
                <a:solidFill>
                  <a:schemeClr val="accent3"/>
                </a:solidFill>
                <a:effectLst/>
                <a:latin typeface="Open Sans Bold" panose="020B0806030504020204" pitchFamily="34" charset="0"/>
                <a:ea typeface="Open Sans Bold" panose="020B0806030504020204" pitchFamily="34" charset="0"/>
                <a:cs typeface="Open Sans Bold" panose="020B0806030504020204" pitchFamily="34" charset="0"/>
              </a:rPr>
              <a:t> not meet the criteria for supplier registration. </a:t>
            </a:r>
          </a:p>
          <a:p>
            <a:pPr marL="285750" indent="-285750"/>
            <a:r>
              <a:rPr lang="en-US" sz="2000" b="0" i="0">
                <a:solidFill>
                  <a:schemeClr val="accent3"/>
                </a:solidFill>
                <a:effectLst/>
                <a:latin typeface="Open Sans Bold" panose="020B0806030504020204" pitchFamily="34" charset="0"/>
                <a:ea typeface="Open Sans Bold" panose="020B0806030504020204" pitchFamily="34" charset="0"/>
                <a:cs typeface="Open Sans Bold" panose="020B0806030504020204" pitchFamily="34" charset="0"/>
              </a:rPr>
              <a:t>Eligible payees are </a:t>
            </a:r>
            <a:r>
              <a:rPr lang="en-US" sz="2000" b="0">
                <a:solidFill>
                  <a:schemeClr val="accent3"/>
                </a:solidFill>
                <a:latin typeface="Open Sans Bold" panose="020B0806030504020204" pitchFamily="34" charset="0"/>
                <a:ea typeface="Open Sans Bold" panose="020B0806030504020204" pitchFamily="34" charset="0"/>
                <a:cs typeface="Open Sans Bold" panose="020B0806030504020204" pitchFamily="34" charset="0"/>
              </a:rPr>
              <a:t>individuals that are U.S. </a:t>
            </a:r>
            <a:r>
              <a:rPr lang="en-US" sz="2000" b="0" i="0">
                <a:solidFill>
                  <a:schemeClr val="accent3"/>
                </a:solidFill>
                <a:effectLst/>
                <a:latin typeface="Open Sans Bold" panose="020B0806030504020204" pitchFamily="34" charset="0"/>
                <a:ea typeface="Open Sans Bold" panose="020B0806030504020204" pitchFamily="34" charset="0"/>
                <a:cs typeface="Open Sans Bold" panose="020B0806030504020204" pitchFamily="34" charset="0"/>
              </a:rPr>
              <a:t>citizens, lawful permanent residents or foreign nationals (non-residents)</a:t>
            </a:r>
          </a:p>
          <a:p>
            <a:pPr marL="285750" indent="-285750"/>
            <a:r>
              <a:rPr lang="en-US" sz="2000" b="0">
                <a:solidFill>
                  <a:schemeClr val="accent3"/>
                </a:solidFill>
                <a:latin typeface="Open Sans Bold" panose="020B0806030504020204" pitchFamily="34" charset="0"/>
                <a:ea typeface="Open Sans Bold" panose="020B0806030504020204" pitchFamily="34" charset="0"/>
                <a:cs typeface="Open Sans Bold" panose="020B0806030504020204" pitchFamily="34" charset="0"/>
              </a:rPr>
              <a:t>Payees may NOT be UW employees</a:t>
            </a:r>
            <a:endParaRPr lang="en-US" sz="2000" i="0">
              <a:solidFill>
                <a:schemeClr val="accent3"/>
              </a:solidFill>
              <a:effectLst/>
              <a:latin typeface="Open Sans Bold" panose="020B0806030504020204" pitchFamily="34" charset="0"/>
              <a:ea typeface="Open Sans Bold" panose="020B0806030504020204" pitchFamily="34" charset="0"/>
              <a:cs typeface="Open Sans Bold" panose="020B0806030504020204" pitchFamily="34" charset="0"/>
            </a:endParaRPr>
          </a:p>
          <a:p>
            <a:pPr indent="0">
              <a:buNone/>
            </a:pPr>
            <a:endParaRPr lang="en-US" sz="1800">
              <a:solidFill>
                <a:schemeClr val="accent3"/>
              </a:solidFill>
              <a:latin typeface="Open Sans Bold" panose="020B0806030504020204" pitchFamily="34" charset="0"/>
              <a:ea typeface="Open Sans Bold" panose="020B0806030504020204" pitchFamily="34" charset="0"/>
              <a:cs typeface="Open Sans Bold" panose="020B0806030504020204" pitchFamily="34" charset="0"/>
            </a:endParaRPr>
          </a:p>
          <a:p>
            <a:pPr indent="0" algn="l">
              <a:buNone/>
            </a:pPr>
            <a:endParaRPr lang="en-US" sz="1800">
              <a:solidFill>
                <a:schemeClr val="accent3"/>
              </a:solidFill>
              <a:latin typeface="Open Sans Bold" panose="020B0806030504020204" pitchFamily="34" charset="0"/>
              <a:ea typeface="Open Sans Bold" panose="020B0806030504020204" pitchFamily="34" charset="0"/>
              <a:cs typeface="Open Sans Bold" panose="020B0806030504020204" pitchFamily="34" charset="0"/>
            </a:endParaRPr>
          </a:p>
          <a:p>
            <a:pPr indent="0">
              <a:buNone/>
            </a:pPr>
            <a:r>
              <a:rPr lang="en-US" sz="1600" b="0" i="0">
                <a:solidFill>
                  <a:srgbClr val="E8D3A2"/>
                </a:solidFill>
                <a:effectLst/>
                <a:latin typeface="Open Sans Bold" panose="020B0806030504020204" pitchFamily="34" charset="0"/>
                <a:ea typeface="Open Sans Bold" panose="020B0806030504020204" pitchFamily="34" charset="0"/>
                <a:cs typeface="Open Sans Bold" panose="020B0806030504020204" pitchFamily="34" charset="0"/>
              </a:rPr>
              <a:t>     </a:t>
            </a:r>
            <a:endParaRPr lang="en-US" sz="1800">
              <a:solidFill>
                <a:srgbClr val="E8D3A2"/>
              </a:solidFill>
              <a:latin typeface="Open Sans Bold" panose="020B0806030504020204" pitchFamily="34" charset="0"/>
              <a:ea typeface="Open Sans Bold" panose="020B0806030504020204" pitchFamily="34" charset="0"/>
              <a:cs typeface="Open Sans Bold" panose="020B0806030504020204" pitchFamily="34" charset="0"/>
            </a:endParaRPr>
          </a:p>
          <a:p>
            <a:pPr indent="0">
              <a:buNone/>
            </a:pPr>
            <a:endParaRPr lang="en-US" sz="1600" b="0">
              <a:solidFill>
                <a:srgbClr val="E8D3A2"/>
              </a:solidFill>
            </a:endParaRPr>
          </a:p>
        </p:txBody>
      </p:sp>
    </p:spTree>
    <p:extLst>
      <p:ext uri="{BB962C8B-B14F-4D97-AF65-F5344CB8AC3E}">
        <p14:creationId xmlns:p14="http://schemas.microsoft.com/office/powerpoint/2010/main" val="4474067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764A6C-6AD8-CE11-6B16-062E814C58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71118E-0E63-C573-62EC-0BC83F0ADAAB}"/>
              </a:ext>
            </a:extLst>
          </p:cNvPr>
          <p:cNvSpPr>
            <a:spLocks noGrp="1"/>
          </p:cNvSpPr>
          <p:nvPr>
            <p:ph type="title"/>
          </p:nvPr>
        </p:nvSpPr>
        <p:spPr/>
        <p:txBody>
          <a:bodyPr/>
          <a:lstStyle/>
          <a:p>
            <a:r>
              <a:rPr lang="en-US" sz="3333" dirty="0">
                <a:solidFill>
                  <a:srgbClr val="7030A0"/>
                </a:solidFill>
                <a:latin typeface="Encode Sans Normal Black (bold)"/>
              </a:rPr>
              <a:t>CREATING THE MISCELLANEOUS PAYMENT – PAYMENT REQUEST NUMBER</a:t>
            </a:r>
            <a:endParaRPr lang="en-US" sz="3333" dirty="0">
              <a:solidFill>
                <a:srgbClr val="7030A0"/>
              </a:solidFill>
            </a:endParaRPr>
          </a:p>
        </p:txBody>
      </p:sp>
      <p:pic>
        <p:nvPicPr>
          <p:cNvPr id="7" name="Picture 6" descr="Screen shot of the Create Miscellaneous Payment ID number starting with MP.">
            <a:extLst>
              <a:ext uri="{FF2B5EF4-FFF2-40B4-BE49-F238E27FC236}">
                <a16:creationId xmlns:a16="http://schemas.microsoft.com/office/drawing/2014/main" id="{54270A45-202E-F65B-AC47-13206C8F30F7}"/>
              </a:ext>
            </a:extLst>
          </p:cNvPr>
          <p:cNvPicPr>
            <a:picLocks noChangeAspect="1"/>
          </p:cNvPicPr>
          <p:nvPr/>
        </p:nvPicPr>
        <p:blipFill>
          <a:blip r:embed="rId4"/>
          <a:stretch>
            <a:fillRect/>
          </a:stretch>
        </p:blipFill>
        <p:spPr>
          <a:xfrm>
            <a:off x="895676" y="1866901"/>
            <a:ext cx="10844702" cy="3669188"/>
          </a:xfrm>
          <a:prstGeom prst="rect">
            <a:avLst/>
          </a:prstGeom>
        </p:spPr>
      </p:pic>
    </p:spTree>
    <p:custDataLst>
      <p:tags r:id="rId1"/>
    </p:custDataLst>
    <p:extLst>
      <p:ext uri="{BB962C8B-B14F-4D97-AF65-F5344CB8AC3E}">
        <p14:creationId xmlns:p14="http://schemas.microsoft.com/office/powerpoint/2010/main" val="22576093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32B818-B046-AA40-693A-6163CBE878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AA81A1-E40C-9F58-E321-679A735DDEDE}"/>
              </a:ext>
            </a:extLst>
          </p:cNvPr>
          <p:cNvSpPr>
            <a:spLocks noGrp="1"/>
          </p:cNvSpPr>
          <p:nvPr>
            <p:ph type="title"/>
          </p:nvPr>
        </p:nvSpPr>
        <p:spPr/>
        <p:txBody>
          <a:bodyPr/>
          <a:lstStyle/>
          <a:p>
            <a:r>
              <a:rPr lang="en-US" sz="3333" dirty="0">
                <a:solidFill>
                  <a:srgbClr val="7030A0"/>
                </a:solidFill>
                <a:latin typeface="Encode Sans Normal Black (bold)"/>
              </a:rPr>
              <a:t>CREATING THE MISCELLANEOUS PAYMENT – EDIT FUNCTION</a:t>
            </a:r>
            <a:endParaRPr lang="en-US" sz="3333" dirty="0">
              <a:solidFill>
                <a:srgbClr val="7030A0"/>
              </a:solidFill>
            </a:endParaRPr>
          </a:p>
        </p:txBody>
      </p:sp>
      <p:pic>
        <p:nvPicPr>
          <p:cNvPr id="4" name="Picture 3" descr="Screen shot of the Create Miscellaneous Payment showing the Related Actions sub-menu where the user can find the Edit function.">
            <a:extLst>
              <a:ext uri="{FF2B5EF4-FFF2-40B4-BE49-F238E27FC236}">
                <a16:creationId xmlns:a16="http://schemas.microsoft.com/office/drawing/2014/main" id="{2C83E90D-43EB-D4A6-EC20-DBAA1E55D820}"/>
              </a:ext>
            </a:extLst>
          </p:cNvPr>
          <p:cNvPicPr>
            <a:picLocks noChangeAspect="1"/>
          </p:cNvPicPr>
          <p:nvPr/>
        </p:nvPicPr>
        <p:blipFill>
          <a:blip r:embed="rId4"/>
          <a:stretch>
            <a:fillRect/>
          </a:stretch>
        </p:blipFill>
        <p:spPr>
          <a:xfrm>
            <a:off x="895676" y="1681362"/>
            <a:ext cx="10628555" cy="4811512"/>
          </a:xfrm>
          <a:prstGeom prst="rect">
            <a:avLst/>
          </a:prstGeom>
        </p:spPr>
      </p:pic>
    </p:spTree>
    <p:custDataLst>
      <p:tags r:id="rId1"/>
    </p:custDataLst>
    <p:extLst>
      <p:ext uri="{BB962C8B-B14F-4D97-AF65-F5344CB8AC3E}">
        <p14:creationId xmlns:p14="http://schemas.microsoft.com/office/powerpoint/2010/main" val="8907343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71C90-6EA8-5D9D-D7A9-F773F861AB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F86497-D8F2-689B-EC78-DEE70916056D}"/>
              </a:ext>
            </a:extLst>
          </p:cNvPr>
          <p:cNvSpPr>
            <a:spLocks noGrp="1"/>
          </p:cNvSpPr>
          <p:nvPr>
            <p:ph type="title"/>
          </p:nvPr>
        </p:nvSpPr>
        <p:spPr/>
        <p:txBody>
          <a:bodyPr/>
          <a:lstStyle/>
          <a:p>
            <a:r>
              <a:rPr lang="en-US" sz="3333" dirty="0">
                <a:solidFill>
                  <a:srgbClr val="7030A0"/>
                </a:solidFill>
                <a:latin typeface="Encode Sans Normal Black (bold)"/>
              </a:rPr>
              <a:t>CREATING THE MISCELLANEOUS PAYMENT – PROFILE EDIT </a:t>
            </a:r>
            <a:endParaRPr lang="en-US" sz="3333" dirty="0">
              <a:solidFill>
                <a:srgbClr val="7030A0"/>
              </a:solidFill>
            </a:endParaRPr>
          </a:p>
        </p:txBody>
      </p:sp>
      <p:pic>
        <p:nvPicPr>
          <p:cNvPr id="6" name="Picture 5" descr="Screen shot of the Create Miscellaneous Payee showing the Related Actions sub-menu where the user can find the Edit function.">
            <a:extLst>
              <a:ext uri="{FF2B5EF4-FFF2-40B4-BE49-F238E27FC236}">
                <a16:creationId xmlns:a16="http://schemas.microsoft.com/office/drawing/2014/main" id="{E879A269-B496-074B-318F-BD7CDE636B56}"/>
              </a:ext>
            </a:extLst>
          </p:cNvPr>
          <p:cNvPicPr>
            <a:picLocks noChangeAspect="1"/>
          </p:cNvPicPr>
          <p:nvPr/>
        </p:nvPicPr>
        <p:blipFill>
          <a:blip r:embed="rId4"/>
          <a:stretch>
            <a:fillRect/>
          </a:stretch>
        </p:blipFill>
        <p:spPr>
          <a:xfrm>
            <a:off x="752102" y="1762125"/>
            <a:ext cx="10967660" cy="4416181"/>
          </a:xfrm>
          <a:prstGeom prst="rect">
            <a:avLst/>
          </a:prstGeom>
        </p:spPr>
      </p:pic>
    </p:spTree>
    <p:custDataLst>
      <p:tags r:id="rId1"/>
    </p:custDataLst>
    <p:extLst>
      <p:ext uri="{BB962C8B-B14F-4D97-AF65-F5344CB8AC3E}">
        <p14:creationId xmlns:p14="http://schemas.microsoft.com/office/powerpoint/2010/main" val="4653278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963718-AFCB-8F82-BE56-632779A3DA6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203C9F9-3CD1-9815-D6A6-5EE35D848C66}"/>
              </a:ext>
            </a:extLst>
          </p:cNvPr>
          <p:cNvSpPr>
            <a:spLocks noGrp="1"/>
          </p:cNvSpPr>
          <p:nvPr>
            <p:ph type="title"/>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3330">
                <a:solidFill>
                  <a:schemeClr val="accent3"/>
                </a:solidFill>
                <a:latin typeface="Encode Sans Normal Black (bold)"/>
              </a:rPr>
              <a:t>FOREIGN PAYMENTS</a:t>
            </a:r>
          </a:p>
        </p:txBody>
      </p:sp>
      <p:sp>
        <p:nvSpPr>
          <p:cNvPr id="20" name="Rectangle 19" descr="Screen shot of the Create Miscellaneous Payment for both a Foreign National Payee and a Foreign Student payment.">
            <a:extLst>
              <a:ext uri="{FF2B5EF4-FFF2-40B4-BE49-F238E27FC236}">
                <a16:creationId xmlns:a16="http://schemas.microsoft.com/office/drawing/2014/main" id="{450691C4-1972-C4CE-7842-5BEC168A9FF7}"/>
              </a:ext>
            </a:extLst>
          </p:cNvPr>
          <p:cNvSpPr/>
          <p:nvPr/>
        </p:nvSpPr>
        <p:spPr>
          <a:xfrm>
            <a:off x="2082415" y="4043572"/>
            <a:ext cx="1024468" cy="261275"/>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96711593-26B2-5538-6436-42AD7EC79BEA}"/>
              </a:ext>
              <a:ext uri="{C183D7F6-B498-43B3-948B-1728B52AA6E4}">
                <adec:decorative xmlns:adec="http://schemas.microsoft.com/office/drawing/2017/decorative" val="1"/>
              </a:ext>
            </a:extLst>
          </p:cNvPr>
          <p:cNvSpPr/>
          <p:nvPr/>
        </p:nvSpPr>
        <p:spPr>
          <a:xfrm>
            <a:off x="8283031" y="4099830"/>
            <a:ext cx="929377" cy="261275"/>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1221DBB9-6F49-0B0A-1434-62D1D8794C8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48009" y="1818011"/>
            <a:ext cx="11533709" cy="4284209"/>
          </a:xfrm>
          <a:prstGeom prst="rect">
            <a:avLst/>
          </a:prstGeom>
        </p:spPr>
      </p:pic>
    </p:spTree>
    <p:extLst>
      <p:ext uri="{BB962C8B-B14F-4D97-AF65-F5344CB8AC3E}">
        <p14:creationId xmlns:p14="http://schemas.microsoft.com/office/powerpoint/2010/main" val="29375810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F50031-B00C-7862-AAF2-42923BC887F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6950547-AEB4-4A0D-21F7-B2997A59992F}"/>
              </a:ext>
            </a:extLst>
          </p:cNvPr>
          <p:cNvSpPr>
            <a:spLocks noGrp="1"/>
          </p:cNvSpPr>
          <p:nvPr>
            <p:ph type="title"/>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3330" dirty="0">
                <a:solidFill>
                  <a:schemeClr val="accent3"/>
                </a:solidFill>
                <a:latin typeface="Encode Sans Normal Black (bold)"/>
              </a:rPr>
              <a:t>FOREIGN PAYMENTS – HANDLING CODE</a:t>
            </a:r>
          </a:p>
        </p:txBody>
      </p:sp>
      <p:sp>
        <p:nvSpPr>
          <p:cNvPr id="19" name="TextBox 18">
            <a:extLst>
              <a:ext uri="{FF2B5EF4-FFF2-40B4-BE49-F238E27FC236}">
                <a16:creationId xmlns:a16="http://schemas.microsoft.com/office/drawing/2014/main" id="{26C4DF28-993E-A6C1-AB97-366E433893B6}"/>
              </a:ext>
            </a:extLst>
          </p:cNvPr>
          <p:cNvSpPr txBox="1"/>
          <p:nvPr/>
        </p:nvSpPr>
        <p:spPr>
          <a:xfrm>
            <a:off x="676275" y="3293473"/>
            <a:ext cx="2843224" cy="600164"/>
          </a:xfrm>
          <a:prstGeom prst="rect">
            <a:avLst/>
          </a:prstGeom>
          <a:solidFill>
            <a:schemeClr val="tx1">
              <a:lumMod val="20000"/>
              <a:lumOff val="80000"/>
            </a:schemeClr>
          </a:solidFill>
          <a:ln w="38100">
            <a:solidFill>
              <a:schemeClr val="tx1"/>
            </a:solidFill>
          </a:ln>
        </p:spPr>
        <p:txBody>
          <a:bodyPr wrap="square" rtlCol="0">
            <a:spAutoFit/>
          </a:bodyPr>
          <a:lstStyle/>
          <a:p>
            <a:r>
              <a:rPr lang="en-US" sz="1100">
                <a:solidFill>
                  <a:srgbClr val="4B2E83"/>
                </a:solidFill>
              </a:rPr>
              <a:t>Select the “Foreign Payment” Handling Code if the check is being sent to the payee’s address and they live outside of the United States. </a:t>
            </a:r>
          </a:p>
        </p:txBody>
      </p:sp>
      <p:cxnSp>
        <p:nvCxnSpPr>
          <p:cNvPr id="10" name="Connector: Elbow 9" descr="Screen shot of the Create Miscellaneous Payment task showing the Handling Code for a Foreign Payment if a check is being used.">
            <a:extLst>
              <a:ext uri="{FF2B5EF4-FFF2-40B4-BE49-F238E27FC236}">
                <a16:creationId xmlns:a16="http://schemas.microsoft.com/office/drawing/2014/main" id="{1A55D074-CA86-BA0E-A6EF-8E61F8A73A2C}"/>
              </a:ext>
            </a:extLst>
          </p:cNvPr>
          <p:cNvCxnSpPr>
            <a:cxnSpLocks/>
            <a:stCxn id="19" idx="3"/>
          </p:cNvCxnSpPr>
          <p:nvPr/>
        </p:nvCxnSpPr>
        <p:spPr>
          <a:xfrm>
            <a:off x="3519499" y="3593555"/>
            <a:ext cx="1062026" cy="854620"/>
          </a:xfrm>
          <a:prstGeom prst="bentConnector3">
            <a:avLst/>
          </a:prstGeom>
          <a:ln w="19050" cap="flat" cmpd="sng" algn="ctr">
            <a:solidFill>
              <a:schemeClr val="tx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pic>
        <p:nvPicPr>
          <p:cNvPr id="4" name="Picture 3">
            <a:extLst>
              <a:ext uri="{FF2B5EF4-FFF2-40B4-BE49-F238E27FC236}">
                <a16:creationId xmlns:a16="http://schemas.microsoft.com/office/drawing/2014/main" id="{0F3F355E-61C1-C3CB-F1ED-9C426C6439E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664931" y="1511049"/>
            <a:ext cx="5131175" cy="4765175"/>
          </a:xfrm>
          <a:prstGeom prst="rect">
            <a:avLst/>
          </a:prstGeom>
          <a:ln w="38100">
            <a:solidFill>
              <a:schemeClr val="tx1"/>
            </a:solidFill>
          </a:ln>
        </p:spPr>
      </p:pic>
      <p:sp>
        <p:nvSpPr>
          <p:cNvPr id="5" name="Rectangle 4">
            <a:extLst>
              <a:ext uri="{FF2B5EF4-FFF2-40B4-BE49-F238E27FC236}">
                <a16:creationId xmlns:a16="http://schemas.microsoft.com/office/drawing/2014/main" id="{F96095E3-BD55-79E2-B2A1-6A336041760D}"/>
              </a:ext>
              <a:ext uri="{C183D7F6-B498-43B3-948B-1728B52AA6E4}">
                <adec:decorative xmlns:adec="http://schemas.microsoft.com/office/drawing/2017/decorative" val="1"/>
              </a:ext>
            </a:extLst>
          </p:cNvPr>
          <p:cNvSpPr/>
          <p:nvPr/>
        </p:nvSpPr>
        <p:spPr>
          <a:xfrm>
            <a:off x="4717118" y="4352923"/>
            <a:ext cx="2036107" cy="219077"/>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09732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32BF9-DC62-1EE4-E4DF-21CF2083F66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2AB580C-CE32-9E05-7A90-D4E8CF4F583E}"/>
              </a:ext>
            </a:extLst>
          </p:cNvPr>
          <p:cNvSpPr>
            <a:spLocks noGrp="1"/>
          </p:cNvSpPr>
          <p:nvPr>
            <p:ph type="title"/>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3330" dirty="0">
                <a:solidFill>
                  <a:schemeClr val="accent3"/>
                </a:solidFill>
                <a:latin typeface="Encode Sans Normal Black (bold)"/>
              </a:rPr>
              <a:t>FOREIGN PAYMENTS – MISCELLANEOUS FIELDS</a:t>
            </a:r>
          </a:p>
        </p:txBody>
      </p:sp>
      <p:sp>
        <p:nvSpPr>
          <p:cNvPr id="4" name="TextBox 3">
            <a:extLst>
              <a:ext uri="{FF2B5EF4-FFF2-40B4-BE49-F238E27FC236}">
                <a16:creationId xmlns:a16="http://schemas.microsoft.com/office/drawing/2014/main" id="{DD6900FF-40B9-C992-4845-423E20498482}"/>
              </a:ext>
            </a:extLst>
          </p:cNvPr>
          <p:cNvSpPr txBox="1"/>
          <p:nvPr/>
        </p:nvSpPr>
        <p:spPr>
          <a:xfrm>
            <a:off x="543652" y="3820282"/>
            <a:ext cx="4434395" cy="1107996"/>
          </a:xfrm>
          <a:prstGeom prst="rect">
            <a:avLst/>
          </a:prstGeom>
          <a:solidFill>
            <a:schemeClr val="tx1">
              <a:lumMod val="20000"/>
              <a:lumOff val="80000"/>
            </a:schemeClr>
          </a:solidFill>
          <a:ln w="38100">
            <a:solidFill>
              <a:schemeClr val="tx1"/>
            </a:solidFill>
          </a:ln>
        </p:spPr>
        <p:txBody>
          <a:bodyPr wrap="square" rtlCol="0">
            <a:spAutoFit/>
          </a:bodyPr>
          <a:lstStyle/>
          <a:p>
            <a:r>
              <a:rPr lang="en-US" sz="1100">
                <a:solidFill>
                  <a:srgbClr val="4B2E83"/>
                </a:solidFill>
              </a:rPr>
              <a:t>Miscellaneous Fields 2-6 required if the payee is  Foreign National Payee</a:t>
            </a:r>
          </a:p>
          <a:p>
            <a:pPr marL="171450" indent="-171450">
              <a:buFont typeface="Wingdings" panose="05000000000000000000" pitchFamily="2" charset="2"/>
              <a:buChar char="Ø"/>
            </a:pPr>
            <a:r>
              <a:rPr lang="en-US" sz="1100" b="1" err="1">
                <a:solidFill>
                  <a:srgbClr val="4B2E83"/>
                </a:solidFill>
              </a:rPr>
              <a:t>Misc</a:t>
            </a:r>
            <a:r>
              <a:rPr lang="en-US" sz="1100" b="1">
                <a:solidFill>
                  <a:srgbClr val="4B2E83"/>
                </a:solidFill>
              </a:rPr>
              <a:t> Field 2</a:t>
            </a:r>
            <a:r>
              <a:rPr lang="en-US" sz="1100">
                <a:solidFill>
                  <a:srgbClr val="4B2E83"/>
                </a:solidFill>
              </a:rPr>
              <a:t>: visa type</a:t>
            </a:r>
          </a:p>
          <a:p>
            <a:pPr marL="171450" indent="-171450">
              <a:buFont typeface="Wingdings" panose="05000000000000000000" pitchFamily="2" charset="2"/>
              <a:buChar char="Ø"/>
            </a:pPr>
            <a:r>
              <a:rPr lang="en-US" sz="1100" b="1" err="1">
                <a:solidFill>
                  <a:srgbClr val="4B2E83"/>
                </a:solidFill>
              </a:rPr>
              <a:t>Misc</a:t>
            </a:r>
            <a:r>
              <a:rPr lang="en-US" sz="1100" b="1">
                <a:solidFill>
                  <a:srgbClr val="4B2E83"/>
                </a:solidFill>
              </a:rPr>
              <a:t> Field 3</a:t>
            </a:r>
            <a:r>
              <a:rPr lang="en-US" sz="1100">
                <a:solidFill>
                  <a:srgbClr val="4B2E83"/>
                </a:solidFill>
              </a:rPr>
              <a:t>: Did the foreign payee perform the activity within the U.S.?</a:t>
            </a:r>
          </a:p>
          <a:p>
            <a:pPr marL="171450" indent="-171450">
              <a:buFont typeface="Wingdings" panose="05000000000000000000" pitchFamily="2" charset="2"/>
              <a:buChar char="Ø"/>
            </a:pPr>
            <a:r>
              <a:rPr lang="en-US" sz="1100" b="1" err="1">
                <a:solidFill>
                  <a:srgbClr val="4B2E83"/>
                </a:solidFill>
              </a:rPr>
              <a:t>Misc</a:t>
            </a:r>
            <a:r>
              <a:rPr lang="en-US" sz="1100" b="1">
                <a:solidFill>
                  <a:srgbClr val="4B2E83"/>
                </a:solidFill>
              </a:rPr>
              <a:t> Field 4</a:t>
            </a:r>
            <a:r>
              <a:rPr lang="en-US" sz="1100">
                <a:solidFill>
                  <a:srgbClr val="4B2E83"/>
                </a:solidFill>
              </a:rPr>
              <a:t>: Has Form 8233 been collected? </a:t>
            </a:r>
          </a:p>
          <a:p>
            <a:pPr marL="171450" indent="-171450">
              <a:buFont typeface="Wingdings" panose="05000000000000000000" pitchFamily="2" charset="2"/>
              <a:buChar char="Ø"/>
            </a:pPr>
            <a:r>
              <a:rPr lang="en-US" sz="1100" b="1" err="1">
                <a:solidFill>
                  <a:srgbClr val="4B2E83"/>
                </a:solidFill>
              </a:rPr>
              <a:t>Misc</a:t>
            </a:r>
            <a:r>
              <a:rPr lang="en-US" sz="1100" b="1">
                <a:solidFill>
                  <a:srgbClr val="4B2E83"/>
                </a:solidFill>
              </a:rPr>
              <a:t> Field 5</a:t>
            </a:r>
            <a:r>
              <a:rPr lang="en-US" sz="1100">
                <a:solidFill>
                  <a:srgbClr val="4B2E83"/>
                </a:solidFill>
              </a:rPr>
              <a:t>: Has Form W-8BEN been collected?</a:t>
            </a:r>
          </a:p>
          <a:p>
            <a:pPr marL="171450" indent="-171450">
              <a:buFont typeface="Wingdings" panose="05000000000000000000" pitchFamily="2" charset="2"/>
              <a:buChar char="Ø"/>
            </a:pPr>
            <a:r>
              <a:rPr lang="en-US" sz="1100" b="1" err="1">
                <a:solidFill>
                  <a:srgbClr val="4B2E83"/>
                </a:solidFill>
              </a:rPr>
              <a:t>Misc</a:t>
            </a:r>
            <a:r>
              <a:rPr lang="en-US" sz="1100" b="1">
                <a:solidFill>
                  <a:srgbClr val="4B2E83"/>
                </a:solidFill>
              </a:rPr>
              <a:t> Field 6</a:t>
            </a:r>
            <a:r>
              <a:rPr lang="en-US" sz="1100">
                <a:solidFill>
                  <a:srgbClr val="4B2E83"/>
                </a:solidFill>
              </a:rPr>
              <a:t>: Has Form W-8BENE been collected?</a:t>
            </a:r>
          </a:p>
        </p:txBody>
      </p:sp>
      <p:cxnSp>
        <p:nvCxnSpPr>
          <p:cNvPr id="7" name="Straight Arrow Connector 6">
            <a:extLst>
              <a:ext uri="{FF2B5EF4-FFF2-40B4-BE49-F238E27FC236}">
                <a16:creationId xmlns:a16="http://schemas.microsoft.com/office/drawing/2014/main" id="{1D75C00B-B84A-C976-484A-DA5284A89B43}"/>
              </a:ext>
              <a:ext uri="{C183D7F6-B498-43B3-948B-1728B52AA6E4}">
                <adec:decorative xmlns:adec="http://schemas.microsoft.com/office/drawing/2017/decorative" val="1"/>
              </a:ext>
            </a:extLst>
          </p:cNvPr>
          <p:cNvCxnSpPr>
            <a:cxnSpLocks/>
          </p:cNvCxnSpPr>
          <p:nvPr/>
        </p:nvCxnSpPr>
        <p:spPr>
          <a:xfrm>
            <a:off x="4982407" y="4458919"/>
            <a:ext cx="585950" cy="426548"/>
          </a:xfrm>
          <a:prstGeom prst="straightConnector1">
            <a:avLst/>
          </a:prstGeom>
          <a:ln>
            <a:headEnd type="none" w="med" len="med"/>
            <a:tailEnd type="arrow" w="med" len="med"/>
          </a:ln>
        </p:spPr>
        <p:style>
          <a:lnRef idx="2">
            <a:schemeClr val="accent2"/>
          </a:lnRef>
          <a:fillRef idx="0">
            <a:schemeClr val="accent2"/>
          </a:fillRef>
          <a:effectRef idx="1">
            <a:schemeClr val="accent2"/>
          </a:effectRef>
          <a:fontRef idx="minor">
            <a:schemeClr val="tx1"/>
          </a:fontRef>
        </p:style>
      </p:cxnSp>
      <p:pic>
        <p:nvPicPr>
          <p:cNvPr id="9" name="Picture 8" descr="Screen shot of the Create Miscellaneous Payment task showing the Miscellaneous Fields tab and what information to enter in the fields for a foreign national payee.">
            <a:extLst>
              <a:ext uri="{FF2B5EF4-FFF2-40B4-BE49-F238E27FC236}">
                <a16:creationId xmlns:a16="http://schemas.microsoft.com/office/drawing/2014/main" id="{2D18B0DA-8B6F-366B-A9A6-E93697035F38}"/>
              </a:ext>
            </a:extLst>
          </p:cNvPr>
          <p:cNvPicPr>
            <a:picLocks noChangeAspect="1"/>
          </p:cNvPicPr>
          <p:nvPr/>
        </p:nvPicPr>
        <p:blipFill>
          <a:blip r:embed="rId3"/>
          <a:stretch>
            <a:fillRect/>
          </a:stretch>
        </p:blipFill>
        <p:spPr>
          <a:xfrm>
            <a:off x="5676899" y="1521363"/>
            <a:ext cx="3609975" cy="4984880"/>
          </a:xfrm>
          <a:prstGeom prst="rect">
            <a:avLst/>
          </a:prstGeom>
          <a:ln w="38100">
            <a:solidFill>
              <a:schemeClr val="tx1"/>
            </a:solidFill>
          </a:ln>
        </p:spPr>
      </p:pic>
      <p:sp>
        <p:nvSpPr>
          <p:cNvPr id="11" name="Rectangle 10">
            <a:extLst>
              <a:ext uri="{FF2B5EF4-FFF2-40B4-BE49-F238E27FC236}">
                <a16:creationId xmlns:a16="http://schemas.microsoft.com/office/drawing/2014/main" id="{424CFC89-1ACB-8E35-FF93-90FA5E6A3ADE}"/>
              </a:ext>
              <a:ext uri="{C183D7F6-B498-43B3-948B-1728B52AA6E4}">
                <adec:decorative xmlns:adec="http://schemas.microsoft.com/office/drawing/2017/decorative" val="1"/>
              </a:ext>
            </a:extLst>
          </p:cNvPr>
          <p:cNvSpPr/>
          <p:nvPr/>
        </p:nvSpPr>
        <p:spPr>
          <a:xfrm>
            <a:off x="5812241" y="4715291"/>
            <a:ext cx="2312583" cy="1564006"/>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619575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43A30C-0652-C70F-6528-0FA86342EC4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CA85E31-5E69-B5A5-6A42-F716B05FA246}"/>
              </a:ext>
            </a:extLst>
          </p:cNvPr>
          <p:cNvSpPr>
            <a:spLocks noGrp="1"/>
          </p:cNvSpPr>
          <p:nvPr>
            <p:ph type="title"/>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3330" dirty="0">
                <a:solidFill>
                  <a:schemeClr val="accent3"/>
                </a:solidFill>
                <a:latin typeface="Encode Sans Normal Black (bold)"/>
              </a:rPr>
              <a:t>FOREIGN PAYMENTS -CHECKLISTS</a:t>
            </a:r>
            <a:endParaRPr lang="en-US" sz="3330" dirty="0">
              <a:solidFill>
                <a:schemeClr val="accent3"/>
              </a:solidFill>
            </a:endParaRPr>
          </a:p>
        </p:txBody>
      </p:sp>
      <p:sp>
        <p:nvSpPr>
          <p:cNvPr id="19" name="TextBox 18">
            <a:extLst>
              <a:ext uri="{FF2B5EF4-FFF2-40B4-BE49-F238E27FC236}">
                <a16:creationId xmlns:a16="http://schemas.microsoft.com/office/drawing/2014/main" id="{5A3DB63D-6C04-B0C1-2501-83CD76E9EC03}"/>
              </a:ext>
            </a:extLst>
          </p:cNvPr>
          <p:cNvSpPr txBox="1"/>
          <p:nvPr/>
        </p:nvSpPr>
        <p:spPr>
          <a:xfrm>
            <a:off x="2743200" y="2031554"/>
            <a:ext cx="3778684" cy="261610"/>
          </a:xfrm>
          <a:prstGeom prst="rect">
            <a:avLst/>
          </a:prstGeom>
          <a:solidFill>
            <a:schemeClr val="tx1">
              <a:lumMod val="20000"/>
              <a:lumOff val="80000"/>
            </a:schemeClr>
          </a:solidFill>
          <a:ln w="38100">
            <a:solidFill>
              <a:schemeClr val="tx1"/>
            </a:solidFill>
          </a:ln>
        </p:spPr>
        <p:txBody>
          <a:bodyPr wrap="square" rtlCol="0">
            <a:spAutoFit/>
          </a:bodyPr>
          <a:lstStyle/>
          <a:p>
            <a:r>
              <a:rPr lang="en-US" sz="1100">
                <a:solidFill>
                  <a:srgbClr val="4B2E83"/>
                </a:solidFill>
              </a:rPr>
              <a:t>Use our checklists to determine what documents are required </a:t>
            </a:r>
          </a:p>
        </p:txBody>
      </p:sp>
      <p:sp>
        <p:nvSpPr>
          <p:cNvPr id="21" name="TextBox 20">
            <a:extLst>
              <a:ext uri="{FF2B5EF4-FFF2-40B4-BE49-F238E27FC236}">
                <a16:creationId xmlns:a16="http://schemas.microsoft.com/office/drawing/2014/main" id="{0D3D255B-87DC-9AD8-A9E5-E0A924159C5E}"/>
              </a:ext>
            </a:extLst>
          </p:cNvPr>
          <p:cNvSpPr txBox="1"/>
          <p:nvPr/>
        </p:nvSpPr>
        <p:spPr>
          <a:xfrm>
            <a:off x="665284" y="2583796"/>
            <a:ext cx="4517695" cy="938719"/>
          </a:xfrm>
          <a:prstGeom prst="rect">
            <a:avLst/>
          </a:prstGeom>
          <a:solidFill>
            <a:schemeClr val="tx1">
              <a:lumMod val="20000"/>
              <a:lumOff val="80000"/>
            </a:schemeClr>
          </a:solidFill>
          <a:ln w="38100">
            <a:solidFill>
              <a:schemeClr val="tx1"/>
            </a:solidFill>
          </a:ln>
        </p:spPr>
        <p:txBody>
          <a:bodyPr wrap="square" lIns="91440" tIns="45720" rIns="91440" bIns="45720" rtlCol="0" anchor="t">
            <a:spAutoFit/>
          </a:bodyPr>
          <a:lstStyle/>
          <a:p>
            <a:r>
              <a:rPr lang="en-US" sz="1100" dirty="0">
                <a:solidFill>
                  <a:srgbClr val="4B2E83"/>
                </a:solidFill>
              </a:rPr>
              <a:t>For security reasons, all required documents should be uploaded to our </a:t>
            </a:r>
            <a:r>
              <a:rPr lang="en-US" sz="1100">
                <a:solidFill>
                  <a:srgbClr val="4B2E83"/>
                </a:solidFill>
              </a:rPr>
              <a:t>Docusign</a:t>
            </a:r>
            <a:r>
              <a:rPr lang="en-US" sz="1100" dirty="0">
                <a:solidFill>
                  <a:srgbClr val="4B2E83"/>
                </a:solidFill>
              </a:rPr>
              <a:t> portal . Do NOT attach on Workday. </a:t>
            </a:r>
          </a:p>
          <a:p>
            <a:endParaRPr lang="en-US" sz="1100">
              <a:solidFill>
                <a:srgbClr val="4B2E83"/>
              </a:solidFill>
            </a:endParaRPr>
          </a:p>
          <a:p>
            <a:r>
              <a:rPr lang="en-US" sz="1100" dirty="0">
                <a:solidFill>
                  <a:srgbClr val="4B2E83"/>
                </a:solidFill>
              </a:rPr>
              <a:t>After you submit the MP, Workday will give you a to-do step </a:t>
            </a:r>
            <a:r>
              <a:rPr lang="en-US" sz="1100">
                <a:solidFill>
                  <a:srgbClr val="4B2E83"/>
                </a:solidFill>
              </a:rPr>
              <a:t>requesting</a:t>
            </a:r>
            <a:r>
              <a:rPr lang="en-US" sz="1100" dirty="0">
                <a:solidFill>
                  <a:srgbClr val="4B2E83"/>
                </a:solidFill>
              </a:rPr>
              <a:t> </a:t>
            </a:r>
            <a:r>
              <a:rPr lang="en-US" sz="1100">
                <a:solidFill>
                  <a:srgbClr val="4B2E83"/>
                </a:solidFill>
              </a:rPr>
              <a:t>confirmation</a:t>
            </a:r>
            <a:r>
              <a:rPr lang="en-US" sz="1100" dirty="0">
                <a:solidFill>
                  <a:srgbClr val="4B2E83"/>
                </a:solidFill>
              </a:rPr>
              <a:t> that the attachments have been uploaded to Docusign.</a:t>
            </a:r>
            <a:endParaRPr lang="en-US" sz="1100" dirty="0">
              <a:solidFill>
                <a:srgbClr val="4B2E83"/>
              </a:solidFill>
              <a:ea typeface="Calibri"/>
              <a:cs typeface="Calibri"/>
            </a:endParaRPr>
          </a:p>
        </p:txBody>
      </p:sp>
      <p:cxnSp>
        <p:nvCxnSpPr>
          <p:cNvPr id="40" name="Straight Arrow Connector 39" descr="A screenshot of the Docusign portal where documents can be attached for foreign payments. Also shown is the checklists that can be used to organize the appropriate documentation for a foreign payment.">
            <a:extLst>
              <a:ext uri="{FF2B5EF4-FFF2-40B4-BE49-F238E27FC236}">
                <a16:creationId xmlns:a16="http://schemas.microsoft.com/office/drawing/2014/main" id="{6AB351C2-B16B-BB94-1B9F-03380B34BA4D}"/>
              </a:ext>
            </a:extLst>
          </p:cNvPr>
          <p:cNvCxnSpPr>
            <a:cxnSpLocks/>
          </p:cNvCxnSpPr>
          <p:nvPr/>
        </p:nvCxnSpPr>
        <p:spPr>
          <a:xfrm>
            <a:off x="2009775" y="3522515"/>
            <a:ext cx="0" cy="547724"/>
          </a:xfrm>
          <a:prstGeom prst="straightConnector1">
            <a:avLst/>
          </a:prstGeom>
          <a:ln>
            <a:headEnd type="none" w="med" len="med"/>
            <a:tailEnd type="arrow" w="med" len="med"/>
          </a:ln>
        </p:spPr>
        <p:style>
          <a:lnRef idx="2">
            <a:schemeClr val="accent2"/>
          </a:lnRef>
          <a:fillRef idx="0">
            <a:schemeClr val="accent2"/>
          </a:fillRef>
          <a:effectRef idx="1">
            <a:schemeClr val="accent2"/>
          </a:effectRef>
          <a:fontRef idx="minor">
            <a:schemeClr val="tx1"/>
          </a:fontRef>
        </p:style>
      </p:cxnSp>
      <p:pic>
        <p:nvPicPr>
          <p:cNvPr id="13" name="Picture 12">
            <a:extLst>
              <a:ext uri="{FF2B5EF4-FFF2-40B4-BE49-F238E27FC236}">
                <a16:creationId xmlns:a16="http://schemas.microsoft.com/office/drawing/2014/main" id="{212C7660-0911-B219-9038-B464585B724A}"/>
              </a:ext>
              <a:ext uri="{C183D7F6-B498-43B3-948B-1728B52AA6E4}">
                <adec:decorative xmlns:adec="http://schemas.microsoft.com/office/drawing/2017/decorative" val="1"/>
              </a:ext>
            </a:extLst>
          </p:cNvPr>
          <p:cNvPicPr>
            <a:picLocks noChangeAspect="1"/>
          </p:cNvPicPr>
          <p:nvPr/>
        </p:nvPicPr>
        <p:blipFill>
          <a:blip r:embed="rId3"/>
          <a:srcRect b="26777"/>
          <a:stretch/>
        </p:blipFill>
        <p:spPr>
          <a:xfrm>
            <a:off x="597230" y="4117696"/>
            <a:ext cx="10929486" cy="2401296"/>
          </a:xfrm>
          <a:prstGeom prst="rect">
            <a:avLst/>
          </a:prstGeom>
          <a:ln w="38100">
            <a:solidFill>
              <a:schemeClr val="tx1"/>
            </a:solidFill>
          </a:ln>
        </p:spPr>
      </p:pic>
      <p:sp>
        <p:nvSpPr>
          <p:cNvPr id="16" name="Rectangle 15">
            <a:extLst>
              <a:ext uri="{FF2B5EF4-FFF2-40B4-BE49-F238E27FC236}">
                <a16:creationId xmlns:a16="http://schemas.microsoft.com/office/drawing/2014/main" id="{41708F3B-0F37-F15D-B1FF-FD0899FB7547}"/>
              </a:ext>
              <a:ext uri="{C183D7F6-B498-43B3-948B-1728B52AA6E4}">
                <adec:decorative xmlns:adec="http://schemas.microsoft.com/office/drawing/2017/decorative" val="1"/>
              </a:ext>
            </a:extLst>
          </p:cNvPr>
          <p:cNvSpPr/>
          <p:nvPr/>
        </p:nvSpPr>
        <p:spPr>
          <a:xfrm>
            <a:off x="665284" y="5562599"/>
            <a:ext cx="4752975" cy="342901"/>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3" name="Connector: Elbow 42">
            <a:extLst>
              <a:ext uri="{FF2B5EF4-FFF2-40B4-BE49-F238E27FC236}">
                <a16:creationId xmlns:a16="http://schemas.microsoft.com/office/drawing/2014/main" id="{6661ACBF-6D9D-AC35-548C-0DB78A69B0D8}"/>
              </a:ext>
              <a:ext uri="{C183D7F6-B498-43B3-948B-1728B52AA6E4}">
                <adec:decorative xmlns:adec="http://schemas.microsoft.com/office/drawing/2017/decorative" val="1"/>
              </a:ext>
            </a:extLst>
          </p:cNvPr>
          <p:cNvCxnSpPr>
            <a:cxnSpLocks/>
          </p:cNvCxnSpPr>
          <p:nvPr/>
        </p:nvCxnSpPr>
        <p:spPr>
          <a:xfrm flipV="1">
            <a:off x="6521884" y="1682196"/>
            <a:ext cx="625308" cy="496992"/>
          </a:xfrm>
          <a:prstGeom prst="bentConnector3">
            <a:avLst>
              <a:gd name="adj1" fmla="val 50000"/>
            </a:avLst>
          </a:prstGeom>
          <a:ln>
            <a:headEnd type="none" w="med" len="med"/>
            <a:tailEnd type="arrow" w="med" len="med"/>
          </a:ln>
        </p:spPr>
        <p:style>
          <a:lnRef idx="2">
            <a:schemeClr val="accent2"/>
          </a:lnRef>
          <a:fillRef idx="0">
            <a:schemeClr val="accent2"/>
          </a:fillRef>
          <a:effectRef idx="1">
            <a:schemeClr val="accent2"/>
          </a:effectRef>
          <a:fontRef idx="minor">
            <a:schemeClr val="tx1"/>
          </a:fontRef>
        </p:style>
      </p:cxnSp>
      <p:pic>
        <p:nvPicPr>
          <p:cNvPr id="4" name="Picture 3" descr="The checklists a user can use to organize documentation for foreign payments.">
            <a:extLst>
              <a:ext uri="{FF2B5EF4-FFF2-40B4-BE49-F238E27FC236}">
                <a16:creationId xmlns:a16="http://schemas.microsoft.com/office/drawing/2014/main" id="{9AB32579-9D3B-0684-C782-FBBD25E35389}"/>
              </a:ext>
            </a:extLst>
          </p:cNvPr>
          <p:cNvPicPr>
            <a:picLocks noChangeAspect="1"/>
          </p:cNvPicPr>
          <p:nvPr/>
        </p:nvPicPr>
        <p:blipFill>
          <a:blip r:embed="rId4"/>
          <a:stretch>
            <a:fillRect/>
          </a:stretch>
        </p:blipFill>
        <p:spPr>
          <a:xfrm>
            <a:off x="7301052" y="1356545"/>
            <a:ext cx="4225664" cy="2589923"/>
          </a:xfrm>
          <a:prstGeom prst="rect">
            <a:avLst/>
          </a:prstGeom>
          <a:solidFill>
            <a:schemeClr val="accent2"/>
          </a:solidFill>
          <a:ln w="38100">
            <a:solidFill>
              <a:schemeClr val="tx1"/>
            </a:solidFill>
          </a:ln>
        </p:spPr>
      </p:pic>
    </p:spTree>
    <p:extLst>
      <p:ext uri="{BB962C8B-B14F-4D97-AF65-F5344CB8AC3E}">
        <p14:creationId xmlns:p14="http://schemas.microsoft.com/office/powerpoint/2010/main" val="15671481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9CBF1E-6015-A5FB-EB88-E7504479D52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6EF6AB8-D05E-427E-925C-EE5B481D5790}"/>
              </a:ext>
            </a:extLst>
          </p:cNvPr>
          <p:cNvSpPr>
            <a:spLocks noGrp="1"/>
          </p:cNvSpPr>
          <p:nvPr>
            <p:ph type="title"/>
          </p:nvPr>
        </p:nvSpPr>
        <p:spPr>
          <a:xfrm>
            <a:off x="626075" y="97562"/>
            <a:ext cx="11438674" cy="606773"/>
          </a:xfrm>
        </p:spPr>
        <p:txBody>
          <a:bodyPr/>
          <a:lstStyle/>
          <a:p>
            <a:r>
              <a:rPr lang="en-US" b="0" dirty="0">
                <a:ln w="0"/>
                <a:effectLst>
                  <a:outerShdw blurRad="38100" dist="25400" dir="5400000" algn="ctr" rotWithShape="0">
                    <a:srgbClr val="6E747A">
                      <a:alpha val="43000"/>
                    </a:srgbClr>
                  </a:outerShdw>
                </a:effectLst>
              </a:rPr>
              <a:t>TEMPORARY VISA CLASSIFICATIONS</a:t>
            </a:r>
          </a:p>
        </p:txBody>
      </p:sp>
      <p:pic>
        <p:nvPicPr>
          <p:cNvPr id="6" name="Picture 5" descr="A table showing the Temporary Visa Classifications. ">
            <a:extLst>
              <a:ext uri="{FF2B5EF4-FFF2-40B4-BE49-F238E27FC236}">
                <a16:creationId xmlns:a16="http://schemas.microsoft.com/office/drawing/2014/main" id="{0FB68FBC-23EC-2D49-8427-5C96C0163515}"/>
              </a:ext>
            </a:extLst>
          </p:cNvPr>
          <p:cNvPicPr>
            <a:picLocks noChangeAspect="1"/>
          </p:cNvPicPr>
          <p:nvPr/>
        </p:nvPicPr>
        <p:blipFill>
          <a:blip r:embed="rId3"/>
          <a:stretch>
            <a:fillRect/>
          </a:stretch>
        </p:blipFill>
        <p:spPr>
          <a:xfrm>
            <a:off x="626075" y="704335"/>
            <a:ext cx="10939849" cy="6153665"/>
          </a:xfrm>
          <a:prstGeom prst="rect">
            <a:avLst/>
          </a:prstGeom>
          <a:ln w="28575">
            <a:solidFill>
              <a:schemeClr val="tx1"/>
            </a:solidFill>
          </a:ln>
        </p:spPr>
      </p:pic>
    </p:spTree>
    <p:extLst>
      <p:ext uri="{BB962C8B-B14F-4D97-AF65-F5344CB8AC3E}">
        <p14:creationId xmlns:p14="http://schemas.microsoft.com/office/powerpoint/2010/main" val="26270245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DEEB327-5E2D-BFE4-043F-E707A9C19C35}"/>
              </a:ext>
            </a:extLst>
          </p:cNvPr>
          <p:cNvSpPr>
            <a:spLocks noGrp="1"/>
          </p:cNvSpPr>
          <p:nvPr>
            <p:ph type="title"/>
          </p:nvPr>
        </p:nvSpPr>
        <p:spPr/>
        <p:txBody>
          <a:bodyPr>
            <a:normAutofit/>
          </a:bodyPr>
          <a:lstStyle/>
          <a:p>
            <a:r>
              <a:rPr lang="en-US"/>
              <a:t>Recent Updates</a:t>
            </a:r>
          </a:p>
        </p:txBody>
      </p:sp>
    </p:spTree>
    <p:extLst>
      <p:ext uri="{BB962C8B-B14F-4D97-AF65-F5344CB8AC3E}">
        <p14:creationId xmlns:p14="http://schemas.microsoft.com/office/powerpoint/2010/main" val="12548911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D6FDC2-EA4C-ADC5-B95B-84CDF43D59B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23E2B3F-536E-8E94-E4F0-76D355AB5287}"/>
              </a:ext>
            </a:extLst>
          </p:cNvPr>
          <p:cNvSpPr>
            <a:spLocks noGrp="1"/>
          </p:cNvSpPr>
          <p:nvPr>
            <p:ph type="title"/>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3330">
                <a:solidFill>
                  <a:schemeClr val="accent3"/>
                </a:solidFill>
                <a:latin typeface="Encode Sans Normal Black (bold)"/>
              </a:rPr>
              <a:t>REQUIREMENTS FOR ACH PAYMENTS</a:t>
            </a:r>
          </a:p>
        </p:txBody>
      </p:sp>
      <p:sp>
        <p:nvSpPr>
          <p:cNvPr id="2" name="Text Placeholder 1">
            <a:extLst>
              <a:ext uri="{FF2B5EF4-FFF2-40B4-BE49-F238E27FC236}">
                <a16:creationId xmlns:a16="http://schemas.microsoft.com/office/drawing/2014/main" id="{0AE11CBB-322C-8CC0-E762-2243FA74B929}"/>
              </a:ext>
            </a:extLst>
          </p:cNvPr>
          <p:cNvSpPr>
            <a:spLocks noGrp="1"/>
          </p:cNvSpPr>
          <p:nvPr>
            <p:ph type="body" sz="quarter" idx="11"/>
          </p:nvPr>
        </p:nvSpPr>
        <p:spPr/>
        <p:txBody>
          <a:bodyPr/>
          <a:lstStyle/>
          <a:p>
            <a:pPr>
              <a:buFont typeface="Wingdings" panose="05000000000000000000" pitchFamily="2" charset="2"/>
              <a:buChar char="Ø"/>
            </a:pPr>
            <a:r>
              <a:rPr lang="en-US" sz="1600"/>
              <a:t>ACH transactions of $5,000 USD or grater involving new payees or changes to existing payee</a:t>
            </a:r>
          </a:p>
          <a:p>
            <a:pPr>
              <a:buFont typeface="Wingdings" panose="05000000000000000000" pitchFamily="2" charset="2"/>
              <a:buChar char="Ø"/>
            </a:pPr>
            <a:r>
              <a:rPr lang="en-US" sz="1600"/>
              <a:t>In accordance with updated NACHA guidelines, additional verification will need to be provided</a:t>
            </a:r>
          </a:p>
          <a:p>
            <a:pPr>
              <a:buFont typeface="Wingdings" panose="05000000000000000000" pitchFamily="2" charset="2"/>
              <a:buChar char="Ø"/>
            </a:pPr>
            <a:r>
              <a:rPr lang="en-US" sz="1600"/>
              <a:t>Attach to the Miscellaneous Payee profile</a:t>
            </a:r>
          </a:p>
        </p:txBody>
      </p:sp>
      <p:graphicFrame>
        <p:nvGraphicFramePr>
          <p:cNvPr id="5" name="Table 4">
            <a:extLst>
              <a:ext uri="{FF2B5EF4-FFF2-40B4-BE49-F238E27FC236}">
                <a16:creationId xmlns:a16="http://schemas.microsoft.com/office/drawing/2014/main" id="{EDA15035-9725-06D7-57B8-5F40963BE93B}"/>
              </a:ext>
            </a:extLst>
          </p:cNvPr>
          <p:cNvGraphicFramePr>
            <a:graphicFrameLocks noGrp="1"/>
          </p:cNvGraphicFramePr>
          <p:nvPr>
            <p:extLst>
              <p:ext uri="{D42A27DB-BD31-4B8C-83A1-F6EECF244321}">
                <p14:modId xmlns:p14="http://schemas.microsoft.com/office/powerpoint/2010/main" val="3159668054"/>
              </p:ext>
            </p:extLst>
          </p:nvPr>
        </p:nvGraphicFramePr>
        <p:xfrm>
          <a:off x="631257" y="2826143"/>
          <a:ext cx="10929485" cy="2926080"/>
        </p:xfrm>
        <a:graphic>
          <a:graphicData uri="http://schemas.openxmlformats.org/drawingml/2006/table">
            <a:tbl>
              <a:tblPr firstRow="1" bandRow="1">
                <a:tableStyleId>{073A0DAA-6AF3-43AB-8588-CEC1D06C72B9}</a:tableStyleId>
              </a:tblPr>
              <a:tblGrid>
                <a:gridCol w="4242618">
                  <a:extLst>
                    <a:ext uri="{9D8B030D-6E8A-4147-A177-3AD203B41FA5}">
                      <a16:colId xmlns:a16="http://schemas.microsoft.com/office/drawing/2014/main" val="3204142550"/>
                    </a:ext>
                  </a:extLst>
                </a:gridCol>
                <a:gridCol w="6686867">
                  <a:extLst>
                    <a:ext uri="{9D8B030D-6E8A-4147-A177-3AD203B41FA5}">
                      <a16:colId xmlns:a16="http://schemas.microsoft.com/office/drawing/2014/main" val="1220538173"/>
                    </a:ext>
                  </a:extLst>
                </a:gridCol>
              </a:tblGrid>
              <a:tr h="337611">
                <a:tc>
                  <a:txBody>
                    <a:bodyPr/>
                    <a:lstStyle/>
                    <a:p>
                      <a:r>
                        <a:rPr lang="en-US">
                          <a:solidFill>
                            <a:schemeClr val="accent3"/>
                          </a:solidFill>
                        </a:rPr>
                        <a:t>Document</a:t>
                      </a:r>
                      <a:endParaRPr lang="en-US">
                        <a:solidFill>
                          <a:schemeClr val="accent3"/>
                        </a:solidFill>
                        <a:latin typeface="Open Sans" panose="020B0606030504020204" pitchFamily="34" charset="0"/>
                        <a:ea typeface="Open Sans" panose="020B0606030504020204" pitchFamily="34" charset="0"/>
                        <a:cs typeface="Open Sans" panose="020B0606030504020204" pitchFamily="34" charset="0"/>
                      </a:endParaRPr>
                    </a:p>
                  </a:txBody>
                  <a:tcPr>
                    <a:lnL w="38100" cap="flat" cmpd="sng" algn="ctr">
                      <a:solidFill>
                        <a:schemeClr val="tx1"/>
                      </a:solidFill>
                      <a:prstDash val="solid"/>
                      <a:round/>
                      <a:headEnd type="none" w="med" len="med"/>
                      <a:tailEnd type="none" w="med" len="med"/>
                    </a:lnL>
                    <a:lnT w="38100" cap="flat" cmpd="sng" algn="ctr">
                      <a:solidFill>
                        <a:schemeClr val="tx1"/>
                      </a:solidFill>
                      <a:prstDash val="solid"/>
                      <a:round/>
                      <a:headEnd type="none" w="med" len="med"/>
                      <a:tailEnd type="none" w="med" len="med"/>
                    </a:lnT>
                  </a:tcPr>
                </a:tc>
                <a:tc>
                  <a:txBody>
                    <a:bodyPr/>
                    <a:lstStyle/>
                    <a:p>
                      <a:r>
                        <a:rPr lang="en-US">
                          <a:solidFill>
                            <a:schemeClr val="accent3"/>
                          </a:solidFill>
                        </a:rPr>
                        <a:t>Details</a:t>
                      </a:r>
                      <a:endParaRPr lang="en-US">
                        <a:solidFill>
                          <a:schemeClr val="accent3"/>
                        </a:solidFill>
                        <a:latin typeface="Open Sans" panose="020B0606030504020204" pitchFamily="34" charset="0"/>
                        <a:ea typeface="Open Sans" panose="020B0606030504020204" pitchFamily="34" charset="0"/>
                        <a:cs typeface="Open Sans" panose="020B0606030504020204" pitchFamily="34" charset="0"/>
                      </a:endParaRPr>
                    </a:p>
                  </a:txBody>
                  <a:tcPr>
                    <a:lnT w="381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01609241"/>
                  </a:ext>
                </a:extLst>
              </a:tr>
              <a:tr h="569648">
                <a:tc>
                  <a:txBody>
                    <a:bodyPr/>
                    <a:lstStyle/>
                    <a:p>
                      <a:r>
                        <a:rPr lang="en-US" sz="1600"/>
                        <a:t>Phone call (between payee and department) using a previously established/independently sourced phone number</a:t>
                      </a:r>
                      <a:endParaRPr lang="en-US" sz="1600">
                        <a:latin typeface="Open Sans" panose="020B0606030504020204" pitchFamily="34" charset="0"/>
                        <a:ea typeface="Open Sans" panose="020B0606030504020204" pitchFamily="34" charset="0"/>
                        <a:cs typeface="Open Sans" panose="020B0606030504020204" pitchFamily="34" charset="0"/>
                      </a:endParaRPr>
                    </a:p>
                  </a:txBody>
                  <a:tcPr>
                    <a:lnL w="38100" cap="flat" cmpd="sng" algn="ctr">
                      <a:solidFill>
                        <a:schemeClr val="tx1"/>
                      </a:solidFill>
                      <a:prstDash val="solid"/>
                      <a:round/>
                      <a:headEnd type="none" w="med" len="med"/>
                      <a:tailEnd type="none" w="med" len="med"/>
                    </a:lnL>
                  </a:tcPr>
                </a:tc>
                <a:tc>
                  <a:txBody>
                    <a:bodyPr/>
                    <a:lstStyle/>
                    <a:p>
                      <a:r>
                        <a:rPr lang="en-US" sz="1600"/>
                        <a:t>Upload a call log document that includes that date, time, phone number, and the name of the person they contacted</a:t>
                      </a:r>
                      <a:endParaRPr lang="en-US" sz="1600">
                        <a:latin typeface="Open Sans" panose="020B0606030504020204" pitchFamily="34" charset="0"/>
                        <a:ea typeface="Open Sans" panose="020B0606030504020204" pitchFamily="34" charset="0"/>
                        <a:cs typeface="Open Sans" panose="020B0606030504020204" pitchFamily="34" charset="0"/>
                      </a:endParaRP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03409397"/>
                  </a:ext>
                </a:extLst>
              </a:tr>
              <a:tr h="569648">
                <a:tc>
                  <a:txBody>
                    <a:bodyPr/>
                    <a:lstStyle/>
                    <a:p>
                      <a:r>
                        <a:rPr lang="en-US" sz="1600"/>
                        <a:t>Official bank document - voided check</a:t>
                      </a:r>
                      <a:endParaRPr lang="en-US" sz="1600">
                        <a:latin typeface="Open Sans" panose="020B0606030504020204" pitchFamily="34" charset="0"/>
                        <a:ea typeface="Open Sans" panose="020B0606030504020204" pitchFamily="34" charset="0"/>
                        <a:cs typeface="Open Sans" panose="020B0606030504020204" pitchFamily="34" charset="0"/>
                      </a:endParaRPr>
                    </a:p>
                  </a:txBody>
                  <a:tcP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1600"/>
                        <a:t>Check must state "VOID" and contain account details including name, address, and bank account</a:t>
                      </a:r>
                      <a:endParaRPr lang="en-US" sz="1600">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57183873"/>
                  </a:ext>
                </a:extLst>
              </a:tr>
              <a:tr h="569648">
                <a:tc>
                  <a:txBody>
                    <a:bodyPr/>
                    <a:lstStyle/>
                    <a:p>
                      <a:r>
                        <a:rPr lang="en-US" sz="1600"/>
                        <a:t>Official bank document - signed bank letter</a:t>
                      </a:r>
                      <a:endParaRPr lang="en-US" sz="1600">
                        <a:latin typeface="Open Sans" panose="020B0606030504020204" pitchFamily="34" charset="0"/>
                        <a:ea typeface="Open Sans" panose="020B0606030504020204" pitchFamily="34" charset="0"/>
                        <a:cs typeface="Open Sans" panose="020B0606030504020204" pitchFamily="34" charset="0"/>
                      </a:endParaRPr>
                    </a:p>
                  </a:txBody>
                  <a:tcPr>
                    <a:lnL w="38100" cap="flat" cmpd="sng" algn="ctr">
                      <a:solidFill>
                        <a:schemeClr val="tx1"/>
                      </a:solidFill>
                      <a:prstDash val="solid"/>
                      <a:round/>
                      <a:headEnd type="none" w="med" len="med"/>
                      <a:tailEnd type="none" w="med" len="med"/>
                    </a:lnL>
                  </a:tcPr>
                </a:tc>
                <a:tc>
                  <a:txBody>
                    <a:bodyPr/>
                    <a:lstStyle/>
                    <a:p>
                      <a:r>
                        <a:rPr lang="en-US" sz="1600"/>
                        <a:t>Letter must contain the bank's letterhead confirming account details including name, address, and bank account number</a:t>
                      </a:r>
                      <a:endParaRPr lang="en-US" sz="1600">
                        <a:latin typeface="Open Sans" panose="020B0606030504020204" pitchFamily="34" charset="0"/>
                        <a:ea typeface="Open Sans" panose="020B0606030504020204" pitchFamily="34" charset="0"/>
                        <a:cs typeface="Open Sans" panose="020B0606030504020204" pitchFamily="34" charset="0"/>
                      </a:endParaRP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622930402"/>
                  </a:ext>
                </a:extLst>
              </a:tr>
              <a:tr h="374762">
                <a:tc>
                  <a:txBody>
                    <a:bodyPr/>
                    <a:lstStyle/>
                    <a:p>
                      <a:r>
                        <a:rPr lang="en-US" sz="1600" kern="1200">
                          <a:solidFill>
                            <a:schemeClr val="dk1"/>
                          </a:solidFill>
                          <a:latin typeface="+mn-lt"/>
                          <a:ea typeface="+mn-ea"/>
                          <a:cs typeface="+mn-cs"/>
                        </a:rPr>
                        <a:t>Redacted bank statement or online bank screen print</a:t>
                      </a:r>
                    </a:p>
                  </a:txBody>
                  <a:tcPr>
                    <a:lnL w="38100" cap="flat" cmpd="sng" algn="ctr">
                      <a:solidFill>
                        <a:schemeClr val="tx1"/>
                      </a:solidFill>
                      <a:prstDash val="solid"/>
                      <a:round/>
                      <a:headEnd type="none" w="med" len="med"/>
                      <a:tailEnd type="none" w="med" len="med"/>
                    </a:lnL>
                  </a:tcPr>
                </a:tc>
                <a:tc>
                  <a:txBody>
                    <a:bodyPr/>
                    <a:lstStyle/>
                    <a:p>
                      <a:r>
                        <a:rPr lang="en-US" sz="1600"/>
                        <a:t>Screen print must contain account details including name, address, and bank account number</a:t>
                      </a:r>
                      <a:endParaRPr lang="en-US" sz="160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598147228"/>
                  </a:ext>
                </a:extLst>
              </a:tr>
            </a:tbl>
          </a:graphicData>
        </a:graphic>
      </p:graphicFrame>
    </p:spTree>
    <p:extLst>
      <p:ext uri="{BB962C8B-B14F-4D97-AF65-F5344CB8AC3E}">
        <p14:creationId xmlns:p14="http://schemas.microsoft.com/office/powerpoint/2010/main" val="39325940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3A2F9-8E7A-6C04-B106-424F318E38A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DF4D157-6F68-7FDD-357E-7FDA0AC0C35A}"/>
              </a:ext>
            </a:extLst>
          </p:cNvPr>
          <p:cNvSpPr>
            <a:spLocks noGrp="1"/>
          </p:cNvSpPr>
          <p:nvPr>
            <p:ph type="title"/>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3330" dirty="0">
                <a:solidFill>
                  <a:schemeClr val="accent3"/>
                </a:solidFill>
                <a:latin typeface="Encode Sans Normal Black (bold)"/>
              </a:rPr>
              <a:t>MISCELLANEOUS PAYMENTS OVERVIEW - CATEGORIES</a:t>
            </a:r>
          </a:p>
        </p:txBody>
      </p:sp>
      <p:graphicFrame>
        <p:nvGraphicFramePr>
          <p:cNvPr id="6" name="Table 5">
            <a:extLst>
              <a:ext uri="{FF2B5EF4-FFF2-40B4-BE49-F238E27FC236}">
                <a16:creationId xmlns:a16="http://schemas.microsoft.com/office/drawing/2014/main" id="{A2EA0C76-831F-8423-9D50-FEAC70D2231D}"/>
              </a:ext>
            </a:extLst>
          </p:cNvPr>
          <p:cNvGraphicFramePr>
            <a:graphicFrameLocks noGrp="1"/>
          </p:cNvGraphicFramePr>
          <p:nvPr>
            <p:extLst>
              <p:ext uri="{D42A27DB-BD31-4B8C-83A1-F6EECF244321}">
                <p14:modId xmlns:p14="http://schemas.microsoft.com/office/powerpoint/2010/main" val="3802771443"/>
              </p:ext>
            </p:extLst>
          </p:nvPr>
        </p:nvGraphicFramePr>
        <p:xfrm>
          <a:off x="785238" y="2255070"/>
          <a:ext cx="11102976" cy="3455306"/>
        </p:xfrm>
        <a:graphic>
          <a:graphicData uri="http://schemas.openxmlformats.org/drawingml/2006/table">
            <a:tbl>
              <a:tblPr firstRow="1" bandRow="1">
                <a:tableStyleId>{073A0DAA-6AF3-43AB-8588-CEC1D06C72B9}</a:tableStyleId>
              </a:tblPr>
              <a:tblGrid>
                <a:gridCol w="2082801">
                  <a:extLst>
                    <a:ext uri="{9D8B030D-6E8A-4147-A177-3AD203B41FA5}">
                      <a16:colId xmlns:a16="http://schemas.microsoft.com/office/drawing/2014/main" val="3204142550"/>
                    </a:ext>
                  </a:extLst>
                </a:gridCol>
                <a:gridCol w="5319183">
                  <a:extLst>
                    <a:ext uri="{9D8B030D-6E8A-4147-A177-3AD203B41FA5}">
                      <a16:colId xmlns:a16="http://schemas.microsoft.com/office/drawing/2014/main" val="1220538173"/>
                    </a:ext>
                  </a:extLst>
                </a:gridCol>
                <a:gridCol w="3700992">
                  <a:extLst>
                    <a:ext uri="{9D8B030D-6E8A-4147-A177-3AD203B41FA5}">
                      <a16:colId xmlns:a16="http://schemas.microsoft.com/office/drawing/2014/main" val="748687057"/>
                    </a:ext>
                  </a:extLst>
                </a:gridCol>
              </a:tblGrid>
              <a:tr h="337611">
                <a:tc>
                  <a:txBody>
                    <a:bodyPr/>
                    <a:lstStyle/>
                    <a:p>
                      <a:r>
                        <a:rPr lang="en-US">
                          <a:solidFill>
                            <a:schemeClr val="accent3"/>
                          </a:solidFill>
                          <a:latin typeface="Open Sans Bold" panose="020B0806030504020204" pitchFamily="34" charset="0"/>
                          <a:ea typeface="Open Sans Bold" panose="020B0806030504020204" pitchFamily="34" charset="0"/>
                          <a:cs typeface="Open Sans Bold" panose="020B0806030504020204" pitchFamily="34" charset="0"/>
                        </a:rPr>
                        <a:t>Request Category</a:t>
                      </a:r>
                    </a:p>
                  </a:txBody>
                  <a:tcPr>
                    <a:lnL w="38100" cap="flat" cmpd="sng" algn="ctr">
                      <a:solidFill>
                        <a:schemeClr val="tx1"/>
                      </a:solidFill>
                      <a:prstDash val="solid"/>
                      <a:round/>
                      <a:headEnd type="none" w="med" len="med"/>
                      <a:tailEnd type="none" w="med" len="med"/>
                    </a:lnL>
                    <a:lnT w="38100" cap="flat" cmpd="sng" algn="ctr">
                      <a:solidFill>
                        <a:schemeClr val="tx1"/>
                      </a:solidFill>
                      <a:prstDash val="solid"/>
                      <a:round/>
                      <a:headEnd type="none" w="med" len="med"/>
                      <a:tailEnd type="none" w="med" len="med"/>
                    </a:lnT>
                  </a:tcPr>
                </a:tc>
                <a:tc>
                  <a:txBody>
                    <a:bodyPr/>
                    <a:lstStyle/>
                    <a:p>
                      <a:r>
                        <a:rPr lang="en-US">
                          <a:solidFill>
                            <a:schemeClr val="accent3"/>
                          </a:solidFill>
                          <a:latin typeface="Open Sans Bold" panose="020B0806030504020204" pitchFamily="34" charset="0"/>
                          <a:ea typeface="Open Sans Bold" panose="020B0806030504020204" pitchFamily="34" charset="0"/>
                          <a:cs typeface="Open Sans Bold" panose="020B0806030504020204" pitchFamily="34" charset="0"/>
                        </a:rPr>
                        <a:t>Definition</a:t>
                      </a:r>
                    </a:p>
                  </a:txBody>
                  <a:tcPr>
                    <a:lnT w="38100" cap="flat" cmpd="sng" algn="ctr">
                      <a:solidFill>
                        <a:schemeClr val="tx1"/>
                      </a:solidFill>
                      <a:prstDash val="solid"/>
                      <a:round/>
                      <a:headEnd type="none" w="med" len="med"/>
                      <a:tailEnd type="none" w="med" len="med"/>
                    </a:lnT>
                  </a:tcPr>
                </a:tc>
                <a:tc>
                  <a:txBody>
                    <a:bodyPr/>
                    <a:lstStyle/>
                    <a:p>
                      <a:r>
                        <a:rPr lang="en-US">
                          <a:solidFill>
                            <a:schemeClr val="accent3"/>
                          </a:solidFill>
                          <a:latin typeface="Open Sans Bold" panose="020B0806030504020204" pitchFamily="34" charset="0"/>
                          <a:ea typeface="Open Sans Bold" panose="020B0806030504020204" pitchFamily="34" charset="0"/>
                          <a:cs typeface="Open Sans Bold" panose="020B0806030504020204" pitchFamily="34" charset="0"/>
                        </a:rPr>
                        <a:t>Example</a:t>
                      </a:r>
                    </a:p>
                  </a:txBody>
                  <a:tcPr>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01609241"/>
                  </a:ext>
                </a:extLst>
              </a:tr>
              <a:tr h="569648">
                <a:tc>
                  <a:txBody>
                    <a:bodyPr/>
                    <a:lstStyle/>
                    <a:p>
                      <a:r>
                        <a:rPr lang="en-US" sz="1600">
                          <a:latin typeface="Open Sans" panose="020B0606030504020204" pitchFamily="34" charset="0"/>
                          <a:ea typeface="Open Sans" panose="020B0606030504020204" pitchFamily="34" charset="0"/>
                          <a:cs typeface="Open Sans" panose="020B0606030504020204" pitchFamily="34" charset="0"/>
                        </a:rPr>
                        <a:t>Honorarium</a:t>
                      </a:r>
                    </a:p>
                  </a:txBody>
                  <a:tcPr>
                    <a:lnL w="38100" cap="flat" cmpd="sng" algn="ctr">
                      <a:solidFill>
                        <a:schemeClr val="tx1"/>
                      </a:solidFill>
                      <a:prstDash val="solid"/>
                      <a:round/>
                      <a:headEnd type="none" w="med" len="med"/>
                      <a:tailEnd type="none" w="med" len="med"/>
                    </a:lnL>
                  </a:tcPr>
                </a:tc>
                <a:tc>
                  <a:txBody>
                    <a:bodyPr/>
                    <a:lstStyle/>
                    <a:p>
                      <a:r>
                        <a:rPr lang="en-US" sz="1400">
                          <a:latin typeface="Open Sans" panose="020B0606030504020204" pitchFamily="34" charset="0"/>
                          <a:ea typeface="Open Sans" panose="020B0606030504020204" pitchFamily="34" charset="0"/>
                          <a:cs typeface="Open Sans" panose="020B0606030504020204" pitchFamily="34" charset="0"/>
                        </a:rPr>
                        <a:t>Thank-you payment in recognition of a professional individual’s special service</a:t>
                      </a:r>
                    </a:p>
                  </a:txBody>
                  <a:tcPr>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n-US" sz="1400">
                          <a:latin typeface="Open Sans" panose="020B0606030504020204" pitchFamily="34" charset="0"/>
                          <a:ea typeface="Open Sans" panose="020B0606030504020204" pitchFamily="34" charset="0"/>
                          <a:cs typeface="Open Sans" panose="020B0606030504020204" pitchFamily="34" charset="0"/>
                        </a:rPr>
                        <a:t>Guest lecturer</a:t>
                      </a:r>
                    </a:p>
                    <a:p>
                      <a:pPr marL="285750" indent="-285750">
                        <a:buFont typeface="Arial" panose="020B0604020202020204" pitchFamily="34" charset="0"/>
                        <a:buChar char="•"/>
                      </a:pPr>
                      <a:r>
                        <a:rPr lang="en-US" sz="1400">
                          <a:latin typeface="Open Sans" panose="020B0606030504020204" pitchFamily="34" charset="0"/>
                          <a:ea typeface="Open Sans" panose="020B0606030504020204" pitchFamily="34" charset="0"/>
                          <a:cs typeface="Open Sans" panose="020B0606030504020204" pitchFamily="34" charset="0"/>
                        </a:rPr>
                        <a:t>Sitting on a panel</a:t>
                      </a:r>
                    </a:p>
                  </a:txBody>
                  <a:tcPr>
                    <a:lnR w="381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603409397"/>
                  </a:ext>
                </a:extLst>
              </a:tr>
              <a:tr h="569648">
                <a:tc>
                  <a:txBody>
                    <a:bodyPr/>
                    <a:lstStyle/>
                    <a:p>
                      <a:r>
                        <a:rPr lang="en-US" sz="1600">
                          <a:latin typeface="Open Sans" panose="020B0606030504020204" pitchFamily="34" charset="0"/>
                          <a:ea typeface="Open Sans" panose="020B0606030504020204" pitchFamily="34" charset="0"/>
                          <a:cs typeface="Open Sans" panose="020B0606030504020204" pitchFamily="34" charset="0"/>
                        </a:rPr>
                        <a:t>Service</a:t>
                      </a:r>
                    </a:p>
                  </a:txBody>
                  <a:tcP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1400">
                          <a:latin typeface="Open Sans" panose="020B0606030504020204" pitchFamily="34" charset="0"/>
                          <a:ea typeface="Open Sans" panose="020B0606030504020204" pitchFamily="34" charset="0"/>
                          <a:cs typeface="Open Sans" panose="020B0606030504020204" pitchFamily="34" charset="0"/>
                        </a:rPr>
                        <a:t>One-time payment for personal services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n-US" sz="1400">
                          <a:latin typeface="Open Sans" panose="020B0606030504020204" pitchFamily="34" charset="0"/>
                          <a:ea typeface="Open Sans" panose="020B0606030504020204" pitchFamily="34" charset="0"/>
                          <a:cs typeface="Open Sans" panose="020B0606030504020204" pitchFamily="34" charset="0"/>
                        </a:rPr>
                        <a:t>Consulting</a:t>
                      </a:r>
                    </a:p>
                    <a:p>
                      <a:pPr marL="285750" indent="-285750">
                        <a:buFont typeface="Arial" panose="020B0604020202020204" pitchFamily="34" charset="0"/>
                        <a:buChar char="•"/>
                      </a:pPr>
                      <a:r>
                        <a:rPr lang="en-US" sz="1400">
                          <a:latin typeface="Open Sans" panose="020B0606030504020204" pitchFamily="34" charset="0"/>
                          <a:ea typeface="Open Sans" panose="020B0606030504020204" pitchFamily="34" charset="0"/>
                          <a:cs typeface="Open Sans" panose="020B0606030504020204" pitchFamily="34" charset="0"/>
                        </a:rPr>
                        <a:t>Editing/reviewing</a:t>
                      </a:r>
                    </a:p>
                    <a:p>
                      <a:pPr marL="285750" indent="-285750">
                        <a:buFont typeface="Arial" panose="020B0604020202020204" pitchFamily="34" charset="0"/>
                        <a:buChar char="•"/>
                      </a:pPr>
                      <a:r>
                        <a:rPr lang="en-US" sz="1400">
                          <a:latin typeface="Open Sans" panose="020B0606030504020204" pitchFamily="34" charset="0"/>
                          <a:ea typeface="Open Sans" panose="020B0606030504020204" pitchFamily="34" charset="0"/>
                          <a:cs typeface="Open Sans" panose="020B0606030504020204" pitchFamily="34" charset="0"/>
                        </a:rPr>
                        <a:t>Graphic Design</a:t>
                      </a:r>
                    </a:p>
                  </a:txBody>
                  <a:tcP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657183873"/>
                  </a:ext>
                </a:extLst>
              </a:tr>
              <a:tr h="569648">
                <a:tc>
                  <a:txBody>
                    <a:bodyPr/>
                    <a:lstStyle/>
                    <a:p>
                      <a:r>
                        <a:rPr lang="en-US" sz="1600">
                          <a:latin typeface="Open Sans" panose="020B0606030504020204" pitchFamily="34" charset="0"/>
                          <a:ea typeface="Open Sans" panose="020B0606030504020204" pitchFamily="34" charset="0"/>
                          <a:cs typeface="Open Sans" panose="020B0606030504020204" pitchFamily="34" charset="0"/>
                        </a:rPr>
                        <a:t>Reimbursement</a:t>
                      </a:r>
                    </a:p>
                  </a:txBody>
                  <a:tcPr>
                    <a:lnL w="38100" cap="flat" cmpd="sng" algn="ctr">
                      <a:solidFill>
                        <a:schemeClr val="tx1"/>
                      </a:solidFill>
                      <a:prstDash val="solid"/>
                      <a:round/>
                      <a:headEnd type="none" w="med" len="med"/>
                      <a:tailEnd type="none" w="med" len="med"/>
                    </a:lnL>
                  </a:tcPr>
                </a:tc>
                <a:tc>
                  <a:txBody>
                    <a:bodyPr/>
                    <a:lstStyle/>
                    <a:p>
                      <a:r>
                        <a:rPr lang="en-US" sz="1400">
                          <a:latin typeface="Open Sans" panose="020B0606030504020204" pitchFamily="34" charset="0"/>
                          <a:ea typeface="Open Sans" panose="020B0606030504020204" pitchFamily="34" charset="0"/>
                          <a:cs typeface="Open Sans" panose="020B0606030504020204" pitchFamily="34" charset="0"/>
                        </a:rPr>
                        <a:t>Payment for out-of-pocket expenses paid by non-UW employees for expenses paid with personal funds </a:t>
                      </a:r>
                    </a:p>
                  </a:txBody>
                  <a:tcPr>
                    <a:lnT w="12700" cap="flat" cmpd="sng" algn="ctr">
                      <a:solidFill>
                        <a:schemeClr val="tx1"/>
                      </a:solidFill>
                      <a:prstDash val="solid"/>
                      <a:round/>
                      <a:headEnd type="none" w="med" len="med"/>
                      <a:tailEnd type="none" w="med" len="med"/>
                    </a:lnT>
                  </a:tcPr>
                </a:tc>
                <a:tc>
                  <a:txBody>
                    <a:bodyPr/>
                    <a:lstStyle/>
                    <a:p>
                      <a:pPr marL="285750" indent="-285750">
                        <a:buFont typeface="Arial" panose="020B0604020202020204" pitchFamily="34" charset="0"/>
                        <a:buChar char="•"/>
                      </a:pPr>
                      <a:r>
                        <a:rPr lang="en-US" sz="1400">
                          <a:latin typeface="Open Sans" panose="020B0606030504020204" pitchFamily="34" charset="0"/>
                          <a:ea typeface="Open Sans" panose="020B0606030504020204" pitchFamily="34" charset="0"/>
                          <a:cs typeface="Open Sans" panose="020B0606030504020204" pitchFamily="34" charset="0"/>
                        </a:rPr>
                        <a:t>Individuals purchases food for an office party</a:t>
                      </a:r>
                    </a:p>
                  </a:txBody>
                  <a:tcPr>
                    <a:lnR w="381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622930402"/>
                  </a:ext>
                </a:extLst>
              </a:tr>
              <a:tr h="374762">
                <a:tc>
                  <a:txBody>
                    <a:bodyPr/>
                    <a:lstStyle/>
                    <a:p>
                      <a:r>
                        <a:rPr lang="en-US" sz="1600">
                          <a:latin typeface="Open Sans" panose="020B0606030504020204" pitchFamily="34" charset="0"/>
                          <a:ea typeface="Open Sans" panose="020B0606030504020204" pitchFamily="34" charset="0"/>
                          <a:cs typeface="Open Sans" panose="020B0606030504020204" pitchFamily="34" charset="0"/>
                        </a:rPr>
                        <a:t>Refund</a:t>
                      </a:r>
                    </a:p>
                  </a:txBody>
                  <a:tcPr>
                    <a:lnL w="38100" cap="flat" cmpd="sng" algn="ctr">
                      <a:solidFill>
                        <a:schemeClr val="tx1"/>
                      </a:solidFill>
                      <a:prstDash val="solid"/>
                      <a:round/>
                      <a:headEnd type="none" w="med" len="med"/>
                      <a:tailEnd type="none" w="med" len="med"/>
                    </a:lnL>
                  </a:tcPr>
                </a:tc>
                <a:tc>
                  <a:txBody>
                    <a:bodyPr/>
                    <a:lstStyle/>
                    <a:p>
                      <a:r>
                        <a:rPr lang="en-US" sz="1400">
                          <a:latin typeface="Open Sans" panose="020B0606030504020204" pitchFamily="34" charset="0"/>
                          <a:ea typeface="Open Sans" panose="020B0606030504020204" pitchFamily="34" charset="0"/>
                          <a:cs typeface="Open Sans" panose="020B0606030504020204" pitchFamily="34" charset="0"/>
                        </a:rPr>
                        <a:t>Transactions that are pre-approved by the unit and AP</a:t>
                      </a:r>
                    </a:p>
                  </a:txBody>
                  <a:tcPr/>
                </a:tc>
                <a:tc>
                  <a:txBody>
                    <a:bodyPr/>
                    <a:lstStyle/>
                    <a:p>
                      <a:pPr marL="285750" indent="-285750">
                        <a:buFont typeface="Arial" panose="020B0604020202020204" pitchFamily="34" charset="0"/>
                        <a:buChar char="•"/>
                      </a:pPr>
                      <a:r>
                        <a:rPr lang="en-US" sz="1400">
                          <a:latin typeface="Open Sans" panose="020B0606030504020204" pitchFamily="34" charset="0"/>
                          <a:ea typeface="Open Sans" panose="020B0606030504020204" pitchFamily="34" charset="0"/>
                          <a:cs typeface="Open Sans" panose="020B0606030504020204" pitchFamily="34" charset="0"/>
                        </a:rPr>
                        <a:t>“manual check request” pre-Workday</a:t>
                      </a:r>
                    </a:p>
                  </a:txBody>
                  <a:tcPr>
                    <a:lnR w="381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598147228"/>
                  </a:ext>
                </a:extLst>
              </a:tr>
              <a:tr h="569648">
                <a:tc>
                  <a:txBody>
                    <a:bodyPr/>
                    <a:lstStyle/>
                    <a:p>
                      <a:r>
                        <a:rPr lang="en-US" sz="1600">
                          <a:latin typeface="Open Sans" panose="020B0606030504020204" pitchFamily="34" charset="0"/>
                          <a:ea typeface="Open Sans" panose="020B0606030504020204" pitchFamily="34" charset="0"/>
                          <a:cs typeface="Open Sans" panose="020B0606030504020204" pitchFamily="34" charset="0"/>
                        </a:rPr>
                        <a:t>Stipend</a:t>
                      </a:r>
                    </a:p>
                  </a:txBody>
                  <a:tcPr>
                    <a:lnL w="38100" cap="flat" cmpd="sng" algn="ctr">
                      <a:solidFill>
                        <a:schemeClr val="tx1"/>
                      </a:solidFill>
                      <a:prstDash val="solid"/>
                      <a:round/>
                      <a:headEnd type="none" w="med" len="med"/>
                      <a:tailEnd type="none" w="med" len="med"/>
                    </a:lnL>
                    <a:lnB w="38100" cap="flat" cmpd="sng" algn="ctr">
                      <a:solidFill>
                        <a:schemeClr val="tx1"/>
                      </a:solidFill>
                      <a:prstDash val="solid"/>
                      <a:round/>
                      <a:headEnd type="none" w="med" len="med"/>
                      <a:tailEnd type="none" w="med" len="med"/>
                    </a:lnB>
                  </a:tcPr>
                </a:tc>
                <a:tc>
                  <a:txBody>
                    <a:bodyPr/>
                    <a:lstStyle/>
                    <a:p>
                      <a:r>
                        <a:rPr lang="en-US" sz="1400">
                          <a:latin typeface="Open Sans" panose="020B0606030504020204" pitchFamily="34" charset="0"/>
                          <a:ea typeface="Open Sans" panose="020B0606030504020204" pitchFamily="34" charset="0"/>
                          <a:cs typeface="Open Sans" panose="020B0606030504020204" pitchFamily="34" charset="0"/>
                        </a:rPr>
                        <a:t>Payments made to non-UW affiliated individuals to support participation in a training or learning experience </a:t>
                      </a:r>
                    </a:p>
                  </a:txBody>
                  <a:tcPr>
                    <a:lnB w="381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n-US" sz="1400">
                          <a:latin typeface="Open Sans" panose="020B0606030504020204" pitchFamily="34" charset="0"/>
                          <a:ea typeface="Open Sans" panose="020B0606030504020204" pitchFamily="34" charset="0"/>
                          <a:cs typeface="Open Sans" panose="020B0606030504020204" pitchFamily="34" charset="0"/>
                        </a:rPr>
                        <a:t>$2,000 to support a UW summer program participant's living expenses.</a:t>
                      </a:r>
                    </a:p>
                  </a:txBody>
                  <a:tcPr>
                    <a:lnR w="381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17261120"/>
                  </a:ext>
                </a:extLst>
              </a:tr>
            </a:tbl>
          </a:graphicData>
        </a:graphic>
      </p:graphicFrame>
      <p:sp>
        <p:nvSpPr>
          <p:cNvPr id="5" name="TextBox 4">
            <a:extLst>
              <a:ext uri="{FF2B5EF4-FFF2-40B4-BE49-F238E27FC236}">
                <a16:creationId xmlns:a16="http://schemas.microsoft.com/office/drawing/2014/main" id="{530BE648-15AC-F1FA-570C-8CD0351A725E}"/>
              </a:ext>
            </a:extLst>
          </p:cNvPr>
          <p:cNvSpPr txBox="1"/>
          <p:nvPr/>
        </p:nvSpPr>
        <p:spPr>
          <a:xfrm>
            <a:off x="717144" y="1718773"/>
            <a:ext cx="11102976" cy="400110"/>
          </a:xfrm>
          <a:prstGeom prst="rect">
            <a:avLst/>
          </a:prstGeom>
          <a:noFill/>
        </p:spPr>
        <p:txBody>
          <a:bodyPr wrap="square" rtlCol="0">
            <a:spAutoFit/>
          </a:bodyPr>
          <a:lstStyle/>
          <a:p>
            <a:r>
              <a:rPr lang="en-US" sz="2000">
                <a:latin typeface="Open Sans Bold" panose="020B0806030504020204" pitchFamily="34" charset="0"/>
                <a:ea typeface="Open Sans Bold" panose="020B0806030504020204" pitchFamily="34" charset="0"/>
                <a:cs typeface="Open Sans Bold" panose="020B0806030504020204" pitchFamily="34" charset="0"/>
              </a:rPr>
              <a:t>What kind of payments can I make?</a:t>
            </a:r>
          </a:p>
        </p:txBody>
      </p:sp>
    </p:spTree>
    <p:extLst>
      <p:ext uri="{BB962C8B-B14F-4D97-AF65-F5344CB8AC3E}">
        <p14:creationId xmlns:p14="http://schemas.microsoft.com/office/powerpoint/2010/main" val="37031142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E2AB47-2958-326A-5030-318E11D95A6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9EB5372-DDE5-26F5-B6FC-C049219A3265}"/>
              </a:ext>
            </a:extLst>
          </p:cNvPr>
          <p:cNvSpPr>
            <a:spLocks noGrp="1"/>
          </p:cNvSpPr>
          <p:nvPr>
            <p:ph type="title"/>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3330">
                <a:solidFill>
                  <a:schemeClr val="accent3"/>
                </a:solidFill>
                <a:latin typeface="Encode Sans Normal Black (bold)"/>
              </a:rPr>
              <a:t>ADDRESS REQUIREMENT (WIRES)</a:t>
            </a:r>
          </a:p>
        </p:txBody>
      </p:sp>
      <p:sp>
        <p:nvSpPr>
          <p:cNvPr id="2" name="Text Placeholder 1">
            <a:extLst>
              <a:ext uri="{FF2B5EF4-FFF2-40B4-BE49-F238E27FC236}">
                <a16:creationId xmlns:a16="http://schemas.microsoft.com/office/drawing/2014/main" id="{CA834438-0943-AD93-FDCD-971C0480A343}"/>
              </a:ext>
            </a:extLst>
          </p:cNvPr>
          <p:cNvSpPr>
            <a:spLocks noGrp="1"/>
          </p:cNvSpPr>
          <p:nvPr>
            <p:ph type="body" sz="quarter" idx="11"/>
          </p:nvPr>
        </p:nvSpPr>
        <p:spPr/>
        <p:txBody>
          <a:bodyPr/>
          <a:lstStyle/>
          <a:p>
            <a:pPr>
              <a:buFont typeface="Wingdings" panose="05000000000000000000" pitchFamily="2" charset="2"/>
              <a:buChar char="Ø"/>
            </a:pPr>
            <a:r>
              <a:rPr lang="en-US" sz="1600">
                <a:latin typeface="Open Sans Bold" panose="020B0806030504020204" pitchFamily="34" charset="0"/>
                <a:ea typeface="Open Sans Bold" panose="020B0806030504020204" pitchFamily="34" charset="0"/>
                <a:cs typeface="Open Sans Bold" panose="020B0806030504020204" pitchFamily="34" charset="0"/>
              </a:rPr>
              <a:t>Pursuant to updated ISO 20022 Standards, payee addresses are now required for wires</a:t>
            </a:r>
          </a:p>
          <a:p>
            <a:pPr>
              <a:buFont typeface="Wingdings" panose="05000000000000000000" pitchFamily="2" charset="2"/>
              <a:buChar char="Ø"/>
            </a:pPr>
            <a:r>
              <a:rPr lang="en-US" sz="1600">
                <a:latin typeface="Open Sans Bold" panose="020B0806030504020204" pitchFamily="34" charset="0"/>
                <a:ea typeface="Open Sans Bold" panose="020B0806030504020204" pitchFamily="34" charset="0"/>
                <a:cs typeface="Open Sans Bold" panose="020B0806030504020204" pitchFamily="34" charset="0"/>
              </a:rPr>
              <a:t>If </a:t>
            </a:r>
            <a:r>
              <a:rPr lang="en-US" sz="1600" i="1">
                <a:latin typeface="Open Sans Bold" panose="020B0806030504020204" pitchFamily="34" charset="0"/>
                <a:ea typeface="Open Sans Bold" panose="020B0806030504020204" pitchFamily="34" charset="0"/>
                <a:cs typeface="Open Sans Bold" panose="020B0806030504020204" pitchFamily="34" charset="0"/>
              </a:rPr>
              <a:t>Wire </a:t>
            </a:r>
            <a:r>
              <a:rPr lang="en-US" sz="1600">
                <a:latin typeface="Open Sans Bold" panose="020B0806030504020204" pitchFamily="34" charset="0"/>
                <a:ea typeface="Open Sans Bold" panose="020B0806030504020204" pitchFamily="34" charset="0"/>
                <a:cs typeface="Open Sans Bold" panose="020B0806030504020204" pitchFamily="34" charset="0"/>
              </a:rPr>
              <a:t>payment type is selected, payee address must be entered in payee profile</a:t>
            </a:r>
          </a:p>
          <a:p>
            <a:pPr>
              <a:buFont typeface="Wingdings" panose="05000000000000000000" pitchFamily="2" charset="2"/>
              <a:buChar char="Ø"/>
            </a:pPr>
            <a:r>
              <a:rPr lang="en-US" sz="1600">
                <a:latin typeface="Open Sans Bold" panose="020B0806030504020204" pitchFamily="34" charset="0"/>
                <a:ea typeface="Open Sans Bold" panose="020B0806030504020204" pitchFamily="34" charset="0"/>
                <a:cs typeface="Open Sans Bold" panose="020B0806030504020204" pitchFamily="34" charset="0"/>
              </a:rPr>
              <a:t>Workday will result in an error if address is not provided</a:t>
            </a:r>
          </a:p>
          <a:p>
            <a:endParaRPr lang="en-US" sz="1600"/>
          </a:p>
          <a:p>
            <a:endParaRPr lang="en-US" sz="1600"/>
          </a:p>
          <a:p>
            <a:endParaRPr lang="en-US" sz="1600"/>
          </a:p>
        </p:txBody>
      </p:sp>
      <p:pic>
        <p:nvPicPr>
          <p:cNvPr id="5" name="Picture 4" descr="A screenshot of the error message a user will see if they haven't added a payee address when making wire payments.">
            <a:extLst>
              <a:ext uri="{FF2B5EF4-FFF2-40B4-BE49-F238E27FC236}">
                <a16:creationId xmlns:a16="http://schemas.microsoft.com/office/drawing/2014/main" id="{6583366E-0D05-68BC-313F-291F81F9B1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5936" y="3267727"/>
            <a:ext cx="9700127" cy="1504298"/>
          </a:xfrm>
          <a:prstGeom prst="rect">
            <a:avLst/>
          </a:prstGeom>
          <a:solidFill>
            <a:schemeClr val="accent2"/>
          </a:solidFill>
          <a:ln w="38100">
            <a:solidFill>
              <a:schemeClr val="tx1"/>
            </a:solidFill>
          </a:ln>
        </p:spPr>
      </p:pic>
    </p:spTree>
    <p:extLst>
      <p:ext uri="{BB962C8B-B14F-4D97-AF65-F5344CB8AC3E}">
        <p14:creationId xmlns:p14="http://schemas.microsoft.com/office/powerpoint/2010/main" val="17245886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4B95ED-BF9A-A75C-63CC-46E8CC0B7FB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F41A490-D30D-2181-CB04-060266111D86}"/>
              </a:ext>
            </a:extLst>
          </p:cNvPr>
          <p:cNvSpPr>
            <a:spLocks noGrp="1"/>
          </p:cNvSpPr>
          <p:nvPr>
            <p:ph type="title"/>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3330">
                <a:solidFill>
                  <a:schemeClr val="accent3"/>
                </a:solidFill>
                <a:latin typeface="Encode Sans Normal Black (bold)"/>
              </a:rPr>
              <a:t>RESTRICTED PARTY SCREENING</a:t>
            </a:r>
          </a:p>
        </p:txBody>
      </p:sp>
      <p:sp>
        <p:nvSpPr>
          <p:cNvPr id="2" name="Text Placeholder 1">
            <a:extLst>
              <a:ext uri="{FF2B5EF4-FFF2-40B4-BE49-F238E27FC236}">
                <a16:creationId xmlns:a16="http://schemas.microsoft.com/office/drawing/2014/main" id="{4EFFF3B5-9639-B80A-DAE1-CE0E78228AFF}"/>
              </a:ext>
            </a:extLst>
          </p:cNvPr>
          <p:cNvSpPr>
            <a:spLocks noGrp="1"/>
          </p:cNvSpPr>
          <p:nvPr>
            <p:ph type="body" sz="quarter" idx="11"/>
          </p:nvPr>
        </p:nvSpPr>
        <p:spPr/>
        <p:txBody>
          <a:bodyPr/>
          <a:lstStyle/>
          <a:p>
            <a:pPr>
              <a:buFont typeface="Wingdings" panose="05000000000000000000" pitchFamily="2" charset="2"/>
              <a:buChar char="Ø"/>
            </a:pPr>
            <a:r>
              <a:rPr lang="en-US" sz="1600">
                <a:latin typeface="Open Sans Bold" panose="020B0806030504020204" pitchFamily="34" charset="0"/>
                <a:ea typeface="Open Sans Bold" panose="020B0806030504020204" pitchFamily="34" charset="0"/>
                <a:cs typeface="Open Sans Bold" panose="020B0806030504020204" pitchFamily="34" charset="0"/>
              </a:rPr>
              <a:t>University requires Restricted Party Screening prior to activities that involve a foreign party</a:t>
            </a:r>
          </a:p>
          <a:p>
            <a:pPr lvl="1">
              <a:buFont typeface="Wingdings" panose="05000000000000000000" pitchFamily="2" charset="2"/>
              <a:buChar char="Ø"/>
            </a:pPr>
            <a:r>
              <a:rPr lang="en-US" sz="1400">
                <a:latin typeface="Open Sans Bold" panose="020B0806030504020204" pitchFamily="34" charset="0"/>
                <a:ea typeface="Open Sans Bold" panose="020B0806030504020204" pitchFamily="34" charset="0"/>
                <a:cs typeface="Open Sans Bold" panose="020B0806030504020204" pitchFamily="34" charset="0"/>
              </a:rPr>
              <a:t>Identifies legal and reputational risk in a relationship, screens for any sanctions or other legal restrictions</a:t>
            </a:r>
          </a:p>
          <a:p>
            <a:pPr lvl="1">
              <a:buFont typeface="Wingdings" panose="05000000000000000000" pitchFamily="2" charset="2"/>
              <a:buChar char="Ø"/>
            </a:pPr>
            <a:r>
              <a:rPr lang="en-US" sz="1400">
                <a:latin typeface="Open Sans Bold" panose="020B0806030504020204" pitchFamily="34" charset="0"/>
                <a:ea typeface="Open Sans Bold" panose="020B0806030504020204" pitchFamily="34" charset="0"/>
                <a:cs typeface="Open Sans Bold" panose="020B0806030504020204" pitchFamily="34" charset="0"/>
              </a:rPr>
              <a:t>The University </a:t>
            </a:r>
            <a:r>
              <a:rPr lang="en-US" sz="1400" u="sng">
                <a:latin typeface="Open Sans Bold" panose="020B0806030504020204" pitchFamily="34" charset="0"/>
                <a:ea typeface="Open Sans Bold" panose="020B0806030504020204" pitchFamily="34" charset="0"/>
                <a:cs typeface="Open Sans Bold" panose="020B0806030504020204" pitchFamily="34" charset="0"/>
              </a:rPr>
              <a:t>prohibits</a:t>
            </a:r>
            <a:r>
              <a:rPr lang="en-US" sz="1400">
                <a:latin typeface="Open Sans Bold" panose="020B0806030504020204" pitchFamily="34" charset="0"/>
                <a:ea typeface="Open Sans Bold" panose="020B0806030504020204" pitchFamily="34" charset="0"/>
                <a:cs typeface="Open Sans Bold" panose="020B0806030504020204" pitchFamily="34" charset="0"/>
              </a:rPr>
              <a:t> working with individuals/entities that are included on a Restricted Party list </a:t>
            </a:r>
          </a:p>
          <a:p>
            <a:pPr>
              <a:buFont typeface="Wingdings" panose="05000000000000000000" pitchFamily="2" charset="2"/>
              <a:buChar char="Ø"/>
            </a:pPr>
            <a:r>
              <a:rPr lang="en-US" sz="1600">
                <a:latin typeface="Open Sans Bold" panose="020B0806030504020204" pitchFamily="34" charset="0"/>
                <a:ea typeface="Open Sans Bold" panose="020B0806030504020204" pitchFamily="34" charset="0"/>
                <a:cs typeface="Open Sans Bold" panose="020B0806030504020204" pitchFamily="34" charset="0"/>
              </a:rPr>
              <a:t>Should be performed by the Unit prior to payment agreement</a:t>
            </a:r>
          </a:p>
          <a:p>
            <a:pPr>
              <a:buFont typeface="Wingdings" panose="05000000000000000000" pitchFamily="2" charset="2"/>
              <a:buChar char="Ø"/>
            </a:pPr>
            <a:r>
              <a:rPr lang="en-US" sz="1600">
                <a:latin typeface="Open Sans Bold" panose="020B0806030504020204" pitchFamily="34" charset="0"/>
                <a:ea typeface="Open Sans Bold" panose="020B0806030504020204" pitchFamily="34" charset="0"/>
                <a:cs typeface="Open Sans Bold" panose="020B0806030504020204" pitchFamily="34" charset="0"/>
              </a:rPr>
              <a:t>UW has purchased Visual Compliance™ software to screen against the major US government lists</a:t>
            </a:r>
          </a:p>
          <a:p>
            <a:pPr lvl="1">
              <a:buFont typeface="Wingdings" panose="05000000000000000000" pitchFamily="2" charset="2"/>
              <a:buChar char="Ø"/>
            </a:pPr>
            <a:r>
              <a:rPr lang="en-US" sz="1400">
                <a:latin typeface="Open Sans Bold" panose="020B0806030504020204" pitchFamily="34" charset="0"/>
                <a:ea typeface="Open Sans Bold" panose="020B0806030504020204" pitchFamily="34" charset="0"/>
                <a:cs typeface="Open Sans Bold" panose="020B0806030504020204" pitchFamily="34" charset="0"/>
              </a:rPr>
              <a:t>Anyone with a UW NetID can create an account</a:t>
            </a:r>
          </a:p>
          <a:p>
            <a:pPr>
              <a:buFont typeface="Wingdings" panose="05000000000000000000" pitchFamily="2" charset="2"/>
              <a:buChar char="Ø"/>
            </a:pPr>
            <a:r>
              <a:rPr lang="en-US" sz="1600">
                <a:latin typeface="Open Sans Bold" panose="020B0806030504020204" pitchFamily="34" charset="0"/>
                <a:ea typeface="Open Sans Bold" panose="020B0806030504020204" pitchFamily="34" charset="0"/>
                <a:cs typeface="Open Sans Bold" panose="020B0806030504020204" pitchFamily="34" charset="0"/>
              </a:rPr>
              <a:t>If the payee is a foreign national or the payment relates to an international engagement, perform the following:</a:t>
            </a:r>
          </a:p>
          <a:p>
            <a:pPr lvl="1">
              <a:buFont typeface="Wingdings" panose="05000000000000000000" pitchFamily="2" charset="2"/>
              <a:buChar char="Ø"/>
            </a:pPr>
            <a:r>
              <a:rPr lang="en-US" sz="1400">
                <a:latin typeface="Open Sans Bold" panose="020B0806030504020204" pitchFamily="34" charset="0"/>
                <a:ea typeface="Open Sans Bold" panose="020B0806030504020204" pitchFamily="34" charset="0"/>
                <a:cs typeface="Open Sans Bold" panose="020B0806030504020204" pitchFamily="34" charset="0"/>
              </a:rPr>
              <a:t>Carry out Restricted Party Screening</a:t>
            </a:r>
          </a:p>
          <a:p>
            <a:pPr lvl="1">
              <a:buFont typeface="Wingdings" panose="05000000000000000000" pitchFamily="2" charset="2"/>
              <a:buChar char="Ø"/>
            </a:pPr>
            <a:r>
              <a:rPr lang="en-US" sz="1400">
                <a:latin typeface="Open Sans Bold" panose="020B0806030504020204" pitchFamily="34" charset="0"/>
                <a:ea typeface="Open Sans Bold" panose="020B0806030504020204" pitchFamily="34" charset="0"/>
                <a:cs typeface="Open Sans Bold" panose="020B0806030504020204" pitchFamily="34" charset="0"/>
              </a:rPr>
              <a:t>Follow the International Activity Assessment Process (IAAP) when applicable</a:t>
            </a:r>
          </a:p>
          <a:p>
            <a:pPr lvl="1">
              <a:buFont typeface="Wingdings" panose="05000000000000000000" pitchFamily="2" charset="2"/>
              <a:buChar char="Ø"/>
            </a:pPr>
            <a:r>
              <a:rPr lang="en-US" sz="1400">
                <a:latin typeface="Open Sans Bold" panose="020B0806030504020204" pitchFamily="34" charset="0"/>
                <a:ea typeface="Open Sans Bold" panose="020B0806030504020204" pitchFamily="34" charset="0"/>
                <a:cs typeface="Open Sans Bold" panose="020B0806030504020204" pitchFamily="34" charset="0"/>
              </a:rPr>
              <a:t>Recommended to keep internal record and attach to MP</a:t>
            </a:r>
          </a:p>
          <a:p>
            <a:pPr lvl="1">
              <a:buFont typeface="Wingdings" panose="05000000000000000000" pitchFamily="2" charset="2"/>
              <a:buChar char="Ø"/>
            </a:pPr>
            <a:endParaRPr lang="en-US" sz="867"/>
          </a:p>
          <a:p>
            <a:pPr lvl="1"/>
            <a:endParaRPr lang="en-US" sz="867"/>
          </a:p>
          <a:p>
            <a:pPr lvl="1"/>
            <a:endParaRPr lang="en-US" sz="867"/>
          </a:p>
          <a:p>
            <a:pPr lvl="1"/>
            <a:endParaRPr lang="en-US" sz="867"/>
          </a:p>
        </p:txBody>
      </p:sp>
    </p:spTree>
    <p:extLst>
      <p:ext uri="{BB962C8B-B14F-4D97-AF65-F5344CB8AC3E}">
        <p14:creationId xmlns:p14="http://schemas.microsoft.com/office/powerpoint/2010/main" val="1045874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9E118-D105-D1C7-9E26-1A57300D020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30402DF-045C-EB58-2C2C-D62307CDEB57}"/>
              </a:ext>
            </a:extLst>
          </p:cNvPr>
          <p:cNvSpPr>
            <a:spLocks noGrp="1"/>
          </p:cNvSpPr>
          <p:nvPr>
            <p:ph type="title"/>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3250">
                <a:solidFill>
                  <a:schemeClr val="accent3"/>
                </a:solidFill>
                <a:latin typeface="Encode Sans Normal Black (bold)"/>
              </a:rPr>
              <a:t>FOOD-RELATED SPEND CATEGORIES GUIDANCE</a:t>
            </a:r>
          </a:p>
        </p:txBody>
      </p:sp>
      <p:pic>
        <p:nvPicPr>
          <p:cNvPr id="5" name="Picture 4" descr="A screen shot of the Food-related Spend Categories in Workday job aid in the UW Connect Finance Portal.">
            <a:extLst>
              <a:ext uri="{FF2B5EF4-FFF2-40B4-BE49-F238E27FC236}">
                <a16:creationId xmlns:a16="http://schemas.microsoft.com/office/drawing/2014/main" id="{6EFA7BE7-6770-88EF-2C26-31152D49FF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3544" y="1655064"/>
            <a:ext cx="10070150" cy="4928616"/>
          </a:xfrm>
          <a:prstGeom prst="rect">
            <a:avLst/>
          </a:prstGeom>
          <a:ln w="38100">
            <a:solidFill>
              <a:schemeClr val="tx1"/>
            </a:solidFill>
          </a:ln>
        </p:spPr>
      </p:pic>
    </p:spTree>
    <p:extLst>
      <p:ext uri="{BB962C8B-B14F-4D97-AF65-F5344CB8AC3E}">
        <p14:creationId xmlns:p14="http://schemas.microsoft.com/office/powerpoint/2010/main" val="17209141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181739-138B-1DCF-48C8-4F6AA9C702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CE7B81-AFBE-CF36-09DB-15D2385DAA30}"/>
              </a:ext>
            </a:extLst>
          </p:cNvPr>
          <p:cNvSpPr>
            <a:spLocks noGrp="1"/>
          </p:cNvSpPr>
          <p:nvPr>
            <p:ph type="title"/>
          </p:nvPr>
        </p:nvSpPr>
        <p:spPr/>
        <p:txBody>
          <a:bodyPr/>
          <a:lstStyle/>
          <a:p>
            <a:r>
              <a:rPr lang="en-US" sz="3333">
                <a:solidFill>
                  <a:srgbClr val="7030A0"/>
                </a:solidFill>
              </a:rPr>
              <a:t>RESOURCES</a:t>
            </a:r>
          </a:p>
        </p:txBody>
      </p:sp>
      <p:sp>
        <p:nvSpPr>
          <p:cNvPr id="36" name="Rectangle 35">
            <a:extLst>
              <a:ext uri="{FF2B5EF4-FFF2-40B4-BE49-F238E27FC236}">
                <a16:creationId xmlns:a16="http://schemas.microsoft.com/office/drawing/2014/main" id="{DDB091CF-7701-18E0-5D68-BDB03CE76852}"/>
              </a:ext>
            </a:extLst>
          </p:cNvPr>
          <p:cNvSpPr/>
          <p:nvPr/>
        </p:nvSpPr>
        <p:spPr>
          <a:xfrm>
            <a:off x="895676" y="1840013"/>
            <a:ext cx="9287580" cy="139848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t"/>
          <a:lstStyle/>
          <a:p>
            <a:pPr marL="342900" indent="-342900" defTabSz="914377">
              <a:spcAft>
                <a:spcPts val="800"/>
              </a:spcAft>
              <a:buFont typeface="Wingdings" panose="05000000000000000000" pitchFamily="2" charset="2"/>
              <a:buChar char="Ø"/>
              <a:defRPr/>
            </a:pPr>
            <a:r>
              <a:rPr lang="en-US" sz="2000" dirty="0">
                <a:solidFill>
                  <a:schemeClr val="tx1"/>
                </a:solidFill>
                <a:latin typeface="Open Sans Bold" panose="020B0806030504020204" pitchFamily="34" charset="0"/>
                <a:ea typeface="Open Sans Bold" panose="020B0806030504020204" pitchFamily="34" charset="0"/>
                <a:cs typeface="Open Sans Bold" panose="020B0806030504020204" pitchFamily="34" charset="0"/>
                <a:hlinkClick r:id="rId4">
                  <a:extLst>
                    <a:ext uri="{A12FA001-AC4F-418D-AE19-62706E023703}">
                      <ahyp:hlinkClr xmlns:ahyp="http://schemas.microsoft.com/office/drawing/2018/hyperlinkcolor" val="tx"/>
                    </a:ext>
                  </a:extLst>
                </a:hlinkClick>
              </a:rPr>
              <a:t>Procurement Website - Miscellaneous Payments</a:t>
            </a:r>
          </a:p>
          <a:p>
            <a:pPr marL="342900" indent="-342900" defTabSz="914377">
              <a:spcAft>
                <a:spcPts val="800"/>
              </a:spcAft>
              <a:buFont typeface="Wingdings" panose="05000000000000000000" pitchFamily="2" charset="2"/>
              <a:buChar char="Ø"/>
              <a:defRPr/>
            </a:pPr>
            <a:r>
              <a:rPr lang="en-US" sz="2000" dirty="0">
                <a:solidFill>
                  <a:schemeClr val="tx1"/>
                </a:solidFill>
                <a:latin typeface="Open Sans Bold" panose="020B0806030504020204" pitchFamily="34" charset="0"/>
                <a:ea typeface="Open Sans Bold" panose="020B0806030504020204" pitchFamily="34" charset="0"/>
                <a:cs typeface="Open Sans Bold" panose="020B0806030504020204" pitchFamily="34" charset="0"/>
                <a:hlinkClick r:id="rId5">
                  <a:extLst>
                    <a:ext uri="{A12FA001-AC4F-418D-AE19-62706E023703}">
                      <ahyp:hlinkClr xmlns:ahyp="http://schemas.microsoft.com/office/drawing/2018/hyperlinkcolor" val="tx"/>
                    </a:ext>
                  </a:extLst>
                </a:hlinkClick>
              </a:rPr>
              <a:t>How to Perform Miscellaneous Payments in Workday</a:t>
            </a:r>
            <a:r>
              <a:rPr lang="en-US" sz="2000" dirty="0">
                <a:solidFill>
                  <a:schemeClr val="tx1"/>
                </a:solidFill>
                <a:latin typeface="Open Sans Bold" panose="020B0806030504020204" pitchFamily="34" charset="0"/>
                <a:ea typeface="Open Sans Bold" panose="020B0806030504020204" pitchFamily="34" charset="0"/>
                <a:cs typeface="Open Sans Bold" panose="020B0806030504020204" pitchFamily="34" charset="0"/>
              </a:rPr>
              <a:t> job aid</a:t>
            </a:r>
          </a:p>
        </p:txBody>
      </p:sp>
      <p:pic>
        <p:nvPicPr>
          <p:cNvPr id="11" name="Picture 10">
            <a:extLst>
              <a:ext uri="{FF2B5EF4-FFF2-40B4-BE49-F238E27FC236}">
                <a16:creationId xmlns:a16="http://schemas.microsoft.com/office/drawing/2014/main" id="{173893D0-A4B9-71BC-E072-C30F32C5FB8D}"/>
              </a:ext>
              <a:ext uri="{C183D7F6-B498-43B3-948B-1728B52AA6E4}">
                <adec:decorative xmlns:adec="http://schemas.microsoft.com/office/drawing/2017/decorative" val="1"/>
              </a:ext>
            </a:extLst>
          </p:cNvPr>
          <p:cNvPicPr>
            <a:picLocks noChangeAspect="1"/>
          </p:cNvPicPr>
          <p:nvPr/>
        </p:nvPicPr>
        <p:blipFill>
          <a:blip r:embed="rId6">
            <a:duotone>
              <a:schemeClr val="accent1">
                <a:shade val="45000"/>
                <a:satMod val="135000"/>
              </a:schemeClr>
              <a:prstClr val="white"/>
            </a:duotone>
          </a:blip>
          <a:stretch>
            <a:fillRect/>
          </a:stretch>
        </p:blipFill>
        <p:spPr>
          <a:xfrm>
            <a:off x="8114214" y="243417"/>
            <a:ext cx="4138083" cy="4138083"/>
          </a:xfrm>
          <a:prstGeom prst="rect">
            <a:avLst/>
          </a:prstGeom>
        </p:spPr>
      </p:pic>
    </p:spTree>
    <p:custDataLst>
      <p:tags r:id="rId1"/>
    </p:custDataLst>
    <p:extLst>
      <p:ext uri="{BB962C8B-B14F-4D97-AF65-F5344CB8AC3E}">
        <p14:creationId xmlns:p14="http://schemas.microsoft.com/office/powerpoint/2010/main" val="5948271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9040FF-2206-E767-49C9-D88572EC80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A3802B-788D-52EC-06E4-8003AEDB8DC4}"/>
              </a:ext>
            </a:extLst>
          </p:cNvPr>
          <p:cNvSpPr>
            <a:spLocks noGrp="1"/>
          </p:cNvSpPr>
          <p:nvPr>
            <p:ph type="title"/>
          </p:nvPr>
        </p:nvSpPr>
        <p:spPr/>
        <p:txBody>
          <a:bodyPr/>
          <a:lstStyle/>
          <a:p>
            <a:r>
              <a:rPr lang="en-US" sz="3333">
                <a:solidFill>
                  <a:srgbClr val="7030A0"/>
                </a:solidFill>
              </a:rPr>
              <a:t>RESOURCES (CONT.)</a:t>
            </a:r>
          </a:p>
        </p:txBody>
      </p:sp>
      <p:sp>
        <p:nvSpPr>
          <p:cNvPr id="5" name="Rectangle 4">
            <a:extLst>
              <a:ext uri="{FF2B5EF4-FFF2-40B4-BE49-F238E27FC236}">
                <a16:creationId xmlns:a16="http://schemas.microsoft.com/office/drawing/2014/main" id="{3DA63E3A-11A1-1DA4-94E8-A2287F55BA3F}"/>
              </a:ext>
            </a:extLst>
          </p:cNvPr>
          <p:cNvSpPr/>
          <p:nvPr/>
        </p:nvSpPr>
        <p:spPr>
          <a:xfrm>
            <a:off x="594386" y="2030513"/>
            <a:ext cx="5501614" cy="380831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t"/>
          <a:lstStyle/>
          <a:p>
            <a:pPr defTabSz="914377">
              <a:spcAft>
                <a:spcPts val="800"/>
              </a:spcAft>
              <a:defRPr/>
            </a:pPr>
            <a:r>
              <a:rPr lang="en-US" sz="2000" b="1">
                <a:solidFill>
                  <a:schemeClr val="tx1"/>
                </a:solidFill>
                <a:latin typeface="Open Sans Bold" panose="020B0806030504020204" pitchFamily="34" charset="0"/>
                <a:ea typeface="Open Sans Bold" panose="020B0806030504020204" pitchFamily="34" charset="0"/>
                <a:cs typeface="Open Sans Bold" panose="020B0806030504020204" pitchFamily="34" charset="0"/>
              </a:rPr>
              <a:t>Resources for Foreign Payments</a:t>
            </a:r>
          </a:p>
          <a:p>
            <a:pPr marL="342900" indent="-342900" defTabSz="914377">
              <a:spcAft>
                <a:spcPts val="800"/>
              </a:spcAft>
              <a:buFont typeface="Wingdings" panose="05000000000000000000" pitchFamily="2" charset="2"/>
              <a:buChar char="Ø"/>
              <a:defRPr/>
            </a:pPr>
            <a:r>
              <a:rPr lang="en-US" sz="2000" u="sng">
                <a:solidFill>
                  <a:schemeClr val="tx1"/>
                </a:solidFill>
                <a:latin typeface="Open Sans"/>
                <a:ea typeface="Open Sans"/>
                <a:cs typeface="Open Sans"/>
                <a:hlinkClick r:id="rId4">
                  <a:extLst>
                    <a:ext uri="{A12FA001-AC4F-418D-AE19-62706E023703}">
                      <ahyp:hlinkClr xmlns:ahyp="http://schemas.microsoft.com/office/drawing/2018/hyperlinkcolor" val="tx"/>
                    </a:ext>
                  </a:extLst>
                </a:hlinkClick>
              </a:rPr>
              <a:t>Foreign Nationals Working in the U.S.</a:t>
            </a:r>
            <a:endParaRPr lang="en-US" sz="2000" u="sng">
              <a:solidFill>
                <a:schemeClr val="tx1"/>
              </a:solidFill>
              <a:latin typeface="Open Sans"/>
              <a:ea typeface="Open Sans"/>
              <a:cs typeface="Open Sans"/>
            </a:endParaRPr>
          </a:p>
          <a:p>
            <a:pPr marL="342900" indent="-342900" defTabSz="914377">
              <a:spcAft>
                <a:spcPts val="800"/>
              </a:spcAft>
              <a:buFont typeface="Wingdings" panose="05000000000000000000" pitchFamily="2" charset="2"/>
              <a:buChar char="Ø"/>
              <a:defRPr/>
            </a:pPr>
            <a:r>
              <a:rPr lang="en-US" sz="2000" u="sng">
                <a:solidFill>
                  <a:schemeClr val="tx1"/>
                </a:solidFill>
                <a:latin typeface="Open Sans"/>
                <a:ea typeface="Open Sans"/>
                <a:cs typeface="Open Sans"/>
                <a:hlinkClick r:id="rId5">
                  <a:extLst>
                    <a:ext uri="{A12FA001-AC4F-418D-AE19-62706E023703}">
                      <ahyp:hlinkClr xmlns:ahyp="http://schemas.microsoft.com/office/drawing/2018/hyperlinkcolor" val="tx"/>
                    </a:ext>
                  </a:extLst>
                </a:hlinkClick>
              </a:rPr>
              <a:t>Foreign Payees Checklists and Charts</a:t>
            </a:r>
            <a:endParaRPr lang="en-US" sz="2000" u="sng">
              <a:solidFill>
                <a:schemeClr val="tx1"/>
              </a:solidFill>
              <a:latin typeface="Open Sans"/>
              <a:ea typeface="Open Sans"/>
              <a:cs typeface="Open Sans"/>
            </a:endParaRPr>
          </a:p>
          <a:p>
            <a:pPr marL="342900" indent="-342900" defTabSz="914377">
              <a:spcAft>
                <a:spcPts val="800"/>
              </a:spcAft>
              <a:buFont typeface="Wingdings" panose="05000000000000000000" pitchFamily="2" charset="2"/>
              <a:buChar char="Ø"/>
              <a:defRPr/>
            </a:pPr>
            <a:r>
              <a:rPr lang="en-US" sz="2000" u="sng">
                <a:solidFill>
                  <a:schemeClr val="tx1"/>
                </a:solidFill>
                <a:latin typeface="Open Sans"/>
                <a:ea typeface="Open Sans"/>
                <a:cs typeface="Open Sans"/>
                <a:hlinkClick r:id="rId6">
                  <a:extLst>
                    <a:ext uri="{A12FA001-AC4F-418D-AE19-62706E023703}">
                      <ahyp:hlinkClr xmlns:ahyp="http://schemas.microsoft.com/office/drawing/2018/hyperlinkcolor" val="tx"/>
                    </a:ext>
                  </a:extLst>
                </a:hlinkClick>
              </a:rPr>
              <a:t>U.S. Citizenship and Immigration Services - Temporary Workers</a:t>
            </a:r>
            <a:endParaRPr lang="en-US" sz="2000" u="sng">
              <a:solidFill>
                <a:schemeClr val="tx1"/>
              </a:solidFill>
              <a:latin typeface="Open Sans"/>
              <a:ea typeface="Open Sans"/>
              <a:cs typeface="Open Sans"/>
            </a:endParaRPr>
          </a:p>
          <a:p>
            <a:pPr marL="342900" indent="-342900" defTabSz="914377">
              <a:spcAft>
                <a:spcPts val="800"/>
              </a:spcAft>
              <a:buFont typeface="Wingdings" panose="05000000000000000000" pitchFamily="2" charset="2"/>
              <a:buChar char="Ø"/>
              <a:defRPr/>
            </a:pPr>
            <a:r>
              <a:rPr lang="en-US" sz="2000" u="sng">
                <a:solidFill>
                  <a:schemeClr val="tx1"/>
                </a:solidFill>
                <a:latin typeface="Open Sans"/>
                <a:ea typeface="Open Sans"/>
                <a:cs typeface="Open Sans"/>
                <a:hlinkClick r:id="rId7"/>
              </a:rPr>
              <a:t>Restricted Party Screening</a:t>
            </a:r>
            <a:endParaRPr lang="en-US" sz="2000" u="sng">
              <a:solidFill>
                <a:schemeClr val="tx1"/>
              </a:solidFill>
              <a:latin typeface="Open Sans"/>
              <a:ea typeface="Open Sans"/>
              <a:cs typeface="Open Sans"/>
            </a:endParaRPr>
          </a:p>
          <a:p>
            <a:pPr marL="342900" indent="-342900" defTabSz="914377">
              <a:spcAft>
                <a:spcPts val="800"/>
              </a:spcAft>
              <a:buFont typeface="Wingdings" panose="05000000000000000000" pitchFamily="2" charset="2"/>
              <a:buChar char="Ø"/>
              <a:defRPr/>
            </a:pPr>
            <a:r>
              <a:rPr lang="en-US" sz="2000" u="sng">
                <a:solidFill>
                  <a:schemeClr val="tx1"/>
                </a:solidFill>
                <a:latin typeface="Open Sans"/>
                <a:ea typeface="Open Sans"/>
                <a:cs typeface="Open Sans"/>
                <a:hlinkClick r:id="rId8"/>
              </a:rPr>
              <a:t>International Activity Assessment Process (IAAP) </a:t>
            </a:r>
            <a:endParaRPr lang="en-US" sz="2000" u="sng">
              <a:solidFill>
                <a:schemeClr val="tx1"/>
              </a:solidFill>
              <a:latin typeface="Open Sans"/>
              <a:ea typeface="Open Sans"/>
              <a:cs typeface="Open Sans"/>
            </a:endParaRPr>
          </a:p>
          <a:p>
            <a:pPr marL="342900" indent="-342900" defTabSz="914377">
              <a:spcAft>
                <a:spcPts val="800"/>
              </a:spcAft>
              <a:buFont typeface="Wingdings" panose="05000000000000000000" pitchFamily="2" charset="2"/>
              <a:buChar char="Ø"/>
              <a:defRPr/>
            </a:pPr>
            <a:r>
              <a:rPr lang="en-US" sz="2000" u="sng">
                <a:solidFill>
                  <a:schemeClr val="tx1"/>
                </a:solidFill>
                <a:latin typeface="Open Sans"/>
                <a:ea typeface="Open Sans"/>
                <a:cs typeface="Open Sans"/>
                <a:hlinkClick r:id="rId9"/>
              </a:rPr>
              <a:t>Docusign Portal</a:t>
            </a:r>
            <a:endParaRPr lang="en-US" sz="2000" u="sng">
              <a:solidFill>
                <a:schemeClr val="tx1"/>
              </a:solidFill>
              <a:latin typeface="Open Sans"/>
              <a:ea typeface="Open Sans"/>
              <a:cs typeface="Open Sans"/>
            </a:endParaRPr>
          </a:p>
          <a:p>
            <a:pPr marL="342900" indent="-342900" defTabSz="914377">
              <a:spcAft>
                <a:spcPts val="800"/>
              </a:spcAft>
              <a:buFont typeface="Arial" panose="020B0604020202020204" pitchFamily="34" charset="0"/>
              <a:buChar char="•"/>
              <a:defRPr/>
            </a:pPr>
            <a:endParaRPr lang="en-US" sz="2000" u="sng">
              <a:solidFill>
                <a:schemeClr val="tx1"/>
              </a:solidFill>
              <a:latin typeface="Open Sans"/>
              <a:ea typeface="Open Sans"/>
              <a:cs typeface="Open Sans"/>
            </a:endParaRPr>
          </a:p>
          <a:p>
            <a:pPr marL="342900" indent="-342900" defTabSz="914377">
              <a:spcAft>
                <a:spcPts val="800"/>
              </a:spcAft>
              <a:buFont typeface="Arial" panose="020B0604020202020204" pitchFamily="34" charset="0"/>
              <a:buChar char="•"/>
              <a:defRPr/>
            </a:pPr>
            <a:endParaRPr lang="en-US" sz="2000" u="sng">
              <a:solidFill>
                <a:schemeClr val="tx1"/>
              </a:solidFill>
              <a:latin typeface="Open Sans"/>
              <a:ea typeface="Open Sans"/>
              <a:cs typeface="Open Sans"/>
            </a:endParaRPr>
          </a:p>
          <a:p>
            <a:pPr marL="342900" indent="-342900" defTabSz="914377">
              <a:spcAft>
                <a:spcPts val="800"/>
              </a:spcAft>
              <a:buFont typeface="Arial" panose="020B0604020202020204" pitchFamily="34" charset="0"/>
              <a:buChar char="•"/>
              <a:defRPr/>
            </a:pPr>
            <a:endParaRPr lang="en-US" sz="2000" u="sng">
              <a:solidFill>
                <a:schemeClr val="tx1"/>
              </a:solidFill>
              <a:latin typeface="Open Sans"/>
              <a:ea typeface="Open Sans"/>
              <a:cs typeface="Open Sans"/>
            </a:endParaRPr>
          </a:p>
        </p:txBody>
      </p:sp>
      <p:pic>
        <p:nvPicPr>
          <p:cNvPr id="7" name="Picture 6" descr="Checklists resources that can be used to organize documentation for foreign payments.">
            <a:extLst>
              <a:ext uri="{FF2B5EF4-FFF2-40B4-BE49-F238E27FC236}">
                <a16:creationId xmlns:a16="http://schemas.microsoft.com/office/drawing/2014/main" id="{85915030-066E-D078-71BE-EE38D8E9009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606214" y="1716189"/>
            <a:ext cx="5223836" cy="3309378"/>
          </a:xfrm>
          <a:prstGeom prst="rect">
            <a:avLst/>
          </a:prstGeom>
          <a:ln w="38100">
            <a:solidFill>
              <a:schemeClr val="tx1"/>
            </a:solidFill>
          </a:ln>
        </p:spPr>
      </p:pic>
    </p:spTree>
    <p:custDataLst>
      <p:tags r:id="rId1"/>
    </p:custDataLst>
    <p:extLst>
      <p:ext uri="{BB962C8B-B14F-4D97-AF65-F5344CB8AC3E}">
        <p14:creationId xmlns:p14="http://schemas.microsoft.com/office/powerpoint/2010/main" val="307634218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D784E-38C7-05D0-A768-62D4EFEF48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17B774-2E60-F094-783A-72798F9C747A}"/>
              </a:ext>
            </a:extLst>
          </p:cNvPr>
          <p:cNvSpPr>
            <a:spLocks noGrp="1"/>
          </p:cNvSpPr>
          <p:nvPr>
            <p:ph type="title"/>
          </p:nvPr>
        </p:nvSpPr>
        <p:spPr/>
        <p:txBody>
          <a:bodyPr/>
          <a:lstStyle/>
          <a:p>
            <a:r>
              <a:rPr lang="en-US" sz="3333" dirty="0">
                <a:solidFill>
                  <a:srgbClr val="7030A0"/>
                </a:solidFill>
              </a:rPr>
              <a:t>REPORT RESOURCES </a:t>
            </a:r>
          </a:p>
        </p:txBody>
      </p:sp>
      <p:sp>
        <p:nvSpPr>
          <p:cNvPr id="5" name="Rectangle 4">
            <a:extLst>
              <a:ext uri="{FF2B5EF4-FFF2-40B4-BE49-F238E27FC236}">
                <a16:creationId xmlns:a16="http://schemas.microsoft.com/office/drawing/2014/main" id="{5B027B7C-D47F-D688-8329-013C5301DD1F}"/>
              </a:ext>
            </a:extLst>
          </p:cNvPr>
          <p:cNvSpPr/>
          <p:nvPr/>
        </p:nvSpPr>
        <p:spPr>
          <a:xfrm>
            <a:off x="895676" y="1756669"/>
            <a:ext cx="9287580" cy="313203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t"/>
          <a:lstStyle/>
          <a:p>
            <a:pPr defTabSz="914377">
              <a:spcAft>
                <a:spcPts val="800"/>
              </a:spcAft>
              <a:defRPr/>
            </a:pPr>
            <a:r>
              <a:rPr lang="en-US" sz="2000" b="1">
                <a:solidFill>
                  <a:schemeClr val="tx1"/>
                </a:solidFill>
                <a:latin typeface="Open Sans Bold" panose="020B0806030504020204" pitchFamily="34" charset="0"/>
                <a:ea typeface="Open Sans Bold" panose="020B0806030504020204" pitchFamily="34" charset="0"/>
                <a:cs typeface="Open Sans Bold" panose="020B0806030504020204" pitchFamily="34" charset="0"/>
              </a:rPr>
              <a:t>Reports in Workday</a:t>
            </a:r>
          </a:p>
          <a:p>
            <a:pPr marL="342900" indent="-342900" defTabSz="914377">
              <a:spcAft>
                <a:spcPts val="800"/>
              </a:spcAft>
              <a:buFont typeface="Wingdings" panose="05000000000000000000" pitchFamily="2" charset="2"/>
              <a:buChar char="Ø"/>
              <a:defRPr/>
            </a:pPr>
            <a:r>
              <a:rPr lang="en-US" sz="2000" u="sng">
                <a:solidFill>
                  <a:schemeClr val="tx1"/>
                </a:solidFill>
                <a:latin typeface="Open Sans"/>
                <a:ea typeface="Open Sans"/>
                <a:cs typeface="Open Sans"/>
              </a:rPr>
              <a:t>View Miscellaneous Payee</a:t>
            </a:r>
          </a:p>
          <a:p>
            <a:pPr marL="342900" indent="-342900" defTabSz="914377">
              <a:spcAft>
                <a:spcPts val="800"/>
              </a:spcAft>
              <a:buFont typeface="Wingdings" panose="05000000000000000000" pitchFamily="2" charset="2"/>
              <a:buChar char="Ø"/>
              <a:defRPr/>
            </a:pPr>
            <a:r>
              <a:rPr lang="en-US" sz="2000" u="sng">
                <a:solidFill>
                  <a:schemeClr val="tx1"/>
                </a:solidFill>
                <a:latin typeface="Open Sans"/>
                <a:ea typeface="Open Sans"/>
                <a:cs typeface="Open Sans"/>
              </a:rPr>
              <a:t>Miscellaneous Payments Search R1372</a:t>
            </a:r>
          </a:p>
          <a:p>
            <a:pPr marL="342900" indent="-342900" defTabSz="914377">
              <a:spcAft>
                <a:spcPts val="800"/>
              </a:spcAft>
              <a:buFont typeface="Arial" panose="020B0604020202020204" pitchFamily="34" charset="0"/>
              <a:buChar char="•"/>
              <a:defRPr/>
            </a:pPr>
            <a:endParaRPr lang="en-US" sz="2000" u="sng">
              <a:solidFill>
                <a:schemeClr val="tx1"/>
              </a:solidFill>
              <a:latin typeface="Open Sans"/>
              <a:ea typeface="Open Sans"/>
              <a:cs typeface="Open Sans"/>
            </a:endParaRPr>
          </a:p>
          <a:p>
            <a:pPr marL="342900" indent="-342900" defTabSz="914377">
              <a:spcAft>
                <a:spcPts val="800"/>
              </a:spcAft>
              <a:buFont typeface="Arial" panose="020B0604020202020204" pitchFamily="34" charset="0"/>
              <a:buChar char="•"/>
              <a:defRPr/>
            </a:pPr>
            <a:endParaRPr lang="en-US" sz="2000" u="sng">
              <a:solidFill>
                <a:schemeClr val="tx1"/>
              </a:solidFill>
              <a:latin typeface="Open Sans"/>
              <a:ea typeface="Open Sans"/>
              <a:cs typeface="Open Sans"/>
            </a:endParaRPr>
          </a:p>
        </p:txBody>
      </p:sp>
      <p:pic>
        <p:nvPicPr>
          <p:cNvPr id="6" name="Picture 5" descr="A screen shot of the Miscellaneous Payment Search R1372 report in Workday.">
            <a:extLst>
              <a:ext uri="{FF2B5EF4-FFF2-40B4-BE49-F238E27FC236}">
                <a16:creationId xmlns:a16="http://schemas.microsoft.com/office/drawing/2014/main" id="{CBB4E810-7125-0CC8-FE69-1329B50EC1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7289" y="3322687"/>
            <a:ext cx="11337421" cy="2347069"/>
          </a:xfrm>
          <a:prstGeom prst="rect">
            <a:avLst/>
          </a:prstGeom>
          <a:ln w="38100">
            <a:solidFill>
              <a:schemeClr val="tx1"/>
            </a:solidFill>
          </a:ln>
        </p:spPr>
      </p:pic>
      <p:sp>
        <p:nvSpPr>
          <p:cNvPr id="12" name="Rectangle 11">
            <a:extLst>
              <a:ext uri="{FF2B5EF4-FFF2-40B4-BE49-F238E27FC236}">
                <a16:creationId xmlns:a16="http://schemas.microsoft.com/office/drawing/2014/main" id="{816B383F-73F9-9B6B-D389-3D11E71A31DD}"/>
              </a:ext>
              <a:ext uri="{C183D7F6-B498-43B3-948B-1728B52AA6E4}">
                <adec:decorative xmlns:adec="http://schemas.microsoft.com/office/drawing/2017/decorative" val="1"/>
              </a:ext>
            </a:extLst>
          </p:cNvPr>
          <p:cNvSpPr/>
          <p:nvPr/>
        </p:nvSpPr>
        <p:spPr>
          <a:xfrm>
            <a:off x="7730176" y="4413255"/>
            <a:ext cx="2453080" cy="868611"/>
          </a:xfrm>
          <a:prstGeom prst="rect">
            <a:avLst/>
          </a:prstGeom>
          <a:noFill/>
          <a:ln w="19050">
            <a:solidFill>
              <a:srgbClr val="4B2E8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9361888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hank You Title">
            <a:extLst>
              <a:ext uri="{FF2B5EF4-FFF2-40B4-BE49-F238E27FC236}">
                <a16:creationId xmlns:a16="http://schemas.microsoft.com/office/drawing/2014/main" id="{78DAE54A-7529-4C27-A6EF-B3E0FBCB373B}"/>
              </a:ext>
              <a:ext uri="{C183D7F6-B498-43B3-948B-1728B52AA6E4}">
                <adec:decorative xmlns:adec="http://schemas.microsoft.com/office/drawing/2017/decorative" val="0"/>
              </a:ext>
            </a:extLst>
          </p:cNvPr>
          <p:cNvSpPr txBox="1">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ctr" rtl="0" eaLnBrk="1" fontAlgn="base" hangingPunct="1">
              <a:spcBef>
                <a:spcPct val="0"/>
              </a:spcBef>
              <a:spcAft>
                <a:spcPct val="0"/>
              </a:spcAft>
              <a:defRPr sz="2400" b="1" baseline="0">
                <a:solidFill>
                  <a:srgbClr val="0E6AAA"/>
                </a:solidFill>
                <a:effectLst/>
                <a:latin typeface="Franklin Gothic Medium" panose="020B0603020102020204" pitchFamily="34" charset="0"/>
                <a:ea typeface="+mj-ea"/>
                <a:cs typeface="+mj-cs"/>
              </a:defRPr>
            </a:lvl1pPr>
            <a:lvl2pPr algn="ctr" rtl="0" eaLnBrk="1" fontAlgn="base" hangingPunct="1">
              <a:spcBef>
                <a:spcPct val="0"/>
              </a:spcBef>
              <a:spcAft>
                <a:spcPct val="0"/>
              </a:spcAft>
              <a:defRPr sz="3600" b="1">
                <a:solidFill>
                  <a:schemeClr val="hlink"/>
                </a:solidFill>
                <a:effectLst>
                  <a:outerShdw blurRad="38100" dist="38100" dir="2700000" algn="tl">
                    <a:srgbClr val="C0C0C0"/>
                  </a:outerShdw>
                </a:effectLst>
                <a:latin typeface="Arial" charset="0"/>
              </a:defRPr>
            </a:lvl2pPr>
            <a:lvl3pPr algn="ctr" rtl="0" eaLnBrk="1" fontAlgn="base" hangingPunct="1">
              <a:spcBef>
                <a:spcPct val="0"/>
              </a:spcBef>
              <a:spcAft>
                <a:spcPct val="0"/>
              </a:spcAft>
              <a:defRPr sz="3600" b="1">
                <a:solidFill>
                  <a:schemeClr val="hlink"/>
                </a:solidFill>
                <a:effectLst>
                  <a:outerShdw blurRad="38100" dist="38100" dir="2700000" algn="tl">
                    <a:srgbClr val="C0C0C0"/>
                  </a:outerShdw>
                </a:effectLst>
                <a:latin typeface="Arial" charset="0"/>
              </a:defRPr>
            </a:lvl3pPr>
            <a:lvl4pPr algn="ctr" rtl="0" eaLnBrk="1" fontAlgn="base" hangingPunct="1">
              <a:spcBef>
                <a:spcPct val="0"/>
              </a:spcBef>
              <a:spcAft>
                <a:spcPct val="0"/>
              </a:spcAft>
              <a:defRPr sz="3600" b="1">
                <a:solidFill>
                  <a:schemeClr val="hlink"/>
                </a:solidFill>
                <a:effectLst>
                  <a:outerShdw blurRad="38100" dist="38100" dir="2700000" algn="tl">
                    <a:srgbClr val="C0C0C0"/>
                  </a:outerShdw>
                </a:effectLst>
                <a:latin typeface="Arial" charset="0"/>
              </a:defRPr>
            </a:lvl4pPr>
            <a:lvl5pPr algn="ctr" rtl="0" eaLnBrk="1" fontAlgn="base" hangingPunct="1">
              <a:spcBef>
                <a:spcPct val="0"/>
              </a:spcBef>
              <a:spcAft>
                <a:spcPct val="0"/>
              </a:spcAft>
              <a:defRPr sz="3600" b="1">
                <a:solidFill>
                  <a:schemeClr val="hlink"/>
                </a:solidFill>
                <a:effectLst>
                  <a:outerShdw blurRad="38100" dist="38100" dir="2700000" algn="tl">
                    <a:srgbClr val="C0C0C0"/>
                  </a:outerShdw>
                </a:effectLst>
                <a:latin typeface="Arial" charset="0"/>
              </a:defRPr>
            </a:lvl5pPr>
            <a:lvl6pPr marL="457200" algn="ctr" rtl="0" eaLnBrk="1" fontAlgn="base" hangingPunct="1">
              <a:spcBef>
                <a:spcPct val="0"/>
              </a:spcBef>
              <a:spcAft>
                <a:spcPct val="0"/>
              </a:spcAft>
              <a:defRPr sz="3600" b="1">
                <a:solidFill>
                  <a:schemeClr val="hlink"/>
                </a:solidFill>
                <a:effectLst>
                  <a:outerShdw blurRad="38100" dist="38100" dir="2700000" algn="tl">
                    <a:srgbClr val="C0C0C0"/>
                  </a:outerShdw>
                </a:effectLst>
                <a:latin typeface="Arial" charset="0"/>
              </a:defRPr>
            </a:lvl6pPr>
            <a:lvl7pPr marL="914400" algn="ctr" rtl="0" eaLnBrk="1" fontAlgn="base" hangingPunct="1">
              <a:spcBef>
                <a:spcPct val="0"/>
              </a:spcBef>
              <a:spcAft>
                <a:spcPct val="0"/>
              </a:spcAft>
              <a:defRPr sz="3600" b="1">
                <a:solidFill>
                  <a:schemeClr val="hlink"/>
                </a:solidFill>
                <a:effectLst>
                  <a:outerShdw blurRad="38100" dist="38100" dir="2700000" algn="tl">
                    <a:srgbClr val="C0C0C0"/>
                  </a:outerShdw>
                </a:effectLst>
                <a:latin typeface="Arial" charset="0"/>
              </a:defRPr>
            </a:lvl7pPr>
            <a:lvl8pPr marL="1371600" algn="ctr" rtl="0" eaLnBrk="1" fontAlgn="base" hangingPunct="1">
              <a:spcBef>
                <a:spcPct val="0"/>
              </a:spcBef>
              <a:spcAft>
                <a:spcPct val="0"/>
              </a:spcAft>
              <a:defRPr sz="3600" b="1">
                <a:solidFill>
                  <a:schemeClr val="hlink"/>
                </a:solidFill>
                <a:effectLst>
                  <a:outerShdw blurRad="38100" dist="38100" dir="2700000" algn="tl">
                    <a:srgbClr val="C0C0C0"/>
                  </a:outerShdw>
                </a:effectLst>
                <a:latin typeface="Arial" charset="0"/>
              </a:defRPr>
            </a:lvl8pPr>
            <a:lvl9pPr marL="1828800" algn="ctr" rtl="0" eaLnBrk="1" fontAlgn="base" hangingPunct="1">
              <a:spcBef>
                <a:spcPct val="0"/>
              </a:spcBef>
              <a:spcAft>
                <a:spcPct val="0"/>
              </a:spcAft>
              <a:defRPr sz="3600" b="1">
                <a:solidFill>
                  <a:schemeClr val="hlink"/>
                </a:solidFill>
                <a:effectLst>
                  <a:outerShdw blurRad="38100" dist="38100" dir="2700000" algn="tl">
                    <a:srgbClr val="C0C0C0"/>
                  </a:outerShdw>
                </a:effectLst>
                <a:latin typeface="Arial" charset="0"/>
              </a:defRPr>
            </a:lvl9pPr>
          </a:lstStyle>
          <a:p>
            <a:pPr marL="0" marR="0" lvl="0" indent="0" algn="l" defTabSz="457200" rtl="0" eaLnBrk="1" fontAlgn="base" latinLnBrk="0" hangingPunct="1">
              <a:lnSpc>
                <a:spcPct val="100000"/>
              </a:lnSpc>
              <a:spcBef>
                <a:spcPct val="0"/>
              </a:spcBef>
              <a:spcAft>
                <a:spcPts val="600"/>
              </a:spcAft>
              <a:buClrTx/>
              <a:buSzTx/>
              <a:buFontTx/>
              <a:buNone/>
              <a:tabLst/>
              <a:defRPr/>
            </a:pPr>
            <a:r>
              <a:rPr kumimoji="0" lang="en-US" sz="5000" b="1" i="0" u="none" strike="noStrike" kern="1200" cap="none" spc="0" normalizeH="0" baseline="0" noProof="0">
                <a:ln>
                  <a:noFill/>
                </a:ln>
                <a:solidFill>
                  <a:srgbClr val="33006F"/>
                </a:solidFill>
                <a:effectLst/>
                <a:uLnTx/>
                <a:uFillTx/>
                <a:latin typeface="Encode Sans Normal Black (bold)"/>
                <a:ea typeface="Encode Sans Normal Black" charset="0"/>
                <a:cs typeface="Encode Sans Normal Black" charset="0"/>
              </a:rPr>
              <a:t>Questions</a:t>
            </a:r>
            <a:r>
              <a:rPr lang="en-US" sz="5000">
                <a:solidFill>
                  <a:srgbClr val="33006F"/>
                </a:solidFill>
                <a:latin typeface="Encode Sans Normal Black (bold)"/>
                <a:ea typeface="Encode Sans Normal Black" charset="0"/>
                <a:cs typeface="Encode Sans Normal Black" charset="0"/>
              </a:rPr>
              <a:t>?</a:t>
            </a:r>
            <a:endParaRPr kumimoji="0" lang="en-US" sz="5000" b="1" i="0" u="none" strike="noStrike" kern="1200" cap="none" spc="0" normalizeH="0" baseline="0" noProof="0">
              <a:ln>
                <a:noFill/>
              </a:ln>
              <a:solidFill>
                <a:srgbClr val="33006F"/>
              </a:solidFill>
              <a:effectLst/>
              <a:uLnTx/>
              <a:uFillTx/>
              <a:latin typeface="Encode Sans Normal Black (bold)"/>
              <a:ea typeface="Encode Sans Normal Black" charset="0"/>
              <a:cs typeface="Encode Sans Normal Black" charset="0"/>
            </a:endParaRPr>
          </a:p>
        </p:txBody>
      </p:sp>
    </p:spTree>
    <p:extLst>
      <p:ext uri="{BB962C8B-B14F-4D97-AF65-F5344CB8AC3E}">
        <p14:creationId xmlns:p14="http://schemas.microsoft.com/office/powerpoint/2010/main" val="24097138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hank You Title">
            <a:extLst>
              <a:ext uri="{FF2B5EF4-FFF2-40B4-BE49-F238E27FC236}">
                <a16:creationId xmlns:a16="http://schemas.microsoft.com/office/drawing/2014/main" id="{78DAE54A-7529-4C27-A6EF-B3E0FBCB373B}"/>
              </a:ext>
              <a:ext uri="{C183D7F6-B498-43B3-948B-1728B52AA6E4}">
                <adec:decorative xmlns:adec="http://schemas.microsoft.com/office/drawing/2017/decorative" val="0"/>
              </a:ext>
            </a:extLst>
          </p:cNvPr>
          <p:cNvSpPr txBox="1">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ctr" rtl="0" eaLnBrk="1" fontAlgn="base" hangingPunct="1">
              <a:spcBef>
                <a:spcPct val="0"/>
              </a:spcBef>
              <a:spcAft>
                <a:spcPct val="0"/>
              </a:spcAft>
              <a:defRPr sz="2400" b="1" baseline="0">
                <a:solidFill>
                  <a:srgbClr val="0E6AAA"/>
                </a:solidFill>
                <a:effectLst/>
                <a:latin typeface="Franklin Gothic Medium" panose="020B0603020102020204" pitchFamily="34" charset="0"/>
                <a:ea typeface="+mj-ea"/>
                <a:cs typeface="+mj-cs"/>
              </a:defRPr>
            </a:lvl1pPr>
            <a:lvl2pPr algn="ctr" rtl="0" eaLnBrk="1" fontAlgn="base" hangingPunct="1">
              <a:spcBef>
                <a:spcPct val="0"/>
              </a:spcBef>
              <a:spcAft>
                <a:spcPct val="0"/>
              </a:spcAft>
              <a:defRPr sz="3600" b="1">
                <a:solidFill>
                  <a:schemeClr val="hlink"/>
                </a:solidFill>
                <a:effectLst>
                  <a:outerShdw blurRad="38100" dist="38100" dir="2700000" algn="tl">
                    <a:srgbClr val="C0C0C0"/>
                  </a:outerShdw>
                </a:effectLst>
                <a:latin typeface="Arial" charset="0"/>
              </a:defRPr>
            </a:lvl2pPr>
            <a:lvl3pPr algn="ctr" rtl="0" eaLnBrk="1" fontAlgn="base" hangingPunct="1">
              <a:spcBef>
                <a:spcPct val="0"/>
              </a:spcBef>
              <a:spcAft>
                <a:spcPct val="0"/>
              </a:spcAft>
              <a:defRPr sz="3600" b="1">
                <a:solidFill>
                  <a:schemeClr val="hlink"/>
                </a:solidFill>
                <a:effectLst>
                  <a:outerShdw blurRad="38100" dist="38100" dir="2700000" algn="tl">
                    <a:srgbClr val="C0C0C0"/>
                  </a:outerShdw>
                </a:effectLst>
                <a:latin typeface="Arial" charset="0"/>
              </a:defRPr>
            </a:lvl3pPr>
            <a:lvl4pPr algn="ctr" rtl="0" eaLnBrk="1" fontAlgn="base" hangingPunct="1">
              <a:spcBef>
                <a:spcPct val="0"/>
              </a:spcBef>
              <a:spcAft>
                <a:spcPct val="0"/>
              </a:spcAft>
              <a:defRPr sz="3600" b="1">
                <a:solidFill>
                  <a:schemeClr val="hlink"/>
                </a:solidFill>
                <a:effectLst>
                  <a:outerShdw blurRad="38100" dist="38100" dir="2700000" algn="tl">
                    <a:srgbClr val="C0C0C0"/>
                  </a:outerShdw>
                </a:effectLst>
                <a:latin typeface="Arial" charset="0"/>
              </a:defRPr>
            </a:lvl4pPr>
            <a:lvl5pPr algn="ctr" rtl="0" eaLnBrk="1" fontAlgn="base" hangingPunct="1">
              <a:spcBef>
                <a:spcPct val="0"/>
              </a:spcBef>
              <a:spcAft>
                <a:spcPct val="0"/>
              </a:spcAft>
              <a:defRPr sz="3600" b="1">
                <a:solidFill>
                  <a:schemeClr val="hlink"/>
                </a:solidFill>
                <a:effectLst>
                  <a:outerShdw blurRad="38100" dist="38100" dir="2700000" algn="tl">
                    <a:srgbClr val="C0C0C0"/>
                  </a:outerShdw>
                </a:effectLst>
                <a:latin typeface="Arial" charset="0"/>
              </a:defRPr>
            </a:lvl5pPr>
            <a:lvl6pPr marL="457200" algn="ctr" rtl="0" eaLnBrk="1" fontAlgn="base" hangingPunct="1">
              <a:spcBef>
                <a:spcPct val="0"/>
              </a:spcBef>
              <a:spcAft>
                <a:spcPct val="0"/>
              </a:spcAft>
              <a:defRPr sz="3600" b="1">
                <a:solidFill>
                  <a:schemeClr val="hlink"/>
                </a:solidFill>
                <a:effectLst>
                  <a:outerShdw blurRad="38100" dist="38100" dir="2700000" algn="tl">
                    <a:srgbClr val="C0C0C0"/>
                  </a:outerShdw>
                </a:effectLst>
                <a:latin typeface="Arial" charset="0"/>
              </a:defRPr>
            </a:lvl6pPr>
            <a:lvl7pPr marL="914400" algn="ctr" rtl="0" eaLnBrk="1" fontAlgn="base" hangingPunct="1">
              <a:spcBef>
                <a:spcPct val="0"/>
              </a:spcBef>
              <a:spcAft>
                <a:spcPct val="0"/>
              </a:spcAft>
              <a:defRPr sz="3600" b="1">
                <a:solidFill>
                  <a:schemeClr val="hlink"/>
                </a:solidFill>
                <a:effectLst>
                  <a:outerShdw blurRad="38100" dist="38100" dir="2700000" algn="tl">
                    <a:srgbClr val="C0C0C0"/>
                  </a:outerShdw>
                </a:effectLst>
                <a:latin typeface="Arial" charset="0"/>
              </a:defRPr>
            </a:lvl7pPr>
            <a:lvl8pPr marL="1371600" algn="ctr" rtl="0" eaLnBrk="1" fontAlgn="base" hangingPunct="1">
              <a:spcBef>
                <a:spcPct val="0"/>
              </a:spcBef>
              <a:spcAft>
                <a:spcPct val="0"/>
              </a:spcAft>
              <a:defRPr sz="3600" b="1">
                <a:solidFill>
                  <a:schemeClr val="hlink"/>
                </a:solidFill>
                <a:effectLst>
                  <a:outerShdw blurRad="38100" dist="38100" dir="2700000" algn="tl">
                    <a:srgbClr val="C0C0C0"/>
                  </a:outerShdw>
                </a:effectLst>
                <a:latin typeface="Arial" charset="0"/>
              </a:defRPr>
            </a:lvl8pPr>
            <a:lvl9pPr marL="1828800" algn="ctr" rtl="0" eaLnBrk="1" fontAlgn="base" hangingPunct="1">
              <a:spcBef>
                <a:spcPct val="0"/>
              </a:spcBef>
              <a:spcAft>
                <a:spcPct val="0"/>
              </a:spcAft>
              <a:defRPr sz="3600" b="1">
                <a:solidFill>
                  <a:schemeClr val="hlink"/>
                </a:solidFill>
                <a:effectLst>
                  <a:outerShdw blurRad="38100" dist="38100" dir="2700000" algn="tl">
                    <a:srgbClr val="C0C0C0"/>
                  </a:outerShdw>
                </a:effectLst>
                <a:latin typeface="Arial" charset="0"/>
              </a:defRPr>
            </a:lvl9pPr>
          </a:lstStyle>
          <a:p>
            <a:pPr marL="0" marR="0" lvl="0" indent="0" algn="l" defTabSz="457200" rtl="0" eaLnBrk="1" fontAlgn="base" latinLnBrk="0" hangingPunct="1">
              <a:lnSpc>
                <a:spcPct val="100000"/>
              </a:lnSpc>
              <a:spcBef>
                <a:spcPct val="0"/>
              </a:spcBef>
              <a:spcAft>
                <a:spcPts val="600"/>
              </a:spcAft>
              <a:buClrTx/>
              <a:buSzTx/>
              <a:buFontTx/>
              <a:buNone/>
              <a:tabLst/>
              <a:defRPr/>
            </a:pPr>
            <a:r>
              <a:rPr kumimoji="0" lang="en-US" sz="5000" b="1" i="0" u="none" strike="noStrike" kern="1200" cap="none" spc="0" normalizeH="0" baseline="0" noProof="0">
                <a:ln>
                  <a:noFill/>
                </a:ln>
                <a:solidFill>
                  <a:srgbClr val="33006F"/>
                </a:solidFill>
                <a:effectLst/>
                <a:uLnTx/>
                <a:uFillTx/>
                <a:latin typeface="Encode Sans Normal Black (bold)"/>
                <a:ea typeface="Encode Sans Normal Black" charset="0"/>
                <a:cs typeface="Encode Sans Normal Black" charset="0"/>
              </a:rPr>
              <a:t>Thank You!</a:t>
            </a:r>
          </a:p>
        </p:txBody>
      </p:sp>
    </p:spTree>
    <p:extLst>
      <p:ext uri="{BB962C8B-B14F-4D97-AF65-F5344CB8AC3E}">
        <p14:creationId xmlns:p14="http://schemas.microsoft.com/office/powerpoint/2010/main" val="41426346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20F86-1FBD-0C09-0EB5-24F8B98CBC6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A36452E-BA4C-080D-5F5A-5712FE841AB2}"/>
              </a:ext>
            </a:extLst>
          </p:cNvPr>
          <p:cNvSpPr>
            <a:spLocks noGrp="1"/>
          </p:cNvSpPr>
          <p:nvPr>
            <p:ph type="title"/>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3330" dirty="0">
                <a:solidFill>
                  <a:schemeClr val="accent3"/>
                </a:solidFill>
                <a:latin typeface="Encode Sans Normal Black (bold)"/>
              </a:rPr>
              <a:t>MISCELLANEOUS PAYMENTS OVERVIEW – CATEGORIES CONTINUED</a:t>
            </a:r>
          </a:p>
        </p:txBody>
      </p:sp>
      <p:graphicFrame>
        <p:nvGraphicFramePr>
          <p:cNvPr id="6" name="Table 5">
            <a:extLst>
              <a:ext uri="{FF2B5EF4-FFF2-40B4-BE49-F238E27FC236}">
                <a16:creationId xmlns:a16="http://schemas.microsoft.com/office/drawing/2014/main" id="{ABB3CD1C-F7EC-1045-9109-3C469FB6CF1B}"/>
              </a:ext>
            </a:extLst>
          </p:cNvPr>
          <p:cNvGraphicFramePr>
            <a:graphicFrameLocks noGrp="1"/>
          </p:cNvGraphicFramePr>
          <p:nvPr>
            <p:extLst>
              <p:ext uri="{D42A27DB-BD31-4B8C-83A1-F6EECF244321}">
                <p14:modId xmlns:p14="http://schemas.microsoft.com/office/powerpoint/2010/main" val="3174616709"/>
              </p:ext>
            </p:extLst>
          </p:nvPr>
        </p:nvGraphicFramePr>
        <p:xfrm>
          <a:off x="802533" y="2297361"/>
          <a:ext cx="11004882" cy="2746699"/>
        </p:xfrm>
        <a:graphic>
          <a:graphicData uri="http://schemas.openxmlformats.org/drawingml/2006/table">
            <a:tbl>
              <a:tblPr firstRow="1" bandRow="1">
                <a:tableStyleId>{5C22544A-7EE6-4342-B048-85BDC9FD1C3A}</a:tableStyleId>
              </a:tblPr>
              <a:tblGrid>
                <a:gridCol w="2064400">
                  <a:extLst>
                    <a:ext uri="{9D8B030D-6E8A-4147-A177-3AD203B41FA5}">
                      <a16:colId xmlns:a16="http://schemas.microsoft.com/office/drawing/2014/main" val="3204142550"/>
                    </a:ext>
                  </a:extLst>
                </a:gridCol>
                <a:gridCol w="5272188">
                  <a:extLst>
                    <a:ext uri="{9D8B030D-6E8A-4147-A177-3AD203B41FA5}">
                      <a16:colId xmlns:a16="http://schemas.microsoft.com/office/drawing/2014/main" val="1220538173"/>
                    </a:ext>
                  </a:extLst>
                </a:gridCol>
                <a:gridCol w="3668294">
                  <a:extLst>
                    <a:ext uri="{9D8B030D-6E8A-4147-A177-3AD203B41FA5}">
                      <a16:colId xmlns:a16="http://schemas.microsoft.com/office/drawing/2014/main" val="748687057"/>
                    </a:ext>
                  </a:extLst>
                </a:gridCol>
              </a:tblGrid>
              <a:tr h="337611">
                <a:tc>
                  <a:txBody>
                    <a:bodyPr/>
                    <a:lstStyle/>
                    <a:p>
                      <a:r>
                        <a:rPr lang="en-US">
                          <a:solidFill>
                            <a:schemeClr val="accent3"/>
                          </a:solidFill>
                          <a:latin typeface="Open Sans Bold" panose="020B0806030504020204" pitchFamily="34" charset="0"/>
                          <a:ea typeface="Open Sans Bold" panose="020B0806030504020204" pitchFamily="34" charset="0"/>
                          <a:cs typeface="Open Sans Bold" panose="020B0806030504020204" pitchFamily="34" charset="0"/>
                        </a:rPr>
                        <a:t>Request Category</a:t>
                      </a:r>
                    </a:p>
                  </a:txBody>
                  <a:tcPr>
                    <a:lnL w="38100" cap="flat" cmpd="sng" algn="ctr">
                      <a:solidFill>
                        <a:schemeClr val="tx1"/>
                      </a:solidFill>
                      <a:prstDash val="solid"/>
                      <a:round/>
                      <a:headEnd type="none" w="med" len="med"/>
                      <a:tailEnd type="none" w="med" len="med"/>
                    </a:lnL>
                    <a:lnT w="38100" cap="flat" cmpd="sng" algn="ctr">
                      <a:solidFill>
                        <a:schemeClr val="tx1"/>
                      </a:solidFill>
                      <a:prstDash val="solid"/>
                      <a:round/>
                      <a:headEnd type="none" w="med" len="med"/>
                      <a:tailEnd type="none" w="med" len="med"/>
                    </a:lnT>
                  </a:tcPr>
                </a:tc>
                <a:tc>
                  <a:txBody>
                    <a:bodyPr/>
                    <a:lstStyle/>
                    <a:p>
                      <a:r>
                        <a:rPr lang="en-US">
                          <a:solidFill>
                            <a:schemeClr val="accent3"/>
                          </a:solidFill>
                          <a:latin typeface="Open Sans Bold" panose="020B0806030504020204" pitchFamily="34" charset="0"/>
                          <a:ea typeface="Open Sans Bold" panose="020B0806030504020204" pitchFamily="34" charset="0"/>
                          <a:cs typeface="Open Sans Bold" panose="020B0806030504020204" pitchFamily="34" charset="0"/>
                        </a:rPr>
                        <a:t>Definition</a:t>
                      </a:r>
                    </a:p>
                  </a:txBody>
                  <a:tcPr>
                    <a:lnT w="38100" cap="flat" cmpd="sng" algn="ctr">
                      <a:solidFill>
                        <a:schemeClr val="tx1"/>
                      </a:solidFill>
                      <a:prstDash val="solid"/>
                      <a:round/>
                      <a:headEnd type="none" w="med" len="med"/>
                      <a:tailEnd type="none" w="med" len="med"/>
                    </a:lnT>
                  </a:tcPr>
                </a:tc>
                <a:tc>
                  <a:txBody>
                    <a:bodyPr/>
                    <a:lstStyle/>
                    <a:p>
                      <a:r>
                        <a:rPr lang="en-US">
                          <a:solidFill>
                            <a:schemeClr val="accent3"/>
                          </a:solidFill>
                          <a:latin typeface="Open Sans Bold" panose="020B0806030504020204" pitchFamily="34" charset="0"/>
                          <a:ea typeface="Open Sans Bold" panose="020B0806030504020204" pitchFamily="34" charset="0"/>
                          <a:cs typeface="Open Sans Bold" panose="020B0806030504020204" pitchFamily="34" charset="0"/>
                        </a:rPr>
                        <a:t>Example</a:t>
                      </a:r>
                    </a:p>
                  </a:txBody>
                  <a:tcPr>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01609241"/>
                  </a:ext>
                </a:extLst>
              </a:tr>
              <a:tr h="388203">
                <a:tc>
                  <a:txBody>
                    <a:bodyPr/>
                    <a:lstStyle/>
                    <a:p>
                      <a:r>
                        <a:rPr lang="en-US" sz="1600">
                          <a:latin typeface="Open Sans" panose="020B0606030504020204" pitchFamily="34" charset="0"/>
                          <a:ea typeface="Open Sans" panose="020B0606030504020204" pitchFamily="34" charset="0"/>
                          <a:cs typeface="Open Sans" panose="020B0606030504020204" pitchFamily="34" charset="0"/>
                        </a:rPr>
                        <a:t>Award</a:t>
                      </a:r>
                    </a:p>
                  </a:txBody>
                  <a:tcPr>
                    <a:lnL w="38100" cap="flat" cmpd="sng" algn="ctr">
                      <a:solidFill>
                        <a:schemeClr val="tx1"/>
                      </a:solidFill>
                      <a:prstDash val="solid"/>
                      <a:round/>
                      <a:headEnd type="none" w="med" len="med"/>
                      <a:tailEnd type="none" w="med" len="med"/>
                    </a:lnL>
                  </a:tcPr>
                </a:tc>
                <a:tc>
                  <a:txBody>
                    <a:bodyPr/>
                    <a:lstStyle/>
                    <a:p>
                      <a:r>
                        <a:rPr lang="en-US" sz="1400">
                          <a:latin typeface="Open Sans" panose="020B0606030504020204" pitchFamily="34" charset="0"/>
                          <a:ea typeface="Open Sans" panose="020B0606030504020204" pitchFamily="34" charset="0"/>
                          <a:cs typeface="Open Sans" panose="020B0606030504020204" pitchFamily="34" charset="0"/>
                        </a:rPr>
                        <a:t>Awards or prizes in recognition of a special achievement. </a:t>
                      </a:r>
                    </a:p>
                  </a:txBody>
                  <a:tcPr/>
                </a:tc>
                <a:tc>
                  <a:txBody>
                    <a:bodyPr/>
                    <a:lstStyle/>
                    <a:p>
                      <a:pPr marL="285750" indent="-285750">
                        <a:buFont typeface="Arial" panose="020B0604020202020204" pitchFamily="34" charset="0"/>
                        <a:buChar char="•"/>
                      </a:pPr>
                      <a:r>
                        <a:rPr lang="en-US" sz="1400">
                          <a:latin typeface="Open Sans" panose="020B0606030504020204" pitchFamily="34" charset="0"/>
                          <a:ea typeface="Open Sans" panose="020B0606030504020204" pitchFamily="34" charset="0"/>
                          <a:cs typeface="Open Sans" panose="020B0606030504020204" pitchFamily="34" charset="0"/>
                        </a:rPr>
                        <a:t>Winning 1</a:t>
                      </a:r>
                      <a:r>
                        <a:rPr lang="en-US" sz="1400" baseline="30000">
                          <a:latin typeface="Open Sans" panose="020B0606030504020204" pitchFamily="34" charset="0"/>
                          <a:ea typeface="Open Sans" panose="020B0606030504020204" pitchFamily="34" charset="0"/>
                          <a:cs typeface="Open Sans" panose="020B0606030504020204" pitchFamily="34" charset="0"/>
                        </a:rPr>
                        <a:t>st</a:t>
                      </a:r>
                      <a:r>
                        <a:rPr lang="en-US" sz="1400">
                          <a:latin typeface="Open Sans" panose="020B0606030504020204" pitchFamily="34" charset="0"/>
                          <a:ea typeface="Open Sans" panose="020B0606030504020204" pitchFamily="34" charset="0"/>
                          <a:cs typeface="Open Sans" panose="020B0606030504020204" pitchFamily="34" charset="0"/>
                        </a:rPr>
                        <a:t> place in a competition</a:t>
                      </a:r>
                    </a:p>
                  </a:txBody>
                  <a:tcPr>
                    <a:lnR w="381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603409397"/>
                  </a:ext>
                </a:extLst>
              </a:tr>
              <a:tr h="569648">
                <a:tc>
                  <a:txBody>
                    <a:bodyPr/>
                    <a:lstStyle/>
                    <a:p>
                      <a:r>
                        <a:rPr lang="en-US" sz="1600">
                          <a:latin typeface="Open Sans" panose="020B0606030504020204" pitchFamily="34" charset="0"/>
                          <a:ea typeface="Open Sans" panose="020B0606030504020204" pitchFamily="34" charset="0"/>
                          <a:cs typeface="Open Sans" panose="020B0606030504020204" pitchFamily="34" charset="0"/>
                        </a:rPr>
                        <a:t>Non-UW Scholarship</a:t>
                      </a:r>
                    </a:p>
                  </a:txBody>
                  <a:tcPr>
                    <a:lnL w="38100" cap="flat" cmpd="sng" algn="ctr">
                      <a:solidFill>
                        <a:schemeClr val="tx1"/>
                      </a:solidFill>
                      <a:prstDash val="solid"/>
                      <a:round/>
                      <a:headEnd type="none" w="med" len="med"/>
                      <a:tailEnd type="none" w="med" len="med"/>
                    </a:lnL>
                  </a:tcPr>
                </a:tc>
                <a:tc>
                  <a:txBody>
                    <a:bodyPr/>
                    <a:lstStyle/>
                    <a:p>
                      <a:r>
                        <a:rPr lang="en-US" sz="1400">
                          <a:latin typeface="Open Sans" panose="020B0606030504020204" pitchFamily="34" charset="0"/>
                          <a:ea typeface="Open Sans" panose="020B0606030504020204" pitchFamily="34" charset="0"/>
                          <a:cs typeface="Open Sans" panose="020B0606030504020204" pitchFamily="34" charset="0"/>
                        </a:rPr>
                        <a:t>Amount given to a non-UW affiliated individual for study, training or research</a:t>
                      </a:r>
                    </a:p>
                  </a:txBody>
                  <a:tcPr/>
                </a:tc>
                <a:tc>
                  <a:txBody>
                    <a:bodyPr/>
                    <a:lstStyle/>
                    <a:p>
                      <a:pPr marL="285750" indent="-285750">
                        <a:buFont typeface="Arial" panose="020B0604020202020204" pitchFamily="34" charset="0"/>
                        <a:buChar char="•"/>
                      </a:pPr>
                      <a:r>
                        <a:rPr lang="en-US" sz="1400">
                          <a:latin typeface="Open Sans" panose="020B0606030504020204" pitchFamily="34" charset="0"/>
                          <a:ea typeface="Open Sans" panose="020B0606030504020204" pitchFamily="34" charset="0"/>
                          <a:cs typeface="Open Sans" panose="020B0606030504020204" pitchFamily="34" charset="0"/>
                        </a:rPr>
                        <a:t>$1,000 scholarship to an individual to help pay for tuition and books</a:t>
                      </a:r>
                    </a:p>
                  </a:txBody>
                  <a:tcPr>
                    <a:lnR w="381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657183873"/>
                  </a:ext>
                </a:extLst>
              </a:tr>
              <a:tr h="569648">
                <a:tc>
                  <a:txBody>
                    <a:bodyPr/>
                    <a:lstStyle/>
                    <a:p>
                      <a:r>
                        <a:rPr lang="en-US" sz="1600">
                          <a:latin typeface="Open Sans" panose="020B0606030504020204" pitchFamily="34" charset="0"/>
                          <a:ea typeface="Open Sans" panose="020B0606030504020204" pitchFamily="34" charset="0"/>
                          <a:cs typeface="Open Sans" panose="020B0606030504020204" pitchFamily="34" charset="0"/>
                        </a:rPr>
                        <a:t>Research Subject</a:t>
                      </a:r>
                    </a:p>
                  </a:txBody>
                  <a:tcPr>
                    <a:lnL w="38100" cap="flat" cmpd="sng" algn="ctr">
                      <a:solidFill>
                        <a:schemeClr val="tx1"/>
                      </a:solidFill>
                      <a:prstDash val="solid"/>
                      <a:round/>
                      <a:headEnd type="none" w="med" len="med"/>
                      <a:tailEnd type="none" w="med" len="med"/>
                    </a:lnL>
                  </a:tcPr>
                </a:tc>
                <a:tc>
                  <a:txBody>
                    <a:bodyPr/>
                    <a:lstStyle/>
                    <a:p>
                      <a:r>
                        <a:rPr lang="en-US" sz="1400">
                          <a:latin typeface="Open Sans" panose="020B0606030504020204" pitchFamily="34" charset="0"/>
                          <a:ea typeface="Open Sans" panose="020B0606030504020204" pitchFamily="34" charset="0"/>
                          <a:cs typeface="Open Sans" panose="020B0606030504020204" pitchFamily="34" charset="0"/>
                        </a:rPr>
                        <a:t>Payments to individuals participating in research projects, for purposes of recruitment or encouragement of participation</a:t>
                      </a:r>
                    </a:p>
                  </a:txBody>
                  <a:tcPr/>
                </a:tc>
                <a:tc>
                  <a:txBody>
                    <a:bodyPr/>
                    <a:lstStyle/>
                    <a:p>
                      <a:pPr marL="285750" indent="-285750">
                        <a:buFont typeface="Arial" panose="020B0604020202020204" pitchFamily="34" charset="0"/>
                        <a:buChar char="•"/>
                      </a:pPr>
                      <a:r>
                        <a:rPr lang="en-US" sz="1400">
                          <a:latin typeface="Open Sans" panose="020B0606030504020204" pitchFamily="34" charset="0"/>
                          <a:ea typeface="Open Sans" panose="020B0606030504020204" pitchFamily="34" charset="0"/>
                          <a:cs typeface="Open Sans" panose="020B0606030504020204" pitchFamily="34" charset="0"/>
                        </a:rPr>
                        <a:t>$20 thank-you payment made to an individual who participated in a study</a:t>
                      </a:r>
                    </a:p>
                  </a:txBody>
                  <a:tcPr>
                    <a:lnR w="381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622930402"/>
                  </a:ext>
                </a:extLst>
              </a:tr>
              <a:tr h="569648">
                <a:tc>
                  <a:txBody>
                    <a:bodyPr/>
                    <a:lstStyle/>
                    <a:p>
                      <a:r>
                        <a:rPr lang="en-US" sz="1600">
                          <a:latin typeface="Open Sans" panose="020B0606030504020204" pitchFamily="34" charset="0"/>
                          <a:ea typeface="Open Sans" panose="020B0606030504020204" pitchFamily="34" charset="0"/>
                          <a:cs typeface="Open Sans" panose="020B0606030504020204" pitchFamily="34" charset="0"/>
                        </a:rPr>
                        <a:t>Royalties</a:t>
                      </a:r>
                    </a:p>
                  </a:txBody>
                  <a:tcPr>
                    <a:lnL w="38100" cap="flat" cmpd="sng" algn="ctr">
                      <a:solidFill>
                        <a:schemeClr val="tx1"/>
                      </a:solidFill>
                      <a:prstDash val="solid"/>
                      <a:round/>
                      <a:headEnd type="none" w="med" len="med"/>
                      <a:tailEnd type="none" w="med" len="med"/>
                    </a:lnL>
                    <a:lnB w="38100" cap="flat" cmpd="sng" algn="ctr">
                      <a:solidFill>
                        <a:schemeClr val="tx1"/>
                      </a:solidFill>
                      <a:prstDash val="solid"/>
                      <a:round/>
                      <a:headEnd type="none" w="med" len="med"/>
                      <a:tailEnd type="none" w="med" len="med"/>
                    </a:lnB>
                  </a:tcPr>
                </a:tc>
                <a:tc>
                  <a:txBody>
                    <a:bodyPr/>
                    <a:lstStyle/>
                    <a:p>
                      <a:r>
                        <a:rPr lang="en-US" sz="1400">
                          <a:latin typeface="Open Sans" panose="020B0606030504020204" pitchFamily="34" charset="0"/>
                          <a:ea typeface="Open Sans" panose="020B0606030504020204" pitchFamily="34" charset="0"/>
                          <a:cs typeface="Open Sans" panose="020B0606030504020204" pitchFamily="34" charset="0"/>
                        </a:rPr>
                        <a:t>Payments for the right to use intellectual or tangible property legally owned by another individual</a:t>
                      </a:r>
                    </a:p>
                  </a:txBody>
                  <a:tcPr>
                    <a:lnB w="381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n-US" sz="1400">
                          <a:latin typeface="Open Sans" panose="020B0606030504020204" pitchFamily="34" charset="0"/>
                          <a:ea typeface="Open Sans" panose="020B0606030504020204" pitchFamily="34" charset="0"/>
                          <a:cs typeface="Open Sans" panose="020B0606030504020204" pitchFamily="34" charset="0"/>
                        </a:rPr>
                        <a:t>Payment to an author for use of published work</a:t>
                      </a:r>
                    </a:p>
                  </a:txBody>
                  <a:tcPr>
                    <a:lnR w="381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98147228"/>
                  </a:ext>
                </a:extLst>
              </a:tr>
            </a:tbl>
          </a:graphicData>
        </a:graphic>
      </p:graphicFrame>
      <p:sp>
        <p:nvSpPr>
          <p:cNvPr id="4" name="TextBox 3">
            <a:extLst>
              <a:ext uri="{FF2B5EF4-FFF2-40B4-BE49-F238E27FC236}">
                <a16:creationId xmlns:a16="http://schemas.microsoft.com/office/drawing/2014/main" id="{665879E2-6356-0559-E8A8-65D774480357}"/>
              </a:ext>
            </a:extLst>
          </p:cNvPr>
          <p:cNvSpPr txBox="1"/>
          <p:nvPr/>
        </p:nvSpPr>
        <p:spPr>
          <a:xfrm>
            <a:off x="734437" y="1738621"/>
            <a:ext cx="11004881" cy="400110"/>
          </a:xfrm>
          <a:prstGeom prst="rect">
            <a:avLst/>
          </a:prstGeom>
          <a:noFill/>
        </p:spPr>
        <p:txBody>
          <a:bodyPr wrap="square" rtlCol="0">
            <a:spAutoFit/>
          </a:bodyPr>
          <a:lstStyle/>
          <a:p>
            <a:r>
              <a:rPr lang="en-US" sz="2000">
                <a:latin typeface="Open Sans Bold" panose="020B0806030504020204" pitchFamily="34" charset="0"/>
                <a:ea typeface="Open Sans Bold" panose="020B0806030504020204" pitchFamily="34" charset="0"/>
                <a:cs typeface="Open Sans Bold" panose="020B0806030504020204" pitchFamily="34" charset="0"/>
              </a:rPr>
              <a:t>What kind of payments can I make? (Cont.)</a:t>
            </a:r>
          </a:p>
        </p:txBody>
      </p:sp>
    </p:spTree>
    <p:extLst>
      <p:ext uri="{BB962C8B-B14F-4D97-AF65-F5344CB8AC3E}">
        <p14:creationId xmlns:p14="http://schemas.microsoft.com/office/powerpoint/2010/main" val="5310201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64CA3-BA3D-83DD-FC06-60FDCF7CAD7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A271E1E-F4F5-C9CA-B977-38325A61946E}"/>
              </a:ext>
            </a:extLst>
          </p:cNvPr>
          <p:cNvSpPr>
            <a:spLocks noGrp="1"/>
          </p:cNvSpPr>
          <p:nvPr>
            <p:ph type="title"/>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3330" dirty="0">
                <a:solidFill>
                  <a:schemeClr val="accent3"/>
                </a:solidFill>
                <a:latin typeface="Encode Sans Normal Black (bold)"/>
              </a:rPr>
              <a:t>MISCELLANEOUS PAYMENTS OVERVIEW – WHAT IS NOT ALLOWED</a:t>
            </a:r>
          </a:p>
        </p:txBody>
      </p:sp>
      <p:graphicFrame>
        <p:nvGraphicFramePr>
          <p:cNvPr id="6" name="Table 5">
            <a:extLst>
              <a:ext uri="{FF2B5EF4-FFF2-40B4-BE49-F238E27FC236}">
                <a16:creationId xmlns:a16="http://schemas.microsoft.com/office/drawing/2014/main" id="{15F4018A-1358-D8EC-58DA-1AB21069D676}"/>
              </a:ext>
            </a:extLst>
          </p:cNvPr>
          <p:cNvGraphicFramePr>
            <a:graphicFrameLocks noGrp="1"/>
          </p:cNvGraphicFramePr>
          <p:nvPr>
            <p:extLst>
              <p:ext uri="{D42A27DB-BD31-4B8C-83A1-F6EECF244321}">
                <p14:modId xmlns:p14="http://schemas.microsoft.com/office/powerpoint/2010/main" val="3491743303"/>
              </p:ext>
            </p:extLst>
          </p:nvPr>
        </p:nvGraphicFramePr>
        <p:xfrm>
          <a:off x="1172994" y="2162186"/>
          <a:ext cx="9982200" cy="3618260"/>
        </p:xfrm>
        <a:graphic>
          <a:graphicData uri="http://schemas.openxmlformats.org/drawingml/2006/table">
            <a:tbl>
              <a:tblPr firstRow="1" bandRow="1">
                <a:tableStyleId>{5C22544A-7EE6-4342-B048-85BDC9FD1C3A}</a:tableStyleId>
              </a:tblPr>
              <a:tblGrid>
                <a:gridCol w="4895850">
                  <a:extLst>
                    <a:ext uri="{9D8B030D-6E8A-4147-A177-3AD203B41FA5}">
                      <a16:colId xmlns:a16="http://schemas.microsoft.com/office/drawing/2014/main" val="1220538173"/>
                    </a:ext>
                  </a:extLst>
                </a:gridCol>
                <a:gridCol w="5086350">
                  <a:extLst>
                    <a:ext uri="{9D8B030D-6E8A-4147-A177-3AD203B41FA5}">
                      <a16:colId xmlns:a16="http://schemas.microsoft.com/office/drawing/2014/main" val="748687057"/>
                    </a:ext>
                  </a:extLst>
                </a:gridCol>
              </a:tblGrid>
              <a:tr h="343382">
                <a:tc>
                  <a:txBody>
                    <a:bodyPr/>
                    <a:lstStyle/>
                    <a:p>
                      <a:pPr algn="ctr"/>
                      <a:r>
                        <a:rPr lang="en-US">
                          <a:solidFill>
                            <a:schemeClr val="accent3"/>
                          </a:solidFill>
                          <a:latin typeface="Open Sans Bold" panose="020B0806030504020204" pitchFamily="34" charset="0"/>
                          <a:ea typeface="Open Sans Bold" panose="020B0806030504020204" pitchFamily="34" charset="0"/>
                          <a:cs typeface="Open Sans Bold" panose="020B0806030504020204" pitchFamily="34" charset="0"/>
                        </a:rPr>
                        <a:t>Payment</a:t>
                      </a:r>
                    </a:p>
                  </a:txBody>
                  <a:tcPr>
                    <a:lnL w="38100" cap="flat" cmpd="sng" algn="ctr">
                      <a:solidFill>
                        <a:schemeClr val="tx1"/>
                      </a:solidFill>
                      <a:prstDash val="solid"/>
                      <a:round/>
                      <a:headEnd type="none" w="med" len="med"/>
                      <a:tailEnd type="none" w="med" len="med"/>
                    </a:lnL>
                    <a:lnT w="38100" cap="flat" cmpd="sng" algn="ctr">
                      <a:solidFill>
                        <a:schemeClr val="tx1"/>
                      </a:solidFill>
                      <a:prstDash val="solid"/>
                      <a:round/>
                      <a:headEnd type="none" w="med" len="med"/>
                      <a:tailEnd type="none" w="med" len="med"/>
                    </a:lnT>
                  </a:tcPr>
                </a:tc>
                <a:tc>
                  <a:txBody>
                    <a:bodyPr/>
                    <a:lstStyle/>
                    <a:p>
                      <a:pPr algn="ctr"/>
                      <a:r>
                        <a:rPr lang="en-US">
                          <a:solidFill>
                            <a:schemeClr val="accent3"/>
                          </a:solidFill>
                          <a:latin typeface="Open Sans Bold" panose="020B0806030504020204" pitchFamily="34" charset="0"/>
                          <a:ea typeface="Open Sans Bold" panose="020B0806030504020204" pitchFamily="34" charset="0"/>
                          <a:cs typeface="Open Sans Bold" panose="020B0806030504020204" pitchFamily="34" charset="0"/>
                        </a:rPr>
                        <a:t>Instead Use</a:t>
                      </a:r>
                    </a:p>
                  </a:txBody>
                  <a:tcPr>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01609241"/>
                  </a:ext>
                </a:extLst>
              </a:tr>
              <a:tr h="543688">
                <a:tc>
                  <a:txBody>
                    <a:bodyPr/>
                    <a:lstStyle/>
                    <a:p>
                      <a:pPr algn="l"/>
                      <a:r>
                        <a:rPr lang="en-US" sz="1600">
                          <a:latin typeface="Open Sans" panose="020B0606030504020204" pitchFamily="34" charset="0"/>
                          <a:ea typeface="Open Sans" panose="020B0606030504020204" pitchFamily="34" charset="0"/>
                          <a:cs typeface="Open Sans" panose="020B0606030504020204" pitchFamily="34" charset="0"/>
                        </a:rPr>
                        <a:t>Payments to individuals performing recurring services</a:t>
                      </a:r>
                    </a:p>
                  </a:txBody>
                  <a:tcPr>
                    <a:lnL w="38100" cap="flat" cmpd="sng" algn="ctr">
                      <a:solidFill>
                        <a:schemeClr val="tx1"/>
                      </a:solidFill>
                      <a:prstDash val="solid"/>
                      <a:round/>
                      <a:headEnd type="none" w="med" len="med"/>
                      <a:tailEnd type="none" w="med" len="med"/>
                    </a:lnL>
                  </a:tcPr>
                </a:tc>
                <a:tc>
                  <a:txBody>
                    <a:bodyPr/>
                    <a:lstStyle/>
                    <a:p>
                      <a:pPr marL="0" indent="0" algn="l">
                        <a:buFont typeface="Arial" panose="020B0604020202020204" pitchFamily="34" charset="0"/>
                        <a:buNone/>
                      </a:pPr>
                      <a:r>
                        <a:rPr lang="en-US" sz="1600" kern="1200">
                          <a:solidFill>
                            <a:schemeClr val="dk1"/>
                          </a:solidFill>
                          <a:latin typeface="Open Sans" panose="020B0606030504020204" pitchFamily="34" charset="0"/>
                          <a:ea typeface="Open Sans" panose="020B0606030504020204" pitchFamily="34" charset="0"/>
                          <a:cs typeface="Open Sans" panose="020B0606030504020204" pitchFamily="34" charset="0"/>
                        </a:rPr>
                        <a:t>Purchase Order/Supplier Invoice Request</a:t>
                      </a:r>
                    </a:p>
                  </a:txBody>
                  <a:tcPr>
                    <a:lnR w="381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603409397"/>
                  </a:ext>
                </a:extLst>
              </a:tr>
              <a:tr h="543688">
                <a:tc>
                  <a:txBody>
                    <a:bodyPr/>
                    <a:lstStyle/>
                    <a:p>
                      <a:pPr algn="l"/>
                      <a:r>
                        <a:rPr lang="en-US" sz="1600" kern="1200">
                          <a:solidFill>
                            <a:schemeClr val="dk1"/>
                          </a:solidFill>
                          <a:latin typeface="Open Sans" panose="020B0606030504020204" pitchFamily="34" charset="0"/>
                          <a:ea typeface="Open Sans" panose="020B0606030504020204" pitchFamily="34" charset="0"/>
                          <a:cs typeface="Open Sans" panose="020B0606030504020204" pitchFamily="34" charset="0"/>
                        </a:rPr>
                        <a:t>Payments to individuals currently registered as a supplier</a:t>
                      </a:r>
                    </a:p>
                  </a:txBody>
                  <a:tcPr>
                    <a:lnL w="38100" cap="flat" cmpd="sng" algn="ctr">
                      <a:solidFill>
                        <a:schemeClr val="tx1"/>
                      </a:solidFill>
                      <a:prstDash val="solid"/>
                      <a:round/>
                      <a:headEnd type="none" w="med" len="med"/>
                      <a:tailEnd type="none" w="med" len="med"/>
                    </a:lnL>
                  </a:tcPr>
                </a:tc>
                <a:tc>
                  <a:txBody>
                    <a:bodyPr/>
                    <a:lstStyle/>
                    <a:p>
                      <a:pPr marL="0" indent="0" algn="l">
                        <a:buFont typeface="Arial" panose="020B0604020202020204" pitchFamily="34" charset="0"/>
                        <a:buNone/>
                      </a:pPr>
                      <a:r>
                        <a:rPr lang="en-US" sz="1600" kern="1200">
                          <a:solidFill>
                            <a:schemeClr val="dk1"/>
                          </a:solidFill>
                          <a:latin typeface="Open Sans" panose="020B0606030504020204" pitchFamily="34" charset="0"/>
                          <a:ea typeface="Open Sans" panose="020B0606030504020204" pitchFamily="34" charset="0"/>
                          <a:cs typeface="Open Sans" panose="020B0606030504020204" pitchFamily="34" charset="0"/>
                        </a:rPr>
                        <a:t>Purchase Order/Supplier Invoice Request</a:t>
                      </a:r>
                    </a:p>
                  </a:txBody>
                  <a:tcPr>
                    <a:lnR w="381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765403496"/>
                  </a:ext>
                </a:extLst>
              </a:tr>
              <a:tr h="543688">
                <a:tc>
                  <a:txBody>
                    <a:bodyPr/>
                    <a:lstStyle/>
                    <a:p>
                      <a:pPr algn="l"/>
                      <a:r>
                        <a:rPr lang="en-US" sz="1600">
                          <a:latin typeface="Open Sans" panose="020B0606030504020204" pitchFamily="34" charset="0"/>
                          <a:ea typeface="Open Sans" panose="020B0606030504020204" pitchFamily="34" charset="0"/>
                          <a:cs typeface="Open Sans" panose="020B0606030504020204" pitchFamily="34" charset="0"/>
                        </a:rPr>
                        <a:t>Payments to a company or organization using an Employer Identification Number (EIN)</a:t>
                      </a:r>
                    </a:p>
                  </a:txBody>
                  <a:tcPr>
                    <a:lnL w="38100" cap="flat" cmpd="sng" algn="ctr">
                      <a:solidFill>
                        <a:schemeClr val="tx1"/>
                      </a:solidFill>
                      <a:prstDash val="solid"/>
                      <a:round/>
                      <a:headEnd type="none" w="med" len="med"/>
                      <a:tailEnd type="none" w="med" len="med"/>
                    </a:lnL>
                  </a:tcPr>
                </a:tc>
                <a:tc>
                  <a:txBody>
                    <a:bodyPr/>
                    <a:lstStyle/>
                    <a:p>
                      <a:pPr marL="0" indent="0" algn="l">
                        <a:buFont typeface="Arial" panose="020B0604020202020204" pitchFamily="34" charset="0"/>
                        <a:buNone/>
                      </a:pPr>
                      <a:r>
                        <a:rPr lang="en-US" sz="1600" kern="1200">
                          <a:solidFill>
                            <a:schemeClr val="dk1"/>
                          </a:solidFill>
                          <a:latin typeface="Open Sans" panose="020B0606030504020204" pitchFamily="34" charset="0"/>
                          <a:ea typeface="Open Sans" panose="020B0606030504020204" pitchFamily="34" charset="0"/>
                          <a:cs typeface="Open Sans" panose="020B0606030504020204" pitchFamily="34" charset="0"/>
                        </a:rPr>
                        <a:t>Purchase Order/Supplier Invoice Request</a:t>
                      </a:r>
                    </a:p>
                  </a:txBody>
                  <a:tcPr>
                    <a:lnR w="381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657183873"/>
                  </a:ext>
                </a:extLst>
              </a:tr>
              <a:tr h="377500">
                <a:tc>
                  <a:txBody>
                    <a:bodyPr/>
                    <a:lstStyle/>
                    <a:p>
                      <a:pPr algn="l"/>
                      <a:r>
                        <a:rPr lang="en-US" sz="1600">
                          <a:latin typeface="Open Sans" panose="020B0606030504020204" pitchFamily="34" charset="0"/>
                          <a:ea typeface="Open Sans" panose="020B0606030504020204" pitchFamily="34" charset="0"/>
                          <a:cs typeface="Open Sans" panose="020B0606030504020204" pitchFamily="34" charset="0"/>
                        </a:rPr>
                        <a:t>Service payments over the Direct Buy Limit </a:t>
                      </a:r>
                    </a:p>
                  </a:txBody>
                  <a:tcPr>
                    <a:lnL w="38100" cap="flat" cmpd="sng" algn="ctr">
                      <a:solidFill>
                        <a:schemeClr val="tx1"/>
                      </a:solidFill>
                      <a:prstDash val="solid"/>
                      <a:round/>
                      <a:headEnd type="none" w="med" len="med"/>
                      <a:tailEnd type="none" w="med" len="med"/>
                    </a:lnL>
                  </a:tcPr>
                </a:tc>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kern="1200">
                          <a:solidFill>
                            <a:schemeClr val="dk1"/>
                          </a:solidFill>
                          <a:latin typeface="Open Sans" panose="020B0606030504020204" pitchFamily="34" charset="0"/>
                          <a:ea typeface="Open Sans" panose="020B0606030504020204" pitchFamily="34" charset="0"/>
                          <a:cs typeface="Open Sans" panose="020B0606030504020204" pitchFamily="34" charset="0"/>
                        </a:rPr>
                        <a:t>Purchase Order/Supplier Invoice Request</a:t>
                      </a:r>
                    </a:p>
                  </a:txBody>
                  <a:tcPr>
                    <a:lnR w="381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622930402"/>
                  </a:ext>
                </a:extLst>
              </a:tr>
              <a:tr h="568820">
                <a:tc>
                  <a:txBody>
                    <a:bodyPr/>
                    <a:lstStyle/>
                    <a:p>
                      <a:pPr algn="l"/>
                      <a:r>
                        <a:rPr lang="en-US" sz="1600">
                          <a:latin typeface="Open Sans" panose="020B0606030504020204" pitchFamily="34" charset="0"/>
                          <a:ea typeface="Open Sans" panose="020B0606030504020204" pitchFamily="34" charset="0"/>
                          <a:cs typeface="Open Sans" panose="020B0606030504020204" pitchFamily="34" charset="0"/>
                        </a:rPr>
                        <a:t>Payments to UW employees</a:t>
                      </a:r>
                    </a:p>
                  </a:txBody>
                  <a:tcPr>
                    <a:lnL w="38100" cap="flat" cmpd="sng" algn="ctr">
                      <a:solidFill>
                        <a:schemeClr val="tx1"/>
                      </a:solidFill>
                      <a:prstDash val="solid"/>
                      <a:round/>
                      <a:headEnd type="none" w="med" len="med"/>
                      <a:tailEnd type="none" w="med" len="med"/>
                    </a:lnL>
                  </a:tcPr>
                </a:tc>
                <a:tc>
                  <a:txBody>
                    <a:bodyPr/>
                    <a:lstStyle/>
                    <a:p>
                      <a:pPr marL="0" indent="0" algn="l">
                        <a:buFont typeface="Arial" panose="020B0604020202020204" pitchFamily="34" charset="0"/>
                        <a:buNone/>
                      </a:pPr>
                      <a:r>
                        <a:rPr lang="en-US" sz="1600" kern="1200">
                          <a:solidFill>
                            <a:schemeClr val="dk1"/>
                          </a:solidFill>
                          <a:latin typeface="Open Sans" panose="020B0606030504020204" pitchFamily="34" charset="0"/>
                          <a:ea typeface="Open Sans" panose="020B0606030504020204" pitchFamily="34" charset="0"/>
                          <a:cs typeface="Open Sans" panose="020B0606030504020204" pitchFamily="34" charset="0"/>
                        </a:rPr>
                        <a:t>Payroll or Expense Report</a:t>
                      </a:r>
                    </a:p>
                  </a:txBody>
                  <a:tcPr>
                    <a:lnR w="381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598147228"/>
                  </a:ext>
                </a:extLst>
              </a:tr>
              <a:tr h="568820">
                <a:tc>
                  <a:txBody>
                    <a:bodyPr/>
                    <a:lstStyle/>
                    <a:p>
                      <a:pPr algn="l"/>
                      <a:r>
                        <a:rPr lang="en-US" sz="1600" kern="1200">
                          <a:solidFill>
                            <a:schemeClr val="dk1"/>
                          </a:solidFill>
                          <a:latin typeface="Open Sans" panose="020B0606030504020204" pitchFamily="34" charset="0"/>
                          <a:ea typeface="Open Sans" panose="020B0606030504020204" pitchFamily="34" charset="0"/>
                          <a:cs typeface="Open Sans" panose="020B0606030504020204" pitchFamily="34" charset="0"/>
                        </a:rPr>
                        <a:t>Payment for goods</a:t>
                      </a:r>
                    </a:p>
                  </a:txBody>
                  <a:tcPr>
                    <a:lnL w="38100" cap="flat" cmpd="sng" algn="ctr">
                      <a:solidFill>
                        <a:schemeClr val="tx1"/>
                      </a:solidFill>
                      <a:prstDash val="solid"/>
                      <a:round/>
                      <a:headEnd type="none" w="med" len="med"/>
                      <a:tailEnd type="none" w="med" len="med"/>
                    </a:lnL>
                    <a:lnB w="38100" cap="flat" cmpd="sng" algn="ctr">
                      <a:solidFill>
                        <a:schemeClr val="tx1"/>
                      </a:solidFill>
                      <a:prstDash val="solid"/>
                      <a:round/>
                      <a:headEnd type="none" w="med" len="med"/>
                      <a:tailEnd type="none" w="med" len="med"/>
                    </a:lnB>
                  </a:tcPr>
                </a:tc>
                <a:tc>
                  <a:txBody>
                    <a:bodyPr/>
                    <a:lstStyle/>
                    <a:p>
                      <a:pPr marL="0" indent="0" algn="l">
                        <a:buFont typeface="Arial" panose="020B0604020202020204" pitchFamily="34" charset="0"/>
                        <a:buNone/>
                      </a:pPr>
                      <a:r>
                        <a:rPr lang="en-US" sz="1600" kern="1200">
                          <a:solidFill>
                            <a:schemeClr val="dk1"/>
                          </a:solidFill>
                          <a:latin typeface="Open Sans" panose="020B0606030504020204" pitchFamily="34" charset="0"/>
                          <a:ea typeface="Open Sans" panose="020B0606030504020204" pitchFamily="34" charset="0"/>
                          <a:cs typeface="Open Sans" panose="020B0606030504020204" pitchFamily="34" charset="0"/>
                        </a:rPr>
                        <a:t>Purchase Order/Supplier Invoice Request</a:t>
                      </a:r>
                    </a:p>
                  </a:txBody>
                  <a:tcPr>
                    <a:lnR w="381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1135611"/>
                  </a:ext>
                </a:extLst>
              </a:tr>
            </a:tbl>
          </a:graphicData>
        </a:graphic>
      </p:graphicFrame>
      <p:sp>
        <p:nvSpPr>
          <p:cNvPr id="5" name="TextBox 4">
            <a:extLst>
              <a:ext uri="{FF2B5EF4-FFF2-40B4-BE49-F238E27FC236}">
                <a16:creationId xmlns:a16="http://schemas.microsoft.com/office/drawing/2014/main" id="{994D8D39-A5E2-1F6C-E03C-D71870668B53}"/>
              </a:ext>
            </a:extLst>
          </p:cNvPr>
          <p:cNvSpPr txBox="1"/>
          <p:nvPr/>
        </p:nvSpPr>
        <p:spPr>
          <a:xfrm>
            <a:off x="1172994" y="1650067"/>
            <a:ext cx="9982199" cy="400110"/>
          </a:xfrm>
          <a:prstGeom prst="rect">
            <a:avLst/>
          </a:prstGeom>
          <a:noFill/>
        </p:spPr>
        <p:txBody>
          <a:bodyPr wrap="square" rtlCol="0">
            <a:spAutoFit/>
          </a:bodyPr>
          <a:lstStyle/>
          <a:p>
            <a:pPr algn="ctr"/>
            <a:r>
              <a:rPr lang="en-US" sz="2000">
                <a:latin typeface="Open Sans Bold" panose="020B0806030504020204" pitchFamily="34" charset="0"/>
                <a:ea typeface="Open Sans Bold" panose="020B0806030504020204" pitchFamily="34" charset="0"/>
                <a:cs typeface="Open Sans Bold" panose="020B0806030504020204" pitchFamily="34" charset="0"/>
              </a:rPr>
              <a:t>What can </a:t>
            </a:r>
            <a:r>
              <a:rPr lang="en-US" sz="2000" b="1" u="sng">
                <a:latin typeface="Open Sans Bold" panose="020B0806030504020204" pitchFamily="34" charset="0"/>
                <a:ea typeface="Open Sans Bold" panose="020B0806030504020204" pitchFamily="34" charset="0"/>
                <a:cs typeface="Open Sans Bold" panose="020B0806030504020204" pitchFamily="34" charset="0"/>
              </a:rPr>
              <a:t>NOT</a:t>
            </a:r>
            <a:r>
              <a:rPr lang="en-US" sz="2000">
                <a:latin typeface="Open Sans Bold" panose="020B0806030504020204" pitchFamily="34" charset="0"/>
                <a:ea typeface="Open Sans Bold" panose="020B0806030504020204" pitchFamily="34" charset="0"/>
                <a:cs typeface="Open Sans Bold" panose="020B0806030504020204" pitchFamily="34" charset="0"/>
              </a:rPr>
              <a:t> be paid as a Miscellaneous Payment request?</a:t>
            </a:r>
          </a:p>
        </p:txBody>
      </p:sp>
    </p:spTree>
    <p:extLst>
      <p:ext uri="{BB962C8B-B14F-4D97-AF65-F5344CB8AC3E}">
        <p14:creationId xmlns:p14="http://schemas.microsoft.com/office/powerpoint/2010/main" val="41383907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DA37B1-D4F1-A9C3-9518-86B5CBB6768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3269B24-D911-D698-58A3-B1D3FAECE954}"/>
              </a:ext>
            </a:extLst>
          </p:cNvPr>
          <p:cNvSpPr>
            <a:spLocks noGrp="1"/>
          </p:cNvSpPr>
          <p:nvPr>
            <p:ph type="title"/>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3330" dirty="0">
                <a:solidFill>
                  <a:schemeClr val="accent3"/>
                </a:solidFill>
                <a:latin typeface="Encode Sans Normal Black (bold)"/>
              </a:rPr>
              <a:t>MISCELLANEOUS PAYMENTS OVERVIEW – PAYMENT OPTIONS</a:t>
            </a:r>
          </a:p>
        </p:txBody>
      </p:sp>
      <p:graphicFrame>
        <p:nvGraphicFramePr>
          <p:cNvPr id="6" name="Table 5">
            <a:extLst>
              <a:ext uri="{FF2B5EF4-FFF2-40B4-BE49-F238E27FC236}">
                <a16:creationId xmlns:a16="http://schemas.microsoft.com/office/drawing/2014/main" id="{EBC6FD5C-EA45-A594-BE38-7F99064C0B86}"/>
              </a:ext>
            </a:extLst>
          </p:cNvPr>
          <p:cNvGraphicFramePr>
            <a:graphicFrameLocks noGrp="1"/>
          </p:cNvGraphicFramePr>
          <p:nvPr>
            <p:extLst>
              <p:ext uri="{D42A27DB-BD31-4B8C-83A1-F6EECF244321}">
                <p14:modId xmlns:p14="http://schemas.microsoft.com/office/powerpoint/2010/main" val="1437877401"/>
              </p:ext>
            </p:extLst>
          </p:nvPr>
        </p:nvGraphicFramePr>
        <p:xfrm>
          <a:off x="1648432" y="2444962"/>
          <a:ext cx="8658225" cy="2780230"/>
        </p:xfrm>
        <a:graphic>
          <a:graphicData uri="http://schemas.openxmlformats.org/drawingml/2006/table">
            <a:tbl>
              <a:tblPr firstRow="1" bandRow="1">
                <a:tableStyleId>{5C22544A-7EE6-4342-B048-85BDC9FD1C3A}</a:tableStyleId>
              </a:tblPr>
              <a:tblGrid>
                <a:gridCol w="1382406">
                  <a:extLst>
                    <a:ext uri="{9D8B030D-6E8A-4147-A177-3AD203B41FA5}">
                      <a16:colId xmlns:a16="http://schemas.microsoft.com/office/drawing/2014/main" val="1220538173"/>
                    </a:ext>
                  </a:extLst>
                </a:gridCol>
                <a:gridCol w="7275819">
                  <a:extLst>
                    <a:ext uri="{9D8B030D-6E8A-4147-A177-3AD203B41FA5}">
                      <a16:colId xmlns:a16="http://schemas.microsoft.com/office/drawing/2014/main" val="748687057"/>
                    </a:ext>
                  </a:extLst>
                </a:gridCol>
              </a:tblGrid>
              <a:tr h="346444">
                <a:tc>
                  <a:txBody>
                    <a:bodyPr/>
                    <a:lstStyle/>
                    <a:p>
                      <a:pPr marL="0" indent="0" algn="ctr"/>
                      <a:r>
                        <a:rPr lang="en-US">
                          <a:solidFill>
                            <a:schemeClr val="accent3"/>
                          </a:solidFill>
                          <a:latin typeface="Open Sans Bold" panose="020B0806030504020204" pitchFamily="34" charset="0"/>
                          <a:ea typeface="Open Sans Bold" panose="020B0806030504020204" pitchFamily="34" charset="0"/>
                          <a:cs typeface="Open Sans Bold" panose="020B0806030504020204" pitchFamily="34" charset="0"/>
                        </a:rPr>
                        <a:t>Payment Option</a:t>
                      </a:r>
                    </a:p>
                  </a:txBody>
                  <a:tcPr>
                    <a:lnL w="38100" cap="flat" cmpd="sng" algn="ctr">
                      <a:solidFill>
                        <a:schemeClr val="tx1"/>
                      </a:solidFill>
                      <a:prstDash val="solid"/>
                      <a:round/>
                      <a:headEnd type="none" w="med" len="med"/>
                      <a:tailEnd type="none" w="med" len="med"/>
                    </a:lnL>
                    <a:lnT w="38100" cap="flat" cmpd="sng" algn="ctr">
                      <a:solidFill>
                        <a:schemeClr val="tx1"/>
                      </a:solidFill>
                      <a:prstDash val="solid"/>
                      <a:round/>
                      <a:headEnd type="none" w="med" len="med"/>
                      <a:tailEnd type="none" w="med" len="med"/>
                    </a:lnT>
                  </a:tcPr>
                </a:tc>
                <a:tc>
                  <a:txBody>
                    <a:bodyPr/>
                    <a:lstStyle/>
                    <a:p>
                      <a:pPr algn="ctr"/>
                      <a:r>
                        <a:rPr lang="en-US">
                          <a:solidFill>
                            <a:schemeClr val="accent3"/>
                          </a:solidFill>
                          <a:latin typeface="Open Sans Bold" panose="020B0806030504020204" pitchFamily="34" charset="0"/>
                          <a:ea typeface="Open Sans Bold" panose="020B0806030504020204" pitchFamily="34" charset="0"/>
                          <a:cs typeface="Open Sans Bold" panose="020B0806030504020204" pitchFamily="34" charset="0"/>
                        </a:rPr>
                        <a:t>Considerations</a:t>
                      </a:r>
                    </a:p>
                  </a:txBody>
                  <a:tcPr>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01609241"/>
                  </a:ext>
                </a:extLst>
              </a:tr>
              <a:tr h="336054">
                <a:tc>
                  <a:txBody>
                    <a:bodyPr/>
                    <a:lstStyle/>
                    <a:p>
                      <a:pPr algn="l"/>
                      <a:r>
                        <a:rPr lang="en-US" sz="1600">
                          <a:latin typeface="Open Sans" panose="020B0606030504020204" pitchFamily="34" charset="0"/>
                          <a:ea typeface="Open Sans" panose="020B0606030504020204" pitchFamily="34" charset="0"/>
                          <a:cs typeface="Open Sans" panose="020B0606030504020204" pitchFamily="34" charset="0"/>
                        </a:rPr>
                        <a:t>Check</a:t>
                      </a:r>
                    </a:p>
                  </a:txBody>
                  <a:tcPr>
                    <a:lnL w="38100" cap="flat" cmpd="sng" algn="ctr">
                      <a:solidFill>
                        <a:schemeClr val="tx1"/>
                      </a:solidFill>
                      <a:prstDash val="solid"/>
                      <a:round/>
                      <a:headEnd type="none" w="med" len="med"/>
                      <a:tailEnd type="none" w="med" len="med"/>
                    </a:lnL>
                  </a:tcPr>
                </a:tc>
                <a:tc>
                  <a:txBody>
                    <a:bodyPr/>
                    <a:lstStyle/>
                    <a:p>
                      <a:pPr marL="285750" indent="-285750" algn="l">
                        <a:buFont typeface="Arial" panose="020B0604020202020204" pitchFamily="34" charset="0"/>
                        <a:buChar char="•"/>
                      </a:pPr>
                      <a:r>
                        <a:rPr lang="en-US" sz="1600" kern="1200">
                          <a:solidFill>
                            <a:schemeClr val="dk1"/>
                          </a:solidFill>
                          <a:latin typeface="Open Sans" panose="020B0606030504020204" pitchFamily="34" charset="0"/>
                          <a:ea typeface="Open Sans" panose="020B0606030504020204" pitchFamily="34" charset="0"/>
                          <a:cs typeface="Open Sans" panose="020B0606030504020204" pitchFamily="34" charset="0"/>
                        </a:rPr>
                        <a:t>Option to mail directly to payee or through campus mail </a:t>
                      </a:r>
                    </a:p>
                  </a:txBody>
                  <a:tcPr>
                    <a:lnR w="381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603409397"/>
                  </a:ext>
                </a:extLst>
              </a:tr>
              <a:tr h="394519">
                <a:tc>
                  <a:txBody>
                    <a:bodyPr/>
                    <a:lstStyle/>
                    <a:p>
                      <a:pPr algn="l"/>
                      <a:r>
                        <a:rPr lang="en-US" sz="1600">
                          <a:latin typeface="Open Sans" panose="020B0606030504020204" pitchFamily="34" charset="0"/>
                          <a:ea typeface="Open Sans" panose="020B0606030504020204" pitchFamily="34" charset="0"/>
                          <a:cs typeface="Open Sans" panose="020B0606030504020204" pitchFamily="34" charset="0"/>
                        </a:rPr>
                        <a:t>ACH</a:t>
                      </a:r>
                    </a:p>
                  </a:txBody>
                  <a:tcPr>
                    <a:lnL w="38100" cap="flat" cmpd="sng" algn="ctr">
                      <a:solidFill>
                        <a:schemeClr val="tx1"/>
                      </a:solidFill>
                      <a:prstDash val="solid"/>
                      <a:round/>
                      <a:headEnd type="none" w="med" len="med"/>
                      <a:tailEnd type="none" w="med" len="med"/>
                    </a:lnL>
                  </a:tcPr>
                </a:tc>
                <a:tc>
                  <a:txBody>
                    <a:bodyPr/>
                    <a:lstStyle/>
                    <a:p>
                      <a:pPr marL="285750" indent="-285750" algn="l">
                        <a:buFont typeface="Arial" panose="020B0604020202020204" pitchFamily="34" charset="0"/>
                        <a:buChar char="•"/>
                      </a:pPr>
                      <a:r>
                        <a:rPr lang="en-US" sz="1600" kern="1200">
                          <a:solidFill>
                            <a:schemeClr val="dk1"/>
                          </a:solidFill>
                          <a:latin typeface="Open Sans" panose="020B0606030504020204" pitchFamily="34" charset="0"/>
                          <a:ea typeface="Open Sans" panose="020B0606030504020204" pitchFamily="34" charset="0"/>
                          <a:cs typeface="Open Sans" panose="020B0606030504020204" pitchFamily="34" charset="0"/>
                        </a:rPr>
                        <a:t>Payees with domestic banks only </a:t>
                      </a:r>
                    </a:p>
                    <a:p>
                      <a:pPr marL="285750" indent="-285750" algn="l">
                        <a:buFont typeface="Arial" panose="020B0604020202020204" pitchFamily="34" charset="0"/>
                        <a:buChar char="•"/>
                      </a:pPr>
                      <a:r>
                        <a:rPr lang="en-US" sz="1600" kern="1200">
                          <a:solidFill>
                            <a:schemeClr val="dk1"/>
                          </a:solidFill>
                          <a:latin typeface="Open Sans" panose="020B0606030504020204" pitchFamily="34" charset="0"/>
                          <a:ea typeface="Open Sans" panose="020B0606030504020204" pitchFamily="34" charset="0"/>
                          <a:cs typeface="Open Sans" panose="020B0606030504020204" pitchFamily="34" charset="0"/>
                        </a:rPr>
                        <a:t>ACH Transactions over $5K require additional verification</a:t>
                      </a:r>
                    </a:p>
                  </a:txBody>
                  <a:tcPr>
                    <a:lnR w="381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657183873"/>
                  </a:ext>
                </a:extLst>
              </a:tr>
              <a:tr h="428625">
                <a:tc>
                  <a:txBody>
                    <a:bodyPr/>
                    <a:lstStyle/>
                    <a:p>
                      <a:pPr algn="l"/>
                      <a:r>
                        <a:rPr lang="en-US" sz="1600" kern="1200">
                          <a:solidFill>
                            <a:schemeClr val="dk1"/>
                          </a:solidFill>
                          <a:latin typeface="Open Sans" panose="020B0606030504020204" pitchFamily="34" charset="0"/>
                          <a:ea typeface="Open Sans" panose="020B0606030504020204" pitchFamily="34" charset="0"/>
                          <a:cs typeface="Open Sans" panose="020B0606030504020204" pitchFamily="34" charset="0"/>
                        </a:rPr>
                        <a:t>Wire</a:t>
                      </a:r>
                    </a:p>
                  </a:txBody>
                  <a:tcPr>
                    <a:lnL w="38100" cap="flat" cmpd="sng" algn="ctr">
                      <a:solidFill>
                        <a:schemeClr val="tx1"/>
                      </a:solidFill>
                      <a:prstDash val="solid"/>
                      <a:round/>
                      <a:headEnd type="none" w="med" len="med"/>
                      <a:tailEnd type="none" w="med" len="med"/>
                    </a:lnL>
                  </a:tcPr>
                </a:tc>
                <a:tc>
                  <a:txBody>
                    <a:bodyPr/>
                    <a:lstStyle/>
                    <a:p>
                      <a:pPr marL="285750" indent="-285750" algn="l">
                        <a:buFont typeface="Arial" panose="020B0604020202020204" pitchFamily="34" charset="0"/>
                        <a:buChar char="•"/>
                      </a:pPr>
                      <a:r>
                        <a:rPr lang="en-US" sz="1600" kern="1200">
                          <a:solidFill>
                            <a:schemeClr val="dk1"/>
                          </a:solidFill>
                          <a:latin typeface="Open Sans" panose="020B0606030504020204" pitchFamily="34" charset="0"/>
                          <a:ea typeface="Open Sans" panose="020B0606030504020204" pitchFamily="34" charset="0"/>
                          <a:cs typeface="Open Sans" panose="020B0606030504020204" pitchFamily="34" charset="0"/>
                        </a:rPr>
                        <a:t>Primarily used for payees with banks outside of the U.S.</a:t>
                      </a:r>
                    </a:p>
                    <a:p>
                      <a:pPr marL="285750" indent="-285750" algn="l">
                        <a:buFont typeface="Arial" panose="020B0604020202020204" pitchFamily="34" charset="0"/>
                        <a:buChar char="•"/>
                      </a:pPr>
                      <a:r>
                        <a:rPr lang="en-US" sz="1600" kern="1200">
                          <a:solidFill>
                            <a:schemeClr val="dk1"/>
                          </a:solidFill>
                          <a:latin typeface="Open Sans" panose="020B0606030504020204" pitchFamily="34" charset="0"/>
                          <a:ea typeface="Open Sans" panose="020B0606030504020204" pitchFamily="34" charset="0"/>
                          <a:cs typeface="Open Sans" panose="020B0606030504020204" pitchFamily="34" charset="0"/>
                        </a:rPr>
                        <a:t>Payee address is required (ISO 20022)</a:t>
                      </a:r>
                    </a:p>
                  </a:txBody>
                  <a:tcPr>
                    <a:lnR w="381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622930402"/>
                  </a:ext>
                </a:extLst>
              </a:tr>
              <a:tr h="645856">
                <a:tc>
                  <a:txBody>
                    <a:bodyPr/>
                    <a:lstStyle/>
                    <a:p>
                      <a:pPr algn="l"/>
                      <a:r>
                        <a:rPr lang="en-US" sz="1600">
                          <a:latin typeface="Open Sans" panose="020B0606030504020204" pitchFamily="34" charset="0"/>
                          <a:ea typeface="Open Sans" panose="020B0606030504020204" pitchFamily="34" charset="0"/>
                          <a:cs typeface="Open Sans" panose="020B0606030504020204" pitchFamily="34" charset="0"/>
                        </a:rPr>
                        <a:t>Zelle</a:t>
                      </a:r>
                    </a:p>
                  </a:txBody>
                  <a:tcPr>
                    <a:lnL w="38100" cap="flat" cmpd="sng" algn="ctr">
                      <a:solidFill>
                        <a:schemeClr val="tx1"/>
                      </a:solidFill>
                      <a:prstDash val="solid"/>
                      <a:round/>
                      <a:headEnd type="none" w="med" len="med"/>
                      <a:tailEnd type="none" w="med" len="med"/>
                    </a:lnL>
                  </a:tcPr>
                </a:tc>
                <a:tc>
                  <a:txBody>
                    <a:bodyPr/>
                    <a:lstStyle/>
                    <a:p>
                      <a:pPr marL="285750" indent="-285750" algn="l">
                        <a:buFont typeface="Arial" panose="020B0604020202020204" pitchFamily="34" charset="0"/>
                        <a:buChar char="•"/>
                      </a:pPr>
                      <a:r>
                        <a:rPr lang="en-US" sz="1600" kern="1200">
                          <a:solidFill>
                            <a:schemeClr val="dk1"/>
                          </a:solidFill>
                          <a:latin typeface="Open Sans" panose="020B0606030504020204" pitchFamily="34" charset="0"/>
                          <a:ea typeface="Open Sans" panose="020B0606030504020204" pitchFamily="34" charset="0"/>
                          <a:cs typeface="Open Sans" panose="020B0606030504020204" pitchFamily="34" charset="0"/>
                        </a:rPr>
                        <a:t>Research Subject payments only</a:t>
                      </a:r>
                    </a:p>
                    <a:p>
                      <a:pPr marL="285750" indent="-285750" algn="l">
                        <a:buFont typeface="Arial" panose="020B0604020202020204" pitchFamily="34" charset="0"/>
                        <a:buChar char="•"/>
                      </a:pPr>
                      <a:r>
                        <a:rPr lang="en-US" sz="1600" kern="1200">
                          <a:solidFill>
                            <a:schemeClr val="dk1"/>
                          </a:solidFill>
                          <a:latin typeface="Open Sans" panose="020B0606030504020204" pitchFamily="34" charset="0"/>
                          <a:ea typeface="Open Sans" panose="020B0606030504020204" pitchFamily="34" charset="0"/>
                          <a:cs typeface="Open Sans" panose="020B0606030504020204" pitchFamily="34" charset="0"/>
                        </a:rPr>
                        <a:t>Payee phone number or address that is registered with Zelle</a:t>
                      </a:r>
                    </a:p>
                  </a:txBody>
                  <a:tcPr>
                    <a:lnR w="381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598147228"/>
                  </a:ext>
                </a:extLst>
              </a:tr>
            </a:tbl>
          </a:graphicData>
        </a:graphic>
      </p:graphicFrame>
      <p:sp>
        <p:nvSpPr>
          <p:cNvPr id="5" name="TextBox 4">
            <a:extLst>
              <a:ext uri="{FF2B5EF4-FFF2-40B4-BE49-F238E27FC236}">
                <a16:creationId xmlns:a16="http://schemas.microsoft.com/office/drawing/2014/main" id="{8C32C8BA-FC9F-DE6A-05FF-9B2F51A30558}"/>
              </a:ext>
            </a:extLst>
          </p:cNvPr>
          <p:cNvSpPr txBox="1"/>
          <p:nvPr/>
        </p:nvSpPr>
        <p:spPr>
          <a:xfrm>
            <a:off x="1610331" y="1972902"/>
            <a:ext cx="8658225" cy="400110"/>
          </a:xfrm>
          <a:prstGeom prst="rect">
            <a:avLst/>
          </a:prstGeom>
          <a:noFill/>
        </p:spPr>
        <p:txBody>
          <a:bodyPr wrap="square" rtlCol="0">
            <a:spAutoFit/>
          </a:bodyPr>
          <a:lstStyle/>
          <a:p>
            <a:pPr algn="ctr"/>
            <a:r>
              <a:rPr lang="en-US" sz="2000">
                <a:latin typeface="Open Sans Bold" panose="020B0806030504020204" pitchFamily="34" charset="0"/>
                <a:ea typeface="Open Sans Bold" panose="020B0806030504020204" pitchFamily="34" charset="0"/>
                <a:cs typeface="Open Sans Bold" panose="020B0806030504020204" pitchFamily="34" charset="0"/>
              </a:rPr>
              <a:t>What payment options are available?</a:t>
            </a:r>
          </a:p>
        </p:txBody>
      </p:sp>
    </p:spTree>
    <p:extLst>
      <p:ext uri="{BB962C8B-B14F-4D97-AF65-F5344CB8AC3E}">
        <p14:creationId xmlns:p14="http://schemas.microsoft.com/office/powerpoint/2010/main" val="39396469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AE4A4A-BFEC-B55B-8C63-B6BC68536D2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6A7A0CB-35E7-A216-DC6D-46F8AD6A8349}"/>
              </a:ext>
            </a:extLst>
          </p:cNvPr>
          <p:cNvSpPr>
            <a:spLocks noGrp="1"/>
          </p:cNvSpPr>
          <p:nvPr>
            <p:ph type="title"/>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3330" dirty="0">
                <a:solidFill>
                  <a:schemeClr val="accent3"/>
                </a:solidFill>
                <a:latin typeface="Encode Sans Normal Black (bold)"/>
              </a:rPr>
              <a:t>MISCELLANEOUS PAYMENTS OVERVIEW - PROCESS</a:t>
            </a:r>
          </a:p>
        </p:txBody>
      </p:sp>
      <p:pic>
        <p:nvPicPr>
          <p:cNvPr id="17" name="Picture 16" descr="Flow chart of the Miscellaneous Payments Business Process showing the Workday roles that will be involved in payment approval.">
            <a:extLst>
              <a:ext uri="{FF2B5EF4-FFF2-40B4-BE49-F238E27FC236}">
                <a16:creationId xmlns:a16="http://schemas.microsoft.com/office/drawing/2014/main" id="{1C70187A-4994-5D05-2785-499F3662EA72}"/>
              </a:ext>
            </a:extLst>
          </p:cNvPr>
          <p:cNvPicPr>
            <a:picLocks noChangeAspect="1"/>
          </p:cNvPicPr>
          <p:nvPr/>
        </p:nvPicPr>
        <p:blipFill>
          <a:blip r:embed="rId3"/>
          <a:stretch>
            <a:fillRect/>
          </a:stretch>
        </p:blipFill>
        <p:spPr>
          <a:xfrm>
            <a:off x="531849" y="1894115"/>
            <a:ext cx="11128302" cy="3871512"/>
          </a:xfrm>
          <a:prstGeom prst="rect">
            <a:avLst/>
          </a:prstGeom>
        </p:spPr>
      </p:pic>
    </p:spTree>
    <p:extLst>
      <p:ext uri="{BB962C8B-B14F-4D97-AF65-F5344CB8AC3E}">
        <p14:creationId xmlns:p14="http://schemas.microsoft.com/office/powerpoint/2010/main" val="37766981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odule 2 Title" descr="Module one will take you through Master Data Maintenance"/>
          <p:cNvSpPr>
            <a:spLocks noGrp="1"/>
          </p:cNvSpPr>
          <p:nvPr>
            <p:ph type="title"/>
          </p:nvPr>
        </p:nvSpPr>
        <p:spPr/>
        <p:txBody>
          <a:bodyPr>
            <a:normAutofit/>
          </a:bodyPr>
          <a:lstStyle/>
          <a:p>
            <a:r>
              <a:rPr lang="en-US"/>
              <a:t>Step 1: The Miscellaneous Payee</a:t>
            </a:r>
          </a:p>
        </p:txBody>
      </p:sp>
    </p:spTree>
    <p:extLst>
      <p:ext uri="{BB962C8B-B14F-4D97-AF65-F5344CB8AC3E}">
        <p14:creationId xmlns:p14="http://schemas.microsoft.com/office/powerpoint/2010/main" val="17832830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2_Custom Design">
  <a:themeElements>
    <a:clrScheme name="4b2e83">
      <a:dk1>
        <a:srgbClr val="4B2E83"/>
      </a:dk1>
      <a:lt1>
        <a:srgbClr val="E8D3A2"/>
      </a:lt1>
      <a:dk2>
        <a:srgbClr val="4B2E83"/>
      </a:dk2>
      <a:lt2>
        <a:srgbClr val="FFFFFF"/>
      </a:lt2>
      <a:accent1>
        <a:srgbClr val="4B2E83"/>
      </a:accent1>
      <a:accent2>
        <a:srgbClr val="E8D3A2"/>
      </a:accent2>
      <a:accent3>
        <a:srgbClr val="FFFFFF"/>
      </a:accent3>
      <a:accent4>
        <a:srgbClr val="D8D9DA"/>
      </a:accent4>
      <a:accent5>
        <a:srgbClr val="999999"/>
      </a:accent5>
      <a:accent6>
        <a:srgbClr val="917B4C"/>
      </a:accent6>
      <a:hlink>
        <a:srgbClr val="D8D9DA"/>
      </a:hlink>
      <a:folHlink>
        <a:srgbClr val="9999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4b2e83">
      <a:dk1>
        <a:srgbClr val="4B2E83"/>
      </a:dk1>
      <a:lt1>
        <a:srgbClr val="E8D3A2"/>
      </a:lt1>
      <a:dk2>
        <a:srgbClr val="4B2E83"/>
      </a:dk2>
      <a:lt2>
        <a:srgbClr val="FFFFFF"/>
      </a:lt2>
      <a:accent1>
        <a:srgbClr val="4B2E83"/>
      </a:accent1>
      <a:accent2>
        <a:srgbClr val="E8D3A2"/>
      </a:accent2>
      <a:accent3>
        <a:srgbClr val="FFFFFF"/>
      </a:accent3>
      <a:accent4>
        <a:srgbClr val="D8D9DA"/>
      </a:accent4>
      <a:accent5>
        <a:srgbClr val="999999"/>
      </a:accent5>
      <a:accent6>
        <a:srgbClr val="917B4C"/>
      </a:accent6>
      <a:hlink>
        <a:srgbClr val="D8D9DA"/>
      </a:hlink>
      <a:folHlink>
        <a:srgbClr val="9999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UW Palette 1">
      <a:dk1>
        <a:srgbClr val="4B2E83"/>
      </a:dk1>
      <a:lt1>
        <a:srgbClr val="E8E3D3"/>
      </a:lt1>
      <a:dk2>
        <a:srgbClr val="4B2E83"/>
      </a:dk2>
      <a:lt2>
        <a:srgbClr val="FFFFFF"/>
      </a:lt2>
      <a:accent1>
        <a:srgbClr val="4B2E83"/>
      </a:accent1>
      <a:accent2>
        <a:srgbClr val="E8E3D3"/>
      </a:accent2>
      <a:accent3>
        <a:srgbClr val="FFFFFF"/>
      </a:accent3>
      <a:accent4>
        <a:srgbClr val="D9D9D9"/>
      </a:accent4>
      <a:accent5>
        <a:srgbClr val="444444"/>
      </a:accent5>
      <a:accent6>
        <a:srgbClr val="85754D"/>
      </a:accent6>
      <a:hlink>
        <a:srgbClr val="4B2E83"/>
      </a:hlink>
      <a:folHlink>
        <a:srgbClr val="4B2E8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1_Custom Design">
  <a:themeElements>
    <a:clrScheme name="UW Brand">
      <a:dk1>
        <a:srgbClr val="33006F"/>
      </a:dk1>
      <a:lt1>
        <a:srgbClr val="E8D3A2"/>
      </a:lt1>
      <a:dk2>
        <a:srgbClr val="33006F"/>
      </a:dk2>
      <a:lt2>
        <a:srgbClr val="FFFFFF"/>
      </a:lt2>
      <a:accent1>
        <a:srgbClr val="33006F"/>
      </a:accent1>
      <a:accent2>
        <a:srgbClr val="E8D3A2"/>
      </a:accent2>
      <a:accent3>
        <a:srgbClr val="FFFFFF"/>
      </a:accent3>
      <a:accent4>
        <a:srgbClr val="D8D9DA"/>
      </a:accent4>
      <a:accent5>
        <a:srgbClr val="999999"/>
      </a:accent5>
      <a:accent6>
        <a:srgbClr val="917B4C"/>
      </a:accent6>
      <a:hlink>
        <a:srgbClr val="D8D9DA"/>
      </a:hlink>
      <a:folHlink>
        <a:srgbClr val="9999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2C2D3B5BEBF8A4D9E2E848A088AFD6A" ma:contentTypeVersion="15" ma:contentTypeDescription="Create a new document." ma:contentTypeScope="" ma:versionID="67156b45488baa520e0d8c15d471ebc6">
  <xsd:schema xmlns:xsd="http://www.w3.org/2001/XMLSchema" xmlns:xs="http://www.w3.org/2001/XMLSchema" xmlns:p="http://schemas.microsoft.com/office/2006/metadata/properties" xmlns:ns2="6913f07e-911d-4a26-b2e1-5862122ac21d" xmlns:ns3="2ea544b0-b0c7-492e-ae5c-7c782a11a3f7" xmlns:ns4="ab06a5aa-8e31-4bdb-9b13-38c58a92ec8a" targetNamespace="http://schemas.microsoft.com/office/2006/metadata/properties" ma:root="true" ma:fieldsID="d4488d2ecffc14cb0027972785a20b05" ns2:_="" ns3:_="" ns4:_="">
    <xsd:import namespace="6913f07e-911d-4a26-b2e1-5862122ac21d"/>
    <xsd:import namespace="2ea544b0-b0c7-492e-ae5c-7c782a11a3f7"/>
    <xsd:import namespace="ab06a5aa-8e31-4bdb-9b13-38c58a92ec8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SearchProperties" minOccurs="0"/>
                <xsd:element ref="ns3:MediaServiceObjectDetectorVersions" minOccurs="0"/>
                <xsd:element ref="ns3:MediaServiceDateTaken" minOccurs="0"/>
                <xsd:element ref="ns3:MediaServiceGenerationTime" minOccurs="0"/>
                <xsd:element ref="ns3:MediaServiceEventHashCode" minOccurs="0"/>
                <xsd:element ref="ns3:MediaLengthInSeconds" minOccurs="0"/>
                <xsd:element ref="ns3:lcf76f155ced4ddcb4097134ff3c332f" minOccurs="0"/>
                <xsd:element ref="ns4:TaxCatchAll"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913f07e-911d-4a26-b2e1-5862122ac21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ea544b0-b0c7-492e-ae5c-7c782a11a3f7"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e20148b9-20a4-48a0-acba-ba52d68a37a3"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b06a5aa-8e31-4bdb-9b13-38c58a92ec8a"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9b1f788c-d6de-4322-ba0f-51314a9295e6}" ma:internalName="TaxCatchAll" ma:showField="CatchAllData" ma:web="8130f1e3-54ba-46fe-b2a9-ffd48ae6d60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ab06a5aa-8e31-4bdb-9b13-38c58a92ec8a" xsi:nil="true"/>
    <lcf76f155ced4ddcb4097134ff3c332f xmlns="2ea544b0-b0c7-492e-ae5c-7c782a11a3f7">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9C8DAC1-12C7-4F28-ACAF-5273541614C1}">
  <ds:schemaRefs>
    <ds:schemaRef ds:uri="2ea544b0-b0c7-492e-ae5c-7c782a11a3f7"/>
    <ds:schemaRef ds:uri="6913f07e-911d-4a26-b2e1-5862122ac21d"/>
    <ds:schemaRef ds:uri="ab06a5aa-8e31-4bdb-9b13-38c58a92ec8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97AC2B8-FFFA-40F6-A3E4-1A0AC364D26B}">
  <ds:schemaRefs>
    <ds:schemaRef ds:uri="2ea544b0-b0c7-492e-ae5c-7c782a11a3f7"/>
    <ds:schemaRef ds:uri="ab06a5aa-8e31-4bdb-9b13-38c58a92ec8a"/>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B8A09232-28D9-41D8-808D-E7900CDF4AA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177</TotalTime>
  <Words>1390</Words>
  <Application>Microsoft Office PowerPoint</Application>
  <PresentationFormat>Widescreen</PresentationFormat>
  <Paragraphs>240</Paragraphs>
  <Slides>47</Slides>
  <Notes>46</Notes>
  <HiddenSlides>0</HiddenSlides>
  <MMClips>0</MMClips>
  <ScaleCrop>false</ScaleCrop>
  <HeadingPairs>
    <vt:vector size="6" baseType="variant">
      <vt:variant>
        <vt:lpstr>Fonts Used</vt:lpstr>
      </vt:variant>
      <vt:variant>
        <vt:i4>12</vt:i4>
      </vt:variant>
      <vt:variant>
        <vt:lpstr>Theme</vt:lpstr>
      </vt:variant>
      <vt:variant>
        <vt:i4>4</vt:i4>
      </vt:variant>
      <vt:variant>
        <vt:lpstr>Slide Titles</vt:lpstr>
      </vt:variant>
      <vt:variant>
        <vt:i4>47</vt:i4>
      </vt:variant>
    </vt:vector>
  </HeadingPairs>
  <TitlesOfParts>
    <vt:vector size="63" baseType="lpstr">
      <vt:lpstr>Arial</vt:lpstr>
      <vt:lpstr>Calibri</vt:lpstr>
      <vt:lpstr>Encode Sans Normal Black</vt:lpstr>
      <vt:lpstr>Encode Sans Normal Black (bold)</vt:lpstr>
      <vt:lpstr>Lucida Grande</vt:lpstr>
      <vt:lpstr>Open Sans</vt:lpstr>
      <vt:lpstr>Open Sans Bold</vt:lpstr>
      <vt:lpstr>Open Sans Light</vt:lpstr>
      <vt:lpstr>Roboto</vt:lpstr>
      <vt:lpstr>Uni Sans</vt:lpstr>
      <vt:lpstr>Uni Sans Regular</vt:lpstr>
      <vt:lpstr>Wingdings</vt:lpstr>
      <vt:lpstr>2_Custom Design</vt:lpstr>
      <vt:lpstr>Custom Design</vt:lpstr>
      <vt:lpstr>Office Theme</vt:lpstr>
      <vt:lpstr>1_Custom Design</vt:lpstr>
      <vt:lpstr>MISCELLANEOUS PAYMENTS </vt:lpstr>
      <vt:lpstr>AGENDA</vt:lpstr>
      <vt:lpstr>MISCELLANEOUS PAYMENTS OVERVIEW</vt:lpstr>
      <vt:lpstr>MISCELLANEOUS PAYMENTS OVERVIEW - CATEGORIES</vt:lpstr>
      <vt:lpstr>MISCELLANEOUS PAYMENTS OVERVIEW – CATEGORIES CONTINUED</vt:lpstr>
      <vt:lpstr>MISCELLANEOUS PAYMENTS OVERVIEW – WHAT IS NOT ALLOWED</vt:lpstr>
      <vt:lpstr>MISCELLANEOUS PAYMENTS OVERVIEW – PAYMENT OPTIONS</vt:lpstr>
      <vt:lpstr>MISCELLANEOUS PAYMENTS OVERVIEW - PROCESS</vt:lpstr>
      <vt:lpstr>Step 1: The Miscellaneous Payee</vt:lpstr>
      <vt:lpstr>CREATING THE PAYEE PROFILE</vt:lpstr>
      <vt:lpstr>CREATING THE PAYEE PROFILE – PAYMENT CATEGORY</vt:lpstr>
      <vt:lpstr>CREATING THE PAYEE PROFILE – ADDRESS AND EMAIL</vt:lpstr>
      <vt:lpstr>CREATING THE PAYEE PROFILE – ADDRESS USAGE</vt:lpstr>
      <vt:lpstr>CREATING THE PAYEE PROFILE – TAX INFORMATION</vt:lpstr>
      <vt:lpstr>CREATING THE PAYEE PROFILE – TAX ID INFORMATION </vt:lpstr>
      <vt:lpstr>CREATING THE PAYEE PROFILE – BANKING INFORMATION</vt:lpstr>
      <vt:lpstr>CREATING THE PAYEE PROFILE – INTERMEDIARY BANK</vt:lpstr>
      <vt:lpstr>CREATING THE PAYEE PROFILE – ALTERNATE NAME</vt:lpstr>
      <vt:lpstr>CREATING THE PAYEE PROFILE - ATTACHMENTS</vt:lpstr>
      <vt:lpstr>Step 2: The Miscellaneous Payment</vt:lpstr>
      <vt:lpstr>CREATING THE MISCELLANEOUS PAYMENT</vt:lpstr>
      <vt:lpstr>CREATING THE MISCELLANEOUS PAYMENT – REQUEST CATEGORY</vt:lpstr>
      <vt:lpstr>CREATING THE MISCELLANEOUS PAYMENT – HANDLING CODE</vt:lpstr>
      <vt:lpstr>CREATING THE MISCELLANEOUS PAYMENT – TOTAL AND AMOUNT</vt:lpstr>
      <vt:lpstr>CREATING THE MISCELLANEOUS PAYMENT – LINE ITEM</vt:lpstr>
      <vt:lpstr>CREATING THE MISCELLANEOUS PAYMENT - WORKTAGS</vt:lpstr>
      <vt:lpstr>CREATING THE MISCELLANEOUS PAYMENT – MISCELLANEOUS FIELDS</vt:lpstr>
      <vt:lpstr>CREATING THE MISCELLANEOUS PAYMENT - ATTACHMENTS</vt:lpstr>
      <vt:lpstr>CREATING THE MISCELLANEOUS PAYMENT – NEXT STEP</vt:lpstr>
      <vt:lpstr>CREATING THE MISCELLANEOUS PAYMENT – PAYMENT REQUEST NUMBER</vt:lpstr>
      <vt:lpstr>CREATING THE MISCELLANEOUS PAYMENT – EDIT FUNCTION</vt:lpstr>
      <vt:lpstr>CREATING THE MISCELLANEOUS PAYMENT – PROFILE EDIT </vt:lpstr>
      <vt:lpstr>FOREIGN PAYMENTS</vt:lpstr>
      <vt:lpstr>FOREIGN PAYMENTS – HANDLING CODE</vt:lpstr>
      <vt:lpstr>FOREIGN PAYMENTS – MISCELLANEOUS FIELDS</vt:lpstr>
      <vt:lpstr>FOREIGN PAYMENTS -CHECKLISTS</vt:lpstr>
      <vt:lpstr>TEMPORARY VISA CLASSIFICATIONS</vt:lpstr>
      <vt:lpstr>Recent Updates</vt:lpstr>
      <vt:lpstr>REQUIREMENTS FOR ACH PAYMENTS</vt:lpstr>
      <vt:lpstr>ADDRESS REQUIREMENT (WIRES)</vt:lpstr>
      <vt:lpstr>RESTRICTED PARTY SCREENING</vt:lpstr>
      <vt:lpstr>FOOD-RELATED SPEND CATEGORIES GUIDANCE</vt:lpstr>
      <vt:lpstr>RESOURCES</vt:lpstr>
      <vt:lpstr>RESOURCES (CONT.)</vt:lpstr>
      <vt:lpstr>REPORT RESOURCES </vt:lpstr>
      <vt:lpstr>Questions?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Heather Nicholson</dc:creator>
  <cp:lastModifiedBy>Heather Nicholson</cp:lastModifiedBy>
  <cp:revision>23</cp:revision>
  <cp:lastPrinted>2025-01-24T17:08:50Z</cp:lastPrinted>
  <dcterms:created xsi:type="dcterms:W3CDTF">2023-08-10T17:46:19Z</dcterms:created>
  <dcterms:modified xsi:type="dcterms:W3CDTF">2026-08-27T15:51:14Z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0x010100F2C2D3B5BEBF8A4D9E2E848A088AFD6A</vt:lpwstr>
  </property>
  <property fmtid="{D5CDD505-2E9C-101B-9397-08002B2CF9AE}" pid="3" name="MediaServiceImageTags">
    <vt:lpwstr/>
  </property>
</Properties>
</file>