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tags/tag25.xml" ContentType="application/vnd.openxmlformats-officedocument.presentationml.tags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ppt/tags/tag27.xml" ContentType="application/vnd.openxmlformats-officedocument.presentationml.tags+xml"/>
  <Override PartName="/ppt/notesSlides/notesSlide36.xml" ContentType="application/vnd.openxmlformats-officedocument.presentationml.notesSlide+xml"/>
  <Override PartName="/ppt/tags/tag28.xml" ContentType="application/vnd.openxmlformats-officedocument.presentationml.tags+xml"/>
  <Override PartName="/ppt/notesSlides/notesSlide37.xml" ContentType="application/vnd.openxmlformats-officedocument.presentationml.notesSlide+xml"/>
  <Override PartName="/ppt/tags/tag29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30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50" r:id="rId2"/>
  </p:sldMasterIdLst>
  <p:notesMasterIdLst>
    <p:notesMasterId r:id="rId51"/>
  </p:notesMasterIdLst>
  <p:sldIdLst>
    <p:sldId id="259" r:id="rId3"/>
    <p:sldId id="27947" r:id="rId4"/>
    <p:sldId id="27948" r:id="rId5"/>
    <p:sldId id="27958" r:id="rId6"/>
    <p:sldId id="27899" r:id="rId7"/>
    <p:sldId id="27863" r:id="rId8"/>
    <p:sldId id="27906" r:id="rId9"/>
    <p:sldId id="27915" r:id="rId10"/>
    <p:sldId id="27918" r:id="rId11"/>
    <p:sldId id="27917" r:id="rId12"/>
    <p:sldId id="27919" r:id="rId13"/>
    <p:sldId id="27920" r:id="rId14"/>
    <p:sldId id="27921" r:id="rId15"/>
    <p:sldId id="27923" r:id="rId16"/>
    <p:sldId id="27925" r:id="rId17"/>
    <p:sldId id="27926" r:id="rId18"/>
    <p:sldId id="27927" r:id="rId19"/>
    <p:sldId id="27928" r:id="rId20"/>
    <p:sldId id="27929" r:id="rId21"/>
    <p:sldId id="27959" r:id="rId22"/>
    <p:sldId id="27897" r:id="rId23"/>
    <p:sldId id="27913" r:id="rId24"/>
    <p:sldId id="27914" r:id="rId25"/>
    <p:sldId id="27930" r:id="rId26"/>
    <p:sldId id="27949" r:id="rId27"/>
    <p:sldId id="27951" r:id="rId28"/>
    <p:sldId id="27931" r:id="rId29"/>
    <p:sldId id="27932" r:id="rId30"/>
    <p:sldId id="27933" r:id="rId31"/>
    <p:sldId id="27952" r:id="rId32"/>
    <p:sldId id="27935" r:id="rId33"/>
    <p:sldId id="27936" r:id="rId34"/>
    <p:sldId id="27961" r:id="rId35"/>
    <p:sldId id="27937" r:id="rId36"/>
    <p:sldId id="27938" r:id="rId37"/>
    <p:sldId id="27942" r:id="rId38"/>
    <p:sldId id="27946" r:id="rId39"/>
    <p:sldId id="27943" r:id="rId40"/>
    <p:sldId id="27953" r:id="rId41"/>
    <p:sldId id="27954" r:id="rId42"/>
    <p:sldId id="27955" r:id="rId43"/>
    <p:sldId id="27956" r:id="rId44"/>
    <p:sldId id="27962" r:id="rId45"/>
    <p:sldId id="27957" r:id="rId46"/>
    <p:sldId id="27963" r:id="rId47"/>
    <p:sldId id="12332" r:id="rId48"/>
    <p:sldId id="27910" r:id="rId49"/>
    <p:sldId id="370" r:id="rId5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310F9D"/>
    <a:srgbClr val="200A66"/>
    <a:srgbClr val="6600CC"/>
    <a:srgbClr val="6C547E"/>
    <a:srgbClr val="84669A"/>
    <a:srgbClr val="1A0B87"/>
    <a:srgbClr val="2E005C"/>
    <a:srgbClr val="37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0408" autoAdjust="0"/>
  </p:normalViewPr>
  <p:slideViewPr>
    <p:cSldViewPr snapToGrid="0">
      <p:cViewPr varScale="1">
        <p:scale>
          <a:sx n="112" d="100"/>
          <a:sy n="112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5309D2-AE7B-4A82-B405-2EA1D29D73D6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C749E-7B15-4AB6-9ECE-973DBA7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52F51-1464-5B90-35DE-F25029E8E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15C49-9801-A039-E0CF-B378A5089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CFB92-BA22-34DE-4F2B-6F35780B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B1C0A-D9EE-C5B5-C532-BD0F6037D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605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BED4-7F81-D367-6517-76E6F94B1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25FCB-4BA6-2902-743A-7DE21DE93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339F2-E409-EB08-3F8C-D1B284792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39E5D-144D-F2E2-7602-66CF1F67E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536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84C1-FF6C-5FC6-F459-9EFB2E17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4B3B4-C70C-8C1A-0D0D-F48C16A35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B9B5B-140F-9087-0652-6837CBF37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86A3E-2AD2-A0B5-9603-EC2A77DCF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505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DFE0-EEB3-B959-858E-45F1A64B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42B81-8079-61AA-A39C-3670CF223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B875A-1E14-57A4-0829-963795801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FE3E-2B5A-43DB-435F-1E1DDF58C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525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7286A-C0F8-F3A6-D444-5BE8DCC4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D10322-2F74-0A5F-34EB-B9CD2303A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B4396-8D7D-26AA-59C2-EA8D87EE7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BBC87-B569-17C8-EA7E-41F81CCF4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719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E986-F860-DCC0-E1C8-3AF7B8B59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9DEE0-ECB1-CAC2-890E-479CF012D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91403-BCE3-F639-0614-131050D5D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E7B1C-1E34-0F41-AA1D-BFDE42CE4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309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A54D-F7D5-B636-0133-CAB892153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848BF-DB64-A09B-8052-BA12A7461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AA6E-6A83-6A54-B2CE-97B79115B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3BCAA-2709-DDA1-672E-F0591159D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90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6CA3B-ADC4-D010-90B3-CD0FFA668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226FA0-0139-E733-A3CD-5AC1958F2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8DAC7-7402-AE5B-8C67-C240D17CC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6AAC4-9E8C-B2E9-FEA3-59E91DCB2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1460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6FF27-860C-1C13-CB47-1E8C557FF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95E29-56A5-2BF3-35EC-7530AB24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94709-CAF0-0710-1136-2C17199FF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F5463-D033-CB34-E828-4E60E6025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590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27CBB-3075-39D9-9F74-C5972706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095E0-0B30-1717-0A6F-809CF002C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AD0A6-7698-2D26-3CFF-5E46FEC10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BDA7-DBA3-4E47-8E9E-3E71071FC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29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2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B698E-BD40-3F7B-B9DA-67F352122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06AE7-E72C-E94A-E8E0-0F1F6AC3D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17371-459A-6DCF-5AF3-D692FB580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49A46-D008-C6C5-3DD8-04A2F5C02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9964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98FA-B1DE-4D27-B911-66FD4C04BF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8182-88C0-9D5E-AE61-E144B7043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08764-F91D-1C55-F012-C5D79D2AB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14932-5E58-3445-845B-A39E541FE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21F89-D779-DC41-BFC0-54D219CD0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9173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640DA-1AB9-5731-B303-497B9C09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0A5F5-AD0F-EF84-476A-A085BCA15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44908-4D85-1078-02C1-ADBB74637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9B6F-7282-493B-1DA6-1F3E54F9A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0030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1A3D-D302-6F21-1DF1-8273ACD1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18ADDC-BCA4-2C62-4F10-71258DE2D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B3DD9-36F7-BCC5-3C50-9CDC8D22C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CFB19-4755-3363-F5B6-CED6DDE9E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295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23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B295-7595-FF02-FE42-C59F29B3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123EA-CA2D-F52C-0D63-792FEEA34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55A35-C045-CD94-234C-27705DEDC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58804-12BA-8595-1F1E-4721BA835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6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A77E1-F7CA-0873-E18D-710236D3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D78DE-287D-B088-3131-5417B6D65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2D18C-7801-0059-BC5E-D26435F7B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0FF68-7740-5599-DEC1-BB6A083A4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8275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B30D2-C5DE-14C5-3019-006020386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AC7AF-ADF1-DC02-5189-664C7A812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B3833-871D-81E7-5466-AB28FE1D6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D0A56-CDB2-2D42-81B8-07B636384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0242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A424-0654-659B-4E31-F3EBD0F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F6A94-3149-9D79-622D-B0A1EC49D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BDC84-DFA2-F639-F220-A79C0E722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A4E3-5002-E357-17B9-B8100ACAB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941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5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DE3B-1305-4564-4AB4-7DE63665E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81069-0DE6-658D-7C96-C086032EA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AF8BE-E71B-0035-ECED-17F4BDD69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0DC02-9323-EC2E-8AE1-5F1B3B8A2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30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0882-5B8E-D023-916F-66AE6677D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C87A8-6492-1E4C-D1BC-7116E516E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1C012-6F91-9F6A-EAF8-6887AA7FC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003D-A376-FEDF-8CD5-C2F8886D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1495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328F-2435-1884-2172-034A92AE1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89304-FDF2-FCE4-4704-CB6917B83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AD394-2E17-DFA4-0A3E-09ED59A50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56CB2-F8B9-9510-93B5-47F4EDFA8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7901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3D08B-F6A7-03AB-A7C3-E9BF04D0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03379-D7E7-74D8-4461-B62196957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12C08-60EC-6174-579D-FBD52EA04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FBE0-1C9F-90A4-3E4A-B3935E1D0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2109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A816-8F69-AE75-14F7-D5316AA14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0D690-0BC4-BD2D-1947-D22E3EFA4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70B1F-9D5F-E202-CDD5-D79AB71D6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AA26-B595-8F04-95AE-6F9AE03F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1149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3AE8F-6E98-C027-1BDC-5157AE6B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2DD42-AE60-A8D2-1A9B-3685824B6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BB274-30A4-16A4-6E99-0A7488EC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BBD0B-DD12-8410-75BE-FB696283C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4992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35EE-ACA2-106D-3A6A-F1291ECE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8938F-FD95-6ABD-C6AB-97A63D742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9BCAB6-CF7A-06A9-D9B5-5125229D5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5A13-0F76-D278-F1C0-024D915D2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5351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D734A-1C3B-B0F2-EEE0-0AD7D6F5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B8E7E-2439-B30D-6011-D08F09002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51882-D87D-9B58-4AA3-9294D9DA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9A127-6283-C4E3-F98B-647CB5E20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5089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5A64-8706-8F3A-9A11-D9547BF5A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86833-548D-40BE-DD00-8490BDFFD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57A0A-7764-8BD4-4237-F60713E32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820E5-F5B3-32CF-0F5B-3F3EE60E0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5165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7D5FE-0B6B-94C8-C0FE-642E7C14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6E98C3-673F-5FF4-9BE9-5964B8135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BDDA7-0853-F0A5-2825-D44209D63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D4676-63B8-C698-268F-AD8FA34DF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4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9A1A8-42DA-0433-7813-5B63D57C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60256-1E37-B51D-FAAB-D3130FC37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BE3FB-93A9-8B0D-43F7-D13E80C4D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26E2E-0E43-2491-0254-1356316F6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41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87550-BC7A-786E-BD29-E5FDC08F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66854-C625-D25A-7A96-529D40DE8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0A323-2DFC-6663-8625-A45A84236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6E536-BC00-ABB0-444E-6CC60E57C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6768-6373-0CC2-0384-E54F202A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AA1C6-D5D6-10C5-95CE-F5915D17B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F6911-6A4E-5AFB-B4AC-C58BF73CA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F615-0B45-4FB1-AE16-1543271D9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8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31219-ED90-6F25-BC13-DF8E43EE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04842-E635-1439-87DA-65ADD4D5D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050D5-FB57-3B75-795E-5633A5460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C68B-4804-908F-415E-45BD12657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8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1361-A11F-BD79-A512-1B754B944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D2625-3731-2FDD-FBE5-3F3FAEF9F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9084C-C3A6-A64C-FD2A-32D5C1D16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38EB-22D9-7AAC-D807-164869992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7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7680C-4BCF-3951-5FEE-A8721AB9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60E26-47F4-780E-506F-09899C4B4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17CFC-9C8B-87B1-CBF7-81E7C452C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FACC-FB3D-03A1-BA88-CB316E47C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6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931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98FA-B1DE-4D27-B911-66FD4C04BF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3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98FA-B1DE-4D27-B911-66FD4C04BF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8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98FA-B1DE-4D27-B911-66FD4C04BF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057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463D-F68B-3DD3-B591-564A14F79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85BC8-BB24-E613-9F19-A10770292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D3831-F95B-26F4-3D97-61B82E5E1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A7AB-0993-CC88-F692-8F4BA4A72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41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A5C1-0451-1D1A-0838-683B8B45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ED17A-6FD5-9511-5F3B-66E67ADE5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798CC-5FFF-0859-C69A-7592F30DA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D2EE7-0AB5-2231-AF65-0803ED89F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7557"/>
            <a:ext cx="10929485" cy="3154535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231" y="492978"/>
            <a:ext cx="10929485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91977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4006085"/>
            <a:ext cx="3045737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7826" y="2488342"/>
            <a:ext cx="9296400" cy="122046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6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MISCELLANEOUS PAYMENTS</a:t>
            </a:r>
          </a:p>
        </p:txBody>
      </p:sp>
      <p:pic>
        <p:nvPicPr>
          <p:cNvPr id="4" name="Picture 3" descr="UW_W Logo_White.png">
            <a:extLst>
              <a:ext uri="{FF2B5EF4-FFF2-40B4-BE49-F238E27FC236}">
                <a16:creationId xmlns:a16="http://schemas.microsoft.com/office/drawing/2014/main" id="{109F6EF9-51E8-1BCB-0F30-467A03DDA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45" y="5934456"/>
            <a:ext cx="1371600" cy="923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3C79D-54FF-B623-7C0A-896623C4D1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784" y="6396228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157863"/>
            <a:ext cx="1471708" cy="1284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628" y="559587"/>
            <a:ext cx="10929485" cy="662517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6386" y="6316979"/>
            <a:ext cx="1891649" cy="245968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231" y="1662369"/>
            <a:ext cx="10912883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91818"/>
            <a:ext cx="770467" cy="3661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628" y="2434979"/>
            <a:ext cx="10929485" cy="3002348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248610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4006085"/>
            <a:ext cx="3045737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95676" y="1167124"/>
            <a:ext cx="92964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2272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45473" y="6307211"/>
            <a:ext cx="425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53602" y="365844"/>
            <a:ext cx="10763794" cy="536196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0560" y="1067300"/>
            <a:ext cx="10763794" cy="5057559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485" y="853696"/>
            <a:ext cx="1103781" cy="483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E6AF44-6FB2-4EF3-A3BB-47421B7BDB9B}"/>
              </a:ext>
            </a:extLst>
          </p:cNvPr>
          <p:cNvSpPr/>
          <p:nvPr userDrawn="1"/>
        </p:nvSpPr>
        <p:spPr>
          <a:xfrm>
            <a:off x="0" y="-42530"/>
            <a:ext cx="12192000" cy="96363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7557"/>
            <a:ext cx="10929485" cy="3154535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231" y="492978"/>
            <a:ext cx="10929485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PAYMENTS 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38171-9F6C-1F3D-AEB7-74C02348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FD5D-6D48-70FA-C7FF-1717E41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New Payee </a:t>
            </a:r>
          </a:p>
        </p:txBody>
      </p:sp>
      <p:pic>
        <p:nvPicPr>
          <p:cNvPr id="6" name="Picture 5" descr="Create Miscelleanous Payee Profile.">
            <a:extLst>
              <a:ext uri="{FF2B5EF4-FFF2-40B4-BE49-F238E27FC236}">
                <a16:creationId xmlns:a16="http://schemas.microsoft.com/office/drawing/2014/main" id="{2BC8DD16-2ACA-F52F-0851-C3EC67E53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6" y="1307829"/>
            <a:ext cx="11611372" cy="5280655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84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83FC-54E7-A219-0372-3C011FBCA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520C-F750-C699-0A2B-3D79F98F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Name and Category</a:t>
            </a:r>
          </a:p>
        </p:txBody>
      </p:sp>
      <p:pic>
        <p:nvPicPr>
          <p:cNvPr id="10" name="Picture 9" descr="Create Miscellaneous Payee fields to fill in.">
            <a:extLst>
              <a:ext uri="{FF2B5EF4-FFF2-40B4-BE49-F238E27FC236}">
                <a16:creationId xmlns:a16="http://schemas.microsoft.com/office/drawing/2014/main" id="{BA10BF27-A201-2BB0-2B8F-734F03DE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29" y="1222104"/>
            <a:ext cx="10776084" cy="54631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Rectangle 18" descr="Highlight box on the Miscelleneous Payee name.">
            <a:extLst>
              <a:ext uri="{FF2B5EF4-FFF2-40B4-BE49-F238E27FC236}">
                <a16:creationId xmlns:a16="http://schemas.microsoft.com/office/drawing/2014/main" id="{F4BED673-E65F-BEBA-BA54-D944723868F5}"/>
              </a:ext>
            </a:extLst>
          </p:cNvPr>
          <p:cNvSpPr/>
          <p:nvPr/>
        </p:nvSpPr>
        <p:spPr>
          <a:xfrm>
            <a:off x="2254846" y="2056010"/>
            <a:ext cx="1787765" cy="359931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CD35DF-3DBF-429B-3585-D7740B74C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465334" y="2534359"/>
            <a:ext cx="13667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4FC1BE-3866-A40A-9946-1A8C44E7F1EF}"/>
              </a:ext>
            </a:extLst>
          </p:cNvPr>
          <p:cNvSpPr txBox="1"/>
          <p:nvPr/>
        </p:nvSpPr>
        <p:spPr>
          <a:xfrm>
            <a:off x="5238751" y="1818131"/>
            <a:ext cx="3058326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Names should not contain any special characters (i.e. comma, apostrophe, parenthesis)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66AFD0-BBF1-9DE4-EDA0-DDB0541596DC}"/>
              </a:ext>
            </a:extLst>
          </p:cNvPr>
          <p:cNvSpPr txBox="1"/>
          <p:nvPr/>
        </p:nvSpPr>
        <p:spPr>
          <a:xfrm>
            <a:off x="3824363" y="2411248"/>
            <a:ext cx="3338437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Select if no future payments are expected to be made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F65AF69-232A-9EBF-DF4E-772F7F9B7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2612" y="1955909"/>
            <a:ext cx="1196139" cy="28006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 descr="Highlight box over Domestic Payee">
            <a:extLst>
              <a:ext uri="{FF2B5EF4-FFF2-40B4-BE49-F238E27FC236}">
                <a16:creationId xmlns:a16="http://schemas.microsoft.com/office/drawing/2014/main" id="{887052F3-84B8-68A0-8E2C-53421FE38084}"/>
              </a:ext>
            </a:extLst>
          </p:cNvPr>
          <p:cNvSpPr/>
          <p:nvPr/>
        </p:nvSpPr>
        <p:spPr>
          <a:xfrm>
            <a:off x="2331047" y="3088920"/>
            <a:ext cx="1631353" cy="238762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 descr="Highlight box over Foreign National Payee">
            <a:extLst>
              <a:ext uri="{FF2B5EF4-FFF2-40B4-BE49-F238E27FC236}">
                <a16:creationId xmlns:a16="http://schemas.microsoft.com/office/drawing/2014/main" id="{57B9E2BC-E928-0B52-86EB-DF26E009A8AB}"/>
              </a:ext>
            </a:extLst>
          </p:cNvPr>
          <p:cNvSpPr/>
          <p:nvPr/>
        </p:nvSpPr>
        <p:spPr>
          <a:xfrm>
            <a:off x="2331047" y="3485704"/>
            <a:ext cx="1631353" cy="238762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 descr="Highlight box over Student and Student-Foreign.">
            <a:extLst>
              <a:ext uri="{FF2B5EF4-FFF2-40B4-BE49-F238E27FC236}">
                <a16:creationId xmlns:a16="http://schemas.microsoft.com/office/drawing/2014/main" id="{2486346B-288A-8369-D89A-13EA13E2923C}"/>
              </a:ext>
            </a:extLst>
          </p:cNvPr>
          <p:cNvSpPr/>
          <p:nvPr/>
        </p:nvSpPr>
        <p:spPr>
          <a:xfrm>
            <a:off x="2331046" y="4129170"/>
            <a:ext cx="1631353" cy="41639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990586-80EE-6298-E091-590A7DFEA603}"/>
              </a:ext>
            </a:extLst>
          </p:cNvPr>
          <p:cNvSpPr txBox="1"/>
          <p:nvPr/>
        </p:nvSpPr>
        <p:spPr>
          <a:xfrm>
            <a:off x="4624050" y="3311369"/>
            <a:ext cx="6157837" cy="93871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One of the following four payee categories should be selected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Domestic: U.S. Citizens or Resident Aliens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Foreign National Payees: Non-Resident Alien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Student: Non-UW students who are U.S. Citizens or Resident Aliens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Student – Foreign: Non-UW students who are Non-Resident Aliens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9ECA2C-B5AD-520D-C587-80A7B005B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962398" y="3278963"/>
            <a:ext cx="661652" cy="97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FCDFE2-3FC5-6A9B-F258-53408A302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959847" y="3582650"/>
            <a:ext cx="6642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3192300-1953-729F-3AA7-DD570ECC5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976478" y="3942999"/>
            <a:ext cx="664203" cy="416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135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DB1B-B8F0-994F-DF91-BF5D6A11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E96C-4D0C-A997-8D12-88B8AF0B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Address and Email</a:t>
            </a:r>
          </a:p>
        </p:txBody>
      </p:sp>
      <p:pic>
        <p:nvPicPr>
          <p:cNvPr id="7" name="Picture 6" descr="Concact information needed.">
            <a:extLst>
              <a:ext uri="{FF2B5EF4-FFF2-40B4-BE49-F238E27FC236}">
                <a16:creationId xmlns:a16="http://schemas.microsoft.com/office/drawing/2014/main" id="{FE6F5637-27CE-C155-B274-55FC5F36E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19" y="1414213"/>
            <a:ext cx="11422761" cy="5217584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C23B1-6BD7-D09E-84EE-F7DD65BE4F72}"/>
              </a:ext>
            </a:extLst>
          </p:cNvPr>
          <p:cNvSpPr txBox="1"/>
          <p:nvPr/>
        </p:nvSpPr>
        <p:spPr>
          <a:xfrm>
            <a:off x="1925722" y="4858930"/>
            <a:ext cx="4621969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Address is required if you would like a check sent to the payee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45208-BDC0-7774-0F65-2AF4926DDFAC}"/>
              </a:ext>
            </a:extLst>
          </p:cNvPr>
          <p:cNvSpPr txBox="1"/>
          <p:nvPr/>
        </p:nvSpPr>
        <p:spPr>
          <a:xfrm>
            <a:off x="1925722" y="5745363"/>
            <a:ext cx="4621969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Email address </a:t>
            </a:r>
            <a:r>
              <a:rPr lang="en-US" sz="1100" u="sng" dirty="0"/>
              <a:t>or</a:t>
            </a:r>
            <a:r>
              <a:rPr lang="en-US" sz="1100" dirty="0"/>
              <a:t> phone number is required if you are issues a Zelle Payment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2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A52BF-FDC0-41FE-851D-8EE59219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D97F-B3DE-CE4A-B078-3776CBBF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7" y="531229"/>
            <a:ext cx="10929485" cy="662517"/>
          </a:xfrm>
        </p:spPr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Remit 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844695-1146-C9E0-04A5-AEF3F49EDB66}"/>
              </a:ext>
            </a:extLst>
          </p:cNvPr>
          <p:cNvSpPr txBox="1"/>
          <p:nvPr/>
        </p:nvSpPr>
        <p:spPr>
          <a:xfrm>
            <a:off x="324269" y="2151845"/>
            <a:ext cx="3050343" cy="16158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“Remit to” – Check will be mailed here</a:t>
            </a:r>
          </a:p>
          <a:p>
            <a:r>
              <a:rPr lang="en-US" sz="1100" dirty="0"/>
              <a:t>“Tax Reporting” – Form 1099 will be mailed here</a:t>
            </a:r>
          </a:p>
          <a:p>
            <a:endParaRPr lang="en-US" sz="1100" dirty="0"/>
          </a:p>
          <a:p>
            <a:r>
              <a:rPr lang="en-US" sz="1100" dirty="0"/>
              <a:t>If there is no address with a Tax Reporting usage, the 1099 will be mailed to the Payee’s address that is flagged as primary </a:t>
            </a:r>
          </a:p>
          <a:p>
            <a:endParaRPr lang="en-US" sz="1100" dirty="0"/>
          </a:p>
          <a:p>
            <a:r>
              <a:rPr lang="en-US" sz="1100" dirty="0"/>
              <a:t>If address that check is sent to differs from where 1099 is sent to, mark accordingly </a:t>
            </a:r>
          </a:p>
        </p:txBody>
      </p:sp>
      <p:pic>
        <p:nvPicPr>
          <p:cNvPr id="9" name="Picture 8" descr="Address information needed.">
            <a:extLst>
              <a:ext uri="{FF2B5EF4-FFF2-40B4-BE49-F238E27FC236}">
                <a16:creationId xmlns:a16="http://schemas.microsoft.com/office/drawing/2014/main" id="{BF79A64F-405D-ACB7-D814-880E9B8B34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377"/>
          <a:stretch/>
        </p:blipFill>
        <p:spPr>
          <a:xfrm>
            <a:off x="3504900" y="1744578"/>
            <a:ext cx="3751759" cy="48907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Options for the use of the address being entered.">
            <a:extLst>
              <a:ext uri="{FF2B5EF4-FFF2-40B4-BE49-F238E27FC236}">
                <a16:creationId xmlns:a16="http://schemas.microsoft.com/office/drawing/2014/main" id="{E7EF589B-B9FB-637B-3C36-860A4D731887}"/>
              </a:ext>
            </a:extLst>
          </p:cNvPr>
          <p:cNvSpPr/>
          <p:nvPr/>
        </p:nvSpPr>
        <p:spPr>
          <a:xfrm>
            <a:off x="4211987" y="4276000"/>
            <a:ext cx="1888024" cy="2245116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ddress information with address selections added.">
            <a:extLst>
              <a:ext uri="{FF2B5EF4-FFF2-40B4-BE49-F238E27FC236}">
                <a16:creationId xmlns:a16="http://schemas.microsoft.com/office/drawing/2014/main" id="{2FB0D79C-17B0-F79F-A8E0-2440E0C45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3" t="206" r="23806" b="2627"/>
          <a:stretch/>
        </p:blipFill>
        <p:spPr>
          <a:xfrm>
            <a:off x="7517234" y="1732547"/>
            <a:ext cx="4187887" cy="48907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Rectangle 19" descr="Box showing the Remit-to and Tax Reporting address selections showing.">
            <a:extLst>
              <a:ext uri="{FF2B5EF4-FFF2-40B4-BE49-F238E27FC236}">
                <a16:creationId xmlns:a16="http://schemas.microsoft.com/office/drawing/2014/main" id="{3E059ACE-1F7A-2B51-F067-62F2323FAA23}"/>
              </a:ext>
            </a:extLst>
          </p:cNvPr>
          <p:cNvSpPr/>
          <p:nvPr/>
        </p:nvSpPr>
        <p:spPr>
          <a:xfrm>
            <a:off x="7567862" y="5198423"/>
            <a:ext cx="2671010" cy="79330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EA6B4D-69DA-8B0D-C378-A900A1ED2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74612" y="3429000"/>
            <a:ext cx="838925" cy="967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F47F28-DE65-B54E-AAAD-789552C2D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74612" y="2959759"/>
            <a:ext cx="4193250" cy="2238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461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CDFA-849F-6179-DC95-57D8C1CD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A52E-12E4-BF29-EB85-9993BE4D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Complete Payee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0DC15-99C1-8B50-09A9-C76B6AD0F325}"/>
              </a:ext>
            </a:extLst>
          </p:cNvPr>
          <p:cNvSpPr txBox="1"/>
          <p:nvPr/>
        </p:nvSpPr>
        <p:spPr>
          <a:xfrm>
            <a:off x="42141" y="4606017"/>
            <a:ext cx="2229518" cy="2609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 “Add” to add another address</a:t>
            </a:r>
          </a:p>
        </p:txBody>
      </p:sp>
      <p:pic>
        <p:nvPicPr>
          <p:cNvPr id="8" name="Picture 7" descr="Screen shot showing how to add another address and click Ok to move forward.">
            <a:extLst>
              <a:ext uri="{FF2B5EF4-FFF2-40B4-BE49-F238E27FC236}">
                <a16:creationId xmlns:a16="http://schemas.microsoft.com/office/drawing/2014/main" id="{7E0022ED-1011-452F-A713-300CE4184C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977"/>
          <a:stretch/>
        </p:blipFill>
        <p:spPr>
          <a:xfrm>
            <a:off x="2534656" y="1316024"/>
            <a:ext cx="6338864" cy="53161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C9202-0387-4E73-525F-F52DFB7A3679}"/>
              </a:ext>
            </a:extLst>
          </p:cNvPr>
          <p:cNvSpPr txBox="1"/>
          <p:nvPr/>
        </p:nvSpPr>
        <p:spPr>
          <a:xfrm>
            <a:off x="3990975" y="5582331"/>
            <a:ext cx="3416633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  “OK” if you are done with the payee’s profile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8C2FCD-BADC-0500-D7C0-7AD00099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86125" y="5724525"/>
            <a:ext cx="704850" cy="647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99C776-C96B-B689-EE98-4145F329F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08662" y="4866944"/>
            <a:ext cx="744063" cy="976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669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5F449-8C3F-1DEB-F92D-8590CB5D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91FB-C3CB-FAE7-1780-A2559879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Tax Information Tab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06207-6933-8307-497C-AF74B0031EE4}"/>
              </a:ext>
            </a:extLst>
          </p:cNvPr>
          <p:cNvSpPr txBox="1"/>
          <p:nvPr/>
        </p:nvSpPr>
        <p:spPr>
          <a:xfrm>
            <a:off x="318152" y="3668327"/>
            <a:ext cx="4849700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Tax information </a:t>
            </a:r>
            <a:r>
              <a:rPr lang="en-US" sz="1100" dirty="0"/>
              <a:t>is required if payee is receiving  $600 or more of reportable income during calendar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2D819-73D3-2CAC-C545-DBB0DE54D192}"/>
              </a:ext>
            </a:extLst>
          </p:cNvPr>
          <p:cNvSpPr txBox="1"/>
          <p:nvPr/>
        </p:nvSpPr>
        <p:spPr>
          <a:xfrm>
            <a:off x="1842834" y="4646825"/>
            <a:ext cx="3088107" cy="6001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Select “1099 (MISC/NEC)” for Domestic Payees</a:t>
            </a:r>
          </a:p>
          <a:p>
            <a:endParaRPr lang="en-US" sz="1100" dirty="0"/>
          </a:p>
          <a:p>
            <a:r>
              <a:rPr lang="en-US" sz="1100" dirty="0"/>
              <a:t>Select “1042-S” for Foreign National Payees</a:t>
            </a:r>
          </a:p>
        </p:txBody>
      </p:sp>
      <p:pic>
        <p:nvPicPr>
          <p:cNvPr id="7" name="Picture 6" descr="Tax information tab and Tax Authority Form type dropdown menu where you will pick either 1099 Misc for domestic payees, or 1042-S for foreign national payees.">
            <a:extLst>
              <a:ext uri="{FF2B5EF4-FFF2-40B4-BE49-F238E27FC236}">
                <a16:creationId xmlns:a16="http://schemas.microsoft.com/office/drawing/2014/main" id="{FE912169-E1D0-7E59-F516-76350789EC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191"/>
          <a:stretch/>
        </p:blipFill>
        <p:spPr>
          <a:xfrm>
            <a:off x="5498432" y="1339695"/>
            <a:ext cx="6316579" cy="5335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FB759F-232A-BEB2-A67A-D4D9406BA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53025" y="3387673"/>
            <a:ext cx="1644817" cy="496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95A6C8-06CA-ADE1-1F87-833E6997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930941" y="3887816"/>
            <a:ext cx="1641309" cy="1059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521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1699A-2F0A-A2E0-C1A7-2B34D6EEF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B220-8BC7-F14F-CEBB-769D48CF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Tax Information</a:t>
            </a:r>
          </a:p>
        </p:txBody>
      </p:sp>
      <p:pic>
        <p:nvPicPr>
          <p:cNvPr id="20" name="Picture 19" descr="Screen shot showing where to enter tax ID information. AP will verify the tax information upon review.">
            <a:extLst>
              <a:ext uri="{FF2B5EF4-FFF2-40B4-BE49-F238E27FC236}">
                <a16:creationId xmlns:a16="http://schemas.microsoft.com/office/drawing/2014/main" id="{96AD835B-CD38-F481-0D4E-7F374B3A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86" y="1654828"/>
            <a:ext cx="11417968" cy="4836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96E5E-E119-70E7-2C19-74ADEAB26F7D}"/>
              </a:ext>
            </a:extLst>
          </p:cNvPr>
          <p:cNvSpPr txBox="1"/>
          <p:nvPr/>
        </p:nvSpPr>
        <p:spPr>
          <a:xfrm>
            <a:off x="5888606" y="2182609"/>
            <a:ext cx="4849700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Note</a:t>
            </a:r>
            <a:r>
              <a:rPr lang="en-US" sz="1100" dirty="0"/>
              <a:t>: AP will verify tax information upon review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B31F8-B9F7-418E-C43A-486D6B4FE6B7}"/>
              </a:ext>
            </a:extLst>
          </p:cNvPr>
          <p:cNvSpPr txBox="1"/>
          <p:nvPr/>
        </p:nvSpPr>
        <p:spPr>
          <a:xfrm>
            <a:off x="3246672" y="3802993"/>
            <a:ext cx="4650379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Country should be United States of America</a:t>
            </a:r>
          </a:p>
          <a:p>
            <a:r>
              <a:rPr lang="en-US" sz="1100" dirty="0"/>
              <a:t>Tax ID Type should be US Individual Taxpayer Identification Number (ITIN)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EB7154-7209-0616-C7AF-25B595B435E3}"/>
              </a:ext>
            </a:extLst>
          </p:cNvPr>
          <p:cNvSpPr txBox="1"/>
          <p:nvPr/>
        </p:nvSpPr>
        <p:spPr>
          <a:xfrm>
            <a:off x="9591486" y="3800543"/>
            <a:ext cx="1701123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Check off Primary Tax ID</a:t>
            </a:r>
          </a:p>
        </p:txBody>
      </p:sp>
      <p:sp>
        <p:nvSpPr>
          <p:cNvPr id="7" name="Rectangle 6" descr="Highlight box over the Country for Tax ID Type which should be &quot;United States of America.&quot;">
            <a:extLst>
              <a:ext uri="{FF2B5EF4-FFF2-40B4-BE49-F238E27FC236}">
                <a16:creationId xmlns:a16="http://schemas.microsoft.com/office/drawing/2014/main" id="{E28E7FE6-BE44-408A-815D-C23916C3B693}"/>
              </a:ext>
            </a:extLst>
          </p:cNvPr>
          <p:cNvSpPr/>
          <p:nvPr/>
        </p:nvSpPr>
        <p:spPr>
          <a:xfrm>
            <a:off x="1201783" y="4658490"/>
            <a:ext cx="3065417" cy="79330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 box over the Tax ID Type field .">
            <a:extLst>
              <a:ext uri="{FF2B5EF4-FFF2-40B4-BE49-F238E27FC236}">
                <a16:creationId xmlns:a16="http://schemas.microsoft.com/office/drawing/2014/main" id="{ABED6CCD-3B3E-A4B4-1A35-7D46C7080AF0}"/>
              </a:ext>
            </a:extLst>
          </p:cNvPr>
          <p:cNvSpPr/>
          <p:nvPr/>
        </p:nvSpPr>
        <p:spPr>
          <a:xfrm>
            <a:off x="4267200" y="4662251"/>
            <a:ext cx="2961028" cy="79330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Highlight box over Identification Number, which is the Social Security Number with no dashes or spaces.">
            <a:extLst>
              <a:ext uri="{FF2B5EF4-FFF2-40B4-BE49-F238E27FC236}">
                <a16:creationId xmlns:a16="http://schemas.microsoft.com/office/drawing/2014/main" id="{F1C96AE2-1286-84D4-D903-5E737702132B}"/>
              </a:ext>
            </a:extLst>
          </p:cNvPr>
          <p:cNvSpPr/>
          <p:nvPr/>
        </p:nvSpPr>
        <p:spPr>
          <a:xfrm>
            <a:off x="7228228" y="4658491"/>
            <a:ext cx="2671010" cy="79330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 descr="Highlight box showing where to check off Primary Tax ID.">
            <a:extLst>
              <a:ext uri="{FF2B5EF4-FFF2-40B4-BE49-F238E27FC236}">
                <a16:creationId xmlns:a16="http://schemas.microsoft.com/office/drawing/2014/main" id="{B3DC6B68-925A-0B34-6246-8C8553828F64}"/>
              </a:ext>
            </a:extLst>
          </p:cNvPr>
          <p:cNvSpPr/>
          <p:nvPr/>
        </p:nvSpPr>
        <p:spPr>
          <a:xfrm>
            <a:off x="10630473" y="4674721"/>
            <a:ext cx="853440" cy="793306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B97F4D-45FC-FE27-9419-368CD279CB9A}"/>
              </a:ext>
            </a:extLst>
          </p:cNvPr>
          <p:cNvSpPr txBox="1"/>
          <p:nvPr/>
        </p:nvSpPr>
        <p:spPr>
          <a:xfrm>
            <a:off x="3599447" y="5585205"/>
            <a:ext cx="3402245" cy="7694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The Identification # should be a Social Security Number, not an Employer Identification Number</a:t>
            </a:r>
          </a:p>
          <a:p>
            <a:endParaRPr lang="en-US" sz="1100" dirty="0"/>
          </a:p>
          <a:p>
            <a:r>
              <a:rPr lang="en-US" sz="1100" dirty="0"/>
              <a:t>Enter 9 digits, do </a:t>
            </a:r>
            <a:r>
              <a:rPr lang="en-US" sz="1100" b="1" u="sng" dirty="0"/>
              <a:t>not</a:t>
            </a:r>
            <a:r>
              <a:rPr lang="en-US" sz="1100" dirty="0"/>
              <a:t> include dashes or spaces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B1FD29-56D6-7006-CEA8-E4423BE4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19243" y="4233880"/>
            <a:ext cx="981603" cy="412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13B03-5C31-C208-B9EC-F6D4870D0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88606" y="4225765"/>
            <a:ext cx="0" cy="420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96DAE7-0736-442C-AFA8-C3220A2C0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001692" y="5468027"/>
            <a:ext cx="679268" cy="543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D2549-9BD4-E76C-A000-CDD75E9AE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07337" y="4073323"/>
            <a:ext cx="249856" cy="580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127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4BF07-53F3-1872-C1D1-BEA3F570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ADB7-6A36-8A1F-61A3-5258B765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- Banking Information</a:t>
            </a:r>
          </a:p>
        </p:txBody>
      </p:sp>
      <p:pic>
        <p:nvPicPr>
          <p:cNvPr id="5" name="Picture 4" descr="Banking Information tab in the Payee Profile showing where to enter banking information.">
            <a:extLst>
              <a:ext uri="{FF2B5EF4-FFF2-40B4-BE49-F238E27FC236}">
                <a16:creationId xmlns:a16="http://schemas.microsoft.com/office/drawing/2014/main" id="{8A69A5EF-C8B0-1B22-64EB-E3B6E07E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5" y="1593669"/>
            <a:ext cx="11414200" cy="50638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 descr="Highlight box showing where to select Account Type.">
            <a:extLst>
              <a:ext uri="{FF2B5EF4-FFF2-40B4-BE49-F238E27FC236}">
                <a16:creationId xmlns:a16="http://schemas.microsoft.com/office/drawing/2014/main" id="{87567D59-4AE6-6353-EA15-892B92792262}"/>
              </a:ext>
            </a:extLst>
          </p:cNvPr>
          <p:cNvSpPr/>
          <p:nvPr/>
        </p:nvSpPr>
        <p:spPr>
          <a:xfrm>
            <a:off x="1149531" y="3212867"/>
            <a:ext cx="3840480" cy="479567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Highlight box showing where to select the country.">
            <a:extLst>
              <a:ext uri="{FF2B5EF4-FFF2-40B4-BE49-F238E27FC236}">
                <a16:creationId xmlns:a16="http://schemas.microsoft.com/office/drawing/2014/main" id="{8351E3C8-38D6-ECA0-DA68-4B5A5ADD7BEA}"/>
              </a:ext>
            </a:extLst>
          </p:cNvPr>
          <p:cNvSpPr/>
          <p:nvPr/>
        </p:nvSpPr>
        <p:spPr>
          <a:xfrm>
            <a:off x="5055324" y="2733300"/>
            <a:ext cx="3840480" cy="6957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Highlight box showihng the banking routing number.">
            <a:extLst>
              <a:ext uri="{FF2B5EF4-FFF2-40B4-BE49-F238E27FC236}">
                <a16:creationId xmlns:a16="http://schemas.microsoft.com/office/drawing/2014/main" id="{CBDAE2DC-842A-B850-FDE6-D527F04908F2}"/>
              </a:ext>
            </a:extLst>
          </p:cNvPr>
          <p:cNvSpPr/>
          <p:nvPr/>
        </p:nvSpPr>
        <p:spPr>
          <a:xfrm>
            <a:off x="5055324" y="3483426"/>
            <a:ext cx="3840480" cy="405246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Highlight box showing the Bank Name Field.">
            <a:extLst>
              <a:ext uri="{FF2B5EF4-FFF2-40B4-BE49-F238E27FC236}">
                <a16:creationId xmlns:a16="http://schemas.microsoft.com/office/drawing/2014/main" id="{694FB50B-4178-1D0F-4BF3-FCE5FFEBEE8A}"/>
              </a:ext>
            </a:extLst>
          </p:cNvPr>
          <p:cNvSpPr/>
          <p:nvPr/>
        </p:nvSpPr>
        <p:spPr>
          <a:xfrm>
            <a:off x="5055324" y="3964869"/>
            <a:ext cx="3840480" cy="479567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62E78-E938-192E-760B-99C3A79DE64B}"/>
              </a:ext>
            </a:extLst>
          </p:cNvPr>
          <p:cNvSpPr txBox="1"/>
          <p:nvPr/>
        </p:nvSpPr>
        <p:spPr>
          <a:xfrm>
            <a:off x="95795" y="4971010"/>
            <a:ext cx="4807131" cy="14465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After you type in the country, Workday will show the required fields</a:t>
            </a:r>
          </a:p>
          <a:p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General rule of thumb: bank name, account name, account number, SWIFT/BIC (if wire), routing number (if ACH), </a:t>
            </a:r>
            <a:r>
              <a:rPr lang="en-US" sz="1100" dirty="0">
                <a:solidFill>
                  <a:srgbClr val="7030A0"/>
                </a:solidFill>
                <a:latin typeface="Open Sans" pitchFamily="2" charset="0"/>
                <a:ea typeface="Open Sans"/>
                <a:cs typeface="Open Sans"/>
              </a:rPr>
              <a:t>The IBAN helpful if payee has an EU bank)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r>
              <a:rPr lang="en-US" sz="1100" dirty="0"/>
              <a:t>Make sure the payee’s bank can take USD. Some banks will require intermediary bank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11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4862B-43B8-104D-8533-61246920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71CE-E7A4-43CB-23BE-4D487DC7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Intermediary Bank</a:t>
            </a:r>
          </a:p>
        </p:txBody>
      </p:sp>
      <p:pic>
        <p:nvPicPr>
          <p:cNvPr id="6" name="Picture 5" descr="The Banking Information tab in the Payee Profile. ">
            <a:extLst>
              <a:ext uri="{FF2B5EF4-FFF2-40B4-BE49-F238E27FC236}">
                <a16:creationId xmlns:a16="http://schemas.microsoft.com/office/drawing/2014/main" id="{62D425B8-CCBA-8AE6-326B-ACC1E8E3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" y="1563759"/>
            <a:ext cx="9478628" cy="1696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 descr="Highlight box showing where to access the Intermediary Bank information.">
            <a:extLst>
              <a:ext uri="{FF2B5EF4-FFF2-40B4-BE49-F238E27FC236}">
                <a16:creationId xmlns:a16="http://schemas.microsoft.com/office/drawing/2014/main" id="{D42E84B2-A823-CE8B-BD24-4FCC3FECE3F1}"/>
              </a:ext>
            </a:extLst>
          </p:cNvPr>
          <p:cNvSpPr/>
          <p:nvPr/>
        </p:nvSpPr>
        <p:spPr>
          <a:xfrm>
            <a:off x="8229600" y="2498766"/>
            <a:ext cx="687977" cy="35764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0D10C6-9AB8-4967-A2C0-DF5CD439411F}"/>
              </a:ext>
            </a:extLst>
          </p:cNvPr>
          <p:cNvSpPr txBox="1"/>
          <p:nvPr/>
        </p:nvSpPr>
        <p:spPr>
          <a:xfrm>
            <a:off x="454697" y="3509137"/>
            <a:ext cx="3098400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Enter Intermediary Bank information</a:t>
            </a:r>
          </a:p>
        </p:txBody>
      </p:sp>
      <p:pic>
        <p:nvPicPr>
          <p:cNvPr id="8" name="Picture 7" descr="Sreen shot showing the Intermediary banking information screen.">
            <a:extLst>
              <a:ext uri="{FF2B5EF4-FFF2-40B4-BE49-F238E27FC236}">
                <a16:creationId xmlns:a16="http://schemas.microsoft.com/office/drawing/2014/main" id="{A136CE71-0066-6AD4-6581-8EBDE48B7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376" y="3614057"/>
            <a:ext cx="7134737" cy="2823765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49D41D-88A8-1AF7-FC07-0BD4CE3B6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53097" y="2677589"/>
            <a:ext cx="4676503" cy="920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4D4B4-E490-FEC8-1325-BDE89D2B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2981" y="3770747"/>
            <a:ext cx="1779053" cy="801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291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9299E-1788-D0EC-E81F-59223332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D0D4-3484-5409-E691-F4881E56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-  Alternate Name</a:t>
            </a:r>
          </a:p>
        </p:txBody>
      </p:sp>
      <p:pic>
        <p:nvPicPr>
          <p:cNvPr id="9" name="Picture 8" descr="The Payee Profile screen showing the Alternate Name tab and fields.">
            <a:extLst>
              <a:ext uri="{FF2B5EF4-FFF2-40B4-BE49-F238E27FC236}">
                <a16:creationId xmlns:a16="http://schemas.microsoft.com/office/drawing/2014/main" id="{78641759-33DA-6D61-825C-73D807C0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07" y="2257445"/>
            <a:ext cx="11135986" cy="43283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B61ED-2D90-C608-D6C6-AB8E7FDA80B2}"/>
              </a:ext>
            </a:extLst>
          </p:cNvPr>
          <p:cNvSpPr txBox="1"/>
          <p:nvPr/>
        </p:nvSpPr>
        <p:spPr>
          <a:xfrm>
            <a:off x="5478155" y="3174526"/>
            <a:ext cx="3098400" cy="7694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You have the option to enter an Alternate Name if applicable. For example, if the name on payee bank account differs from their legal name used for 1099 reporting purposes.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8D3FFA7-E36D-9ACF-EDDE-2037105F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099423" y="3779519"/>
            <a:ext cx="1378732" cy="328895"/>
          </a:xfrm>
          <a:prstGeom prst="bentConnector3">
            <a:avLst>
              <a:gd name="adj1" fmla="val 998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 descr="Highlight box over the Name field in the Alternate Name tab in the Payee Profile.">
            <a:extLst>
              <a:ext uri="{FF2B5EF4-FFF2-40B4-BE49-F238E27FC236}">
                <a16:creationId xmlns:a16="http://schemas.microsoft.com/office/drawing/2014/main" id="{81291000-5B10-34F0-102A-E77E4491576B}"/>
              </a:ext>
            </a:extLst>
          </p:cNvPr>
          <p:cNvSpPr/>
          <p:nvPr/>
        </p:nvSpPr>
        <p:spPr>
          <a:xfrm>
            <a:off x="1637675" y="4979308"/>
            <a:ext cx="5085342" cy="479567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descr="Highlight box around the Alternate Name Usage field. ">
            <a:extLst>
              <a:ext uri="{FF2B5EF4-FFF2-40B4-BE49-F238E27FC236}">
                <a16:creationId xmlns:a16="http://schemas.microsoft.com/office/drawing/2014/main" id="{ED22449F-F829-5459-F763-E375E7AC1533}"/>
              </a:ext>
            </a:extLst>
          </p:cNvPr>
          <p:cNvSpPr/>
          <p:nvPr/>
        </p:nvSpPr>
        <p:spPr>
          <a:xfrm>
            <a:off x="6783977" y="4979308"/>
            <a:ext cx="4484914" cy="367756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8836C8-58BB-4DB0-70E8-15BF203B8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35634" y="3943967"/>
            <a:ext cx="0" cy="871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797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F50F8-028C-746F-180A-A23D9C48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284E15-83F6-7FC3-A081-AF49EC74E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Miscellaneous Payments Overview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Miscellaneous Payees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Demonstration - Screenshots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questions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 won’t cover today:</a:t>
            </a:r>
          </a:p>
          <a:p>
            <a:pPr>
              <a:spcBef>
                <a:spcPts val="1800"/>
              </a:spcBef>
              <a:buFont typeface="Open Sans" panose="020B0606030504020204" pitchFamily="34" charset="0"/>
              <a:buChar char="&gt;"/>
            </a:pPr>
            <a:r>
              <a:rPr lang="en-US" sz="18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Miscellaneous Payments for Non-Employee Travel Reimbursement </a:t>
            </a:r>
          </a:p>
          <a:p>
            <a:pPr lvl="1">
              <a:spcBef>
                <a:spcPts val="1800"/>
              </a:spcBef>
              <a:buFont typeface="Open Sans" panose="020B0606030504020204" pitchFamily="34" charset="0"/>
              <a:buChar char="&gt;"/>
            </a:pPr>
            <a:r>
              <a:rPr lang="en-US" sz="18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Travel Office for Travel training</a:t>
            </a:r>
          </a:p>
          <a:p>
            <a:pPr indent="0">
              <a:buNone/>
            </a:pPr>
            <a:endParaRPr lang="en-US" sz="1600" b="0" dirty="0">
              <a:solidFill>
                <a:srgbClr val="E8D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3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259D-ED9E-5685-DAA3-C92B366B1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DAE2-060F-47A6-40DB-438B9237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- Attachments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3CA6E-5C83-8698-7F19-959156BA06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17" descr="The Payee Profile Attachments tab where files can be attached.">
            <a:extLst>
              <a:ext uri="{FF2B5EF4-FFF2-40B4-BE49-F238E27FC236}">
                <a16:creationId xmlns:a16="http://schemas.microsoft.com/office/drawing/2014/main" id="{16919368-0CC2-D2ED-7137-D1ABC1B7C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28" y="1913798"/>
            <a:ext cx="10615059" cy="3886326"/>
          </a:xfrm>
          <a:prstGeom prst="rect">
            <a:avLst/>
          </a:prstGeom>
        </p:spPr>
      </p:pic>
      <p:sp>
        <p:nvSpPr>
          <p:cNvPr id="20" name="Rectangle 19" descr="Highlight box around the Attachments tab.">
            <a:extLst>
              <a:ext uri="{FF2B5EF4-FFF2-40B4-BE49-F238E27FC236}">
                <a16:creationId xmlns:a16="http://schemas.microsoft.com/office/drawing/2014/main" id="{6BFF3A6F-0D3A-6D8A-DC5E-258FE51C1A9D}"/>
              </a:ext>
            </a:extLst>
          </p:cNvPr>
          <p:cNvSpPr/>
          <p:nvPr/>
        </p:nvSpPr>
        <p:spPr>
          <a:xfrm>
            <a:off x="4210050" y="3600449"/>
            <a:ext cx="847726" cy="342901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CF4C1-0DBF-48E9-900C-3DD95D43F443}"/>
              </a:ext>
            </a:extLst>
          </p:cNvPr>
          <p:cNvSpPr txBox="1"/>
          <p:nvPr/>
        </p:nvSpPr>
        <p:spPr>
          <a:xfrm>
            <a:off x="5888157" y="3641517"/>
            <a:ext cx="2344505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Please do not attach documents to the payee’s Workday profile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08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dule 2 Title" descr="Module one will take you through Master Data Maintenanc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The Miscellaneous Payment</a:t>
            </a:r>
          </a:p>
        </p:txBody>
      </p:sp>
    </p:spTree>
    <p:extLst>
      <p:ext uri="{BB962C8B-B14F-4D97-AF65-F5344CB8AC3E}">
        <p14:creationId xmlns:p14="http://schemas.microsoft.com/office/powerpoint/2010/main" val="191299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9BBB6-ED17-EFD5-5632-39146D5B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CB84-0DE8-3148-4A5F-7C1210DB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90924-11E2-BF1E-63C0-2354E9B291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Screen shot showing the Miscellaneous Payment task in Workday.">
            <a:extLst>
              <a:ext uri="{FF2B5EF4-FFF2-40B4-BE49-F238E27FC236}">
                <a16:creationId xmlns:a16="http://schemas.microsoft.com/office/drawing/2014/main" id="{D08D5406-684B-D525-BAE4-EA68C064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79" y="1222104"/>
            <a:ext cx="11681982" cy="5388864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56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33C15-D2A3-8537-DD79-0B82712B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5F3-D307-E772-C038-85D00328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Company and </a:t>
            </a:r>
            <a:br>
              <a:rPr lang="en-US" sz="3333" dirty="0">
                <a:solidFill>
                  <a:srgbClr val="7030A0"/>
                </a:solidFill>
              </a:rPr>
            </a:br>
            <a:r>
              <a:rPr lang="en-US" sz="3333" dirty="0">
                <a:solidFill>
                  <a:srgbClr val="7030A0"/>
                </a:solidFill>
              </a:rPr>
              <a:t>Payment Type</a:t>
            </a:r>
          </a:p>
        </p:txBody>
      </p:sp>
      <p:pic>
        <p:nvPicPr>
          <p:cNvPr id="8" name="Picture 7" descr="The Create Miscellaneous Payment screen showing the first fields to be filled out, including Company, Currency and Payment Type.">
            <a:extLst>
              <a:ext uri="{FF2B5EF4-FFF2-40B4-BE49-F238E27FC236}">
                <a16:creationId xmlns:a16="http://schemas.microsoft.com/office/drawing/2014/main" id="{1FA98887-A088-BFE9-3275-E9C4D72E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4" y="1553869"/>
            <a:ext cx="10927604" cy="5027396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  <p:sp>
        <p:nvSpPr>
          <p:cNvPr id="10" name="Rectangle 9" descr="Highlight box over the Company field.">
            <a:extLst>
              <a:ext uri="{FF2B5EF4-FFF2-40B4-BE49-F238E27FC236}">
                <a16:creationId xmlns:a16="http://schemas.microsoft.com/office/drawing/2014/main" id="{818E883B-E462-B572-7995-10B3E6F60715}"/>
              </a:ext>
            </a:extLst>
          </p:cNvPr>
          <p:cNvSpPr/>
          <p:nvPr/>
        </p:nvSpPr>
        <p:spPr>
          <a:xfrm>
            <a:off x="542527" y="2847583"/>
            <a:ext cx="2467373" cy="318519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D9CF3-4C1B-52A6-7A56-77BC41618513}"/>
              </a:ext>
            </a:extLst>
          </p:cNvPr>
          <p:cNvSpPr txBox="1"/>
          <p:nvPr/>
        </p:nvSpPr>
        <p:spPr>
          <a:xfrm>
            <a:off x="3592204" y="2800104"/>
            <a:ext cx="4084945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Make sure correct Company is selected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UW1861 (if UW Academy) or School of Medicine</a:t>
            </a:r>
          </a:p>
        </p:txBody>
      </p:sp>
      <p:sp>
        <p:nvSpPr>
          <p:cNvPr id="7" name="Rectangle 6" descr="Highlight box over the Currency field.">
            <a:extLst>
              <a:ext uri="{FF2B5EF4-FFF2-40B4-BE49-F238E27FC236}">
                <a16:creationId xmlns:a16="http://schemas.microsoft.com/office/drawing/2014/main" id="{0A0942AD-85FC-98F2-53CA-806C78F2A74E}"/>
              </a:ext>
            </a:extLst>
          </p:cNvPr>
          <p:cNvSpPr/>
          <p:nvPr/>
        </p:nvSpPr>
        <p:spPr>
          <a:xfrm>
            <a:off x="552052" y="3424806"/>
            <a:ext cx="2467373" cy="318519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E46FF3-40AB-1630-91BD-819A39B14766}"/>
              </a:ext>
            </a:extLst>
          </p:cNvPr>
          <p:cNvSpPr txBox="1"/>
          <p:nvPr/>
        </p:nvSpPr>
        <p:spPr>
          <a:xfrm>
            <a:off x="3592204" y="3494533"/>
            <a:ext cx="4084945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Miscellaneous Payments can only be processed using USD currency</a:t>
            </a:r>
          </a:p>
        </p:txBody>
      </p:sp>
      <p:sp>
        <p:nvSpPr>
          <p:cNvPr id="4" name="Rectangle 3" descr="Highlight box over the Payment Type field.">
            <a:extLst>
              <a:ext uri="{FF2B5EF4-FFF2-40B4-BE49-F238E27FC236}">
                <a16:creationId xmlns:a16="http://schemas.microsoft.com/office/drawing/2014/main" id="{EE936B7C-A082-1530-51D8-7FFAA4CFCEB7}"/>
              </a:ext>
            </a:extLst>
          </p:cNvPr>
          <p:cNvSpPr/>
          <p:nvPr/>
        </p:nvSpPr>
        <p:spPr>
          <a:xfrm>
            <a:off x="552053" y="3743326"/>
            <a:ext cx="2467372" cy="258704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FB67F-3919-36B9-07EC-FCB40A003DA8}"/>
              </a:ext>
            </a:extLst>
          </p:cNvPr>
          <p:cNvSpPr txBox="1"/>
          <p:nvPr/>
        </p:nvSpPr>
        <p:spPr>
          <a:xfrm>
            <a:off x="3592205" y="4534690"/>
            <a:ext cx="4084945" cy="93871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Possible Payment Type: Check, ACH, or Wire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ACH is for domestic banks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Check can be sent directly to payee or through campus mail</a:t>
            </a:r>
          </a:p>
          <a:p>
            <a:endParaRPr lang="en-US" sz="1100" dirty="0"/>
          </a:p>
          <a:p>
            <a:r>
              <a:rPr lang="en-US" sz="1100" dirty="0"/>
              <a:t>Zelle Payment Type can also be used for Research Subject payments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3EC828-0B96-07A1-CE3A-64748E6D0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3019425" y="3872678"/>
            <a:ext cx="544205" cy="870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696612-80AB-7103-F927-F5D4564BA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009900" y="3625338"/>
            <a:ext cx="5823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8BF562-4858-4A19-8917-E6E5B9391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3009900" y="3006842"/>
            <a:ext cx="58230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65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8CA3-ABB8-47CD-CAEB-E23C7322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572B-80BD-6763-1260-D4D78F49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Request Category </a:t>
            </a:r>
          </a:p>
        </p:txBody>
      </p:sp>
      <p:pic>
        <p:nvPicPr>
          <p:cNvPr id="6" name="Picture 5" descr="Creating Miscellaneous Payment Request showing the Request Category field.">
            <a:extLst>
              <a:ext uri="{FF2B5EF4-FFF2-40B4-BE49-F238E27FC236}">
                <a16:creationId xmlns:a16="http://schemas.microsoft.com/office/drawing/2014/main" id="{9F59FDC0-A3CD-9ABC-DCDB-CEFF13CD0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33" y="1306976"/>
            <a:ext cx="11619333" cy="5284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over the Request Category field.">
            <a:extLst>
              <a:ext uri="{FF2B5EF4-FFF2-40B4-BE49-F238E27FC236}">
                <a16:creationId xmlns:a16="http://schemas.microsoft.com/office/drawing/2014/main" id="{6BBE8B6B-FA07-65C6-2FD6-6617AFDE112C}"/>
              </a:ext>
            </a:extLst>
          </p:cNvPr>
          <p:cNvSpPr/>
          <p:nvPr/>
        </p:nvSpPr>
        <p:spPr>
          <a:xfrm>
            <a:off x="361324" y="3939614"/>
            <a:ext cx="2658101" cy="260911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D3044-6096-A201-E8E5-BE530E88829F}"/>
              </a:ext>
            </a:extLst>
          </p:cNvPr>
          <p:cNvSpPr txBox="1"/>
          <p:nvPr/>
        </p:nvSpPr>
        <p:spPr>
          <a:xfrm>
            <a:off x="3712247" y="4400550"/>
            <a:ext cx="3098400" cy="6001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Select applicable request category. AP will review documentation and attachments and make sure it lines up with the request category selected.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00463D-D78F-2FFB-0DA0-5D115CBE7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019425" y="4034603"/>
            <a:ext cx="692822" cy="442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60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A2F9-8E7A-6C04-B106-424F318E3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F4D157-6F68-7FDD-357E-7FDA0AC0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Request Categories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EA0C76-831F-8423-9D50-FEAC70D22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85912"/>
              </p:ext>
            </p:extLst>
          </p:nvPr>
        </p:nvGraphicFramePr>
        <p:xfrm>
          <a:off x="727074" y="2372142"/>
          <a:ext cx="11102976" cy="369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1">
                  <a:extLst>
                    <a:ext uri="{9D8B030D-6E8A-4147-A177-3AD203B41FA5}">
                      <a16:colId xmlns:a16="http://schemas.microsoft.com/office/drawing/2014/main" val="3204142550"/>
                    </a:ext>
                  </a:extLst>
                </a:gridCol>
                <a:gridCol w="5319183">
                  <a:extLst>
                    <a:ext uri="{9D8B030D-6E8A-4147-A177-3AD203B41FA5}">
                      <a16:colId xmlns:a16="http://schemas.microsoft.com/office/drawing/2014/main" val="1220538173"/>
                    </a:ext>
                  </a:extLst>
                </a:gridCol>
                <a:gridCol w="3700992">
                  <a:extLst>
                    <a:ext uri="{9D8B030D-6E8A-4147-A177-3AD203B41FA5}">
                      <a16:colId xmlns:a16="http://schemas.microsoft.com/office/drawing/2014/main" val="748687057"/>
                    </a:ext>
                  </a:extLst>
                </a:gridCol>
              </a:tblGrid>
              <a:tr h="33761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Request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9241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Honorarium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Small thank you payment for a lecture/talk, address, or colloquium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Guest lecturer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Sitting on a panel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09397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Personal service performed that requires payment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Consulting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Editing/reviewing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Teaching non-UW course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83873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Reimbursement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payment to non-UW employees for payment of expenses made on behalf of UW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Individuals pays for food for an office party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30402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Refund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Pre-approved transfers of owed money to non-UW payees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These are </a:t>
                      </a:r>
                      <a:r>
                        <a:rPr lang="en-US" sz="14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true payments, the payee will not recognize these as income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Refund of deposits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Anything completed as a manual check request pre-Workday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7228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Stipend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Payments made to individuals to support a training/learning experience and defray living expenses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 paid to an individual participating in a UW summer program during the duration of the program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6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9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20F86-1FBD-0C09-0EB5-24F8B98C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36452E-BA4C-080D-5F5A-5712FE84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Request Categories Continued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B3CD1C-F7EC-1045-9109-3C469FB6C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337629"/>
              </p:ext>
            </p:extLst>
          </p:nvPr>
        </p:nvGraphicFramePr>
        <p:xfrm>
          <a:off x="695325" y="2305467"/>
          <a:ext cx="11004882" cy="339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00">
                  <a:extLst>
                    <a:ext uri="{9D8B030D-6E8A-4147-A177-3AD203B41FA5}">
                      <a16:colId xmlns:a16="http://schemas.microsoft.com/office/drawing/2014/main" val="3204142550"/>
                    </a:ext>
                  </a:extLst>
                </a:gridCol>
                <a:gridCol w="5272188">
                  <a:extLst>
                    <a:ext uri="{9D8B030D-6E8A-4147-A177-3AD203B41FA5}">
                      <a16:colId xmlns:a16="http://schemas.microsoft.com/office/drawing/2014/main" val="1220538173"/>
                    </a:ext>
                  </a:extLst>
                </a:gridCol>
                <a:gridCol w="3668294">
                  <a:extLst>
                    <a:ext uri="{9D8B030D-6E8A-4147-A177-3AD203B41FA5}">
                      <a16:colId xmlns:a16="http://schemas.microsoft.com/office/drawing/2014/main" val="748687057"/>
                    </a:ext>
                  </a:extLst>
                </a:gridCol>
              </a:tblGrid>
              <a:tr h="33761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Request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9241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Award/Prize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Payment in recognition for a special achievement. Typically, there is no stipulation on how to use these funds.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Winning 1</a:t>
                      </a:r>
                      <a:r>
                        <a:rPr lang="en-US" sz="1400" baseline="30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place in a competition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09397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Non-UW Scholarship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Scholarships to non-UW students, such as a department awarding a scholarship to a student from another school. Scholarships should be intended to be used towards educational expenses (</a:t>
                      </a:r>
                      <a:r>
                        <a:rPr lang="en-US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i.e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tuition, fees, books, and supplies required for enrollment)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 paid to a non-UW student for attending a UW Summer Program to be applied towards enrollment fees and supplies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83873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Subjects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Small payments to individuals who participated in a research project for purposes of recruitment or encouragement for participation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$20 thank-you payment made to an individual who participated in a study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30402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Royalties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Payment to the legal owner of a property, patents or copyrighted work for the right to use intellectual property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Payment to an author for use of published work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06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9E5C7-6193-F138-B377-6519BA9B3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DAF9-FA95-248E-6789-1915C6F8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Handling Code </a:t>
            </a:r>
          </a:p>
        </p:txBody>
      </p:sp>
      <p:pic>
        <p:nvPicPr>
          <p:cNvPr id="13" name="Picture 12" descr="Create Miscellaneous Payment Request showing the Handling Code field.">
            <a:extLst>
              <a:ext uri="{FF2B5EF4-FFF2-40B4-BE49-F238E27FC236}">
                <a16:creationId xmlns:a16="http://schemas.microsoft.com/office/drawing/2014/main" id="{2175BF7F-79D6-84FB-1157-A44B1B7D4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4" y="1547930"/>
            <a:ext cx="11761611" cy="50034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showing the Handling Code field.">
            <a:extLst>
              <a:ext uri="{FF2B5EF4-FFF2-40B4-BE49-F238E27FC236}">
                <a16:creationId xmlns:a16="http://schemas.microsoft.com/office/drawing/2014/main" id="{905B7383-FDC7-1744-3029-2216C8AD043F}"/>
              </a:ext>
            </a:extLst>
          </p:cNvPr>
          <p:cNvSpPr/>
          <p:nvPr/>
        </p:nvSpPr>
        <p:spPr>
          <a:xfrm>
            <a:off x="304174" y="3801134"/>
            <a:ext cx="2658101" cy="285091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9246A-2C72-6125-71DB-E95A10F89251}"/>
              </a:ext>
            </a:extLst>
          </p:cNvPr>
          <p:cNvSpPr txBox="1"/>
          <p:nvPr/>
        </p:nvSpPr>
        <p:spPr>
          <a:xfrm>
            <a:off x="3079830" y="4357006"/>
            <a:ext cx="4102020" cy="127727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If the check will be sent to the payee’s address within the United States, leave the Handling Code blank </a:t>
            </a:r>
          </a:p>
          <a:p>
            <a:endParaRPr lang="en-US" sz="1100" dirty="0"/>
          </a:p>
          <a:p>
            <a:r>
              <a:rPr lang="en-US" sz="1100" dirty="0"/>
              <a:t>Handing Code options: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Campus Mail – if you want the check sent to your campus mailbox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HOLD-Pickup – if you want to pick up the 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Foreign Payment - payee has foreign address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937851D-5827-C7ED-187E-A145E63A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2952751" y="3923005"/>
            <a:ext cx="1343024" cy="424477"/>
          </a:xfrm>
          <a:prstGeom prst="bentConnector3">
            <a:avLst>
              <a:gd name="adj1" fmla="val 35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456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191F-DBFB-A497-FC73-C80BF09FC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C24F-E951-B8EF-5420-0F4B222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Control Total Amount and Memo</a:t>
            </a:r>
          </a:p>
        </p:txBody>
      </p:sp>
      <p:pic>
        <p:nvPicPr>
          <p:cNvPr id="5" name="Picture 4" descr="Create Miscellaneous Payment Request showing the Control Total Amount field and Memo field.">
            <a:extLst>
              <a:ext uri="{FF2B5EF4-FFF2-40B4-BE49-F238E27FC236}">
                <a16:creationId xmlns:a16="http://schemas.microsoft.com/office/drawing/2014/main" id="{97E20F29-773B-E572-A485-4F791E6F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33" y="1791422"/>
            <a:ext cx="11388134" cy="4769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0FB14-AB9D-E0E4-6A78-117875DE0B83}"/>
              </a:ext>
            </a:extLst>
          </p:cNvPr>
          <p:cNvSpPr txBox="1"/>
          <p:nvPr/>
        </p:nvSpPr>
        <p:spPr>
          <a:xfrm>
            <a:off x="3308054" y="4341662"/>
            <a:ext cx="5575891" cy="7694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The memo should include the business justification and relevant details about the payment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Type of activity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Date of activity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In general, we do not pay for activities until after they have taken place</a:t>
            </a:r>
          </a:p>
        </p:txBody>
      </p:sp>
      <p:sp>
        <p:nvSpPr>
          <p:cNvPr id="8" name="Rectangle 7" descr="Highlight box showing the Memo field.">
            <a:extLst>
              <a:ext uri="{FF2B5EF4-FFF2-40B4-BE49-F238E27FC236}">
                <a16:creationId xmlns:a16="http://schemas.microsoft.com/office/drawing/2014/main" id="{4964E7EE-4EC6-7A8C-A2D7-051BF9FFB272}"/>
              </a:ext>
            </a:extLst>
          </p:cNvPr>
          <p:cNvSpPr/>
          <p:nvPr/>
        </p:nvSpPr>
        <p:spPr>
          <a:xfrm>
            <a:off x="6026321" y="3348041"/>
            <a:ext cx="2708104" cy="2456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285870-50E6-1B83-1DB8-1689AE546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34425" y="2736290"/>
            <a:ext cx="428625" cy="463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Highlight box showing Control Total Amount field.">
            <a:extLst>
              <a:ext uri="{FF2B5EF4-FFF2-40B4-BE49-F238E27FC236}">
                <a16:creationId xmlns:a16="http://schemas.microsoft.com/office/drawing/2014/main" id="{504C1BA1-A2DA-0566-532C-88A6B8C6C335}"/>
              </a:ext>
            </a:extLst>
          </p:cNvPr>
          <p:cNvSpPr/>
          <p:nvPr/>
        </p:nvSpPr>
        <p:spPr>
          <a:xfrm>
            <a:off x="6026321" y="3076510"/>
            <a:ext cx="2708105" cy="2456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4CFEC-5DC5-FCB4-29A0-91C67574F555}"/>
              </a:ext>
            </a:extLst>
          </p:cNvPr>
          <p:cNvSpPr txBox="1"/>
          <p:nvPr/>
        </p:nvSpPr>
        <p:spPr>
          <a:xfrm>
            <a:off x="9163050" y="2587559"/>
            <a:ext cx="1831624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Enter total payment amount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FED04-B24B-1718-8FE1-E0DCE53F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096000" y="3593641"/>
            <a:ext cx="800100" cy="748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2443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DAFD8-CAC8-2A7D-649E-C29324808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BCBE-9E0C-EB1F-4BDF-2A03AB81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Line Fields </a:t>
            </a:r>
          </a:p>
        </p:txBody>
      </p:sp>
      <p:pic>
        <p:nvPicPr>
          <p:cNvPr id="7" name="Picture 6" descr="Create Miscellaneous Payment Request screen showing the line fields Company, Spend Category, Quantity, Unit Cost, Extended Amount, and Memo.">
            <a:extLst>
              <a:ext uri="{FF2B5EF4-FFF2-40B4-BE49-F238E27FC236}">
                <a16:creationId xmlns:a16="http://schemas.microsoft.com/office/drawing/2014/main" id="{DAB88D3F-873D-87F8-8F7B-E87CCE0704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94"/>
          <a:stretch/>
        </p:blipFill>
        <p:spPr>
          <a:xfrm>
            <a:off x="288458" y="1716128"/>
            <a:ext cx="11615083" cy="48751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5B1700-DA75-EEC6-90EA-14453337C4CE}"/>
              </a:ext>
            </a:extLst>
          </p:cNvPr>
          <p:cNvSpPr txBox="1"/>
          <p:nvPr/>
        </p:nvSpPr>
        <p:spPr>
          <a:xfrm>
            <a:off x="7446005" y="3371761"/>
            <a:ext cx="3287480" cy="6001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This should match what is entered in the Header.</a:t>
            </a:r>
          </a:p>
          <a:p>
            <a:r>
              <a:rPr lang="en-US" sz="1100" dirty="0"/>
              <a:t>If additional information is needed for each Line Item, you can add it in the Memo field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097E3-A579-2D4A-11BE-107A5F694D46}"/>
              </a:ext>
            </a:extLst>
          </p:cNvPr>
          <p:cNvSpPr txBox="1"/>
          <p:nvPr/>
        </p:nvSpPr>
        <p:spPr>
          <a:xfrm>
            <a:off x="3208570" y="3722827"/>
            <a:ext cx="3287480" cy="6001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Make sure the Company selected in each Line Item matches the Company that was selected in the Header (under the Primary Information at the top)</a:t>
            </a:r>
          </a:p>
        </p:txBody>
      </p:sp>
      <p:sp>
        <p:nvSpPr>
          <p:cNvPr id="4" name="Rectangle 3" descr="Highlight box showing the Company field.">
            <a:extLst>
              <a:ext uri="{FF2B5EF4-FFF2-40B4-BE49-F238E27FC236}">
                <a16:creationId xmlns:a16="http://schemas.microsoft.com/office/drawing/2014/main" id="{828E4F6B-912D-3FB9-F53D-78FEAC288B43}"/>
              </a:ext>
            </a:extLst>
          </p:cNvPr>
          <p:cNvSpPr/>
          <p:nvPr/>
        </p:nvSpPr>
        <p:spPr>
          <a:xfrm>
            <a:off x="1419224" y="4533901"/>
            <a:ext cx="1447801" cy="9525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Highlight box showing the Spend Category field.">
            <a:extLst>
              <a:ext uri="{FF2B5EF4-FFF2-40B4-BE49-F238E27FC236}">
                <a16:creationId xmlns:a16="http://schemas.microsoft.com/office/drawing/2014/main" id="{4A82FBA6-7952-CC70-AFEA-2780BA93D836}"/>
              </a:ext>
            </a:extLst>
          </p:cNvPr>
          <p:cNvSpPr/>
          <p:nvPr/>
        </p:nvSpPr>
        <p:spPr>
          <a:xfrm>
            <a:off x="5657849" y="4533901"/>
            <a:ext cx="1447801" cy="9525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Highlight box showing the Quantity, Unit Cost, and Extended Amount fields.">
            <a:extLst>
              <a:ext uri="{FF2B5EF4-FFF2-40B4-BE49-F238E27FC236}">
                <a16:creationId xmlns:a16="http://schemas.microsoft.com/office/drawing/2014/main" id="{08C655B2-76C6-330C-63BA-5B4D9E658656}"/>
              </a:ext>
            </a:extLst>
          </p:cNvPr>
          <p:cNvSpPr/>
          <p:nvPr/>
        </p:nvSpPr>
        <p:spPr>
          <a:xfrm>
            <a:off x="7105650" y="4533901"/>
            <a:ext cx="1914525" cy="9525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Highlight box showing the Memo field.">
            <a:extLst>
              <a:ext uri="{FF2B5EF4-FFF2-40B4-BE49-F238E27FC236}">
                <a16:creationId xmlns:a16="http://schemas.microsoft.com/office/drawing/2014/main" id="{A73D7841-1C15-DAF1-FE10-0B67318A30A1}"/>
              </a:ext>
            </a:extLst>
          </p:cNvPr>
          <p:cNvSpPr/>
          <p:nvPr/>
        </p:nvSpPr>
        <p:spPr>
          <a:xfrm>
            <a:off x="9012704" y="4533902"/>
            <a:ext cx="1036171" cy="95250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5636F-14A0-5C2B-8DED-B86EC21DD196}"/>
              </a:ext>
            </a:extLst>
          </p:cNvPr>
          <p:cNvSpPr txBox="1"/>
          <p:nvPr/>
        </p:nvSpPr>
        <p:spPr>
          <a:xfrm>
            <a:off x="2570395" y="6048377"/>
            <a:ext cx="3287480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Refer to the MP Job Aid for a list of Spend Categories allowable for Miscellaneous Payments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9FC5B1-0D77-6D88-4ADE-1A65C5636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861235" y="3971925"/>
            <a:ext cx="347335" cy="719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D6F794-909E-03C7-3EB1-6E52EB7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857875" y="5455777"/>
            <a:ext cx="405437" cy="827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B10AF9-7D7B-AB85-BA6F-A56A21BD9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220075" y="3971925"/>
            <a:ext cx="628650" cy="561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5D1893-8CDD-F888-B0CA-262F626A1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48725" y="3971925"/>
            <a:ext cx="482040" cy="524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0AC55-3AF1-8A8E-64D0-C9E1BFAAF2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92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84A9-93F3-5012-CE59-281E064A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569C5-C41A-6867-F04E-D076AF51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Miscellaneous Payments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C27D2-645F-58EA-2FF7-6CB5DFD35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buNone/>
            </a:pPr>
            <a:r>
              <a:rPr lang="en-US" sz="1800" b="0" i="0" dirty="0">
                <a:solidFill>
                  <a:schemeClr val="accent3"/>
                </a:solidFill>
                <a:effectLst/>
                <a:latin typeface="Open Sans" pitchFamily="2" charset="0"/>
              </a:rPr>
              <a:t>Miscellaneous Payments (MPs) are a way of making a one-time payment to Non-UW employees that are US Citizens and Foreign Nationals. </a:t>
            </a:r>
            <a:r>
              <a:rPr lang="en-US" sz="1800" b="0" i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Open Sans" pitchFamily="2" charset="0"/>
              </a:rPr>
              <a:t> </a:t>
            </a:r>
          </a:p>
          <a:p>
            <a:pPr marL="285750" indent="-285750"/>
            <a:r>
              <a:rPr lang="en-US" sz="1800" i="0" u="sng" dirty="0">
                <a:solidFill>
                  <a:schemeClr val="accent3"/>
                </a:solidFill>
                <a:effectLst/>
                <a:latin typeface="Open Sans" pitchFamily="2" charset="0"/>
              </a:rPr>
              <a:t>Not</a:t>
            </a:r>
            <a:r>
              <a:rPr lang="en-US" sz="1800" i="0" dirty="0">
                <a:solidFill>
                  <a:schemeClr val="accent3"/>
                </a:solidFill>
                <a:effectLst/>
                <a:latin typeface="Open Sans" pitchFamily="2" charset="0"/>
              </a:rPr>
              <a:t> used for the purchase of goods</a:t>
            </a:r>
          </a:p>
          <a:p>
            <a:pPr indent="0">
              <a:buNone/>
            </a:pPr>
            <a:endParaRPr lang="en-US" sz="1800" dirty="0">
              <a:solidFill>
                <a:schemeClr val="accent3"/>
              </a:solidFill>
              <a:latin typeface="Open Sans" pitchFamily="2" charset="0"/>
            </a:endParaRPr>
          </a:p>
          <a:p>
            <a:pPr indent="0" algn="l">
              <a:buNone/>
            </a:pPr>
            <a:r>
              <a:rPr lang="en-US" sz="1800" b="0" i="0" dirty="0">
                <a:solidFill>
                  <a:schemeClr val="accent3"/>
                </a:solidFill>
                <a:effectLst/>
                <a:latin typeface="Open Sans" pitchFamily="2" charset="0"/>
              </a:rPr>
              <a:t>See the Procurement Services website for the full list</a:t>
            </a:r>
            <a:r>
              <a:rPr lang="en-US" sz="1800" dirty="0">
                <a:solidFill>
                  <a:schemeClr val="accent3"/>
                </a:solidFill>
                <a:latin typeface="Open Sans" pitchFamily="2" charset="0"/>
              </a:rPr>
              <a:t> </a:t>
            </a:r>
            <a:r>
              <a:rPr lang="en-US" sz="1800" b="0" dirty="0">
                <a:solidFill>
                  <a:schemeClr val="accent3"/>
                </a:solidFill>
                <a:latin typeface="Open Sans" pitchFamily="2" charset="0"/>
              </a:rPr>
              <a:t>of Request Categories</a:t>
            </a:r>
          </a:p>
          <a:p>
            <a:pPr marL="285750" indent="-285750"/>
            <a:r>
              <a:rPr lang="en-US" sz="1800" b="0" i="1" dirty="0">
                <a:solidFill>
                  <a:schemeClr val="accent3"/>
                </a:solidFill>
                <a:latin typeface="Open Sans" pitchFamily="2" charset="0"/>
              </a:rPr>
              <a:t>Most common: </a:t>
            </a:r>
            <a:r>
              <a:rPr lang="en-US" sz="1800" b="0" dirty="0">
                <a:solidFill>
                  <a:schemeClr val="accent3"/>
                </a:solidFill>
                <a:latin typeface="Open Sans" pitchFamily="2" charset="0"/>
              </a:rPr>
              <a:t>Honorarium and Service payments, Reimbursements</a:t>
            </a:r>
            <a:endParaRPr lang="en-US" sz="1800" b="0" i="0" dirty="0">
              <a:solidFill>
                <a:schemeClr val="accent3"/>
              </a:solidFill>
              <a:effectLst/>
              <a:latin typeface="Open Sans" pitchFamily="2" charset="0"/>
            </a:endParaRPr>
          </a:p>
          <a:p>
            <a:pPr indent="0" algn="l">
              <a:buNone/>
            </a:pPr>
            <a:endParaRPr lang="en-US" sz="1800" dirty="0">
              <a:solidFill>
                <a:schemeClr val="accent3"/>
              </a:solidFill>
              <a:latin typeface="Open Sans" pitchFamily="2" charset="0"/>
            </a:endParaRPr>
          </a:p>
          <a:p>
            <a:pPr indent="0">
              <a:buNone/>
            </a:pPr>
            <a:r>
              <a:rPr lang="en-US" sz="1600" b="0" i="0" dirty="0">
                <a:solidFill>
                  <a:srgbClr val="E8D3A2"/>
                </a:solidFill>
                <a:effectLst/>
                <a:latin typeface="Open Sans" pitchFamily="2" charset="0"/>
                <a:ea typeface="Open Sans"/>
                <a:cs typeface="Open Sans"/>
              </a:rPr>
              <a:t>     </a:t>
            </a:r>
            <a:endParaRPr lang="en-US" sz="1800" dirty="0">
              <a:solidFill>
                <a:srgbClr val="E8D3A2"/>
              </a:solidFill>
              <a:latin typeface="Open Sans" pitchFamily="2" charset="0"/>
              <a:ea typeface="Open Sans"/>
              <a:cs typeface="Open San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E8D3A2"/>
                </a:solidFill>
                <a:latin typeface="Open Sans" pitchFamily="2" charset="0"/>
                <a:ea typeface="Open Sans"/>
                <a:cs typeface="Open Sans"/>
              </a:rPr>
              <a:t>Workday security role: Miscellaneous Payment Data Entry Specialist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indent="0">
              <a:buNone/>
            </a:pPr>
            <a:endParaRPr lang="en-US" sz="1600" b="0" dirty="0">
              <a:solidFill>
                <a:srgbClr val="E8D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1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7830-2CAF-C5E7-68A3-FE4D58FBD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9725BE-5B06-6DBE-42BB-1F8543DC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Spend Category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CDF837-3284-F27C-27C9-D19B6C7B09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It is generally up to the department to determine what Spend Category is the most fitting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For Service payments, the Spend Category should be 1099 reportable</a:t>
            </a:r>
          </a:p>
          <a:p>
            <a:pPr lvl="1"/>
            <a:r>
              <a:rPr lang="en-US" sz="1400" dirty="0"/>
              <a:t>Refer to the list in the job aid for a list of spend categories that are allowable with MPs</a:t>
            </a:r>
          </a:p>
          <a:p>
            <a:pPr lvl="1"/>
            <a:r>
              <a:rPr lang="en-US" sz="1400" dirty="0"/>
              <a:t>The list outlines which Spend Categories are 1099 reportable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/>
              <a:t>Spend Categories that are 1099 reportable will require the payee’s tax information, even if the amount of payment is less than $600</a:t>
            </a:r>
          </a:p>
          <a:p>
            <a:pPr lvl="1"/>
            <a:r>
              <a:rPr lang="en-US" sz="1400" dirty="0"/>
              <a:t>If the payee’s tax information is not required, enter 9 zeros in the SSN field to bypass the error from Workday</a:t>
            </a:r>
          </a:p>
        </p:txBody>
      </p:sp>
    </p:spTree>
    <p:extLst>
      <p:ext uri="{BB962C8B-B14F-4D97-AF65-F5344CB8AC3E}">
        <p14:creationId xmlns:p14="http://schemas.microsoft.com/office/powerpoint/2010/main" val="4000046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52BB-82B0-FEAC-E876-9DAE77C6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4948-643A-286F-183B-1309332F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Line Fields Continued </a:t>
            </a:r>
          </a:p>
        </p:txBody>
      </p:sp>
      <p:pic>
        <p:nvPicPr>
          <p:cNvPr id="5" name="Picture 4" descr="Create the Miscellaneous Payment screen showing line fields Grant, Gift, Program, Cost Center, Resource, and Additional Worktags.">
            <a:extLst>
              <a:ext uri="{FF2B5EF4-FFF2-40B4-BE49-F238E27FC236}">
                <a16:creationId xmlns:a16="http://schemas.microsoft.com/office/drawing/2014/main" id="{C14E04BD-3C9C-A224-BD0E-FE0B280A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99" y="1673797"/>
            <a:ext cx="11659201" cy="4966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showing Grant, Gift, Program, Cost Center, Resource, and Addtional Worktags fields.">
            <a:extLst>
              <a:ext uri="{FF2B5EF4-FFF2-40B4-BE49-F238E27FC236}">
                <a16:creationId xmlns:a16="http://schemas.microsoft.com/office/drawing/2014/main" id="{929B36A5-0641-B613-9F40-059F67930E52}"/>
              </a:ext>
            </a:extLst>
          </p:cNvPr>
          <p:cNvSpPr/>
          <p:nvPr/>
        </p:nvSpPr>
        <p:spPr>
          <a:xfrm>
            <a:off x="2676524" y="4476751"/>
            <a:ext cx="8924926" cy="1057274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CE99B-14D4-728A-5FEF-A7281DD62581}"/>
              </a:ext>
            </a:extLst>
          </p:cNvPr>
          <p:cNvSpPr txBox="1"/>
          <p:nvPr/>
        </p:nvSpPr>
        <p:spPr>
          <a:xfrm>
            <a:off x="6362399" y="2900860"/>
            <a:ext cx="3619802" cy="93871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Refer to your department for </a:t>
            </a:r>
            <a:r>
              <a:rPr lang="en-US" sz="1100" dirty="0" err="1"/>
              <a:t>Worktag</a:t>
            </a:r>
            <a:r>
              <a:rPr lang="en-US" sz="1100" dirty="0"/>
              <a:t> information</a:t>
            </a:r>
          </a:p>
          <a:p>
            <a:endParaRPr lang="en-US" sz="1100" dirty="0"/>
          </a:p>
          <a:p>
            <a:r>
              <a:rPr lang="en-US" sz="1100" dirty="0"/>
              <a:t>The company should correlate with the Cost Center and funding </a:t>
            </a:r>
            <a:r>
              <a:rPr lang="en-US" sz="1100" dirty="0" err="1"/>
              <a:t>Worktags</a:t>
            </a:r>
            <a:r>
              <a:rPr lang="en-US" sz="1100" dirty="0"/>
              <a:t> that are going to be used for the payment</a:t>
            </a:r>
          </a:p>
          <a:p>
            <a:endParaRPr lang="en-US" sz="11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33531-E949-194C-F544-33B766E8C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743700" y="3839579"/>
            <a:ext cx="160570" cy="637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907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ABAF-14DE-15EE-8054-E7870D97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38F0-E6E0-88EB-6097-D1A96557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Miscellaneous Fields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A55A07-B07C-2EBD-82E9-6B34E0935CF9}"/>
              </a:ext>
            </a:extLst>
          </p:cNvPr>
          <p:cNvSpPr txBox="1"/>
          <p:nvPr/>
        </p:nvSpPr>
        <p:spPr>
          <a:xfrm>
            <a:off x="266303" y="2883813"/>
            <a:ext cx="2972197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Enter contact name of the UW Employee who can address any questions related to the request </a:t>
            </a:r>
          </a:p>
        </p:txBody>
      </p:sp>
      <p:pic>
        <p:nvPicPr>
          <p:cNvPr id="21" name="Picture 20" descr="Create Miscellaneous Payment Request screen shot showing Miscellaneous Fields.">
            <a:extLst>
              <a:ext uri="{FF2B5EF4-FFF2-40B4-BE49-F238E27FC236}">
                <a16:creationId xmlns:a16="http://schemas.microsoft.com/office/drawing/2014/main" id="{48CB8907-AC87-F438-8716-AF988965B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00" y="1328073"/>
            <a:ext cx="5338655" cy="53584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Rectangle 21" descr="Highlight box showing Miscellaneous Field 1 to be used for the name of the UW employee who is the primary contact.">
            <a:extLst>
              <a:ext uri="{FF2B5EF4-FFF2-40B4-BE49-F238E27FC236}">
                <a16:creationId xmlns:a16="http://schemas.microsoft.com/office/drawing/2014/main" id="{1E4E6383-2F71-F227-C2DF-0083ED64CEFD}"/>
              </a:ext>
            </a:extLst>
          </p:cNvPr>
          <p:cNvSpPr/>
          <p:nvPr/>
        </p:nvSpPr>
        <p:spPr>
          <a:xfrm>
            <a:off x="3333750" y="3795668"/>
            <a:ext cx="2962276" cy="28575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822A35-59D6-51B7-2196-5B49793E6B3D}"/>
              </a:ext>
            </a:extLst>
          </p:cNvPr>
          <p:cNvSpPr txBox="1"/>
          <p:nvPr/>
        </p:nvSpPr>
        <p:spPr>
          <a:xfrm>
            <a:off x="385233" y="5041610"/>
            <a:ext cx="2457847" cy="6001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If “Campus Mail” is selected as the Handling Code, enter the campus mailbox </a:t>
            </a:r>
          </a:p>
        </p:txBody>
      </p:sp>
      <p:sp>
        <p:nvSpPr>
          <p:cNvPr id="29" name="Rectangle 28" descr="Highlight box over Miscellaneous Field 7 used for showing the campus box number if a check needs to be campus mailed.">
            <a:extLst>
              <a:ext uri="{FF2B5EF4-FFF2-40B4-BE49-F238E27FC236}">
                <a16:creationId xmlns:a16="http://schemas.microsoft.com/office/drawing/2014/main" id="{0242F496-0223-8496-257B-53AF0C450573}"/>
              </a:ext>
            </a:extLst>
          </p:cNvPr>
          <p:cNvSpPr/>
          <p:nvPr/>
        </p:nvSpPr>
        <p:spPr>
          <a:xfrm>
            <a:off x="3333750" y="5683600"/>
            <a:ext cx="2962276" cy="28575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0F2BA-D180-C348-2C38-2CDBDA7E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409825" y="3309893"/>
            <a:ext cx="923925" cy="62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415247-4B84-4507-D51F-E71D6963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47950" y="5303220"/>
            <a:ext cx="68580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E8803-15CC-8ED0-CA3F-CA0107D43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789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C9FE-A99C-E720-4659-F0151DA4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5587-3A30-C793-4A65-37CFED95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Miscellaneous Fields Continued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AA637-2323-1F57-3D37-B631D8BDE0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Picture 8" descr="Screen shot of the Miscellaneous Fields with Visa guidance added in fields 2-6.">
            <a:extLst>
              <a:ext uri="{FF2B5EF4-FFF2-40B4-BE49-F238E27FC236}">
                <a16:creationId xmlns:a16="http://schemas.microsoft.com/office/drawing/2014/main" id="{F68237A1-7F11-6E03-F0ED-37F0706F4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933" y="1234533"/>
            <a:ext cx="3960644" cy="54691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over the Miscellaneous Fields.">
            <a:extLst>
              <a:ext uri="{FF2B5EF4-FFF2-40B4-BE49-F238E27FC236}">
                <a16:creationId xmlns:a16="http://schemas.microsoft.com/office/drawing/2014/main" id="{3F6BADB2-B6B5-1DEA-BC21-197BC06E7462}"/>
              </a:ext>
            </a:extLst>
          </p:cNvPr>
          <p:cNvSpPr/>
          <p:nvPr/>
        </p:nvSpPr>
        <p:spPr>
          <a:xfrm>
            <a:off x="3448050" y="4719592"/>
            <a:ext cx="1943100" cy="177222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72D560-1D3D-2930-7136-4D98089E5C90}"/>
              </a:ext>
            </a:extLst>
          </p:cNvPr>
          <p:cNvSpPr txBox="1"/>
          <p:nvPr/>
        </p:nvSpPr>
        <p:spPr>
          <a:xfrm>
            <a:off x="6557455" y="3762375"/>
            <a:ext cx="4434395" cy="127727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Miscellaneous Fields 2-6 are only required if the payee is  Foreign National Payee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err="1"/>
              <a:t>Misc</a:t>
            </a:r>
            <a:r>
              <a:rPr lang="en-US" sz="1100" b="1" dirty="0"/>
              <a:t> Field 2</a:t>
            </a:r>
            <a:r>
              <a:rPr lang="en-US" sz="1100" dirty="0"/>
              <a:t>: visa type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err="1"/>
              <a:t>Misc</a:t>
            </a:r>
            <a:r>
              <a:rPr lang="en-US" sz="1100" b="1" dirty="0"/>
              <a:t> Field 3</a:t>
            </a:r>
            <a:r>
              <a:rPr lang="en-US" sz="1100" dirty="0"/>
              <a:t>: Did the foreign payee perform the activity within the U.S.?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err="1"/>
              <a:t>Misc</a:t>
            </a:r>
            <a:r>
              <a:rPr lang="en-US" sz="1100" b="1" dirty="0"/>
              <a:t> Field 4</a:t>
            </a:r>
            <a:r>
              <a:rPr lang="en-US" sz="1100" dirty="0"/>
              <a:t>: Has Form 8233 been collected?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err="1"/>
              <a:t>Misc</a:t>
            </a:r>
            <a:r>
              <a:rPr lang="en-US" sz="1100" b="1" dirty="0"/>
              <a:t> Field 5</a:t>
            </a:r>
            <a:r>
              <a:rPr lang="en-US" sz="1100" dirty="0"/>
              <a:t>: Has Form W-8BEN been collected?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err="1"/>
              <a:t>Misc</a:t>
            </a:r>
            <a:r>
              <a:rPr lang="en-US" sz="1100" b="1" dirty="0"/>
              <a:t> Field 6</a:t>
            </a:r>
            <a:r>
              <a:rPr lang="en-US" sz="1100" dirty="0"/>
              <a:t>: Has Form W-8BENE been collected?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E8898E-0F60-F9D7-1E6E-2AF317CB8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391150" y="4502920"/>
            <a:ext cx="1166305" cy="669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983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A6E4-21E0-EAA9-EFB7-51A77429A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D4BA-8175-83A2-C934-B6B01680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- Attachments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0F222-DB19-E2B4-8059-C9BD1B3B1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Create Miscellaneous Payment Request screen shot showing the Attachments tab.">
            <a:extLst>
              <a:ext uri="{FF2B5EF4-FFF2-40B4-BE49-F238E27FC236}">
                <a16:creationId xmlns:a16="http://schemas.microsoft.com/office/drawing/2014/main" id="{9989E27E-1C6C-788A-F27D-44D3C769F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7" y="2030446"/>
            <a:ext cx="10929486" cy="4575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over the spot where to add attachments like invoices, receipts, invitation letters, award letters, etc.">
            <a:extLst>
              <a:ext uri="{FF2B5EF4-FFF2-40B4-BE49-F238E27FC236}">
                <a16:creationId xmlns:a16="http://schemas.microsoft.com/office/drawing/2014/main" id="{B071A25A-ECED-9262-6523-D7E4B7FD4E38}"/>
              </a:ext>
            </a:extLst>
          </p:cNvPr>
          <p:cNvSpPr/>
          <p:nvPr/>
        </p:nvSpPr>
        <p:spPr>
          <a:xfrm>
            <a:off x="5391149" y="4552950"/>
            <a:ext cx="1409701" cy="895350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B64BD0-6656-124C-A104-4F074B435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81325" y="3714750"/>
            <a:ext cx="226695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F5166D-E793-CFCB-7611-A410DE7ED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800850" y="4957116"/>
            <a:ext cx="1076325" cy="620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9CF552-8914-658B-5A2D-07963C2AD0DD}"/>
              </a:ext>
            </a:extLst>
          </p:cNvPr>
          <p:cNvSpPr txBox="1"/>
          <p:nvPr/>
        </p:nvSpPr>
        <p:spPr>
          <a:xfrm>
            <a:off x="4575259" y="3120440"/>
            <a:ext cx="3829250" cy="1107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Attach any relevant documents. </a:t>
            </a:r>
          </a:p>
          <a:p>
            <a:r>
              <a:rPr lang="en-US" sz="1100" b="1" dirty="0"/>
              <a:t>Note</a:t>
            </a:r>
            <a:r>
              <a:rPr lang="en-US" sz="1100" dirty="0"/>
              <a:t>: Invoices are required for Service payments, receipts are required for Reimbursement payments</a:t>
            </a:r>
          </a:p>
          <a:p>
            <a:endParaRPr lang="en-US" sz="1100" dirty="0"/>
          </a:p>
          <a:p>
            <a:r>
              <a:rPr lang="en-US" sz="1100" dirty="0"/>
              <a:t>For all other Payment Types (i.e. Honorarium, Stipend, Awards), attachments are highly recommended to assist AP’s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9B1DD-1E29-F3BD-097B-A37CFA127959}"/>
              </a:ext>
            </a:extLst>
          </p:cNvPr>
          <p:cNvSpPr txBox="1"/>
          <p:nvPr/>
        </p:nvSpPr>
        <p:spPr>
          <a:xfrm>
            <a:off x="7877175" y="4769570"/>
            <a:ext cx="3331398" cy="16158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Examples of acceptable attachments: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Invoices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Receipts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Honorarium invitation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Stipend letter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Award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Attachments should not contain personal information, such as tax information or banking information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215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13A6E-83AB-849F-5582-D859D015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7179-8902-71A8-1681-75D7C558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- Submit </a:t>
            </a:r>
          </a:p>
        </p:txBody>
      </p:sp>
      <p:pic>
        <p:nvPicPr>
          <p:cNvPr id="6" name="Picture 5" descr="Create Miscellaneous Payment Request scree shot showing the Submit button and the Save For Later button.">
            <a:extLst>
              <a:ext uri="{FF2B5EF4-FFF2-40B4-BE49-F238E27FC236}">
                <a16:creationId xmlns:a16="http://schemas.microsoft.com/office/drawing/2014/main" id="{EB810921-837E-4C8A-A973-DEFE95F4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8" y="1483405"/>
            <a:ext cx="11316843" cy="51364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over the Submit and Save For Later buttons.">
            <a:extLst>
              <a:ext uri="{FF2B5EF4-FFF2-40B4-BE49-F238E27FC236}">
                <a16:creationId xmlns:a16="http://schemas.microsoft.com/office/drawing/2014/main" id="{9895CA5E-7F68-0455-4E23-22D973958402}"/>
              </a:ext>
            </a:extLst>
          </p:cNvPr>
          <p:cNvSpPr/>
          <p:nvPr/>
        </p:nvSpPr>
        <p:spPr>
          <a:xfrm>
            <a:off x="523654" y="6231738"/>
            <a:ext cx="1705372" cy="358554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D8CD2A-B88E-ACDE-FA4D-5E6EA2D7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886125" y="5312993"/>
            <a:ext cx="580850" cy="918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6D1B65-4259-DF85-9894-9A23D884FCCB}"/>
              </a:ext>
            </a:extLst>
          </p:cNvPr>
          <p:cNvSpPr txBox="1"/>
          <p:nvPr/>
        </p:nvSpPr>
        <p:spPr>
          <a:xfrm>
            <a:off x="1886125" y="4204997"/>
            <a:ext cx="5819775" cy="1107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If you are not done with the MP, click Save For Later. All changes will be saved. </a:t>
            </a:r>
          </a:p>
          <a:p>
            <a:endParaRPr lang="en-US" sz="1100" dirty="0"/>
          </a:p>
          <a:p>
            <a:r>
              <a:rPr lang="en-US" sz="1100" dirty="0"/>
              <a:t>If you are done with the MP, click Submit. The MP will be routed through approvals. The typical approve flow is as follows: </a:t>
            </a:r>
          </a:p>
          <a:p>
            <a:r>
              <a:rPr lang="en-US" sz="1100" i="1" dirty="0"/>
              <a:t>Initiator </a:t>
            </a:r>
            <a:r>
              <a:rPr lang="en-US" sz="1100" i="1" dirty="0">
                <a:sym typeface="Wingdings" panose="05000000000000000000" pitchFamily="2" charset="2"/>
              </a:rPr>
              <a:t> Cost Center Manager  Shared Environment Requisition Specialist  Accounts Payable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anose="05000000000000000000" pitchFamily="2" charset="2"/>
              </a:rPr>
              <a:t>If the MP is charged to a grant </a:t>
            </a:r>
            <a:r>
              <a:rPr lang="en-US" sz="1100" dirty="0" err="1">
                <a:sym typeface="Wingdings" panose="05000000000000000000" pitchFamily="2" charset="2"/>
              </a:rPr>
              <a:t>worktag</a:t>
            </a:r>
            <a:r>
              <a:rPr lang="en-US" sz="1100" dirty="0">
                <a:sym typeface="Wingdings" panose="05000000000000000000" pitchFamily="2" charset="2"/>
              </a:rPr>
              <a:t>, it will route to a Grant Manager for approval 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34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4A6C-6AD8-CE11-6B16-062E814C5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118E-0E63-C573-62EC-0BC83F0A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View Payment Request</a:t>
            </a:r>
          </a:p>
        </p:txBody>
      </p:sp>
      <p:pic>
        <p:nvPicPr>
          <p:cNvPr id="5" name="Picture 4" descr="View Miscellaneous Payment Request screen showing the Miscellaneous Payment Request Number.">
            <a:extLst>
              <a:ext uri="{FF2B5EF4-FFF2-40B4-BE49-F238E27FC236}">
                <a16:creationId xmlns:a16="http://schemas.microsoft.com/office/drawing/2014/main" id="{A53C388D-0325-04E6-DDAE-CD0EDE36B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46" y="1607464"/>
            <a:ext cx="11508508" cy="38291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 descr="Highlight box over the Miscellaneous Payment Request Number.">
            <a:extLst>
              <a:ext uri="{FF2B5EF4-FFF2-40B4-BE49-F238E27FC236}">
                <a16:creationId xmlns:a16="http://schemas.microsoft.com/office/drawing/2014/main" id="{64FDE3E8-936C-3662-8558-476F334D825F}"/>
              </a:ext>
            </a:extLst>
          </p:cNvPr>
          <p:cNvSpPr/>
          <p:nvPr/>
        </p:nvSpPr>
        <p:spPr>
          <a:xfrm>
            <a:off x="2562003" y="2164563"/>
            <a:ext cx="2733897" cy="302412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BE086A-570A-D76D-CDD4-F1F928A2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295650" y="2466975"/>
            <a:ext cx="1209675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975788-6591-CBAB-7B0B-1722FECD2F2A}"/>
              </a:ext>
            </a:extLst>
          </p:cNvPr>
          <p:cNvSpPr txBox="1"/>
          <p:nvPr/>
        </p:nvSpPr>
        <p:spPr>
          <a:xfrm>
            <a:off x="2982480" y="3183773"/>
            <a:ext cx="3799320" cy="7694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After either submitting or saving the MP, a MP# will be created. </a:t>
            </a:r>
          </a:p>
          <a:p>
            <a:endParaRPr lang="en-US" sz="1100" dirty="0"/>
          </a:p>
          <a:p>
            <a:r>
              <a:rPr lang="en-US" sz="1100" b="1" dirty="0"/>
              <a:t>IMPORTANT: Make sure to note this MP# somewhere so you can refer to it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609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2B818-B046-AA40-693A-6163CBE87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81A1-E40C-9F58-E321-679A735D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View Payment Request Action Menu </a:t>
            </a:r>
          </a:p>
        </p:txBody>
      </p:sp>
      <p:pic>
        <p:nvPicPr>
          <p:cNvPr id="10" name="Picture 9" descr="Screen shot of the Actions option on the View Miscellaneous Payment Request screen. ">
            <a:extLst>
              <a:ext uri="{FF2B5EF4-FFF2-40B4-BE49-F238E27FC236}">
                <a16:creationId xmlns:a16="http://schemas.microsoft.com/office/drawing/2014/main" id="{01C514D3-78D7-BBEC-313F-7463A1A48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28" y="1504950"/>
            <a:ext cx="11307436" cy="50840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ectangle 10" descr="Highlight box over the Actions menu.">
            <a:extLst>
              <a:ext uri="{FF2B5EF4-FFF2-40B4-BE49-F238E27FC236}">
                <a16:creationId xmlns:a16="http://schemas.microsoft.com/office/drawing/2014/main" id="{30C3C89B-766D-E58F-7E9E-332FCC773147}"/>
              </a:ext>
            </a:extLst>
          </p:cNvPr>
          <p:cNvSpPr/>
          <p:nvPr/>
        </p:nvSpPr>
        <p:spPr>
          <a:xfrm>
            <a:off x="794808" y="2450312"/>
            <a:ext cx="4520142" cy="1493038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Highlight box over the Workday search box showing the MP number.">
            <a:extLst>
              <a:ext uri="{FF2B5EF4-FFF2-40B4-BE49-F238E27FC236}">
                <a16:creationId xmlns:a16="http://schemas.microsoft.com/office/drawing/2014/main" id="{88543D98-1C26-84C8-73D1-DCFCD636160E}"/>
              </a:ext>
            </a:extLst>
          </p:cNvPr>
          <p:cNvSpPr/>
          <p:nvPr/>
        </p:nvSpPr>
        <p:spPr>
          <a:xfrm>
            <a:off x="5166783" y="1562370"/>
            <a:ext cx="3605742" cy="352155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B320F3-FDDD-0C08-8249-94BB746B9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314950" y="2899069"/>
            <a:ext cx="1333500" cy="5299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4973CF-6925-4E7B-2344-070D14CA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1971945"/>
            <a:ext cx="171450" cy="927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61855F-E22C-B59B-8F4C-1BB7FA521D8A}"/>
              </a:ext>
            </a:extLst>
          </p:cNvPr>
          <p:cNvSpPr txBox="1"/>
          <p:nvPr/>
        </p:nvSpPr>
        <p:spPr>
          <a:xfrm>
            <a:off x="6648450" y="2626205"/>
            <a:ext cx="2718810" cy="6001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To make changes to an MP that you saved for later, search up the MP# in the Workday search bar and select “Edit”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734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1C90-6EA8-5D9D-D7A9-F773F861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6497-D8F2-689B-EC78-DEE7091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The Miscellaneous Payment – View Payee Edit  </a:t>
            </a:r>
          </a:p>
        </p:txBody>
      </p:sp>
      <p:pic>
        <p:nvPicPr>
          <p:cNvPr id="10" name="Picture 9" descr="View Miscellaneous Payee Actions menu showing the Edit function.">
            <a:extLst>
              <a:ext uri="{FF2B5EF4-FFF2-40B4-BE49-F238E27FC236}">
                <a16:creationId xmlns:a16="http://schemas.microsoft.com/office/drawing/2014/main" id="{61D5A660-2FD3-9FDC-FD83-4EC36F25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8" y="2054909"/>
            <a:ext cx="11418763" cy="4536391"/>
          </a:xfrm>
          <a:prstGeom prst="rect">
            <a:avLst/>
          </a:prstGeom>
        </p:spPr>
      </p:pic>
      <p:sp>
        <p:nvSpPr>
          <p:cNvPr id="4" name="Rectangle 3" descr="Highlight box showing the Actions menu showing the Edit function.">
            <a:extLst>
              <a:ext uri="{FF2B5EF4-FFF2-40B4-BE49-F238E27FC236}">
                <a16:creationId xmlns:a16="http://schemas.microsoft.com/office/drawing/2014/main" id="{9223DA32-FEFA-A3B5-F999-150F6FABAAD2}"/>
              </a:ext>
            </a:extLst>
          </p:cNvPr>
          <p:cNvSpPr/>
          <p:nvPr/>
        </p:nvSpPr>
        <p:spPr>
          <a:xfrm>
            <a:off x="347133" y="2564612"/>
            <a:ext cx="3091392" cy="1283487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36D0CF-D3A3-DDE6-4031-6B75B9EFD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438525" y="1784640"/>
            <a:ext cx="1409700" cy="1320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2904A8-15BF-1C09-13D6-7DE937B87459}"/>
              </a:ext>
            </a:extLst>
          </p:cNvPr>
          <p:cNvSpPr txBox="1"/>
          <p:nvPr/>
        </p:nvSpPr>
        <p:spPr>
          <a:xfrm>
            <a:off x="4377315" y="1378135"/>
            <a:ext cx="2718810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You can make changes to the Miscellaneous Payee’s profile up until the MP is paid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327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63718-AFCB-8F82-BE56-632779A3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03C9F9-3CD1-9815-D6A6-5EE35D84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Foreign Payments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B5C2C6-8582-82B7-5F4A-B04CB120381A}"/>
              </a:ext>
            </a:extLst>
          </p:cNvPr>
          <p:cNvSpPr txBox="1"/>
          <p:nvPr/>
        </p:nvSpPr>
        <p:spPr>
          <a:xfrm>
            <a:off x="4081407" y="2063174"/>
            <a:ext cx="2718810" cy="430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B2E83"/>
                </a:solidFill>
              </a:rPr>
              <a:t>Make sure the correct Miscellaneous Payee Category is selected</a:t>
            </a:r>
          </a:p>
        </p:txBody>
      </p:sp>
      <p:pic>
        <p:nvPicPr>
          <p:cNvPr id="7" name="Picture 6" descr="Screen shot of two Miscellaneous Payees. One is a Foreign National Payee and one is a Foreign Student Payee. ">
            <a:extLst>
              <a:ext uri="{FF2B5EF4-FFF2-40B4-BE49-F238E27FC236}">
                <a16:creationId xmlns:a16="http://schemas.microsoft.com/office/drawing/2014/main" id="{85E61E7F-E2E7-21BF-BC35-E374E9E6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682" b="5330"/>
          <a:stretch/>
        </p:blipFill>
        <p:spPr>
          <a:xfrm>
            <a:off x="284284" y="2898966"/>
            <a:ext cx="5287841" cy="3644499"/>
          </a:xfrm>
          <a:prstGeom prst="rect">
            <a:avLst/>
          </a:prstGeom>
          <a:ln w="38100">
            <a:solidFill>
              <a:srgbClr val="E8D3A2"/>
            </a:solidFill>
          </a:ln>
        </p:spPr>
      </p:pic>
      <p:sp>
        <p:nvSpPr>
          <p:cNvPr id="20" name="Rectangle 19" descr="Highlight box over the Foreign National Payee selection in the Payee Category field.">
            <a:extLst>
              <a:ext uri="{FF2B5EF4-FFF2-40B4-BE49-F238E27FC236}">
                <a16:creationId xmlns:a16="http://schemas.microsoft.com/office/drawing/2014/main" id="{450691C4-1972-C4CE-7842-5BEC168A9FF7}"/>
              </a:ext>
            </a:extLst>
          </p:cNvPr>
          <p:cNvSpPr/>
          <p:nvPr/>
        </p:nvSpPr>
        <p:spPr>
          <a:xfrm>
            <a:off x="2033057" y="4496219"/>
            <a:ext cx="1024468" cy="261275"/>
          </a:xfrm>
          <a:prstGeom prst="rect">
            <a:avLst/>
          </a:prstGeom>
          <a:noFill/>
          <a:ln w="19050">
            <a:solidFill>
              <a:srgbClr val="E8D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oreign Student Miscellaneous Payee.">
            <a:extLst>
              <a:ext uri="{FF2B5EF4-FFF2-40B4-BE49-F238E27FC236}">
                <a16:creationId xmlns:a16="http://schemas.microsoft.com/office/drawing/2014/main" id="{33166D3E-6D42-3AC9-7FBB-492BF3413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908501"/>
            <a:ext cx="5612536" cy="3634964"/>
          </a:xfrm>
          <a:prstGeom prst="rect">
            <a:avLst/>
          </a:prstGeom>
          <a:ln w="38100">
            <a:solidFill>
              <a:srgbClr val="E8D3A2"/>
            </a:solidFill>
          </a:ln>
        </p:spPr>
      </p:pic>
      <p:sp>
        <p:nvSpPr>
          <p:cNvPr id="21" name="Rectangle 20" descr="Highlight box over the Student-Foreign selection in the Payee Category field.">
            <a:extLst>
              <a:ext uri="{FF2B5EF4-FFF2-40B4-BE49-F238E27FC236}">
                <a16:creationId xmlns:a16="http://schemas.microsoft.com/office/drawing/2014/main" id="{96711593-26B2-5538-6436-42AD7EC79BEA}"/>
              </a:ext>
            </a:extLst>
          </p:cNvPr>
          <p:cNvSpPr/>
          <p:nvPr/>
        </p:nvSpPr>
        <p:spPr>
          <a:xfrm>
            <a:off x="8233673" y="4552477"/>
            <a:ext cx="929377" cy="261275"/>
          </a:xfrm>
          <a:prstGeom prst="rect">
            <a:avLst/>
          </a:prstGeom>
          <a:noFill/>
          <a:ln w="19050">
            <a:solidFill>
              <a:srgbClr val="E8D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842C68-66BD-0593-7D3B-128D19897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095625" y="2628900"/>
            <a:ext cx="1724025" cy="187684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6A8CCB-BB80-7344-5717-D9E443B9D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61973" y="2628900"/>
            <a:ext cx="2171700" cy="201516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8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A18F-E930-24C2-8C84-B6DFB9D66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9EB3B-8E6C-9374-BA4B-BC5B84EF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Miscellaneous Payments – Service Payments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F6883-576D-138A-926D-B4579CCAD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buNone/>
            </a:pPr>
            <a:r>
              <a:rPr lang="en-US" sz="1800" b="0" i="0" u="sng" dirty="0">
                <a:solidFill>
                  <a:schemeClr val="accent3"/>
                </a:solidFill>
                <a:effectLst/>
                <a:latin typeface="Open Sans" pitchFamily="2" charset="0"/>
              </a:rPr>
              <a:t>Service Payments</a:t>
            </a:r>
          </a:p>
          <a:p>
            <a:pPr marL="285750" indent="-285750"/>
            <a:r>
              <a:rPr lang="en-US" sz="1800" b="0" dirty="0">
                <a:solidFill>
                  <a:schemeClr val="accent3"/>
                </a:solidFill>
                <a:latin typeface="Open Sans" pitchFamily="2" charset="0"/>
              </a:rPr>
              <a:t>How do you know if the service payment should be an MP vs Supplier Invoice? </a:t>
            </a:r>
          </a:p>
          <a:p>
            <a:pPr marL="285750" indent="-285750"/>
            <a:endParaRPr lang="en-US" sz="1800" b="0" i="0" dirty="0">
              <a:solidFill>
                <a:schemeClr val="accent3"/>
              </a:solidFill>
              <a:effectLst/>
              <a:latin typeface="Open Sans" pitchFamily="2" charset="0"/>
            </a:endParaRPr>
          </a:p>
          <a:p>
            <a:pPr marL="285750" indent="-285750"/>
            <a:r>
              <a:rPr lang="en-US" sz="1800" b="0" i="0" dirty="0">
                <a:solidFill>
                  <a:schemeClr val="accent3"/>
                </a:solidFill>
                <a:effectLst/>
                <a:latin typeface="Open Sans" pitchFamily="2" charset="0"/>
              </a:rPr>
              <a:t>These are all scenarios that would go down the supplier invoice route: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uLnTx/>
              <a:uFillTx/>
              <a:latin typeface="Open Sans" pitchFamily="2" charset="0"/>
              <a:ea typeface="Open Sans"/>
              <a:cs typeface="Open Sans"/>
            </a:endParaRPr>
          </a:p>
          <a:p>
            <a:pPr marL="895335" lvl="1"/>
            <a:r>
              <a:rPr lang="en-US" sz="1600" b="0" i="0" dirty="0">
                <a:solidFill>
                  <a:schemeClr val="accent3"/>
                </a:solidFill>
                <a:effectLst/>
                <a:latin typeface="Open Sans" pitchFamily="2" charset="0"/>
                <a:ea typeface="Open Sans"/>
                <a:cs typeface="Open Sans"/>
              </a:rPr>
              <a:t>individual with recurring or multiple payments</a:t>
            </a:r>
          </a:p>
          <a:p>
            <a:pPr marL="895335" lvl="1"/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Open Sans" pitchFamily="2" charset="0"/>
                <a:ea typeface="Open Sans"/>
                <a:cs typeface="Open Sans"/>
              </a:rPr>
              <a:t>payee is a company or organization (</a:t>
            </a:r>
            <a:r>
              <a:rPr lang="en-US" sz="1600" b="0" dirty="0">
                <a:solidFill>
                  <a:schemeClr val="accent3"/>
                </a:solidFill>
                <a:latin typeface="Open Sans" pitchFamily="2" charset="0"/>
                <a:ea typeface="Open Sans"/>
                <a:cs typeface="Open Sans"/>
              </a:rPr>
              <a:t>using an 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Open Sans" pitchFamily="2" charset="0"/>
                <a:ea typeface="Open Sans"/>
                <a:cs typeface="Open Sans"/>
              </a:rPr>
              <a:t>EIN)</a:t>
            </a:r>
          </a:p>
          <a:p>
            <a:pPr marL="895335" lvl="1"/>
            <a:r>
              <a:rPr lang="en-US" sz="1600" b="0" i="0" dirty="0">
                <a:solidFill>
                  <a:schemeClr val="accent3"/>
                </a:solidFill>
                <a:effectLst/>
                <a:latin typeface="Open Sans" pitchFamily="2" charset="0"/>
                <a:ea typeface="Open Sans"/>
                <a:cs typeface="Open Sans"/>
              </a:rPr>
              <a:t>payment amount exceeds the $10K Direct Buy Limit</a:t>
            </a:r>
          </a:p>
          <a:p>
            <a:pPr indent="0" algn="l">
              <a:buNone/>
            </a:pPr>
            <a:endParaRPr lang="en-US" sz="1600" b="0" i="0" dirty="0">
              <a:solidFill>
                <a:schemeClr val="accent3"/>
              </a:solidFill>
              <a:effectLst/>
              <a:latin typeface="Open Sans" pitchFamily="2" charset="0"/>
              <a:ea typeface="Open Sans"/>
              <a:cs typeface="Open Sans"/>
            </a:endParaRPr>
          </a:p>
          <a:p>
            <a:pPr indent="0">
              <a:buNone/>
            </a:pPr>
            <a:r>
              <a:rPr lang="en-US" sz="1600" b="0" i="0" dirty="0">
                <a:solidFill>
                  <a:srgbClr val="E8D3A2"/>
                </a:solidFill>
                <a:effectLst/>
                <a:latin typeface="Open Sans" pitchFamily="2" charset="0"/>
                <a:ea typeface="Open Sans"/>
                <a:cs typeface="Open Sans"/>
              </a:rPr>
              <a:t>     </a:t>
            </a:r>
            <a:endParaRPr lang="en-US" sz="1800" dirty="0">
              <a:solidFill>
                <a:srgbClr val="E8D3A2"/>
              </a:solidFill>
              <a:latin typeface="Open Sans" pitchFamily="2" charset="0"/>
              <a:ea typeface="Open Sans"/>
              <a:cs typeface="Open San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E8D3A2"/>
                </a:solidFill>
                <a:latin typeface="Open Sans" pitchFamily="2" charset="0"/>
                <a:ea typeface="Open Sans"/>
                <a:cs typeface="Open Sans"/>
              </a:rPr>
              <a:t>Workday security role: Miscellaneous Payment Data Entry Specialist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indent="0">
              <a:buNone/>
            </a:pPr>
            <a:endParaRPr lang="en-US" sz="1600" b="0" dirty="0">
              <a:solidFill>
                <a:srgbClr val="E8D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97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50031-B00C-7862-AAF2-42923BC8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950547-AEB4-4A0D-21F7-B2997A59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8" y="-30676"/>
            <a:ext cx="3614028" cy="1654022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Foreign Payments – Handling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4DF28-993E-A6C1-AB97-366E433893B6}"/>
              </a:ext>
            </a:extLst>
          </p:cNvPr>
          <p:cNvSpPr txBox="1"/>
          <p:nvPr/>
        </p:nvSpPr>
        <p:spPr>
          <a:xfrm>
            <a:off x="228600" y="3293474"/>
            <a:ext cx="2843224" cy="6001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B2E83"/>
                </a:solidFill>
              </a:rPr>
              <a:t>Select the “Foreign Payment” Handling Code if the check is being sent to the payee’s address and they live outside of the United States. </a:t>
            </a:r>
          </a:p>
        </p:txBody>
      </p:sp>
      <p:pic>
        <p:nvPicPr>
          <p:cNvPr id="4" name="Picture 3" descr="Foreign Payment screen shot showing the Foreign Payment Handling Code.">
            <a:extLst>
              <a:ext uri="{FF2B5EF4-FFF2-40B4-BE49-F238E27FC236}">
                <a16:creationId xmlns:a16="http://schemas.microsoft.com/office/drawing/2014/main" id="{0F3F355E-61C1-C3CB-F1ED-9C426C64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85" y="1294357"/>
            <a:ext cx="5589841" cy="5191125"/>
          </a:xfrm>
          <a:prstGeom prst="rect">
            <a:avLst/>
          </a:prstGeom>
          <a:ln w="28575">
            <a:solidFill>
              <a:srgbClr val="E8D3A2"/>
            </a:solidFill>
          </a:ln>
        </p:spPr>
      </p:pic>
      <p:sp>
        <p:nvSpPr>
          <p:cNvPr id="5" name="Rectangle 4" descr="Highlight box over the Foreign Payment Handling Code.">
            <a:extLst>
              <a:ext uri="{FF2B5EF4-FFF2-40B4-BE49-F238E27FC236}">
                <a16:creationId xmlns:a16="http://schemas.microsoft.com/office/drawing/2014/main" id="{F96095E3-BD55-79E2-B2A1-6A336041760D}"/>
              </a:ext>
            </a:extLst>
          </p:cNvPr>
          <p:cNvSpPr/>
          <p:nvPr/>
        </p:nvSpPr>
        <p:spPr>
          <a:xfrm>
            <a:off x="5353050" y="4381917"/>
            <a:ext cx="929377" cy="256760"/>
          </a:xfrm>
          <a:prstGeom prst="rect">
            <a:avLst/>
          </a:prstGeom>
          <a:noFill/>
          <a:ln w="19050">
            <a:solidFill>
              <a:srgbClr val="E8D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A55D074-CA86-BA0E-A6EF-8E61F8A73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71824" y="3531854"/>
            <a:ext cx="2229290" cy="1045120"/>
          </a:xfrm>
          <a:prstGeom prst="bentConnector3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73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32BF9-DC62-1EE4-E4DF-21CF2083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AB580C-CE32-9E05-7A90-D4E8CF4F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46" y="503955"/>
            <a:ext cx="3871074" cy="1287137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Foreign Payments – Visa Information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59EEE8-707A-88B1-4F9B-52C3EB5FD0DF}"/>
              </a:ext>
            </a:extLst>
          </p:cNvPr>
          <p:cNvSpPr txBox="1"/>
          <p:nvPr/>
        </p:nvSpPr>
        <p:spPr>
          <a:xfrm>
            <a:off x="597232" y="4262393"/>
            <a:ext cx="3107994" cy="2616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B2E83"/>
                </a:solidFill>
              </a:rPr>
              <a:t>Make sure Miscellaneous Fields 2-6 are completed</a:t>
            </a:r>
          </a:p>
        </p:txBody>
      </p:sp>
      <p:pic>
        <p:nvPicPr>
          <p:cNvPr id="9" name="Picture 8" descr="For foreign payments, make sure to use Miscellaneous Fields 2-6.">
            <a:extLst>
              <a:ext uri="{FF2B5EF4-FFF2-40B4-BE49-F238E27FC236}">
                <a16:creationId xmlns:a16="http://schemas.microsoft.com/office/drawing/2014/main" id="{2D18B0DA-8B6F-366B-A9A6-E9369703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231" y="1037137"/>
            <a:ext cx="3960644" cy="54691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 descr="Highlight box over Miscellaneous Fields 2-6.">
            <a:extLst>
              <a:ext uri="{FF2B5EF4-FFF2-40B4-BE49-F238E27FC236}">
                <a16:creationId xmlns:a16="http://schemas.microsoft.com/office/drawing/2014/main" id="{424CFC89-1ACB-8E35-FF93-90FA5E6A3ADE}"/>
              </a:ext>
            </a:extLst>
          </p:cNvPr>
          <p:cNvSpPr/>
          <p:nvPr/>
        </p:nvSpPr>
        <p:spPr>
          <a:xfrm>
            <a:off x="5459816" y="4801016"/>
            <a:ext cx="2312583" cy="1564006"/>
          </a:xfrm>
          <a:prstGeom prst="rect">
            <a:avLst/>
          </a:prstGeom>
          <a:noFill/>
          <a:ln w="19050">
            <a:solidFill>
              <a:srgbClr val="E8D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DB92D7A-4856-CBC9-C3B3-DF6FE04FF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05225" y="4438650"/>
            <a:ext cx="1754591" cy="1025701"/>
          </a:xfrm>
          <a:prstGeom prst="bentConnector3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57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3A30C-0652-C70F-6528-0FA86342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A85E31-5E69-B5A5-6A42-F716B05F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Foreign Payments - Checklists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3DB63D-6C04-B0C1-2501-83CD76E9EC03}"/>
              </a:ext>
            </a:extLst>
          </p:cNvPr>
          <p:cNvSpPr txBox="1"/>
          <p:nvPr/>
        </p:nvSpPr>
        <p:spPr>
          <a:xfrm>
            <a:off x="2743200" y="2031554"/>
            <a:ext cx="3778684" cy="2616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B2E83"/>
                </a:solidFill>
              </a:rPr>
              <a:t>Use our checklists to determine what documents are required </a:t>
            </a:r>
          </a:p>
        </p:txBody>
      </p:sp>
      <p:pic>
        <p:nvPicPr>
          <p:cNvPr id="13" name="Picture 12" descr="Screen shot of Docusign where campus units will upload documents for the payment.">
            <a:extLst>
              <a:ext uri="{FF2B5EF4-FFF2-40B4-BE49-F238E27FC236}">
                <a16:creationId xmlns:a16="http://schemas.microsoft.com/office/drawing/2014/main" id="{212C7660-0911-B219-9038-B464585B72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777"/>
          <a:stretch/>
        </p:blipFill>
        <p:spPr>
          <a:xfrm>
            <a:off x="597230" y="4117696"/>
            <a:ext cx="10929486" cy="2401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 descr="Highlight box over the field to enter the Miscellaneous Payment ID field.">
            <a:extLst>
              <a:ext uri="{FF2B5EF4-FFF2-40B4-BE49-F238E27FC236}">
                <a16:creationId xmlns:a16="http://schemas.microsoft.com/office/drawing/2014/main" id="{41708F3B-0F37-F15D-B1FF-FD0899FB7547}"/>
              </a:ext>
            </a:extLst>
          </p:cNvPr>
          <p:cNvSpPr/>
          <p:nvPr/>
        </p:nvSpPr>
        <p:spPr>
          <a:xfrm>
            <a:off x="665284" y="5562599"/>
            <a:ext cx="4752975" cy="342901"/>
          </a:xfrm>
          <a:prstGeom prst="rect">
            <a:avLst/>
          </a:prstGeom>
          <a:noFill/>
          <a:ln w="19050">
            <a:solidFill>
              <a:srgbClr val="E8D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of the Payment Checklists located on the Global Operations Website.">
            <a:extLst>
              <a:ext uri="{FF2B5EF4-FFF2-40B4-BE49-F238E27FC236}">
                <a16:creationId xmlns:a16="http://schemas.microsoft.com/office/drawing/2014/main" id="{96FD7F1C-B04D-A5F5-7E8A-0F92D05A6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94" y="213543"/>
            <a:ext cx="4309422" cy="36906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Rectangle 19" descr="Highlight box over the Payments heading on the Checklist page.">
            <a:extLst>
              <a:ext uri="{FF2B5EF4-FFF2-40B4-BE49-F238E27FC236}">
                <a16:creationId xmlns:a16="http://schemas.microsoft.com/office/drawing/2014/main" id="{920600BB-52EF-0595-5D1B-5C2A070972B4}"/>
              </a:ext>
            </a:extLst>
          </p:cNvPr>
          <p:cNvSpPr/>
          <p:nvPr/>
        </p:nvSpPr>
        <p:spPr>
          <a:xfrm>
            <a:off x="7285349" y="1574955"/>
            <a:ext cx="810901" cy="271632"/>
          </a:xfrm>
          <a:prstGeom prst="rect">
            <a:avLst/>
          </a:prstGeom>
          <a:noFill/>
          <a:ln w="19050">
            <a:solidFill>
              <a:srgbClr val="E8D3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D255B-87DC-9AD8-A9E5-E0A924159C5E}"/>
              </a:ext>
            </a:extLst>
          </p:cNvPr>
          <p:cNvSpPr txBox="1"/>
          <p:nvPr/>
        </p:nvSpPr>
        <p:spPr>
          <a:xfrm>
            <a:off x="665284" y="2583796"/>
            <a:ext cx="4517695" cy="9387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B2E83"/>
                </a:solidFill>
              </a:rPr>
              <a:t>For security reasons, all required documents should be uploaded to our DocuSign portal . Do NOT attach on Workday. </a:t>
            </a:r>
          </a:p>
          <a:p>
            <a:endParaRPr lang="en-US" sz="1100" dirty="0">
              <a:solidFill>
                <a:srgbClr val="4B2E83"/>
              </a:solidFill>
            </a:endParaRPr>
          </a:p>
          <a:p>
            <a:r>
              <a:rPr lang="en-US" sz="1100" dirty="0">
                <a:solidFill>
                  <a:srgbClr val="4B2E83"/>
                </a:solidFill>
              </a:rPr>
              <a:t>After you submit the MP, Workday will give you a to-do with the link to the DocuSign Portal. The link can also be found on our website.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B351C2-B16B-BB94-1B9F-03380B34B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09775" y="3429000"/>
            <a:ext cx="0" cy="64123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661ACBF-6D9D-AC35-548C-0DB78A69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521884" y="1682196"/>
            <a:ext cx="625308" cy="496992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148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BF1E-6015-A5FB-EB88-E7504479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48A33-41C2-E251-6C04-3A2AB1ED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Foreign Payments – Temporary Visa Classifications</a:t>
            </a:r>
          </a:p>
        </p:txBody>
      </p:sp>
      <p:pic>
        <p:nvPicPr>
          <p:cNvPr id="6" name="Picture 5" descr="Table of various Visa types.">
            <a:extLst>
              <a:ext uri="{FF2B5EF4-FFF2-40B4-BE49-F238E27FC236}">
                <a16:creationId xmlns:a16="http://schemas.microsoft.com/office/drawing/2014/main" id="{0FB68FBC-23EC-2D49-8427-5C96C016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393" y="1818011"/>
            <a:ext cx="7697790" cy="46875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7024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6D7D-E6BA-9106-5331-4F0C8F98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85D49-996B-07E3-DC24-5D0372D7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Special Considerations – Research Subjects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A19182-B873-6B41-19F8-168992B68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Tax info not required if payments are less than &lt;$600</a:t>
            </a:r>
          </a:p>
          <a:p>
            <a:pPr lvl="1"/>
            <a:r>
              <a:rPr lang="en-US" sz="1600" dirty="0"/>
              <a:t>These will bypass central office review </a:t>
            </a:r>
          </a:p>
          <a:p>
            <a:r>
              <a:rPr lang="en-US" sz="1800" dirty="0"/>
              <a:t>Please keep track of payments made to the same recipient </a:t>
            </a:r>
          </a:p>
          <a:p>
            <a:pPr lvl="1"/>
            <a:r>
              <a:rPr lang="en-US" sz="1600" dirty="0"/>
              <a:t>If payments exceed $600, department is responsible for obtaining tax information </a:t>
            </a:r>
          </a:p>
          <a:p>
            <a:r>
              <a:rPr lang="en-US" sz="1800" dirty="0"/>
              <a:t>Please communicate with research subject and be aware if they are receiving payments from other departments</a:t>
            </a:r>
          </a:p>
          <a:p>
            <a:pPr lvl="1"/>
            <a:r>
              <a:rPr lang="en-US" sz="1600" dirty="0"/>
              <a:t>If they have had payments made to them already, please make sure you are using the same Miscellaneous Payee profile. Do not create a new one </a:t>
            </a:r>
          </a:p>
          <a:p>
            <a:pPr marL="514339" indent="-342900">
              <a:buFont typeface="Arial" panose="020B0604020202020204" pitchFamily="34" charset="0"/>
              <a:buChar char="•"/>
            </a:pPr>
            <a:r>
              <a:rPr lang="en-US" sz="1800" dirty="0"/>
              <a:t>If using Zelle, include the payee’s phone number </a:t>
            </a:r>
            <a:r>
              <a:rPr lang="en-US" sz="1800" i="1" dirty="0"/>
              <a:t>OR</a:t>
            </a:r>
            <a:r>
              <a:rPr lang="en-US" sz="1800" dirty="0"/>
              <a:t> email 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Entering both will cause an issue with the payment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2794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6FDC2-EA4C-ADC5-B95B-84CDF43D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3E2B3F-536E-8E94-E4F0-76D355AB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 dirty="0">
                <a:solidFill>
                  <a:schemeClr val="accent3"/>
                </a:solidFill>
              </a:rPr>
              <a:t>Special Considerations – Other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11CBB-322C-8CC0-E762-2243FA74B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Reimbursements</a:t>
            </a:r>
          </a:p>
          <a:p>
            <a:r>
              <a:rPr lang="en-US" sz="1800" dirty="0"/>
              <a:t>Travel (reimbursable vs non-reimbursable)</a:t>
            </a:r>
          </a:p>
          <a:p>
            <a:pPr lvl="1"/>
            <a:r>
              <a:rPr lang="en-US" sz="1600" dirty="0"/>
              <a:t>Non-Employee Travel (SC2566) </a:t>
            </a:r>
            <a:r>
              <a:rPr lang="en-US" sz="1600" i="1" dirty="0"/>
              <a:t>reimbursable</a:t>
            </a:r>
          </a:p>
          <a:p>
            <a:pPr lvl="1"/>
            <a:r>
              <a:rPr lang="en-US" sz="1600" dirty="0"/>
              <a:t>Non-Employee Travel 1099 (SC2567) </a:t>
            </a:r>
            <a:r>
              <a:rPr lang="en-US" sz="1600" i="1" dirty="0"/>
              <a:t>non-reimbursable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2594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89D6-B00E-4299-AC00-77D52AE9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Resources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94C199-526B-4FA7-A63D-274F20054B83}"/>
              </a:ext>
            </a:extLst>
          </p:cNvPr>
          <p:cNvSpPr/>
          <p:nvPr/>
        </p:nvSpPr>
        <p:spPr>
          <a:xfrm>
            <a:off x="677581" y="1380986"/>
            <a:ext cx="9287580" cy="13984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defTabSz="914377">
              <a:spcAft>
                <a:spcPts val="800"/>
              </a:spcAft>
              <a:defRPr/>
            </a:pPr>
            <a:r>
              <a:rPr lang="en-US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Procurement Services Miscellaneous Payment webpage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14" name="Picture 13" descr="Miscellaneous Payments web page on the Procurement Services website">
            <a:extLst>
              <a:ext uri="{FF2B5EF4-FFF2-40B4-BE49-F238E27FC236}">
                <a16:creationId xmlns:a16="http://schemas.microsoft.com/office/drawing/2014/main" id="{A10C50BE-F95A-8BE8-FD41-E8792FCA3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8" y="1959578"/>
            <a:ext cx="7720866" cy="31934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 descr="Miscellaneous Payments web page on the Procurement Services website.">
            <a:extLst>
              <a:ext uri="{FF2B5EF4-FFF2-40B4-BE49-F238E27FC236}">
                <a16:creationId xmlns:a16="http://schemas.microsoft.com/office/drawing/2014/main" id="{C27DB262-338F-72AF-5EBF-E5B5EBF55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564227"/>
            <a:ext cx="6390878" cy="20344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565CC-5755-4D59-AF6D-056B83F212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602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ank You Title">
            <a:extLst>
              <a:ext uri="{FF2B5EF4-FFF2-40B4-BE49-F238E27FC236}">
                <a16:creationId xmlns:a16="http://schemas.microsoft.com/office/drawing/2014/main" id="{78DAE54A-7529-4C27-A6EF-B3E0FBCB37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E6AAA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 charset="0"/>
                <a:ea typeface="Encode Sans Normal Black" charset="0"/>
                <a:cs typeface="Encode Sans Normal Black" charset="0"/>
              </a:rPr>
              <a:t>Questions</a:t>
            </a:r>
            <a:r>
              <a:rPr lang="en-US" sz="5000" dirty="0">
                <a:solidFill>
                  <a:srgbClr val="33006F"/>
                </a:solidFill>
                <a:latin typeface="Encode Sans Normal Black" charset="0"/>
                <a:ea typeface="Encode Sans Normal Black" charset="0"/>
                <a:cs typeface="Encode Sans Normal Black" charset="0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Encode Sans Normal Black" charset="0"/>
              <a:ea typeface="Encode Sans Normal Black" charset="0"/>
              <a:cs typeface="Encode Sans Norm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13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ank You Title">
            <a:extLst>
              <a:ext uri="{FF2B5EF4-FFF2-40B4-BE49-F238E27FC236}">
                <a16:creationId xmlns:a16="http://schemas.microsoft.com/office/drawing/2014/main" id="{78DAE54A-7529-4C27-A6EF-B3E0FBCB37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E6AAA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 charset="0"/>
                <a:ea typeface="Encode Sans Normal Black" charset="0"/>
                <a:cs typeface="Encode Sans Normal Black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4263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89D6-B00E-4299-AC00-77D52AE9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What is not allowed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565CC-5755-4D59-AF6D-056B83F212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What is allowed and what is not allowed on Miscellaneous Payment. ">
            <a:extLst>
              <a:ext uri="{FF2B5EF4-FFF2-40B4-BE49-F238E27FC236}">
                <a16:creationId xmlns:a16="http://schemas.microsoft.com/office/drawing/2014/main" id="{E0BC176C-1EF0-DD4A-7E0F-CD3FE91D1E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1" t="1878" r="967" b="2185"/>
          <a:stretch/>
        </p:blipFill>
        <p:spPr>
          <a:xfrm>
            <a:off x="580628" y="1504950"/>
            <a:ext cx="10752826" cy="4629150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6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dule 2 Title" descr="Module one will take you through Master Data Maintenanc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The Miscellaneous Payee</a:t>
            </a:r>
          </a:p>
        </p:txBody>
      </p:sp>
    </p:spTree>
    <p:extLst>
      <p:ext uri="{BB962C8B-B14F-4D97-AF65-F5344CB8AC3E}">
        <p14:creationId xmlns:p14="http://schemas.microsoft.com/office/powerpoint/2010/main" val="17832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89D6-B00E-4299-AC00-77D52AE9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31" y="492978"/>
            <a:ext cx="10929485" cy="792897"/>
          </a:xfrm>
        </p:spPr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-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565CC-5755-4D59-AF6D-056B83F212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1288"/>
            <a:ext cx="769938" cy="366712"/>
          </a:xfrm>
          <a:prstGeom prst="rect">
            <a:avLst/>
          </a:prstGeom>
        </p:spPr>
        <p:txBody>
          <a:bodyPr/>
          <a:lstStyle/>
          <a:p>
            <a:fld id="{5FC2A098-C205-46C9-9A6D-EB2B202899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earch bar in Workday showing the Create Miscellaneous Payment Request task.">
            <a:extLst>
              <a:ext uri="{FF2B5EF4-FFF2-40B4-BE49-F238E27FC236}">
                <a16:creationId xmlns:a16="http://schemas.microsoft.com/office/drawing/2014/main" id="{863CDF1B-B792-E1F8-E2B4-DC4123D821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0" r="2720"/>
          <a:stretch/>
        </p:blipFill>
        <p:spPr>
          <a:xfrm>
            <a:off x="1781175" y="2262538"/>
            <a:ext cx="8115300" cy="2777452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6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B38F-9A73-2FAA-A716-507A3ADC4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231F-4570-5C85-8E59-0BEBEBC7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-  Payee</a:t>
            </a:r>
          </a:p>
        </p:txBody>
      </p:sp>
      <p:pic>
        <p:nvPicPr>
          <p:cNvPr id="5" name="Picture 4" descr="Create Miscellaneous Payemnt Request Payee Profile in Workday.">
            <a:extLst>
              <a:ext uri="{FF2B5EF4-FFF2-40B4-BE49-F238E27FC236}">
                <a16:creationId xmlns:a16="http://schemas.microsoft.com/office/drawing/2014/main" id="{FF7D9DA5-9AF8-29F3-5649-9F02FE533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50" y="1951747"/>
            <a:ext cx="11708100" cy="4651267"/>
          </a:xfrm>
          <a:prstGeom prst="rect">
            <a:avLst/>
          </a:prstGeom>
          <a:ln w="38100">
            <a:solidFill>
              <a:srgbClr val="4B2E83"/>
            </a:solidFill>
          </a:ln>
        </p:spPr>
      </p:pic>
      <p:sp>
        <p:nvSpPr>
          <p:cNvPr id="4" name="Rectangle 3" descr="Highlight box showing the Payee dropdown menu. ">
            <a:extLst>
              <a:ext uri="{FF2B5EF4-FFF2-40B4-BE49-F238E27FC236}">
                <a16:creationId xmlns:a16="http://schemas.microsoft.com/office/drawing/2014/main" id="{85774B75-EF6A-5A2A-CA82-EA5BD99B5ACB}"/>
              </a:ext>
            </a:extLst>
          </p:cNvPr>
          <p:cNvSpPr/>
          <p:nvPr/>
        </p:nvSpPr>
        <p:spPr>
          <a:xfrm>
            <a:off x="1468764" y="4100841"/>
            <a:ext cx="2160262" cy="876299"/>
          </a:xfrm>
          <a:prstGeom prst="rect">
            <a:avLst/>
          </a:prstGeom>
          <a:noFill/>
          <a:ln w="19050">
            <a:solidFill>
              <a:srgbClr val="4B2E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062476-72B7-5438-4FB7-B7C956C12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629026" y="4810125"/>
            <a:ext cx="1104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810F22-E13D-CB71-6851-120654FD3A80}"/>
              </a:ext>
            </a:extLst>
          </p:cNvPr>
          <p:cNvSpPr txBox="1"/>
          <p:nvPr/>
        </p:nvSpPr>
        <p:spPr>
          <a:xfrm>
            <a:off x="4733926" y="4679320"/>
            <a:ext cx="2200275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Create a new Miscellaneous Payee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87DCDB-5952-C976-4E20-362452893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629026" y="450976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B65B3D-FDCB-B110-6CE3-A1049D761D2C}"/>
              </a:ext>
            </a:extLst>
          </p:cNvPr>
          <p:cNvSpPr txBox="1"/>
          <p:nvPr/>
        </p:nvSpPr>
        <p:spPr>
          <a:xfrm>
            <a:off x="4391026" y="4381501"/>
            <a:ext cx="2733675" cy="2616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Select already existing Miscellaneous Payee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1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B4B0-E9E1-56AD-593E-2CDFFAD0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6F49-AC63-85F0-2446-9B6E383C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>
                <a:solidFill>
                  <a:srgbClr val="7030A0"/>
                </a:solidFill>
              </a:rPr>
              <a:t>Creating Miscellaneous Payee Profile – Payee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635A8-91F7-B592-D958-F1D04EE638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C2A098-C205-46C9-9A6D-EB2B202899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Workday search bar showing Create Miscellaneous Payee task.">
            <a:extLst>
              <a:ext uri="{FF2B5EF4-FFF2-40B4-BE49-F238E27FC236}">
                <a16:creationId xmlns:a16="http://schemas.microsoft.com/office/drawing/2014/main" id="{878CE825-597F-AE37-DBBC-C1FA70E56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253" y="2202664"/>
            <a:ext cx="6947219" cy="2382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055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11927</TotalTime>
  <Words>2120</Words>
  <Application>Microsoft Office PowerPoint</Application>
  <PresentationFormat>Widescreen</PresentationFormat>
  <Paragraphs>292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Encode Sans Normal Black</vt:lpstr>
      <vt:lpstr>Lucida Grande</vt:lpstr>
      <vt:lpstr>Open Sans</vt:lpstr>
      <vt:lpstr>Uni Sans</vt:lpstr>
      <vt:lpstr>Wingdings</vt:lpstr>
      <vt:lpstr>2_Custom Design</vt:lpstr>
      <vt:lpstr>Custom Design</vt:lpstr>
      <vt:lpstr>MISCELLANEOUS PAYMENTS </vt:lpstr>
      <vt:lpstr>Agenda</vt:lpstr>
      <vt:lpstr>Miscellaneous Payments</vt:lpstr>
      <vt:lpstr>Miscellaneous Payments – Service Payments</vt:lpstr>
      <vt:lpstr>What is not allowed</vt:lpstr>
      <vt:lpstr>Step 1: The Miscellaneous Payee</vt:lpstr>
      <vt:lpstr>Creating Miscellaneous Payee Profile - Search</vt:lpstr>
      <vt:lpstr>Creating Miscellaneous Payee Profile -  Payee</vt:lpstr>
      <vt:lpstr>Creating Miscellaneous Payee Profile – Payee Search</vt:lpstr>
      <vt:lpstr>Creating Miscellaneous Payee Profile – New Payee </vt:lpstr>
      <vt:lpstr>Creating Miscellaneous Payee Profile – Name and Category</vt:lpstr>
      <vt:lpstr>Creating Miscellaneous Payee Profile – Address and Email</vt:lpstr>
      <vt:lpstr>Creating Miscellaneous Payee Profile – Remit To</vt:lpstr>
      <vt:lpstr>Creating Miscellaneous Payee Profile – Complete Payee</vt:lpstr>
      <vt:lpstr>Creating Miscellaneous Payee Profile – Tax Information Tab</vt:lpstr>
      <vt:lpstr>Creating Miscellaneous Payee Profile – Tax Information</vt:lpstr>
      <vt:lpstr>Creating Miscellaneous Payee Profile - Banking Information</vt:lpstr>
      <vt:lpstr>Creating Miscellaneous Payee Profile – Intermediary Bank</vt:lpstr>
      <vt:lpstr>Creating Miscellaneous Payee Profile -  Alternate Name</vt:lpstr>
      <vt:lpstr>Creating The Miscellaneous Payment - Attachments </vt:lpstr>
      <vt:lpstr>Step 2: The Miscellaneous Payment</vt:lpstr>
      <vt:lpstr>Creating The Miscellaneous Payment</vt:lpstr>
      <vt:lpstr>Creating The Miscellaneous Payment – Company and  Payment Type</vt:lpstr>
      <vt:lpstr>Creating The Miscellaneous Payment – Request Category </vt:lpstr>
      <vt:lpstr>Request Categories</vt:lpstr>
      <vt:lpstr>Request Categories Continued</vt:lpstr>
      <vt:lpstr>Creating The Miscellaneous Payment – Handling Code </vt:lpstr>
      <vt:lpstr>Creating The Miscellaneous Payment – Control Total Amount and Memo</vt:lpstr>
      <vt:lpstr>Creating The Miscellaneous Payment – Line Fields </vt:lpstr>
      <vt:lpstr>Spend Category</vt:lpstr>
      <vt:lpstr>Creating The Miscellaneous Payment – Line Fields Continued </vt:lpstr>
      <vt:lpstr>Creating The Miscellaneous Payment – Miscellaneous Fields </vt:lpstr>
      <vt:lpstr>Creating The Miscellaneous Payment – Miscellaneous Fields Continued </vt:lpstr>
      <vt:lpstr>Creating The Miscellaneous Payment - Attachments</vt:lpstr>
      <vt:lpstr>Creating The Miscellaneous Payment - Submit </vt:lpstr>
      <vt:lpstr>Creating The Miscellaneous Payment – View Payment Request</vt:lpstr>
      <vt:lpstr>Creating The Miscellaneous Payment – View Payment Request Action Menu </vt:lpstr>
      <vt:lpstr>Creating The Miscellaneous Payment – View Payee Edit  </vt:lpstr>
      <vt:lpstr>Foreign Payments</vt:lpstr>
      <vt:lpstr>Foreign Payments – Handling Code</vt:lpstr>
      <vt:lpstr>Foreign Payments – Visa Information</vt:lpstr>
      <vt:lpstr>Foreign Payments - Checklists</vt:lpstr>
      <vt:lpstr>Foreign Payments – Temporary Visa Classifications</vt:lpstr>
      <vt:lpstr>Special Considerations – Research Subjects</vt:lpstr>
      <vt:lpstr>Special Considerations – Other</vt:lpstr>
      <vt:lpstr>Resources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Nicholson</dc:creator>
  <cp:lastModifiedBy>Heather Nicholson</cp:lastModifiedBy>
  <cp:revision>122</cp:revision>
  <cp:lastPrinted>2025-01-24T17:08:50Z</cp:lastPrinted>
  <dcterms:created xsi:type="dcterms:W3CDTF">2023-08-10T17:46:19Z</dcterms:created>
  <dcterms:modified xsi:type="dcterms:W3CDTF">2025-09-29T17:07:30Z</dcterms:modified>
</cp:coreProperties>
</file>