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7" r:id="rId2"/>
    <p:sldMasterId id="2147483652" r:id="rId3"/>
  </p:sldMasterIdLst>
  <p:notesMasterIdLst>
    <p:notesMasterId r:id="rId32"/>
  </p:notesMasterIdLst>
  <p:sldIdLst>
    <p:sldId id="260" r:id="rId4"/>
    <p:sldId id="261" r:id="rId5"/>
    <p:sldId id="1379020613" r:id="rId6"/>
    <p:sldId id="1379020597" r:id="rId7"/>
    <p:sldId id="1379020601" r:id="rId8"/>
    <p:sldId id="1379020615" r:id="rId9"/>
    <p:sldId id="1379020603" r:id="rId10"/>
    <p:sldId id="1379020623" r:id="rId11"/>
    <p:sldId id="1379020598" r:id="rId12"/>
    <p:sldId id="1379020616" r:id="rId13"/>
    <p:sldId id="1379020621" r:id="rId14"/>
    <p:sldId id="1379020602" r:id="rId15"/>
    <p:sldId id="1379020614" r:id="rId16"/>
    <p:sldId id="1379020557" r:id="rId17"/>
    <p:sldId id="1379020596" r:id="rId18"/>
    <p:sldId id="1379020604" r:id="rId19"/>
    <p:sldId id="1379020600" r:id="rId20"/>
    <p:sldId id="1379020607" r:id="rId21"/>
    <p:sldId id="1379020599" r:id="rId22"/>
    <p:sldId id="1379020622" r:id="rId23"/>
    <p:sldId id="1379020618" r:id="rId24"/>
    <p:sldId id="1379020612" r:id="rId25"/>
    <p:sldId id="1379020609" r:id="rId26"/>
    <p:sldId id="1379020610" r:id="rId27"/>
    <p:sldId id="1379020620" r:id="rId28"/>
    <p:sldId id="1379020608" r:id="rId29"/>
    <p:sldId id="1379020619" r:id="rId30"/>
    <p:sldId id="1379020606"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05C"/>
    <a:srgbClr val="E2CA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4"/>
    <p:restoredTop sz="94682"/>
  </p:normalViewPr>
  <p:slideViewPr>
    <p:cSldViewPr snapToGrid="0" snapToObjects="1" showGuides="1">
      <p:cViewPr varScale="1">
        <p:scale>
          <a:sx n="100" d="100"/>
          <a:sy n="100" d="100"/>
        </p:scale>
        <p:origin x="534" y="78"/>
      </p:cViewPr>
      <p:guideLst>
        <p:guide orient="horz" pos="1620"/>
        <p:guide pos="28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A9D34-071F-4AF7-857E-261A98233245}"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2476A-BDF4-4EE4-9F73-7FF2DE5AC123}" type="slidenum">
              <a:rPr lang="en-US" smtClean="0"/>
              <a:t>‹#›</a:t>
            </a:fld>
            <a:endParaRPr lang="en-US"/>
          </a:p>
        </p:txBody>
      </p:sp>
    </p:spTree>
    <p:extLst>
      <p:ext uri="{BB962C8B-B14F-4D97-AF65-F5344CB8AC3E}">
        <p14:creationId xmlns:p14="http://schemas.microsoft.com/office/powerpoint/2010/main" val="1734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8AA75-5EC1-46B8-B956-706F54570E73}" type="slidenum">
              <a:rPr lang="en-US" smtClean="0"/>
              <a:t>14</a:t>
            </a:fld>
            <a:endParaRPr lang="en-US"/>
          </a:p>
        </p:txBody>
      </p:sp>
    </p:spTree>
    <p:extLst>
      <p:ext uri="{BB962C8B-B14F-4D97-AF65-F5344CB8AC3E}">
        <p14:creationId xmlns:p14="http://schemas.microsoft.com/office/powerpoint/2010/main" val="18238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2" name="Picture 1"/>
          <p:cNvPicPr>
            <a:picLocks noChangeAspect="1"/>
          </p:cNvPicPr>
          <p:nvPr userDrawn="1"/>
        </p:nvPicPr>
        <p:blipFill>
          <a:blip r:embed="rId3"/>
          <a:stretch>
            <a:fillRect/>
          </a:stretch>
        </p:blipFill>
        <p:spPr>
          <a:xfrm>
            <a:off x="568081" y="4598607"/>
            <a:ext cx="2416273" cy="213486"/>
          </a:xfrm>
          <a:prstGeom prst="rect">
            <a:avLst/>
          </a:prstGeom>
        </p:spPr>
      </p:pic>
      <p:pic>
        <p:nvPicPr>
          <p:cNvPr id="8" name="Picture 7"/>
          <p:cNvPicPr>
            <a:picLocks noChangeAspect="1"/>
          </p:cNvPicPr>
          <p:nvPr userDrawn="1"/>
        </p:nvPicPr>
        <p:blipFill>
          <a:blip r:embed="rId4"/>
          <a:stretch>
            <a:fillRect/>
          </a:stretch>
        </p:blipFill>
        <p:spPr>
          <a:xfrm>
            <a:off x="568081" y="3426449"/>
            <a:ext cx="1600200" cy="139700"/>
          </a:xfrm>
          <a:prstGeom prst="rect">
            <a:avLst/>
          </a:prstGeom>
        </p:spPr>
      </p:pic>
      <p:sp>
        <p:nvSpPr>
          <p:cNvPr id="3" name="Title 2"/>
          <p:cNvSpPr>
            <a:spLocks noGrp="1"/>
          </p:cNvSpPr>
          <p:nvPr>
            <p:ph type="title" hasCustomPrompt="1"/>
          </p:nvPr>
        </p:nvSpPr>
        <p:spPr>
          <a:xfrm>
            <a:off x="460375" y="644993"/>
            <a:ext cx="697230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a:t>
            </a:r>
            <a:br>
              <a:rPr lang="en-US" dirty="0"/>
            </a:br>
            <a:r>
              <a:rPr lang="en-US" dirty="0"/>
              <a:t>ENCODE NORMAL</a:t>
            </a:r>
            <a:br>
              <a:rPr lang="en-US" dirty="0"/>
            </a:br>
            <a:r>
              <a:rPr lang="en-US" dirty="0"/>
              <a:t>BLACK, 50 PT.</a:t>
            </a:r>
          </a:p>
        </p:txBody>
      </p:sp>
    </p:spTree>
    <p:extLst>
      <p:ext uri="{BB962C8B-B14F-4D97-AF65-F5344CB8AC3E}">
        <p14:creationId xmlns:p14="http://schemas.microsoft.com/office/powerpoint/2010/main" val="175530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9039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8"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81608"/>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74404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userDrawn="1"/>
        </p:nvPicPr>
        <p:blipFill>
          <a:blip r:embed="rId2"/>
          <a:stretch>
            <a:fillRect/>
          </a:stretch>
        </p:blipFill>
        <p:spPr>
          <a:xfrm>
            <a:off x="549031" y="1363508"/>
            <a:ext cx="1103781" cy="96362"/>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91977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549032" y="868398"/>
            <a:ext cx="1103781" cy="96362"/>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435471" y="419691"/>
            <a:ext cx="8197114" cy="49688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7024790" y="4737734"/>
            <a:ext cx="1418737" cy="18447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447924" y="1246777"/>
            <a:ext cx="8184662" cy="411171"/>
          </a:xfrm>
          <a:prstGeom prst="rect">
            <a:avLst/>
          </a:prstGeom>
        </p:spPr>
        <p:txBody>
          <a:bodyPr>
            <a:noAutofit/>
          </a:bodyPr>
          <a:lstStyle>
            <a:lvl1pPr marL="0" indent="0">
              <a:lnSpc>
                <a:spcPct val="90000"/>
              </a:lnSpc>
              <a:buNone/>
              <a:defRPr sz="2400" b="0" i="0" cap="all" baseline="0">
                <a:solidFill>
                  <a:schemeClr val="tx2"/>
                </a:solidFill>
                <a:latin typeface="Uni Sans" charset="0"/>
                <a:ea typeface="Uni Sans" charset="0"/>
                <a:cs typeface="Uni Sans" charset="0"/>
              </a:defRPr>
            </a:lvl1pPr>
            <a:lvl2pPr marL="457189" indent="0">
              <a:buNone/>
              <a:defRPr b="0" i="0">
                <a:solidFill>
                  <a:srgbClr val="E8D3A2"/>
                </a:solidFill>
                <a:latin typeface="Encode Sans Normal Black"/>
                <a:cs typeface="Encode Sans Normal Black"/>
              </a:defRPr>
            </a:lvl2pPr>
            <a:lvl3pPr marL="914378" indent="0">
              <a:buNone/>
              <a:defRPr b="0" i="0">
                <a:solidFill>
                  <a:srgbClr val="E8D3A2"/>
                </a:solidFill>
                <a:latin typeface="Encode Sans Normal Black"/>
                <a:cs typeface="Encode Sans Normal Black"/>
              </a:defRPr>
            </a:lvl3pPr>
            <a:lvl4pPr marL="1371566" indent="0">
              <a:buNone/>
              <a:defRPr b="0" i="0">
                <a:solidFill>
                  <a:srgbClr val="E8D3A2"/>
                </a:solidFill>
                <a:latin typeface="Encode Sans Normal Black"/>
                <a:cs typeface="Encode Sans Normal Black"/>
              </a:defRPr>
            </a:lvl4pPr>
            <a:lvl5pPr marL="18287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4868864"/>
            <a:ext cx="577850" cy="274637"/>
          </a:xfrm>
          <a:prstGeom prst="rect">
            <a:avLst/>
          </a:prstGeom>
        </p:spPr>
        <p:txBody>
          <a:bodyPr/>
          <a:lstStyle>
            <a:lvl1pPr>
              <a:defRPr sz="12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435471" y="1826234"/>
            <a:ext cx="8197114" cy="2251761"/>
          </a:xfrm>
          <a:prstGeom prst="rect">
            <a:avLst/>
          </a:prstGeom>
        </p:spPr>
        <p:txBody>
          <a:bodyPr/>
          <a:lstStyle>
            <a:lvl1pPr marL="342892" indent="-342892">
              <a:buFont typeface="Lucida Grande"/>
              <a:buChar char="&gt;"/>
              <a:defRPr sz="2400" b="1" i="0" baseline="0">
                <a:solidFill>
                  <a:schemeClr val="tx2"/>
                </a:solidFill>
                <a:latin typeface="Open Sans" charset="0"/>
                <a:ea typeface="Open Sans" charset="0"/>
                <a:cs typeface="Open Sans" charset="0"/>
              </a:defRPr>
            </a:lvl1pPr>
            <a:lvl2pPr>
              <a:defRPr sz="2000" b="0" i="0" baseline="0">
                <a:solidFill>
                  <a:schemeClr val="tx2"/>
                </a:solidFill>
                <a:latin typeface="Open Sans" charset="0"/>
                <a:ea typeface="Open Sans" charset="0"/>
                <a:cs typeface="Open Sans" charset="0"/>
              </a:defRPr>
            </a:lvl2pPr>
            <a:lvl3pPr marL="1142972" indent="-228594">
              <a:buSzPct val="100000"/>
              <a:buFont typeface="Lucida Grande"/>
              <a:buChar char="&gt;"/>
              <a:defRPr sz="1800" b="0" i="0" baseline="0">
                <a:solidFill>
                  <a:schemeClr val="tx2"/>
                </a:solidFill>
                <a:latin typeface="Open Sans" charset="0"/>
                <a:ea typeface="Open Sans" charset="0"/>
                <a:cs typeface="Open Sans" charset="0"/>
              </a:defRPr>
            </a:lvl3pPr>
            <a:lvl4pPr>
              <a:defRPr sz="1600" b="0" i="0" baseline="0">
                <a:solidFill>
                  <a:schemeClr val="tx2"/>
                </a:solidFill>
                <a:latin typeface="Open Sans" charset="0"/>
                <a:ea typeface="Open Sans" charset="0"/>
                <a:cs typeface="Open Sans" charset="0"/>
              </a:defRPr>
            </a:lvl4pPr>
            <a:lvl5pPr marL="2057348" indent="-228594">
              <a:buFont typeface="Lucida Grande"/>
              <a:buChar char="&gt;"/>
              <a:defRPr sz="140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7003019" y="4737739"/>
            <a:ext cx="1642019" cy="213509"/>
          </a:xfrm>
          <a:prstGeom prst="rect">
            <a:avLst/>
          </a:prstGeom>
        </p:spPr>
      </p:pic>
    </p:spTree>
    <p:extLst>
      <p:ext uri="{BB962C8B-B14F-4D97-AF65-F5344CB8AC3E}">
        <p14:creationId xmlns:p14="http://schemas.microsoft.com/office/powerpoint/2010/main" val="202934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1" name="Picture 10"/>
          <p:cNvPicPr>
            <a:picLocks noChangeAspect="1"/>
          </p:cNvPicPr>
          <p:nvPr userDrawn="1"/>
        </p:nvPicPr>
        <p:blipFill>
          <a:blip r:embed="rId2"/>
          <a:stretch>
            <a:fillRect/>
          </a:stretch>
        </p:blipFill>
        <p:spPr>
          <a:xfrm>
            <a:off x="549031" y="1363508"/>
            <a:ext cx="1103781" cy="96362"/>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421743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009"/>
            <a:ext cx="2425226" cy="213273"/>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3" name="Title 2"/>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1074028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6"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397191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55381" y="1364403"/>
            <a:ext cx="1103781" cy="96361"/>
          </a:xfrm>
          <a:prstGeom prst="rect">
            <a:avLst/>
          </a:prstGeom>
        </p:spPr>
      </p:pic>
      <p:pic>
        <p:nvPicPr>
          <p:cNvPr id="12" name="Picture 11"/>
          <p:cNvPicPr>
            <a:picLocks noChangeAspect="1"/>
          </p:cNvPicPr>
          <p:nvPr userDrawn="1"/>
        </p:nvPicPr>
        <p:blipFill>
          <a:blip r:embed="rId3"/>
          <a:stretch>
            <a:fillRect/>
          </a:stretch>
        </p:blipFill>
        <p:spPr>
          <a:xfrm>
            <a:off x="549031" y="1363508"/>
            <a:ext cx="1103781" cy="96362"/>
          </a:xfrm>
          <a:prstGeom prst="rect">
            <a:avLst/>
          </a:prstGeom>
        </p:spPr>
      </p:pic>
      <p:sp>
        <p:nvSpPr>
          <p:cNvPr id="24"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5"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47922" y="369285"/>
            <a:ext cx="8197109"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07287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549031" y="1363508"/>
            <a:ext cx="1103781" cy="96362"/>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8"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450220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49031" y="1363508"/>
            <a:ext cx="1103781"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8955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pic>
        <p:nvPicPr>
          <p:cNvPr id="9" name="Picture 8"/>
          <p:cNvPicPr>
            <a:picLocks noChangeAspect="1"/>
          </p:cNvPicPr>
          <p:nvPr userDrawn="1"/>
        </p:nvPicPr>
        <p:blipFill>
          <a:blip r:embed="rId4"/>
          <a:stretch>
            <a:fillRect/>
          </a:stretch>
        </p:blipFill>
        <p:spPr>
          <a:xfrm>
            <a:off x="568081" y="3426449"/>
            <a:ext cx="1600200" cy="139700"/>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spTree>
    <p:extLst>
      <p:ext uri="{BB962C8B-B14F-4D97-AF65-F5344CB8AC3E}">
        <p14:creationId xmlns:p14="http://schemas.microsoft.com/office/powerpoint/2010/main" val="237349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1" name="Picture 10"/>
          <p:cNvPicPr>
            <a:picLocks noChangeAspect="1"/>
          </p:cNvPicPr>
          <p:nvPr userDrawn="1"/>
        </p:nvPicPr>
        <p:blipFill>
          <a:blip r:embed="rId2"/>
          <a:stretch>
            <a:fillRect/>
          </a:stretch>
        </p:blipFill>
        <p:spPr>
          <a:xfrm>
            <a:off x="549031" y="1363508"/>
            <a:ext cx="1103781" cy="96362"/>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76924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userDrawn="1"/>
        </p:nvPicPr>
        <p:blipFill>
          <a:blip r:embed="rId2"/>
          <a:stretch>
            <a:fillRect/>
          </a:stretch>
        </p:blipFill>
        <p:spPr>
          <a:xfrm>
            <a:off x="549031" y="1363508"/>
            <a:ext cx="1103781" cy="96362"/>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2363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6"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3" name="Picture 12"/>
          <p:cNvPicPr>
            <a:picLocks noChangeAspect="1"/>
          </p:cNvPicPr>
          <p:nvPr userDrawn="1"/>
        </p:nvPicPr>
        <p:blipFill>
          <a:blip r:embed="rId2"/>
          <a:stretch>
            <a:fillRect/>
          </a:stretch>
        </p:blipFill>
        <p:spPr>
          <a:xfrm>
            <a:off x="549031" y="1363508"/>
            <a:ext cx="1103781" cy="96362"/>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2856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4" y="369733"/>
            <a:ext cx="8184657"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78659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107"/>
            <a:ext cx="2416273" cy="212486"/>
          </a:xfrm>
          <a:prstGeom prst="rect">
            <a:avLst/>
          </a:prstGeom>
        </p:spPr>
      </p:pic>
      <p:pic>
        <p:nvPicPr>
          <p:cNvPr id="10" name="Picture 9"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96565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90149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4" y="369733"/>
            <a:ext cx="8184657"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29301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66" r:id="rId1"/>
    <p:sldLayoutId id="2147483658" r:id="rId2"/>
    <p:sldLayoutId id="2147483659" r:id="rId3"/>
    <p:sldLayoutId id="2147483660" r:id="rId4"/>
    <p:sldLayoutId id="2147483661" r:id="rId5"/>
    <p:sldLayoutId id="214748368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CA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65410"/>
      </p:ext>
    </p:extLst>
  </p:cSld>
  <p:clrMap bg1="lt1" tx1="dk1" bg2="lt2" tx2="dk2" accent1="accent1" accent2="accent2" accent3="accent3" accent4="accent4" accent5="accent5" accent6="accent6" hlink="hlink" folHlink="folHlink"/>
  <p:sldLayoutIdLst>
    <p:sldLayoutId id="2147483678" r:id="rId1"/>
    <p:sldLayoutId id="2147483673" r:id="rId2"/>
    <p:sldLayoutId id="2147483674" r:id="rId3"/>
    <p:sldLayoutId id="2147483675" r:id="rId4"/>
    <p:sldLayoutId id="2147483677" r:id="rId5"/>
    <p:sldLayoutId id="2147483682" r:id="rId6"/>
    <p:sldLayoutId id="2147483685" r:id="rId7"/>
    <p:sldLayoutId id="214748368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79" r:id="rId1"/>
    <p:sldLayoutId id="2147483653"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procard@uw.edu"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uwconnect.uw.edu/sp?id=sc_cat_item&amp;sys_id=b2b7e2dbdb54dd506ccf6a9ed3961978" TargetMode="External"/><Relationship Id="rId2" Type="http://schemas.openxmlformats.org/officeDocument/2006/relationships/hyperlink" Target="https://finance.uw.edu/ps/webform/cta"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office.com/Pages/ResponsePage.aspx?id=W9229i_wGkSZoBYqxQYL0tJ0aVernSFGsBITHIWugpZUQUtWWkhFUzUzNUswUjhMTU9BNjNBNkcwSi4u" TargetMode="External"/><Relationship Id="rId2" Type="http://schemas.openxmlformats.org/officeDocument/2006/relationships/hyperlink" Target="http://finance.uw.edu/ps/resources/training/tutorials/itc"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Pages/ResponsePage.aspx?id=W9229i_wGkSZoBYqxQYL0tJ0aVernSFGsBITHIWugpZUQUtWWkhFUzUzNUswUjhMTU9BNjNBNkcwSi4u" TargetMode="External"/><Relationship Id="rId2" Type="http://schemas.openxmlformats.org/officeDocument/2006/relationships/hyperlink" Target="http://finance.uw.edu/ps/resources/training/tutorials/itc" TargetMode="Externa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uwconnect.uw.edu/sp?id=sc_cat_item&amp;sys_id=b2b7e2dbdb54dd506ccf6a9ed396197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hyperlink" Target="https://finance.uw.edu/travel/"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calendar.washington.edu/sea_proc" TargetMode="External"/><Relationship Id="rId3" Type="http://schemas.openxmlformats.org/officeDocument/2006/relationships/hyperlink" Target="https://uwconnect.uw.edu/finance?id=kb_article_view&amp;sysparm_article=KB0032053" TargetMode="External"/><Relationship Id="rId7" Type="http://schemas.openxmlformats.org/officeDocument/2006/relationships/hyperlink" Target="https://finance.uw.edu/travel/" TargetMode="External"/><Relationship Id="rId2" Type="http://schemas.openxmlformats.org/officeDocument/2006/relationships/hyperlink" Target="https://uwconnect.uw.edu/finance?id=kb_article_view&amp;sysparm_article=KB0033589" TargetMode="External"/><Relationship Id="rId1" Type="http://schemas.openxmlformats.org/officeDocument/2006/relationships/slideLayout" Target="../slideLayouts/slideLayout12.xml"/><Relationship Id="rId6" Type="http://schemas.openxmlformats.org/officeDocument/2006/relationships/hyperlink" Target="https://finance.uw.edu/ps/how-to-buy/travel-purchasing" TargetMode="External"/><Relationship Id="rId5" Type="http://schemas.openxmlformats.org/officeDocument/2006/relationships/hyperlink" Target="https://finance.uw.edu/ps/resources/training/tutorials/itc" TargetMode="External"/><Relationship Id="rId4" Type="http://schemas.openxmlformats.org/officeDocument/2006/relationships/hyperlink" Target="https://finance.uw.edu/ps/webform/ct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finance.uw.edu/ps/how-to-buy/procurement-card" TargetMode="External"/><Relationship Id="rId2" Type="http://schemas.openxmlformats.org/officeDocument/2006/relationships/hyperlink" Target="https://finance.uw.edu/travel/" TargetMode="External"/><Relationship Id="rId1" Type="http://schemas.openxmlformats.org/officeDocument/2006/relationships/slideLayout" Target="../slideLayouts/slideLayout4.xml"/><Relationship Id="rId4" Type="http://schemas.openxmlformats.org/officeDocument/2006/relationships/hyperlink" Target="https://finance.uw.edu/ps/how-to-buy/travel-purchasing/cta-rul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bestplacesofinterest.com/singapore-low-budget/"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uwconnect.uw.edu/finance?id=kb_article_view&amp;sysparm_article=KB0033589" TargetMode="External"/><Relationship Id="rId2" Type="http://schemas.openxmlformats.org/officeDocument/2006/relationships/hyperlink" Target="https://finance.uw.edu/ps/webform/cta" TargetMode="External"/><Relationship Id="rId1" Type="http://schemas.openxmlformats.org/officeDocument/2006/relationships/slideLayout" Target="../slideLayouts/slideLayout10.xml"/><Relationship Id="rId4" Type="http://schemas.openxmlformats.org/officeDocument/2006/relationships/hyperlink" Target="https://uwconnect.uw.edu/sp?id=sc_cat_item&amp;sys_id=b2b7e2dbdb54dd506ccf6a9ed39619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644993"/>
            <a:ext cx="8136370" cy="2641756"/>
          </a:xfrm>
        </p:spPr>
        <p:txBody>
          <a:bodyPr/>
          <a:lstStyle/>
          <a:p>
            <a:r>
              <a:rPr lang="en-US" dirty="0"/>
              <a:t>Individual Travel Card and Central Travel Account</a:t>
            </a:r>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069A6-841E-7673-909F-0DCEAFC30E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3BD9C4-E63C-821C-CEBE-7A10C9B017FE}"/>
              </a:ext>
            </a:extLst>
          </p:cNvPr>
          <p:cNvSpPr>
            <a:spLocks noGrp="1"/>
          </p:cNvSpPr>
          <p:nvPr>
            <p:ph type="title"/>
          </p:nvPr>
        </p:nvSpPr>
        <p:spPr/>
        <p:txBody>
          <a:bodyPr/>
          <a:lstStyle/>
          <a:p>
            <a:r>
              <a:rPr lang="en-US" dirty="0"/>
              <a:t>Important Restrictions</a:t>
            </a:r>
          </a:p>
        </p:txBody>
      </p:sp>
      <p:sp>
        <p:nvSpPr>
          <p:cNvPr id="2" name="Text Placeholder 1">
            <a:extLst>
              <a:ext uri="{FF2B5EF4-FFF2-40B4-BE49-F238E27FC236}">
                <a16:creationId xmlns:a16="http://schemas.microsoft.com/office/drawing/2014/main" id="{0F967F33-AB0A-A2D2-5666-586990F31272}"/>
              </a:ext>
            </a:extLst>
          </p:cNvPr>
          <p:cNvSpPr>
            <a:spLocks noGrp="1"/>
          </p:cNvSpPr>
          <p:nvPr>
            <p:ph type="body" sz="quarter" idx="11"/>
          </p:nvPr>
        </p:nvSpPr>
        <p:spPr>
          <a:xfrm>
            <a:off x="460375" y="1504491"/>
            <a:ext cx="8683625" cy="2008372"/>
          </a:xfrm>
        </p:spPr>
        <p:txBody>
          <a:bodyPr/>
          <a:lstStyle/>
          <a:p>
            <a:r>
              <a:rPr lang="en-US" sz="1800" b="0" dirty="0">
                <a:latin typeface="Open Sans"/>
                <a:ea typeface="Open Sans"/>
                <a:cs typeface="Open Sans"/>
              </a:rPr>
              <a:t>Limits are $20,000 monthly and $10,000 single.</a:t>
            </a:r>
          </a:p>
          <a:p>
            <a:r>
              <a:rPr lang="en-US" sz="1800" b="0" dirty="0">
                <a:latin typeface="Open Sans"/>
                <a:ea typeface="Open Sans"/>
                <a:cs typeface="Open Sans"/>
              </a:rPr>
              <a:t>Transactions are restricted to travel merchants.</a:t>
            </a:r>
          </a:p>
          <a:p>
            <a:r>
              <a:rPr lang="en-US" sz="1800" b="0" dirty="0">
                <a:latin typeface="Open Sans"/>
                <a:ea typeface="Open Sans"/>
                <a:cs typeface="Open Sans"/>
              </a:rPr>
              <a:t>Personal travel expenditures are prohibited on a CTA. This includes incidentals and personal time added before or after UW business travel. Flight dates need to be in line with UW business need for the travel when using the CTA.</a:t>
            </a:r>
          </a:p>
          <a:p>
            <a:r>
              <a:rPr lang="en-US" sz="1800" b="0" dirty="0">
                <a:latin typeface="Open Sans"/>
                <a:ea typeface="Open Sans"/>
                <a:cs typeface="Open Sans"/>
              </a:rPr>
              <a:t>Lodging charged on a CTA of 4 or less UW faculty/staff is not allowed.</a:t>
            </a:r>
          </a:p>
          <a:p>
            <a:r>
              <a:rPr lang="en-US" sz="1800" b="0" dirty="0">
                <a:latin typeface="Open Sans"/>
                <a:ea typeface="Open Sans"/>
                <a:cs typeface="Open Sans"/>
              </a:rPr>
              <a:t>If 5 or more UW faculty/staff are lodging at the same hotel for the same time period, the CTA may be used with prior written approval from The ProCard Office. Email </a:t>
            </a:r>
            <a:r>
              <a:rPr lang="en-US" sz="1800" b="0" dirty="0">
                <a:latin typeface="Open Sans"/>
                <a:ea typeface="Open Sans"/>
                <a:cs typeface="Open Sans"/>
                <a:hlinkClick r:id="rId2">
                  <a:extLst>
                    <a:ext uri="{A12FA001-AC4F-418D-AE19-62706E023703}">
                      <ahyp:hlinkClr xmlns:ahyp="http://schemas.microsoft.com/office/drawing/2018/hyperlinkcolor" val="tx"/>
                    </a:ext>
                  </a:extLst>
                </a:hlinkClick>
              </a:rPr>
              <a:t>procard@uw.edu</a:t>
            </a:r>
            <a:r>
              <a:rPr lang="en-US" sz="1800" b="0" dirty="0">
                <a:latin typeface="Open Sans"/>
                <a:ea typeface="Open Sans"/>
                <a:cs typeface="Open Sans"/>
              </a:rPr>
              <a:t>.</a:t>
            </a:r>
          </a:p>
          <a:p>
            <a:pPr marL="0" indent="0">
              <a:buNone/>
            </a:pPr>
            <a:endParaRPr lang="en-US" sz="1800" dirty="0"/>
          </a:p>
        </p:txBody>
      </p:sp>
    </p:spTree>
    <p:extLst>
      <p:ext uri="{BB962C8B-B14F-4D97-AF65-F5344CB8AC3E}">
        <p14:creationId xmlns:p14="http://schemas.microsoft.com/office/powerpoint/2010/main" val="394398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096A5-FB6B-0F4E-E0C2-849D84B841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B96A19-7BF6-BE9B-E8D8-DB3920229645}"/>
              </a:ext>
            </a:extLst>
          </p:cNvPr>
          <p:cNvSpPr>
            <a:spLocks noGrp="1"/>
          </p:cNvSpPr>
          <p:nvPr>
            <p:ph type="title"/>
          </p:nvPr>
        </p:nvSpPr>
        <p:spPr/>
        <p:txBody>
          <a:bodyPr/>
          <a:lstStyle/>
          <a:p>
            <a:r>
              <a:rPr lang="en-US" dirty="0"/>
              <a:t>Important Restrictions Continued</a:t>
            </a:r>
          </a:p>
        </p:txBody>
      </p:sp>
      <p:sp>
        <p:nvSpPr>
          <p:cNvPr id="2" name="Text Placeholder 1">
            <a:extLst>
              <a:ext uri="{FF2B5EF4-FFF2-40B4-BE49-F238E27FC236}">
                <a16:creationId xmlns:a16="http://schemas.microsoft.com/office/drawing/2014/main" id="{669BD113-E71B-47FA-A85B-DF6164DF2F44}"/>
              </a:ext>
            </a:extLst>
          </p:cNvPr>
          <p:cNvSpPr>
            <a:spLocks noGrp="1"/>
          </p:cNvSpPr>
          <p:nvPr>
            <p:ph type="body" sz="quarter" idx="11"/>
          </p:nvPr>
        </p:nvSpPr>
        <p:spPr>
          <a:xfrm>
            <a:off x="460375" y="1504491"/>
            <a:ext cx="8683625" cy="2008372"/>
          </a:xfrm>
        </p:spPr>
        <p:txBody>
          <a:bodyPr/>
          <a:lstStyle/>
          <a:p>
            <a:r>
              <a:rPr lang="en-US" sz="1800" b="0" dirty="0">
                <a:latin typeface="Open Sans"/>
                <a:ea typeface="Open Sans"/>
                <a:cs typeface="Open Sans"/>
              </a:rPr>
              <a:t>Student lodging (1 or more) allowed</a:t>
            </a:r>
          </a:p>
          <a:p>
            <a:r>
              <a:rPr lang="en-US" sz="1800" b="0" dirty="0">
                <a:latin typeface="Open Sans"/>
                <a:ea typeface="Open Sans"/>
                <a:cs typeface="Open Sans"/>
              </a:rPr>
              <a:t>UW employees and students are subject to per diem.</a:t>
            </a:r>
          </a:p>
          <a:p>
            <a:r>
              <a:rPr lang="en-US" sz="1800" b="0" dirty="0">
                <a:latin typeface="Open Sans"/>
                <a:ea typeface="Open Sans"/>
                <a:cs typeface="Open Sans"/>
              </a:rPr>
              <a:t>For lodging, only room and tax is allowed on the CTA.</a:t>
            </a:r>
          </a:p>
          <a:p>
            <a:r>
              <a:rPr lang="en-US" sz="1800" b="0" dirty="0">
                <a:latin typeface="Open Sans"/>
                <a:ea typeface="Open Sans"/>
                <a:cs typeface="Open Sans"/>
              </a:rPr>
              <a:t>The department must obtain an itemized statement from the hotel showing the breakdown of the total charges by room, by night, and by guest name.</a:t>
            </a:r>
          </a:p>
          <a:p>
            <a:r>
              <a:rPr lang="en-US" sz="1800" b="0" dirty="0">
                <a:latin typeface="Open Sans"/>
                <a:ea typeface="Open Sans"/>
                <a:cs typeface="Open Sans"/>
              </a:rPr>
              <a:t>Upgrades to airfare and hotels are not allowed.</a:t>
            </a:r>
          </a:p>
          <a:p>
            <a:pPr marL="0" indent="0">
              <a:buNone/>
            </a:pPr>
            <a:endParaRPr lang="en-US" sz="1800" dirty="0"/>
          </a:p>
        </p:txBody>
      </p:sp>
    </p:spTree>
    <p:extLst>
      <p:ext uri="{BB962C8B-B14F-4D97-AF65-F5344CB8AC3E}">
        <p14:creationId xmlns:p14="http://schemas.microsoft.com/office/powerpoint/2010/main" val="340763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9AA639B-441B-2E11-FFF7-6A296F7E55BC}"/>
              </a:ext>
            </a:extLst>
          </p:cNvPr>
          <p:cNvSpPr>
            <a:spLocks noGrp="1"/>
          </p:cNvSpPr>
          <p:nvPr>
            <p:ph type="title"/>
          </p:nvPr>
        </p:nvSpPr>
        <p:spPr>
          <a:xfrm>
            <a:off x="460375" y="369733"/>
            <a:ext cx="8184662" cy="993775"/>
          </a:xfrm>
        </p:spPr>
        <p:txBody>
          <a:bodyPr/>
          <a:lstStyle/>
          <a:p>
            <a:r>
              <a:rPr lang="en-US" dirty="0"/>
              <a:t>How to Get a CTA</a:t>
            </a:r>
          </a:p>
        </p:txBody>
      </p:sp>
      <p:sp>
        <p:nvSpPr>
          <p:cNvPr id="5" name="TextBox 4">
            <a:extLst>
              <a:ext uri="{FF2B5EF4-FFF2-40B4-BE49-F238E27FC236}">
                <a16:creationId xmlns:a16="http://schemas.microsoft.com/office/drawing/2014/main" id="{AE31F4A9-FDFD-EA51-DEDA-509D2B4B635E}"/>
              </a:ext>
            </a:extLst>
          </p:cNvPr>
          <p:cNvSpPr txBox="1"/>
          <p:nvPr/>
        </p:nvSpPr>
        <p:spPr>
          <a:xfrm>
            <a:off x="592183" y="1741714"/>
            <a:ext cx="4762599" cy="2308324"/>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Step 1:</a:t>
            </a:r>
            <a:r>
              <a:rPr lang="en-US" dirty="0">
                <a:latin typeface="Open Sans" panose="020B0606030504020204" pitchFamily="34" charset="0"/>
                <a:ea typeface="Open Sans" panose="020B0606030504020204" pitchFamily="34" charset="0"/>
                <a:cs typeface="Open Sans" panose="020B0606030504020204" pitchFamily="34" charset="0"/>
              </a:rPr>
              <a:t> Review CTA </a:t>
            </a:r>
            <a:r>
              <a:rPr lang="en-US" u="sng" dirty="0">
                <a:latin typeface="Open Sans" panose="020B0606030504020204" pitchFamily="34" charset="0"/>
                <a:ea typeface="Open Sans" panose="020B0606030504020204" pitchFamily="34" charset="0"/>
                <a:cs typeface="Open Sans" panose="020B0606030504020204" pitchFamily="34" charset="0"/>
                <a:hlinkClick r:id="rId2"/>
              </a:rPr>
              <a:t>Training</a:t>
            </a:r>
            <a:r>
              <a:rPr lang="en-US" dirty="0">
                <a:latin typeface="Open Sans" panose="020B0606030504020204" pitchFamily="34" charset="0"/>
                <a:ea typeface="Open Sans" panose="020B0606030504020204" pitchFamily="34" charset="0"/>
                <a:cs typeface="Open Sans" panose="020B0606030504020204" pitchFamily="34" charset="0"/>
              </a:rPr>
              <a:t> video.</a:t>
            </a:r>
          </a:p>
          <a:p>
            <a:r>
              <a:rPr lang="en-US" b="1" dirty="0">
                <a:latin typeface="Open Sans" panose="020B0606030504020204" pitchFamily="34" charset="0"/>
                <a:ea typeface="Open Sans" panose="020B0606030504020204" pitchFamily="34" charset="0"/>
                <a:cs typeface="Open Sans" panose="020B0606030504020204" pitchFamily="34" charset="0"/>
              </a:rPr>
              <a:t>Step 2</a:t>
            </a:r>
            <a:r>
              <a:rPr lang="en-US" dirty="0">
                <a:latin typeface="Open Sans" panose="020B0606030504020204" pitchFamily="34" charset="0"/>
                <a:ea typeface="Open Sans" panose="020B0606030504020204" pitchFamily="34" charset="0"/>
                <a:cs typeface="Open Sans" panose="020B0606030504020204" pitchFamily="34" charset="0"/>
              </a:rPr>
              <a:t>: Complete and submit a CTA application in the </a:t>
            </a:r>
            <a:r>
              <a:rPr lang="en-US" u="sng" dirty="0">
                <a:latin typeface="Open Sans" panose="020B0606030504020204" pitchFamily="34" charset="0"/>
                <a:ea typeface="Open Sans" panose="020B0606030504020204" pitchFamily="34" charset="0"/>
                <a:cs typeface="Open Sans" panose="020B0606030504020204" pitchFamily="34" charset="0"/>
                <a:hlinkClick r:id="rId3"/>
              </a:rPr>
              <a:t>UW Connect Card Services Form</a:t>
            </a:r>
            <a:r>
              <a:rPr lang="en-US" i="1" dirty="0">
                <a:latin typeface="Open Sans" panose="020B0606030504020204" pitchFamily="34" charset="0"/>
                <a:ea typeface="Open Sans" panose="020B0606030504020204" pitchFamily="34" charset="0"/>
                <a:cs typeface="Open Sans" panose="020B0606030504020204" pitchFamily="34" charset="0"/>
              </a:rPr>
              <a:t>.</a:t>
            </a:r>
          </a:p>
          <a:p>
            <a:endParaRPr lang="en-US" i="1" dirty="0">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New! Assessment now required!</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3" name="Picture 2">
            <a:extLst>
              <a:ext uri="{FF2B5EF4-FFF2-40B4-BE49-F238E27FC236}">
                <a16:creationId xmlns:a16="http://schemas.microsoft.com/office/drawing/2014/main" id="{A5D6BB5F-2F66-7846-1177-C8FB544E9138}"/>
              </a:ext>
            </a:extLst>
          </p:cNvPr>
          <p:cNvPicPr>
            <a:picLocks noChangeAspect="1"/>
          </p:cNvPicPr>
          <p:nvPr/>
        </p:nvPicPr>
        <p:blipFill>
          <a:blip r:embed="rId4"/>
          <a:stretch>
            <a:fillRect/>
          </a:stretch>
        </p:blipFill>
        <p:spPr>
          <a:xfrm>
            <a:off x="4876800" y="692405"/>
            <a:ext cx="3998394" cy="3515911"/>
          </a:xfrm>
          <a:prstGeom prst="rect">
            <a:avLst/>
          </a:prstGeom>
        </p:spPr>
      </p:pic>
    </p:spTree>
    <p:extLst>
      <p:ext uri="{BB962C8B-B14F-4D97-AF65-F5344CB8AC3E}">
        <p14:creationId xmlns:p14="http://schemas.microsoft.com/office/powerpoint/2010/main" val="28386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F8D24C-0DFA-C79D-DAFA-EA09963D9568}"/>
              </a:ext>
            </a:extLst>
          </p:cNvPr>
          <p:cNvSpPr>
            <a:spLocks noGrp="1"/>
          </p:cNvSpPr>
          <p:nvPr>
            <p:ph type="title"/>
          </p:nvPr>
        </p:nvSpPr>
        <p:spPr/>
        <p:txBody>
          <a:bodyPr/>
          <a:lstStyle/>
          <a:p>
            <a:r>
              <a:rPr lang="en-US" dirty="0"/>
              <a:t>Verification</a:t>
            </a:r>
          </a:p>
        </p:txBody>
      </p:sp>
      <p:sp>
        <p:nvSpPr>
          <p:cNvPr id="5" name="TextBox 4">
            <a:extLst>
              <a:ext uri="{FF2B5EF4-FFF2-40B4-BE49-F238E27FC236}">
                <a16:creationId xmlns:a16="http://schemas.microsoft.com/office/drawing/2014/main" id="{551B7BB7-8555-C226-DC75-DADC6983E9CB}"/>
              </a:ext>
            </a:extLst>
          </p:cNvPr>
          <p:cNvSpPr txBox="1"/>
          <p:nvPr/>
        </p:nvSpPr>
        <p:spPr>
          <a:xfrm>
            <a:off x="447924" y="1698171"/>
            <a:ext cx="6423932" cy="2585323"/>
          </a:xfrm>
          <a:prstGeom prst="rect">
            <a:avLst/>
          </a:prstGeom>
          <a:noFill/>
        </p:spPr>
        <p:txBody>
          <a:bodyPr wrap="square" rtlCol="0">
            <a:spAutoFit/>
          </a:bodyPr>
          <a:lstStyle/>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CTA charges are verified in Workday through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Expense Report</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b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b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Verification Process:</a:t>
            </a:r>
          </a:p>
          <a:p>
            <a:pPr marL="342900" indent="-342900">
              <a:buFont typeface="+mj-lt"/>
              <a:buAutoNum type="arabicPeriod"/>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Create Expense Report</a:t>
            </a:r>
          </a:p>
          <a:p>
            <a:pPr marL="342900" indent="-342900">
              <a:buFont typeface="+mj-lt"/>
              <a:buAutoNum type="arabicPeriod"/>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Select Business Purpose as CTA Card Verification</a:t>
            </a:r>
          </a:p>
          <a:p>
            <a:pPr marL="342900" indent="-342900">
              <a:buFont typeface="+mj-lt"/>
              <a:buAutoNum type="arabicPeriod"/>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Select open charges to verify</a:t>
            </a:r>
          </a:p>
          <a:p>
            <a:pPr marL="342900" indent="-342900">
              <a:buFont typeface="+mj-lt"/>
              <a:buAutoNum type="arabicPeriod"/>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Use only Expense Items starting with CTA</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84BFC08E-8295-2A6E-008B-2D41397FCC80}"/>
              </a:ext>
            </a:extLst>
          </p:cNvPr>
          <p:cNvPicPr>
            <a:picLocks noChangeAspect="1"/>
          </p:cNvPicPr>
          <p:nvPr/>
        </p:nvPicPr>
        <p:blipFill>
          <a:blip r:embed="rId2"/>
          <a:stretch>
            <a:fillRect/>
          </a:stretch>
        </p:blipFill>
        <p:spPr>
          <a:xfrm>
            <a:off x="6609607" y="1001894"/>
            <a:ext cx="2270957" cy="3139712"/>
          </a:xfrm>
          <a:prstGeom prst="rect">
            <a:avLst/>
          </a:prstGeom>
        </p:spPr>
      </p:pic>
      <p:sp>
        <p:nvSpPr>
          <p:cNvPr id="4" name="Arrow: Right 3">
            <a:extLst>
              <a:ext uri="{FF2B5EF4-FFF2-40B4-BE49-F238E27FC236}">
                <a16:creationId xmlns:a16="http://schemas.microsoft.com/office/drawing/2014/main" id="{E520CDB5-8D02-A2F2-E1EC-E333051A3E3F}"/>
              </a:ext>
            </a:extLst>
          </p:cNvPr>
          <p:cNvSpPr/>
          <p:nvPr/>
        </p:nvSpPr>
        <p:spPr>
          <a:xfrm>
            <a:off x="5520047" y="3571131"/>
            <a:ext cx="602673" cy="490933"/>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02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7927-C838-1F04-C659-F68E6FF50645}"/>
              </a:ext>
            </a:extLst>
          </p:cNvPr>
          <p:cNvSpPr>
            <a:spLocks noGrp="1"/>
          </p:cNvSpPr>
          <p:nvPr>
            <p:ph type="title"/>
          </p:nvPr>
        </p:nvSpPr>
        <p:spPr/>
        <p:txBody>
          <a:bodyPr/>
          <a:lstStyle/>
          <a:p>
            <a:r>
              <a:rPr lang="en-US" sz="2800" dirty="0"/>
              <a:t>CTA Verification Approval</a:t>
            </a:r>
          </a:p>
        </p:txBody>
      </p:sp>
      <p:sp>
        <p:nvSpPr>
          <p:cNvPr id="10" name="Oval 9">
            <a:extLst>
              <a:ext uri="{FF2B5EF4-FFF2-40B4-BE49-F238E27FC236}">
                <a16:creationId xmlns:a16="http://schemas.microsoft.com/office/drawing/2014/main" id="{9BAE5A00-BDB7-7833-9DBB-08608581D14E}"/>
              </a:ext>
            </a:extLst>
          </p:cNvPr>
          <p:cNvSpPr/>
          <p:nvPr/>
        </p:nvSpPr>
        <p:spPr>
          <a:xfrm>
            <a:off x="1135267" y="1158578"/>
            <a:ext cx="1771650" cy="676275"/>
          </a:xfrm>
          <a:prstGeom prst="ellips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r>
              <a:rPr lang="en-US" dirty="0"/>
              <a:t>Verification</a:t>
            </a:r>
          </a:p>
        </p:txBody>
      </p:sp>
      <p:sp>
        <p:nvSpPr>
          <p:cNvPr id="9" name="Rectangle: Rounded Corners 8">
            <a:extLst>
              <a:ext uri="{FF2B5EF4-FFF2-40B4-BE49-F238E27FC236}">
                <a16:creationId xmlns:a16="http://schemas.microsoft.com/office/drawing/2014/main" id="{CA1A246F-BD39-33AC-454A-4936B3DCC011}"/>
              </a:ext>
            </a:extLst>
          </p:cNvPr>
          <p:cNvSpPr/>
          <p:nvPr/>
        </p:nvSpPr>
        <p:spPr>
          <a:xfrm>
            <a:off x="3405671" y="1158578"/>
            <a:ext cx="1971675" cy="704850"/>
          </a:xfrm>
          <a:prstGeom prst="roundRect">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Cardholder</a:t>
            </a:r>
          </a:p>
        </p:txBody>
      </p:sp>
      <p:sp>
        <p:nvSpPr>
          <p:cNvPr id="8" name="Rectangle: Rounded Corners 7">
            <a:extLst>
              <a:ext uri="{FF2B5EF4-FFF2-40B4-BE49-F238E27FC236}">
                <a16:creationId xmlns:a16="http://schemas.microsoft.com/office/drawing/2014/main" id="{056B08F0-5A91-AAA4-FA9C-F2F51348AB26}"/>
              </a:ext>
            </a:extLst>
          </p:cNvPr>
          <p:cNvSpPr/>
          <p:nvPr/>
        </p:nvSpPr>
        <p:spPr>
          <a:xfrm>
            <a:off x="5807693" y="1158578"/>
            <a:ext cx="1971675" cy="704850"/>
          </a:xfrm>
          <a:prstGeom prst="roundRect">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Expense Data Entry Specialist</a:t>
            </a:r>
          </a:p>
        </p:txBody>
      </p:sp>
      <p:sp>
        <p:nvSpPr>
          <p:cNvPr id="11" name="Oval 10">
            <a:extLst>
              <a:ext uri="{FF2B5EF4-FFF2-40B4-BE49-F238E27FC236}">
                <a16:creationId xmlns:a16="http://schemas.microsoft.com/office/drawing/2014/main" id="{FB88A4A5-CCD1-15B7-4CFB-310E0E36F1C1}"/>
              </a:ext>
            </a:extLst>
          </p:cNvPr>
          <p:cNvSpPr/>
          <p:nvPr/>
        </p:nvSpPr>
        <p:spPr>
          <a:xfrm>
            <a:off x="1135267" y="2240263"/>
            <a:ext cx="1771650" cy="676275"/>
          </a:xfrm>
          <a:prstGeom prst="ellips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r>
              <a:rPr lang="en-US" dirty="0"/>
              <a:t>Approval</a:t>
            </a:r>
          </a:p>
        </p:txBody>
      </p:sp>
      <p:sp>
        <p:nvSpPr>
          <p:cNvPr id="12" name="Rectangle: Rounded Corners 11">
            <a:extLst>
              <a:ext uri="{FF2B5EF4-FFF2-40B4-BE49-F238E27FC236}">
                <a16:creationId xmlns:a16="http://schemas.microsoft.com/office/drawing/2014/main" id="{F998CD1C-B1A0-B958-4E51-37EC373C0359}"/>
              </a:ext>
            </a:extLst>
          </p:cNvPr>
          <p:cNvSpPr/>
          <p:nvPr/>
        </p:nvSpPr>
        <p:spPr>
          <a:xfrm>
            <a:off x="3433178" y="2211688"/>
            <a:ext cx="1971675" cy="704850"/>
          </a:xfrm>
          <a:prstGeom prst="roundRect">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 Expense Data Entry Specialist</a:t>
            </a:r>
          </a:p>
        </p:txBody>
      </p:sp>
      <p:sp>
        <p:nvSpPr>
          <p:cNvPr id="14" name="Rectangle: Rounded Corners 13">
            <a:extLst>
              <a:ext uri="{FF2B5EF4-FFF2-40B4-BE49-F238E27FC236}">
                <a16:creationId xmlns:a16="http://schemas.microsoft.com/office/drawing/2014/main" id="{4510F55C-8197-4FB3-3F16-408CB57E88C3}"/>
              </a:ext>
            </a:extLst>
          </p:cNvPr>
          <p:cNvSpPr/>
          <p:nvPr/>
        </p:nvSpPr>
        <p:spPr>
          <a:xfrm>
            <a:off x="5841504" y="2211688"/>
            <a:ext cx="1971675" cy="912512"/>
          </a:xfrm>
          <a:prstGeom prst="roundRect">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Grant Manager, Cost Center Manager etc.</a:t>
            </a:r>
          </a:p>
        </p:txBody>
      </p:sp>
      <p:sp>
        <p:nvSpPr>
          <p:cNvPr id="20" name="Oval 19">
            <a:extLst>
              <a:ext uri="{FF2B5EF4-FFF2-40B4-BE49-F238E27FC236}">
                <a16:creationId xmlns:a16="http://schemas.microsoft.com/office/drawing/2014/main" id="{18BC15E2-0B97-0D20-3295-416AAF27C92F}"/>
              </a:ext>
            </a:extLst>
          </p:cNvPr>
          <p:cNvSpPr/>
          <p:nvPr/>
        </p:nvSpPr>
        <p:spPr>
          <a:xfrm>
            <a:off x="1135267" y="3277419"/>
            <a:ext cx="1771650" cy="676275"/>
          </a:xfrm>
          <a:prstGeom prst="ellips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r>
              <a:rPr lang="en-US" dirty="0"/>
              <a:t>Approval</a:t>
            </a:r>
          </a:p>
        </p:txBody>
      </p:sp>
      <p:sp>
        <p:nvSpPr>
          <p:cNvPr id="13" name="Rectangle: Rounded Corners 12">
            <a:extLst>
              <a:ext uri="{FF2B5EF4-FFF2-40B4-BE49-F238E27FC236}">
                <a16:creationId xmlns:a16="http://schemas.microsoft.com/office/drawing/2014/main" id="{2CA2C922-8399-DF62-B593-37697A5ADC46}"/>
              </a:ext>
            </a:extLst>
          </p:cNvPr>
          <p:cNvSpPr/>
          <p:nvPr/>
        </p:nvSpPr>
        <p:spPr>
          <a:xfrm>
            <a:off x="3460254" y="3327793"/>
            <a:ext cx="1971675" cy="871135"/>
          </a:xfrm>
          <a:prstGeom prst="roundRect">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Grant Manager, Cost Center Manager etc.</a:t>
            </a:r>
          </a:p>
        </p:txBody>
      </p:sp>
      <p:sp>
        <p:nvSpPr>
          <p:cNvPr id="15" name="Arrow: Down 14">
            <a:extLst>
              <a:ext uri="{FF2B5EF4-FFF2-40B4-BE49-F238E27FC236}">
                <a16:creationId xmlns:a16="http://schemas.microsoft.com/office/drawing/2014/main" id="{CE0285A2-3FA4-63E7-580D-1D4CC5070DE3}"/>
              </a:ext>
              <a:ext uri="{C183D7F6-B498-43B3-948B-1728B52AA6E4}">
                <adec:decorative xmlns:adec="http://schemas.microsoft.com/office/drawing/2017/decorative" val="1"/>
              </a:ext>
            </a:extLst>
          </p:cNvPr>
          <p:cNvSpPr/>
          <p:nvPr/>
        </p:nvSpPr>
        <p:spPr>
          <a:xfrm>
            <a:off x="4214227" y="1893889"/>
            <a:ext cx="409575" cy="28733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024FEA40-BAAB-8196-289A-838811CBE0F9}"/>
              </a:ext>
              <a:ext uri="{C183D7F6-B498-43B3-948B-1728B52AA6E4}">
                <adec:decorative xmlns:adec="http://schemas.microsoft.com/office/drawing/2017/decorative" val="1"/>
              </a:ext>
            </a:extLst>
          </p:cNvPr>
          <p:cNvSpPr/>
          <p:nvPr/>
        </p:nvSpPr>
        <p:spPr>
          <a:xfrm>
            <a:off x="6622553" y="1904436"/>
            <a:ext cx="409575" cy="28733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CAC71FE2-9EB0-4AB7-C1BD-5A5000336B67}"/>
              </a:ext>
              <a:ext uri="{C183D7F6-B498-43B3-948B-1728B52AA6E4}">
                <adec:decorative xmlns:adec="http://schemas.microsoft.com/office/drawing/2017/decorative" val="1"/>
              </a:ext>
            </a:extLst>
          </p:cNvPr>
          <p:cNvSpPr/>
          <p:nvPr/>
        </p:nvSpPr>
        <p:spPr>
          <a:xfrm>
            <a:off x="4241303" y="2973433"/>
            <a:ext cx="409575" cy="28733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52AA387-AA40-6573-9E97-1E4D2BA7EE15}"/>
              </a:ext>
            </a:extLst>
          </p:cNvPr>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C2A098-C205-46C9-9A6D-EB2B2028999B}" type="slidenum">
              <a:rPr kumimoji="0" lang="en-US" sz="1200" b="0" i="0" u="none" strike="noStrike" kern="1200" cap="none" spc="0" normalizeH="0" baseline="0" noProof="0" smtClean="0">
                <a:ln>
                  <a:noFill/>
                </a:ln>
                <a:solidFill>
                  <a:srgbClr val="4B2E83"/>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4B2E83"/>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2BE7CC21-3871-23F6-CE3A-7348D64692AA}"/>
              </a:ext>
              <a:ext uri="{C183D7F6-B498-43B3-948B-1728B52AA6E4}">
                <adec:decorative xmlns:adec="http://schemas.microsoft.com/office/drawing/2017/decorative" val="1"/>
              </a:ext>
            </a:extLst>
          </p:cNvPr>
          <p:cNvSpPr/>
          <p:nvPr/>
        </p:nvSpPr>
        <p:spPr>
          <a:xfrm>
            <a:off x="6622555" y="4481945"/>
            <a:ext cx="2313627" cy="598646"/>
          </a:xfrm>
          <a:prstGeom prst="rect">
            <a:avLst/>
          </a:prstGeom>
          <a:solidFill>
            <a:srgbClr val="E2CA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171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6B536-1347-F151-17AD-82984A620D1C}"/>
              </a:ext>
            </a:extLst>
          </p:cNvPr>
          <p:cNvSpPr>
            <a:spLocks noGrp="1"/>
          </p:cNvSpPr>
          <p:nvPr>
            <p:ph type="title"/>
          </p:nvPr>
        </p:nvSpPr>
        <p:spPr/>
        <p:txBody>
          <a:bodyPr/>
          <a:lstStyle/>
          <a:p>
            <a:r>
              <a:rPr lang="en-US" dirty="0"/>
              <a:t>Attachments</a:t>
            </a:r>
          </a:p>
        </p:txBody>
      </p:sp>
      <p:sp>
        <p:nvSpPr>
          <p:cNvPr id="2" name="Text Placeholder 1">
            <a:extLst>
              <a:ext uri="{FF2B5EF4-FFF2-40B4-BE49-F238E27FC236}">
                <a16:creationId xmlns:a16="http://schemas.microsoft.com/office/drawing/2014/main" id="{6EE1A8A6-8955-27AA-F61B-DC0DF6504903}"/>
              </a:ext>
            </a:extLst>
          </p:cNvPr>
          <p:cNvSpPr>
            <a:spLocks noGrp="1"/>
          </p:cNvSpPr>
          <p:nvPr>
            <p:ph type="body" sz="quarter" idx="11"/>
          </p:nvPr>
        </p:nvSpPr>
        <p:spPr>
          <a:xfrm>
            <a:off x="447923" y="1524878"/>
            <a:ext cx="8197114" cy="2251761"/>
          </a:xfrm>
        </p:spPr>
        <p:txBody>
          <a:bodyPr/>
          <a:lstStyle/>
          <a:p>
            <a:r>
              <a:rPr lang="en-US" sz="2000" b="0" dirty="0"/>
              <a:t>Required for every verification</a:t>
            </a:r>
          </a:p>
          <a:p>
            <a:r>
              <a:rPr lang="en-US" sz="2000" b="0" dirty="0"/>
              <a:t>Best practice to attach an itemized receipt</a:t>
            </a:r>
          </a:p>
          <a:p>
            <a:r>
              <a:rPr lang="en-US" sz="2000" b="0" dirty="0"/>
              <a:t>Some examples of what is </a:t>
            </a:r>
            <a:r>
              <a:rPr lang="en-US" sz="2000" b="0" u="sng" dirty="0"/>
              <a:t>not</a:t>
            </a:r>
            <a:r>
              <a:rPr lang="en-US" sz="2000" b="0" dirty="0"/>
              <a:t> acceptable:</a:t>
            </a:r>
          </a:p>
          <a:p>
            <a:pPr lvl="1"/>
            <a:r>
              <a:rPr lang="en-US" sz="1800" b="0" dirty="0"/>
              <a:t>Handwritten document</a:t>
            </a:r>
          </a:p>
          <a:p>
            <a:pPr lvl="1"/>
            <a:r>
              <a:rPr lang="en-US" sz="1800" b="0" dirty="0"/>
              <a:t>Excel spreadsheet listing charges</a:t>
            </a:r>
          </a:p>
          <a:p>
            <a:pPr lvl="1"/>
            <a:r>
              <a:rPr lang="en-US" sz="1800" b="0" dirty="0"/>
              <a:t>Email description of the purchase</a:t>
            </a:r>
          </a:p>
          <a:p>
            <a:r>
              <a:rPr lang="en-US" sz="2000" b="0" dirty="0"/>
              <a:t>Types of documents for CTA</a:t>
            </a:r>
            <a:r>
              <a:rPr lang="en-US" sz="1600" b="0" dirty="0"/>
              <a:t>:</a:t>
            </a:r>
          </a:p>
          <a:p>
            <a:pPr lvl="1"/>
            <a:r>
              <a:rPr lang="en-US" sz="1800" b="0" dirty="0"/>
              <a:t>Folio</a:t>
            </a:r>
          </a:p>
          <a:p>
            <a:pPr lvl="1"/>
            <a:r>
              <a:rPr lang="en-US" sz="1800" b="0" dirty="0"/>
              <a:t>Plane fare documents</a:t>
            </a:r>
          </a:p>
          <a:p>
            <a:pPr lvl="1"/>
            <a:r>
              <a:rPr lang="en-US" sz="1800" b="0" dirty="0"/>
              <a:t>Bus/rail fare documents</a:t>
            </a:r>
          </a:p>
        </p:txBody>
      </p:sp>
      <p:pic>
        <p:nvPicPr>
          <p:cNvPr id="6" name="Picture 5" descr="Attachments field in verification. ">
            <a:extLst>
              <a:ext uri="{FF2B5EF4-FFF2-40B4-BE49-F238E27FC236}">
                <a16:creationId xmlns:a16="http://schemas.microsoft.com/office/drawing/2014/main" id="{1BFAE30D-791F-3B43-8900-D01ED5BB551F}"/>
              </a:ext>
            </a:extLst>
          </p:cNvPr>
          <p:cNvPicPr>
            <a:picLocks noChangeAspect="1"/>
          </p:cNvPicPr>
          <p:nvPr/>
        </p:nvPicPr>
        <p:blipFill>
          <a:blip r:embed="rId2"/>
          <a:stretch>
            <a:fillRect/>
          </a:stretch>
        </p:blipFill>
        <p:spPr>
          <a:xfrm>
            <a:off x="5153891" y="2830916"/>
            <a:ext cx="3408218" cy="774729"/>
          </a:xfrm>
          <a:prstGeom prst="rect">
            <a:avLst/>
          </a:prstGeom>
        </p:spPr>
      </p:pic>
    </p:spTree>
    <p:extLst>
      <p:ext uri="{BB962C8B-B14F-4D97-AF65-F5344CB8AC3E}">
        <p14:creationId xmlns:p14="http://schemas.microsoft.com/office/powerpoint/2010/main" val="390933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9F7A-1C38-33EF-530D-3E511D149084}"/>
              </a:ext>
            </a:extLst>
          </p:cNvPr>
          <p:cNvSpPr>
            <a:spLocks noGrp="1"/>
          </p:cNvSpPr>
          <p:nvPr>
            <p:ph type="title"/>
          </p:nvPr>
        </p:nvSpPr>
        <p:spPr/>
        <p:txBody>
          <a:bodyPr/>
          <a:lstStyle/>
          <a:p>
            <a:r>
              <a:rPr lang="en-US" b="0" dirty="0"/>
              <a:t>Individual Travel Account (ITC)</a:t>
            </a:r>
          </a:p>
        </p:txBody>
      </p:sp>
    </p:spTree>
    <p:extLst>
      <p:ext uri="{BB962C8B-B14F-4D97-AF65-F5344CB8AC3E}">
        <p14:creationId xmlns:p14="http://schemas.microsoft.com/office/powerpoint/2010/main" val="347885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8DC702-8CC8-8590-AFA0-A128EC3FD2A4}"/>
              </a:ext>
            </a:extLst>
          </p:cNvPr>
          <p:cNvSpPr>
            <a:spLocks noGrp="1"/>
          </p:cNvSpPr>
          <p:nvPr>
            <p:ph type="title"/>
          </p:nvPr>
        </p:nvSpPr>
        <p:spPr/>
        <p:txBody>
          <a:bodyPr/>
          <a:lstStyle/>
          <a:p>
            <a:r>
              <a:rPr lang="en-US" dirty="0"/>
              <a:t>What is an Individual Travel Card?</a:t>
            </a:r>
          </a:p>
        </p:txBody>
      </p:sp>
      <p:sp>
        <p:nvSpPr>
          <p:cNvPr id="2" name="Text Placeholder 1">
            <a:extLst>
              <a:ext uri="{FF2B5EF4-FFF2-40B4-BE49-F238E27FC236}">
                <a16:creationId xmlns:a16="http://schemas.microsoft.com/office/drawing/2014/main" id="{AA9BD927-DA89-AA47-2B66-88CE0F692259}"/>
              </a:ext>
            </a:extLst>
          </p:cNvPr>
          <p:cNvSpPr>
            <a:spLocks noGrp="1"/>
          </p:cNvSpPr>
          <p:nvPr>
            <p:ph type="body" sz="quarter" idx="11"/>
          </p:nvPr>
        </p:nvSpPr>
        <p:spPr>
          <a:xfrm>
            <a:off x="473443" y="1501872"/>
            <a:ext cx="8197114" cy="2365901"/>
          </a:xfrm>
        </p:spPr>
        <p:txBody>
          <a:bodyPr/>
          <a:lstStyle/>
          <a:p>
            <a:pPr marL="0" indent="0">
              <a:buNone/>
            </a:pPr>
            <a:r>
              <a:rPr lang="en-US" sz="1600" b="0" dirty="0">
                <a:latin typeface="Open Sans" panose="020B0606030504020204" pitchFamily="34" charset="0"/>
              </a:rPr>
              <a:t>The Individual Travel Card is an individual liability card for faculty and staff while in travel status. It is a card travelers can take with them and use to pay for travel costs while on UW business in travel status.</a:t>
            </a:r>
          </a:p>
          <a:p>
            <a:pPr marL="0" indent="0">
              <a:buNone/>
            </a:pPr>
            <a:endParaRPr lang="en-US" sz="1600" b="0" dirty="0">
              <a:latin typeface="Open Sans" panose="020B0606030504020204" pitchFamily="34" charset="0"/>
            </a:endParaRPr>
          </a:p>
          <a:p>
            <a:pPr marL="0" indent="0">
              <a:buNone/>
            </a:pPr>
            <a:r>
              <a:rPr lang="en-US" sz="1600" b="0" dirty="0">
                <a:latin typeface="Open Sans" panose="020B0606030504020204" pitchFamily="34" charset="0"/>
              </a:rPr>
              <a:t>Benefits:</a:t>
            </a:r>
          </a:p>
          <a:p>
            <a:r>
              <a:rPr lang="en-US" sz="1600" b="0" dirty="0">
                <a:latin typeface="Open Sans" panose="020B0606030504020204" pitchFamily="34" charset="0"/>
              </a:rPr>
              <a:t>Ideal for frequent travelers</a:t>
            </a:r>
          </a:p>
          <a:p>
            <a:r>
              <a:rPr lang="en-US" sz="1600" b="0" dirty="0"/>
              <a:t>Flexibility for frequent travelers</a:t>
            </a:r>
          </a:p>
          <a:p>
            <a:r>
              <a:rPr lang="en-US" sz="1600" b="0" dirty="0"/>
              <a:t>No Annual fee or personal credit report processed</a:t>
            </a:r>
          </a:p>
          <a:p>
            <a:r>
              <a:rPr lang="en-US" sz="1600" b="0" dirty="0"/>
              <a:t>The card is accepted at more than 16 million merchants worldwide</a:t>
            </a:r>
          </a:p>
          <a:p>
            <a:r>
              <a:rPr lang="en-US" sz="1600" b="0" dirty="0"/>
              <a:t>Lost Baggage coverage up to $1250</a:t>
            </a:r>
          </a:p>
          <a:p>
            <a:r>
              <a:rPr lang="en-US" sz="1600" b="0" dirty="0"/>
              <a:t>Collision damage insurance up to the full value of the rental car</a:t>
            </a:r>
          </a:p>
          <a:p>
            <a:r>
              <a:rPr lang="en-US" sz="1600" b="0" dirty="0">
                <a:latin typeface="Open Sans" panose="020B0606030504020204" pitchFamily="34" charset="0"/>
                <a:ea typeface="Open Sans" panose="020B0606030504020204" pitchFamily="34" charset="0"/>
                <a:cs typeface="Open Sans" panose="020B0606030504020204" pitchFamily="34" charset="0"/>
              </a:rPr>
              <a:t>The default single transaction limit is $5000</a:t>
            </a:r>
          </a:p>
          <a:p>
            <a:pPr marL="0" indent="0">
              <a:buNone/>
            </a:pPr>
            <a:endParaRPr lang="en-US" sz="1600" b="0" dirty="0"/>
          </a:p>
          <a:p>
            <a:pPr marL="0" indent="0">
              <a:buNone/>
            </a:pPr>
            <a:endParaRPr lang="en-US" sz="1600" b="0" dirty="0">
              <a:latin typeface="Open Sans" panose="020B0606030504020204" pitchFamily="34" charset="0"/>
            </a:endParaRPr>
          </a:p>
        </p:txBody>
      </p:sp>
    </p:spTree>
    <p:extLst>
      <p:ext uri="{BB962C8B-B14F-4D97-AF65-F5344CB8AC3E}">
        <p14:creationId xmlns:p14="http://schemas.microsoft.com/office/powerpoint/2010/main" val="429344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BD50C3-D44F-DE56-07CE-90E4F203F404}"/>
              </a:ext>
            </a:extLst>
          </p:cNvPr>
          <p:cNvSpPr>
            <a:spLocks noGrp="1"/>
          </p:cNvSpPr>
          <p:nvPr>
            <p:ph type="title"/>
          </p:nvPr>
        </p:nvSpPr>
        <p:spPr/>
        <p:txBody>
          <a:bodyPr/>
          <a:lstStyle/>
          <a:p>
            <a:r>
              <a:rPr lang="en-US" dirty="0"/>
              <a:t>What Can you pay for?</a:t>
            </a:r>
          </a:p>
        </p:txBody>
      </p:sp>
      <p:sp>
        <p:nvSpPr>
          <p:cNvPr id="2" name="Text Placeholder 1">
            <a:extLst>
              <a:ext uri="{FF2B5EF4-FFF2-40B4-BE49-F238E27FC236}">
                <a16:creationId xmlns:a16="http://schemas.microsoft.com/office/drawing/2014/main" id="{4C39B128-8988-140B-B9E1-6D45623B90FB}"/>
              </a:ext>
            </a:extLst>
          </p:cNvPr>
          <p:cNvSpPr>
            <a:spLocks noGrp="1"/>
          </p:cNvSpPr>
          <p:nvPr>
            <p:ph type="body" sz="quarter" idx="11"/>
          </p:nvPr>
        </p:nvSpPr>
        <p:spPr>
          <a:xfrm>
            <a:off x="447923" y="1550559"/>
            <a:ext cx="7857877" cy="1497442"/>
          </a:xfrm>
        </p:spPr>
        <p:txBody>
          <a:bodyPr/>
          <a:lstStyle/>
          <a:p>
            <a:pPr marL="0" indent="0">
              <a:buNone/>
            </a:pPr>
            <a:r>
              <a:rPr lang="en-US" sz="1600" b="0" dirty="0"/>
              <a:t>You may use your ITC for the following expenses related to travel for UW Business while in travel status:</a:t>
            </a:r>
          </a:p>
          <a:p>
            <a:r>
              <a:rPr lang="en-US" sz="1600" b="0" dirty="0"/>
              <a:t>Airfare (CTA preferred)</a:t>
            </a:r>
          </a:p>
          <a:p>
            <a:r>
              <a:rPr lang="en-US" sz="1600" b="0" dirty="0"/>
              <a:t>Lodging</a:t>
            </a:r>
          </a:p>
          <a:p>
            <a:r>
              <a:rPr lang="en-US" sz="1600" b="0" dirty="0"/>
              <a:t>Meals</a:t>
            </a:r>
          </a:p>
          <a:p>
            <a:r>
              <a:rPr lang="en-US" sz="1600" b="0" dirty="0"/>
              <a:t>Meals associated with hosting and entertaining</a:t>
            </a:r>
          </a:p>
          <a:p>
            <a:r>
              <a:rPr lang="en-US" sz="1600" b="0" dirty="0"/>
              <a:t>Car Rental</a:t>
            </a:r>
          </a:p>
          <a:p>
            <a:r>
              <a:rPr lang="en-US" sz="1600" b="0" dirty="0"/>
              <a:t>Ground Transportation</a:t>
            </a:r>
          </a:p>
          <a:p>
            <a:r>
              <a:rPr lang="en-US" sz="1600" b="0" dirty="0"/>
              <a:t>Miscellaneous travel expense</a:t>
            </a:r>
          </a:p>
          <a:p>
            <a:endParaRPr lang="en-US" sz="1600" dirty="0"/>
          </a:p>
        </p:txBody>
      </p:sp>
    </p:spTree>
    <p:extLst>
      <p:ext uri="{BB962C8B-B14F-4D97-AF65-F5344CB8AC3E}">
        <p14:creationId xmlns:p14="http://schemas.microsoft.com/office/powerpoint/2010/main" val="3423155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3DB3B5AB-82BA-10B0-2D42-8E60B655E779}"/>
              </a:ext>
            </a:extLst>
          </p:cNvPr>
          <p:cNvSpPr>
            <a:spLocks noGrp="1"/>
          </p:cNvSpPr>
          <p:nvPr>
            <p:ph type="title"/>
          </p:nvPr>
        </p:nvSpPr>
        <p:spPr>
          <a:xfrm>
            <a:off x="460375" y="369733"/>
            <a:ext cx="8184662" cy="993775"/>
          </a:xfrm>
        </p:spPr>
        <p:txBody>
          <a:bodyPr/>
          <a:lstStyle/>
          <a:p>
            <a:r>
              <a:rPr lang="en-US" dirty="0"/>
              <a:t>Requirements</a:t>
            </a:r>
          </a:p>
        </p:txBody>
      </p:sp>
      <p:sp>
        <p:nvSpPr>
          <p:cNvPr id="5" name="TextBox 4">
            <a:extLst>
              <a:ext uri="{FF2B5EF4-FFF2-40B4-BE49-F238E27FC236}">
                <a16:creationId xmlns:a16="http://schemas.microsoft.com/office/drawing/2014/main" id="{1A57E540-0C59-F286-D832-C5C555C77F16}"/>
              </a:ext>
            </a:extLst>
          </p:cNvPr>
          <p:cNvSpPr txBox="1"/>
          <p:nvPr/>
        </p:nvSpPr>
        <p:spPr>
          <a:xfrm>
            <a:off x="460374" y="1497794"/>
            <a:ext cx="8683626" cy="252376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Expected to take at least 2 business trips per year</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UW Faculty and staff are eligible to apply for an individual travel card with department/unit approval.</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Watch the </a:t>
            </a:r>
            <a:r>
              <a:rPr lang="en-US" u="sng"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Individual Travel Card eLearning</a:t>
            </a:r>
            <a:r>
              <a:rPr 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with a passing score of 11/12 on the </a:t>
            </a:r>
            <a:r>
              <a:rPr lang="en-US" u="sng"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assessment</a:t>
            </a:r>
            <a:r>
              <a:rPr lang="en-US" dirty="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Must abide by all Washington State &amp; UW Purchasing regulations when purchasing with the ITC.</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963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0A7CC-D65E-8C39-15FE-868E5F47EED0}"/>
              </a:ext>
            </a:extLst>
          </p:cNvPr>
          <p:cNvSpPr>
            <a:spLocks noGrp="1"/>
          </p:cNvSpPr>
          <p:nvPr>
            <p:ph type="title"/>
          </p:nvPr>
        </p:nvSpPr>
        <p:spPr/>
        <p:txBody>
          <a:bodyPr/>
          <a:lstStyle/>
          <a:p>
            <a:r>
              <a:rPr lang="en-US" dirty="0"/>
              <a:t>AGENDA</a:t>
            </a:r>
          </a:p>
        </p:txBody>
      </p:sp>
      <p:sp>
        <p:nvSpPr>
          <p:cNvPr id="2" name="Text Placeholder 1">
            <a:extLst>
              <a:ext uri="{FF2B5EF4-FFF2-40B4-BE49-F238E27FC236}">
                <a16:creationId xmlns:a16="http://schemas.microsoft.com/office/drawing/2014/main" id="{D36E808D-068C-6DE9-9970-F3664104E3B5}"/>
              </a:ext>
            </a:extLst>
          </p:cNvPr>
          <p:cNvSpPr>
            <a:spLocks noGrp="1"/>
          </p:cNvSpPr>
          <p:nvPr>
            <p:ph type="body" sz="quarter" idx="11"/>
          </p:nvPr>
        </p:nvSpPr>
        <p:spPr>
          <a:xfrm>
            <a:off x="447923" y="1812239"/>
            <a:ext cx="8197114" cy="2251761"/>
          </a:xfrm>
        </p:spPr>
        <p:txBody>
          <a:bodyPr/>
          <a:lstStyle/>
          <a:p>
            <a:r>
              <a:rPr lang="en-US" b="0" dirty="0"/>
              <a:t>What to Know Before You Begin</a:t>
            </a:r>
          </a:p>
          <a:p>
            <a:r>
              <a:rPr lang="en-US" b="0" dirty="0"/>
              <a:t>Central Travel Account</a:t>
            </a:r>
          </a:p>
          <a:p>
            <a:r>
              <a:rPr lang="en-US" b="0" dirty="0"/>
              <a:t>Individual Travel Account</a:t>
            </a:r>
          </a:p>
          <a:p>
            <a:r>
              <a:rPr lang="en-US" b="0" dirty="0"/>
              <a:t>Resources</a:t>
            </a:r>
          </a:p>
          <a:p>
            <a:endParaRPr lang="en-US" dirty="0"/>
          </a:p>
        </p:txBody>
      </p:sp>
    </p:spTree>
    <p:extLst>
      <p:ext uri="{BB962C8B-B14F-4D97-AF65-F5344CB8AC3E}">
        <p14:creationId xmlns:p14="http://schemas.microsoft.com/office/powerpoint/2010/main" val="1872631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8EBC2-4327-20E8-407F-4FE119BBA425}"/>
            </a:ext>
          </a:extLst>
        </p:cNvPr>
        <p:cNvGrpSpPr/>
        <p:nvPr/>
      </p:nvGrpSpPr>
      <p:grpSpPr>
        <a:xfrm>
          <a:off x="0" y="0"/>
          <a:ext cx="0" cy="0"/>
          <a:chOff x="0" y="0"/>
          <a:chExt cx="0" cy="0"/>
        </a:xfrm>
      </p:grpSpPr>
      <p:sp>
        <p:nvSpPr>
          <p:cNvPr id="20" name="Title 2">
            <a:extLst>
              <a:ext uri="{FF2B5EF4-FFF2-40B4-BE49-F238E27FC236}">
                <a16:creationId xmlns:a16="http://schemas.microsoft.com/office/drawing/2014/main" id="{CBA0ED53-8F8D-B3FA-9689-6152730D8235}"/>
              </a:ext>
            </a:extLst>
          </p:cNvPr>
          <p:cNvSpPr>
            <a:spLocks noGrp="1"/>
          </p:cNvSpPr>
          <p:nvPr>
            <p:ph type="title"/>
          </p:nvPr>
        </p:nvSpPr>
        <p:spPr>
          <a:xfrm>
            <a:off x="460375" y="369733"/>
            <a:ext cx="8184662" cy="993775"/>
          </a:xfrm>
        </p:spPr>
        <p:txBody>
          <a:bodyPr/>
          <a:lstStyle/>
          <a:p>
            <a:r>
              <a:rPr lang="en-US" dirty="0"/>
              <a:t>Requirements Continued</a:t>
            </a:r>
          </a:p>
        </p:txBody>
      </p:sp>
      <p:sp>
        <p:nvSpPr>
          <p:cNvPr id="5" name="TextBox 4">
            <a:extLst>
              <a:ext uri="{FF2B5EF4-FFF2-40B4-BE49-F238E27FC236}">
                <a16:creationId xmlns:a16="http://schemas.microsoft.com/office/drawing/2014/main" id="{BA311C49-1920-2A29-FAC6-AC67834AC366}"/>
              </a:ext>
            </a:extLst>
          </p:cNvPr>
          <p:cNvSpPr txBox="1"/>
          <p:nvPr/>
        </p:nvSpPr>
        <p:spPr>
          <a:xfrm>
            <a:off x="460374" y="1497794"/>
            <a:ext cx="8683626" cy="169277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Full payment of the balance is required by next billing statement</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Individual cardholders are required to pay JPMC the full balance of the card</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Using the ITC for personal use is a violation of the Washington State Ethics Act and may result in the immediate cancellation of the card.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4388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CD2CE-ABCD-CC6C-6542-93FD891C48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4139CF-62EF-F966-4ECA-8A77C9568F82}"/>
              </a:ext>
            </a:extLst>
          </p:cNvPr>
          <p:cNvSpPr>
            <a:spLocks noGrp="1"/>
          </p:cNvSpPr>
          <p:nvPr>
            <p:ph type="title"/>
          </p:nvPr>
        </p:nvSpPr>
        <p:spPr/>
        <p:txBody>
          <a:bodyPr/>
          <a:lstStyle/>
          <a:p>
            <a:r>
              <a:rPr lang="en-US" dirty="0"/>
              <a:t>How to Get an ITC</a:t>
            </a:r>
          </a:p>
        </p:txBody>
      </p:sp>
      <p:sp>
        <p:nvSpPr>
          <p:cNvPr id="2" name="Text Placeholder 1">
            <a:extLst>
              <a:ext uri="{FF2B5EF4-FFF2-40B4-BE49-F238E27FC236}">
                <a16:creationId xmlns:a16="http://schemas.microsoft.com/office/drawing/2014/main" id="{B41ABEF7-84E8-BC6F-79C2-89205D051509}"/>
              </a:ext>
            </a:extLst>
          </p:cNvPr>
          <p:cNvSpPr>
            <a:spLocks noGrp="1"/>
          </p:cNvSpPr>
          <p:nvPr>
            <p:ph type="body" sz="quarter" idx="11"/>
          </p:nvPr>
        </p:nvSpPr>
        <p:spPr>
          <a:xfrm>
            <a:off x="447924" y="1550558"/>
            <a:ext cx="4705968" cy="2758205"/>
          </a:xfrm>
        </p:spPr>
        <p:txBody>
          <a:bodyPr/>
          <a:lstStyle/>
          <a:p>
            <a:r>
              <a:rPr lang="en-US" sz="1800" dirty="0"/>
              <a:t>Step 1:</a:t>
            </a:r>
            <a:r>
              <a:rPr lang="en-US" sz="1800" b="0" dirty="0"/>
              <a:t> Watch the </a:t>
            </a:r>
            <a:r>
              <a:rPr lang="en-US" sz="1800" b="0" u="sng" dirty="0">
                <a:hlinkClick r:id="rId2"/>
              </a:rPr>
              <a:t>Individual Travel Card eLearning</a:t>
            </a:r>
            <a:endParaRPr lang="en-US" sz="1800" b="0" dirty="0"/>
          </a:p>
          <a:p>
            <a:r>
              <a:rPr lang="en-US" sz="1800" dirty="0"/>
              <a:t>Step 2</a:t>
            </a:r>
            <a:r>
              <a:rPr lang="en-US" sz="1800" b="0" dirty="0"/>
              <a:t>: Pass the</a:t>
            </a:r>
            <a:r>
              <a:rPr lang="en-US" sz="1800" b="0" u="sng" dirty="0">
                <a:hlinkClick r:id="rId3"/>
              </a:rPr>
              <a:t> assessment </a:t>
            </a:r>
            <a:r>
              <a:rPr lang="en-US" sz="1800" b="0" dirty="0"/>
              <a:t>(with a minimum score of 11/12). </a:t>
            </a:r>
          </a:p>
          <a:p>
            <a:r>
              <a:rPr lang="en-US" sz="1800" dirty="0"/>
              <a:t>Step 3</a:t>
            </a:r>
            <a:r>
              <a:rPr lang="en-US" sz="1800" b="0" dirty="0"/>
              <a:t>: Complete the </a:t>
            </a:r>
            <a:r>
              <a:rPr lang="en-US" sz="1800" b="0" u="sng" dirty="0">
                <a:hlinkClick r:id="rId4"/>
              </a:rPr>
              <a:t>UW Connect Card Services Form</a:t>
            </a:r>
            <a:r>
              <a:rPr lang="en-US" sz="1800" b="0" dirty="0"/>
              <a:t> to apply.</a:t>
            </a:r>
          </a:p>
          <a:p>
            <a:endParaRPr lang="en-US" sz="900" dirty="0"/>
          </a:p>
        </p:txBody>
      </p:sp>
      <p:pic>
        <p:nvPicPr>
          <p:cNvPr id="5" name="Picture 4">
            <a:extLst>
              <a:ext uri="{FF2B5EF4-FFF2-40B4-BE49-F238E27FC236}">
                <a16:creationId xmlns:a16="http://schemas.microsoft.com/office/drawing/2014/main" id="{FCD41530-99A4-6FE8-0BD3-D9EBC5DCFAD8}"/>
              </a:ext>
            </a:extLst>
          </p:cNvPr>
          <p:cNvPicPr>
            <a:picLocks noChangeAspect="1"/>
          </p:cNvPicPr>
          <p:nvPr/>
        </p:nvPicPr>
        <p:blipFill>
          <a:blip r:embed="rId5"/>
          <a:stretch>
            <a:fillRect/>
          </a:stretch>
        </p:blipFill>
        <p:spPr>
          <a:xfrm>
            <a:off x="5462211" y="1436588"/>
            <a:ext cx="3470982" cy="1937870"/>
          </a:xfrm>
          <a:prstGeom prst="rect">
            <a:avLst/>
          </a:prstGeom>
        </p:spPr>
      </p:pic>
    </p:spTree>
    <p:extLst>
      <p:ext uri="{BB962C8B-B14F-4D97-AF65-F5344CB8AC3E}">
        <p14:creationId xmlns:p14="http://schemas.microsoft.com/office/powerpoint/2010/main" val="2865573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1178D0-E119-DE3A-679E-647B08865453}"/>
              </a:ext>
            </a:extLst>
          </p:cNvPr>
          <p:cNvSpPr>
            <a:spLocks noGrp="1"/>
          </p:cNvSpPr>
          <p:nvPr>
            <p:ph type="title"/>
          </p:nvPr>
        </p:nvSpPr>
        <p:spPr/>
        <p:txBody>
          <a:bodyPr/>
          <a:lstStyle/>
          <a:p>
            <a:r>
              <a:rPr lang="en-US" dirty="0"/>
              <a:t>Card Security</a:t>
            </a:r>
          </a:p>
        </p:txBody>
      </p:sp>
      <p:sp>
        <p:nvSpPr>
          <p:cNvPr id="2" name="Text Placeholder 1">
            <a:extLst>
              <a:ext uri="{FF2B5EF4-FFF2-40B4-BE49-F238E27FC236}">
                <a16:creationId xmlns:a16="http://schemas.microsoft.com/office/drawing/2014/main" id="{FDA112F5-D53C-3026-A904-96A1975598E8}"/>
              </a:ext>
            </a:extLst>
          </p:cNvPr>
          <p:cNvSpPr>
            <a:spLocks noGrp="1"/>
          </p:cNvSpPr>
          <p:nvPr>
            <p:ph type="body" sz="quarter" idx="11"/>
          </p:nvPr>
        </p:nvSpPr>
        <p:spPr>
          <a:xfrm>
            <a:off x="529648" y="1522849"/>
            <a:ext cx="8197114" cy="2365901"/>
          </a:xfrm>
        </p:spPr>
        <p:txBody>
          <a:bodyPr/>
          <a:lstStyle/>
          <a:p>
            <a:r>
              <a:rPr lang="en-US" sz="1600" b="0" dirty="0"/>
              <a:t>The Travel Card should be treated with the same security as a personal credit card</a:t>
            </a:r>
          </a:p>
          <a:p>
            <a:r>
              <a:rPr lang="en-US" sz="1600" b="0" dirty="0"/>
              <a:t>Keep it with you or lock it in a secure place</a:t>
            </a:r>
          </a:p>
          <a:p>
            <a:r>
              <a:rPr lang="en-US" sz="1600" b="0" dirty="0"/>
              <a:t>Do not write any portion of the card number down or share the number with others.</a:t>
            </a:r>
          </a:p>
          <a:p>
            <a:endParaRPr lang="en-US" sz="1600" dirty="0"/>
          </a:p>
        </p:txBody>
      </p:sp>
    </p:spTree>
    <p:extLst>
      <p:ext uri="{BB962C8B-B14F-4D97-AF65-F5344CB8AC3E}">
        <p14:creationId xmlns:p14="http://schemas.microsoft.com/office/powerpoint/2010/main" val="3551830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ADA5CB-FFA0-B9AA-71F9-CF419AA66187}"/>
              </a:ext>
            </a:extLst>
          </p:cNvPr>
          <p:cNvSpPr>
            <a:spLocks noGrp="1"/>
          </p:cNvSpPr>
          <p:nvPr>
            <p:ph type="title"/>
          </p:nvPr>
        </p:nvSpPr>
        <p:spPr/>
        <p:txBody>
          <a:bodyPr/>
          <a:lstStyle/>
          <a:p>
            <a:r>
              <a:rPr lang="en-US" dirty="0"/>
              <a:t>ITC Spend Process</a:t>
            </a:r>
          </a:p>
        </p:txBody>
      </p:sp>
      <p:sp>
        <p:nvSpPr>
          <p:cNvPr id="2" name="Text Placeholder 1">
            <a:extLst>
              <a:ext uri="{FF2B5EF4-FFF2-40B4-BE49-F238E27FC236}">
                <a16:creationId xmlns:a16="http://schemas.microsoft.com/office/drawing/2014/main" id="{96C395A4-9008-6B20-EBC2-F42A6354C0A4}"/>
              </a:ext>
            </a:extLst>
          </p:cNvPr>
          <p:cNvSpPr>
            <a:spLocks noGrp="1"/>
          </p:cNvSpPr>
          <p:nvPr>
            <p:ph type="body" sz="quarter" idx="11"/>
          </p:nvPr>
        </p:nvSpPr>
        <p:spPr>
          <a:xfrm>
            <a:off x="531050" y="1578267"/>
            <a:ext cx="8197114" cy="2365901"/>
          </a:xfrm>
        </p:spPr>
        <p:txBody>
          <a:bodyPr/>
          <a:lstStyle/>
          <a:p>
            <a:pPr>
              <a:buFont typeface="+mj-lt"/>
              <a:buAutoNum type="arabicPeriod"/>
            </a:pPr>
            <a:r>
              <a:rPr lang="en-US" sz="1600" b="0" dirty="0">
                <a:solidFill>
                  <a:schemeClr val="tx1"/>
                </a:solidFill>
              </a:rPr>
              <a:t>Pay for travel charges with ITC during business travel</a:t>
            </a:r>
          </a:p>
          <a:p>
            <a:pPr>
              <a:buFont typeface="+mj-lt"/>
              <a:buAutoNum type="arabicPeriod"/>
            </a:pPr>
            <a:r>
              <a:rPr lang="en-US" sz="1600" b="0" dirty="0">
                <a:solidFill>
                  <a:schemeClr val="tx1"/>
                </a:solidFill>
              </a:rPr>
              <a:t>Receive statement with charges</a:t>
            </a:r>
          </a:p>
          <a:p>
            <a:pPr>
              <a:buFont typeface="+mj-lt"/>
              <a:buAutoNum type="arabicPeriod"/>
            </a:pPr>
            <a:r>
              <a:rPr lang="en-US" sz="1600" b="0" u="sng" dirty="0">
                <a:solidFill>
                  <a:schemeClr val="tx1"/>
                </a:solidFill>
              </a:rPr>
              <a:t>Pay JPMC </a:t>
            </a:r>
            <a:r>
              <a:rPr lang="en-US" sz="1600" b="0" dirty="0">
                <a:solidFill>
                  <a:schemeClr val="tx1"/>
                </a:solidFill>
              </a:rPr>
              <a:t>directly for charges</a:t>
            </a:r>
          </a:p>
          <a:p>
            <a:pPr>
              <a:buFont typeface="+mj-lt"/>
              <a:buAutoNum type="arabicPeriod"/>
            </a:pPr>
            <a:r>
              <a:rPr lang="en-US" sz="1600" b="0" dirty="0">
                <a:solidFill>
                  <a:schemeClr val="tx1"/>
                </a:solidFill>
              </a:rPr>
              <a:t>Request reimbursement for charges with ER in Workday</a:t>
            </a:r>
            <a:endParaRPr lang="en-US" sz="1400" b="0" dirty="0">
              <a:solidFill>
                <a:schemeClr val="tx1"/>
              </a:solidFill>
            </a:endParaRPr>
          </a:p>
          <a:p>
            <a:endParaRPr lang="en-US" sz="1400" dirty="0"/>
          </a:p>
        </p:txBody>
      </p:sp>
    </p:spTree>
    <p:extLst>
      <p:ext uri="{BB962C8B-B14F-4D97-AF65-F5344CB8AC3E}">
        <p14:creationId xmlns:p14="http://schemas.microsoft.com/office/powerpoint/2010/main" val="343495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6E21E-E1F8-3598-BF51-68EF156A3FD2}"/>
              </a:ext>
            </a:extLst>
          </p:cNvPr>
          <p:cNvSpPr>
            <a:spLocks noGrp="1"/>
          </p:cNvSpPr>
          <p:nvPr>
            <p:ph type="title"/>
          </p:nvPr>
        </p:nvSpPr>
        <p:spPr/>
        <p:txBody>
          <a:bodyPr/>
          <a:lstStyle/>
          <a:p>
            <a:r>
              <a:rPr lang="en-US" dirty="0"/>
              <a:t>ITC Reimbursement </a:t>
            </a:r>
          </a:p>
        </p:txBody>
      </p:sp>
      <p:sp>
        <p:nvSpPr>
          <p:cNvPr id="2" name="Text Placeholder 1">
            <a:extLst>
              <a:ext uri="{FF2B5EF4-FFF2-40B4-BE49-F238E27FC236}">
                <a16:creationId xmlns:a16="http://schemas.microsoft.com/office/drawing/2014/main" id="{C887816D-5F98-1F06-A664-B9B3A25FF903}"/>
              </a:ext>
            </a:extLst>
          </p:cNvPr>
          <p:cNvSpPr>
            <a:spLocks noGrp="1"/>
          </p:cNvSpPr>
          <p:nvPr>
            <p:ph type="body" sz="quarter" idx="11"/>
          </p:nvPr>
        </p:nvSpPr>
        <p:spPr>
          <a:xfrm>
            <a:off x="544904" y="1467431"/>
            <a:ext cx="8197114" cy="2365901"/>
          </a:xfrm>
        </p:spPr>
        <p:txBody>
          <a:bodyPr/>
          <a:lstStyle/>
          <a:p>
            <a:r>
              <a:rPr lang="en-US" sz="1600" b="0" dirty="0"/>
              <a:t>Travel cardholders must seek reimbursement for authorized travel expenses through Expense Report (ER) module in Workday which is processed by </a:t>
            </a:r>
            <a:r>
              <a:rPr lang="en-US" sz="1600" b="0" u="sng" dirty="0">
                <a:solidFill>
                  <a:schemeClr val="tx2">
                    <a:lumMod val="50000"/>
                  </a:schemeClr>
                </a:solidFill>
                <a:hlinkClick r:id="rId2">
                  <a:extLst>
                    <a:ext uri="{A12FA001-AC4F-418D-AE19-62706E023703}">
                      <ahyp:hlinkClr xmlns:ahyp="http://schemas.microsoft.com/office/drawing/2018/hyperlinkcolor" val="tx"/>
                    </a:ext>
                  </a:extLst>
                </a:hlinkClick>
              </a:rPr>
              <a:t>Travel Services</a:t>
            </a:r>
            <a:r>
              <a:rPr lang="en-US" sz="1600" b="0" dirty="0">
                <a:solidFill>
                  <a:schemeClr val="tx2">
                    <a:lumMod val="50000"/>
                  </a:schemeClr>
                </a:solidFill>
              </a:rPr>
              <a:t>.</a:t>
            </a:r>
          </a:p>
          <a:p>
            <a:r>
              <a:rPr lang="en-US" sz="1600" b="0" dirty="0">
                <a:solidFill>
                  <a:schemeClr val="accent1"/>
                </a:solidFill>
              </a:rPr>
              <a:t>As a condition of accepting reimbursement, cardholders agree to use all of the reimbursement money to pay the charges in full on the ITC </a:t>
            </a:r>
          </a:p>
          <a:p>
            <a:r>
              <a:rPr lang="en-US" sz="1600" b="0" dirty="0"/>
              <a:t>If the reimbursement money has been sent to the cardholder and there is still a balance on the ITC, the cardholder will be subject to corrective actions for violating the terms of this policy and will be subject to proceedings under the State Ethics Act.</a:t>
            </a:r>
          </a:p>
          <a:p>
            <a:endParaRPr lang="en-US" sz="1200" dirty="0"/>
          </a:p>
        </p:txBody>
      </p:sp>
    </p:spTree>
    <p:extLst>
      <p:ext uri="{BB962C8B-B14F-4D97-AF65-F5344CB8AC3E}">
        <p14:creationId xmlns:p14="http://schemas.microsoft.com/office/powerpoint/2010/main" val="220414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9FD9-1FC3-A8F6-B30B-869B87C741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F0E96-560C-FD11-E9CF-6A80D6626443}"/>
              </a:ext>
            </a:extLst>
          </p:cNvPr>
          <p:cNvSpPr>
            <a:spLocks noGrp="1"/>
          </p:cNvSpPr>
          <p:nvPr>
            <p:ph type="title"/>
          </p:nvPr>
        </p:nvSpPr>
        <p:spPr/>
        <p:txBody>
          <a:bodyPr/>
          <a:lstStyle/>
          <a:p>
            <a:r>
              <a:rPr lang="en-US" dirty="0"/>
              <a:t>Attachments</a:t>
            </a:r>
          </a:p>
        </p:txBody>
      </p:sp>
      <p:sp>
        <p:nvSpPr>
          <p:cNvPr id="2" name="Text Placeholder 1">
            <a:extLst>
              <a:ext uri="{FF2B5EF4-FFF2-40B4-BE49-F238E27FC236}">
                <a16:creationId xmlns:a16="http://schemas.microsoft.com/office/drawing/2014/main" id="{D04CEA63-469C-EE0D-B905-B1F4781319BF}"/>
              </a:ext>
            </a:extLst>
          </p:cNvPr>
          <p:cNvSpPr>
            <a:spLocks noGrp="1"/>
          </p:cNvSpPr>
          <p:nvPr>
            <p:ph type="body" sz="quarter" idx="11"/>
          </p:nvPr>
        </p:nvSpPr>
        <p:spPr>
          <a:xfrm>
            <a:off x="447923" y="1524878"/>
            <a:ext cx="6853422" cy="2922431"/>
          </a:xfrm>
        </p:spPr>
        <p:txBody>
          <a:bodyPr/>
          <a:lstStyle/>
          <a:p>
            <a:r>
              <a:rPr lang="en-US" sz="1800" b="0" dirty="0"/>
              <a:t>Required for every Expense Report</a:t>
            </a:r>
          </a:p>
          <a:p>
            <a:r>
              <a:rPr lang="en-US" sz="1800" b="0" dirty="0"/>
              <a:t>Best practice to attach an itemized receipt</a:t>
            </a:r>
          </a:p>
          <a:p>
            <a:r>
              <a:rPr lang="en-US" sz="1800" b="0" dirty="0"/>
              <a:t>Some examples of what is </a:t>
            </a:r>
            <a:r>
              <a:rPr lang="en-US" sz="1800" b="0" u="sng" dirty="0"/>
              <a:t>not</a:t>
            </a:r>
            <a:r>
              <a:rPr lang="en-US" sz="1800" b="0" dirty="0"/>
              <a:t> acceptable:</a:t>
            </a:r>
          </a:p>
          <a:p>
            <a:pPr lvl="1"/>
            <a:r>
              <a:rPr lang="en-US" sz="1600" b="0" dirty="0"/>
              <a:t>Handwritten document</a:t>
            </a:r>
          </a:p>
          <a:p>
            <a:pPr lvl="1"/>
            <a:r>
              <a:rPr lang="en-US" sz="1600" b="0" dirty="0"/>
              <a:t>Excel spreadsheet listing charges</a:t>
            </a:r>
          </a:p>
          <a:p>
            <a:pPr lvl="1"/>
            <a:r>
              <a:rPr lang="en-US" sz="1600" b="0" dirty="0"/>
              <a:t>Email description of the purchase</a:t>
            </a:r>
          </a:p>
          <a:p>
            <a:r>
              <a:rPr lang="en-US" sz="1800" b="0" dirty="0"/>
              <a:t>Types of ITC documents:</a:t>
            </a:r>
          </a:p>
          <a:p>
            <a:pPr lvl="1"/>
            <a:r>
              <a:rPr lang="en-US" sz="1600" b="0" dirty="0"/>
              <a:t>Receipts</a:t>
            </a:r>
          </a:p>
          <a:p>
            <a:pPr lvl="1"/>
            <a:r>
              <a:rPr lang="en-US" sz="1600" b="0" dirty="0"/>
              <a:t>Hotel</a:t>
            </a:r>
          </a:p>
        </p:txBody>
      </p:sp>
      <p:pic>
        <p:nvPicPr>
          <p:cNvPr id="6" name="Picture 5" descr="Attachments field in verification. ">
            <a:extLst>
              <a:ext uri="{FF2B5EF4-FFF2-40B4-BE49-F238E27FC236}">
                <a16:creationId xmlns:a16="http://schemas.microsoft.com/office/drawing/2014/main" id="{CF02CECE-ABB5-49CA-D7CE-52E64469FB08}"/>
              </a:ext>
            </a:extLst>
          </p:cNvPr>
          <p:cNvPicPr>
            <a:picLocks noChangeAspect="1"/>
          </p:cNvPicPr>
          <p:nvPr/>
        </p:nvPicPr>
        <p:blipFill>
          <a:blip r:embed="rId2"/>
          <a:stretch>
            <a:fillRect/>
          </a:stretch>
        </p:blipFill>
        <p:spPr>
          <a:xfrm>
            <a:off x="4637380" y="2571750"/>
            <a:ext cx="4352922" cy="989471"/>
          </a:xfrm>
          <a:prstGeom prst="rect">
            <a:avLst/>
          </a:prstGeom>
        </p:spPr>
      </p:pic>
    </p:spTree>
    <p:extLst>
      <p:ext uri="{BB962C8B-B14F-4D97-AF65-F5344CB8AC3E}">
        <p14:creationId xmlns:p14="http://schemas.microsoft.com/office/powerpoint/2010/main" val="128219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D9FB1D-F410-026E-B9D9-463DA8E43D7A}"/>
              </a:ext>
            </a:extLst>
          </p:cNvPr>
          <p:cNvSpPr>
            <a:spLocks noGrp="1"/>
          </p:cNvSpPr>
          <p:nvPr>
            <p:ph type="title"/>
          </p:nvPr>
        </p:nvSpPr>
        <p:spPr/>
        <p:txBody>
          <a:bodyPr/>
          <a:lstStyle/>
          <a:p>
            <a:r>
              <a:rPr lang="en-US" dirty="0"/>
              <a:t>Expense Report (ER) Approval Process</a:t>
            </a:r>
          </a:p>
        </p:txBody>
      </p:sp>
      <p:sp>
        <p:nvSpPr>
          <p:cNvPr id="4" name="Arrow: Down 3">
            <a:extLst>
              <a:ext uri="{FF2B5EF4-FFF2-40B4-BE49-F238E27FC236}">
                <a16:creationId xmlns:a16="http://schemas.microsoft.com/office/drawing/2014/main" id="{5404A23E-F610-D9E4-41E3-E53AA7F786A9}"/>
              </a:ext>
            </a:extLst>
          </p:cNvPr>
          <p:cNvSpPr/>
          <p:nvPr/>
        </p:nvSpPr>
        <p:spPr>
          <a:xfrm>
            <a:off x="4048853" y="2090128"/>
            <a:ext cx="503853" cy="26125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8C59E5F5-D7D2-AFF3-5AA4-8EC118FB2E39}"/>
              </a:ext>
            </a:extLst>
          </p:cNvPr>
          <p:cNvSpPr/>
          <p:nvPr/>
        </p:nvSpPr>
        <p:spPr>
          <a:xfrm>
            <a:off x="4039522" y="3060532"/>
            <a:ext cx="503853" cy="26125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48CB0D09-C996-A951-440A-5CD14436971A}"/>
              </a:ext>
            </a:extLst>
          </p:cNvPr>
          <p:cNvSpPr/>
          <p:nvPr/>
        </p:nvSpPr>
        <p:spPr>
          <a:xfrm>
            <a:off x="4068147" y="4103174"/>
            <a:ext cx="503853" cy="26125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5C561D-7F19-AB80-DC2C-A32670D779E9}"/>
              </a:ext>
            </a:extLst>
          </p:cNvPr>
          <p:cNvSpPr/>
          <p:nvPr/>
        </p:nvSpPr>
        <p:spPr>
          <a:xfrm>
            <a:off x="2407298" y="1539107"/>
            <a:ext cx="3806890" cy="410991"/>
          </a:xfrm>
          <a:prstGeom prst="rect">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Initiator submits Expense Report</a:t>
            </a:r>
          </a:p>
        </p:txBody>
      </p:sp>
      <p:sp>
        <p:nvSpPr>
          <p:cNvPr id="8" name="Rectangle 7">
            <a:extLst>
              <a:ext uri="{FF2B5EF4-FFF2-40B4-BE49-F238E27FC236}">
                <a16:creationId xmlns:a16="http://schemas.microsoft.com/office/drawing/2014/main" id="{3CA6CFCB-9E5F-16ED-F819-E3A626E2B280}"/>
              </a:ext>
            </a:extLst>
          </p:cNvPr>
          <p:cNvSpPr/>
          <p:nvPr/>
        </p:nvSpPr>
        <p:spPr>
          <a:xfrm>
            <a:off x="2155372" y="2440935"/>
            <a:ext cx="4461759" cy="410991"/>
          </a:xfrm>
          <a:prstGeom prst="rect">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Compliance Approver (SE Expense Specialist)</a:t>
            </a:r>
          </a:p>
        </p:txBody>
      </p:sp>
      <p:sp>
        <p:nvSpPr>
          <p:cNvPr id="9" name="Rectangle 8">
            <a:extLst>
              <a:ext uri="{FF2B5EF4-FFF2-40B4-BE49-F238E27FC236}">
                <a16:creationId xmlns:a16="http://schemas.microsoft.com/office/drawing/2014/main" id="{787546D6-A584-7B7D-01C7-99975A031199}"/>
              </a:ext>
            </a:extLst>
          </p:cNvPr>
          <p:cNvSpPr/>
          <p:nvPr/>
        </p:nvSpPr>
        <p:spPr>
          <a:xfrm>
            <a:off x="1901025" y="3517473"/>
            <a:ext cx="5068249" cy="410991"/>
          </a:xfrm>
          <a:prstGeom prst="rect">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Funding Approver (CC/Grant/Project Manager)</a:t>
            </a:r>
          </a:p>
        </p:txBody>
      </p:sp>
      <p:sp>
        <p:nvSpPr>
          <p:cNvPr id="10" name="Rectangle 9">
            <a:extLst>
              <a:ext uri="{FF2B5EF4-FFF2-40B4-BE49-F238E27FC236}">
                <a16:creationId xmlns:a16="http://schemas.microsoft.com/office/drawing/2014/main" id="{5374BE6C-723D-4810-DE89-302932B9C125}"/>
              </a:ext>
            </a:extLst>
          </p:cNvPr>
          <p:cNvSpPr/>
          <p:nvPr/>
        </p:nvSpPr>
        <p:spPr>
          <a:xfrm>
            <a:off x="2416628" y="4524027"/>
            <a:ext cx="3806890" cy="410991"/>
          </a:xfrm>
          <a:prstGeom prst="rect">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rPr>
              <a:t>Expense Partner (Travel Services)</a:t>
            </a:r>
          </a:p>
        </p:txBody>
      </p:sp>
    </p:spTree>
    <p:extLst>
      <p:ext uri="{BB962C8B-B14F-4D97-AF65-F5344CB8AC3E}">
        <p14:creationId xmlns:p14="http://schemas.microsoft.com/office/powerpoint/2010/main" val="4200332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97D60-37A8-F9A0-F7ED-BBF01B609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ACE2C-02E2-16DD-7D5C-CBAAC03F6C36}"/>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80213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7D251C-6EA2-04ED-DFEE-3B344E0CB8D7}"/>
              </a:ext>
            </a:extLst>
          </p:cNvPr>
          <p:cNvSpPr>
            <a:spLocks noGrp="1"/>
          </p:cNvSpPr>
          <p:nvPr>
            <p:ph type="title"/>
          </p:nvPr>
        </p:nvSpPr>
        <p:spPr/>
        <p:txBody>
          <a:bodyPr/>
          <a:lstStyle/>
          <a:p>
            <a:r>
              <a:rPr lang="en-US" dirty="0"/>
              <a:t>Resource List</a:t>
            </a:r>
          </a:p>
        </p:txBody>
      </p:sp>
      <p:sp>
        <p:nvSpPr>
          <p:cNvPr id="2" name="Text Placeholder 1">
            <a:extLst>
              <a:ext uri="{FF2B5EF4-FFF2-40B4-BE49-F238E27FC236}">
                <a16:creationId xmlns:a16="http://schemas.microsoft.com/office/drawing/2014/main" id="{325C930E-EF20-862C-1C73-FAFA0C676DBC}"/>
              </a:ext>
            </a:extLst>
          </p:cNvPr>
          <p:cNvSpPr>
            <a:spLocks noGrp="1"/>
          </p:cNvSpPr>
          <p:nvPr>
            <p:ph type="body" sz="quarter" idx="11"/>
          </p:nvPr>
        </p:nvSpPr>
        <p:spPr>
          <a:xfrm>
            <a:off x="204545" y="1481286"/>
            <a:ext cx="9042486" cy="2365901"/>
          </a:xfrm>
        </p:spPr>
        <p:txBody>
          <a:bodyPr/>
          <a:lstStyle/>
          <a:p>
            <a:pPr marL="0" marR="0" fontAlgn="base">
              <a:spcBef>
                <a:spcPts val="0"/>
              </a:spcBef>
              <a:spcAft>
                <a:spcPts val="0"/>
              </a:spcAft>
            </a:pPr>
            <a:r>
              <a:rPr lang="en-US" sz="1600" b="0" dirty="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How to Create an Expense Report for CTA </a:t>
            </a:r>
            <a:r>
              <a:rPr lang="en-US" sz="1600" b="0" dirty="0">
                <a:latin typeface="Open Sans" panose="020B0606030504020204" pitchFamily="34" charset="0"/>
                <a:ea typeface="Open Sans" panose="020B0606030504020204" pitchFamily="34" charset="0"/>
                <a:cs typeface="Open Sans" panose="020B0606030504020204" pitchFamily="34" charset="0"/>
              </a:rPr>
              <a:t>Job Aid</a:t>
            </a:r>
          </a:p>
          <a:p>
            <a:pPr marL="0" marR="0" fontAlgn="base">
              <a:spcBef>
                <a:spcPts val="0"/>
              </a:spcBef>
              <a:spcAft>
                <a:spcPts val="0"/>
              </a:spcAft>
            </a:pPr>
            <a:r>
              <a:rPr lang="en-US" sz="1600" b="0" dirty="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How to Create Travel and Non-Travel Spend Authorizations and Expense Reports </a:t>
            </a:r>
            <a:r>
              <a:rPr lang="en-US" sz="1600" b="0" dirty="0">
                <a:latin typeface="Open Sans" panose="020B0606030504020204" pitchFamily="34" charset="0"/>
                <a:ea typeface="Open Sans" panose="020B0606030504020204" pitchFamily="34" charset="0"/>
                <a:cs typeface="Open Sans" panose="020B0606030504020204" pitchFamily="34" charset="0"/>
              </a:rPr>
              <a:t>Job Aid </a:t>
            </a:r>
          </a:p>
          <a:p>
            <a:pPr marL="0" marR="0" fontAlgn="base">
              <a:spcBef>
                <a:spcPts val="0"/>
              </a:spcBef>
              <a:spcAft>
                <a:spcPts val="0"/>
              </a:spcAft>
            </a:pPr>
            <a:r>
              <a:rPr lang="en-US" sz="1600" b="0" dirty="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CTA Policy </a:t>
            </a:r>
            <a:r>
              <a:rPr lang="en-US" sz="1600" b="0" dirty="0">
                <a:latin typeface="Open Sans" panose="020B0606030504020204" pitchFamily="34" charset="0"/>
                <a:ea typeface="Open Sans" panose="020B0606030504020204" pitchFamily="34" charset="0"/>
                <a:cs typeface="Open Sans" panose="020B0606030504020204" pitchFamily="34" charset="0"/>
              </a:rPr>
              <a:t>eLearning </a:t>
            </a:r>
          </a:p>
          <a:p>
            <a:pPr marL="0" marR="0" fontAlgn="base">
              <a:spcBef>
                <a:spcPts val="0"/>
              </a:spcBef>
              <a:spcAft>
                <a:spcPts val="0"/>
              </a:spcAft>
            </a:pPr>
            <a:r>
              <a:rPr lang="en-US" sz="1600" b="0" dirty="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ITC Policy </a:t>
            </a:r>
            <a:r>
              <a:rPr lang="en-US" sz="1600" b="0" dirty="0">
                <a:latin typeface="Open Sans" panose="020B0606030504020204" pitchFamily="34" charset="0"/>
                <a:ea typeface="Open Sans" panose="020B0606030504020204" pitchFamily="34" charset="0"/>
                <a:cs typeface="Open Sans" panose="020B0606030504020204" pitchFamily="34" charset="0"/>
              </a:rPr>
              <a:t>eLearning</a:t>
            </a:r>
          </a:p>
          <a:p>
            <a:pPr marL="0" marR="0" fontAlgn="base">
              <a:spcBef>
                <a:spcPts val="0"/>
              </a:spcBef>
              <a:spcAft>
                <a:spcPts val="0"/>
              </a:spcAft>
            </a:pPr>
            <a:r>
              <a:rPr lang="en-US" sz="1600" b="0" dirty="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Travel Purchasing </a:t>
            </a:r>
            <a:r>
              <a:rPr lang="en-US" sz="1600" b="0" dirty="0">
                <a:latin typeface="Open Sans" panose="020B0606030504020204" pitchFamily="34" charset="0"/>
                <a:ea typeface="Open Sans" panose="020B0606030504020204" pitchFamily="34" charset="0"/>
                <a:cs typeface="Open Sans" panose="020B0606030504020204" pitchFamily="34" charset="0"/>
              </a:rPr>
              <a:t>page (ITC and CTA)</a:t>
            </a:r>
          </a:p>
          <a:p>
            <a:pPr marL="0" marR="0" fontAlgn="base">
              <a:spcBef>
                <a:spcPts val="0"/>
              </a:spcBef>
              <a:spcAft>
                <a:spcPts val="0"/>
              </a:spcAft>
            </a:pPr>
            <a:r>
              <a:rPr lang="en-US" sz="1600" b="0" dirty="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Travel Website</a:t>
            </a:r>
            <a:endParaRPr lang="en-US" sz="1600" b="0" dirty="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fontAlgn="base">
              <a:spcBef>
                <a:spcPts val="0"/>
              </a:spcBef>
              <a:spcAft>
                <a:spcPts val="0"/>
              </a:spcAft>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Verification</a:t>
            </a:r>
            <a:r>
              <a:rPr lang="en-US" sz="1600" b="0" dirty="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600" b="0" dirty="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Classes for ProCard and CTA </a:t>
            </a:r>
            <a:endParaRPr lang="en-US" sz="1600" b="0" dirty="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32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4F76-989E-F737-5751-4C3E38835BCA}"/>
              </a:ext>
            </a:extLst>
          </p:cNvPr>
          <p:cNvSpPr>
            <a:spLocks noGrp="1"/>
          </p:cNvSpPr>
          <p:nvPr>
            <p:ph type="title"/>
          </p:nvPr>
        </p:nvSpPr>
        <p:spPr>
          <a:xfrm>
            <a:off x="460374" y="644993"/>
            <a:ext cx="8032461" cy="2641756"/>
          </a:xfrm>
        </p:spPr>
        <p:txBody>
          <a:bodyPr/>
          <a:lstStyle/>
          <a:p>
            <a:r>
              <a:rPr lang="en-US" dirty="0"/>
              <a:t>What to Know Before You Begin</a:t>
            </a:r>
          </a:p>
        </p:txBody>
      </p:sp>
    </p:spTree>
    <p:extLst>
      <p:ext uri="{BB962C8B-B14F-4D97-AF65-F5344CB8AC3E}">
        <p14:creationId xmlns:p14="http://schemas.microsoft.com/office/powerpoint/2010/main" val="2248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F50F8-028C-746F-180A-A23D9C486D29}"/>
              </a:ext>
            </a:extLst>
          </p:cNvPr>
          <p:cNvSpPr>
            <a:spLocks noGrp="1"/>
          </p:cNvSpPr>
          <p:nvPr>
            <p:ph type="title"/>
          </p:nvPr>
        </p:nvSpPr>
        <p:spPr/>
        <p:txBody>
          <a:bodyPr/>
          <a:lstStyle/>
          <a:p>
            <a:r>
              <a:rPr lang="en-US" dirty="0"/>
              <a:t>Travel Purchasing Options</a:t>
            </a:r>
          </a:p>
        </p:txBody>
      </p:sp>
      <p:sp>
        <p:nvSpPr>
          <p:cNvPr id="2" name="Text Placeholder 1">
            <a:extLst>
              <a:ext uri="{FF2B5EF4-FFF2-40B4-BE49-F238E27FC236}">
                <a16:creationId xmlns:a16="http://schemas.microsoft.com/office/drawing/2014/main" id="{BE284E15-83F6-7FC3-A081-AF49EC74EDDB}"/>
              </a:ext>
            </a:extLst>
          </p:cNvPr>
          <p:cNvSpPr>
            <a:spLocks noGrp="1"/>
          </p:cNvSpPr>
          <p:nvPr>
            <p:ph type="body" sz="quarter" idx="11"/>
          </p:nvPr>
        </p:nvSpPr>
        <p:spPr/>
        <p:txBody>
          <a:bodyPr/>
          <a:lstStyle/>
          <a:p>
            <a:r>
              <a:rPr lang="en-US" sz="2000" b="0" dirty="0"/>
              <a:t>UW faculty and staff have options for having UW pay for business travel. A popular option is for an employee to pay for the travel and then be reimbursed through Expense Report. </a:t>
            </a:r>
          </a:p>
          <a:p>
            <a:pPr marL="0" indent="0">
              <a:buNone/>
            </a:pPr>
            <a:endParaRPr lang="en-US" sz="2000" b="0" dirty="0"/>
          </a:p>
          <a:p>
            <a:r>
              <a:rPr lang="en-US" sz="2000" b="0" dirty="0"/>
              <a:t>Two other options are:</a:t>
            </a:r>
          </a:p>
          <a:p>
            <a:pPr marL="742950" lvl="2" indent="-342900"/>
            <a:r>
              <a:rPr lang="en-US" b="0" dirty="0"/>
              <a:t>Central Travel Account</a:t>
            </a:r>
          </a:p>
          <a:p>
            <a:pPr marL="742950" lvl="2" indent="-342900"/>
            <a:r>
              <a:rPr lang="en-US" b="0" dirty="0"/>
              <a:t>Individual Travel Card</a:t>
            </a:r>
          </a:p>
        </p:txBody>
      </p:sp>
    </p:spTree>
    <p:extLst>
      <p:ext uri="{BB962C8B-B14F-4D97-AF65-F5344CB8AC3E}">
        <p14:creationId xmlns:p14="http://schemas.microsoft.com/office/powerpoint/2010/main" val="293673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B88069-4500-E5ED-94C6-C925F19F154A}"/>
              </a:ext>
            </a:extLst>
          </p:cNvPr>
          <p:cNvSpPr>
            <a:spLocks noGrp="1"/>
          </p:cNvSpPr>
          <p:nvPr>
            <p:ph type="title"/>
          </p:nvPr>
        </p:nvSpPr>
        <p:spPr/>
        <p:txBody>
          <a:bodyPr/>
          <a:lstStyle/>
          <a:p>
            <a:r>
              <a:rPr lang="en-US" dirty="0"/>
              <a:t>Policies</a:t>
            </a:r>
          </a:p>
        </p:txBody>
      </p:sp>
      <p:sp>
        <p:nvSpPr>
          <p:cNvPr id="2" name="Text Placeholder 1">
            <a:extLst>
              <a:ext uri="{FF2B5EF4-FFF2-40B4-BE49-F238E27FC236}">
                <a16:creationId xmlns:a16="http://schemas.microsoft.com/office/drawing/2014/main" id="{97D9EC17-DB01-5A32-CCF2-2C096AAEC894}"/>
              </a:ext>
            </a:extLst>
          </p:cNvPr>
          <p:cNvSpPr>
            <a:spLocks noGrp="1"/>
          </p:cNvSpPr>
          <p:nvPr>
            <p:ph type="body" sz="quarter" idx="11"/>
          </p:nvPr>
        </p:nvSpPr>
        <p:spPr>
          <a:xfrm>
            <a:off x="447923" y="1646955"/>
            <a:ext cx="8197114" cy="2365901"/>
          </a:xfrm>
        </p:spPr>
        <p:txBody>
          <a:bodyPr/>
          <a:lstStyle/>
          <a:p>
            <a:r>
              <a:rPr lang="en-US" sz="2000" b="0" dirty="0"/>
              <a:t>Travel policies can be found the on the </a:t>
            </a:r>
            <a:r>
              <a:rPr lang="en-US" sz="2000" b="0" dirty="0">
                <a:hlinkClick r:id="rId2"/>
              </a:rPr>
              <a:t>Travel Website</a:t>
            </a:r>
            <a:r>
              <a:rPr lang="en-US" sz="2000" b="0" dirty="0"/>
              <a:t>.</a:t>
            </a:r>
          </a:p>
          <a:p>
            <a:r>
              <a:rPr lang="en-US" sz="2000" b="0" dirty="0"/>
              <a:t>Suspension policy can be found on the </a:t>
            </a:r>
            <a:r>
              <a:rPr lang="en-US" sz="2000" b="0" dirty="0">
                <a:hlinkClick r:id="rId3"/>
              </a:rPr>
              <a:t>ProCard home </a:t>
            </a:r>
            <a:r>
              <a:rPr lang="en-US" sz="2000" b="0" dirty="0"/>
              <a:t>page and the </a:t>
            </a:r>
            <a:r>
              <a:rPr lang="en-US" sz="2000" b="0" dirty="0">
                <a:hlinkClick r:id="rId4"/>
              </a:rPr>
              <a:t>CTA Rules and Responsibilities </a:t>
            </a:r>
            <a:r>
              <a:rPr lang="en-US" sz="2000" b="0" dirty="0"/>
              <a:t>page.</a:t>
            </a:r>
          </a:p>
        </p:txBody>
      </p:sp>
    </p:spTree>
    <p:extLst>
      <p:ext uri="{BB962C8B-B14F-4D97-AF65-F5344CB8AC3E}">
        <p14:creationId xmlns:p14="http://schemas.microsoft.com/office/powerpoint/2010/main" val="106500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BD39-1033-B945-8638-925AF5C68E83}"/>
              </a:ext>
            </a:extLst>
          </p:cNvPr>
          <p:cNvSpPr>
            <a:spLocks noGrp="1"/>
          </p:cNvSpPr>
          <p:nvPr>
            <p:ph type="title"/>
          </p:nvPr>
        </p:nvSpPr>
        <p:spPr>
          <a:xfrm>
            <a:off x="460375" y="644993"/>
            <a:ext cx="7914697" cy="2641756"/>
          </a:xfrm>
        </p:spPr>
        <p:txBody>
          <a:bodyPr/>
          <a:lstStyle/>
          <a:p>
            <a:r>
              <a:rPr lang="en-US" dirty="0"/>
              <a:t>Central Travel Account (CTA)</a:t>
            </a:r>
          </a:p>
        </p:txBody>
      </p:sp>
    </p:spTree>
    <p:extLst>
      <p:ext uri="{BB962C8B-B14F-4D97-AF65-F5344CB8AC3E}">
        <p14:creationId xmlns:p14="http://schemas.microsoft.com/office/powerpoint/2010/main" val="1494532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077D2F-7EE6-962C-E064-DD3884A5A150}"/>
              </a:ext>
            </a:extLst>
          </p:cNvPr>
          <p:cNvSpPr>
            <a:spLocks noGrp="1"/>
          </p:cNvSpPr>
          <p:nvPr>
            <p:ph type="title"/>
          </p:nvPr>
        </p:nvSpPr>
        <p:spPr/>
        <p:txBody>
          <a:bodyPr/>
          <a:lstStyle/>
          <a:p>
            <a:r>
              <a:rPr lang="en-US" dirty="0"/>
              <a:t>What is Central Travel Account?</a:t>
            </a:r>
          </a:p>
        </p:txBody>
      </p:sp>
      <p:sp>
        <p:nvSpPr>
          <p:cNvPr id="2" name="Text Placeholder 1">
            <a:extLst>
              <a:ext uri="{FF2B5EF4-FFF2-40B4-BE49-F238E27FC236}">
                <a16:creationId xmlns:a16="http://schemas.microsoft.com/office/drawing/2014/main" id="{3F26964D-F30A-DB38-E428-173C20531EDF}"/>
              </a:ext>
            </a:extLst>
          </p:cNvPr>
          <p:cNvSpPr>
            <a:spLocks noGrp="1"/>
          </p:cNvSpPr>
          <p:nvPr>
            <p:ph type="body" sz="quarter" idx="11"/>
          </p:nvPr>
        </p:nvSpPr>
        <p:spPr>
          <a:xfrm>
            <a:off x="447923" y="1543290"/>
            <a:ext cx="8197114" cy="2365901"/>
          </a:xfrm>
        </p:spPr>
        <p:txBody>
          <a:bodyPr/>
          <a:lstStyle/>
          <a:p>
            <a:r>
              <a:rPr lang="en-US" sz="1600" b="0" dirty="0"/>
              <a:t>The CTA allows departments to charge for travel expenses </a:t>
            </a:r>
            <a:r>
              <a:rPr lang="en-US" sz="1600" b="0" u="sng" dirty="0"/>
              <a:t>that take place 50 miles away</a:t>
            </a:r>
            <a:r>
              <a:rPr lang="en-US" sz="1600" b="0" dirty="0"/>
              <a:t> from their designated work location to a centrally billed account.</a:t>
            </a:r>
          </a:p>
          <a:p>
            <a:r>
              <a:rPr lang="en-US" sz="1600" b="0" dirty="0"/>
              <a:t>Funds are charged directly to the CTA card account. This is NOT an individual liability card requiring reimbursement.</a:t>
            </a:r>
          </a:p>
          <a:p>
            <a:pPr marL="0" indent="0">
              <a:buNone/>
            </a:pPr>
            <a:endParaRPr lang="en-US" sz="1050" dirty="0"/>
          </a:p>
        </p:txBody>
      </p:sp>
    </p:spTree>
    <p:extLst>
      <p:ext uri="{BB962C8B-B14F-4D97-AF65-F5344CB8AC3E}">
        <p14:creationId xmlns:p14="http://schemas.microsoft.com/office/powerpoint/2010/main" val="213690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95FE4-2F54-57A3-1C2C-92609C6248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8CAC73-212C-A5BC-6E72-E43957631704}"/>
              </a:ext>
            </a:extLst>
          </p:cNvPr>
          <p:cNvSpPr>
            <a:spLocks noGrp="1"/>
          </p:cNvSpPr>
          <p:nvPr>
            <p:ph type="title"/>
          </p:nvPr>
        </p:nvSpPr>
        <p:spPr/>
        <p:txBody>
          <a:bodyPr/>
          <a:lstStyle/>
          <a:p>
            <a:r>
              <a:rPr lang="en-US" dirty="0"/>
              <a:t>What You Can Pay For</a:t>
            </a:r>
          </a:p>
        </p:txBody>
      </p:sp>
      <p:sp>
        <p:nvSpPr>
          <p:cNvPr id="2" name="Text Placeholder 1">
            <a:extLst>
              <a:ext uri="{FF2B5EF4-FFF2-40B4-BE49-F238E27FC236}">
                <a16:creationId xmlns:a16="http://schemas.microsoft.com/office/drawing/2014/main" id="{FCC27A73-3168-433A-8683-6AAEB1C6F244}"/>
              </a:ext>
            </a:extLst>
          </p:cNvPr>
          <p:cNvSpPr>
            <a:spLocks noGrp="1"/>
          </p:cNvSpPr>
          <p:nvPr>
            <p:ph type="body" sz="quarter" idx="11"/>
          </p:nvPr>
        </p:nvSpPr>
        <p:spPr>
          <a:xfrm>
            <a:off x="447923" y="1550559"/>
            <a:ext cx="7857877" cy="1497442"/>
          </a:xfrm>
        </p:spPr>
        <p:txBody>
          <a:bodyPr/>
          <a:lstStyle/>
          <a:p>
            <a:r>
              <a:rPr lang="en-US" sz="1800" dirty="0"/>
              <a:t>Airfare</a:t>
            </a:r>
          </a:p>
          <a:p>
            <a:r>
              <a:rPr lang="en-US" sz="1800" b="0" dirty="0"/>
              <a:t>Specified Lodging</a:t>
            </a:r>
          </a:p>
          <a:p>
            <a:r>
              <a:rPr lang="en-US" sz="1800" b="0" dirty="0"/>
              <a:t>Bus Tickets</a:t>
            </a:r>
          </a:p>
          <a:p>
            <a:r>
              <a:rPr lang="en-US" sz="1800" b="0" dirty="0"/>
              <a:t>Rail Tickets</a:t>
            </a:r>
          </a:p>
          <a:p>
            <a:endParaRPr lang="en-US" sz="900" dirty="0"/>
          </a:p>
        </p:txBody>
      </p:sp>
      <p:pic>
        <p:nvPicPr>
          <p:cNvPr id="5" name="Picture 4" descr="A close-up of a couple of tickets&#10;&#10;AI-generated content may be incorrect.">
            <a:extLst>
              <a:ext uri="{FF2B5EF4-FFF2-40B4-BE49-F238E27FC236}">
                <a16:creationId xmlns:a16="http://schemas.microsoft.com/office/drawing/2014/main" id="{9E89AA5A-5B53-A9EF-3778-FB3FFCBAF88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58877" y="981856"/>
            <a:ext cx="2066146" cy="2066146"/>
          </a:xfrm>
          <a:prstGeom prst="rect">
            <a:avLst/>
          </a:prstGeom>
        </p:spPr>
      </p:pic>
    </p:spTree>
    <p:extLst>
      <p:ext uri="{BB962C8B-B14F-4D97-AF65-F5344CB8AC3E}">
        <p14:creationId xmlns:p14="http://schemas.microsoft.com/office/powerpoint/2010/main" val="244655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CD3E62-6CD6-31F6-377F-96DE72183E30}"/>
              </a:ext>
            </a:extLst>
          </p:cNvPr>
          <p:cNvSpPr>
            <a:spLocks noGrp="1"/>
          </p:cNvSpPr>
          <p:nvPr>
            <p:ph type="title"/>
          </p:nvPr>
        </p:nvSpPr>
        <p:spPr/>
        <p:txBody>
          <a:bodyPr/>
          <a:lstStyle/>
          <a:p>
            <a:r>
              <a:rPr lang="en-US" dirty="0"/>
              <a:t>Requirements</a:t>
            </a:r>
          </a:p>
        </p:txBody>
      </p:sp>
      <p:sp>
        <p:nvSpPr>
          <p:cNvPr id="2" name="Text Placeholder 1">
            <a:extLst>
              <a:ext uri="{FF2B5EF4-FFF2-40B4-BE49-F238E27FC236}">
                <a16:creationId xmlns:a16="http://schemas.microsoft.com/office/drawing/2014/main" id="{FBCCCC83-0CF4-EB7D-34BB-9DFFCD8B1EBB}"/>
              </a:ext>
            </a:extLst>
          </p:cNvPr>
          <p:cNvSpPr>
            <a:spLocks noGrp="1"/>
          </p:cNvSpPr>
          <p:nvPr>
            <p:ph type="body" sz="quarter" idx="11"/>
          </p:nvPr>
        </p:nvSpPr>
        <p:spPr>
          <a:xfrm>
            <a:off x="460375" y="1518600"/>
            <a:ext cx="7037705" cy="2008372"/>
          </a:xfrm>
        </p:spPr>
        <p:txBody>
          <a:bodyPr/>
          <a:lstStyle/>
          <a:p>
            <a:r>
              <a:rPr lang="en-US" sz="1600" b="0" dirty="0"/>
              <a:t>Review Central Travel Account </a:t>
            </a:r>
            <a:r>
              <a:rPr lang="en-US" sz="1600" b="0" u="sng" dirty="0">
                <a:solidFill>
                  <a:schemeClr val="tx2">
                    <a:lumMod val="50000"/>
                  </a:schemeClr>
                </a:solidFill>
                <a:hlinkClick r:id="rId2">
                  <a:extLst>
                    <a:ext uri="{A12FA001-AC4F-418D-AE19-62706E023703}">
                      <ahyp:hlinkClr xmlns:ahyp="http://schemas.microsoft.com/office/drawing/2018/hyperlinkcolor" val="tx"/>
                    </a:ext>
                  </a:extLst>
                </a:hlinkClick>
              </a:rPr>
              <a:t>Training</a:t>
            </a:r>
            <a:r>
              <a:rPr lang="en-US" sz="1600" b="0" dirty="0"/>
              <a:t> – new assessment required</a:t>
            </a:r>
          </a:p>
          <a:p>
            <a:r>
              <a:rPr lang="en-US" sz="1600" b="0" dirty="0"/>
              <a:t>Review the "</a:t>
            </a:r>
            <a:r>
              <a:rPr lang="en-US" sz="1600" b="0" u="sng" dirty="0">
                <a:solidFill>
                  <a:schemeClr val="tx2">
                    <a:lumMod val="50000"/>
                  </a:schemeClr>
                </a:solidFill>
                <a:hlinkClick r:id="rId3">
                  <a:extLst>
                    <a:ext uri="{A12FA001-AC4F-418D-AE19-62706E023703}">
                      <ahyp:hlinkClr xmlns:ahyp="http://schemas.microsoft.com/office/drawing/2018/hyperlinkcolor" val="tx"/>
                    </a:ext>
                  </a:extLst>
                </a:hlinkClick>
              </a:rPr>
              <a:t>How to Create an Expense Report for CTA Verification</a:t>
            </a:r>
            <a:r>
              <a:rPr lang="en-US" sz="1600" b="0" dirty="0"/>
              <a:t>" Job Aid.</a:t>
            </a:r>
          </a:p>
          <a:p>
            <a:r>
              <a:rPr lang="en-US" sz="1600" b="0" dirty="0"/>
              <a:t>Learn department specific guidelines from your department</a:t>
            </a:r>
          </a:p>
          <a:p>
            <a:r>
              <a:rPr lang="en-US" sz="1600" b="0" dirty="0"/>
              <a:t>Receive approval via </a:t>
            </a:r>
            <a:r>
              <a:rPr lang="en-US" sz="1600" b="0" u="sng" dirty="0">
                <a:solidFill>
                  <a:schemeClr val="tx2">
                    <a:lumMod val="50000"/>
                  </a:schemeClr>
                </a:solidFill>
                <a:hlinkClick r:id="rId4">
                  <a:extLst>
                    <a:ext uri="{A12FA001-AC4F-418D-AE19-62706E023703}">
                      <ahyp:hlinkClr xmlns:ahyp="http://schemas.microsoft.com/office/drawing/2018/hyperlinkcolor" val="tx"/>
                    </a:ext>
                  </a:extLst>
                </a:hlinkClick>
              </a:rPr>
              <a:t>UW Connect Card Services Form</a:t>
            </a:r>
            <a:endParaRPr lang="en-US" sz="1600" b="0" dirty="0">
              <a:solidFill>
                <a:schemeClr val="tx2">
                  <a:lumMod val="50000"/>
                </a:schemeClr>
              </a:solidFill>
            </a:endParaRPr>
          </a:p>
          <a:p>
            <a:r>
              <a:rPr lang="en-US" sz="1600" b="0" dirty="0"/>
              <a:t>Abide by all Washington State &amp; UW Purchasing regulations</a:t>
            </a:r>
          </a:p>
        </p:txBody>
      </p:sp>
    </p:spTree>
    <p:extLst>
      <p:ext uri="{BB962C8B-B14F-4D97-AF65-F5344CB8AC3E}">
        <p14:creationId xmlns:p14="http://schemas.microsoft.com/office/powerpoint/2010/main" val="2065248089"/>
      </p:ext>
    </p:extLst>
  </p:cSld>
  <p:clrMapOvr>
    <a:masterClrMapping/>
  </p:clrMapOvr>
</p:sld>
</file>

<file path=ppt/theme/theme1.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8526</TotalTime>
  <Words>1174</Words>
  <Application>Microsoft Office PowerPoint</Application>
  <PresentationFormat>On-screen Show (16:9)</PresentationFormat>
  <Paragraphs>148</Paragraphs>
  <Slides>28</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Aptos</vt:lpstr>
      <vt:lpstr>Arial</vt:lpstr>
      <vt:lpstr>Calibri</vt:lpstr>
      <vt:lpstr>Encode Sans Normal Black</vt:lpstr>
      <vt:lpstr>Lucida Grande</vt:lpstr>
      <vt:lpstr>Open Sans</vt:lpstr>
      <vt:lpstr>Open Sans Light</vt:lpstr>
      <vt:lpstr>Uni Sans</vt:lpstr>
      <vt:lpstr>Custom Design</vt:lpstr>
      <vt:lpstr>2_Custom Design</vt:lpstr>
      <vt:lpstr>1_Custom Design</vt:lpstr>
      <vt:lpstr>Individual Travel Card and Central Travel Account</vt:lpstr>
      <vt:lpstr>AGENDA</vt:lpstr>
      <vt:lpstr>What to Know Before You Begin</vt:lpstr>
      <vt:lpstr>Travel Purchasing Options</vt:lpstr>
      <vt:lpstr>Policies</vt:lpstr>
      <vt:lpstr>Central Travel Account (CTA)</vt:lpstr>
      <vt:lpstr>What is Central Travel Account?</vt:lpstr>
      <vt:lpstr>What You Can Pay For</vt:lpstr>
      <vt:lpstr>Requirements</vt:lpstr>
      <vt:lpstr>Important Restrictions</vt:lpstr>
      <vt:lpstr>Important Restrictions Continued</vt:lpstr>
      <vt:lpstr>How to Get a CTA</vt:lpstr>
      <vt:lpstr>Verification</vt:lpstr>
      <vt:lpstr>CTA Verification Approval</vt:lpstr>
      <vt:lpstr>Attachments</vt:lpstr>
      <vt:lpstr>Individual Travel Account (ITC)</vt:lpstr>
      <vt:lpstr>What is an Individual Travel Card?</vt:lpstr>
      <vt:lpstr>What Can you pay for?</vt:lpstr>
      <vt:lpstr>Requirements</vt:lpstr>
      <vt:lpstr>Requirements Continued</vt:lpstr>
      <vt:lpstr>How to Get an ITC</vt:lpstr>
      <vt:lpstr>Card Security</vt:lpstr>
      <vt:lpstr>ITC Spend Process</vt:lpstr>
      <vt:lpstr>ITC Reimbursement </vt:lpstr>
      <vt:lpstr>Attachments</vt:lpstr>
      <vt:lpstr>Expense Report (ER) Approval Process</vt:lpstr>
      <vt:lpstr>Resources</vt:lpstr>
      <vt:lpstr>Resource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Heather Nicholson</cp:lastModifiedBy>
  <cp:revision>175</cp:revision>
  <dcterms:created xsi:type="dcterms:W3CDTF">2014-10-14T00:51:43Z</dcterms:created>
  <dcterms:modified xsi:type="dcterms:W3CDTF">2025-12-09T18:43:44Z</dcterms:modified>
</cp:coreProperties>
</file>