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sldIdLst>
    <p:sldId id="259" r:id="rId4"/>
    <p:sldId id="279" r:id="rId5"/>
    <p:sldId id="280" r:id="rId6"/>
    <p:sldId id="258" r:id="rId7"/>
    <p:sldId id="273" r:id="rId8"/>
    <p:sldId id="282" r:id="rId9"/>
    <p:sldId id="266" r:id="rId10"/>
    <p:sldId id="260" r:id="rId11"/>
    <p:sldId id="272" r:id="rId12"/>
    <p:sldId id="262" r:id="rId13"/>
    <p:sldId id="263" r:id="rId14"/>
    <p:sldId id="267" r:id="rId15"/>
    <p:sldId id="261" r:id="rId16"/>
    <p:sldId id="264" r:id="rId17"/>
    <p:sldId id="265" r:id="rId18"/>
    <p:sldId id="274" r:id="rId19"/>
    <p:sldId id="269" r:id="rId20"/>
    <p:sldId id="268" r:id="rId21"/>
    <p:sldId id="275" r:id="rId22"/>
    <p:sldId id="270" r:id="rId23"/>
    <p:sldId id="283" r:id="rId24"/>
    <p:sldId id="284" r:id="rId25"/>
    <p:sldId id="281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  <a:srgbClr val="E8D3A2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 autoAdjust="0"/>
    <p:restoredTop sz="94718"/>
  </p:normalViewPr>
  <p:slideViewPr>
    <p:cSldViewPr snapToGrid="0" snapToObjects="1" showGuides="1">
      <p:cViewPr varScale="1">
        <p:scale>
          <a:sx n="90" d="100"/>
          <a:sy n="90" d="100"/>
        </p:scale>
        <p:origin x="1498" y="67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71757" y="939146"/>
            <a:ext cx="6972300" cy="2871103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3947767"/>
            <a:ext cx="2451418" cy="124509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125"/>
            <a:ext cx="8184662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65125"/>
            <a:ext cx="8064505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71510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71757" y="1736725"/>
            <a:ext cx="8184662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wconnect.uw.edu/finance?id=kb_article_view&amp;sysparm_article=KB0032902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uwconnect.uw.edu/finance?id=sc_cat_item&amp;sys_id=df0175731ba1b5d0cc990dc0604bcbed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wconnect.uw.edu/sp?id=sc_cat_item&amp;sys_id=8bc940c11b267590cc990dc0604bcb0f" TargetMode="External"/><Relationship Id="rId2" Type="http://schemas.openxmlformats.org/officeDocument/2006/relationships/hyperlink" Target="https://uwconnect.uw.edu/finance?id=sc_cat_item&amp;sys_id=85e5b0a71b1b0e90ddb254ea234bcb82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wconnect.uw.edu/finance?id=kb_article_view&amp;sysparm_article=KB0032902" TargetMode="External"/><Relationship Id="rId2" Type="http://schemas.openxmlformats.org/officeDocument/2006/relationships/hyperlink" Target="https://uwconnect.uw.edu/finance?id=kb_article_view&amp;sysparm_article=KB00332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umba.com/calendars/sea_proc" TargetMode="External"/><Relationship Id="rId5" Type="http://schemas.openxmlformats.org/officeDocument/2006/relationships/hyperlink" Target="https://finance.uw.edu/ps/how-pay/invoicing" TargetMode="External"/><Relationship Id="rId4" Type="http://schemas.openxmlformats.org/officeDocument/2006/relationships/hyperlink" Target="https://finance.uw.edu/ps/change-close-ord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Exceptions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6EF10-F4BC-5844-A5B4-754254F3E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5CD1C2-3C17-8812-8A36-133F3A48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Invoices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5700C-49AB-706C-E587-E7063CDEE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45" y="2690321"/>
            <a:ext cx="4310740" cy="1698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94A48-F833-8AC3-234C-FCA9AD07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421" y="1990001"/>
            <a:ext cx="2102275" cy="266403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7B668A-5364-7FFF-CE93-C2A079B15F17}"/>
              </a:ext>
            </a:extLst>
          </p:cNvPr>
          <p:cNvCxnSpPr/>
          <p:nvPr/>
        </p:nvCxnSpPr>
        <p:spPr>
          <a:xfrm>
            <a:off x="5109585" y="3428697"/>
            <a:ext cx="11363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5D9E46E-4C02-97D5-938A-2A662760CF7A}"/>
              </a:ext>
            </a:extLst>
          </p:cNvPr>
          <p:cNvSpPr/>
          <p:nvPr/>
        </p:nvSpPr>
        <p:spPr>
          <a:xfrm>
            <a:off x="2349305" y="3012527"/>
            <a:ext cx="2650751" cy="6189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EBA49B-4385-ACBF-F559-B20AA090C635}"/>
              </a:ext>
            </a:extLst>
          </p:cNvPr>
          <p:cNvSpPr txBox="1"/>
          <p:nvPr/>
        </p:nvSpPr>
        <p:spPr>
          <a:xfrm>
            <a:off x="659373" y="1590807"/>
            <a:ext cx="5641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Reviewing invoices is critical to resolving match exception. The URL of the supplier invoice will be in the memo field of the invoice.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56728A-5918-5099-6878-D6EB5DD306FA}"/>
              </a:ext>
            </a:extLst>
          </p:cNvPr>
          <p:cNvSpPr txBox="1"/>
          <p:nvPr/>
        </p:nvSpPr>
        <p:spPr>
          <a:xfrm>
            <a:off x="798845" y="4618373"/>
            <a:ext cx="8530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reviewing the invoice, you will want to look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the requisition was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much/how many you are being billed (Does it match the PO? Does it match the quote? If it matches the quote, was the PO set up correctly?)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line item being billed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*There are a couple of ways to see this in Workday.</a:t>
            </a:r>
          </a:p>
        </p:txBody>
      </p:sp>
    </p:spTree>
    <p:extLst>
      <p:ext uri="{BB962C8B-B14F-4D97-AF65-F5344CB8AC3E}">
        <p14:creationId xmlns:p14="http://schemas.microsoft.com/office/powerpoint/2010/main" val="129500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3785D-9A8B-B98C-6C75-45AE76ACE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5E8CD7-324F-4835-48BD-D1BD77B8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Workday Invoice/Line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8BE998-1B64-3EF5-D3EB-64FA9A8EE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445"/>
            <a:ext cx="9144000" cy="48370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3E6BF0-0AD8-1EBB-46C0-674442A502C1}"/>
              </a:ext>
            </a:extLst>
          </p:cNvPr>
          <p:cNvSpPr/>
          <p:nvPr/>
        </p:nvSpPr>
        <p:spPr>
          <a:xfrm>
            <a:off x="4763635" y="5532043"/>
            <a:ext cx="835307" cy="4906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EA9F72-8BC2-BFA6-0060-082760D927B1}"/>
              </a:ext>
            </a:extLst>
          </p:cNvPr>
          <p:cNvSpPr/>
          <p:nvPr/>
        </p:nvSpPr>
        <p:spPr>
          <a:xfrm>
            <a:off x="104883" y="2769797"/>
            <a:ext cx="2582045" cy="1220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96F1FB-ACDA-71EC-F54C-FED764194F12}"/>
              </a:ext>
            </a:extLst>
          </p:cNvPr>
          <p:cNvSpPr/>
          <p:nvPr/>
        </p:nvSpPr>
        <p:spPr>
          <a:xfrm>
            <a:off x="6892545" y="2769797"/>
            <a:ext cx="1259682" cy="1220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2010D0-0797-4498-AD3B-DEC77D867157}"/>
              </a:ext>
            </a:extLst>
          </p:cNvPr>
          <p:cNvCxnSpPr>
            <a:cxnSpLocks/>
          </p:cNvCxnSpPr>
          <p:nvPr/>
        </p:nvCxnSpPr>
        <p:spPr>
          <a:xfrm flipH="1">
            <a:off x="2043333" y="3999667"/>
            <a:ext cx="5064369" cy="1354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334A24-3691-ED0D-6382-6F6E2AA3DA19}"/>
              </a:ext>
            </a:extLst>
          </p:cNvPr>
          <p:cNvCxnSpPr>
            <a:cxnSpLocks/>
          </p:cNvCxnSpPr>
          <p:nvPr/>
        </p:nvCxnSpPr>
        <p:spPr>
          <a:xfrm flipH="1" flipV="1">
            <a:off x="4227871" y="4542503"/>
            <a:ext cx="667686" cy="9895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0826A49-420B-2398-4196-852B5CA0AFB6}"/>
              </a:ext>
            </a:extLst>
          </p:cNvPr>
          <p:cNvSpPr/>
          <p:nvPr/>
        </p:nvSpPr>
        <p:spPr>
          <a:xfrm rot="12515648">
            <a:off x="5063322" y="5845714"/>
            <a:ext cx="375814" cy="3539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20BA7F-08C5-26D1-B350-DE77224FFEB4}"/>
              </a:ext>
            </a:extLst>
          </p:cNvPr>
          <p:cNvSpPr txBox="1"/>
          <p:nvPr/>
        </p:nvSpPr>
        <p:spPr>
          <a:xfrm>
            <a:off x="6711009" y="72312"/>
            <a:ext cx="2385115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 Possibilities: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Wrong line billed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 line but overbilled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05F8E2-3F7B-DB7E-82FA-B808AD206DF2}"/>
              </a:ext>
            </a:extLst>
          </p:cNvPr>
          <p:cNvSpPr/>
          <p:nvPr/>
        </p:nvSpPr>
        <p:spPr>
          <a:xfrm>
            <a:off x="671755" y="5315642"/>
            <a:ext cx="1364543" cy="8000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91801B-8D5A-8DDE-D823-F2F6DFAF53BE}"/>
              </a:ext>
            </a:extLst>
          </p:cNvPr>
          <p:cNvSpPr/>
          <p:nvPr/>
        </p:nvSpPr>
        <p:spPr>
          <a:xfrm>
            <a:off x="0" y="1701201"/>
            <a:ext cx="9039117" cy="28413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7A96-B3D4-909D-405C-7BC25AAC9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809C1D-7612-3142-A441-768B69E2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PO and Compare to Invoice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4F976-61BD-9523-5E96-437C362DF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0" y="1814674"/>
            <a:ext cx="6519943" cy="27871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DC258-A964-349A-4C35-5679AE4DCFE6}"/>
              </a:ext>
            </a:extLst>
          </p:cNvPr>
          <p:cNvSpPr/>
          <p:nvPr/>
        </p:nvSpPr>
        <p:spPr>
          <a:xfrm>
            <a:off x="4193538" y="3093149"/>
            <a:ext cx="2158102" cy="13935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5FDC33-EF0F-09F2-1C83-97D1FC4659D3}"/>
              </a:ext>
            </a:extLst>
          </p:cNvPr>
          <p:cNvSpPr/>
          <p:nvPr/>
        </p:nvSpPr>
        <p:spPr>
          <a:xfrm>
            <a:off x="5211097" y="3323303"/>
            <a:ext cx="1014228" cy="3358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CAF13A-4AF4-A81D-E29F-1DA05391BABE}"/>
              </a:ext>
            </a:extLst>
          </p:cNvPr>
          <p:cNvSpPr txBox="1"/>
          <p:nvPr/>
        </p:nvSpPr>
        <p:spPr>
          <a:xfrm>
            <a:off x="7146239" y="2122974"/>
            <a:ext cx="1866974" cy="313932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Have the invoice open in one tab and the PO open in another.</a:t>
            </a:r>
          </a:p>
          <a:p>
            <a:endParaRPr lang="en-US" dirty="0"/>
          </a:p>
          <a:p>
            <a:r>
              <a:rPr lang="en-US" dirty="0"/>
              <a:t>Review the information on the requisition compared to the billing on the invoice.</a:t>
            </a:r>
          </a:p>
        </p:txBody>
      </p:sp>
    </p:spTree>
    <p:extLst>
      <p:ext uri="{BB962C8B-B14F-4D97-AF65-F5344CB8AC3E}">
        <p14:creationId xmlns:p14="http://schemas.microsoft.com/office/powerpoint/2010/main" val="70273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71560-2A5A-53E8-26B6-92C5038B0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953910-080E-929B-07BF-0B0FC6BA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Exception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60D92-0E40-CF56-7B0C-6E81E47A85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14988"/>
            <a:ext cx="8196210" cy="4015497"/>
          </a:xfrm>
        </p:spPr>
        <p:txBody>
          <a:bodyPr/>
          <a:lstStyle/>
          <a:p>
            <a:r>
              <a:rPr lang="en-US" sz="2000" dirty="0"/>
              <a:t>The most common match exception is “</a:t>
            </a:r>
            <a:r>
              <a:rPr lang="en-US" sz="2000" b="0" i="1" dirty="0">
                <a:solidFill>
                  <a:schemeClr val="accent4">
                    <a:lumMod val="10000"/>
                  </a:schemeClr>
                </a:solidFill>
              </a:rPr>
              <a:t>Supplier Invoice Processed Without Receipt Created</a:t>
            </a:r>
            <a:r>
              <a:rPr lang="en-US" sz="2000" b="0" dirty="0"/>
              <a:t>.” </a:t>
            </a:r>
          </a:p>
          <a:p>
            <a:r>
              <a:rPr lang="en-US" sz="2000" dirty="0"/>
              <a:t>What does this mean?</a:t>
            </a:r>
          </a:p>
          <a:p>
            <a:pPr lvl="1"/>
            <a:r>
              <a:rPr lang="en-US" sz="1800" b="0" dirty="0"/>
              <a:t>Receiving needs to be performed in Workday.</a:t>
            </a:r>
          </a:p>
          <a:p>
            <a:pPr lvl="1"/>
            <a:r>
              <a:rPr lang="en-US" sz="1800" b="0" dirty="0"/>
              <a:t>Invoices do not pay until Receiving is completed.</a:t>
            </a:r>
          </a:p>
          <a:p>
            <a:pPr lvl="1"/>
            <a:r>
              <a:rPr lang="en-US" sz="1800" b="0" dirty="0"/>
              <a:t>Individuals with the “Requisition Requester” role perform this task.</a:t>
            </a:r>
          </a:p>
          <a:p>
            <a:pPr lvl="1"/>
            <a:r>
              <a:rPr lang="en-US" sz="1800" b="0" dirty="0"/>
              <a:t>Review the invoice to see if is billed correctly.</a:t>
            </a:r>
          </a:p>
          <a:p>
            <a:pPr lvl="1"/>
            <a:r>
              <a:rPr lang="en-US" sz="1800" b="0" dirty="0"/>
              <a:t>If it is, perform receiving for the invoice. See Receiving job aid for assistance: </a:t>
            </a:r>
            <a:r>
              <a:rPr lang="en-US" sz="1800" b="0" dirty="0">
                <a:hlinkClick r:id="rId2"/>
              </a:rPr>
              <a:t>https://uwconnect.uw.edu/finance?id=kb_article_view&amp;sysparm_article=KB0032902</a:t>
            </a:r>
            <a:r>
              <a:rPr lang="en-US" sz="1800" b="0" dirty="0"/>
              <a:t> </a:t>
            </a:r>
          </a:p>
          <a:p>
            <a:pPr lvl="1"/>
            <a:r>
              <a:rPr lang="en-US" sz="1800" b="0" dirty="0"/>
              <a:t>If not billed correctly, have the invoice cancelled through the “Cancel Invoice Form” in the Finance Portal. </a:t>
            </a:r>
          </a:p>
        </p:txBody>
      </p:sp>
    </p:spTree>
    <p:extLst>
      <p:ext uri="{BB962C8B-B14F-4D97-AF65-F5344CB8AC3E}">
        <p14:creationId xmlns:p14="http://schemas.microsoft.com/office/powerpoint/2010/main" val="51941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DF2E4-751D-6EF1-FF18-BAF8198B3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C57010-6E6A-7F63-A9F8-FA90C8D9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Reviewing the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8000A-E985-1277-C321-C5261C87C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14988"/>
            <a:ext cx="8196210" cy="4015497"/>
          </a:xfrm>
        </p:spPr>
        <p:txBody>
          <a:bodyPr/>
          <a:lstStyle/>
          <a:p>
            <a:r>
              <a:rPr lang="en-US" dirty="0"/>
              <a:t>But wait, why do I have a Receiving exception on my PO that has a service line?</a:t>
            </a:r>
          </a:p>
          <a:p>
            <a:pPr lvl="1"/>
            <a:r>
              <a:rPr lang="en-US" b="0" dirty="0"/>
              <a:t>Are there any Goods lines on the order as well?</a:t>
            </a:r>
          </a:p>
          <a:p>
            <a:pPr lvl="1"/>
            <a:r>
              <a:rPr lang="en-US" b="0" dirty="0"/>
              <a:t>Orders  can have both types of lines</a:t>
            </a:r>
          </a:p>
          <a:p>
            <a:pPr lvl="1"/>
            <a:r>
              <a:rPr lang="en-US" b="0" dirty="0"/>
              <a:t>Most likely, the Receiving is for the Goods lines being billed on the same invoice. But Receiving must happen for those, before the invoice can release for payment.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11B01-65EB-C010-F3CF-BF569801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45" y="4369411"/>
            <a:ext cx="3596283" cy="10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46BD6-C876-0921-D690-BFEFEA3DF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9CF7E0-7E45-FEE4-06AD-387E35DC3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0" y="330231"/>
            <a:ext cx="5856304" cy="3098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844C40-BF7A-33B7-8069-F328F410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30" y="3892003"/>
            <a:ext cx="6194400" cy="26357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4B0C5D-982E-98BB-B8B3-34725195C917}"/>
              </a:ext>
            </a:extLst>
          </p:cNvPr>
          <p:cNvSpPr txBox="1"/>
          <p:nvPr/>
        </p:nvSpPr>
        <p:spPr>
          <a:xfrm>
            <a:off x="6986807" y="3912246"/>
            <a:ext cx="1902459" cy="175432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Invoice is billing both Goods and Service lines, so invoice needs to be received for the Goods lines.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2F9E8-61F7-47D1-999D-DEBEF6FBDAD2}"/>
              </a:ext>
            </a:extLst>
          </p:cNvPr>
          <p:cNvSpPr txBox="1"/>
          <p:nvPr/>
        </p:nvSpPr>
        <p:spPr>
          <a:xfrm>
            <a:off x="6868818" y="1279450"/>
            <a:ext cx="1902459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Orders with service lines </a:t>
            </a:r>
            <a:r>
              <a:rPr lang="en-US" u="sng" dirty="0"/>
              <a:t>ONLY</a:t>
            </a:r>
            <a:r>
              <a:rPr lang="en-US" dirty="0"/>
              <a:t> probably won’t require receiving.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8A1290-2904-C843-8C33-CAD5794CE195}"/>
              </a:ext>
            </a:extLst>
          </p:cNvPr>
          <p:cNvSpPr/>
          <p:nvPr/>
        </p:nvSpPr>
        <p:spPr>
          <a:xfrm>
            <a:off x="1068445" y="4789409"/>
            <a:ext cx="1281465" cy="11197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D9C041-5DDA-EFB9-4348-CD48C392DE7D}"/>
              </a:ext>
            </a:extLst>
          </p:cNvPr>
          <p:cNvSpPr/>
          <p:nvPr/>
        </p:nvSpPr>
        <p:spPr>
          <a:xfrm>
            <a:off x="650574" y="468132"/>
            <a:ext cx="2338432" cy="5740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87732665-6328-3799-6B3B-34F587A5FAEC}"/>
              </a:ext>
            </a:extLst>
          </p:cNvPr>
          <p:cNvSpPr/>
          <p:nvPr/>
        </p:nvSpPr>
        <p:spPr>
          <a:xfrm>
            <a:off x="3234813" y="88490"/>
            <a:ext cx="1902459" cy="1304512"/>
          </a:xfrm>
          <a:prstGeom prst="wedgeRectCallout">
            <a:avLst>
              <a:gd name="adj1" fmla="val -65342"/>
              <a:gd name="adj2" fmla="val 55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Some orders have Goods lines and Services lines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C262463D-F523-3007-D1B4-E3B33C36B624}"/>
              </a:ext>
            </a:extLst>
          </p:cNvPr>
          <p:cNvSpPr/>
          <p:nvPr/>
        </p:nvSpPr>
        <p:spPr>
          <a:xfrm>
            <a:off x="2588200" y="3317878"/>
            <a:ext cx="1902459" cy="1304512"/>
          </a:xfrm>
          <a:prstGeom prst="wedgeRectCallout">
            <a:avLst>
              <a:gd name="adj1" fmla="val -54489"/>
              <a:gd name="adj2" fmla="val 748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 exception on Service line of the invoice.</a:t>
            </a:r>
          </a:p>
        </p:txBody>
      </p:sp>
    </p:spTree>
    <p:extLst>
      <p:ext uri="{BB962C8B-B14F-4D97-AF65-F5344CB8AC3E}">
        <p14:creationId xmlns:p14="http://schemas.microsoft.com/office/powerpoint/2010/main" val="171968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5AFD-A7BB-3DA7-66EA-F1492799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Types</a:t>
            </a:r>
          </a:p>
        </p:txBody>
      </p:sp>
    </p:spTree>
    <p:extLst>
      <p:ext uri="{BB962C8B-B14F-4D97-AF65-F5344CB8AC3E}">
        <p14:creationId xmlns:p14="http://schemas.microsoft.com/office/powerpoint/2010/main" val="63259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B90F2-9C2C-E4F7-C903-D846A435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7B1500-CF94-6514-4261-E5903547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Types – Change Orders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17C77A-95DF-4179-82DA-F83A855CBA83}"/>
              </a:ext>
            </a:extLst>
          </p:cNvPr>
          <p:cNvSpPr txBox="1"/>
          <p:nvPr/>
        </p:nvSpPr>
        <p:spPr>
          <a:xfrm>
            <a:off x="954116" y="1761585"/>
            <a:ext cx="7235768" cy="369331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The following exceptions may indicate more money/quantity is needed on the order: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Supplier Invoice Extended Line Amount / PO Extended Line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Amount Exceeds $100 and 5%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Quantity Invoiced &gt; Quantity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Service Line Total Amount Invoiced &gt; PO Line Amount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Supplier Invoice Total Amount / PO Total Amount Exceeds $100 and 5% Threshold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EEDC8-5950-DD41-E43E-178A4060C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C4B9D5-0D63-0625-26D4-FDD085DF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Orders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40BBA-BC5F-0B75-B0A9-0107FCE0322D}"/>
              </a:ext>
            </a:extLst>
          </p:cNvPr>
          <p:cNvSpPr txBox="1"/>
          <p:nvPr/>
        </p:nvSpPr>
        <p:spPr>
          <a:xfrm>
            <a:off x="671755" y="1581985"/>
            <a:ext cx="8183759" cy="48013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Possibilities for these exceptions: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Wrong line billed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 line billed but overbilled (not enough money)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 line billed but line not set up to accommodate more than one invoice. i.e.: purchase order only set up for quantity 1, but supplier is invoicing the line in two separate invoices.</a:t>
            </a:r>
          </a:p>
          <a:p>
            <a:endParaRPr lang="en-US" dirty="0"/>
          </a:p>
          <a:p>
            <a:r>
              <a:rPr lang="en-US" dirty="0"/>
              <a:t>If you determine the invoice posted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correct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correct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Including the correct charge</a:t>
            </a:r>
          </a:p>
          <a:p>
            <a:endParaRPr lang="en-US" dirty="0"/>
          </a:p>
          <a:p>
            <a:r>
              <a:rPr lang="en-US" dirty="0"/>
              <a:t>Then the order will potentially need to be changed to pay the invoice. Only our Purchasing department can do the change in Workday. </a:t>
            </a:r>
          </a:p>
          <a:p>
            <a:endParaRPr lang="en-US" dirty="0"/>
          </a:p>
          <a:p>
            <a:r>
              <a:rPr lang="en-US" dirty="0"/>
              <a:t>To request the change, fill out the “</a:t>
            </a:r>
            <a:r>
              <a:rPr lang="en-US" b="1" dirty="0">
                <a:hlinkClick r:id="rId2"/>
              </a:rPr>
              <a:t>Purchase Order – Change or Close Form</a:t>
            </a:r>
            <a:r>
              <a:rPr lang="en-US" dirty="0"/>
              <a:t>” in the Finance Portal to add money or a new line item.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1D07C-416A-50D0-50B2-0AC789CF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457" y="194508"/>
            <a:ext cx="2187787" cy="190105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063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25C0F-4F95-8C00-F476-3A31A9637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ACD3A1-55CC-3922-1C82-920C56DA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Orders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9ABD8-D44B-09A7-C9B0-C95BD15AC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1" y="1704510"/>
            <a:ext cx="5503244" cy="478197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AD202-B85A-F240-8849-AAB8F8A3F8A1}"/>
              </a:ext>
            </a:extLst>
          </p:cNvPr>
          <p:cNvSpPr txBox="1"/>
          <p:nvPr/>
        </p:nvSpPr>
        <p:spPr>
          <a:xfrm>
            <a:off x="6550241" y="867510"/>
            <a:ext cx="2184250" cy="397031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Tips: </a:t>
            </a:r>
          </a:p>
          <a:p>
            <a:r>
              <a:rPr lang="en-US" dirty="0"/>
              <a:t>Have your order open in Workday to be able to copy over the correct information. </a:t>
            </a:r>
          </a:p>
          <a:p>
            <a:endParaRPr lang="en-US" dirty="0"/>
          </a:p>
          <a:p>
            <a:r>
              <a:rPr lang="en-US" dirty="0"/>
              <a:t>Some things cannot be changed on a line item. </a:t>
            </a:r>
          </a:p>
          <a:p>
            <a:endParaRPr lang="en-US" dirty="0"/>
          </a:p>
          <a:p>
            <a:r>
              <a:rPr lang="en-US" dirty="0"/>
              <a:t>Also, change orders go to the supplier.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7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CF82-FD04-C97F-3F49-B68C075A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6417A-07B7-4A95-C6D2-7CF3E5623F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  <a:p>
            <a:r>
              <a:rPr lang="en-US" dirty="0"/>
              <a:t>Reviewing Invoices</a:t>
            </a:r>
          </a:p>
          <a:p>
            <a:r>
              <a:rPr lang="en-US" dirty="0"/>
              <a:t>Exception Types</a:t>
            </a:r>
          </a:p>
          <a:p>
            <a:r>
              <a:rPr lang="en-US" dirty="0"/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3856094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4B5D1-11D3-0EFB-2BF0-B6E49E119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350C05-6FFD-9836-6968-C844898A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Exceptions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15FA4-E4B7-1971-7ED4-C1010984AE96}"/>
              </a:ext>
            </a:extLst>
          </p:cNvPr>
          <p:cNvSpPr txBox="1"/>
          <p:nvPr/>
        </p:nvSpPr>
        <p:spPr>
          <a:xfrm>
            <a:off x="671756" y="1573162"/>
            <a:ext cx="83397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The following exceptions indicate charges that exceed Workday system thresholds.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Arial" panose="020B0604020202020204" pitchFamily="34" charset="0"/>
              </a:rPr>
              <a:t>Supplier Invoice Freight Amount Exceeds $1,000 Threshold</a:t>
            </a:r>
            <a:endParaRPr lang="en-US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Arial" panose="020B0604020202020204" pitchFamily="34" charset="0"/>
              </a:rPr>
              <a:t>Other Charges Exceeds $100 Threshold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What to do – Review the invoice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If the amount charged </a:t>
            </a:r>
            <a:r>
              <a:rPr lang="en-US" u="sng" dirty="0">
                <a:latin typeface="Arial" panose="020B0604020202020204" pitchFamily="34" charset="0"/>
              </a:rPr>
              <a:t>is acceptable</a:t>
            </a:r>
            <a:r>
              <a:rPr lang="en-US" dirty="0">
                <a:latin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</a:rPr>
              <a:t>-Fill out the form “</a:t>
            </a:r>
            <a:r>
              <a:rPr lang="en-US" b="1" dirty="0">
                <a:latin typeface="Arial" panose="020B0604020202020204" pitchFamily="34" charset="0"/>
                <a:hlinkClick r:id="rId2"/>
              </a:rPr>
              <a:t>Department Match Exceptions Form</a:t>
            </a:r>
            <a:r>
              <a:rPr lang="en-US" dirty="0">
                <a:latin typeface="Arial" panose="020B0604020202020204" pitchFamily="34" charset="0"/>
              </a:rPr>
              <a:t>:”</a:t>
            </a:r>
          </a:p>
          <a:p>
            <a:r>
              <a:rPr lang="en-US" dirty="0">
                <a:latin typeface="Arial" panose="020B0604020202020204" pitchFamily="34" charset="0"/>
              </a:rPr>
              <a:t>-Central office will review and approve.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If the charge </a:t>
            </a:r>
            <a:r>
              <a:rPr lang="en-US" u="sng" dirty="0">
                <a:latin typeface="Arial" panose="020B0604020202020204" pitchFamily="34" charset="0"/>
              </a:rPr>
              <a:t>is NOT acceptable</a:t>
            </a:r>
            <a:r>
              <a:rPr lang="en-US" dirty="0">
                <a:latin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</a:rPr>
              <a:t>-Fill out the “</a:t>
            </a:r>
            <a:r>
              <a:rPr lang="en-US" b="1" dirty="0">
                <a:latin typeface="Arial" panose="020B0604020202020204" pitchFamily="34" charset="0"/>
                <a:hlinkClick r:id="rId3"/>
              </a:rPr>
              <a:t>Cancel Supplier Invoice Form</a:t>
            </a:r>
            <a:r>
              <a:rPr lang="en-US" dirty="0">
                <a:latin typeface="Arial" panose="020B0604020202020204" pitchFamily="34" charset="0"/>
              </a:rPr>
              <a:t>:” </a:t>
            </a:r>
          </a:p>
          <a:p>
            <a:r>
              <a:rPr lang="en-US" dirty="0">
                <a:latin typeface="Arial" panose="020B0604020202020204" pitchFamily="34" charset="0"/>
              </a:rPr>
              <a:t>-Request a revised version of the invoice from the supplier or dispute the 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7C077-430B-4692-7069-E5F5EFEA5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45D919-3C20-15D9-60D3-CD3067C3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 Supplier Invoice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8AA67-1712-B207-2798-2BE31F46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8" y="1742787"/>
            <a:ext cx="5835059" cy="4926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C8ABB1-7515-74FE-3D4F-B533BA023348}"/>
              </a:ext>
            </a:extLst>
          </p:cNvPr>
          <p:cNvSpPr txBox="1"/>
          <p:nvPr/>
        </p:nvSpPr>
        <p:spPr>
          <a:xfrm>
            <a:off x="6155944" y="75317"/>
            <a:ext cx="2861056" cy="59093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Cancel the incorrect invoice in Workday before a new corrected invoice is received in Workday.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b="1" dirty="0"/>
              <a:t>Preferably:</a:t>
            </a:r>
          </a:p>
          <a:p>
            <a:r>
              <a:rPr lang="en-US" dirty="0"/>
              <a:t>Obtain corrected invoice and attach to the “Cancel Supplier Invoice” Form when having the original invoice cancelled. AP will make the necessary adjustments with the new corrected invoice.</a:t>
            </a:r>
          </a:p>
          <a:p>
            <a:endParaRPr lang="en-US" dirty="0"/>
          </a:p>
          <a:p>
            <a:r>
              <a:rPr lang="en-US" dirty="0"/>
              <a:t>Note: If the supplier sends a corrected invoice before the original incorrect invoice has been cancelled in Workday, the new corrected invoice could encounter problems.</a:t>
            </a:r>
          </a:p>
        </p:txBody>
      </p:sp>
    </p:spTree>
    <p:extLst>
      <p:ext uri="{BB962C8B-B14F-4D97-AF65-F5344CB8AC3E}">
        <p14:creationId xmlns:p14="http://schemas.microsoft.com/office/powerpoint/2010/main" val="28325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03C9-BD6F-3DB2-4DAD-4757DCF21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5BF5AC-05DB-C386-26D2-BC7A7AC4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Match Exception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0BF4F-9B17-7875-DDDB-0FE3B67B7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3" y="1770307"/>
            <a:ext cx="4846740" cy="4549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CCA0D-E843-A22F-A899-A8ACE51FA7BE}"/>
              </a:ext>
            </a:extLst>
          </p:cNvPr>
          <p:cNvSpPr txBox="1"/>
          <p:nvPr/>
        </p:nvSpPr>
        <p:spPr>
          <a:xfrm>
            <a:off x="5951322" y="2159337"/>
            <a:ext cx="2385115" cy="20313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Moving invoices to other line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Approving Freight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Approving “Other Charges” exception </a:t>
            </a:r>
          </a:p>
        </p:txBody>
      </p:sp>
    </p:spTree>
    <p:extLst>
      <p:ext uri="{BB962C8B-B14F-4D97-AF65-F5344CB8AC3E}">
        <p14:creationId xmlns:p14="http://schemas.microsoft.com/office/powerpoint/2010/main" val="54740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DAAE6-9D85-D160-3D92-0D282CB2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B6C3-F19B-B058-5D1C-9CD1179E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249542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600322"/>
            <a:ext cx="8197114" cy="3810086"/>
          </a:xfrm>
        </p:spPr>
        <p:txBody>
          <a:bodyPr/>
          <a:lstStyle/>
          <a:p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PCS Help: </a:t>
            </a:r>
            <a:r>
              <a:rPr lang="en-US" sz="1800" dirty="0">
                <a:solidFill>
                  <a:schemeClr val="tx1"/>
                </a:solidFill>
              </a:rPr>
              <a:t>When it doubt, send a ticket to PCS Help through Connect or call 206-543-4500</a:t>
            </a:r>
          </a:p>
          <a:p>
            <a:r>
              <a:rPr lang="en-US" sz="1800" dirty="0">
                <a:solidFill>
                  <a:schemeClr val="bg1">
                    <a:lumMod val="10000"/>
                  </a:schemeClr>
                </a:solidFill>
                <a:hlinkClick r:id="rId2"/>
              </a:rPr>
              <a:t>Match Exception Job Aid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10000"/>
                  </a:schemeClr>
                </a:solidFill>
                <a:hlinkClick r:id="rId3"/>
              </a:rPr>
              <a:t>Receiving Job Aid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10000"/>
                  </a:schemeClr>
                </a:solidFill>
                <a:hlinkClick r:id="rId4"/>
              </a:rPr>
              <a:t>Change/Close Web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page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10000"/>
                  </a:schemeClr>
                </a:solidFill>
                <a:hlinkClick r:id="rId5"/>
              </a:rPr>
              <a:t>Invoicing Web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Page</a:t>
            </a:r>
            <a:endParaRPr lang="en-US" sz="1800" dirty="0"/>
          </a:p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</a:rPr>
              <a:t>Procurement Center of Excellence 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hlinkClick r:id="rId6"/>
              </a:rPr>
              <a:t>Event Training Calendar</a:t>
            </a:r>
            <a:endParaRPr lang="en-US" sz="18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</a:rPr>
              <a:t>In Workday:</a:t>
            </a:r>
            <a:endParaRPr lang="en-US" sz="1800" dirty="0"/>
          </a:p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</a:rPr>
              <a:t>R1525 Service Line Invoice in Match Exception in Workday</a:t>
            </a:r>
          </a:p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</a:rPr>
              <a:t>R1149 Find Supplier Invoice in Workday</a:t>
            </a:r>
          </a:p>
          <a:p>
            <a:r>
              <a:rPr lang="en-US" sz="1800" dirty="0">
                <a:solidFill>
                  <a:schemeClr val="accent4">
                    <a:lumMod val="10000"/>
                  </a:schemeClr>
                </a:solidFill>
              </a:rPr>
              <a:t>Supplier Invoice Tracking R1131 in Workday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41F10-7B53-DA66-0489-9CFAB1938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0E3C-9C29-B8FC-A030-313957B2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11160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Tools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08365"/>
            <a:ext cx="8197114" cy="3810086"/>
          </a:xfrm>
        </p:spPr>
        <p:txBody>
          <a:bodyPr/>
          <a:lstStyle/>
          <a:p>
            <a:r>
              <a:rPr lang="en-US" sz="2000" b="0" dirty="0"/>
              <a:t>Invoice Match Exceptions R1166 Report in Workday</a:t>
            </a:r>
          </a:p>
          <a:p>
            <a:pPr lvl="1"/>
            <a:r>
              <a:rPr lang="en-US" sz="1800" b="0" dirty="0"/>
              <a:t>Recommended to run weekly so you can catch invoice issues as soon as possible and avoid payments from being delayed.</a:t>
            </a:r>
          </a:p>
          <a:p>
            <a:pPr lvl="1"/>
            <a:r>
              <a:rPr lang="en-US" sz="1800" b="0" dirty="0"/>
              <a:t>Shows all invoices with exceptions</a:t>
            </a:r>
            <a:endParaRPr lang="en-US" sz="1400" b="0" dirty="0"/>
          </a:p>
          <a:p>
            <a:r>
              <a:rPr lang="en-US" sz="2000" b="0" dirty="0"/>
              <a:t>Match Exception Job Aid</a:t>
            </a:r>
          </a:p>
          <a:p>
            <a:pPr lvl="1"/>
            <a:r>
              <a:rPr lang="en-US" sz="1800" b="0" dirty="0"/>
              <a:t>Review the job aid to learn what to do when you see an invoice exception</a:t>
            </a:r>
          </a:p>
          <a:p>
            <a:endParaRPr lang="en-US" sz="22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3887B-3610-BD21-37D7-4986FF49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337" y="4402936"/>
            <a:ext cx="2883511" cy="1955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91F17F-923B-58EF-DD76-DC038EE5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2" y="4258834"/>
            <a:ext cx="5950634" cy="24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4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CF7E-675A-C108-F295-9BC8BCFE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0" y="371511"/>
            <a:ext cx="3686682" cy="972658"/>
          </a:xfrm>
        </p:spPr>
        <p:txBody>
          <a:bodyPr/>
          <a:lstStyle/>
          <a:p>
            <a:r>
              <a:rPr lang="en-US" dirty="0"/>
              <a:t>Invoice Match Exceptions R1166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44B29-14CB-316E-0F78-45356142A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612" y="31930"/>
            <a:ext cx="3244824" cy="357892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81515-5111-E5F3-76AA-1EF411DFF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50" y="3961098"/>
            <a:ext cx="6735166" cy="287843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B0AD29-6DFB-DC29-E327-39584AFA31A3}"/>
              </a:ext>
            </a:extLst>
          </p:cNvPr>
          <p:cNvCxnSpPr>
            <a:cxnSpLocks/>
          </p:cNvCxnSpPr>
          <p:nvPr/>
        </p:nvCxnSpPr>
        <p:spPr>
          <a:xfrm>
            <a:off x="6676103" y="3619828"/>
            <a:ext cx="0" cy="341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2638754-F403-F80C-4F35-034D0F4AB224}"/>
              </a:ext>
            </a:extLst>
          </p:cNvPr>
          <p:cNvSpPr/>
          <p:nvPr/>
        </p:nvSpPr>
        <p:spPr>
          <a:xfrm>
            <a:off x="7816823" y="4412975"/>
            <a:ext cx="333264" cy="2782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D8FC7-C13A-9221-D284-56CFE6CFB5B8}"/>
              </a:ext>
            </a:extLst>
          </p:cNvPr>
          <p:cNvSpPr txBox="1"/>
          <p:nvPr/>
        </p:nvSpPr>
        <p:spPr>
          <a:xfrm>
            <a:off x="7679391" y="2782329"/>
            <a:ext cx="1176125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pull a report of the list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68419C-9922-CE67-5E44-6C75A1BF7631}"/>
              </a:ext>
            </a:extLst>
          </p:cNvPr>
          <p:cNvCxnSpPr/>
          <p:nvPr/>
        </p:nvCxnSpPr>
        <p:spPr>
          <a:xfrm>
            <a:off x="7983455" y="3705659"/>
            <a:ext cx="0" cy="532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A4B5A-17F7-4FFE-6403-F3350820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5DB0-A786-6DD6-F79B-9F025B03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0" y="371511"/>
            <a:ext cx="3969070" cy="872074"/>
          </a:xfrm>
        </p:spPr>
        <p:txBody>
          <a:bodyPr/>
          <a:lstStyle/>
          <a:p>
            <a:r>
              <a:rPr lang="en-US" dirty="0"/>
              <a:t>Report Export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8CF4A-1E8A-B4E7-30A0-0A00E85F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744"/>
            <a:ext cx="9144000" cy="38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6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64145-C0CE-68CB-355E-43C412852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73FCE4-C248-9D76-6781-5DFD58083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Manage Match Exceptions Job Aid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51371-2C70-9E49-343B-8A0863AF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7" y="2692497"/>
            <a:ext cx="6639486" cy="379399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5E95EC-88AE-A7EC-0C34-04DC640242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88379"/>
            <a:ext cx="8196210" cy="4015497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/>
              <a:t>The job aid will have each exception type and the possible ways to resolve. A lot of variable apply to finding a resolution to an exception.</a:t>
            </a:r>
          </a:p>
        </p:txBody>
      </p:sp>
    </p:spTree>
    <p:extLst>
      <p:ext uri="{BB962C8B-B14F-4D97-AF65-F5344CB8AC3E}">
        <p14:creationId xmlns:p14="http://schemas.microsoft.com/office/powerpoint/2010/main" val="396563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Questions When Reviewing the Report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14988"/>
            <a:ext cx="8196210" cy="4015497"/>
          </a:xfrm>
        </p:spPr>
        <p:txBody>
          <a:bodyPr/>
          <a:lstStyle/>
          <a:p>
            <a:r>
              <a:rPr lang="en-US" sz="2000" dirty="0"/>
              <a:t>Does the invoice belong to this order?</a:t>
            </a:r>
          </a:p>
          <a:p>
            <a:pPr lvl="1"/>
            <a:r>
              <a:rPr lang="en-US" sz="1800" b="0" dirty="0"/>
              <a:t>If “No”</a:t>
            </a:r>
          </a:p>
          <a:p>
            <a:pPr lvl="2"/>
            <a:r>
              <a:rPr lang="en-US" sz="1600" b="0" dirty="0"/>
              <a:t>Fill out the “Cancel Supplier Invoice” form in the Finance Portal to cancel.</a:t>
            </a:r>
          </a:p>
          <a:p>
            <a:pPr lvl="1"/>
            <a:r>
              <a:rPr lang="en-US" sz="1800" b="0" dirty="0"/>
              <a:t>If “Yes”</a:t>
            </a:r>
          </a:p>
          <a:p>
            <a:pPr lvl="2"/>
            <a:r>
              <a:rPr lang="en-US" sz="1600" b="0" dirty="0"/>
              <a:t>Move on to next question</a:t>
            </a:r>
          </a:p>
          <a:p>
            <a:r>
              <a:rPr lang="en-US" sz="2000" dirty="0"/>
              <a:t>Is the invoice applied to the correct line item?</a:t>
            </a:r>
          </a:p>
          <a:p>
            <a:pPr lvl="1"/>
            <a:r>
              <a:rPr lang="en-US" sz="1800" b="0" dirty="0"/>
              <a:t>If “No”</a:t>
            </a:r>
          </a:p>
          <a:p>
            <a:pPr lvl="2"/>
            <a:r>
              <a:rPr lang="en-US" sz="1600" b="0" dirty="0"/>
              <a:t>Fill out the webform “Department Match Exception” in the Finance Portal</a:t>
            </a:r>
          </a:p>
          <a:p>
            <a:pPr lvl="1"/>
            <a:r>
              <a:rPr lang="en-US" sz="1800" b="0" dirty="0"/>
              <a:t>If “Yes”</a:t>
            </a:r>
          </a:p>
          <a:p>
            <a:pPr lvl="2"/>
            <a:r>
              <a:rPr lang="en-US" sz="1600" b="0" dirty="0"/>
              <a:t>What does the exception mean? Let’s find out.</a:t>
            </a:r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FDF3-11FA-2E7C-B67C-DEF63141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Invoices</a:t>
            </a:r>
          </a:p>
        </p:txBody>
      </p:sp>
    </p:spTree>
    <p:extLst>
      <p:ext uri="{BB962C8B-B14F-4D97-AF65-F5344CB8AC3E}">
        <p14:creationId xmlns:p14="http://schemas.microsoft.com/office/powerpoint/2010/main" val="277652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1091</Words>
  <Application>Microsoft Office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Encode Sans Normal Black</vt:lpstr>
      <vt:lpstr>Lucida Grande</vt:lpstr>
      <vt:lpstr>Open Sans</vt:lpstr>
      <vt:lpstr>Open Sans Light</vt:lpstr>
      <vt:lpstr>Uni Sans Regular</vt:lpstr>
      <vt:lpstr>Office Theme</vt:lpstr>
      <vt:lpstr>Custom Design</vt:lpstr>
      <vt:lpstr>1_Custom Design</vt:lpstr>
      <vt:lpstr>Match Exceptions</vt:lpstr>
      <vt:lpstr>Agenda</vt:lpstr>
      <vt:lpstr>Tools</vt:lpstr>
      <vt:lpstr>Important Tools </vt:lpstr>
      <vt:lpstr>Invoice Match Exceptions R1166</vt:lpstr>
      <vt:lpstr>Report Export</vt:lpstr>
      <vt:lpstr>How to Manage Match Exceptions Job Aid</vt:lpstr>
      <vt:lpstr>First Questions When Reviewing the Report </vt:lpstr>
      <vt:lpstr>Reviewing Invoices</vt:lpstr>
      <vt:lpstr>Reviewing Invoices</vt:lpstr>
      <vt:lpstr>Workday Invoice/Line Item</vt:lpstr>
      <vt:lpstr>Review PO and Compare to Invoice</vt:lpstr>
      <vt:lpstr>Receiving Exception</vt:lpstr>
      <vt:lpstr>When Reviewing the Report</vt:lpstr>
      <vt:lpstr>PowerPoint Presentation</vt:lpstr>
      <vt:lpstr>Exception Types</vt:lpstr>
      <vt:lpstr>Exception Types – Change Orders</vt:lpstr>
      <vt:lpstr>Change Orders</vt:lpstr>
      <vt:lpstr>Change Orders</vt:lpstr>
      <vt:lpstr>Other Exceptions</vt:lpstr>
      <vt:lpstr>Cancel Supplier Invoice Form</vt:lpstr>
      <vt:lpstr>Department Match Exception Form</vt:lpstr>
      <vt:lpstr>Other Resources</vt:lpstr>
      <vt:lpstr>Other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Heather Nicholson</cp:lastModifiedBy>
  <cp:revision>94</cp:revision>
  <cp:lastPrinted>2016-02-10T20:19:12Z</cp:lastPrinted>
  <dcterms:created xsi:type="dcterms:W3CDTF">2014-10-14T00:51:43Z</dcterms:created>
  <dcterms:modified xsi:type="dcterms:W3CDTF">2025-06-25T15:59:34Z</dcterms:modified>
</cp:coreProperties>
</file>