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66_3C4F23B8.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2" r:id="rId5"/>
  </p:sldMasterIdLst>
  <p:notesMasterIdLst>
    <p:notesMasterId r:id="rId31"/>
  </p:notesMasterIdLst>
  <p:sldIdLst>
    <p:sldId id="259" r:id="rId6"/>
    <p:sldId id="367" r:id="rId7"/>
    <p:sldId id="331" r:id="rId8"/>
    <p:sldId id="343" r:id="rId9"/>
    <p:sldId id="287" r:id="rId10"/>
    <p:sldId id="317" r:id="rId11"/>
    <p:sldId id="344" r:id="rId12"/>
    <p:sldId id="368" r:id="rId13"/>
    <p:sldId id="358" r:id="rId14"/>
    <p:sldId id="293" r:id="rId15"/>
    <p:sldId id="300" r:id="rId16"/>
    <p:sldId id="345" r:id="rId17"/>
    <p:sldId id="319" r:id="rId18"/>
    <p:sldId id="263" r:id="rId19"/>
    <p:sldId id="285" r:id="rId20"/>
    <p:sldId id="315" r:id="rId21"/>
    <p:sldId id="360" r:id="rId22"/>
    <p:sldId id="365" r:id="rId23"/>
    <p:sldId id="361" r:id="rId24"/>
    <p:sldId id="364" r:id="rId25"/>
    <p:sldId id="359" r:id="rId26"/>
    <p:sldId id="352" r:id="rId27"/>
    <p:sldId id="342" r:id="rId28"/>
    <p:sldId id="366" r:id="rId29"/>
    <p:sldId id="36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7A843A-0286-D348-6709-79B77A59A956}" name="Ray Hsu" initials="RH" userId="S::rayhsu@uw.edu::a5b0cc0f-2588-485b-b865-078c146a7fe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E83"/>
    <a:srgbClr val="E8D3A2"/>
    <a:srgbClr val="E8E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snapToGrid="0">
      <p:cViewPr varScale="1">
        <p:scale>
          <a:sx n="117" d="100"/>
          <a:sy n="117" d="100"/>
        </p:scale>
        <p:origin x="636" y="114"/>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comments/modernComment_166_3C4F23B8.xml><?xml version="1.0" encoding="utf-8"?>
<p188:cmLst xmlns:a="http://schemas.openxmlformats.org/drawingml/2006/main" xmlns:r="http://schemas.openxmlformats.org/officeDocument/2006/relationships" xmlns:p188="http://schemas.microsoft.com/office/powerpoint/2018/8/main">
  <p188:cm id="{1FBB8242-7D61-4092-A9B6-863D119F893E}" authorId="{8D7A843A-0286-D348-6709-79B77A59A956}" created="2024-07-18T02:40:15.309">
    <ac:deMkLst xmlns:ac="http://schemas.microsoft.com/office/drawing/2013/main/command">
      <pc:docMk xmlns:pc="http://schemas.microsoft.com/office/powerpoint/2013/main/command"/>
      <pc:sldMk xmlns:pc="http://schemas.microsoft.com/office/powerpoint/2013/main/command" cId="1011819448" sldId="358"/>
      <ac:spMk id="13" creationId="{2B30997D-067A-24D1-E645-30B96AF964BC}"/>
    </ac:deMkLst>
    <p188:txBody>
      <a:bodyPr/>
      <a:lstStyle/>
      <a:p>
        <a:r>
          <a:rPr lang="en-US"/>
          <a:t>Do we mention WDSS in this or another slide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FCBC7-2E68-4FDB-81CD-200D809E51E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4AC0705-0C5D-4732-8191-0263F687089C}">
      <dgm:prSet phldrT="[Text]"/>
      <dgm:spPr/>
      <dgm:t>
        <a:bodyPr/>
        <a:lstStyle/>
        <a:p>
          <a:r>
            <a:rPr lang="en-US" dirty="0">
              <a:solidFill>
                <a:schemeClr val="bg2"/>
              </a:solidFill>
            </a:rPr>
            <a:t>Procurement Customer Service (PCS) Help</a:t>
          </a:r>
        </a:p>
      </dgm:t>
    </dgm:pt>
    <dgm:pt modelId="{E446C838-A272-4B41-85CA-24BEAE83F110}" type="parTrans" cxnId="{4DA6FF5C-3C59-464A-96C8-5755203051EF}">
      <dgm:prSet/>
      <dgm:spPr/>
      <dgm:t>
        <a:bodyPr/>
        <a:lstStyle/>
        <a:p>
          <a:endParaRPr lang="en-US"/>
        </a:p>
      </dgm:t>
    </dgm:pt>
    <dgm:pt modelId="{1A15A61B-B917-4842-A8C2-4805C47D027E}" type="sibTrans" cxnId="{4DA6FF5C-3C59-464A-96C8-5755203051EF}">
      <dgm:prSet/>
      <dgm:spPr/>
      <dgm:t>
        <a:bodyPr/>
        <a:lstStyle/>
        <a:p>
          <a:endParaRPr lang="en-US"/>
        </a:p>
      </dgm:t>
    </dgm:pt>
    <dgm:pt modelId="{E683D709-7B1C-41E8-A40B-3170F7700EA0}">
      <dgm:prSet phldrT="[Text]"/>
      <dgm:spPr>
        <a:ln>
          <a:solidFill>
            <a:srgbClr val="FF0000"/>
          </a:solidFill>
        </a:ln>
      </dgm:spPr>
      <dgm:t>
        <a:bodyPr/>
        <a:lstStyle/>
        <a:p>
          <a:r>
            <a:rPr lang="en-US" dirty="0">
              <a:solidFill>
                <a:schemeClr val="bg2"/>
              </a:solidFill>
            </a:rPr>
            <a:t>Contracts &amp; Sourcing</a:t>
          </a:r>
        </a:p>
      </dgm:t>
    </dgm:pt>
    <dgm:pt modelId="{CD143D3C-B05E-43DD-A130-5BFB04070256}" type="parTrans" cxnId="{21747BE1-6E56-4B8E-8459-668BE9FD9E51}">
      <dgm:prSet/>
      <dgm:spPr/>
      <dgm:t>
        <a:bodyPr/>
        <a:lstStyle/>
        <a:p>
          <a:endParaRPr lang="en-US"/>
        </a:p>
      </dgm:t>
    </dgm:pt>
    <dgm:pt modelId="{D52FD56D-01BF-4AE0-BEC8-106C6B2DDF71}" type="sibTrans" cxnId="{21747BE1-6E56-4B8E-8459-668BE9FD9E51}">
      <dgm:prSet/>
      <dgm:spPr/>
      <dgm:t>
        <a:bodyPr/>
        <a:lstStyle/>
        <a:p>
          <a:endParaRPr lang="en-US"/>
        </a:p>
      </dgm:t>
    </dgm:pt>
    <dgm:pt modelId="{B511DFD3-EB04-44E4-8A4C-951A818D5399}">
      <dgm:prSet phldrT="[Text]"/>
      <dgm:spPr/>
      <dgm:t>
        <a:bodyPr/>
        <a:lstStyle/>
        <a:p>
          <a:r>
            <a:rPr lang="en-US" dirty="0">
              <a:solidFill>
                <a:schemeClr val="bg2"/>
              </a:solidFill>
            </a:rPr>
            <a:t>Travel</a:t>
          </a:r>
        </a:p>
      </dgm:t>
    </dgm:pt>
    <dgm:pt modelId="{A228A576-5C5B-4AE0-BAC9-8A637ACAA3D3}" type="parTrans" cxnId="{F17A8AEC-FDB2-492E-9B27-E33444E9D77C}">
      <dgm:prSet/>
      <dgm:spPr/>
      <dgm:t>
        <a:bodyPr/>
        <a:lstStyle/>
        <a:p>
          <a:endParaRPr lang="en-US"/>
        </a:p>
      </dgm:t>
    </dgm:pt>
    <dgm:pt modelId="{54D603DB-0A87-4A64-9085-199A8CA71BAD}" type="sibTrans" cxnId="{F17A8AEC-FDB2-492E-9B27-E33444E9D77C}">
      <dgm:prSet/>
      <dgm:spPr/>
      <dgm:t>
        <a:bodyPr/>
        <a:lstStyle/>
        <a:p>
          <a:endParaRPr lang="en-US"/>
        </a:p>
      </dgm:t>
    </dgm:pt>
    <dgm:pt modelId="{5590BFF3-38A0-4038-AA49-DE7C4FF021DE}">
      <dgm:prSet phldrT="[Text]"/>
      <dgm:spPr/>
      <dgm:t>
        <a:bodyPr/>
        <a:lstStyle/>
        <a:p>
          <a:r>
            <a:rPr lang="en-US" dirty="0">
              <a:solidFill>
                <a:schemeClr val="bg2"/>
              </a:solidFill>
            </a:rPr>
            <a:t>Accounts Payable</a:t>
          </a:r>
        </a:p>
        <a:p>
          <a:r>
            <a:rPr lang="en-US" dirty="0">
              <a:solidFill>
                <a:schemeClr val="bg2"/>
              </a:solidFill>
            </a:rPr>
            <a:t>ProCard Team</a:t>
          </a:r>
        </a:p>
        <a:p>
          <a:r>
            <a:rPr lang="en-US" dirty="0">
              <a:solidFill>
                <a:schemeClr val="bg2"/>
              </a:solidFill>
            </a:rPr>
            <a:t>Global</a:t>
          </a:r>
        </a:p>
      </dgm:t>
    </dgm:pt>
    <dgm:pt modelId="{0CB4662B-0A36-428F-B46A-792B78F695D9}" type="parTrans" cxnId="{35069892-4C4C-4778-9B8A-F147FB9838CF}">
      <dgm:prSet/>
      <dgm:spPr/>
      <dgm:t>
        <a:bodyPr/>
        <a:lstStyle/>
        <a:p>
          <a:endParaRPr lang="en-US"/>
        </a:p>
      </dgm:t>
    </dgm:pt>
    <dgm:pt modelId="{27B46967-79EC-44AD-87E3-9684ADCCE6B0}" type="sibTrans" cxnId="{35069892-4C4C-4778-9B8A-F147FB9838CF}">
      <dgm:prSet/>
      <dgm:spPr/>
      <dgm:t>
        <a:bodyPr/>
        <a:lstStyle/>
        <a:p>
          <a:endParaRPr lang="en-US"/>
        </a:p>
      </dgm:t>
    </dgm:pt>
    <dgm:pt modelId="{F5538EEE-119D-4E57-AF02-04117C0372FF}">
      <dgm:prSet phldrT="[Text]"/>
      <dgm:spPr/>
      <dgm:t>
        <a:bodyPr/>
        <a:lstStyle/>
        <a:p>
          <a:r>
            <a:rPr lang="en-US" dirty="0">
              <a:solidFill>
                <a:schemeClr val="bg2"/>
              </a:solidFill>
            </a:rPr>
            <a:t>Business Systems/Vendor Control</a:t>
          </a:r>
        </a:p>
      </dgm:t>
    </dgm:pt>
    <dgm:pt modelId="{1A1CD611-42AE-4F6D-BCA2-2F5C4C46EDE9}" type="parTrans" cxnId="{32799B62-DF03-4720-8DC4-7F6B7F50AD1D}">
      <dgm:prSet/>
      <dgm:spPr/>
      <dgm:t>
        <a:bodyPr/>
        <a:lstStyle/>
        <a:p>
          <a:endParaRPr lang="en-US"/>
        </a:p>
      </dgm:t>
    </dgm:pt>
    <dgm:pt modelId="{9AF69102-AE81-45B7-9663-DCEC230F93FE}" type="sibTrans" cxnId="{32799B62-DF03-4720-8DC4-7F6B7F50AD1D}">
      <dgm:prSet/>
      <dgm:spPr/>
      <dgm:t>
        <a:bodyPr/>
        <a:lstStyle/>
        <a:p>
          <a:endParaRPr lang="en-US"/>
        </a:p>
      </dgm:t>
    </dgm:pt>
    <dgm:pt modelId="{B8B87BA7-82FB-4894-B485-54C8CC2E953F}">
      <dgm:prSet phldrT="[Text]"/>
      <dgm:spPr/>
      <dgm:t>
        <a:bodyPr/>
        <a:lstStyle/>
        <a:p>
          <a:r>
            <a:rPr lang="en-US" dirty="0">
              <a:solidFill>
                <a:schemeClr val="bg2"/>
              </a:solidFill>
            </a:rPr>
            <a:t>Training Team</a:t>
          </a:r>
        </a:p>
      </dgm:t>
    </dgm:pt>
    <dgm:pt modelId="{A60A3CF2-5CF9-4203-B022-AD78CF800BD1}" type="parTrans" cxnId="{DD3D8C40-8000-45A9-B2AD-D81D1268429D}">
      <dgm:prSet/>
      <dgm:spPr/>
      <dgm:t>
        <a:bodyPr/>
        <a:lstStyle/>
        <a:p>
          <a:endParaRPr lang="en-US"/>
        </a:p>
      </dgm:t>
    </dgm:pt>
    <dgm:pt modelId="{1D7CAC8E-A1A8-4588-B3A9-D192617CB949}" type="sibTrans" cxnId="{DD3D8C40-8000-45A9-B2AD-D81D1268429D}">
      <dgm:prSet/>
      <dgm:spPr/>
      <dgm:t>
        <a:bodyPr/>
        <a:lstStyle/>
        <a:p>
          <a:endParaRPr lang="en-US"/>
        </a:p>
      </dgm:t>
    </dgm:pt>
    <dgm:pt modelId="{9BBBEC7D-2020-4F4E-AA80-54BE4EFCD3F9}" type="pres">
      <dgm:prSet presAssocID="{F02FCBC7-2E68-4FDB-81CD-200D809E51ED}" presName="Name0" presStyleCnt="0">
        <dgm:presLayoutVars>
          <dgm:dir/>
          <dgm:resizeHandles val="exact"/>
        </dgm:presLayoutVars>
      </dgm:prSet>
      <dgm:spPr/>
    </dgm:pt>
    <dgm:pt modelId="{03079261-BAC3-4260-9030-09AE337817CD}" type="pres">
      <dgm:prSet presAssocID="{F02FCBC7-2E68-4FDB-81CD-200D809E51ED}" presName="cycle" presStyleCnt="0"/>
      <dgm:spPr/>
    </dgm:pt>
    <dgm:pt modelId="{8E21EADF-66B1-4431-B1C4-75978ED8F095}" type="pres">
      <dgm:prSet presAssocID="{24AC0705-0C5D-4732-8191-0263F687089C}" presName="nodeFirstNode" presStyleLbl="node1" presStyleIdx="0" presStyleCnt="6">
        <dgm:presLayoutVars>
          <dgm:bulletEnabled val="1"/>
        </dgm:presLayoutVars>
      </dgm:prSet>
      <dgm:spPr/>
    </dgm:pt>
    <dgm:pt modelId="{D92F4167-4171-4713-9DE2-CB8DEA9E5E51}" type="pres">
      <dgm:prSet presAssocID="{1A15A61B-B917-4842-A8C2-4805C47D027E}" presName="sibTransFirstNode" presStyleLbl="bgShp" presStyleIdx="0" presStyleCnt="1"/>
      <dgm:spPr/>
    </dgm:pt>
    <dgm:pt modelId="{BEEAC83D-A3F4-4A3E-899C-F9CE623EA468}" type="pres">
      <dgm:prSet presAssocID="{B8B87BA7-82FB-4894-B485-54C8CC2E953F}" presName="nodeFollowingNodes" presStyleLbl="node1" presStyleIdx="1" presStyleCnt="6" custRadScaleRad="106533" custRadScaleInc="119183">
        <dgm:presLayoutVars>
          <dgm:bulletEnabled val="1"/>
        </dgm:presLayoutVars>
      </dgm:prSet>
      <dgm:spPr/>
    </dgm:pt>
    <dgm:pt modelId="{931B055E-6451-4CAE-9A8C-686291CF161A}" type="pres">
      <dgm:prSet presAssocID="{E683D709-7B1C-41E8-A40B-3170F7700EA0}" presName="nodeFollowingNodes" presStyleLbl="node1" presStyleIdx="2" presStyleCnt="6" custRadScaleRad="104072" custRadScaleInc="-100884">
        <dgm:presLayoutVars>
          <dgm:bulletEnabled val="1"/>
        </dgm:presLayoutVars>
      </dgm:prSet>
      <dgm:spPr/>
    </dgm:pt>
    <dgm:pt modelId="{3C577314-B793-47A6-93F5-87D94AD55601}" type="pres">
      <dgm:prSet presAssocID="{B511DFD3-EB04-44E4-8A4C-951A818D5399}" presName="nodeFollowingNodes" presStyleLbl="node1" presStyleIdx="3" presStyleCnt="6">
        <dgm:presLayoutVars>
          <dgm:bulletEnabled val="1"/>
        </dgm:presLayoutVars>
      </dgm:prSet>
      <dgm:spPr/>
    </dgm:pt>
    <dgm:pt modelId="{FCD854AE-8CED-40BF-A662-9F4F0B0C8DD1}" type="pres">
      <dgm:prSet presAssocID="{5590BFF3-38A0-4038-AA49-DE7C4FF021DE}" presName="nodeFollowingNodes" presStyleLbl="node1" presStyleIdx="4" presStyleCnt="6" custRadScaleRad="112950" custRadScaleInc="129965">
        <dgm:presLayoutVars>
          <dgm:bulletEnabled val="1"/>
        </dgm:presLayoutVars>
      </dgm:prSet>
      <dgm:spPr/>
    </dgm:pt>
    <dgm:pt modelId="{2818E4B9-38B1-4051-BFC9-2BCAB2B5EDBD}" type="pres">
      <dgm:prSet presAssocID="{F5538EEE-119D-4E57-AF02-04117C0372FF}" presName="nodeFollowingNodes" presStyleLbl="node1" presStyleIdx="5" presStyleCnt="6" custRadScaleRad="98638" custRadScaleInc="-88813">
        <dgm:presLayoutVars>
          <dgm:bulletEnabled val="1"/>
        </dgm:presLayoutVars>
      </dgm:prSet>
      <dgm:spPr/>
    </dgm:pt>
  </dgm:ptLst>
  <dgm:cxnLst>
    <dgm:cxn modelId="{78A1260E-F4DA-45E3-A4A7-D664396F942F}" type="presOf" srcId="{5590BFF3-38A0-4038-AA49-DE7C4FF021DE}" destId="{FCD854AE-8CED-40BF-A662-9F4F0B0C8DD1}" srcOrd="0" destOrd="0" presId="urn:microsoft.com/office/officeart/2005/8/layout/cycle3"/>
    <dgm:cxn modelId="{DD3D8C40-8000-45A9-B2AD-D81D1268429D}" srcId="{F02FCBC7-2E68-4FDB-81CD-200D809E51ED}" destId="{B8B87BA7-82FB-4894-B485-54C8CC2E953F}" srcOrd="1" destOrd="0" parTransId="{A60A3CF2-5CF9-4203-B022-AD78CF800BD1}" sibTransId="{1D7CAC8E-A1A8-4588-B3A9-D192617CB949}"/>
    <dgm:cxn modelId="{4DA6FF5C-3C59-464A-96C8-5755203051EF}" srcId="{F02FCBC7-2E68-4FDB-81CD-200D809E51ED}" destId="{24AC0705-0C5D-4732-8191-0263F687089C}" srcOrd="0" destOrd="0" parTransId="{E446C838-A272-4B41-85CA-24BEAE83F110}" sibTransId="{1A15A61B-B917-4842-A8C2-4805C47D027E}"/>
    <dgm:cxn modelId="{32799B62-DF03-4720-8DC4-7F6B7F50AD1D}" srcId="{F02FCBC7-2E68-4FDB-81CD-200D809E51ED}" destId="{F5538EEE-119D-4E57-AF02-04117C0372FF}" srcOrd="5" destOrd="0" parTransId="{1A1CD611-42AE-4F6D-BCA2-2F5C4C46EDE9}" sibTransId="{9AF69102-AE81-45B7-9663-DCEC230F93FE}"/>
    <dgm:cxn modelId="{D1347E64-3A54-4237-9DAD-C19A777ABAE0}" type="presOf" srcId="{B8B87BA7-82FB-4894-B485-54C8CC2E953F}" destId="{BEEAC83D-A3F4-4A3E-899C-F9CE623EA468}" srcOrd="0" destOrd="0" presId="urn:microsoft.com/office/officeart/2005/8/layout/cycle3"/>
    <dgm:cxn modelId="{C439DC66-051B-418D-8BF9-DBB390947856}" type="presOf" srcId="{E683D709-7B1C-41E8-A40B-3170F7700EA0}" destId="{931B055E-6451-4CAE-9A8C-686291CF161A}" srcOrd="0" destOrd="0" presId="urn:microsoft.com/office/officeart/2005/8/layout/cycle3"/>
    <dgm:cxn modelId="{B4672F7D-33F3-4CB4-BDA5-317756165700}" type="presOf" srcId="{1A15A61B-B917-4842-A8C2-4805C47D027E}" destId="{D92F4167-4171-4713-9DE2-CB8DEA9E5E51}" srcOrd="0" destOrd="0" presId="urn:microsoft.com/office/officeart/2005/8/layout/cycle3"/>
    <dgm:cxn modelId="{44982082-BCC8-46E9-B59E-B2B52BBBD9A5}" type="presOf" srcId="{F5538EEE-119D-4E57-AF02-04117C0372FF}" destId="{2818E4B9-38B1-4051-BFC9-2BCAB2B5EDBD}" srcOrd="0" destOrd="0" presId="urn:microsoft.com/office/officeart/2005/8/layout/cycle3"/>
    <dgm:cxn modelId="{5C7DF690-FFF8-4357-86F1-857560604BA2}" type="presOf" srcId="{24AC0705-0C5D-4732-8191-0263F687089C}" destId="{8E21EADF-66B1-4431-B1C4-75978ED8F095}" srcOrd="0" destOrd="0" presId="urn:microsoft.com/office/officeart/2005/8/layout/cycle3"/>
    <dgm:cxn modelId="{35069892-4C4C-4778-9B8A-F147FB9838CF}" srcId="{F02FCBC7-2E68-4FDB-81CD-200D809E51ED}" destId="{5590BFF3-38A0-4038-AA49-DE7C4FF021DE}" srcOrd="4" destOrd="0" parTransId="{0CB4662B-0A36-428F-B46A-792B78F695D9}" sibTransId="{27B46967-79EC-44AD-87E3-9684ADCCE6B0}"/>
    <dgm:cxn modelId="{21747BE1-6E56-4B8E-8459-668BE9FD9E51}" srcId="{F02FCBC7-2E68-4FDB-81CD-200D809E51ED}" destId="{E683D709-7B1C-41E8-A40B-3170F7700EA0}" srcOrd="2" destOrd="0" parTransId="{CD143D3C-B05E-43DD-A130-5BFB04070256}" sibTransId="{D52FD56D-01BF-4AE0-BEC8-106C6B2DDF71}"/>
    <dgm:cxn modelId="{F17A8AEC-FDB2-492E-9B27-E33444E9D77C}" srcId="{F02FCBC7-2E68-4FDB-81CD-200D809E51ED}" destId="{B511DFD3-EB04-44E4-8A4C-951A818D5399}" srcOrd="3" destOrd="0" parTransId="{A228A576-5C5B-4AE0-BAC9-8A637ACAA3D3}" sibTransId="{54D603DB-0A87-4A64-9085-199A8CA71BAD}"/>
    <dgm:cxn modelId="{CF9A60F1-D9C3-49BF-8C56-6B9FC2881CF2}" type="presOf" srcId="{B511DFD3-EB04-44E4-8A4C-951A818D5399}" destId="{3C577314-B793-47A6-93F5-87D94AD55601}" srcOrd="0" destOrd="0" presId="urn:microsoft.com/office/officeart/2005/8/layout/cycle3"/>
    <dgm:cxn modelId="{B6B510FC-7513-49D4-8E39-E3EAF36457C6}" type="presOf" srcId="{F02FCBC7-2E68-4FDB-81CD-200D809E51ED}" destId="{9BBBEC7D-2020-4F4E-AA80-54BE4EFCD3F9}" srcOrd="0" destOrd="0" presId="urn:microsoft.com/office/officeart/2005/8/layout/cycle3"/>
    <dgm:cxn modelId="{7F0E6938-4756-4453-8A2F-89B2D7F41FED}" type="presParOf" srcId="{9BBBEC7D-2020-4F4E-AA80-54BE4EFCD3F9}" destId="{03079261-BAC3-4260-9030-09AE337817CD}" srcOrd="0" destOrd="0" presId="urn:microsoft.com/office/officeart/2005/8/layout/cycle3"/>
    <dgm:cxn modelId="{68C914AD-A094-4D3A-A061-CB20E1CD4462}" type="presParOf" srcId="{03079261-BAC3-4260-9030-09AE337817CD}" destId="{8E21EADF-66B1-4431-B1C4-75978ED8F095}" srcOrd="0" destOrd="0" presId="urn:microsoft.com/office/officeart/2005/8/layout/cycle3"/>
    <dgm:cxn modelId="{C091CD78-F1C2-4463-B35B-D17C9A1F857B}" type="presParOf" srcId="{03079261-BAC3-4260-9030-09AE337817CD}" destId="{D92F4167-4171-4713-9DE2-CB8DEA9E5E51}" srcOrd="1" destOrd="0" presId="urn:microsoft.com/office/officeart/2005/8/layout/cycle3"/>
    <dgm:cxn modelId="{61687281-879D-4E51-8C69-2E334022E30F}" type="presParOf" srcId="{03079261-BAC3-4260-9030-09AE337817CD}" destId="{BEEAC83D-A3F4-4A3E-899C-F9CE623EA468}" srcOrd="2" destOrd="0" presId="urn:microsoft.com/office/officeart/2005/8/layout/cycle3"/>
    <dgm:cxn modelId="{D4B87B5A-FFA0-453A-8E6A-679DDF5353FF}" type="presParOf" srcId="{03079261-BAC3-4260-9030-09AE337817CD}" destId="{931B055E-6451-4CAE-9A8C-686291CF161A}" srcOrd="3" destOrd="0" presId="urn:microsoft.com/office/officeart/2005/8/layout/cycle3"/>
    <dgm:cxn modelId="{8C6E51CF-3243-496D-9B1F-49809DA01BB2}" type="presParOf" srcId="{03079261-BAC3-4260-9030-09AE337817CD}" destId="{3C577314-B793-47A6-93F5-87D94AD55601}" srcOrd="4" destOrd="0" presId="urn:microsoft.com/office/officeart/2005/8/layout/cycle3"/>
    <dgm:cxn modelId="{0C6677A1-569B-46BF-A096-F3A5148163E4}" type="presParOf" srcId="{03079261-BAC3-4260-9030-09AE337817CD}" destId="{FCD854AE-8CED-40BF-A662-9F4F0B0C8DD1}" srcOrd="5" destOrd="0" presId="urn:microsoft.com/office/officeart/2005/8/layout/cycle3"/>
    <dgm:cxn modelId="{83F400BF-2C39-42D2-A97B-D50D8EA8AEAF}" type="presParOf" srcId="{03079261-BAC3-4260-9030-09AE337817CD}" destId="{2818E4B9-38B1-4051-BFC9-2BCAB2B5EDBD}"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898147-2041-4F6C-A626-2DA70367482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84C997E4-138A-4BC1-BEAE-A2A7C7EC8B7B}">
      <dgm:prSet phldrT="[Text]" custT="1"/>
      <dgm:spPr>
        <a:noFill/>
        <a:ln>
          <a:noFill/>
        </a:ln>
      </dgm:spPr>
      <dgm:t>
        <a:bodyPr/>
        <a:lstStyle/>
        <a:p>
          <a:r>
            <a:rPr lang="en-US" sz="2000" b="1"/>
            <a:t>Insignificant Justifications</a:t>
          </a:r>
        </a:p>
      </dgm:t>
    </dgm:pt>
    <dgm:pt modelId="{9207FED4-8676-47E7-9D1D-3B5811BDCB57}" type="parTrans" cxnId="{9A2703A6-4602-4F49-8558-BE473BA2A297}">
      <dgm:prSet/>
      <dgm:spPr/>
      <dgm:t>
        <a:bodyPr/>
        <a:lstStyle/>
        <a:p>
          <a:endParaRPr lang="en-US"/>
        </a:p>
      </dgm:t>
    </dgm:pt>
    <dgm:pt modelId="{6E78D735-28D1-4F7D-B6BB-596584827FD7}" type="sibTrans" cxnId="{9A2703A6-4602-4F49-8558-BE473BA2A297}">
      <dgm:prSet/>
      <dgm:spPr/>
      <dgm:t>
        <a:bodyPr/>
        <a:lstStyle/>
        <a:p>
          <a:endParaRPr lang="en-US"/>
        </a:p>
      </dgm:t>
    </dgm:pt>
    <dgm:pt modelId="{7AEC0E49-74A1-4B30-9F36-058530DF9C3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a:t>The Supplier offers a competitive price</a:t>
          </a:r>
        </a:p>
      </dgm:t>
    </dgm:pt>
    <dgm:pt modelId="{B6D8276F-86EF-47B9-A55F-4589B5A3DA7C}" type="parTrans" cxnId="{14D4D3EE-7439-475E-9013-E1EFACA4CEF0}">
      <dgm:prSet/>
      <dgm:spPr/>
      <dgm:t>
        <a:bodyPr/>
        <a:lstStyle/>
        <a:p>
          <a:endParaRPr lang="en-US"/>
        </a:p>
      </dgm:t>
    </dgm:pt>
    <dgm:pt modelId="{3FB304A1-606A-4956-A771-8FDF16843986}" type="sibTrans" cxnId="{14D4D3EE-7439-475E-9013-E1EFACA4CEF0}">
      <dgm:prSet/>
      <dgm:spPr/>
      <dgm:t>
        <a:bodyPr/>
        <a:lstStyle/>
        <a:p>
          <a:endParaRPr lang="en-US"/>
        </a:p>
      </dgm:t>
    </dgm:pt>
    <dgm:pt modelId="{4957F9F3-EAD2-4E2B-834B-2F7BE12885C1}">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a:t>Friendly Sales Staff</a:t>
          </a:r>
        </a:p>
      </dgm:t>
    </dgm:pt>
    <dgm:pt modelId="{301A3905-7BE3-4E4F-B087-60A153B46722}" type="parTrans" cxnId="{021F0D01-3BBC-4C40-94C8-9D3E0A307D5E}">
      <dgm:prSet/>
      <dgm:spPr/>
      <dgm:t>
        <a:bodyPr/>
        <a:lstStyle/>
        <a:p>
          <a:endParaRPr lang="en-US"/>
        </a:p>
      </dgm:t>
    </dgm:pt>
    <dgm:pt modelId="{787F3707-AA54-4C3F-B8A0-00D1873D0AD0}" type="sibTrans" cxnId="{021F0D01-3BBC-4C40-94C8-9D3E0A307D5E}">
      <dgm:prSet/>
      <dgm:spPr/>
      <dgm:t>
        <a:bodyPr/>
        <a:lstStyle/>
        <a:p>
          <a:endParaRPr lang="en-US"/>
        </a:p>
      </dgm:t>
    </dgm:pt>
    <dgm:pt modelId="{71B6E326-C07E-42C9-9377-DB7F6D524CB7}">
      <dgm:prSet phldrT="[Text]" custT="1"/>
      <dgm:spPr>
        <a:noFill/>
        <a:ln>
          <a:noFill/>
        </a:ln>
      </dgm:spPr>
      <dgm:t>
        <a:bodyPr/>
        <a:lstStyle/>
        <a:p>
          <a:r>
            <a:rPr lang="en-US" sz="2000" b="1"/>
            <a:t>Concrete Justifications</a:t>
          </a:r>
        </a:p>
      </dgm:t>
    </dgm:pt>
    <dgm:pt modelId="{7118C180-0926-4F27-BC8E-D28EBCD17D82}" type="parTrans" cxnId="{5B19AC70-9061-445D-BABD-BDEA581E8657}">
      <dgm:prSet/>
      <dgm:spPr/>
      <dgm:t>
        <a:bodyPr/>
        <a:lstStyle/>
        <a:p>
          <a:endParaRPr lang="en-US"/>
        </a:p>
      </dgm:t>
    </dgm:pt>
    <dgm:pt modelId="{A6EBD502-0C28-4CBA-A5A8-20B9710AB6BC}" type="sibTrans" cxnId="{5B19AC70-9061-445D-BABD-BDEA581E8657}">
      <dgm:prSet/>
      <dgm:spPr/>
      <dgm:t>
        <a:bodyPr/>
        <a:lstStyle/>
        <a:p>
          <a:endParaRPr lang="en-US"/>
        </a:p>
      </dgm:t>
    </dgm:pt>
    <dgm:pt modelId="{5F8C7EDF-9DF7-49C6-8648-D5569520612D}">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a:solidFill>
                <a:schemeClr val="accent1"/>
              </a:solidFill>
            </a:rPr>
            <a:t>Supplier Named by Funding Source</a:t>
          </a:r>
        </a:p>
      </dgm:t>
    </dgm:pt>
    <dgm:pt modelId="{CFF7A15B-4E6F-4029-BD91-68EA2F28DBE5}" type="parTrans" cxnId="{BD92760A-838F-4D9A-9A20-794DC2664AF5}">
      <dgm:prSet/>
      <dgm:spPr/>
      <dgm:t>
        <a:bodyPr/>
        <a:lstStyle/>
        <a:p>
          <a:endParaRPr lang="en-US"/>
        </a:p>
      </dgm:t>
    </dgm:pt>
    <dgm:pt modelId="{ED39CBA5-7F7A-451F-814A-15A3E03C27EF}" type="sibTrans" cxnId="{BD92760A-838F-4D9A-9A20-794DC2664AF5}">
      <dgm:prSet/>
      <dgm:spPr/>
      <dgm:t>
        <a:bodyPr/>
        <a:lstStyle/>
        <a:p>
          <a:endParaRPr lang="en-US"/>
        </a:p>
      </dgm:t>
    </dgm:pt>
    <dgm:pt modelId="{48C8C646-4BF4-4C52-A438-9543C7F1899A}">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a:solidFill>
                <a:schemeClr val="accent1"/>
              </a:solidFill>
            </a:rPr>
            <a:t>Need for Identical Equipment/ Continuity</a:t>
          </a:r>
        </a:p>
      </dgm:t>
    </dgm:pt>
    <dgm:pt modelId="{88012538-7545-4549-9D35-218A396CB661}" type="parTrans" cxnId="{4818AD2F-1AC7-451B-B17B-2AFE906F3F56}">
      <dgm:prSet/>
      <dgm:spPr/>
      <dgm:t>
        <a:bodyPr/>
        <a:lstStyle/>
        <a:p>
          <a:endParaRPr lang="en-US"/>
        </a:p>
      </dgm:t>
    </dgm:pt>
    <dgm:pt modelId="{500158AD-11B6-4AC7-8264-0A9104417C63}" type="sibTrans" cxnId="{4818AD2F-1AC7-451B-B17B-2AFE906F3F56}">
      <dgm:prSet/>
      <dgm:spPr/>
      <dgm:t>
        <a:bodyPr/>
        <a:lstStyle/>
        <a:p>
          <a:endParaRPr lang="en-US"/>
        </a:p>
      </dgm:t>
    </dgm:pt>
    <dgm:pt modelId="{016C57F8-6E14-4084-B83A-925261086F10}">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a:solidFill>
                <a:schemeClr val="accent1"/>
              </a:solidFill>
            </a:rPr>
            <a:t>Unique Expertise, Background or Education</a:t>
          </a:r>
        </a:p>
      </dgm:t>
    </dgm:pt>
    <dgm:pt modelId="{06BAE703-D827-45E2-93E0-464FDD5F9D2B}" type="parTrans" cxnId="{4A8CFEE2-B22A-4F3A-87E1-E192BB52C2CD}">
      <dgm:prSet/>
      <dgm:spPr/>
      <dgm:t>
        <a:bodyPr/>
        <a:lstStyle/>
        <a:p>
          <a:endParaRPr lang="en-US"/>
        </a:p>
      </dgm:t>
    </dgm:pt>
    <dgm:pt modelId="{9664D0AB-4EDF-4EF5-99F8-6443BAE6C7BB}" type="sibTrans" cxnId="{4A8CFEE2-B22A-4F3A-87E1-E192BB52C2CD}">
      <dgm:prSet/>
      <dgm:spPr/>
      <dgm:t>
        <a:bodyPr/>
        <a:lstStyle/>
        <a:p>
          <a:endParaRPr lang="en-US"/>
        </a:p>
      </dgm:t>
    </dgm:pt>
    <dgm:pt modelId="{E6FA1C2C-07C4-42BA-B8FA-723289EE643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a:t>Personal Recommendations</a:t>
          </a:r>
        </a:p>
      </dgm:t>
    </dgm:pt>
    <dgm:pt modelId="{5EBE2839-9F79-4061-85F0-A968C000219A}" type="parTrans" cxnId="{F1F83677-3452-4E1A-8D8F-ED92C747A9BD}">
      <dgm:prSet/>
      <dgm:spPr/>
      <dgm:t>
        <a:bodyPr/>
        <a:lstStyle/>
        <a:p>
          <a:endParaRPr lang="en-US"/>
        </a:p>
      </dgm:t>
    </dgm:pt>
    <dgm:pt modelId="{3F073943-460A-441E-B1A6-BCED2336D38D}" type="sibTrans" cxnId="{F1F83677-3452-4E1A-8D8F-ED92C747A9BD}">
      <dgm:prSet/>
      <dgm:spPr/>
      <dgm:t>
        <a:bodyPr/>
        <a:lstStyle/>
        <a:p>
          <a:endParaRPr lang="en-US"/>
        </a:p>
      </dgm:t>
    </dgm:pt>
    <dgm:pt modelId="{B0D722C0-BF73-4991-86B1-827465BA66E6}">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a:solidFill>
                <a:schemeClr val="accent1"/>
              </a:solidFill>
            </a:rPr>
            <a:t>One Manufacturer, OEM Repair or Maintenance</a:t>
          </a:r>
        </a:p>
      </dgm:t>
    </dgm:pt>
    <dgm:pt modelId="{E86A4035-7486-4D2F-BF56-D23EDE0A80ED}" type="parTrans" cxnId="{FFD56F01-17FD-40CC-A172-D8C4784C12B4}">
      <dgm:prSet/>
      <dgm:spPr/>
      <dgm:t>
        <a:bodyPr/>
        <a:lstStyle/>
        <a:p>
          <a:endParaRPr lang="en-US"/>
        </a:p>
      </dgm:t>
    </dgm:pt>
    <dgm:pt modelId="{7496FF44-978C-4F3F-B682-D9DD4B00E261}" type="sibTrans" cxnId="{FFD56F01-17FD-40CC-A172-D8C4784C12B4}">
      <dgm:prSet/>
      <dgm:spPr/>
      <dgm:t>
        <a:bodyPr/>
        <a:lstStyle/>
        <a:p>
          <a:endParaRPr lang="en-US"/>
        </a:p>
      </dgm:t>
    </dgm:pt>
    <dgm:pt modelId="{0439C97A-2889-4852-827C-BA73E01274AD}" type="pres">
      <dgm:prSet presAssocID="{5A898147-2041-4F6C-A626-2DA703674822}" presName="outerComposite" presStyleCnt="0">
        <dgm:presLayoutVars>
          <dgm:chMax val="2"/>
          <dgm:animLvl val="lvl"/>
          <dgm:resizeHandles val="exact"/>
        </dgm:presLayoutVars>
      </dgm:prSet>
      <dgm:spPr/>
    </dgm:pt>
    <dgm:pt modelId="{DDA02A43-19CF-49EB-9EC8-AAF781C54F37}" type="pres">
      <dgm:prSet presAssocID="{5A898147-2041-4F6C-A626-2DA703674822}" presName="dummyMaxCanvas" presStyleCnt="0"/>
      <dgm:spPr/>
    </dgm:pt>
    <dgm:pt modelId="{6B858629-F36C-4E54-A6C9-93EBCDD102F9}" type="pres">
      <dgm:prSet presAssocID="{5A898147-2041-4F6C-A626-2DA703674822}" presName="parentComposite" presStyleCnt="0"/>
      <dgm:spPr/>
    </dgm:pt>
    <dgm:pt modelId="{5866DBB2-1294-4429-9586-AD14DD0C0EFF}" type="pres">
      <dgm:prSet presAssocID="{5A898147-2041-4F6C-A626-2DA703674822}" presName="parent1" presStyleLbl="alignAccFollowNode1" presStyleIdx="0" presStyleCnt="4" custScaleX="153635" custScaleY="49476" custLinFactNeighborX="14299" custLinFactNeighborY="25410">
        <dgm:presLayoutVars>
          <dgm:chMax val="4"/>
        </dgm:presLayoutVars>
      </dgm:prSet>
      <dgm:spPr>
        <a:prstGeom prst="rect">
          <a:avLst/>
        </a:prstGeom>
      </dgm:spPr>
    </dgm:pt>
    <dgm:pt modelId="{BBE2677E-744B-4995-8369-CFEC462DD89B}" type="pres">
      <dgm:prSet presAssocID="{5A898147-2041-4F6C-A626-2DA703674822}" presName="parent2" presStyleLbl="alignAccFollowNode1" presStyleIdx="1" presStyleCnt="4" custScaleX="147092" custScaleY="47895" custLinFactNeighborX="40482" custLinFactNeighborY="25410">
        <dgm:presLayoutVars>
          <dgm:chMax val="4"/>
        </dgm:presLayoutVars>
      </dgm:prSet>
      <dgm:spPr>
        <a:prstGeom prst="rect">
          <a:avLst/>
        </a:prstGeom>
      </dgm:spPr>
    </dgm:pt>
    <dgm:pt modelId="{48A5FBC5-157F-4082-BDA3-A7F5443EEFA4}" type="pres">
      <dgm:prSet presAssocID="{5A898147-2041-4F6C-A626-2DA703674822}" presName="childrenComposite" presStyleCnt="0"/>
      <dgm:spPr/>
    </dgm:pt>
    <dgm:pt modelId="{3D3722F7-687E-4FCC-B5D1-415E92932523}" type="pres">
      <dgm:prSet presAssocID="{5A898147-2041-4F6C-A626-2DA703674822}" presName="dummyMaxCanvas_ChildArea" presStyleCnt="0"/>
      <dgm:spPr/>
    </dgm:pt>
    <dgm:pt modelId="{FF373AB6-692D-4305-897F-013B37816236}" type="pres">
      <dgm:prSet presAssocID="{5A898147-2041-4F6C-A626-2DA703674822}" presName="fulcrum" presStyleLbl="alignAccFollowNode1" presStyleIdx="2" presStyleCnt="4"/>
      <dgm:spPr>
        <a:solidFill>
          <a:srgbClr val="0070C0"/>
        </a:solidFill>
        <a:ln>
          <a:solidFill>
            <a:srgbClr val="1A3260">
              <a:alpha val="90000"/>
            </a:srgbClr>
          </a:solidFill>
        </a:ln>
      </dgm:spPr>
    </dgm:pt>
    <dgm:pt modelId="{48CCAC67-3CCF-4B44-96F9-D8B895910930}" type="pres">
      <dgm:prSet presAssocID="{5A898147-2041-4F6C-A626-2DA703674822}" presName="balance_34" presStyleLbl="alignAccFollowNode1" presStyleIdx="3" presStyleCnt="4" custAng="480085" custLinFactNeighborX="-206" custLinFactNeighborY="2316">
        <dgm:presLayoutVars>
          <dgm:bulletEnabled val="1"/>
        </dgm:presLayoutVars>
      </dgm:prSet>
      <dgm:spPr>
        <a:solidFill>
          <a:srgbClr val="0070C0"/>
        </a:solidFill>
        <a:ln>
          <a:solidFill>
            <a:srgbClr val="1A3260">
              <a:alpha val="90000"/>
            </a:srgbClr>
          </a:solidFill>
        </a:ln>
      </dgm:spPr>
    </dgm:pt>
    <dgm:pt modelId="{96E22BE1-D0BF-4F1A-A6FF-BEEF37A08051}" type="pres">
      <dgm:prSet presAssocID="{5A898147-2041-4F6C-A626-2DA703674822}" presName="right_34_1" presStyleLbl="node1" presStyleIdx="0" presStyleCnt="7" custAng="447188" custLinFactNeighborX="-1130" custLinFactNeighborY="15086">
        <dgm:presLayoutVars>
          <dgm:bulletEnabled val="1"/>
        </dgm:presLayoutVars>
      </dgm:prSet>
      <dgm:spPr>
        <a:prstGeom prst="rect">
          <a:avLst/>
        </a:prstGeom>
      </dgm:spPr>
    </dgm:pt>
    <dgm:pt modelId="{C83B90E5-F311-40E6-A845-41E3F18D91F4}" type="pres">
      <dgm:prSet presAssocID="{5A898147-2041-4F6C-A626-2DA703674822}" presName="right_34_2" presStyleLbl="node1" presStyleIdx="1" presStyleCnt="7" custAng="414129" custLinFactNeighborX="3390" custLinFactNeighborY="6928">
        <dgm:presLayoutVars>
          <dgm:bulletEnabled val="1"/>
        </dgm:presLayoutVars>
      </dgm:prSet>
      <dgm:spPr>
        <a:prstGeom prst="rect">
          <a:avLst/>
        </a:prstGeom>
      </dgm:spPr>
    </dgm:pt>
    <dgm:pt modelId="{C0F3F5AF-219F-4CC4-AABA-9D2E9DCC91BD}" type="pres">
      <dgm:prSet presAssocID="{5A898147-2041-4F6C-A626-2DA703674822}" presName="right_34_3" presStyleLbl="node1" presStyleIdx="2" presStyleCnt="7" custAng="373346" custLinFactNeighborX="8475" custLinFactNeighborY="0">
        <dgm:presLayoutVars>
          <dgm:bulletEnabled val="1"/>
        </dgm:presLayoutVars>
      </dgm:prSet>
      <dgm:spPr>
        <a:prstGeom prst="rect">
          <a:avLst/>
        </a:prstGeom>
      </dgm:spPr>
    </dgm:pt>
    <dgm:pt modelId="{955074BE-C096-4188-AE7D-2443352D8879}" type="pres">
      <dgm:prSet presAssocID="{5A898147-2041-4F6C-A626-2DA703674822}" presName="right_34_4" presStyleLbl="node1" presStyleIdx="3" presStyleCnt="7" custAng="356236" custLinFactNeighborX="11865" custLinFactNeighborY="-7048">
        <dgm:presLayoutVars>
          <dgm:bulletEnabled val="1"/>
        </dgm:presLayoutVars>
      </dgm:prSet>
      <dgm:spPr>
        <a:prstGeom prst="rect">
          <a:avLst/>
        </a:prstGeom>
      </dgm:spPr>
    </dgm:pt>
    <dgm:pt modelId="{21464D19-84B8-49FD-81D5-BD24FAB31CD6}" type="pres">
      <dgm:prSet presAssocID="{5A898147-2041-4F6C-A626-2DA703674822}" presName="left_34_1" presStyleLbl="node1" presStyleIdx="4" presStyleCnt="7" custAng="497764" custLinFactNeighborX="5423" custLinFactNeighborY="-34902">
        <dgm:presLayoutVars>
          <dgm:bulletEnabled val="1"/>
        </dgm:presLayoutVars>
      </dgm:prSet>
      <dgm:spPr>
        <a:prstGeom prst="rect">
          <a:avLst/>
        </a:prstGeom>
      </dgm:spPr>
    </dgm:pt>
    <dgm:pt modelId="{7830A52C-0128-4CA6-ACA7-AF12001C0A32}" type="pres">
      <dgm:prSet presAssocID="{5A898147-2041-4F6C-A626-2DA703674822}" presName="left_34_2" presStyleLbl="node1" presStyleIdx="5" presStyleCnt="7" custAng="457075" custLinFactNeighborX="10981" custLinFactNeighborY="-40539">
        <dgm:presLayoutVars>
          <dgm:bulletEnabled val="1"/>
        </dgm:presLayoutVars>
      </dgm:prSet>
      <dgm:spPr>
        <a:prstGeom prst="rect">
          <a:avLst/>
        </a:prstGeom>
      </dgm:spPr>
    </dgm:pt>
    <dgm:pt modelId="{46A66198-9D23-4BBB-B82A-D7C3B508F94A}" type="pres">
      <dgm:prSet presAssocID="{5A898147-2041-4F6C-A626-2DA703674822}" presName="left_34_3" presStyleLbl="node1" presStyleIdx="6" presStyleCnt="7" custAng="462457" custLinFactNeighborX="17180" custLinFactNeighborY="-42979">
        <dgm:presLayoutVars>
          <dgm:bulletEnabled val="1"/>
        </dgm:presLayoutVars>
      </dgm:prSet>
      <dgm:spPr>
        <a:prstGeom prst="rect">
          <a:avLst/>
        </a:prstGeom>
      </dgm:spPr>
    </dgm:pt>
  </dgm:ptLst>
  <dgm:cxnLst>
    <dgm:cxn modelId="{021F0D01-3BBC-4C40-94C8-9D3E0A307D5E}" srcId="{84C997E4-138A-4BC1-BEAE-A2A7C7EC8B7B}" destId="{4957F9F3-EAD2-4E2B-834B-2F7BE12885C1}" srcOrd="2" destOrd="0" parTransId="{301A3905-7BE3-4E4F-B087-60A153B46722}" sibTransId="{787F3707-AA54-4C3F-B8A0-00D1873D0AD0}"/>
    <dgm:cxn modelId="{FFD56F01-17FD-40CC-A172-D8C4784C12B4}" srcId="{71B6E326-C07E-42C9-9377-DB7F6D524CB7}" destId="{B0D722C0-BF73-4991-86B1-827465BA66E6}" srcOrd="0" destOrd="0" parTransId="{E86A4035-7486-4D2F-BF56-D23EDE0A80ED}" sibTransId="{7496FF44-978C-4F3F-B682-D9DD4B00E261}"/>
    <dgm:cxn modelId="{BD92760A-838F-4D9A-9A20-794DC2664AF5}" srcId="{71B6E326-C07E-42C9-9377-DB7F6D524CB7}" destId="{5F8C7EDF-9DF7-49C6-8648-D5569520612D}" srcOrd="1" destOrd="0" parTransId="{CFF7A15B-4E6F-4029-BD91-68EA2F28DBE5}" sibTransId="{ED39CBA5-7F7A-451F-814A-15A3E03C27EF}"/>
    <dgm:cxn modelId="{DD01CE1A-BA17-492F-AD21-7F009C17E9F2}" type="presOf" srcId="{7AEC0E49-74A1-4B30-9F36-058530DF9C39}" destId="{7830A52C-0128-4CA6-ACA7-AF12001C0A32}" srcOrd="0" destOrd="0" presId="urn:microsoft.com/office/officeart/2005/8/layout/balance1"/>
    <dgm:cxn modelId="{7902C02E-2D3A-4120-A332-ECA59A88D5CB}" type="presOf" srcId="{5F8C7EDF-9DF7-49C6-8648-D5569520612D}" destId="{C83B90E5-F311-40E6-A845-41E3F18D91F4}" srcOrd="0" destOrd="0" presId="urn:microsoft.com/office/officeart/2005/8/layout/balance1"/>
    <dgm:cxn modelId="{4818AD2F-1AC7-451B-B17B-2AFE906F3F56}" srcId="{71B6E326-C07E-42C9-9377-DB7F6D524CB7}" destId="{48C8C646-4BF4-4C52-A438-9543C7F1899A}" srcOrd="3" destOrd="0" parTransId="{88012538-7545-4549-9D35-218A396CB661}" sibTransId="{500158AD-11B6-4AC7-8264-0A9104417C63}"/>
    <dgm:cxn modelId="{A1DBDE32-F817-4754-AB14-2F1BF008C68A}" type="presOf" srcId="{E6FA1C2C-07C4-42BA-B8FA-723289EE643A}" destId="{21464D19-84B8-49FD-81D5-BD24FAB31CD6}" srcOrd="0" destOrd="0" presId="urn:microsoft.com/office/officeart/2005/8/layout/balance1"/>
    <dgm:cxn modelId="{55FAB14E-B74E-41F0-B921-B273507A2BB3}" type="presOf" srcId="{4957F9F3-EAD2-4E2B-834B-2F7BE12885C1}" destId="{46A66198-9D23-4BBB-B82A-D7C3B508F94A}" srcOrd="0" destOrd="0" presId="urn:microsoft.com/office/officeart/2005/8/layout/balance1"/>
    <dgm:cxn modelId="{C3F1EB4F-DC81-4F95-AEB0-D52134E675D4}" type="presOf" srcId="{71B6E326-C07E-42C9-9377-DB7F6D524CB7}" destId="{BBE2677E-744B-4995-8369-CFEC462DD89B}" srcOrd="0" destOrd="0" presId="urn:microsoft.com/office/officeart/2005/8/layout/balance1"/>
    <dgm:cxn modelId="{5B19AC70-9061-445D-BABD-BDEA581E8657}" srcId="{5A898147-2041-4F6C-A626-2DA703674822}" destId="{71B6E326-C07E-42C9-9377-DB7F6D524CB7}" srcOrd="1" destOrd="0" parTransId="{7118C180-0926-4F27-BC8E-D28EBCD17D82}" sibTransId="{A6EBD502-0C28-4CBA-A5A8-20B9710AB6BC}"/>
    <dgm:cxn modelId="{F1F83677-3452-4E1A-8D8F-ED92C747A9BD}" srcId="{84C997E4-138A-4BC1-BEAE-A2A7C7EC8B7B}" destId="{E6FA1C2C-07C4-42BA-B8FA-723289EE643A}" srcOrd="0" destOrd="0" parTransId="{5EBE2839-9F79-4061-85F0-A968C000219A}" sibTransId="{3F073943-460A-441E-B1A6-BCED2336D38D}"/>
    <dgm:cxn modelId="{BF9BCCA2-9BDA-4E5F-AC86-99F6C9061812}" type="presOf" srcId="{5A898147-2041-4F6C-A626-2DA703674822}" destId="{0439C97A-2889-4852-827C-BA73E01274AD}" srcOrd="0" destOrd="0" presId="urn:microsoft.com/office/officeart/2005/8/layout/balance1"/>
    <dgm:cxn modelId="{9A2703A6-4602-4F49-8558-BE473BA2A297}" srcId="{5A898147-2041-4F6C-A626-2DA703674822}" destId="{84C997E4-138A-4BC1-BEAE-A2A7C7EC8B7B}" srcOrd="0" destOrd="0" parTransId="{9207FED4-8676-47E7-9D1D-3B5811BDCB57}" sibTransId="{6E78D735-28D1-4F7D-B6BB-596584827FD7}"/>
    <dgm:cxn modelId="{ABA418B6-5BEC-4F88-8A90-1F5DEE0E4D38}" type="presOf" srcId="{48C8C646-4BF4-4C52-A438-9543C7F1899A}" destId="{955074BE-C096-4188-AE7D-2443352D8879}" srcOrd="0" destOrd="0" presId="urn:microsoft.com/office/officeart/2005/8/layout/balance1"/>
    <dgm:cxn modelId="{A4F881CB-5E2E-4E0F-BF7E-721E7511B52D}" type="presOf" srcId="{016C57F8-6E14-4084-B83A-925261086F10}" destId="{C0F3F5AF-219F-4CC4-AABA-9D2E9DCC91BD}" srcOrd="0" destOrd="0" presId="urn:microsoft.com/office/officeart/2005/8/layout/balance1"/>
    <dgm:cxn modelId="{4A8CFEE2-B22A-4F3A-87E1-E192BB52C2CD}" srcId="{71B6E326-C07E-42C9-9377-DB7F6D524CB7}" destId="{016C57F8-6E14-4084-B83A-925261086F10}" srcOrd="2" destOrd="0" parTransId="{06BAE703-D827-45E2-93E0-464FDD5F9D2B}" sibTransId="{9664D0AB-4EDF-4EF5-99F8-6443BAE6C7BB}"/>
    <dgm:cxn modelId="{14D4D3EE-7439-475E-9013-E1EFACA4CEF0}" srcId="{84C997E4-138A-4BC1-BEAE-A2A7C7EC8B7B}" destId="{7AEC0E49-74A1-4B30-9F36-058530DF9C39}" srcOrd="1" destOrd="0" parTransId="{B6D8276F-86EF-47B9-A55F-4589B5A3DA7C}" sibTransId="{3FB304A1-606A-4956-A771-8FDF16843986}"/>
    <dgm:cxn modelId="{8790ECEF-2DAF-402D-B5B6-BC7AEE1C939C}" type="presOf" srcId="{84C997E4-138A-4BC1-BEAE-A2A7C7EC8B7B}" destId="{5866DBB2-1294-4429-9586-AD14DD0C0EFF}" srcOrd="0" destOrd="0" presId="urn:microsoft.com/office/officeart/2005/8/layout/balance1"/>
    <dgm:cxn modelId="{CDED25F8-D1FA-4AD9-86B5-3BFDE2DFA53A}" type="presOf" srcId="{B0D722C0-BF73-4991-86B1-827465BA66E6}" destId="{96E22BE1-D0BF-4F1A-A6FF-BEEF37A08051}" srcOrd="0" destOrd="0" presId="urn:microsoft.com/office/officeart/2005/8/layout/balance1"/>
    <dgm:cxn modelId="{DA77D427-353D-4E36-ABB8-7FFD1A0A41CC}" type="presParOf" srcId="{0439C97A-2889-4852-827C-BA73E01274AD}" destId="{DDA02A43-19CF-49EB-9EC8-AAF781C54F37}" srcOrd="0" destOrd="0" presId="urn:microsoft.com/office/officeart/2005/8/layout/balance1"/>
    <dgm:cxn modelId="{5D387355-155B-4D9C-A73D-9571F26801A0}" type="presParOf" srcId="{0439C97A-2889-4852-827C-BA73E01274AD}" destId="{6B858629-F36C-4E54-A6C9-93EBCDD102F9}" srcOrd="1" destOrd="0" presId="urn:microsoft.com/office/officeart/2005/8/layout/balance1"/>
    <dgm:cxn modelId="{37DD928F-04F4-4218-818E-84FC4BA21CB2}" type="presParOf" srcId="{6B858629-F36C-4E54-A6C9-93EBCDD102F9}" destId="{5866DBB2-1294-4429-9586-AD14DD0C0EFF}" srcOrd="0" destOrd="0" presId="urn:microsoft.com/office/officeart/2005/8/layout/balance1"/>
    <dgm:cxn modelId="{A183A8ED-51E7-4944-9518-3C15526CC6CA}" type="presParOf" srcId="{6B858629-F36C-4E54-A6C9-93EBCDD102F9}" destId="{BBE2677E-744B-4995-8369-CFEC462DD89B}" srcOrd="1" destOrd="0" presId="urn:microsoft.com/office/officeart/2005/8/layout/balance1"/>
    <dgm:cxn modelId="{E4AAEC96-1123-4F1A-8211-88ABEC5B64C2}" type="presParOf" srcId="{0439C97A-2889-4852-827C-BA73E01274AD}" destId="{48A5FBC5-157F-4082-BDA3-A7F5443EEFA4}" srcOrd="2" destOrd="0" presId="urn:microsoft.com/office/officeart/2005/8/layout/balance1"/>
    <dgm:cxn modelId="{773C41CD-19FF-4D65-8CFE-93113D2BA715}" type="presParOf" srcId="{48A5FBC5-157F-4082-BDA3-A7F5443EEFA4}" destId="{3D3722F7-687E-4FCC-B5D1-415E92932523}" srcOrd="0" destOrd="0" presId="urn:microsoft.com/office/officeart/2005/8/layout/balance1"/>
    <dgm:cxn modelId="{EE9FA67A-0F1E-490F-8245-1CDCCF1D5270}" type="presParOf" srcId="{48A5FBC5-157F-4082-BDA3-A7F5443EEFA4}" destId="{FF373AB6-692D-4305-897F-013B37816236}" srcOrd="1" destOrd="0" presId="urn:microsoft.com/office/officeart/2005/8/layout/balance1"/>
    <dgm:cxn modelId="{8EE168AF-3D1B-46E6-BC47-D38FC3956986}" type="presParOf" srcId="{48A5FBC5-157F-4082-BDA3-A7F5443EEFA4}" destId="{48CCAC67-3CCF-4B44-96F9-D8B895910930}" srcOrd="2" destOrd="0" presId="urn:microsoft.com/office/officeart/2005/8/layout/balance1"/>
    <dgm:cxn modelId="{FD6DEA84-B3CB-4822-8302-C545711B73B7}" type="presParOf" srcId="{48A5FBC5-157F-4082-BDA3-A7F5443EEFA4}" destId="{96E22BE1-D0BF-4F1A-A6FF-BEEF37A08051}" srcOrd="3" destOrd="0" presId="urn:microsoft.com/office/officeart/2005/8/layout/balance1"/>
    <dgm:cxn modelId="{C61DA8FA-3D96-4235-A306-1DB07B0668F6}" type="presParOf" srcId="{48A5FBC5-157F-4082-BDA3-A7F5443EEFA4}" destId="{C83B90E5-F311-40E6-A845-41E3F18D91F4}" srcOrd="4" destOrd="0" presId="urn:microsoft.com/office/officeart/2005/8/layout/balance1"/>
    <dgm:cxn modelId="{2EFC9525-56C9-4DDB-A313-37D954D4F8BC}" type="presParOf" srcId="{48A5FBC5-157F-4082-BDA3-A7F5443EEFA4}" destId="{C0F3F5AF-219F-4CC4-AABA-9D2E9DCC91BD}" srcOrd="5" destOrd="0" presId="urn:microsoft.com/office/officeart/2005/8/layout/balance1"/>
    <dgm:cxn modelId="{0AB18BBD-382B-4044-9DE2-BE7C49E0E8F5}" type="presParOf" srcId="{48A5FBC5-157F-4082-BDA3-A7F5443EEFA4}" destId="{955074BE-C096-4188-AE7D-2443352D8879}" srcOrd="6" destOrd="0" presId="urn:microsoft.com/office/officeart/2005/8/layout/balance1"/>
    <dgm:cxn modelId="{54741CBA-318F-4245-BF3B-004A1EBEED76}" type="presParOf" srcId="{48A5FBC5-157F-4082-BDA3-A7F5443EEFA4}" destId="{21464D19-84B8-49FD-81D5-BD24FAB31CD6}" srcOrd="7" destOrd="0" presId="urn:microsoft.com/office/officeart/2005/8/layout/balance1"/>
    <dgm:cxn modelId="{4EFC7C1F-2248-4A30-8EA3-5EBCFF402A9E}" type="presParOf" srcId="{48A5FBC5-157F-4082-BDA3-A7F5443EEFA4}" destId="{7830A52C-0128-4CA6-ACA7-AF12001C0A32}" srcOrd="8" destOrd="0" presId="urn:microsoft.com/office/officeart/2005/8/layout/balance1"/>
    <dgm:cxn modelId="{79EC57B6-94F7-4011-AC68-590DAEC95909}" type="presParOf" srcId="{48A5FBC5-157F-4082-BDA3-A7F5443EEFA4}" destId="{46A66198-9D23-4BBB-B82A-D7C3B508F94A}"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EA59E8-89DD-4B53-9244-8C0B53C7975F}" type="doc">
      <dgm:prSet loTypeId="urn:microsoft.com/office/officeart/2005/8/layout/bProcess3" loCatId="process" qsTypeId="urn:microsoft.com/office/officeart/2005/8/quickstyle/simple2" qsCatId="simple" csTypeId="urn:microsoft.com/office/officeart/2005/8/colors/accent1_2" csCatId="accent1" phldr="1"/>
      <dgm:spPr/>
      <dgm:t>
        <a:bodyPr/>
        <a:lstStyle/>
        <a:p>
          <a:endParaRPr lang="en-US"/>
        </a:p>
      </dgm:t>
    </dgm:pt>
    <dgm:pt modelId="{0E91DB07-A48B-46A6-8D65-EF982264AD26}">
      <dgm:prSet phldrT="[Text]"/>
      <dgm:spPr/>
      <dgm:t>
        <a:bodyPr/>
        <a:lstStyle/>
        <a:p>
          <a:r>
            <a:rPr lang="en-US"/>
            <a:t>Confirm Funding Source and Availability</a:t>
          </a:r>
        </a:p>
      </dgm:t>
    </dgm:pt>
    <dgm:pt modelId="{336A724D-A3BC-47FD-9044-A7ECBD35BEFA}" type="parTrans" cxnId="{F42E049D-D6E1-406E-9DF7-463DA5050558}">
      <dgm:prSet/>
      <dgm:spPr/>
      <dgm:t>
        <a:bodyPr/>
        <a:lstStyle/>
        <a:p>
          <a:endParaRPr lang="en-US"/>
        </a:p>
      </dgm:t>
    </dgm:pt>
    <dgm:pt modelId="{F92EB74E-038A-4B52-B0BD-CBBB69FE4FF5}" type="sibTrans" cxnId="{F42E049D-D6E1-406E-9DF7-463DA5050558}">
      <dgm:prSet/>
      <dgm:spPr/>
      <dgm:t>
        <a:bodyPr/>
        <a:lstStyle/>
        <a:p>
          <a:endParaRPr lang="en-US"/>
        </a:p>
      </dgm:t>
    </dgm:pt>
    <dgm:pt modelId="{3DB1E485-ACAF-4201-97C9-86FE5EEC78C7}">
      <dgm:prSet phldrT="[Text]"/>
      <dgm:spPr/>
      <dgm:t>
        <a:bodyPr/>
        <a:lstStyle/>
        <a:p>
          <a:r>
            <a:rPr lang="en-US"/>
            <a:t>Define Requirements</a:t>
          </a:r>
        </a:p>
      </dgm:t>
    </dgm:pt>
    <dgm:pt modelId="{F56A2779-1C10-46C0-BAA9-DDF4567F5BE2}" type="parTrans" cxnId="{12AA92C9-BC58-4754-865E-A89B7DFEF7E7}">
      <dgm:prSet/>
      <dgm:spPr/>
      <dgm:t>
        <a:bodyPr/>
        <a:lstStyle/>
        <a:p>
          <a:endParaRPr lang="en-US"/>
        </a:p>
      </dgm:t>
    </dgm:pt>
    <dgm:pt modelId="{887F6332-08C8-420A-A637-F30966E6F41D}" type="sibTrans" cxnId="{12AA92C9-BC58-4754-865E-A89B7DFEF7E7}">
      <dgm:prSet/>
      <dgm:spPr/>
      <dgm:t>
        <a:bodyPr/>
        <a:lstStyle/>
        <a:p>
          <a:endParaRPr lang="en-US"/>
        </a:p>
      </dgm:t>
    </dgm:pt>
    <dgm:pt modelId="{9E2B662F-DD9B-49AE-BA5C-1BF0F72164E8}">
      <dgm:prSet phldrT="[Text]"/>
      <dgm:spPr>
        <a:ln>
          <a:solidFill>
            <a:srgbClr val="FF0000"/>
          </a:solidFill>
        </a:ln>
      </dgm:spPr>
      <dgm:t>
        <a:bodyPr/>
        <a:lstStyle/>
        <a:p>
          <a:r>
            <a:rPr lang="en-US"/>
            <a:t>Know Relevant Rules and Regulations</a:t>
          </a:r>
        </a:p>
      </dgm:t>
    </dgm:pt>
    <dgm:pt modelId="{C8D83303-F264-4BE4-AD2C-B2403D1F6341}" type="parTrans" cxnId="{525580CB-55D3-4705-BC9D-D1D9D4C4B72D}">
      <dgm:prSet/>
      <dgm:spPr/>
      <dgm:t>
        <a:bodyPr/>
        <a:lstStyle/>
        <a:p>
          <a:endParaRPr lang="en-US"/>
        </a:p>
      </dgm:t>
    </dgm:pt>
    <dgm:pt modelId="{772B3C17-D2BF-480B-B134-6868E2918B2F}" type="sibTrans" cxnId="{525580CB-55D3-4705-BC9D-D1D9D4C4B72D}">
      <dgm:prSet/>
      <dgm:spPr/>
      <dgm:t>
        <a:bodyPr/>
        <a:lstStyle/>
        <a:p>
          <a:endParaRPr lang="en-US"/>
        </a:p>
      </dgm:t>
    </dgm:pt>
    <dgm:pt modelId="{ED00BE3A-29F4-41D4-9D33-AFDE8CEC73F7}">
      <dgm:prSet phldrT="[Text]"/>
      <dgm:spPr>
        <a:ln>
          <a:solidFill>
            <a:srgbClr val="FF0000"/>
          </a:solidFill>
        </a:ln>
      </dgm:spPr>
      <dgm:t>
        <a:bodyPr/>
        <a:lstStyle/>
        <a:p>
          <a:r>
            <a:rPr lang="en-US" dirty="0"/>
            <a:t>Advance planning and communication with Procurement Services is encouraged</a:t>
          </a:r>
        </a:p>
      </dgm:t>
    </dgm:pt>
    <dgm:pt modelId="{4949E8AB-209B-406E-887D-85CC89B289A6}" type="parTrans" cxnId="{3505CD9B-4653-4FBC-BB0A-F05F5E0F57EB}">
      <dgm:prSet/>
      <dgm:spPr/>
      <dgm:t>
        <a:bodyPr/>
        <a:lstStyle/>
        <a:p>
          <a:endParaRPr lang="en-US"/>
        </a:p>
      </dgm:t>
    </dgm:pt>
    <dgm:pt modelId="{B9B969A3-2EB9-4A74-B848-CD547C8BEDC3}" type="sibTrans" cxnId="{3505CD9B-4653-4FBC-BB0A-F05F5E0F57EB}">
      <dgm:prSet/>
      <dgm:spPr/>
      <dgm:t>
        <a:bodyPr/>
        <a:lstStyle/>
        <a:p>
          <a:endParaRPr lang="en-US"/>
        </a:p>
      </dgm:t>
    </dgm:pt>
    <dgm:pt modelId="{274D35A3-CCAE-45DA-B7D4-7D996B615161}">
      <dgm:prSet phldrT="[Text]"/>
      <dgm:spPr>
        <a:ln>
          <a:solidFill>
            <a:srgbClr val="FF0000"/>
          </a:solidFill>
        </a:ln>
      </dgm:spPr>
      <dgm:t>
        <a:bodyPr/>
        <a:lstStyle/>
        <a:p>
          <a:r>
            <a:rPr lang="en-US" dirty="0"/>
            <a:t>Understand Options</a:t>
          </a:r>
        </a:p>
        <a:p>
          <a:r>
            <a:rPr lang="en-US" dirty="0"/>
            <a:t>(See Procurement Services Website for guidance)</a:t>
          </a:r>
        </a:p>
      </dgm:t>
    </dgm:pt>
    <dgm:pt modelId="{02DC415F-53F0-4502-9C2F-8F50CF94EB5A}" type="parTrans" cxnId="{B1AC99F3-F4DD-4B81-AAE7-3A491BB90418}">
      <dgm:prSet/>
      <dgm:spPr/>
      <dgm:t>
        <a:bodyPr/>
        <a:lstStyle/>
        <a:p>
          <a:endParaRPr lang="en-US"/>
        </a:p>
      </dgm:t>
    </dgm:pt>
    <dgm:pt modelId="{B023770E-AD65-4FD3-B6C3-4444DE9258D7}" type="sibTrans" cxnId="{B1AC99F3-F4DD-4B81-AAE7-3A491BB90418}">
      <dgm:prSet/>
      <dgm:spPr/>
      <dgm:t>
        <a:bodyPr/>
        <a:lstStyle/>
        <a:p>
          <a:endParaRPr lang="en-US"/>
        </a:p>
      </dgm:t>
    </dgm:pt>
    <dgm:pt modelId="{3845A85B-BDE0-4041-BF01-EEDB3D27E2EA}">
      <dgm:prSet phldrT="[Text]"/>
      <dgm:spPr>
        <a:ln>
          <a:solidFill>
            <a:srgbClr val="FF0000"/>
          </a:solidFill>
        </a:ln>
      </dgm:spPr>
      <dgm:t>
        <a:bodyPr/>
        <a:lstStyle/>
        <a:p>
          <a:r>
            <a:rPr lang="en-US" dirty="0"/>
            <a:t>Purchase via Appropriate Method</a:t>
          </a:r>
        </a:p>
        <a:p>
          <a:r>
            <a:rPr lang="en-US" dirty="0"/>
            <a:t>(Catalogs, </a:t>
          </a:r>
          <a:r>
            <a:rPr lang="en-US" dirty="0" err="1"/>
            <a:t>Procard</a:t>
          </a:r>
          <a:r>
            <a:rPr lang="en-US" dirty="0"/>
            <a:t>)</a:t>
          </a:r>
        </a:p>
      </dgm:t>
    </dgm:pt>
    <dgm:pt modelId="{A8B46E83-E640-41FD-89E8-87BF3DB5B903}" type="parTrans" cxnId="{91B540F4-A277-4C37-AA34-2390A1A440CF}">
      <dgm:prSet/>
      <dgm:spPr/>
      <dgm:t>
        <a:bodyPr/>
        <a:lstStyle/>
        <a:p>
          <a:endParaRPr lang="en-US"/>
        </a:p>
      </dgm:t>
    </dgm:pt>
    <dgm:pt modelId="{2EC5DF35-179C-4E9C-B791-47FC070D78BF}" type="sibTrans" cxnId="{91B540F4-A277-4C37-AA34-2390A1A440CF}">
      <dgm:prSet/>
      <dgm:spPr/>
      <dgm:t>
        <a:bodyPr/>
        <a:lstStyle/>
        <a:p>
          <a:endParaRPr lang="en-US"/>
        </a:p>
      </dgm:t>
    </dgm:pt>
    <dgm:pt modelId="{A32D5D9A-1A6A-4EB0-B8F0-6A6CCF43057C}">
      <dgm:prSet phldrT="[Text]"/>
      <dgm:spPr/>
      <dgm:t>
        <a:bodyPr/>
        <a:lstStyle/>
        <a:p>
          <a:r>
            <a:rPr lang="en-US"/>
            <a:t>Receive Goods and Services</a:t>
          </a:r>
        </a:p>
      </dgm:t>
    </dgm:pt>
    <dgm:pt modelId="{390EB001-6F57-4465-8960-CB9AF11FC03A}" type="parTrans" cxnId="{E01F3170-1B68-4851-AFCE-14AF66A6C8B4}">
      <dgm:prSet/>
      <dgm:spPr/>
      <dgm:t>
        <a:bodyPr/>
        <a:lstStyle/>
        <a:p>
          <a:endParaRPr lang="en-US"/>
        </a:p>
      </dgm:t>
    </dgm:pt>
    <dgm:pt modelId="{8EE0155A-B85E-4AAA-B361-50B65A12BC98}" type="sibTrans" cxnId="{E01F3170-1B68-4851-AFCE-14AF66A6C8B4}">
      <dgm:prSet/>
      <dgm:spPr/>
      <dgm:t>
        <a:bodyPr/>
        <a:lstStyle/>
        <a:p>
          <a:endParaRPr lang="en-US"/>
        </a:p>
      </dgm:t>
    </dgm:pt>
    <dgm:pt modelId="{A5F1DDB2-EB05-4A40-879E-294A75762655}">
      <dgm:prSet phldrT="[Text]"/>
      <dgm:spPr/>
      <dgm:t>
        <a:bodyPr/>
        <a:lstStyle/>
        <a:p>
          <a:r>
            <a:rPr lang="en-US"/>
            <a:t>Reconciliation and Payment Process</a:t>
          </a:r>
        </a:p>
      </dgm:t>
    </dgm:pt>
    <dgm:pt modelId="{A0D3EDED-347E-4B84-8F75-32C5197B3E8D}" type="parTrans" cxnId="{2AE4FE87-8130-4846-825C-9EF7D4FC2B84}">
      <dgm:prSet/>
      <dgm:spPr/>
      <dgm:t>
        <a:bodyPr/>
        <a:lstStyle/>
        <a:p>
          <a:endParaRPr lang="en-US"/>
        </a:p>
      </dgm:t>
    </dgm:pt>
    <dgm:pt modelId="{A4FC7B59-D0CD-49C9-A1E9-D85E2CF11A03}" type="sibTrans" cxnId="{2AE4FE87-8130-4846-825C-9EF7D4FC2B84}">
      <dgm:prSet/>
      <dgm:spPr/>
      <dgm:t>
        <a:bodyPr/>
        <a:lstStyle/>
        <a:p>
          <a:endParaRPr lang="en-US"/>
        </a:p>
      </dgm:t>
    </dgm:pt>
    <dgm:pt modelId="{DFD05F6C-0C88-4902-AFD5-83DCC6906767}" type="pres">
      <dgm:prSet presAssocID="{C4EA59E8-89DD-4B53-9244-8C0B53C7975F}" presName="Name0" presStyleCnt="0">
        <dgm:presLayoutVars>
          <dgm:dir/>
          <dgm:resizeHandles val="exact"/>
        </dgm:presLayoutVars>
      </dgm:prSet>
      <dgm:spPr/>
    </dgm:pt>
    <dgm:pt modelId="{471C69D7-F664-4D70-9428-33418E8A7485}" type="pres">
      <dgm:prSet presAssocID="{0E91DB07-A48B-46A6-8D65-EF982264AD26}" presName="node" presStyleLbl="node1" presStyleIdx="0" presStyleCnt="8" custLinFactNeighborX="-93" custLinFactNeighborY="-34013">
        <dgm:presLayoutVars>
          <dgm:bulletEnabled val="1"/>
        </dgm:presLayoutVars>
      </dgm:prSet>
      <dgm:spPr/>
    </dgm:pt>
    <dgm:pt modelId="{2BABBF07-333B-479E-B71F-5A896B4FD915}" type="pres">
      <dgm:prSet presAssocID="{F92EB74E-038A-4B52-B0BD-CBBB69FE4FF5}" presName="sibTrans" presStyleLbl="sibTrans1D1" presStyleIdx="0" presStyleCnt="7"/>
      <dgm:spPr/>
    </dgm:pt>
    <dgm:pt modelId="{2DDD1A46-9D5C-480B-8039-39B71D5CDD98}" type="pres">
      <dgm:prSet presAssocID="{F92EB74E-038A-4B52-B0BD-CBBB69FE4FF5}" presName="connectorText" presStyleLbl="sibTrans1D1" presStyleIdx="0" presStyleCnt="7"/>
      <dgm:spPr/>
    </dgm:pt>
    <dgm:pt modelId="{80E076DA-65C6-4BFB-A72A-38641806B91B}" type="pres">
      <dgm:prSet presAssocID="{3DB1E485-ACAF-4201-97C9-86FE5EEC78C7}" presName="node" presStyleLbl="node1" presStyleIdx="1" presStyleCnt="8" custLinFactNeighborX="-93" custLinFactNeighborY="-34013">
        <dgm:presLayoutVars>
          <dgm:bulletEnabled val="1"/>
        </dgm:presLayoutVars>
      </dgm:prSet>
      <dgm:spPr/>
    </dgm:pt>
    <dgm:pt modelId="{54C6D132-2B7A-4240-A137-5600D24BEA78}" type="pres">
      <dgm:prSet presAssocID="{887F6332-08C8-420A-A637-F30966E6F41D}" presName="sibTrans" presStyleLbl="sibTrans1D1" presStyleIdx="1" presStyleCnt="7"/>
      <dgm:spPr/>
    </dgm:pt>
    <dgm:pt modelId="{B9667FF1-A35D-498B-B658-CFC33F563C9A}" type="pres">
      <dgm:prSet presAssocID="{887F6332-08C8-420A-A637-F30966E6F41D}" presName="connectorText" presStyleLbl="sibTrans1D1" presStyleIdx="1" presStyleCnt="7"/>
      <dgm:spPr/>
    </dgm:pt>
    <dgm:pt modelId="{1EE07C69-95F0-43BD-B1E3-FA671123A79E}" type="pres">
      <dgm:prSet presAssocID="{9E2B662F-DD9B-49AE-BA5C-1BF0F72164E8}" presName="node" presStyleLbl="node1" presStyleIdx="2" presStyleCnt="8" custLinFactNeighborX="-93" custLinFactNeighborY="-34013">
        <dgm:presLayoutVars>
          <dgm:bulletEnabled val="1"/>
        </dgm:presLayoutVars>
      </dgm:prSet>
      <dgm:spPr/>
    </dgm:pt>
    <dgm:pt modelId="{6026434A-C10D-4CD0-B7AC-98F96DCF3D6A}" type="pres">
      <dgm:prSet presAssocID="{772B3C17-D2BF-480B-B134-6868E2918B2F}" presName="sibTrans" presStyleLbl="sibTrans1D1" presStyleIdx="2" presStyleCnt="7"/>
      <dgm:spPr/>
    </dgm:pt>
    <dgm:pt modelId="{2DB9DCC2-2CF5-4E9D-8306-1C2CEAE1FD3C}" type="pres">
      <dgm:prSet presAssocID="{772B3C17-D2BF-480B-B134-6868E2918B2F}" presName="connectorText" presStyleLbl="sibTrans1D1" presStyleIdx="2" presStyleCnt="7"/>
      <dgm:spPr/>
    </dgm:pt>
    <dgm:pt modelId="{6BC297C0-5415-4384-A7E6-39912D3ADB25}" type="pres">
      <dgm:prSet presAssocID="{ED00BE3A-29F4-41D4-9D33-AFDE8CEC73F7}" presName="node" presStyleLbl="node1" presStyleIdx="3" presStyleCnt="8" custLinFactNeighborX="-93" custLinFactNeighborY="-34013">
        <dgm:presLayoutVars>
          <dgm:bulletEnabled val="1"/>
        </dgm:presLayoutVars>
      </dgm:prSet>
      <dgm:spPr/>
    </dgm:pt>
    <dgm:pt modelId="{6BBE7685-A4FD-4706-ABFD-5E00602A0D6D}" type="pres">
      <dgm:prSet presAssocID="{B9B969A3-2EB9-4A74-B848-CD547C8BEDC3}" presName="sibTrans" presStyleLbl="sibTrans1D1" presStyleIdx="3" presStyleCnt="7"/>
      <dgm:spPr/>
    </dgm:pt>
    <dgm:pt modelId="{FD3708A4-465C-4942-B3C3-DDA4FA2D02E6}" type="pres">
      <dgm:prSet presAssocID="{B9B969A3-2EB9-4A74-B848-CD547C8BEDC3}" presName="connectorText" presStyleLbl="sibTrans1D1" presStyleIdx="3" presStyleCnt="7"/>
      <dgm:spPr/>
    </dgm:pt>
    <dgm:pt modelId="{2013DD19-B866-467F-923E-519C5D00987C}" type="pres">
      <dgm:prSet presAssocID="{274D35A3-CCAE-45DA-B7D4-7D996B615161}" presName="node" presStyleLbl="node1" presStyleIdx="4" presStyleCnt="8" custLinFactNeighborX="-93" custLinFactNeighborY="26370">
        <dgm:presLayoutVars>
          <dgm:bulletEnabled val="1"/>
        </dgm:presLayoutVars>
      </dgm:prSet>
      <dgm:spPr/>
    </dgm:pt>
    <dgm:pt modelId="{0AE54DBB-4086-4D1D-AA97-26085B70BCE1}" type="pres">
      <dgm:prSet presAssocID="{B023770E-AD65-4FD3-B6C3-4444DE9258D7}" presName="sibTrans" presStyleLbl="sibTrans1D1" presStyleIdx="4" presStyleCnt="7"/>
      <dgm:spPr/>
    </dgm:pt>
    <dgm:pt modelId="{A4BC00F0-FA56-48B1-A359-3D1AA1DF41F5}" type="pres">
      <dgm:prSet presAssocID="{B023770E-AD65-4FD3-B6C3-4444DE9258D7}" presName="connectorText" presStyleLbl="sibTrans1D1" presStyleIdx="4" presStyleCnt="7"/>
      <dgm:spPr/>
    </dgm:pt>
    <dgm:pt modelId="{3A40CE86-59B6-4AE4-BA2C-66ABD49B4780}" type="pres">
      <dgm:prSet presAssocID="{3845A85B-BDE0-4041-BF01-EEDB3D27E2EA}" presName="node" presStyleLbl="node1" presStyleIdx="5" presStyleCnt="8" custLinFactNeighborX="-93" custLinFactNeighborY="26370">
        <dgm:presLayoutVars>
          <dgm:bulletEnabled val="1"/>
        </dgm:presLayoutVars>
      </dgm:prSet>
      <dgm:spPr/>
    </dgm:pt>
    <dgm:pt modelId="{5A7E4D6C-A31D-4398-BB22-A9385B2155BD}" type="pres">
      <dgm:prSet presAssocID="{2EC5DF35-179C-4E9C-B791-47FC070D78BF}" presName="sibTrans" presStyleLbl="sibTrans1D1" presStyleIdx="5" presStyleCnt="7"/>
      <dgm:spPr/>
    </dgm:pt>
    <dgm:pt modelId="{014BE0BB-5CCA-46C2-BF91-9B76CC47B97F}" type="pres">
      <dgm:prSet presAssocID="{2EC5DF35-179C-4E9C-B791-47FC070D78BF}" presName="connectorText" presStyleLbl="sibTrans1D1" presStyleIdx="5" presStyleCnt="7"/>
      <dgm:spPr/>
    </dgm:pt>
    <dgm:pt modelId="{5D25B235-1E0D-4AAF-933D-979DA1CE24C5}" type="pres">
      <dgm:prSet presAssocID="{A32D5D9A-1A6A-4EB0-B8F0-6A6CCF43057C}" presName="node" presStyleLbl="node1" presStyleIdx="6" presStyleCnt="8" custLinFactNeighborX="-93" custLinFactNeighborY="26370">
        <dgm:presLayoutVars>
          <dgm:bulletEnabled val="1"/>
        </dgm:presLayoutVars>
      </dgm:prSet>
      <dgm:spPr/>
    </dgm:pt>
    <dgm:pt modelId="{B8A43DDF-490A-4CD8-963F-C6F4B2BFCE13}" type="pres">
      <dgm:prSet presAssocID="{8EE0155A-B85E-4AAA-B361-50B65A12BC98}" presName="sibTrans" presStyleLbl="sibTrans1D1" presStyleIdx="6" presStyleCnt="7"/>
      <dgm:spPr/>
    </dgm:pt>
    <dgm:pt modelId="{903D219C-4137-4185-BA92-E3DCEB5588E6}" type="pres">
      <dgm:prSet presAssocID="{8EE0155A-B85E-4AAA-B361-50B65A12BC98}" presName="connectorText" presStyleLbl="sibTrans1D1" presStyleIdx="6" presStyleCnt="7"/>
      <dgm:spPr/>
    </dgm:pt>
    <dgm:pt modelId="{26E5A11A-72F9-477C-8960-BD26DE4FABB0}" type="pres">
      <dgm:prSet presAssocID="{A5F1DDB2-EB05-4A40-879E-294A75762655}" presName="node" presStyleLbl="node1" presStyleIdx="7" presStyleCnt="8" custLinFactNeighborX="-93" custLinFactNeighborY="26370">
        <dgm:presLayoutVars>
          <dgm:bulletEnabled val="1"/>
        </dgm:presLayoutVars>
      </dgm:prSet>
      <dgm:spPr/>
    </dgm:pt>
  </dgm:ptLst>
  <dgm:cxnLst>
    <dgm:cxn modelId="{762ED50E-0AF7-4FB9-8382-A6AC125548C6}" type="presOf" srcId="{3DB1E485-ACAF-4201-97C9-86FE5EEC78C7}" destId="{80E076DA-65C6-4BFB-A72A-38641806B91B}" srcOrd="0" destOrd="0" presId="urn:microsoft.com/office/officeart/2005/8/layout/bProcess3"/>
    <dgm:cxn modelId="{0F8CFC15-7EE1-4BA3-838F-308CA6894E8C}" type="presOf" srcId="{3845A85B-BDE0-4041-BF01-EEDB3D27E2EA}" destId="{3A40CE86-59B6-4AE4-BA2C-66ABD49B4780}" srcOrd="0" destOrd="0" presId="urn:microsoft.com/office/officeart/2005/8/layout/bProcess3"/>
    <dgm:cxn modelId="{4E3BEA1F-90E7-4049-A903-F526B6C49FCF}" type="presOf" srcId="{B023770E-AD65-4FD3-B6C3-4444DE9258D7}" destId="{0AE54DBB-4086-4D1D-AA97-26085B70BCE1}" srcOrd="0" destOrd="0" presId="urn:microsoft.com/office/officeart/2005/8/layout/bProcess3"/>
    <dgm:cxn modelId="{BB16702A-8687-43DB-91A7-D321FF6984BD}" type="presOf" srcId="{887F6332-08C8-420A-A637-F30966E6F41D}" destId="{B9667FF1-A35D-498B-B658-CFC33F563C9A}" srcOrd="1" destOrd="0" presId="urn:microsoft.com/office/officeart/2005/8/layout/bProcess3"/>
    <dgm:cxn modelId="{FE427A2B-4B09-4E5E-876A-F219C652FA92}" type="presOf" srcId="{2EC5DF35-179C-4E9C-B791-47FC070D78BF}" destId="{5A7E4D6C-A31D-4398-BB22-A9385B2155BD}" srcOrd="0" destOrd="0" presId="urn:microsoft.com/office/officeart/2005/8/layout/bProcess3"/>
    <dgm:cxn modelId="{C98F6F33-57F7-4D27-A154-45EBAB66EC06}" type="presOf" srcId="{274D35A3-CCAE-45DA-B7D4-7D996B615161}" destId="{2013DD19-B866-467F-923E-519C5D00987C}" srcOrd="0" destOrd="0" presId="urn:microsoft.com/office/officeart/2005/8/layout/bProcess3"/>
    <dgm:cxn modelId="{FFBF3C34-4625-480C-B8A0-BD7DBCB690A4}" type="presOf" srcId="{ED00BE3A-29F4-41D4-9D33-AFDE8CEC73F7}" destId="{6BC297C0-5415-4384-A7E6-39912D3ADB25}" srcOrd="0" destOrd="0" presId="urn:microsoft.com/office/officeart/2005/8/layout/bProcess3"/>
    <dgm:cxn modelId="{41E06D36-2DDD-4FAD-8599-12571D1F2730}" type="presOf" srcId="{F92EB74E-038A-4B52-B0BD-CBBB69FE4FF5}" destId="{2BABBF07-333B-479E-B71F-5A896B4FD915}" srcOrd="0" destOrd="0" presId="urn:microsoft.com/office/officeart/2005/8/layout/bProcess3"/>
    <dgm:cxn modelId="{5CCC4A5C-32A1-47BE-AEBA-FA6735D16701}" type="presOf" srcId="{C4EA59E8-89DD-4B53-9244-8C0B53C7975F}" destId="{DFD05F6C-0C88-4902-AFD5-83DCC6906767}" srcOrd="0" destOrd="0" presId="urn:microsoft.com/office/officeart/2005/8/layout/bProcess3"/>
    <dgm:cxn modelId="{69546565-F4DE-43C5-AB96-0741D2CBC4F9}" type="presOf" srcId="{B9B969A3-2EB9-4A74-B848-CD547C8BEDC3}" destId="{6BBE7685-A4FD-4706-ABFD-5E00602A0D6D}" srcOrd="0" destOrd="0" presId="urn:microsoft.com/office/officeart/2005/8/layout/bProcess3"/>
    <dgm:cxn modelId="{E01F3170-1B68-4851-AFCE-14AF66A6C8B4}" srcId="{C4EA59E8-89DD-4B53-9244-8C0B53C7975F}" destId="{A32D5D9A-1A6A-4EB0-B8F0-6A6CCF43057C}" srcOrd="6" destOrd="0" parTransId="{390EB001-6F57-4465-8960-CB9AF11FC03A}" sibTransId="{8EE0155A-B85E-4AAA-B361-50B65A12BC98}"/>
    <dgm:cxn modelId="{2AE4FE87-8130-4846-825C-9EF7D4FC2B84}" srcId="{C4EA59E8-89DD-4B53-9244-8C0B53C7975F}" destId="{A5F1DDB2-EB05-4A40-879E-294A75762655}" srcOrd="7" destOrd="0" parTransId="{A0D3EDED-347E-4B84-8F75-32C5197B3E8D}" sibTransId="{A4FC7B59-D0CD-49C9-A1E9-D85E2CF11A03}"/>
    <dgm:cxn modelId="{888E9C9B-D1B0-42BC-8A7F-385EB57BF74B}" type="presOf" srcId="{B9B969A3-2EB9-4A74-B848-CD547C8BEDC3}" destId="{FD3708A4-465C-4942-B3C3-DDA4FA2D02E6}" srcOrd="1" destOrd="0" presId="urn:microsoft.com/office/officeart/2005/8/layout/bProcess3"/>
    <dgm:cxn modelId="{3505CD9B-4653-4FBC-BB0A-F05F5E0F57EB}" srcId="{C4EA59E8-89DD-4B53-9244-8C0B53C7975F}" destId="{ED00BE3A-29F4-41D4-9D33-AFDE8CEC73F7}" srcOrd="3" destOrd="0" parTransId="{4949E8AB-209B-406E-887D-85CC89B289A6}" sibTransId="{B9B969A3-2EB9-4A74-B848-CD547C8BEDC3}"/>
    <dgm:cxn modelId="{F42E049D-D6E1-406E-9DF7-463DA5050558}" srcId="{C4EA59E8-89DD-4B53-9244-8C0B53C7975F}" destId="{0E91DB07-A48B-46A6-8D65-EF982264AD26}" srcOrd="0" destOrd="0" parTransId="{336A724D-A3BC-47FD-9044-A7ECBD35BEFA}" sibTransId="{F92EB74E-038A-4B52-B0BD-CBBB69FE4FF5}"/>
    <dgm:cxn modelId="{AD0E72B4-9DEB-446C-8C47-F89102281FB3}" type="presOf" srcId="{2EC5DF35-179C-4E9C-B791-47FC070D78BF}" destId="{014BE0BB-5CCA-46C2-BF91-9B76CC47B97F}" srcOrd="1" destOrd="0" presId="urn:microsoft.com/office/officeart/2005/8/layout/bProcess3"/>
    <dgm:cxn modelId="{939407BE-61CE-4CA3-B4BC-C77208CFE1EC}" type="presOf" srcId="{8EE0155A-B85E-4AAA-B361-50B65A12BC98}" destId="{B8A43DDF-490A-4CD8-963F-C6F4B2BFCE13}" srcOrd="0" destOrd="0" presId="urn:microsoft.com/office/officeart/2005/8/layout/bProcess3"/>
    <dgm:cxn modelId="{F78244C4-E079-464B-A2D9-5412FD1155EF}" type="presOf" srcId="{B023770E-AD65-4FD3-B6C3-4444DE9258D7}" destId="{A4BC00F0-FA56-48B1-A359-3D1AA1DF41F5}" srcOrd="1" destOrd="0" presId="urn:microsoft.com/office/officeart/2005/8/layout/bProcess3"/>
    <dgm:cxn modelId="{12AA92C9-BC58-4754-865E-A89B7DFEF7E7}" srcId="{C4EA59E8-89DD-4B53-9244-8C0B53C7975F}" destId="{3DB1E485-ACAF-4201-97C9-86FE5EEC78C7}" srcOrd="1" destOrd="0" parTransId="{F56A2779-1C10-46C0-BAA9-DDF4567F5BE2}" sibTransId="{887F6332-08C8-420A-A637-F30966E6F41D}"/>
    <dgm:cxn modelId="{8F372ACA-5DA5-4984-9B5B-164E34840AAD}" type="presOf" srcId="{772B3C17-D2BF-480B-B134-6868E2918B2F}" destId="{6026434A-C10D-4CD0-B7AC-98F96DCF3D6A}" srcOrd="0" destOrd="0" presId="urn:microsoft.com/office/officeart/2005/8/layout/bProcess3"/>
    <dgm:cxn modelId="{525580CB-55D3-4705-BC9D-D1D9D4C4B72D}" srcId="{C4EA59E8-89DD-4B53-9244-8C0B53C7975F}" destId="{9E2B662F-DD9B-49AE-BA5C-1BF0F72164E8}" srcOrd="2" destOrd="0" parTransId="{C8D83303-F264-4BE4-AD2C-B2403D1F6341}" sibTransId="{772B3C17-D2BF-480B-B134-6868E2918B2F}"/>
    <dgm:cxn modelId="{027D85DA-42D2-4480-B5A1-572413384168}" type="presOf" srcId="{9E2B662F-DD9B-49AE-BA5C-1BF0F72164E8}" destId="{1EE07C69-95F0-43BD-B1E3-FA671123A79E}" srcOrd="0" destOrd="0" presId="urn:microsoft.com/office/officeart/2005/8/layout/bProcess3"/>
    <dgm:cxn modelId="{504031E2-5BF5-45DB-AB50-BEA64FE11069}" type="presOf" srcId="{887F6332-08C8-420A-A637-F30966E6F41D}" destId="{54C6D132-2B7A-4240-A137-5600D24BEA78}" srcOrd="0" destOrd="0" presId="urn:microsoft.com/office/officeart/2005/8/layout/bProcess3"/>
    <dgm:cxn modelId="{23E4F6E3-785B-4741-BC2A-863EE75AD66B}" type="presOf" srcId="{0E91DB07-A48B-46A6-8D65-EF982264AD26}" destId="{471C69D7-F664-4D70-9428-33418E8A7485}" srcOrd="0" destOrd="0" presId="urn:microsoft.com/office/officeart/2005/8/layout/bProcess3"/>
    <dgm:cxn modelId="{33A3FAEA-1B7D-47CD-B596-A8E054D17C35}" type="presOf" srcId="{8EE0155A-B85E-4AAA-B361-50B65A12BC98}" destId="{903D219C-4137-4185-BA92-E3DCEB5588E6}" srcOrd="1" destOrd="0" presId="urn:microsoft.com/office/officeart/2005/8/layout/bProcess3"/>
    <dgm:cxn modelId="{E0D385EC-9A81-4841-B38B-64D468679FE6}" type="presOf" srcId="{A5F1DDB2-EB05-4A40-879E-294A75762655}" destId="{26E5A11A-72F9-477C-8960-BD26DE4FABB0}" srcOrd="0" destOrd="0" presId="urn:microsoft.com/office/officeart/2005/8/layout/bProcess3"/>
    <dgm:cxn modelId="{74AAA4EE-9EFD-458F-8D48-AF03EDD7CBFC}" type="presOf" srcId="{772B3C17-D2BF-480B-B134-6868E2918B2F}" destId="{2DB9DCC2-2CF5-4E9D-8306-1C2CEAE1FD3C}" srcOrd="1" destOrd="0" presId="urn:microsoft.com/office/officeart/2005/8/layout/bProcess3"/>
    <dgm:cxn modelId="{B1AC99F3-F4DD-4B81-AAE7-3A491BB90418}" srcId="{C4EA59E8-89DD-4B53-9244-8C0B53C7975F}" destId="{274D35A3-CCAE-45DA-B7D4-7D996B615161}" srcOrd="4" destOrd="0" parTransId="{02DC415F-53F0-4502-9C2F-8F50CF94EB5A}" sibTransId="{B023770E-AD65-4FD3-B6C3-4444DE9258D7}"/>
    <dgm:cxn modelId="{91B540F4-A277-4C37-AA34-2390A1A440CF}" srcId="{C4EA59E8-89DD-4B53-9244-8C0B53C7975F}" destId="{3845A85B-BDE0-4041-BF01-EEDB3D27E2EA}" srcOrd="5" destOrd="0" parTransId="{A8B46E83-E640-41FD-89E8-87BF3DB5B903}" sibTransId="{2EC5DF35-179C-4E9C-B791-47FC070D78BF}"/>
    <dgm:cxn modelId="{326461FC-A51E-4F0B-B1EB-956FEF806D39}" type="presOf" srcId="{A32D5D9A-1A6A-4EB0-B8F0-6A6CCF43057C}" destId="{5D25B235-1E0D-4AAF-933D-979DA1CE24C5}" srcOrd="0" destOrd="0" presId="urn:microsoft.com/office/officeart/2005/8/layout/bProcess3"/>
    <dgm:cxn modelId="{3E2D19FE-89CD-45E1-A138-A99B9F6B7335}" type="presOf" srcId="{F92EB74E-038A-4B52-B0BD-CBBB69FE4FF5}" destId="{2DDD1A46-9D5C-480B-8039-39B71D5CDD98}" srcOrd="1" destOrd="0" presId="urn:microsoft.com/office/officeart/2005/8/layout/bProcess3"/>
    <dgm:cxn modelId="{54F97080-FD60-4E9E-9FD7-B713644CBE92}" type="presParOf" srcId="{DFD05F6C-0C88-4902-AFD5-83DCC6906767}" destId="{471C69D7-F664-4D70-9428-33418E8A7485}" srcOrd="0" destOrd="0" presId="urn:microsoft.com/office/officeart/2005/8/layout/bProcess3"/>
    <dgm:cxn modelId="{94CB3591-89E9-46EB-B95D-E4DDA3F79EAE}" type="presParOf" srcId="{DFD05F6C-0C88-4902-AFD5-83DCC6906767}" destId="{2BABBF07-333B-479E-B71F-5A896B4FD915}" srcOrd="1" destOrd="0" presId="urn:microsoft.com/office/officeart/2005/8/layout/bProcess3"/>
    <dgm:cxn modelId="{ED4929D5-D499-4F7F-B265-041229EEDF92}" type="presParOf" srcId="{2BABBF07-333B-479E-B71F-5A896B4FD915}" destId="{2DDD1A46-9D5C-480B-8039-39B71D5CDD98}" srcOrd="0" destOrd="0" presId="urn:microsoft.com/office/officeart/2005/8/layout/bProcess3"/>
    <dgm:cxn modelId="{DB9569D5-F383-498A-B94C-C488D3021A37}" type="presParOf" srcId="{DFD05F6C-0C88-4902-AFD5-83DCC6906767}" destId="{80E076DA-65C6-4BFB-A72A-38641806B91B}" srcOrd="2" destOrd="0" presId="urn:microsoft.com/office/officeart/2005/8/layout/bProcess3"/>
    <dgm:cxn modelId="{5277E577-5483-464F-9F25-505EA088533B}" type="presParOf" srcId="{DFD05F6C-0C88-4902-AFD5-83DCC6906767}" destId="{54C6D132-2B7A-4240-A137-5600D24BEA78}" srcOrd="3" destOrd="0" presId="urn:microsoft.com/office/officeart/2005/8/layout/bProcess3"/>
    <dgm:cxn modelId="{79AEB841-532F-480A-8DF2-D12C2A6B2C07}" type="presParOf" srcId="{54C6D132-2B7A-4240-A137-5600D24BEA78}" destId="{B9667FF1-A35D-498B-B658-CFC33F563C9A}" srcOrd="0" destOrd="0" presId="urn:microsoft.com/office/officeart/2005/8/layout/bProcess3"/>
    <dgm:cxn modelId="{1FDF2F8D-29E2-42E8-B336-821E588931FA}" type="presParOf" srcId="{DFD05F6C-0C88-4902-AFD5-83DCC6906767}" destId="{1EE07C69-95F0-43BD-B1E3-FA671123A79E}" srcOrd="4" destOrd="0" presId="urn:microsoft.com/office/officeart/2005/8/layout/bProcess3"/>
    <dgm:cxn modelId="{4F523F4E-5102-450C-BC31-CA4E2CC0DFE4}" type="presParOf" srcId="{DFD05F6C-0C88-4902-AFD5-83DCC6906767}" destId="{6026434A-C10D-4CD0-B7AC-98F96DCF3D6A}" srcOrd="5" destOrd="0" presId="urn:microsoft.com/office/officeart/2005/8/layout/bProcess3"/>
    <dgm:cxn modelId="{5D9D1B72-278D-4016-B8B0-B2E7150CAE44}" type="presParOf" srcId="{6026434A-C10D-4CD0-B7AC-98F96DCF3D6A}" destId="{2DB9DCC2-2CF5-4E9D-8306-1C2CEAE1FD3C}" srcOrd="0" destOrd="0" presId="urn:microsoft.com/office/officeart/2005/8/layout/bProcess3"/>
    <dgm:cxn modelId="{CC78F7C6-D890-4D42-8496-712555818A21}" type="presParOf" srcId="{DFD05F6C-0C88-4902-AFD5-83DCC6906767}" destId="{6BC297C0-5415-4384-A7E6-39912D3ADB25}" srcOrd="6" destOrd="0" presId="urn:microsoft.com/office/officeart/2005/8/layout/bProcess3"/>
    <dgm:cxn modelId="{3ECEFBCC-574B-40F1-AEE1-5E0BF53DB198}" type="presParOf" srcId="{DFD05F6C-0C88-4902-AFD5-83DCC6906767}" destId="{6BBE7685-A4FD-4706-ABFD-5E00602A0D6D}" srcOrd="7" destOrd="0" presId="urn:microsoft.com/office/officeart/2005/8/layout/bProcess3"/>
    <dgm:cxn modelId="{DE531711-13FE-4046-BFF0-DBA2BA8C6C63}" type="presParOf" srcId="{6BBE7685-A4FD-4706-ABFD-5E00602A0D6D}" destId="{FD3708A4-465C-4942-B3C3-DDA4FA2D02E6}" srcOrd="0" destOrd="0" presId="urn:microsoft.com/office/officeart/2005/8/layout/bProcess3"/>
    <dgm:cxn modelId="{E65E5F8F-9961-4FAD-97BC-EAFA72A49E73}" type="presParOf" srcId="{DFD05F6C-0C88-4902-AFD5-83DCC6906767}" destId="{2013DD19-B866-467F-923E-519C5D00987C}" srcOrd="8" destOrd="0" presId="urn:microsoft.com/office/officeart/2005/8/layout/bProcess3"/>
    <dgm:cxn modelId="{BEA771AD-02EB-4C4E-828F-7119D4D7009F}" type="presParOf" srcId="{DFD05F6C-0C88-4902-AFD5-83DCC6906767}" destId="{0AE54DBB-4086-4D1D-AA97-26085B70BCE1}" srcOrd="9" destOrd="0" presId="urn:microsoft.com/office/officeart/2005/8/layout/bProcess3"/>
    <dgm:cxn modelId="{B1207733-7052-40BA-81AC-D04B00E8C3B3}" type="presParOf" srcId="{0AE54DBB-4086-4D1D-AA97-26085B70BCE1}" destId="{A4BC00F0-FA56-48B1-A359-3D1AA1DF41F5}" srcOrd="0" destOrd="0" presId="urn:microsoft.com/office/officeart/2005/8/layout/bProcess3"/>
    <dgm:cxn modelId="{6F3153F7-4D11-4BEA-BB45-437A26FDD234}" type="presParOf" srcId="{DFD05F6C-0C88-4902-AFD5-83DCC6906767}" destId="{3A40CE86-59B6-4AE4-BA2C-66ABD49B4780}" srcOrd="10" destOrd="0" presId="urn:microsoft.com/office/officeart/2005/8/layout/bProcess3"/>
    <dgm:cxn modelId="{1E82A79F-24AF-47B5-8672-D323D8DF8689}" type="presParOf" srcId="{DFD05F6C-0C88-4902-AFD5-83DCC6906767}" destId="{5A7E4D6C-A31D-4398-BB22-A9385B2155BD}" srcOrd="11" destOrd="0" presId="urn:microsoft.com/office/officeart/2005/8/layout/bProcess3"/>
    <dgm:cxn modelId="{49225049-5C83-4E70-A232-05B57F6F2FF8}" type="presParOf" srcId="{5A7E4D6C-A31D-4398-BB22-A9385B2155BD}" destId="{014BE0BB-5CCA-46C2-BF91-9B76CC47B97F}" srcOrd="0" destOrd="0" presId="urn:microsoft.com/office/officeart/2005/8/layout/bProcess3"/>
    <dgm:cxn modelId="{67A26D67-8F37-4546-9588-EB5084D958A7}" type="presParOf" srcId="{DFD05F6C-0C88-4902-AFD5-83DCC6906767}" destId="{5D25B235-1E0D-4AAF-933D-979DA1CE24C5}" srcOrd="12" destOrd="0" presId="urn:microsoft.com/office/officeart/2005/8/layout/bProcess3"/>
    <dgm:cxn modelId="{635231F6-4A03-4448-825B-B94ED1B71D70}" type="presParOf" srcId="{DFD05F6C-0C88-4902-AFD5-83DCC6906767}" destId="{B8A43DDF-490A-4CD8-963F-C6F4B2BFCE13}" srcOrd="13" destOrd="0" presId="urn:microsoft.com/office/officeart/2005/8/layout/bProcess3"/>
    <dgm:cxn modelId="{7390566C-A901-46AA-9F9F-C75D201CD028}" type="presParOf" srcId="{B8A43DDF-490A-4CD8-963F-C6F4B2BFCE13}" destId="{903D219C-4137-4185-BA92-E3DCEB5588E6}" srcOrd="0" destOrd="0" presId="urn:microsoft.com/office/officeart/2005/8/layout/bProcess3"/>
    <dgm:cxn modelId="{563ABC7B-C9D9-4926-B567-034BB91C0AB2}" type="presParOf" srcId="{DFD05F6C-0C88-4902-AFD5-83DCC6906767}" destId="{26E5A11A-72F9-477C-8960-BD26DE4FABB0}"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F4167-4171-4713-9DE2-CB8DEA9E5E51}">
      <dsp:nvSpPr>
        <dsp:cNvPr id="0" name=""/>
        <dsp:cNvSpPr/>
      </dsp:nvSpPr>
      <dsp:spPr>
        <a:xfrm>
          <a:off x="1013412" y="-3070"/>
          <a:ext cx="4069174" cy="4069174"/>
        </a:xfrm>
        <a:prstGeom prst="circularArrow">
          <a:avLst>
            <a:gd name="adj1" fmla="val 5274"/>
            <a:gd name="adj2" fmla="val 312630"/>
            <a:gd name="adj3" fmla="val 14264564"/>
            <a:gd name="adj4" fmla="val 1710573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21EADF-66B1-4431-B1C4-75978ED8F095}">
      <dsp:nvSpPr>
        <dsp:cNvPr id="0" name=""/>
        <dsp:cNvSpPr/>
      </dsp:nvSpPr>
      <dsp:spPr>
        <a:xfrm>
          <a:off x="2290464" y="2451"/>
          <a:ext cx="1515070" cy="757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2"/>
              </a:solidFill>
            </a:rPr>
            <a:t>Procurement Customer Service (PCS) Help</a:t>
          </a:r>
        </a:p>
      </dsp:txBody>
      <dsp:txXfrm>
        <a:off x="2327444" y="39431"/>
        <a:ext cx="1441110" cy="683575"/>
      </dsp:txXfrm>
    </dsp:sp>
    <dsp:sp modelId="{BEEAC83D-A3F4-4A3E-899C-F9CE623EA468}">
      <dsp:nvSpPr>
        <dsp:cNvPr id="0" name=""/>
        <dsp:cNvSpPr/>
      </dsp:nvSpPr>
      <dsp:spPr>
        <a:xfrm>
          <a:off x="3793232" y="2566718"/>
          <a:ext cx="1515070" cy="757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2"/>
              </a:solidFill>
            </a:rPr>
            <a:t>Training Team</a:t>
          </a:r>
        </a:p>
      </dsp:txBody>
      <dsp:txXfrm>
        <a:off x="3830212" y="2603698"/>
        <a:ext cx="1441110" cy="683575"/>
      </dsp:txXfrm>
    </dsp:sp>
    <dsp:sp modelId="{931B055E-6451-4CAE-9A8C-686291CF161A}">
      <dsp:nvSpPr>
        <dsp:cNvPr id="0" name=""/>
        <dsp:cNvSpPr/>
      </dsp:nvSpPr>
      <dsp:spPr>
        <a:xfrm>
          <a:off x="3884675" y="1012906"/>
          <a:ext cx="1515070" cy="757535"/>
        </a:xfrm>
        <a:prstGeom prst="round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2"/>
              </a:solidFill>
            </a:rPr>
            <a:t>Contracts &amp; Sourcing</a:t>
          </a:r>
        </a:p>
      </dsp:txBody>
      <dsp:txXfrm>
        <a:off x="3921655" y="1049886"/>
        <a:ext cx="1441110" cy="683575"/>
      </dsp:txXfrm>
    </dsp:sp>
    <dsp:sp modelId="{3C577314-B793-47A6-93F5-87D94AD55601}">
      <dsp:nvSpPr>
        <dsp:cNvPr id="0" name=""/>
        <dsp:cNvSpPr/>
      </dsp:nvSpPr>
      <dsp:spPr>
        <a:xfrm>
          <a:off x="2290464" y="3304013"/>
          <a:ext cx="1515070" cy="757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2"/>
              </a:solidFill>
            </a:rPr>
            <a:t>Travel</a:t>
          </a:r>
        </a:p>
      </dsp:txBody>
      <dsp:txXfrm>
        <a:off x="2327444" y="3340993"/>
        <a:ext cx="1441110" cy="683575"/>
      </dsp:txXfrm>
    </dsp:sp>
    <dsp:sp modelId="{FCD854AE-8CED-40BF-A662-9F4F0B0C8DD1}">
      <dsp:nvSpPr>
        <dsp:cNvPr id="0" name=""/>
        <dsp:cNvSpPr/>
      </dsp:nvSpPr>
      <dsp:spPr>
        <a:xfrm>
          <a:off x="798219" y="535299"/>
          <a:ext cx="1515070" cy="757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2"/>
              </a:solidFill>
            </a:rPr>
            <a:t>Accounts Payable</a:t>
          </a:r>
        </a:p>
        <a:p>
          <a:pPr marL="0" lvl="0" indent="0" algn="ctr" defTabSz="488950">
            <a:lnSpc>
              <a:spcPct val="90000"/>
            </a:lnSpc>
            <a:spcBef>
              <a:spcPct val="0"/>
            </a:spcBef>
            <a:spcAft>
              <a:spcPct val="35000"/>
            </a:spcAft>
            <a:buNone/>
          </a:pPr>
          <a:r>
            <a:rPr lang="en-US" sz="1100" kern="1200" dirty="0">
              <a:solidFill>
                <a:schemeClr val="bg2"/>
              </a:solidFill>
            </a:rPr>
            <a:t>ProCard Team</a:t>
          </a:r>
        </a:p>
        <a:p>
          <a:pPr marL="0" lvl="0" indent="0" algn="ctr" defTabSz="488950">
            <a:lnSpc>
              <a:spcPct val="90000"/>
            </a:lnSpc>
            <a:spcBef>
              <a:spcPct val="0"/>
            </a:spcBef>
            <a:spcAft>
              <a:spcPct val="35000"/>
            </a:spcAft>
            <a:buNone/>
          </a:pPr>
          <a:r>
            <a:rPr lang="en-US" sz="1100" kern="1200" dirty="0">
              <a:solidFill>
                <a:schemeClr val="bg2"/>
              </a:solidFill>
            </a:rPr>
            <a:t>Global</a:t>
          </a:r>
        </a:p>
      </dsp:txBody>
      <dsp:txXfrm>
        <a:off x="835199" y="572279"/>
        <a:ext cx="1441110" cy="683575"/>
      </dsp:txXfrm>
    </dsp:sp>
    <dsp:sp modelId="{2818E4B9-38B1-4051-BFC9-2BCAB2B5EDBD}">
      <dsp:nvSpPr>
        <dsp:cNvPr id="0" name=""/>
        <dsp:cNvSpPr/>
      </dsp:nvSpPr>
      <dsp:spPr>
        <a:xfrm>
          <a:off x="722726" y="2093173"/>
          <a:ext cx="1515070" cy="757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2"/>
              </a:solidFill>
            </a:rPr>
            <a:t>Business Systems/Vendor Control</a:t>
          </a:r>
        </a:p>
      </dsp:txBody>
      <dsp:txXfrm>
        <a:off x="759706" y="2130153"/>
        <a:ext cx="1441110" cy="683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6DBB2-1294-4429-9586-AD14DD0C0EFF}">
      <dsp:nvSpPr>
        <dsp:cNvPr id="0" name=""/>
        <dsp:cNvSpPr/>
      </dsp:nvSpPr>
      <dsp:spPr>
        <a:xfrm>
          <a:off x="1928310" y="601362"/>
          <a:ext cx="3281941" cy="58716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Insignificant Justifications</a:t>
          </a:r>
        </a:p>
      </dsp:txBody>
      <dsp:txXfrm>
        <a:off x="1928310" y="601362"/>
        <a:ext cx="3281941" cy="587168"/>
      </dsp:txXfrm>
    </dsp:sp>
    <dsp:sp modelId="{BBE2677E-744B-4995-8369-CFEC462DD89B}">
      <dsp:nvSpPr>
        <dsp:cNvPr id="0" name=""/>
        <dsp:cNvSpPr/>
      </dsp:nvSpPr>
      <dsp:spPr>
        <a:xfrm>
          <a:off x="5643129" y="610743"/>
          <a:ext cx="3142170" cy="568405"/>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Concrete Justifications</a:t>
          </a:r>
        </a:p>
      </dsp:txBody>
      <dsp:txXfrm>
        <a:off x="5643129" y="610743"/>
        <a:ext cx="3142170" cy="568405"/>
      </dsp:txXfrm>
    </dsp:sp>
    <dsp:sp modelId="{FF373AB6-692D-4305-897F-013B37816236}">
      <dsp:nvSpPr>
        <dsp:cNvPr id="0" name=""/>
        <dsp:cNvSpPr/>
      </dsp:nvSpPr>
      <dsp:spPr>
        <a:xfrm>
          <a:off x="4326650" y="5043791"/>
          <a:ext cx="890080" cy="890080"/>
        </a:xfrm>
        <a:prstGeom prst="triangle">
          <a:avLst/>
        </a:prstGeom>
        <a:solidFill>
          <a:srgbClr val="0070C0"/>
        </a:solidFill>
        <a:ln w="25400" cap="flat" cmpd="sng" algn="ctr">
          <a:solidFill>
            <a:srgbClr val="1A3260">
              <a:alpha val="90000"/>
            </a:srgbClr>
          </a:solidFill>
          <a:prstDash val="solid"/>
        </a:ln>
        <a:effectLst/>
      </dsp:spPr>
      <dsp:style>
        <a:lnRef idx="2">
          <a:scrgbClr r="0" g="0" b="0"/>
        </a:lnRef>
        <a:fillRef idx="1">
          <a:scrgbClr r="0" g="0" b="0"/>
        </a:fillRef>
        <a:effectRef idx="0">
          <a:scrgbClr r="0" g="0" b="0"/>
        </a:effectRef>
        <a:fontRef idx="minor"/>
      </dsp:style>
    </dsp:sp>
    <dsp:sp modelId="{48CCAC67-3CCF-4B44-96F9-D8B895910930}">
      <dsp:nvSpPr>
        <dsp:cNvPr id="0" name=""/>
        <dsp:cNvSpPr/>
      </dsp:nvSpPr>
      <dsp:spPr>
        <a:xfrm rot="720085">
          <a:off x="2088409" y="4679642"/>
          <a:ext cx="5342115" cy="373557"/>
        </a:xfrm>
        <a:prstGeom prst="rect">
          <a:avLst/>
        </a:prstGeom>
        <a:solidFill>
          <a:srgbClr val="0070C0"/>
        </a:solidFill>
        <a:ln w="25400" cap="flat" cmpd="sng" algn="ctr">
          <a:solidFill>
            <a:srgbClr val="1A3260">
              <a:alpha val="90000"/>
            </a:srgbClr>
          </a:solidFill>
          <a:prstDash val="solid"/>
        </a:ln>
        <a:effectLst/>
      </dsp:spPr>
      <dsp:style>
        <a:lnRef idx="2">
          <a:scrgbClr r="0" g="0" b="0"/>
        </a:lnRef>
        <a:fillRef idx="1">
          <a:scrgbClr r="0" g="0" b="0"/>
        </a:fillRef>
        <a:effectRef idx="0">
          <a:scrgbClr r="0" g="0" b="0"/>
        </a:effectRef>
        <a:fontRef idx="minor"/>
      </dsp:style>
    </dsp:sp>
    <dsp:sp modelId="{96E22BE1-D0BF-4F1A-A6FF-BEEF37A08051}">
      <dsp:nvSpPr>
        <dsp:cNvPr id="0" name=""/>
        <dsp:cNvSpPr/>
      </dsp:nvSpPr>
      <dsp:spPr>
        <a:xfrm rot="687188">
          <a:off x="5289383" y="4121891"/>
          <a:ext cx="2119957" cy="73211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1"/>
              </a:solidFill>
            </a:rPr>
            <a:t>One Manufacturer, OEM Repair or Maintenance</a:t>
          </a:r>
        </a:p>
      </dsp:txBody>
      <dsp:txXfrm>
        <a:off x="5289383" y="4121891"/>
        <a:ext cx="2119957" cy="732115"/>
      </dsp:txXfrm>
    </dsp:sp>
    <dsp:sp modelId="{C83B90E5-F311-40E6-A845-41E3F18D91F4}">
      <dsp:nvSpPr>
        <dsp:cNvPr id="0" name=""/>
        <dsp:cNvSpPr/>
      </dsp:nvSpPr>
      <dsp:spPr>
        <a:xfrm rot="654129">
          <a:off x="5446619" y="3266975"/>
          <a:ext cx="2119957" cy="73211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1"/>
              </a:solidFill>
            </a:rPr>
            <a:t>Supplier Named by Funding Source</a:t>
          </a:r>
        </a:p>
      </dsp:txBody>
      <dsp:txXfrm>
        <a:off x="5446619" y="3266975"/>
        <a:ext cx="2119957" cy="732115"/>
      </dsp:txXfrm>
    </dsp:sp>
    <dsp:sp modelId="{C0F3F5AF-219F-4CC4-AABA-9D2E9DCC91BD}">
      <dsp:nvSpPr>
        <dsp:cNvPr id="0" name=""/>
        <dsp:cNvSpPr/>
      </dsp:nvSpPr>
      <dsp:spPr>
        <a:xfrm rot="613346">
          <a:off x="5616092" y="2422861"/>
          <a:ext cx="2119957" cy="73211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1"/>
              </a:solidFill>
            </a:rPr>
            <a:t>Unique Expertise, Background or Education</a:t>
          </a:r>
        </a:p>
      </dsp:txBody>
      <dsp:txXfrm>
        <a:off x="5616092" y="2422861"/>
        <a:ext cx="2119957" cy="732115"/>
      </dsp:txXfrm>
    </dsp:sp>
    <dsp:sp modelId="{955074BE-C096-4188-AE7D-2443352D8879}">
      <dsp:nvSpPr>
        <dsp:cNvPr id="0" name=""/>
        <dsp:cNvSpPr/>
      </dsp:nvSpPr>
      <dsp:spPr>
        <a:xfrm rot="596236">
          <a:off x="5748853" y="1577694"/>
          <a:ext cx="2119957" cy="73211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1"/>
              </a:solidFill>
            </a:rPr>
            <a:t>Need for Identical Equipment/ Continuity</a:t>
          </a:r>
        </a:p>
      </dsp:txBody>
      <dsp:txXfrm>
        <a:off x="5748853" y="1577694"/>
        <a:ext cx="2119957" cy="732115"/>
      </dsp:txXfrm>
    </dsp:sp>
    <dsp:sp modelId="{21464D19-84B8-49FD-81D5-BD24FAB31CD6}">
      <dsp:nvSpPr>
        <dsp:cNvPr id="0" name=""/>
        <dsp:cNvSpPr/>
      </dsp:nvSpPr>
      <dsp:spPr>
        <a:xfrm rot="737764">
          <a:off x="2345698" y="3469270"/>
          <a:ext cx="2119957" cy="732115"/>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Personal Recommendations</a:t>
          </a:r>
        </a:p>
      </dsp:txBody>
      <dsp:txXfrm>
        <a:off x="2345698" y="3469270"/>
        <a:ext cx="2119957" cy="732115"/>
      </dsp:txXfrm>
    </dsp:sp>
    <dsp:sp modelId="{7830A52C-0128-4CA6-ACA7-AF12001C0A32}">
      <dsp:nvSpPr>
        <dsp:cNvPr id="0" name=""/>
        <dsp:cNvSpPr/>
      </dsp:nvSpPr>
      <dsp:spPr>
        <a:xfrm rot="697075">
          <a:off x="2525416" y="2636494"/>
          <a:ext cx="2119957" cy="732115"/>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Supplier offers a competitive price</a:t>
          </a:r>
        </a:p>
      </dsp:txBody>
      <dsp:txXfrm>
        <a:off x="2525416" y="2636494"/>
        <a:ext cx="2119957" cy="732115"/>
      </dsp:txXfrm>
    </dsp:sp>
    <dsp:sp modelId="{46A66198-9D23-4BBB-B82A-D7C3B508F94A}">
      <dsp:nvSpPr>
        <dsp:cNvPr id="0" name=""/>
        <dsp:cNvSpPr/>
      </dsp:nvSpPr>
      <dsp:spPr>
        <a:xfrm rot="702457">
          <a:off x="2719016" y="1831795"/>
          <a:ext cx="2119957" cy="732115"/>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Friendly Sales Staff</a:t>
          </a:r>
        </a:p>
      </dsp:txBody>
      <dsp:txXfrm>
        <a:off x="2719016" y="1831795"/>
        <a:ext cx="2119957" cy="732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BBF07-333B-479E-B71F-5A896B4FD915}">
      <dsp:nvSpPr>
        <dsp:cNvPr id="0" name=""/>
        <dsp:cNvSpPr/>
      </dsp:nvSpPr>
      <dsp:spPr>
        <a:xfrm>
          <a:off x="1761872" y="797226"/>
          <a:ext cx="375043" cy="91440"/>
        </a:xfrm>
        <a:custGeom>
          <a:avLst/>
          <a:gdLst/>
          <a:ahLst/>
          <a:cxnLst/>
          <a:rect l="0" t="0" r="0" b="0"/>
          <a:pathLst>
            <a:path>
              <a:moveTo>
                <a:pt x="0" y="45720"/>
              </a:moveTo>
              <a:lnTo>
                <a:pt x="37504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9253" y="840918"/>
        <a:ext cx="20282" cy="4056"/>
      </dsp:txXfrm>
    </dsp:sp>
    <dsp:sp modelId="{471C69D7-F664-4D70-9428-33418E8A7485}">
      <dsp:nvSpPr>
        <dsp:cNvPr id="0" name=""/>
        <dsp:cNvSpPr/>
      </dsp:nvSpPr>
      <dsp:spPr>
        <a:xfrm>
          <a:off x="6" y="313846"/>
          <a:ext cx="1763666" cy="10581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Confirm Funding Source and Availability</a:t>
          </a:r>
        </a:p>
      </dsp:txBody>
      <dsp:txXfrm>
        <a:off x="6" y="313846"/>
        <a:ext cx="1763666" cy="1058199"/>
      </dsp:txXfrm>
    </dsp:sp>
    <dsp:sp modelId="{54C6D132-2B7A-4240-A137-5600D24BEA78}">
      <dsp:nvSpPr>
        <dsp:cNvPr id="0" name=""/>
        <dsp:cNvSpPr/>
      </dsp:nvSpPr>
      <dsp:spPr>
        <a:xfrm>
          <a:off x="3931182" y="797226"/>
          <a:ext cx="375043" cy="91440"/>
        </a:xfrm>
        <a:custGeom>
          <a:avLst/>
          <a:gdLst/>
          <a:ahLst/>
          <a:cxnLst/>
          <a:rect l="0" t="0" r="0" b="0"/>
          <a:pathLst>
            <a:path>
              <a:moveTo>
                <a:pt x="0" y="45720"/>
              </a:moveTo>
              <a:lnTo>
                <a:pt x="37504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8562" y="840918"/>
        <a:ext cx="20282" cy="4056"/>
      </dsp:txXfrm>
    </dsp:sp>
    <dsp:sp modelId="{80E076DA-65C6-4BFB-A72A-38641806B91B}">
      <dsp:nvSpPr>
        <dsp:cNvPr id="0" name=""/>
        <dsp:cNvSpPr/>
      </dsp:nvSpPr>
      <dsp:spPr>
        <a:xfrm>
          <a:off x="2169315" y="313846"/>
          <a:ext cx="1763666" cy="10581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Define Requirements</a:t>
          </a:r>
        </a:p>
      </dsp:txBody>
      <dsp:txXfrm>
        <a:off x="2169315" y="313846"/>
        <a:ext cx="1763666" cy="1058199"/>
      </dsp:txXfrm>
    </dsp:sp>
    <dsp:sp modelId="{6026434A-C10D-4CD0-B7AC-98F96DCF3D6A}">
      <dsp:nvSpPr>
        <dsp:cNvPr id="0" name=""/>
        <dsp:cNvSpPr/>
      </dsp:nvSpPr>
      <dsp:spPr>
        <a:xfrm>
          <a:off x="6100491" y="797226"/>
          <a:ext cx="375043" cy="91440"/>
        </a:xfrm>
        <a:custGeom>
          <a:avLst/>
          <a:gdLst/>
          <a:ahLst/>
          <a:cxnLst/>
          <a:rect l="0" t="0" r="0" b="0"/>
          <a:pathLst>
            <a:path>
              <a:moveTo>
                <a:pt x="0" y="45720"/>
              </a:moveTo>
              <a:lnTo>
                <a:pt x="37504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77872" y="840918"/>
        <a:ext cx="20282" cy="4056"/>
      </dsp:txXfrm>
    </dsp:sp>
    <dsp:sp modelId="{1EE07C69-95F0-43BD-B1E3-FA671123A79E}">
      <dsp:nvSpPr>
        <dsp:cNvPr id="0" name=""/>
        <dsp:cNvSpPr/>
      </dsp:nvSpPr>
      <dsp:spPr>
        <a:xfrm>
          <a:off x="4338625" y="313846"/>
          <a:ext cx="1763666" cy="1058199"/>
        </a:xfrm>
        <a:prstGeom prst="rect">
          <a:avLst/>
        </a:prstGeom>
        <a:solidFill>
          <a:schemeClr val="accen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Know Relevant Rules and Regulations</a:t>
          </a:r>
        </a:p>
      </dsp:txBody>
      <dsp:txXfrm>
        <a:off x="4338625" y="313846"/>
        <a:ext cx="1763666" cy="1058199"/>
      </dsp:txXfrm>
    </dsp:sp>
    <dsp:sp modelId="{6BBE7685-A4FD-4706-ABFD-5E00602A0D6D}">
      <dsp:nvSpPr>
        <dsp:cNvPr id="0" name=""/>
        <dsp:cNvSpPr/>
      </dsp:nvSpPr>
      <dsp:spPr>
        <a:xfrm>
          <a:off x="881839" y="1370246"/>
          <a:ext cx="6507928" cy="1014016"/>
        </a:xfrm>
        <a:custGeom>
          <a:avLst/>
          <a:gdLst/>
          <a:ahLst/>
          <a:cxnLst/>
          <a:rect l="0" t="0" r="0" b="0"/>
          <a:pathLst>
            <a:path>
              <a:moveTo>
                <a:pt x="6507928" y="0"/>
              </a:moveTo>
              <a:lnTo>
                <a:pt x="6507928" y="524108"/>
              </a:lnTo>
              <a:lnTo>
                <a:pt x="0" y="524108"/>
              </a:lnTo>
              <a:lnTo>
                <a:pt x="0" y="101401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1022" y="1875226"/>
        <a:ext cx="329561" cy="4056"/>
      </dsp:txXfrm>
    </dsp:sp>
    <dsp:sp modelId="{6BC297C0-5415-4384-A7E6-39912D3ADB25}">
      <dsp:nvSpPr>
        <dsp:cNvPr id="0" name=""/>
        <dsp:cNvSpPr/>
      </dsp:nvSpPr>
      <dsp:spPr>
        <a:xfrm>
          <a:off x="6507934" y="313846"/>
          <a:ext cx="1763666" cy="1058199"/>
        </a:xfrm>
        <a:prstGeom prst="rect">
          <a:avLst/>
        </a:prstGeom>
        <a:solidFill>
          <a:schemeClr val="accen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Advance planning and communication with Procurement Services is encouraged</a:t>
          </a:r>
        </a:p>
      </dsp:txBody>
      <dsp:txXfrm>
        <a:off x="6507934" y="313846"/>
        <a:ext cx="1763666" cy="1058199"/>
      </dsp:txXfrm>
    </dsp:sp>
    <dsp:sp modelId="{0AE54DBB-4086-4D1D-AA97-26085B70BCE1}">
      <dsp:nvSpPr>
        <dsp:cNvPr id="0" name=""/>
        <dsp:cNvSpPr/>
      </dsp:nvSpPr>
      <dsp:spPr>
        <a:xfrm>
          <a:off x="1761872" y="2900042"/>
          <a:ext cx="375043" cy="91440"/>
        </a:xfrm>
        <a:custGeom>
          <a:avLst/>
          <a:gdLst/>
          <a:ahLst/>
          <a:cxnLst/>
          <a:rect l="0" t="0" r="0" b="0"/>
          <a:pathLst>
            <a:path>
              <a:moveTo>
                <a:pt x="0" y="45720"/>
              </a:moveTo>
              <a:lnTo>
                <a:pt x="37504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9253" y="2943734"/>
        <a:ext cx="20282" cy="4056"/>
      </dsp:txXfrm>
    </dsp:sp>
    <dsp:sp modelId="{2013DD19-B866-467F-923E-519C5D00987C}">
      <dsp:nvSpPr>
        <dsp:cNvPr id="0" name=""/>
        <dsp:cNvSpPr/>
      </dsp:nvSpPr>
      <dsp:spPr>
        <a:xfrm>
          <a:off x="6" y="2416662"/>
          <a:ext cx="1763666" cy="1058199"/>
        </a:xfrm>
        <a:prstGeom prst="rect">
          <a:avLst/>
        </a:prstGeom>
        <a:solidFill>
          <a:schemeClr val="accen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Understand Options</a:t>
          </a:r>
        </a:p>
        <a:p>
          <a:pPr marL="0" lvl="0" indent="0" algn="ctr" defTabSz="577850">
            <a:lnSpc>
              <a:spcPct val="90000"/>
            </a:lnSpc>
            <a:spcBef>
              <a:spcPct val="0"/>
            </a:spcBef>
            <a:spcAft>
              <a:spcPct val="35000"/>
            </a:spcAft>
            <a:buNone/>
          </a:pPr>
          <a:r>
            <a:rPr lang="en-US" sz="1300" kern="1200" dirty="0"/>
            <a:t>(See Procurement Services Website for guidance)</a:t>
          </a:r>
        </a:p>
      </dsp:txBody>
      <dsp:txXfrm>
        <a:off x="6" y="2416662"/>
        <a:ext cx="1763666" cy="1058199"/>
      </dsp:txXfrm>
    </dsp:sp>
    <dsp:sp modelId="{5A7E4D6C-A31D-4398-BB22-A9385B2155BD}">
      <dsp:nvSpPr>
        <dsp:cNvPr id="0" name=""/>
        <dsp:cNvSpPr/>
      </dsp:nvSpPr>
      <dsp:spPr>
        <a:xfrm>
          <a:off x="3931182" y="2900042"/>
          <a:ext cx="375043" cy="91440"/>
        </a:xfrm>
        <a:custGeom>
          <a:avLst/>
          <a:gdLst/>
          <a:ahLst/>
          <a:cxnLst/>
          <a:rect l="0" t="0" r="0" b="0"/>
          <a:pathLst>
            <a:path>
              <a:moveTo>
                <a:pt x="0" y="45720"/>
              </a:moveTo>
              <a:lnTo>
                <a:pt x="37504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8562" y="2943734"/>
        <a:ext cx="20282" cy="4056"/>
      </dsp:txXfrm>
    </dsp:sp>
    <dsp:sp modelId="{3A40CE86-59B6-4AE4-BA2C-66ABD49B4780}">
      <dsp:nvSpPr>
        <dsp:cNvPr id="0" name=""/>
        <dsp:cNvSpPr/>
      </dsp:nvSpPr>
      <dsp:spPr>
        <a:xfrm>
          <a:off x="2169315" y="2416662"/>
          <a:ext cx="1763666" cy="1058199"/>
        </a:xfrm>
        <a:prstGeom prst="rect">
          <a:avLst/>
        </a:prstGeom>
        <a:solidFill>
          <a:schemeClr val="accen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Purchase via Appropriate Method</a:t>
          </a:r>
        </a:p>
        <a:p>
          <a:pPr marL="0" lvl="0" indent="0" algn="ctr" defTabSz="577850">
            <a:lnSpc>
              <a:spcPct val="90000"/>
            </a:lnSpc>
            <a:spcBef>
              <a:spcPct val="0"/>
            </a:spcBef>
            <a:spcAft>
              <a:spcPct val="35000"/>
            </a:spcAft>
            <a:buNone/>
          </a:pPr>
          <a:r>
            <a:rPr lang="en-US" sz="1300" kern="1200" dirty="0"/>
            <a:t>(Catalogs, </a:t>
          </a:r>
          <a:r>
            <a:rPr lang="en-US" sz="1300" kern="1200" dirty="0" err="1"/>
            <a:t>Procard</a:t>
          </a:r>
          <a:r>
            <a:rPr lang="en-US" sz="1300" kern="1200" dirty="0"/>
            <a:t>)</a:t>
          </a:r>
        </a:p>
      </dsp:txBody>
      <dsp:txXfrm>
        <a:off x="2169315" y="2416662"/>
        <a:ext cx="1763666" cy="1058199"/>
      </dsp:txXfrm>
    </dsp:sp>
    <dsp:sp modelId="{B8A43DDF-490A-4CD8-963F-C6F4B2BFCE13}">
      <dsp:nvSpPr>
        <dsp:cNvPr id="0" name=""/>
        <dsp:cNvSpPr/>
      </dsp:nvSpPr>
      <dsp:spPr>
        <a:xfrm>
          <a:off x="6100491" y="2900042"/>
          <a:ext cx="375043" cy="91440"/>
        </a:xfrm>
        <a:custGeom>
          <a:avLst/>
          <a:gdLst/>
          <a:ahLst/>
          <a:cxnLst/>
          <a:rect l="0" t="0" r="0" b="0"/>
          <a:pathLst>
            <a:path>
              <a:moveTo>
                <a:pt x="0" y="45720"/>
              </a:moveTo>
              <a:lnTo>
                <a:pt x="37504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77872" y="2943734"/>
        <a:ext cx="20282" cy="4056"/>
      </dsp:txXfrm>
    </dsp:sp>
    <dsp:sp modelId="{5D25B235-1E0D-4AAF-933D-979DA1CE24C5}">
      <dsp:nvSpPr>
        <dsp:cNvPr id="0" name=""/>
        <dsp:cNvSpPr/>
      </dsp:nvSpPr>
      <dsp:spPr>
        <a:xfrm>
          <a:off x="4338625" y="2416662"/>
          <a:ext cx="1763666" cy="10581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Receive Goods and Services</a:t>
          </a:r>
        </a:p>
      </dsp:txBody>
      <dsp:txXfrm>
        <a:off x="4338625" y="2416662"/>
        <a:ext cx="1763666" cy="1058199"/>
      </dsp:txXfrm>
    </dsp:sp>
    <dsp:sp modelId="{26E5A11A-72F9-477C-8960-BD26DE4FABB0}">
      <dsp:nvSpPr>
        <dsp:cNvPr id="0" name=""/>
        <dsp:cNvSpPr/>
      </dsp:nvSpPr>
      <dsp:spPr>
        <a:xfrm>
          <a:off x="6507934" y="2416662"/>
          <a:ext cx="1763666" cy="10581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Reconciliation and Payment Process</a:t>
          </a:r>
        </a:p>
      </dsp:txBody>
      <dsp:txXfrm>
        <a:off x="6507934" y="2416662"/>
        <a:ext cx="1763666" cy="105819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E765E-4F16-44F0-BF8C-385343D3E0E2}" type="datetimeFigureOut">
              <a:rPr lang="en-US" smtClean="0"/>
              <a:t>9/29/2025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000CD-791E-432C-B5B9-32BD38284EA8}" type="slidenum">
              <a:rPr lang="en-US" smtClean="0"/>
              <a:t>‹#›</a:t>
            </a:fld>
            <a:endParaRPr lang="en-US"/>
          </a:p>
        </p:txBody>
      </p:sp>
    </p:spTree>
    <p:extLst>
      <p:ext uri="{BB962C8B-B14F-4D97-AF65-F5344CB8AC3E}">
        <p14:creationId xmlns:p14="http://schemas.microsoft.com/office/powerpoint/2010/main" val="183469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34B705-6F23-43E7-A59E-6A404468796C}" type="slidenum">
              <a:rPr lang="en-US" smtClean="0"/>
              <a:t>4</a:t>
            </a:fld>
            <a:endParaRPr lang="en-US"/>
          </a:p>
        </p:txBody>
      </p:sp>
    </p:spTree>
    <p:extLst>
      <p:ext uri="{BB962C8B-B14F-4D97-AF65-F5344CB8AC3E}">
        <p14:creationId xmlns:p14="http://schemas.microsoft.com/office/powerpoint/2010/main" val="174530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Point out that a lot of time departments skip these process and end up at the “Receive Goods and Services” step, and this can be a problem. </a:t>
            </a:r>
            <a:endParaRPr lang="en-US"/>
          </a:p>
        </p:txBody>
      </p:sp>
      <p:sp>
        <p:nvSpPr>
          <p:cNvPr id="4" name="Slide Number Placeholder 3"/>
          <p:cNvSpPr>
            <a:spLocks noGrp="1"/>
          </p:cNvSpPr>
          <p:nvPr>
            <p:ph type="sldNum" sz="quarter" idx="10"/>
          </p:nvPr>
        </p:nvSpPr>
        <p:spPr/>
        <p:txBody>
          <a:bodyPr/>
          <a:lstStyle/>
          <a:p>
            <a:fld id="{1834B705-6F23-43E7-A59E-6A404468796C}" type="slidenum">
              <a:rPr lang="en-US" smtClean="0"/>
              <a:t>15</a:t>
            </a:fld>
            <a:endParaRPr lang="en-US"/>
          </a:p>
        </p:txBody>
      </p:sp>
    </p:spTree>
    <p:extLst>
      <p:ext uri="{BB962C8B-B14F-4D97-AF65-F5344CB8AC3E}">
        <p14:creationId xmlns:p14="http://schemas.microsoft.com/office/powerpoint/2010/main" val="1670461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34B705-6F23-43E7-A59E-6A404468796C}" type="slidenum">
              <a:rPr lang="en-US" smtClean="0"/>
              <a:t>16</a:t>
            </a:fld>
            <a:endParaRPr lang="en-US"/>
          </a:p>
        </p:txBody>
      </p:sp>
    </p:spTree>
    <p:extLst>
      <p:ext uri="{BB962C8B-B14F-4D97-AF65-F5344CB8AC3E}">
        <p14:creationId xmlns:p14="http://schemas.microsoft.com/office/powerpoint/2010/main" val="314311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Facilities and Capital Planning have their own delegated signature authority.  The structure determined by RCW’s.  Give examples.</a:t>
            </a:r>
          </a:p>
        </p:txBody>
      </p:sp>
      <p:sp>
        <p:nvSpPr>
          <p:cNvPr id="4" name="Slide Number Placeholder 3"/>
          <p:cNvSpPr>
            <a:spLocks noGrp="1"/>
          </p:cNvSpPr>
          <p:nvPr>
            <p:ph type="sldNum" sz="quarter" idx="10"/>
          </p:nvPr>
        </p:nvSpPr>
        <p:spPr/>
        <p:txBody>
          <a:bodyPr/>
          <a:lstStyle/>
          <a:p>
            <a:fld id="{1834B705-6F23-43E7-A59E-6A404468796C}" type="slidenum">
              <a:rPr lang="en-US" smtClean="0"/>
              <a:t>5</a:t>
            </a:fld>
            <a:endParaRPr lang="en-US"/>
          </a:p>
        </p:txBody>
      </p:sp>
    </p:spTree>
    <p:extLst>
      <p:ext uri="{BB962C8B-B14F-4D97-AF65-F5344CB8AC3E}">
        <p14:creationId xmlns:p14="http://schemas.microsoft.com/office/powerpoint/2010/main" val="370530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1834B705-6F23-43E7-A59E-6A404468796C}" type="slidenum">
              <a:rPr lang="en-US" smtClean="0"/>
              <a:t>6</a:t>
            </a:fld>
            <a:endParaRPr lang="en-US"/>
          </a:p>
        </p:txBody>
      </p:sp>
    </p:spTree>
    <p:extLst>
      <p:ext uri="{BB962C8B-B14F-4D97-AF65-F5344CB8AC3E}">
        <p14:creationId xmlns:p14="http://schemas.microsoft.com/office/powerpoint/2010/main" val="255537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1834B705-6F23-43E7-A59E-6A404468796C}" type="slidenum">
              <a:rPr lang="en-US" smtClean="0"/>
              <a:t>7</a:t>
            </a:fld>
            <a:endParaRPr lang="en-US"/>
          </a:p>
        </p:txBody>
      </p:sp>
    </p:spTree>
    <p:extLst>
      <p:ext uri="{BB962C8B-B14F-4D97-AF65-F5344CB8AC3E}">
        <p14:creationId xmlns:p14="http://schemas.microsoft.com/office/powerpoint/2010/main" val="299192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34B705-6F23-43E7-A59E-6A404468796C}" type="slidenum">
              <a:rPr lang="en-US" smtClean="0"/>
              <a:t>10</a:t>
            </a:fld>
            <a:endParaRPr lang="en-US"/>
          </a:p>
        </p:txBody>
      </p:sp>
    </p:spTree>
    <p:extLst>
      <p:ext uri="{BB962C8B-B14F-4D97-AF65-F5344CB8AC3E}">
        <p14:creationId xmlns:p14="http://schemas.microsoft.com/office/powerpoint/2010/main" val="370935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34B705-6F23-43E7-A59E-6A404468796C}" type="slidenum">
              <a:rPr lang="en-US" smtClean="0"/>
              <a:t>11</a:t>
            </a:fld>
            <a:endParaRPr lang="en-US"/>
          </a:p>
        </p:txBody>
      </p:sp>
    </p:spTree>
    <p:extLst>
      <p:ext uri="{BB962C8B-B14F-4D97-AF65-F5344CB8AC3E}">
        <p14:creationId xmlns:p14="http://schemas.microsoft.com/office/powerpoint/2010/main" val="155392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1834B705-6F23-43E7-A59E-6A404468796C}" type="slidenum">
              <a:rPr lang="en-US" smtClean="0"/>
              <a:t>12</a:t>
            </a:fld>
            <a:endParaRPr lang="en-US"/>
          </a:p>
        </p:txBody>
      </p:sp>
    </p:spTree>
    <p:extLst>
      <p:ext uri="{BB962C8B-B14F-4D97-AF65-F5344CB8AC3E}">
        <p14:creationId xmlns:p14="http://schemas.microsoft.com/office/powerpoint/2010/main" val="2875838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Informal solicitations are typically based on price alone</a:t>
            </a:r>
            <a:br>
              <a:rPr lang="en-US"/>
            </a:br>
            <a:r>
              <a:rPr lang="en-US"/>
              <a:t>RFP/formal solicitations are awarded, and not based on price alone. They include explicit criteria developed by the department who is purchasing the good or service, and contracts are awarded based on overall value to UW. Any multi-year, master contract is created through this process. </a:t>
            </a:r>
          </a:p>
        </p:txBody>
      </p:sp>
      <p:sp>
        <p:nvSpPr>
          <p:cNvPr id="4" name="Slide Number Placeholder 3"/>
          <p:cNvSpPr>
            <a:spLocks noGrp="1"/>
          </p:cNvSpPr>
          <p:nvPr>
            <p:ph type="sldNum" sz="quarter" idx="10"/>
          </p:nvPr>
        </p:nvSpPr>
        <p:spPr/>
        <p:txBody>
          <a:bodyPr/>
          <a:lstStyle/>
          <a:p>
            <a:fld id="{1834B705-6F23-43E7-A59E-6A404468796C}" type="slidenum">
              <a:rPr lang="en-US" smtClean="0"/>
              <a:t>13</a:t>
            </a:fld>
            <a:endParaRPr lang="en-US"/>
          </a:p>
        </p:txBody>
      </p:sp>
    </p:spTree>
    <p:extLst>
      <p:ext uri="{BB962C8B-B14F-4D97-AF65-F5344CB8AC3E}">
        <p14:creationId xmlns:p14="http://schemas.microsoft.com/office/powerpoint/2010/main" val="232241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07F194-3661-41B6-9E9D-2804C22C9D81}" type="slidenum">
              <a:rPr lang="en-US" smtClean="0"/>
              <a:t>14</a:t>
            </a:fld>
            <a:endParaRPr lang="en-US"/>
          </a:p>
        </p:txBody>
      </p:sp>
    </p:spTree>
    <p:extLst>
      <p:ext uri="{BB962C8B-B14F-4D97-AF65-F5344CB8AC3E}">
        <p14:creationId xmlns:p14="http://schemas.microsoft.com/office/powerpoint/2010/main" val="314478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2" name="Picture 1"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57085" y="480057"/>
            <a:ext cx="2460330" cy="164592"/>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2039" y="6099048"/>
            <a:ext cx="2978627" cy="758952"/>
          </a:xfrm>
          <a:prstGeom prst="rect">
            <a:avLst/>
          </a:prstGeom>
        </p:spPr>
      </p:pic>
      <p:sp>
        <p:nvSpPr>
          <p:cNvPr id="7" name="Title 2"/>
          <p:cNvSpPr>
            <a:spLocks noGrp="1"/>
          </p:cNvSpPr>
          <p:nvPr>
            <p:ph type="title" hasCustomPrompt="1"/>
          </p:nvPr>
        </p:nvSpPr>
        <p:spPr>
          <a:xfrm>
            <a:off x="671757" y="939146"/>
            <a:ext cx="6972300" cy="2871103"/>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7" name="Picture 6"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sp>
        <p:nvSpPr>
          <p:cNvPr id="9" name="Title 1"/>
          <p:cNvSpPr>
            <a:spLocks noGrp="1"/>
          </p:cNvSpPr>
          <p:nvPr>
            <p:ph type="title" hasCustomPrompt="1"/>
          </p:nvPr>
        </p:nvSpPr>
        <p:spPr>
          <a:xfrm>
            <a:off x="671757" y="374991"/>
            <a:ext cx="8197114" cy="988517"/>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145022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7" name="Picture 6"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sp>
        <p:nvSpPr>
          <p:cNvPr id="8" name="Title 1"/>
          <p:cNvSpPr>
            <a:spLocks noGrp="1"/>
          </p:cNvSpPr>
          <p:nvPr>
            <p:ph type="title" hasCustomPrompt="1"/>
          </p:nvPr>
        </p:nvSpPr>
        <p:spPr>
          <a:xfrm>
            <a:off x="671757" y="374991"/>
            <a:ext cx="8197114" cy="988517"/>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168792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7" name="Picture 6"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sp>
        <p:nvSpPr>
          <p:cNvPr id="9" name="Title 1"/>
          <p:cNvSpPr>
            <a:spLocks noGrp="1"/>
          </p:cNvSpPr>
          <p:nvPr>
            <p:ph type="title" hasCustomPrompt="1"/>
          </p:nvPr>
        </p:nvSpPr>
        <p:spPr>
          <a:xfrm>
            <a:off x="671757" y="374991"/>
            <a:ext cx="8197114" cy="988517"/>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95999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8" name="Title 1"/>
          <p:cNvSpPr>
            <a:spLocks noGrp="1"/>
          </p:cNvSpPr>
          <p:nvPr>
            <p:ph type="title" hasCustomPrompt="1"/>
          </p:nvPr>
        </p:nvSpPr>
        <p:spPr>
          <a:xfrm>
            <a:off x="671757" y="374991"/>
            <a:ext cx="8197114" cy="988517"/>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48955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2" name="Picture 1"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57085" y="480057"/>
            <a:ext cx="2460330" cy="164592"/>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2039" y="6099048"/>
            <a:ext cx="2978627" cy="758952"/>
          </a:xfrm>
          <a:prstGeom prst="rect">
            <a:avLst/>
          </a:prstGeom>
        </p:spPr>
      </p:pic>
      <p:sp>
        <p:nvSpPr>
          <p:cNvPr id="7" name="Title 6"/>
          <p:cNvSpPr>
            <a:spLocks noGrp="1"/>
          </p:cNvSpPr>
          <p:nvPr>
            <p:ph type="title" hasCustomPrompt="1"/>
          </p:nvPr>
        </p:nvSpPr>
        <p:spPr>
          <a:xfrm>
            <a:off x="671757" y="1179824"/>
            <a:ext cx="69723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r>
              <a:rPr lang="en-US"/>
              <a:t>TITLE HERE ENCODE NORMAL BLACK, 50 PT.</a:t>
            </a:r>
          </a:p>
        </p:txBody>
      </p:sp>
    </p:spTree>
    <p:extLst>
      <p:ext uri="{BB962C8B-B14F-4D97-AF65-F5344CB8AC3E}">
        <p14:creationId xmlns:p14="http://schemas.microsoft.com/office/powerpoint/2010/main" val="89898191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 24 PT.)</a:t>
            </a:r>
          </a:p>
        </p:txBody>
      </p:sp>
      <p:pic>
        <p:nvPicPr>
          <p:cNvPr id="8" name="Picture 7"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pic>
        <p:nvPicPr>
          <p:cNvPr id="10" name="Picture 9"/>
          <p:cNvPicPr>
            <a:picLocks noChangeAspect="1"/>
          </p:cNvPicPr>
          <p:nvPr userDrawn="1"/>
        </p:nvPicPr>
        <p:blipFill>
          <a:blip r:embed="rId3"/>
          <a:stretch>
            <a:fillRect/>
          </a:stretch>
        </p:blipFill>
        <p:spPr>
          <a:xfrm>
            <a:off x="6248401" y="6354234"/>
            <a:ext cx="2540000" cy="266700"/>
          </a:xfrm>
          <a:prstGeom prst="rect">
            <a:avLst/>
          </a:prstGeom>
        </p:spPr>
      </p:pic>
      <p:sp>
        <p:nvSpPr>
          <p:cNvPr id="7" name="Title 1"/>
          <p:cNvSpPr>
            <a:spLocks noGrp="1"/>
          </p:cNvSpPr>
          <p:nvPr>
            <p:ph type="title" hasCustomPrompt="1"/>
          </p:nvPr>
        </p:nvSpPr>
        <p:spPr>
          <a:xfrm>
            <a:off x="671757" y="374991"/>
            <a:ext cx="8197114" cy="988517"/>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76924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8" name="Picture 7"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099048"/>
            <a:ext cx="2978627" cy="758952"/>
          </a:xfrm>
          <a:prstGeom prst="rect">
            <a:avLst/>
          </a:prstGeom>
        </p:spPr>
      </p:pic>
      <p:sp>
        <p:nvSpPr>
          <p:cNvPr id="9" name="Title 1"/>
          <p:cNvSpPr>
            <a:spLocks noGrp="1"/>
          </p:cNvSpPr>
          <p:nvPr>
            <p:ph type="title" hasCustomPrompt="1"/>
          </p:nvPr>
        </p:nvSpPr>
        <p:spPr>
          <a:xfrm>
            <a:off x="671757" y="374991"/>
            <a:ext cx="8197114" cy="988517"/>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eader + Content">
    <p:bg>
      <p:bgPr>
        <a:solidFill>
          <a:srgbClr val="4B2E83"/>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8" name="Picture 7"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pic>
        <p:nvPicPr>
          <p:cNvPr id="9" name="Picture 8"/>
          <p:cNvPicPr>
            <a:picLocks noChangeAspect="1"/>
          </p:cNvPicPr>
          <p:nvPr userDrawn="1"/>
        </p:nvPicPr>
        <p:blipFill>
          <a:blip r:embed="rId3"/>
          <a:stretch>
            <a:fillRect/>
          </a:stretch>
        </p:blipFill>
        <p:spPr>
          <a:xfrm>
            <a:off x="6248401" y="6354234"/>
            <a:ext cx="2540000" cy="266700"/>
          </a:xfrm>
          <a:prstGeom prst="rect">
            <a:avLst/>
          </a:prstGeom>
        </p:spPr>
      </p:pic>
      <p:sp>
        <p:nvSpPr>
          <p:cNvPr id="7" name="Title 1"/>
          <p:cNvSpPr>
            <a:spLocks noGrp="1"/>
          </p:cNvSpPr>
          <p:nvPr>
            <p:ph type="title" hasCustomPrompt="1"/>
          </p:nvPr>
        </p:nvSpPr>
        <p:spPr>
          <a:xfrm>
            <a:off x="671757" y="374991"/>
            <a:ext cx="8197114" cy="988517"/>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103614079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8" name="Picture 7"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099048"/>
            <a:ext cx="2978627" cy="758952"/>
          </a:xfrm>
          <a:prstGeom prst="rect">
            <a:avLst/>
          </a:prstGeom>
        </p:spPr>
      </p:pic>
      <p:sp>
        <p:nvSpPr>
          <p:cNvPr id="6" name="Title 1"/>
          <p:cNvSpPr>
            <a:spLocks noGrp="1"/>
          </p:cNvSpPr>
          <p:nvPr>
            <p:ph type="title" hasCustomPrompt="1"/>
          </p:nvPr>
        </p:nvSpPr>
        <p:spPr>
          <a:xfrm>
            <a:off x="671757" y="374991"/>
            <a:ext cx="8197114" cy="988517"/>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8285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9/29/2025</a:t>
            </a:fld>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216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B61BEF0D-F0BB-DE4B-95CE-6DB70DBA9567}" type="datetimeFigureOut">
              <a:rPr lang="en-US" smtClean="0"/>
              <a:pPr/>
              <a:t>9/29/2025</a:t>
            </a:fld>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5577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167124"/>
            <a:ext cx="69723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57085" y="480057"/>
            <a:ext cx="2460330" cy="164592"/>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LIGHT, 24 PT.)</a:t>
            </a:r>
          </a:p>
        </p:txBody>
      </p:sp>
      <p:pic>
        <p:nvPicPr>
          <p:cNvPr id="8" name="Picture 7"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pic>
        <p:nvPicPr>
          <p:cNvPr id="10" name="Picture 9"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sp>
        <p:nvSpPr>
          <p:cNvPr id="7" name="Title 1"/>
          <p:cNvSpPr>
            <a:spLocks noGrp="1"/>
          </p:cNvSpPr>
          <p:nvPr>
            <p:ph type="title" hasCustomPrompt="1"/>
          </p:nvPr>
        </p:nvSpPr>
        <p:spPr>
          <a:xfrm>
            <a:off x="671757" y="374991"/>
            <a:ext cx="8197114" cy="988517"/>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07287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a:alphaModFix amt="5000"/>
            <a:extLst>
              <a:ext uri="{28A0092B-C50C-407E-A947-70E740481C1C}">
                <a14:useLocalDpi xmlns:a14="http://schemas.microsoft.com/office/drawing/2010/main" val="0"/>
              </a:ext>
            </a:extLst>
          </a:blip>
          <a:stretch>
            <a:fillRect/>
          </a:stretch>
        </p:blipFill>
        <p:spPr>
          <a:xfrm>
            <a:off x="5149327" y="0"/>
            <a:ext cx="3779520" cy="6858000"/>
          </a:xfrm>
          <a:prstGeom prst="rect">
            <a:avLst/>
          </a:prstGeom>
        </p:spPr>
      </p:pic>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7" r:id="rId4"/>
    <p:sldLayoutId id="2147483661" r:id="rId5"/>
    <p:sldLayoutId id="2147483671" r:id="rId6"/>
    <p:sldLayoutId id="2147483672"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alphaModFix amt="15000"/>
            <a:extLst>
              <a:ext uri="{28A0092B-C50C-407E-A947-70E740481C1C}">
                <a14:useLocalDpi xmlns:a14="http://schemas.microsoft.com/office/drawing/2010/main" val="0"/>
              </a:ext>
            </a:extLst>
          </a:blip>
          <a:stretch>
            <a:fillRect/>
          </a:stretch>
        </p:blipFill>
        <p:spPr>
          <a:xfrm>
            <a:off x="5149327" y="0"/>
            <a:ext cx="3779520" cy="6858000"/>
          </a:xfrm>
          <a:prstGeom prst="rect">
            <a:avLst/>
          </a:prstGeom>
        </p:spPr>
      </p:pic>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8" r:id="rId4"/>
    <p:sldLayoutId id="2147483669" r:id="rId5"/>
    <p:sldLayoutId id="2147483665" r:id="rId6"/>
    <p:sldLayoutId id="214748367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s://finance.uw.edu/ps/how-buy/sole-source-purchasing"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inance.uw.edu/ps/suppliers/solicitation-process"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finance.uw.edu/eio/home" TargetMode="External"/><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hyperlink" Target="https://finance.uw.edu/eio/resources"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finance.uw.edu/ps/contact-us/subject-matter-experts" TargetMode="External"/><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finance.uw.edu/ps/resourcelist" TargetMode="External"/><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des.wa.gov/services/contracting-purchasing/policies-training/contracts-procurement-training-developmen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finance.uw.edu/ps/DES-trai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finance.uw.edu/ps/how-to-buy/exception-items"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66_3C4F23B8.xml"/><Relationship Id="rId1" Type="http://schemas.openxmlformats.org/officeDocument/2006/relationships/slideLayout" Target="../slideLayouts/slideLayout10.xml"/><Relationship Id="rId5" Type="http://schemas.openxmlformats.org/officeDocument/2006/relationships/hyperlink" Target="https://finance.uw.edu/ps/contact-us/subject-matter-experts"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71756" y="939146"/>
            <a:ext cx="8220784" cy="2871103"/>
          </a:xfrm>
        </p:spPr>
        <p:txBody>
          <a:bodyPr/>
          <a:lstStyle/>
          <a:p>
            <a:r>
              <a:rPr lang="en-US" sz="4800" dirty="0"/>
              <a:t>Procurement Deep-Dive – Procurement 101</a:t>
            </a:r>
          </a:p>
        </p:txBody>
      </p:sp>
    </p:spTree>
    <p:extLst>
      <p:ext uri="{BB962C8B-B14F-4D97-AF65-F5344CB8AC3E}">
        <p14:creationId xmlns:p14="http://schemas.microsoft.com/office/powerpoint/2010/main" val="19134775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t>Sole Source Justification</a:t>
            </a:r>
          </a:p>
        </p:txBody>
      </p:sp>
      <p:sp>
        <p:nvSpPr>
          <p:cNvPr id="5" name="Text Placeholder 4">
            <a:extLst>
              <a:ext uri="{FF2B5EF4-FFF2-40B4-BE49-F238E27FC236}">
                <a16:creationId xmlns:a16="http://schemas.microsoft.com/office/drawing/2014/main" id="{66904D09-34E6-4C18-A6C1-1572F813E048}"/>
              </a:ext>
            </a:extLst>
          </p:cNvPr>
          <p:cNvSpPr>
            <a:spLocks noGrp="1"/>
          </p:cNvSpPr>
          <p:nvPr>
            <p:ph type="body" sz="quarter" idx="11"/>
          </p:nvPr>
        </p:nvSpPr>
        <p:spPr>
          <a:xfrm>
            <a:off x="671757" y="1669307"/>
            <a:ext cx="8196210" cy="4015497"/>
          </a:xfrm>
        </p:spPr>
        <p:txBody>
          <a:bodyPr/>
          <a:lstStyle/>
          <a:p>
            <a:r>
              <a:rPr lang="en-US" sz="1400"/>
              <a:t>Definition:   A “Sole Source” purchase means that only one supplier (source), to the best of the requester’s knowledge and belief, based upon research, is capable of delivering the required product or service</a:t>
            </a:r>
            <a:br>
              <a:rPr lang="en-US" sz="1400"/>
            </a:br>
            <a:endParaRPr lang="en-US" sz="1400"/>
          </a:p>
          <a:p>
            <a:r>
              <a:rPr lang="en-US" sz="1400"/>
              <a:t>The State requires written justification for all Sole Source purchases</a:t>
            </a:r>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pPr marL="0" indent="0">
              <a:buNone/>
            </a:pPr>
            <a:r>
              <a:rPr lang="en-US" sz="1400"/>
              <a:t>For more information on UW sole source purchasing</a:t>
            </a:r>
            <a:r>
              <a:rPr lang="en-US" sz="1200"/>
              <a:t>: </a:t>
            </a:r>
            <a:r>
              <a:rPr lang="en-US" sz="1200">
                <a:solidFill>
                  <a:srgbClr val="0070C0"/>
                </a:solidFill>
                <a:hlinkClick r:id="rId3">
                  <a:extLst>
                    <a:ext uri="{A12FA001-AC4F-418D-AE19-62706E023703}">
                      <ahyp:hlinkClr xmlns:ahyp="http://schemas.microsoft.com/office/drawing/2018/hyperlinkcolor" val="tx"/>
                    </a:ext>
                  </a:extLst>
                </a:hlinkClick>
              </a:rPr>
              <a:t>https://finance.uw.edu/ps/how-buy/sole-source-purchasing</a:t>
            </a:r>
            <a:r>
              <a:rPr lang="en-US" sz="1200">
                <a:solidFill>
                  <a:srgbClr val="0070C0"/>
                </a:solidFill>
              </a:rPr>
              <a:t>   </a:t>
            </a:r>
            <a:endParaRPr lang="en-US" sz="1400">
              <a:solidFill>
                <a:srgbClr val="0070C0"/>
              </a:solidFill>
            </a:endParaRPr>
          </a:p>
        </p:txBody>
      </p:sp>
      <p:sp>
        <p:nvSpPr>
          <p:cNvPr id="4" name="Rectangle 3"/>
          <p:cNvSpPr/>
          <p:nvPr/>
        </p:nvSpPr>
        <p:spPr>
          <a:xfrm>
            <a:off x="1392087" y="3171847"/>
            <a:ext cx="6359825" cy="20449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b="1">
                <a:solidFill>
                  <a:schemeClr val="tx1"/>
                </a:solidFill>
              </a:rPr>
              <a:t>Examples of valid Sole Source justifications</a:t>
            </a:r>
            <a:r>
              <a:rPr lang="en-US" sz="1500">
                <a:solidFill>
                  <a:schemeClr val="tx1"/>
                </a:solidFill>
              </a:rPr>
              <a:t>:</a:t>
            </a:r>
          </a:p>
          <a:p>
            <a:pPr algn="ctr"/>
            <a:endParaRPr lang="en-US" sz="1500">
              <a:solidFill>
                <a:schemeClr val="tx1"/>
              </a:solidFill>
            </a:endParaRPr>
          </a:p>
          <a:p>
            <a:pPr marL="257175" indent="-257175" algn="ctr">
              <a:buFont typeface="Wingdings" panose="05000000000000000000" pitchFamily="2" charset="2"/>
              <a:buChar char="Ø"/>
            </a:pPr>
            <a:r>
              <a:rPr lang="en-US" sz="1500">
                <a:solidFill>
                  <a:schemeClr val="tx1"/>
                </a:solidFill>
              </a:rPr>
              <a:t>Buying from other governmental agencies</a:t>
            </a:r>
          </a:p>
          <a:p>
            <a:pPr marL="257175" indent="-257175" algn="ctr">
              <a:buFont typeface="Wingdings" panose="05000000000000000000" pitchFamily="2" charset="2"/>
              <a:buChar char="Ø"/>
            </a:pPr>
            <a:r>
              <a:rPr lang="en-US" sz="1500">
                <a:solidFill>
                  <a:schemeClr val="tx1"/>
                </a:solidFill>
              </a:rPr>
              <a:t>The supplier is named in a grant</a:t>
            </a:r>
          </a:p>
          <a:p>
            <a:pPr marL="257175" indent="-257175" algn="ctr">
              <a:buFont typeface="Wingdings" panose="05000000000000000000" pitchFamily="2" charset="2"/>
              <a:buChar char="Ø"/>
            </a:pPr>
            <a:r>
              <a:rPr lang="en-US" sz="1500">
                <a:solidFill>
                  <a:schemeClr val="tx1"/>
                </a:solidFill>
              </a:rPr>
              <a:t>Equipment maintenance and parts if provided by the Original Equipment Manufacturer (OEM)</a:t>
            </a:r>
          </a:p>
          <a:p>
            <a:pPr marL="257175" indent="-257175" algn="ctr">
              <a:buFont typeface="Wingdings" panose="05000000000000000000" pitchFamily="2" charset="2"/>
              <a:buChar char="Ø"/>
            </a:pPr>
            <a:r>
              <a:rPr lang="en-US" sz="1500">
                <a:solidFill>
                  <a:schemeClr val="tx1"/>
                </a:solidFill>
              </a:rPr>
              <a:t>Software maintenance and support if provided by licensor</a:t>
            </a:r>
          </a:p>
          <a:p>
            <a:pPr marL="257175" indent="-257175" algn="ctr">
              <a:buFont typeface="Wingdings" panose="05000000000000000000" pitchFamily="2" charset="2"/>
              <a:buChar char="Ø"/>
            </a:pPr>
            <a:r>
              <a:rPr lang="en-US" sz="1500">
                <a:solidFill>
                  <a:schemeClr val="tx1"/>
                </a:solidFill>
              </a:rPr>
              <a:t>Utilities- power, water, heat, etc.</a:t>
            </a:r>
          </a:p>
        </p:txBody>
      </p:sp>
    </p:spTree>
    <p:extLst>
      <p:ext uri="{BB962C8B-B14F-4D97-AF65-F5344CB8AC3E}">
        <p14:creationId xmlns:p14="http://schemas.microsoft.com/office/powerpoint/2010/main" val="147394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Graphic showing which justifications are significant and which justifications are not valid."/>
          <p:cNvGraphicFramePr/>
          <p:nvPr>
            <p:extLst>
              <p:ext uri="{D42A27DB-BD31-4B8C-83A1-F6EECF244321}">
                <p14:modId xmlns:p14="http://schemas.microsoft.com/office/powerpoint/2010/main" val="2927057059"/>
              </p:ext>
            </p:extLst>
          </p:nvPr>
        </p:nvGraphicFramePr>
        <p:xfrm>
          <a:off x="-674511" y="869249"/>
          <a:ext cx="9543382" cy="5933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p:txBody>
          <a:bodyPr/>
          <a:lstStyle/>
          <a:p>
            <a:r>
              <a:rPr lang="en-US" sz="3600" b="1"/>
              <a:t>Sole Source Justification Visual </a:t>
            </a:r>
          </a:p>
        </p:txBody>
      </p:sp>
    </p:spTree>
    <p:extLst>
      <p:ext uri="{BB962C8B-B14F-4D97-AF65-F5344CB8AC3E}">
        <p14:creationId xmlns:p14="http://schemas.microsoft.com/office/powerpoint/2010/main" val="117169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Competitive Solicitation</a:t>
            </a:r>
            <a:br>
              <a:rPr lang="en-US" sz="3600" b="1" dirty="0"/>
            </a:br>
            <a:endParaRPr lang="en-US" sz="3600" b="1" dirty="0"/>
          </a:p>
        </p:txBody>
      </p:sp>
      <p:sp>
        <p:nvSpPr>
          <p:cNvPr id="4" name="Text Placeholder 3">
            <a:extLst>
              <a:ext uri="{FF2B5EF4-FFF2-40B4-BE49-F238E27FC236}">
                <a16:creationId xmlns:a16="http://schemas.microsoft.com/office/drawing/2014/main" id="{09271529-DE26-4B7B-B163-CFD6906B1811}"/>
              </a:ext>
            </a:extLst>
          </p:cNvPr>
          <p:cNvSpPr>
            <a:spLocks noGrp="1"/>
          </p:cNvSpPr>
          <p:nvPr>
            <p:ph type="body" sz="quarter" idx="11"/>
          </p:nvPr>
        </p:nvSpPr>
        <p:spPr>
          <a:xfrm>
            <a:off x="473442" y="1765860"/>
            <a:ext cx="8197114" cy="719354"/>
          </a:xfrm>
        </p:spPr>
        <p:txBody>
          <a:bodyPr/>
          <a:lstStyle/>
          <a:p>
            <a:r>
              <a:rPr lang="en-US" sz="1600" dirty="0"/>
              <a:t>A Competitive Solicitation is defined as the process of seeking proposals, quotations or information from suppliers that bid competitively.    </a:t>
            </a:r>
          </a:p>
        </p:txBody>
      </p:sp>
      <p:sp>
        <p:nvSpPr>
          <p:cNvPr id="7" name="Rectangle 6">
            <a:extLst>
              <a:ext uri="{FF2B5EF4-FFF2-40B4-BE49-F238E27FC236}">
                <a16:creationId xmlns:a16="http://schemas.microsoft.com/office/drawing/2014/main" id="{F7AEBAF6-47E3-4791-B13C-BC6460D38372}"/>
              </a:ext>
            </a:extLst>
          </p:cNvPr>
          <p:cNvSpPr/>
          <p:nvPr/>
        </p:nvSpPr>
        <p:spPr>
          <a:xfrm>
            <a:off x="1119277" y="2964810"/>
            <a:ext cx="3176678" cy="6205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solidFill>
                  <a:schemeClr val="accent2"/>
                </a:solidFill>
              </a:rPr>
              <a:t>Informal</a:t>
            </a:r>
          </a:p>
          <a:p>
            <a:pPr algn="ctr"/>
            <a:r>
              <a:rPr lang="en-US" sz="1600" b="1" dirty="0">
                <a:solidFill>
                  <a:schemeClr val="accent2"/>
                </a:solidFill>
              </a:rPr>
              <a:t>$10,000 - $99,999.99</a:t>
            </a:r>
          </a:p>
        </p:txBody>
      </p:sp>
      <p:sp>
        <p:nvSpPr>
          <p:cNvPr id="5" name="Rectangle 4">
            <a:extLst>
              <a:ext uri="{FF2B5EF4-FFF2-40B4-BE49-F238E27FC236}">
                <a16:creationId xmlns:a16="http://schemas.microsoft.com/office/drawing/2014/main" id="{FDD62832-2EAA-4A35-8785-559E2765215C}"/>
              </a:ext>
            </a:extLst>
          </p:cNvPr>
          <p:cNvSpPr/>
          <p:nvPr/>
        </p:nvSpPr>
        <p:spPr>
          <a:xfrm>
            <a:off x="1119277" y="3606920"/>
            <a:ext cx="3176678" cy="2219145"/>
          </a:xfrm>
          <a:prstGeom prst="rect">
            <a:avLst/>
          </a:prstGeom>
        </p:spPr>
        <p:style>
          <a:lnRef idx="2">
            <a:schemeClr val="dk1"/>
          </a:lnRef>
          <a:fillRef idx="1">
            <a:schemeClr val="lt1"/>
          </a:fillRef>
          <a:effectRef idx="0">
            <a:schemeClr val="dk1"/>
          </a:effectRef>
          <a:fontRef idx="minor">
            <a:schemeClr val="dk1"/>
          </a:fontRef>
        </p:style>
        <p:txBody>
          <a:bodyPr bIns="205740" rtlCol="0" anchor="ctr"/>
          <a:lstStyle/>
          <a:p>
            <a:pPr marL="214313" indent="-214313">
              <a:buFont typeface="Wingdings" panose="05000000000000000000" pitchFamily="2" charset="2"/>
              <a:buChar char="Ø"/>
            </a:pPr>
            <a:endParaRPr lang="en-US" sz="1350">
              <a:solidFill>
                <a:schemeClr val="tx1"/>
              </a:solidFill>
            </a:endParaRPr>
          </a:p>
          <a:p>
            <a:pPr marL="214313" indent="-214313">
              <a:buFont typeface="Wingdings" panose="05000000000000000000" pitchFamily="2" charset="2"/>
              <a:buChar char="ü"/>
            </a:pPr>
            <a:r>
              <a:rPr lang="en-US" sz="1350">
                <a:solidFill>
                  <a:schemeClr val="tx1"/>
                </a:solidFill>
              </a:rPr>
              <a:t>Procurement Services Contract Managers work with departments to obtain bids, quotes, or proposals from a minimum of three (3) suppliers including one minority-owned and one women-owned business. </a:t>
            </a:r>
          </a:p>
          <a:p>
            <a:pPr marL="214313" indent="-214313">
              <a:buFont typeface="Wingdings" panose="05000000000000000000" pitchFamily="2" charset="2"/>
              <a:buChar char="ü"/>
            </a:pPr>
            <a:r>
              <a:rPr lang="en-US" sz="1350">
                <a:solidFill>
                  <a:schemeClr val="tx1"/>
                </a:solidFill>
              </a:rPr>
              <a:t>Advertising the solicitation process is not required.</a:t>
            </a:r>
          </a:p>
          <a:p>
            <a:pPr marL="214313" indent="-214313">
              <a:buFont typeface="Wingdings" panose="05000000000000000000" pitchFamily="2" charset="2"/>
              <a:buChar char="ü"/>
            </a:pPr>
            <a:r>
              <a:rPr lang="en-US" sz="1350">
                <a:solidFill>
                  <a:schemeClr val="tx1"/>
                </a:solidFill>
              </a:rPr>
              <a:t>Risk associated with purchase is low to moderate </a:t>
            </a:r>
          </a:p>
        </p:txBody>
      </p:sp>
      <p:sp>
        <p:nvSpPr>
          <p:cNvPr id="8" name="Rectangle 7">
            <a:extLst>
              <a:ext uri="{FF2B5EF4-FFF2-40B4-BE49-F238E27FC236}">
                <a16:creationId xmlns:a16="http://schemas.microsoft.com/office/drawing/2014/main" id="{34893F82-A92C-428E-AE3B-FA3AB3BE2DDD}"/>
              </a:ext>
            </a:extLst>
          </p:cNvPr>
          <p:cNvSpPr/>
          <p:nvPr/>
        </p:nvSpPr>
        <p:spPr>
          <a:xfrm>
            <a:off x="4522738" y="2986391"/>
            <a:ext cx="3176678" cy="6205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solidFill>
                  <a:schemeClr val="accent2"/>
                </a:solidFill>
              </a:rPr>
              <a:t>Formal</a:t>
            </a:r>
          </a:p>
          <a:p>
            <a:pPr algn="ctr"/>
            <a:r>
              <a:rPr lang="en-US" sz="1600" b="1">
                <a:solidFill>
                  <a:schemeClr val="accent2"/>
                </a:solidFill>
              </a:rPr>
              <a:t>$100,000+</a:t>
            </a:r>
          </a:p>
        </p:txBody>
      </p:sp>
      <p:sp>
        <p:nvSpPr>
          <p:cNvPr id="6" name="Rectangle 5">
            <a:extLst>
              <a:ext uri="{FF2B5EF4-FFF2-40B4-BE49-F238E27FC236}">
                <a16:creationId xmlns:a16="http://schemas.microsoft.com/office/drawing/2014/main" id="{62E57EC2-E8BF-40DD-BC62-328A860D9F46}"/>
              </a:ext>
            </a:extLst>
          </p:cNvPr>
          <p:cNvSpPr/>
          <p:nvPr/>
        </p:nvSpPr>
        <p:spPr>
          <a:xfrm>
            <a:off x="4522738" y="3606920"/>
            <a:ext cx="3176678" cy="22191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14313" indent="-214313">
              <a:buFont typeface="Wingdings" panose="05000000000000000000" pitchFamily="2" charset="2"/>
              <a:buChar char="ü"/>
            </a:pPr>
            <a:r>
              <a:rPr lang="en-US" sz="1350">
                <a:solidFill>
                  <a:schemeClr val="tx1"/>
                </a:solidFill>
              </a:rPr>
              <a:t>Procurement Services Contract Managers will issue a written solicitation and advertise via the Washington State Electronic business Solutions (WEBS) website. </a:t>
            </a:r>
          </a:p>
          <a:p>
            <a:pPr marL="214313" indent="-214313">
              <a:buFont typeface="Wingdings" panose="05000000000000000000" pitchFamily="2" charset="2"/>
              <a:buChar char="ü"/>
            </a:pPr>
            <a:r>
              <a:rPr lang="en-US" sz="1350">
                <a:solidFill>
                  <a:schemeClr val="tx1"/>
                </a:solidFill>
              </a:rPr>
              <a:t>Long-term, campus-wide contract possible</a:t>
            </a:r>
          </a:p>
          <a:p>
            <a:pPr marL="214313" indent="-214313">
              <a:buFont typeface="Wingdings" panose="05000000000000000000" pitchFamily="2" charset="2"/>
              <a:buChar char="ü"/>
            </a:pPr>
            <a:r>
              <a:rPr lang="en-US" sz="1350">
                <a:solidFill>
                  <a:schemeClr val="tx1"/>
                </a:solidFill>
              </a:rPr>
              <a:t>Risk associated with purchase is high</a:t>
            </a:r>
          </a:p>
          <a:p>
            <a:pPr marL="214313" indent="-214313">
              <a:buFont typeface="Wingdings" panose="05000000000000000000" pitchFamily="2" charset="2"/>
              <a:buChar char="ü"/>
            </a:pPr>
            <a:r>
              <a:rPr lang="en-US" sz="1350">
                <a:solidFill>
                  <a:schemeClr val="tx1"/>
                </a:solidFill>
              </a:rPr>
              <a:t>Complex supplier negotiations</a:t>
            </a:r>
          </a:p>
        </p:txBody>
      </p:sp>
      <p:sp>
        <p:nvSpPr>
          <p:cNvPr id="9" name="TextBox 8">
            <a:extLst>
              <a:ext uri="{FF2B5EF4-FFF2-40B4-BE49-F238E27FC236}">
                <a16:creationId xmlns:a16="http://schemas.microsoft.com/office/drawing/2014/main" id="{E437918D-06AB-4BDD-829D-3A75094F5A77}"/>
              </a:ext>
            </a:extLst>
          </p:cNvPr>
          <p:cNvSpPr txBox="1"/>
          <p:nvPr/>
        </p:nvSpPr>
        <p:spPr>
          <a:xfrm>
            <a:off x="91655" y="5876409"/>
            <a:ext cx="8960689" cy="507831"/>
          </a:xfrm>
          <a:prstGeom prst="rect">
            <a:avLst/>
          </a:prstGeom>
          <a:noFill/>
        </p:spPr>
        <p:txBody>
          <a:bodyPr wrap="square" rtlCol="0">
            <a:spAutoFit/>
          </a:bodyPr>
          <a:lstStyle/>
          <a:p>
            <a:pPr algn="ctr"/>
            <a:r>
              <a:rPr lang="en-US" sz="1350"/>
              <a:t>Review the Competitive Solicitation Process web page on the Procurement Service website: </a:t>
            </a:r>
            <a:r>
              <a:rPr lang="en-US" sz="1350" u="sng">
                <a:solidFill>
                  <a:srgbClr val="0070C0"/>
                </a:solidFill>
                <a:hlinkClick r:id="rId3">
                  <a:extLst>
                    <a:ext uri="{A12FA001-AC4F-418D-AE19-62706E023703}">
                      <ahyp:hlinkClr xmlns:ahyp="http://schemas.microsoft.com/office/drawing/2018/hyperlinkcolor" val="tx"/>
                    </a:ext>
                  </a:extLst>
                </a:hlinkClick>
              </a:rPr>
              <a:t>https://finance.uw.edu/ps/suppliers/solicitation-process</a:t>
            </a:r>
            <a:r>
              <a:rPr lang="en-US" sz="1350" u="sng">
                <a:solidFill>
                  <a:srgbClr val="0070C0"/>
                </a:solidFill>
              </a:rPr>
              <a:t>  </a:t>
            </a:r>
          </a:p>
        </p:txBody>
      </p:sp>
    </p:spTree>
    <p:extLst>
      <p:ext uri="{BB962C8B-B14F-4D97-AF65-F5344CB8AC3E}">
        <p14:creationId xmlns:p14="http://schemas.microsoft.com/office/powerpoint/2010/main" val="3961127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t>Competitive Solicitation Timeline </a:t>
            </a:r>
          </a:p>
        </p:txBody>
      </p:sp>
      <p:pic>
        <p:nvPicPr>
          <p:cNvPr id="4" name="Picture 3" descr="Graphic showing timelines for different solicitation types.">
            <a:extLst>
              <a:ext uri="{FF2B5EF4-FFF2-40B4-BE49-F238E27FC236}">
                <a16:creationId xmlns:a16="http://schemas.microsoft.com/office/drawing/2014/main" id="{CBCC35AA-E73F-14E4-6498-EB854A2D51F6}"/>
              </a:ext>
            </a:extLst>
          </p:cNvPr>
          <p:cNvPicPr>
            <a:picLocks noChangeAspect="1"/>
          </p:cNvPicPr>
          <p:nvPr/>
        </p:nvPicPr>
        <p:blipFill>
          <a:blip r:embed="rId3"/>
          <a:stretch>
            <a:fillRect/>
          </a:stretch>
        </p:blipFill>
        <p:spPr>
          <a:xfrm>
            <a:off x="377334" y="1777167"/>
            <a:ext cx="8389331" cy="2700291"/>
          </a:xfrm>
          <a:prstGeom prst="rect">
            <a:avLst/>
          </a:prstGeom>
        </p:spPr>
      </p:pic>
      <p:sp>
        <p:nvSpPr>
          <p:cNvPr id="40" name="TextBox 39">
            <a:extLst>
              <a:ext uri="{C183D7F6-B498-43B3-948B-1728B52AA6E4}">
                <adec:decorative xmlns:adec="http://schemas.microsoft.com/office/drawing/2017/decorative" val="1"/>
              </a:ext>
            </a:extLst>
          </p:cNvPr>
          <p:cNvSpPr txBox="1"/>
          <p:nvPr/>
        </p:nvSpPr>
        <p:spPr>
          <a:xfrm>
            <a:off x="1428727" y="4477458"/>
            <a:ext cx="5843580" cy="276999"/>
          </a:xfrm>
          <a:prstGeom prst="rect">
            <a:avLst/>
          </a:prstGeom>
          <a:noFill/>
          <a:ln w="19050">
            <a:noFill/>
          </a:ln>
        </p:spPr>
        <p:txBody>
          <a:bodyPr wrap="square" rtlCol="0">
            <a:spAutoFit/>
          </a:bodyPr>
          <a:lstStyle/>
          <a:p>
            <a:pPr algn="ctr"/>
            <a:r>
              <a:rPr lang="en-US" sz="1200" b="1" dirty="0"/>
              <a:t>* </a:t>
            </a:r>
            <a:r>
              <a:rPr lang="en-US" sz="1050" b="1" dirty="0"/>
              <a:t>Note, timelines are general and meant to serve as a guideline for advanced planning </a:t>
            </a:r>
          </a:p>
        </p:txBody>
      </p:sp>
    </p:spTree>
    <p:extLst>
      <p:ext uri="{BB962C8B-B14F-4D97-AF65-F5344CB8AC3E}">
        <p14:creationId xmlns:p14="http://schemas.microsoft.com/office/powerpoint/2010/main" val="257325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D4EC-635F-4541-8285-5A24A441EB30}"/>
              </a:ext>
            </a:extLst>
          </p:cNvPr>
          <p:cNvSpPr>
            <a:spLocks noGrp="1"/>
          </p:cNvSpPr>
          <p:nvPr>
            <p:ph type="title"/>
          </p:nvPr>
        </p:nvSpPr>
        <p:spPr/>
        <p:txBody>
          <a:bodyPr/>
          <a:lstStyle/>
          <a:p>
            <a:r>
              <a:rPr lang="en-US"/>
              <a:t>Procurement Process Overview</a:t>
            </a:r>
          </a:p>
        </p:txBody>
      </p:sp>
    </p:spTree>
    <p:extLst>
      <p:ext uri="{BB962C8B-B14F-4D97-AF65-F5344CB8AC3E}">
        <p14:creationId xmlns:p14="http://schemas.microsoft.com/office/powerpoint/2010/main" val="65412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t>Procurement Process </a:t>
            </a:r>
          </a:p>
        </p:txBody>
      </p:sp>
      <p:sp>
        <p:nvSpPr>
          <p:cNvPr id="7" name="Text Placeholder 6">
            <a:extLst>
              <a:ext uri="{FF2B5EF4-FFF2-40B4-BE49-F238E27FC236}">
                <a16:creationId xmlns:a16="http://schemas.microsoft.com/office/drawing/2014/main" id="{77B602BC-B3D5-459F-BF0B-A72134425FCF}"/>
              </a:ext>
            </a:extLst>
          </p:cNvPr>
          <p:cNvSpPr>
            <a:spLocks noGrp="1"/>
          </p:cNvSpPr>
          <p:nvPr>
            <p:ph type="body" sz="quarter" idx="12"/>
          </p:nvPr>
        </p:nvSpPr>
        <p:spPr/>
        <p:txBody>
          <a:bodyPr/>
          <a:lstStyle/>
          <a:p>
            <a:r>
              <a:rPr lang="en-US" b="1">
                <a:latin typeface="Open Sans" pitchFamily="2" charset="0"/>
                <a:ea typeface="Open Sans" pitchFamily="2" charset="0"/>
                <a:cs typeface="Open Sans" pitchFamily="2" charset="0"/>
              </a:rPr>
              <a:t>Beginning to End</a:t>
            </a:r>
          </a:p>
        </p:txBody>
      </p:sp>
      <p:graphicFrame>
        <p:nvGraphicFramePr>
          <p:cNvPr id="3" name="Diagram 2" descr="Graphic showing the procurement process from beginning to end."/>
          <p:cNvGraphicFramePr/>
          <p:nvPr>
            <p:extLst>
              <p:ext uri="{D42A27DB-BD31-4B8C-83A1-F6EECF244321}">
                <p14:modId xmlns:p14="http://schemas.microsoft.com/office/powerpoint/2010/main" val="324715960"/>
              </p:ext>
            </p:extLst>
          </p:nvPr>
        </p:nvGraphicFramePr>
        <p:xfrm>
          <a:off x="487168" y="2346387"/>
          <a:ext cx="8274888" cy="3869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22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3600" b="1"/>
              <a:t>Planning Checklist</a:t>
            </a:r>
          </a:p>
        </p:txBody>
      </p:sp>
      <p:sp>
        <p:nvSpPr>
          <p:cNvPr id="5" name="TextBox 4"/>
          <p:cNvSpPr txBox="1"/>
          <p:nvPr/>
        </p:nvSpPr>
        <p:spPr>
          <a:xfrm>
            <a:off x="396372" y="1591757"/>
            <a:ext cx="5507153" cy="784830"/>
          </a:xfrm>
          <a:prstGeom prst="rect">
            <a:avLst/>
          </a:prstGeom>
          <a:noFill/>
        </p:spPr>
        <p:txBody>
          <a:bodyPr wrap="square" rtlCol="0">
            <a:spAutoFit/>
          </a:bodyPr>
          <a:lstStyle/>
          <a:p>
            <a:pPr marL="285750" indent="-171450"/>
            <a:r>
              <a:rPr lang="en-US" sz="1500"/>
              <a:t>&gt; </a:t>
            </a:r>
            <a:r>
              <a:rPr lang="en-US" sz="1500" b="1">
                <a:latin typeface="Open Sans" pitchFamily="2" charset="0"/>
                <a:ea typeface="Open Sans" pitchFamily="2" charset="0"/>
                <a:cs typeface="Open Sans" pitchFamily="2" charset="0"/>
              </a:rPr>
              <a:t>By asking yourself these important questions before   starting the procurement process, you can save time and money:          </a:t>
            </a:r>
          </a:p>
        </p:txBody>
      </p:sp>
      <p:sp>
        <p:nvSpPr>
          <p:cNvPr id="4" name="TextBox 3"/>
          <p:cNvSpPr txBox="1"/>
          <p:nvPr/>
        </p:nvSpPr>
        <p:spPr>
          <a:xfrm>
            <a:off x="1189061" y="2427937"/>
            <a:ext cx="4714464" cy="2677656"/>
          </a:xfrm>
          <a:prstGeom prst="rect">
            <a:avLst/>
          </a:prstGeom>
          <a:noFill/>
        </p:spPr>
        <p:txBody>
          <a:bodyPr wrap="square" rtlCol="0">
            <a:spAutoFit/>
          </a:bodyPr>
          <a:lstStyle/>
          <a:p>
            <a:pPr marL="214313" indent="-214313">
              <a:buFont typeface="Wingdings" panose="05000000000000000000" pitchFamily="2" charset="2"/>
              <a:buChar char="ü"/>
            </a:pPr>
            <a:r>
              <a:rPr lang="en-US" sz="1200" b="1">
                <a:latin typeface="Open Sans" pitchFamily="2" charset="0"/>
                <a:ea typeface="Open Sans" pitchFamily="2" charset="0"/>
                <a:cs typeface="Open Sans" pitchFamily="2" charset="0"/>
              </a:rPr>
              <a:t>What exactly do I need?</a:t>
            </a:r>
          </a:p>
          <a:p>
            <a:pPr marL="214313" indent="-214313">
              <a:buFont typeface="Wingdings" panose="05000000000000000000" pitchFamily="2" charset="2"/>
              <a:buChar char="ü"/>
            </a:pPr>
            <a:endParaRPr lang="en-US" sz="1200" b="1">
              <a:latin typeface="Open Sans" pitchFamily="2" charset="0"/>
              <a:ea typeface="Open Sans" pitchFamily="2" charset="0"/>
              <a:cs typeface="Open Sans" pitchFamily="2" charset="0"/>
            </a:endParaRPr>
          </a:p>
          <a:p>
            <a:pPr marL="214313" indent="-214313">
              <a:buFont typeface="Wingdings" panose="05000000000000000000" pitchFamily="2" charset="2"/>
              <a:buChar char="ü"/>
            </a:pPr>
            <a:r>
              <a:rPr lang="en-US" sz="1200" b="1">
                <a:latin typeface="Open Sans" pitchFamily="2" charset="0"/>
                <a:ea typeface="Open Sans" pitchFamily="2" charset="0"/>
                <a:cs typeface="Open Sans" pitchFamily="2" charset="0"/>
              </a:rPr>
              <a:t> When do I need it?</a:t>
            </a:r>
          </a:p>
          <a:p>
            <a:pPr marL="214313" indent="-214313">
              <a:buFont typeface="Wingdings" panose="05000000000000000000" pitchFamily="2" charset="2"/>
              <a:buChar char="ü"/>
            </a:pPr>
            <a:endParaRPr lang="en-US" sz="1200" b="1">
              <a:latin typeface="Open Sans" pitchFamily="2" charset="0"/>
              <a:ea typeface="Open Sans" pitchFamily="2" charset="0"/>
              <a:cs typeface="Open Sans" pitchFamily="2" charset="0"/>
            </a:endParaRPr>
          </a:p>
          <a:p>
            <a:pPr marL="214313" indent="-214313">
              <a:buFont typeface="Wingdings" panose="05000000000000000000" pitchFamily="2" charset="2"/>
              <a:buChar char="ü"/>
            </a:pPr>
            <a:r>
              <a:rPr lang="en-US" sz="1200" b="1">
                <a:latin typeface="Open Sans" pitchFamily="2" charset="0"/>
                <a:ea typeface="Open Sans" pitchFamily="2" charset="0"/>
                <a:cs typeface="Open Sans" pitchFamily="2" charset="0"/>
              </a:rPr>
              <a:t>What are the specific requirements? </a:t>
            </a:r>
          </a:p>
          <a:p>
            <a:pPr marL="214313" indent="-214313">
              <a:buFont typeface="Wingdings" panose="05000000000000000000" pitchFamily="2" charset="2"/>
              <a:buChar char="ü"/>
            </a:pPr>
            <a:endParaRPr lang="en-US" sz="1200" b="1">
              <a:latin typeface="Open Sans" pitchFamily="2" charset="0"/>
              <a:ea typeface="Open Sans" pitchFamily="2" charset="0"/>
              <a:cs typeface="Open Sans" pitchFamily="2" charset="0"/>
            </a:endParaRPr>
          </a:p>
          <a:p>
            <a:pPr marL="214313" indent="-214313">
              <a:buFont typeface="Wingdings" panose="05000000000000000000" pitchFamily="2" charset="2"/>
              <a:buChar char="ü"/>
            </a:pPr>
            <a:r>
              <a:rPr lang="en-US" sz="1200" b="1">
                <a:latin typeface="Open Sans" pitchFamily="2" charset="0"/>
                <a:ea typeface="Open Sans" pitchFamily="2" charset="0"/>
                <a:cs typeface="Open Sans" pitchFamily="2" charset="0"/>
              </a:rPr>
              <a:t>Will the goods/services exceed the direct buy limit?</a:t>
            </a:r>
          </a:p>
          <a:p>
            <a:pPr marL="214313" indent="-214313">
              <a:buFont typeface="Wingdings" panose="05000000000000000000" pitchFamily="2" charset="2"/>
              <a:buChar char="ü"/>
            </a:pPr>
            <a:endParaRPr lang="en-US" sz="1200" b="1">
              <a:latin typeface="Open Sans" pitchFamily="2" charset="0"/>
              <a:ea typeface="Open Sans" pitchFamily="2" charset="0"/>
              <a:cs typeface="Open Sans" pitchFamily="2" charset="0"/>
            </a:endParaRPr>
          </a:p>
          <a:p>
            <a:pPr marL="214313" indent="-214313">
              <a:buFont typeface="Wingdings" panose="05000000000000000000" pitchFamily="2" charset="2"/>
              <a:buChar char="ü"/>
            </a:pPr>
            <a:r>
              <a:rPr lang="en-US" sz="1200" b="1">
                <a:latin typeface="Open Sans" pitchFamily="2" charset="0"/>
                <a:ea typeface="Open Sans" pitchFamily="2" charset="0"/>
                <a:cs typeface="Open Sans" pitchFamily="2" charset="0"/>
              </a:rPr>
              <a:t>Does the purchase qualify as a sole source?</a:t>
            </a:r>
          </a:p>
          <a:p>
            <a:pPr marL="214313" indent="-214313">
              <a:buFont typeface="Wingdings" panose="05000000000000000000" pitchFamily="2" charset="2"/>
              <a:buChar char="ü"/>
            </a:pPr>
            <a:endParaRPr lang="en-US" sz="1200" b="1">
              <a:latin typeface="Open Sans" pitchFamily="2" charset="0"/>
              <a:ea typeface="Open Sans" pitchFamily="2" charset="0"/>
              <a:cs typeface="Open Sans" pitchFamily="2" charset="0"/>
            </a:endParaRPr>
          </a:p>
          <a:p>
            <a:pPr marL="214313" indent="-214313">
              <a:buFont typeface="Wingdings" panose="05000000000000000000" pitchFamily="2" charset="2"/>
              <a:buChar char="ü"/>
            </a:pPr>
            <a:r>
              <a:rPr lang="en-US" sz="1200" b="1">
                <a:latin typeface="Open Sans" pitchFamily="2" charset="0"/>
                <a:ea typeface="Open Sans" pitchFamily="2" charset="0"/>
                <a:cs typeface="Open Sans" pitchFamily="2" charset="0"/>
              </a:rPr>
              <a:t>Is what I want available in the Workday Catalogs?  If it isn’t, is there a Contract available?</a:t>
            </a:r>
          </a:p>
          <a:p>
            <a:pPr marL="214313" indent="-214313">
              <a:buFont typeface="Wingdings" panose="05000000000000000000" pitchFamily="2" charset="2"/>
              <a:buChar char="ü"/>
            </a:pPr>
            <a:endParaRPr lang="en-US" sz="1200" b="1">
              <a:latin typeface="Open Sans" pitchFamily="2" charset="0"/>
              <a:ea typeface="Open Sans" pitchFamily="2" charset="0"/>
              <a:cs typeface="Open Sans" pitchFamily="2" charset="0"/>
            </a:endParaRPr>
          </a:p>
          <a:p>
            <a:pPr marL="214313" indent="-214313">
              <a:buFont typeface="Wingdings" panose="05000000000000000000" pitchFamily="2" charset="2"/>
              <a:buChar char="ü"/>
            </a:pPr>
            <a:r>
              <a:rPr lang="en-US" sz="1200" b="1">
                <a:latin typeface="Open Sans" pitchFamily="2" charset="0"/>
                <a:ea typeface="Open Sans" pitchFamily="2" charset="0"/>
                <a:cs typeface="Open Sans" pitchFamily="2" charset="0"/>
              </a:rPr>
              <a:t>Will I need to do a competitive solicitation?</a:t>
            </a:r>
          </a:p>
        </p:txBody>
      </p:sp>
      <p:sp>
        <p:nvSpPr>
          <p:cNvPr id="6" name="TextBox 5"/>
          <p:cNvSpPr txBox="1"/>
          <p:nvPr/>
        </p:nvSpPr>
        <p:spPr>
          <a:xfrm>
            <a:off x="574213" y="5299006"/>
            <a:ext cx="5329312" cy="553998"/>
          </a:xfrm>
          <a:prstGeom prst="rect">
            <a:avLst/>
          </a:prstGeom>
          <a:noFill/>
        </p:spPr>
        <p:txBody>
          <a:bodyPr wrap="square" rtlCol="0">
            <a:spAutoFit/>
          </a:bodyPr>
          <a:lstStyle/>
          <a:p>
            <a:pPr marL="171450" indent="-171450"/>
            <a:r>
              <a:rPr lang="en-US" sz="1500"/>
              <a:t>&gt;  </a:t>
            </a:r>
            <a:r>
              <a:rPr lang="en-US" sz="1500" b="1">
                <a:latin typeface="Open Sans" pitchFamily="2" charset="0"/>
                <a:ea typeface="Open Sans" pitchFamily="2" charset="0"/>
                <a:cs typeface="Open Sans" pitchFamily="2" charset="0"/>
              </a:rPr>
              <a:t>Reach out to Procurement Services if you have any questions!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411" y="2041956"/>
            <a:ext cx="2902907" cy="3050012"/>
          </a:xfrm>
          <a:prstGeom prst="rect">
            <a:avLst/>
          </a:prstGeom>
        </p:spPr>
      </p:pic>
    </p:spTree>
    <p:extLst>
      <p:ext uri="{BB962C8B-B14F-4D97-AF65-F5344CB8AC3E}">
        <p14:creationId xmlns:p14="http://schemas.microsoft.com/office/powerpoint/2010/main" val="301663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F9659-471A-4F9E-B5D8-0856FA951094}"/>
              </a:ext>
            </a:extLst>
          </p:cNvPr>
          <p:cNvSpPr>
            <a:spLocks noGrp="1"/>
          </p:cNvSpPr>
          <p:nvPr>
            <p:ph type="title"/>
          </p:nvPr>
        </p:nvSpPr>
        <p:spPr/>
        <p:txBody>
          <a:bodyPr/>
          <a:lstStyle/>
          <a:p>
            <a:r>
              <a:rPr lang="en-US" sz="3600"/>
              <a:t>Equipment Inventory Office (EIO)</a:t>
            </a:r>
          </a:p>
        </p:txBody>
      </p:sp>
      <p:pic>
        <p:nvPicPr>
          <p:cNvPr id="2" name="Picture 1" descr="A screenshot of the Equipment Inventory Office.">
            <a:extLst>
              <a:ext uri="{FF2B5EF4-FFF2-40B4-BE49-F238E27FC236}">
                <a16:creationId xmlns:a16="http://schemas.microsoft.com/office/drawing/2014/main" id="{07EC021E-DDB3-766D-19F5-A2A3578A4530}"/>
              </a:ext>
            </a:extLst>
          </p:cNvPr>
          <p:cNvPicPr>
            <a:picLocks noChangeAspect="1"/>
          </p:cNvPicPr>
          <p:nvPr/>
        </p:nvPicPr>
        <p:blipFill rotWithShape="1">
          <a:blip r:embed="rId2"/>
          <a:srcRect l="2137" r="2564" b="14941"/>
          <a:stretch/>
        </p:blipFill>
        <p:spPr bwMode="auto">
          <a:xfrm>
            <a:off x="734217" y="3135868"/>
            <a:ext cx="5826760" cy="3090924"/>
          </a:xfrm>
          <a:prstGeom prst="rect">
            <a:avLst/>
          </a:prstGeom>
          <a:ln w="9525">
            <a:solidFill>
              <a:schemeClr val="tx1"/>
            </a:solidFill>
          </a:ln>
          <a:extLst>
            <a:ext uri="{53640926-AAD7-44D8-BBD7-CCE9431645EC}">
              <a14:shadowObscured xmlns:a14="http://schemas.microsoft.com/office/drawing/2010/main"/>
            </a:ext>
          </a:extLst>
        </p:spPr>
      </p:pic>
      <p:sp>
        <p:nvSpPr>
          <p:cNvPr id="4" name="Text Placeholder 3">
            <a:extLst>
              <a:ext uri="{FF2B5EF4-FFF2-40B4-BE49-F238E27FC236}">
                <a16:creationId xmlns:a16="http://schemas.microsoft.com/office/drawing/2014/main" id="{2A8CED36-B4D7-66BA-2DD6-68263254212C}"/>
              </a:ext>
            </a:extLst>
          </p:cNvPr>
          <p:cNvSpPr>
            <a:spLocks noGrp="1"/>
          </p:cNvSpPr>
          <p:nvPr>
            <p:ph type="body" sz="quarter" idx="11"/>
          </p:nvPr>
        </p:nvSpPr>
        <p:spPr>
          <a:xfrm>
            <a:off x="734217" y="1626122"/>
            <a:ext cx="8072193" cy="550549"/>
          </a:xfrm>
        </p:spPr>
        <p:txBody>
          <a:bodyPr/>
          <a:lstStyle/>
          <a:p>
            <a:r>
              <a:rPr lang="en-US" sz="1800"/>
              <a:t>Visit the Equipment Inventory Office website to learn more about     what is required when processing Capital Asset and Multi-Component Capital Asset requisitions and the application of the Machinery and Equipment Tax Exemption (M&amp;E). </a:t>
            </a:r>
          </a:p>
          <a:p>
            <a:r>
              <a:rPr lang="en-US" sz="1400">
                <a:solidFill>
                  <a:srgbClr val="0070C0"/>
                </a:solidFill>
                <a:hlinkClick r:id="rId3">
                  <a:extLst>
                    <a:ext uri="{A12FA001-AC4F-418D-AE19-62706E023703}">
                      <ahyp:hlinkClr xmlns:ahyp="http://schemas.microsoft.com/office/drawing/2018/hyperlinkcolor" val="tx"/>
                    </a:ext>
                  </a:extLst>
                </a:hlinkClick>
              </a:rPr>
              <a:t>https://finance.uw.edu/eio/home</a:t>
            </a:r>
            <a:r>
              <a:rPr lang="en-US" sz="1400">
                <a:solidFill>
                  <a:srgbClr val="0070C0"/>
                </a:solidFill>
              </a:rPr>
              <a:t>     </a:t>
            </a:r>
            <a:br>
              <a:rPr lang="en-US" sz="1600"/>
            </a:br>
            <a:endParaRPr lang="en-US" sz="1600"/>
          </a:p>
          <a:p>
            <a:pPr marL="0" indent="0">
              <a:buNone/>
            </a:pPr>
            <a:endParaRPr lang="en-US" sz="1800"/>
          </a:p>
          <a:p>
            <a:endParaRPr lang="en-US" sz="1800"/>
          </a:p>
        </p:txBody>
      </p:sp>
    </p:spTree>
    <p:extLst>
      <p:ext uri="{BB962C8B-B14F-4D97-AF65-F5344CB8AC3E}">
        <p14:creationId xmlns:p14="http://schemas.microsoft.com/office/powerpoint/2010/main" val="321495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F9659-471A-4F9E-B5D8-0856FA951094}"/>
              </a:ext>
            </a:extLst>
          </p:cNvPr>
          <p:cNvSpPr>
            <a:spLocks noGrp="1"/>
          </p:cNvSpPr>
          <p:nvPr>
            <p:ph type="title"/>
          </p:nvPr>
        </p:nvSpPr>
        <p:spPr>
          <a:xfrm>
            <a:off x="671756" y="374991"/>
            <a:ext cx="8273393" cy="988517"/>
          </a:xfrm>
        </p:spPr>
        <p:txBody>
          <a:bodyPr/>
          <a:lstStyle/>
          <a:p>
            <a:r>
              <a:rPr lang="en-US" sz="3200"/>
              <a:t>Workday Catalog &amp; Non-Catalog Requisitions</a:t>
            </a:r>
          </a:p>
        </p:txBody>
      </p:sp>
      <p:sp>
        <p:nvSpPr>
          <p:cNvPr id="2" name="TextBox 1">
            <a:extLst>
              <a:ext uri="{FF2B5EF4-FFF2-40B4-BE49-F238E27FC236}">
                <a16:creationId xmlns:a16="http://schemas.microsoft.com/office/drawing/2014/main" id="{02ED32C3-2AE4-5815-484A-D76894601168}"/>
              </a:ext>
            </a:extLst>
          </p:cNvPr>
          <p:cNvSpPr txBox="1"/>
          <p:nvPr/>
        </p:nvSpPr>
        <p:spPr>
          <a:xfrm>
            <a:off x="768507" y="1952130"/>
            <a:ext cx="8003613" cy="4647426"/>
          </a:xfrm>
          <a:prstGeom prst="rect">
            <a:avLst/>
          </a:prstGeom>
          <a:noFill/>
        </p:spPr>
        <p:txBody>
          <a:bodyPr wrap="square" rtlCol="0">
            <a:spAutoFit/>
          </a:bodyPr>
          <a:lstStyle/>
          <a:p>
            <a:pPr marL="285750" indent="-285750">
              <a:buFont typeface="Wingdings" panose="05000000000000000000" pitchFamily="2" charset="2"/>
              <a:buChar char="Ø"/>
            </a:pPr>
            <a:r>
              <a:rPr lang="en-US" sz="2200" b="1">
                <a:effectLst/>
                <a:latin typeface="Open Sans" pitchFamily="2" charset="0"/>
                <a:ea typeface="Open Sans" pitchFamily="2" charset="0"/>
                <a:cs typeface="Open Sans" pitchFamily="2" charset="0"/>
              </a:rPr>
              <a:t>What is a Workday Round-Trip Catalog purchase?</a:t>
            </a:r>
          </a:p>
          <a:p>
            <a:pPr marL="800100" lvl="1" indent="-342900">
              <a:buFont typeface="Wingdings" panose="05000000000000000000" pitchFamily="2" charset="2"/>
              <a:buChar char="ü"/>
            </a:pPr>
            <a:r>
              <a:rPr lang="en-US" sz="1600" b="1" i="0">
                <a:solidFill>
                  <a:srgbClr val="4B2E83"/>
                </a:solidFill>
                <a:effectLst/>
                <a:highlight>
                  <a:srgbClr val="FFFFFF"/>
                </a:highlight>
                <a:latin typeface="Open Sans" pitchFamily="2" charset="0"/>
                <a:ea typeface="Open Sans" pitchFamily="2" charset="0"/>
                <a:cs typeface="Open Sans" pitchFamily="2" charset="0"/>
              </a:rPr>
              <a:t>Catalog requisition purchases use UW Contracts for established pricing, terms and discounts designed to offer the best overall value to customers. Ordering through catalogs in Workday is the fastest order method and the recommended first choice for purchasing goods at the UW.</a:t>
            </a:r>
          </a:p>
          <a:p>
            <a:pPr marL="800100" lvl="1" indent="-342900">
              <a:buFont typeface="Wingdings" panose="05000000000000000000" pitchFamily="2" charset="2"/>
              <a:buChar char="ü"/>
            </a:pPr>
            <a:endParaRPr lang="en-US" sz="1600" b="1">
              <a:solidFill>
                <a:srgbClr val="4B2E83"/>
              </a:solidFill>
              <a:highlight>
                <a:srgbClr val="FFFFFF"/>
              </a:highlight>
              <a:latin typeface="Open Sans" pitchFamily="2" charset="0"/>
              <a:ea typeface="Open Sans" pitchFamily="2" charset="0"/>
              <a:cs typeface="Open Sans" pitchFamily="2" charset="0"/>
            </a:endParaRPr>
          </a:p>
          <a:p>
            <a:pPr marL="342900" indent="-342900">
              <a:buFont typeface="Wingdings" panose="05000000000000000000" pitchFamily="2" charset="2"/>
              <a:buChar char="Ø"/>
            </a:pPr>
            <a:r>
              <a:rPr lang="en-US" sz="2200" b="1">
                <a:solidFill>
                  <a:srgbClr val="4B2E83"/>
                </a:solidFill>
                <a:effectLst/>
                <a:highlight>
                  <a:srgbClr val="FFFFFF"/>
                </a:highlight>
                <a:latin typeface="Open Sans" pitchFamily="2" charset="0"/>
                <a:ea typeface="Open Sans" pitchFamily="2" charset="0"/>
                <a:cs typeface="Open Sans" pitchFamily="2" charset="0"/>
              </a:rPr>
              <a:t>What is a Workday Non-Catalog purchase?</a:t>
            </a:r>
          </a:p>
          <a:p>
            <a:pPr marL="800100" lvl="1" indent="-342900">
              <a:buFont typeface="Wingdings" panose="05000000000000000000" pitchFamily="2" charset="2"/>
              <a:buChar char="ü"/>
            </a:pPr>
            <a:r>
              <a:rPr lang="en-US" sz="1600" b="1" i="0">
                <a:solidFill>
                  <a:srgbClr val="4B2E83"/>
                </a:solidFill>
                <a:effectLst/>
                <a:highlight>
                  <a:srgbClr val="FFFFFF"/>
                </a:highlight>
                <a:latin typeface="Open Sans" pitchFamily="2" charset="0"/>
                <a:ea typeface="Open Sans" pitchFamily="2" charset="0"/>
                <a:cs typeface="Open Sans" pitchFamily="2" charset="0"/>
              </a:rPr>
              <a:t>A Non-Catalog purchase Order is the process of placing an order in Workday with a supplier when the goods and/or services are not available in a catalog. UW employees with the Requisition Requester role in Workday can start Requisitions to become purchase </a:t>
            </a:r>
            <a:r>
              <a:rPr lang="en-US" sz="1600" b="1" i="0">
                <a:solidFill>
                  <a:srgbClr val="4B2E83"/>
                </a:solidFill>
                <a:effectLst/>
                <a:highlight>
                  <a:srgbClr val="FFFFFF"/>
                </a:highlight>
                <a:latin typeface="Encode Sans Compressed"/>
              </a:rPr>
              <a:t>orders.</a:t>
            </a:r>
            <a:endParaRPr lang="en-US" sz="1600" b="1">
              <a:solidFill>
                <a:srgbClr val="4B2E83"/>
              </a:solidFill>
              <a:effectLst/>
              <a:latin typeface="Open Sans" pitchFamily="2" charset="0"/>
              <a:ea typeface="Open Sans" pitchFamily="2" charset="0"/>
              <a:cs typeface="Open Sans" pitchFamily="2" charset="0"/>
            </a:endParaRPr>
          </a:p>
          <a:p>
            <a:pPr marL="742950" lvl="1" indent="-285750">
              <a:buFont typeface="Wingdings" panose="05000000000000000000" pitchFamily="2" charset="2"/>
              <a:buChar char="Ø"/>
            </a:pPr>
            <a:endParaRPr lang="en-US" sz="1600" b="1">
              <a:solidFill>
                <a:srgbClr val="4B2E83"/>
              </a:solidFill>
              <a:effectLst/>
              <a:latin typeface="Open Sans" pitchFamily="2" charset="0"/>
              <a:ea typeface="Open Sans" pitchFamily="2" charset="0"/>
              <a:cs typeface="Open Sans" pitchFamily="2" charset="0"/>
            </a:endParaRPr>
          </a:p>
          <a:p>
            <a:pPr marL="285750" indent="-285750">
              <a:buFont typeface="Wingdings" panose="05000000000000000000" pitchFamily="2" charset="2"/>
              <a:buChar char="Ø"/>
            </a:pPr>
            <a:endParaRPr lang="en-US" b="1">
              <a:latin typeface="Open Sans" pitchFamily="2" charset="0"/>
              <a:ea typeface="Open Sans" pitchFamily="2" charset="0"/>
              <a:cs typeface="Open Sans" pitchFamily="2" charset="0"/>
            </a:endParaRPr>
          </a:p>
          <a:p>
            <a:pPr marL="285750" indent="-285750">
              <a:buFont typeface="Wingdings" panose="05000000000000000000" pitchFamily="2" charset="2"/>
              <a:buChar char="Ø"/>
            </a:pPr>
            <a:endParaRPr lang="en-US">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 </a:t>
            </a:r>
          </a:p>
          <a:p>
            <a:pPr marL="285750" indent="-285750">
              <a:buFont typeface="Wingdings" panose="05000000000000000000" pitchFamily="2" charset="2"/>
              <a:buChar char="Ø"/>
            </a:pPr>
            <a:endParaRPr lang="en-US" b="1">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203137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F9659-471A-4F9E-B5D8-0856FA951094}"/>
              </a:ext>
            </a:extLst>
          </p:cNvPr>
          <p:cNvSpPr>
            <a:spLocks noGrp="1"/>
          </p:cNvSpPr>
          <p:nvPr>
            <p:ph type="title"/>
          </p:nvPr>
        </p:nvSpPr>
        <p:spPr/>
        <p:txBody>
          <a:bodyPr/>
          <a:lstStyle/>
          <a:p>
            <a:r>
              <a:rPr lang="en-US" sz="3600"/>
              <a:t>Workday Requisition Types</a:t>
            </a:r>
          </a:p>
        </p:txBody>
      </p:sp>
      <p:graphicFrame>
        <p:nvGraphicFramePr>
          <p:cNvPr id="7" name="Table 6">
            <a:extLst>
              <a:ext uri="{FF2B5EF4-FFF2-40B4-BE49-F238E27FC236}">
                <a16:creationId xmlns:a16="http://schemas.microsoft.com/office/drawing/2014/main" id="{3600F821-A81D-CD24-5BDD-90EA9CF86A5B}"/>
              </a:ext>
            </a:extLst>
          </p:cNvPr>
          <p:cNvGraphicFramePr>
            <a:graphicFrameLocks noGrp="1"/>
          </p:cNvGraphicFramePr>
          <p:nvPr>
            <p:extLst>
              <p:ext uri="{D42A27DB-BD31-4B8C-83A1-F6EECF244321}">
                <p14:modId xmlns:p14="http://schemas.microsoft.com/office/powerpoint/2010/main" val="3666741182"/>
              </p:ext>
            </p:extLst>
          </p:nvPr>
        </p:nvGraphicFramePr>
        <p:xfrm>
          <a:off x="802367" y="1590036"/>
          <a:ext cx="7949746" cy="406058"/>
        </p:xfrm>
        <a:graphic>
          <a:graphicData uri="http://schemas.openxmlformats.org/drawingml/2006/table">
            <a:tbl>
              <a:tblPr firstRow="1" firstCol="1" bandRow="1">
                <a:tableStyleId>{5C22544A-7EE6-4342-B048-85BDC9FD1C3A}</a:tableStyleId>
              </a:tblPr>
              <a:tblGrid>
                <a:gridCol w="3724826">
                  <a:extLst>
                    <a:ext uri="{9D8B030D-6E8A-4147-A177-3AD203B41FA5}">
                      <a16:colId xmlns:a16="http://schemas.microsoft.com/office/drawing/2014/main" val="604335245"/>
                    </a:ext>
                  </a:extLst>
                </a:gridCol>
                <a:gridCol w="4224920">
                  <a:extLst>
                    <a:ext uri="{9D8B030D-6E8A-4147-A177-3AD203B41FA5}">
                      <a16:colId xmlns:a16="http://schemas.microsoft.com/office/drawing/2014/main" val="1612998147"/>
                    </a:ext>
                  </a:extLst>
                </a:gridCol>
              </a:tblGrid>
              <a:tr h="406058">
                <a:tc>
                  <a:txBody>
                    <a:bodyPr/>
                    <a:lstStyle/>
                    <a:p>
                      <a:pPr marL="0" marR="0">
                        <a:lnSpc>
                          <a:spcPct val="107000"/>
                        </a:lnSpc>
                        <a:spcBef>
                          <a:spcPts val="0"/>
                        </a:spcBef>
                        <a:spcAft>
                          <a:spcPts val="0"/>
                        </a:spcAft>
                      </a:pPr>
                      <a:r>
                        <a:rPr lang="en-US" sz="2000">
                          <a:effectLst/>
                        </a:rPr>
                        <a:t>Requisition Type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effectLst/>
                        </a:rPr>
                        <a:t>Description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59405734"/>
                  </a:ext>
                </a:extLst>
              </a:tr>
            </a:tbl>
          </a:graphicData>
        </a:graphic>
      </p:graphicFrame>
      <p:graphicFrame>
        <p:nvGraphicFramePr>
          <p:cNvPr id="8" name="Table 7">
            <a:extLst>
              <a:ext uri="{FF2B5EF4-FFF2-40B4-BE49-F238E27FC236}">
                <a16:creationId xmlns:a16="http://schemas.microsoft.com/office/drawing/2014/main" id="{B660EADF-1EB0-0651-B171-5C8CDB34F880}"/>
              </a:ext>
            </a:extLst>
          </p:cNvPr>
          <p:cNvGraphicFramePr>
            <a:graphicFrameLocks noGrp="1"/>
          </p:cNvGraphicFramePr>
          <p:nvPr>
            <p:extLst>
              <p:ext uri="{D42A27DB-BD31-4B8C-83A1-F6EECF244321}">
                <p14:modId xmlns:p14="http://schemas.microsoft.com/office/powerpoint/2010/main" val="3680763643"/>
              </p:ext>
            </p:extLst>
          </p:nvPr>
        </p:nvGraphicFramePr>
        <p:xfrm>
          <a:off x="802367" y="1998776"/>
          <a:ext cx="7949746" cy="546545"/>
        </p:xfrm>
        <a:graphic>
          <a:graphicData uri="http://schemas.openxmlformats.org/drawingml/2006/table">
            <a:tbl>
              <a:tblPr firstRow="1" firstCol="1" bandRow="1">
                <a:tableStyleId>{5C22544A-7EE6-4342-B048-85BDC9FD1C3A}</a:tableStyleId>
              </a:tblPr>
              <a:tblGrid>
                <a:gridCol w="3724827">
                  <a:extLst>
                    <a:ext uri="{9D8B030D-6E8A-4147-A177-3AD203B41FA5}">
                      <a16:colId xmlns:a16="http://schemas.microsoft.com/office/drawing/2014/main" val="1694551658"/>
                    </a:ext>
                  </a:extLst>
                </a:gridCol>
                <a:gridCol w="4224919">
                  <a:extLst>
                    <a:ext uri="{9D8B030D-6E8A-4147-A177-3AD203B41FA5}">
                      <a16:colId xmlns:a16="http://schemas.microsoft.com/office/drawing/2014/main" val="4166280805"/>
                    </a:ext>
                  </a:extLst>
                </a:gridCol>
              </a:tblGrid>
              <a:tr h="477951">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200">
                          <a:effectLst/>
                        </a:rPr>
                        <a:t>Goods and Services</a:t>
                      </a: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Primary requisition type to order general goods and services. Commonly used for catalog orders and non-catalog orders for goods.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0103744"/>
                  </a:ext>
                </a:extLst>
              </a:tr>
            </a:tbl>
          </a:graphicData>
        </a:graphic>
      </p:graphicFrame>
      <p:graphicFrame>
        <p:nvGraphicFramePr>
          <p:cNvPr id="9" name="Table 8">
            <a:extLst>
              <a:ext uri="{FF2B5EF4-FFF2-40B4-BE49-F238E27FC236}">
                <a16:creationId xmlns:a16="http://schemas.microsoft.com/office/drawing/2014/main" id="{E52222BF-AC63-968E-46A1-54D8B9596CA8}"/>
              </a:ext>
            </a:extLst>
          </p:cNvPr>
          <p:cNvGraphicFramePr>
            <a:graphicFrameLocks noGrp="1"/>
          </p:cNvGraphicFramePr>
          <p:nvPr>
            <p:extLst>
              <p:ext uri="{D42A27DB-BD31-4B8C-83A1-F6EECF244321}">
                <p14:modId xmlns:p14="http://schemas.microsoft.com/office/powerpoint/2010/main" val="3248903469"/>
              </p:ext>
            </p:extLst>
          </p:nvPr>
        </p:nvGraphicFramePr>
        <p:xfrm>
          <a:off x="802372" y="2531683"/>
          <a:ext cx="7949747" cy="607528"/>
        </p:xfrm>
        <a:graphic>
          <a:graphicData uri="http://schemas.openxmlformats.org/drawingml/2006/table">
            <a:tbl>
              <a:tblPr firstRow="1" firstCol="1" bandRow="1">
                <a:tableStyleId>{5C22544A-7EE6-4342-B048-85BDC9FD1C3A}</a:tableStyleId>
              </a:tblPr>
              <a:tblGrid>
                <a:gridCol w="3724827">
                  <a:extLst>
                    <a:ext uri="{9D8B030D-6E8A-4147-A177-3AD203B41FA5}">
                      <a16:colId xmlns:a16="http://schemas.microsoft.com/office/drawing/2014/main" val="883189540"/>
                    </a:ext>
                  </a:extLst>
                </a:gridCol>
                <a:gridCol w="4224920">
                  <a:extLst>
                    <a:ext uri="{9D8B030D-6E8A-4147-A177-3AD203B41FA5}">
                      <a16:colId xmlns:a16="http://schemas.microsoft.com/office/drawing/2014/main" val="3928756824"/>
                    </a:ext>
                  </a:extLst>
                </a:gridCol>
              </a:tblGrid>
              <a:tr h="607528">
                <a:tc>
                  <a:txBody>
                    <a:bodyPr/>
                    <a:lstStyle/>
                    <a:p>
                      <a:pPr marL="0" marR="0">
                        <a:lnSpc>
                          <a:spcPct val="107000"/>
                        </a:lnSpc>
                        <a:spcBef>
                          <a:spcPts val="0"/>
                        </a:spcBef>
                        <a:spcAft>
                          <a:spcPts val="0"/>
                        </a:spcAft>
                      </a:pPr>
                      <a:r>
                        <a:rPr lang="en-US" sz="1200">
                          <a:effectLst/>
                        </a:rPr>
                        <a:t>Blanket Request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An agreement between a supplier and an organization that outlines pricing and terms that can be used over time for orders to be placed against. Will involve multiple billings and start and end services dates.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85844621"/>
                  </a:ext>
                </a:extLst>
              </a:tr>
            </a:tbl>
          </a:graphicData>
        </a:graphic>
      </p:graphicFrame>
      <p:graphicFrame>
        <p:nvGraphicFramePr>
          <p:cNvPr id="10" name="Table 9">
            <a:extLst>
              <a:ext uri="{FF2B5EF4-FFF2-40B4-BE49-F238E27FC236}">
                <a16:creationId xmlns:a16="http://schemas.microsoft.com/office/drawing/2014/main" id="{ED833F6D-BB2F-419F-B83C-FD1F0716C474}"/>
              </a:ext>
            </a:extLst>
          </p:cNvPr>
          <p:cNvGraphicFramePr>
            <a:graphicFrameLocks noGrp="1"/>
          </p:cNvGraphicFramePr>
          <p:nvPr>
            <p:extLst>
              <p:ext uri="{D42A27DB-BD31-4B8C-83A1-F6EECF244321}">
                <p14:modId xmlns:p14="http://schemas.microsoft.com/office/powerpoint/2010/main" val="3768384199"/>
              </p:ext>
            </p:extLst>
          </p:nvPr>
        </p:nvGraphicFramePr>
        <p:xfrm>
          <a:off x="802372" y="3141628"/>
          <a:ext cx="7949745" cy="1376517"/>
        </p:xfrm>
        <a:graphic>
          <a:graphicData uri="http://schemas.openxmlformats.org/drawingml/2006/table">
            <a:tbl>
              <a:tblPr firstRow="1" firstCol="1" bandRow="1">
                <a:tableStyleId>{5C22544A-7EE6-4342-B048-85BDC9FD1C3A}</a:tableStyleId>
              </a:tblPr>
              <a:tblGrid>
                <a:gridCol w="3724826">
                  <a:extLst>
                    <a:ext uri="{9D8B030D-6E8A-4147-A177-3AD203B41FA5}">
                      <a16:colId xmlns:a16="http://schemas.microsoft.com/office/drawing/2014/main" val="2063092332"/>
                    </a:ext>
                  </a:extLst>
                </a:gridCol>
                <a:gridCol w="4224919">
                  <a:extLst>
                    <a:ext uri="{9D8B030D-6E8A-4147-A177-3AD203B41FA5}">
                      <a16:colId xmlns:a16="http://schemas.microsoft.com/office/drawing/2014/main" val="3461461595"/>
                    </a:ext>
                  </a:extLst>
                </a:gridCol>
              </a:tblGrid>
              <a:tr h="1376517">
                <a:tc>
                  <a:txBody>
                    <a:bodyPr/>
                    <a:lstStyle/>
                    <a:p>
                      <a:pPr marL="0" marR="0">
                        <a:lnSpc>
                          <a:spcPct val="107000"/>
                        </a:lnSpc>
                        <a:spcBef>
                          <a:spcPts val="0"/>
                        </a:spcBef>
                        <a:spcAft>
                          <a:spcPts val="0"/>
                        </a:spcAft>
                      </a:pPr>
                      <a:r>
                        <a:rPr lang="en-US" sz="1200">
                          <a:effectLst/>
                        </a:rPr>
                        <a:t>Capital Asset Request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This Requisition Type is used to purchase Capital Assets (items with a useful life &gt; 1 year and a total cost &gt;= $5,000 including ancillary costs) and all weapons and accessories, regardless of cost. Per UW Policy these must be tracked in Workday.  Visit the </a:t>
                      </a:r>
                      <a:r>
                        <a:rPr lang="en-US" sz="1100" u="sng">
                          <a:effectLst/>
                          <a:hlinkClick r:id="rId2"/>
                        </a:rPr>
                        <a:t>Equipment Inventory Office</a:t>
                      </a:r>
                      <a:r>
                        <a:rPr lang="en-US" sz="1100">
                          <a:effectLst/>
                        </a:rPr>
                        <a:t> web page for more information on this requisition type and to learn about the “Trackable Spend Categories” which must be used with this requisition type to identify capital equipment.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72033950"/>
                  </a:ext>
                </a:extLst>
              </a:tr>
            </a:tbl>
          </a:graphicData>
        </a:graphic>
      </p:graphicFrame>
      <p:graphicFrame>
        <p:nvGraphicFramePr>
          <p:cNvPr id="11" name="Table 10">
            <a:extLst>
              <a:ext uri="{FF2B5EF4-FFF2-40B4-BE49-F238E27FC236}">
                <a16:creationId xmlns:a16="http://schemas.microsoft.com/office/drawing/2014/main" id="{B0DF13E1-0FBF-6C18-4243-1A965200729E}"/>
              </a:ext>
            </a:extLst>
          </p:cNvPr>
          <p:cNvGraphicFramePr>
            <a:graphicFrameLocks noGrp="1"/>
          </p:cNvGraphicFramePr>
          <p:nvPr>
            <p:extLst>
              <p:ext uri="{D42A27DB-BD31-4B8C-83A1-F6EECF244321}">
                <p14:modId xmlns:p14="http://schemas.microsoft.com/office/powerpoint/2010/main" val="69913616"/>
              </p:ext>
            </p:extLst>
          </p:nvPr>
        </p:nvGraphicFramePr>
        <p:xfrm>
          <a:off x="795441" y="4518145"/>
          <a:ext cx="7949746" cy="408740"/>
        </p:xfrm>
        <a:graphic>
          <a:graphicData uri="http://schemas.openxmlformats.org/drawingml/2006/table">
            <a:tbl>
              <a:tblPr firstRow="1" firstCol="1" bandRow="1">
                <a:tableStyleId>{5C22544A-7EE6-4342-B048-85BDC9FD1C3A}</a:tableStyleId>
              </a:tblPr>
              <a:tblGrid>
                <a:gridCol w="3724827">
                  <a:extLst>
                    <a:ext uri="{9D8B030D-6E8A-4147-A177-3AD203B41FA5}">
                      <a16:colId xmlns:a16="http://schemas.microsoft.com/office/drawing/2014/main" val="3150560160"/>
                    </a:ext>
                  </a:extLst>
                </a:gridCol>
                <a:gridCol w="4224919">
                  <a:extLst>
                    <a:ext uri="{9D8B030D-6E8A-4147-A177-3AD203B41FA5}">
                      <a16:colId xmlns:a16="http://schemas.microsoft.com/office/drawing/2014/main" val="2694293016"/>
                    </a:ext>
                  </a:extLst>
                </a:gridCol>
              </a:tblGrid>
              <a:tr h="408740">
                <a:tc>
                  <a:txBody>
                    <a:bodyPr/>
                    <a:lstStyle/>
                    <a:p>
                      <a:pPr marL="0" marR="0">
                        <a:lnSpc>
                          <a:spcPct val="107000"/>
                        </a:lnSpc>
                        <a:spcBef>
                          <a:spcPts val="0"/>
                        </a:spcBef>
                        <a:spcAft>
                          <a:spcPts val="0"/>
                        </a:spcAft>
                      </a:pPr>
                      <a:r>
                        <a:rPr lang="en-US" sz="1100">
                          <a:effectLst/>
                        </a:rPr>
                        <a:t> </a:t>
                      </a:r>
                      <a:endParaRPr lang="en-US" sz="1200">
                        <a:effectLst/>
                      </a:endParaRPr>
                    </a:p>
                    <a:p>
                      <a:pPr marL="0" marR="0">
                        <a:lnSpc>
                          <a:spcPct val="107000"/>
                        </a:lnSpc>
                        <a:spcBef>
                          <a:spcPts val="0"/>
                        </a:spcBef>
                        <a:spcAft>
                          <a:spcPts val="0"/>
                        </a:spcAft>
                      </a:pPr>
                      <a:r>
                        <a:rPr lang="en-US" sz="1200">
                          <a:effectLst/>
                        </a:rPr>
                        <a:t> Construction - Capital Projects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Request to purchase materials needed for a specific capital construction project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96869575"/>
                  </a:ext>
                </a:extLst>
              </a:tr>
            </a:tbl>
          </a:graphicData>
        </a:graphic>
      </p:graphicFrame>
      <p:graphicFrame>
        <p:nvGraphicFramePr>
          <p:cNvPr id="12" name="Table 11">
            <a:extLst>
              <a:ext uri="{FF2B5EF4-FFF2-40B4-BE49-F238E27FC236}">
                <a16:creationId xmlns:a16="http://schemas.microsoft.com/office/drawing/2014/main" id="{2FD0B7BC-E943-2C4F-0AE6-9ECE6C61A367}"/>
              </a:ext>
            </a:extLst>
          </p:cNvPr>
          <p:cNvGraphicFramePr>
            <a:graphicFrameLocks noGrp="1"/>
          </p:cNvGraphicFramePr>
          <p:nvPr>
            <p:extLst>
              <p:ext uri="{D42A27DB-BD31-4B8C-83A1-F6EECF244321}">
                <p14:modId xmlns:p14="http://schemas.microsoft.com/office/powerpoint/2010/main" val="418125739"/>
              </p:ext>
            </p:extLst>
          </p:nvPr>
        </p:nvGraphicFramePr>
        <p:xfrm>
          <a:off x="802372" y="4926885"/>
          <a:ext cx="7949748" cy="1611488"/>
        </p:xfrm>
        <a:graphic>
          <a:graphicData uri="http://schemas.openxmlformats.org/drawingml/2006/table">
            <a:tbl>
              <a:tblPr firstRow="1" firstCol="1" bandRow="1">
                <a:tableStyleId>{5C22544A-7EE6-4342-B048-85BDC9FD1C3A}</a:tableStyleId>
              </a:tblPr>
              <a:tblGrid>
                <a:gridCol w="3724828">
                  <a:extLst>
                    <a:ext uri="{9D8B030D-6E8A-4147-A177-3AD203B41FA5}">
                      <a16:colId xmlns:a16="http://schemas.microsoft.com/office/drawing/2014/main" val="3488753561"/>
                    </a:ext>
                  </a:extLst>
                </a:gridCol>
                <a:gridCol w="4224920">
                  <a:extLst>
                    <a:ext uri="{9D8B030D-6E8A-4147-A177-3AD203B41FA5}">
                      <a16:colId xmlns:a16="http://schemas.microsoft.com/office/drawing/2014/main" val="560419874"/>
                    </a:ext>
                  </a:extLst>
                </a:gridCol>
              </a:tblGrid>
              <a:tr h="1611488">
                <a:tc>
                  <a:txBody>
                    <a:bodyPr/>
                    <a:lstStyle/>
                    <a:p>
                      <a:pPr marL="0" marR="0">
                        <a:lnSpc>
                          <a:spcPct val="107000"/>
                        </a:lnSpc>
                        <a:spcBef>
                          <a:spcPts val="0"/>
                        </a:spcBef>
                        <a:spcAft>
                          <a:spcPts val="0"/>
                        </a:spcAft>
                      </a:pPr>
                      <a:r>
                        <a:rPr lang="en-US" sz="1200">
                          <a:effectLst/>
                        </a:rPr>
                        <a:t>Multi-Component Capital Asset Request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This is the Requisition Type used when purchasing multiple components/parts that need to be combined to create one functioning piece of equipment. When the components are combined, they must have a total cost &gt;= $5,000 including ancillary costs and a useful life &gt; 1 year.  Visit the </a:t>
                      </a:r>
                      <a:r>
                        <a:rPr lang="en-US" sz="1100" u="sng">
                          <a:effectLst/>
                          <a:hlinkClick r:id="rId2"/>
                        </a:rPr>
                        <a:t>Equipment Inventory Office</a:t>
                      </a:r>
                      <a:r>
                        <a:rPr lang="en-US" sz="1100">
                          <a:effectLst/>
                        </a:rPr>
                        <a:t> web page for more information on this requisition type and to learn about the “Trackable Spend Categories” which must be used with this requisition type to identify capital equipment.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27263416"/>
                  </a:ext>
                </a:extLst>
              </a:tr>
            </a:tbl>
          </a:graphicData>
        </a:graphic>
      </p:graphicFrame>
    </p:spTree>
    <p:extLst>
      <p:ext uri="{BB962C8B-B14F-4D97-AF65-F5344CB8AC3E}">
        <p14:creationId xmlns:p14="http://schemas.microsoft.com/office/powerpoint/2010/main" val="334735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AB7CF-8EEC-28DE-F9FC-35ECE01BEB61}"/>
              </a:ext>
            </a:extLst>
          </p:cNvPr>
          <p:cNvSpPr>
            <a:spLocks noGrp="1"/>
          </p:cNvSpPr>
          <p:nvPr>
            <p:ph type="title"/>
          </p:nvPr>
        </p:nvSpPr>
        <p:spPr/>
        <p:txBody>
          <a:bodyPr/>
          <a:lstStyle/>
          <a:p>
            <a:r>
              <a:rPr lang="en-US" dirty="0"/>
              <a:t>Compliance as a Service</a:t>
            </a:r>
          </a:p>
        </p:txBody>
      </p:sp>
      <p:sp>
        <p:nvSpPr>
          <p:cNvPr id="3" name="Text Placeholder 2">
            <a:extLst>
              <a:ext uri="{FF2B5EF4-FFF2-40B4-BE49-F238E27FC236}">
                <a16:creationId xmlns:a16="http://schemas.microsoft.com/office/drawing/2014/main" id="{77AAED14-1A70-C0EF-E9FC-E02991F9A3EC}"/>
              </a:ext>
            </a:extLst>
          </p:cNvPr>
          <p:cNvSpPr>
            <a:spLocks noGrp="1"/>
          </p:cNvSpPr>
          <p:nvPr>
            <p:ph type="body" sz="quarter" idx="12"/>
          </p:nvPr>
        </p:nvSpPr>
        <p:spPr/>
        <p:txBody>
          <a:bodyPr/>
          <a:lstStyle/>
          <a:p>
            <a:r>
              <a:rPr lang="en-US" dirty="0"/>
              <a:t>Procurement</a:t>
            </a:r>
          </a:p>
        </p:txBody>
      </p:sp>
      <p:sp>
        <p:nvSpPr>
          <p:cNvPr id="2" name="Text Placeholder 1">
            <a:extLst>
              <a:ext uri="{FF2B5EF4-FFF2-40B4-BE49-F238E27FC236}">
                <a16:creationId xmlns:a16="http://schemas.microsoft.com/office/drawing/2014/main" id="{9DD9D287-1C61-5A15-0691-EB5D16EE9072}"/>
              </a:ext>
            </a:extLst>
          </p:cNvPr>
          <p:cNvSpPr>
            <a:spLocks noGrp="1"/>
          </p:cNvSpPr>
          <p:nvPr>
            <p:ph type="body" sz="quarter" idx="11"/>
          </p:nvPr>
        </p:nvSpPr>
        <p:spPr/>
        <p:txBody>
          <a:bodyPr/>
          <a:lstStyle/>
          <a:p>
            <a:r>
              <a:rPr lang="en-US" sz="2000" dirty="0"/>
              <a:t>What we do</a:t>
            </a:r>
          </a:p>
          <a:p>
            <a:r>
              <a:rPr lang="en-US" sz="2000" dirty="0"/>
              <a:t>Why we do it</a:t>
            </a:r>
          </a:p>
          <a:p>
            <a:r>
              <a:rPr lang="en-US" sz="2000" dirty="0"/>
              <a:t>Benefits</a:t>
            </a:r>
          </a:p>
        </p:txBody>
      </p:sp>
      <p:graphicFrame>
        <p:nvGraphicFramePr>
          <p:cNvPr id="9" name="Diagram 8" descr="Graphic showing the different units within Procurement Services including Accounts Payable, ProCard, Global, Business Systems/Vendor Control, Travel, Training, and Contracts and Sourcing.">
            <a:extLst>
              <a:ext uri="{FF2B5EF4-FFF2-40B4-BE49-F238E27FC236}">
                <a16:creationId xmlns:a16="http://schemas.microsoft.com/office/drawing/2014/main" id="{16BF2636-D424-A083-5C50-4E6D910A0E32}"/>
              </a:ext>
            </a:extLst>
          </p:cNvPr>
          <p:cNvGraphicFramePr/>
          <p:nvPr>
            <p:extLst>
              <p:ext uri="{D42A27DB-BD31-4B8C-83A1-F6EECF244321}">
                <p14:modId xmlns:p14="http://schemas.microsoft.com/office/powerpoint/2010/main" val="503258060"/>
              </p:ext>
            </p:extLst>
          </p:nvPr>
        </p:nvGraphicFramePr>
        <p:xfrm>
          <a:off x="2846023" y="16585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818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F9659-471A-4F9E-B5D8-0856FA951094}"/>
              </a:ext>
            </a:extLst>
          </p:cNvPr>
          <p:cNvSpPr>
            <a:spLocks noGrp="1"/>
          </p:cNvSpPr>
          <p:nvPr>
            <p:ph type="title"/>
          </p:nvPr>
        </p:nvSpPr>
        <p:spPr/>
        <p:txBody>
          <a:bodyPr/>
          <a:lstStyle/>
          <a:p>
            <a:r>
              <a:rPr lang="en-US" sz="3600"/>
              <a:t>What About Procard?</a:t>
            </a:r>
          </a:p>
        </p:txBody>
      </p:sp>
      <p:sp>
        <p:nvSpPr>
          <p:cNvPr id="8" name="TextBox 7">
            <a:extLst>
              <a:ext uri="{FF2B5EF4-FFF2-40B4-BE49-F238E27FC236}">
                <a16:creationId xmlns:a16="http://schemas.microsoft.com/office/drawing/2014/main" id="{DFAE9BD0-8087-7677-377C-5ADA5E5CD69F}"/>
              </a:ext>
            </a:extLst>
          </p:cNvPr>
          <p:cNvSpPr txBox="1"/>
          <p:nvPr/>
        </p:nvSpPr>
        <p:spPr>
          <a:xfrm>
            <a:off x="671757" y="1841767"/>
            <a:ext cx="7843594" cy="4093428"/>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effectLst/>
                <a:latin typeface="Open Sans" pitchFamily="2" charset="0"/>
                <a:ea typeface="Open Sans" pitchFamily="2" charset="0"/>
                <a:cs typeface="Open Sans" pitchFamily="2" charset="0"/>
              </a:rPr>
              <a:t>M&amp;E Tax Exempt equipment purchases are prohibited on ProCard</a:t>
            </a:r>
          </a:p>
          <a:p>
            <a:pPr marL="285750" indent="-285750">
              <a:buFont typeface="Wingdings" panose="05000000000000000000" pitchFamily="2" charset="2"/>
              <a:buChar char="Ø"/>
            </a:pPr>
            <a:endParaRPr lang="en-US" b="1" dirty="0">
              <a:latin typeface="Open Sans" pitchFamily="2" charset="0"/>
              <a:ea typeface="Open Sans" pitchFamily="2" charset="0"/>
              <a:cs typeface="Open Sans" pitchFamily="2" charset="0"/>
            </a:endParaRPr>
          </a:p>
          <a:p>
            <a:pPr marL="285750" indent="-285750">
              <a:buFont typeface="Wingdings" panose="05000000000000000000" pitchFamily="2" charset="2"/>
              <a:buChar char="Ø"/>
            </a:pPr>
            <a:r>
              <a:rPr lang="en-US" sz="2000" b="1" dirty="0">
                <a:effectLst/>
                <a:latin typeface="Open Sans" pitchFamily="2" charset="0"/>
                <a:ea typeface="Open Sans" pitchFamily="2" charset="0"/>
                <a:cs typeface="Open Sans" pitchFamily="2" charset="0"/>
              </a:rPr>
              <a:t>Other Limitations</a:t>
            </a:r>
          </a:p>
          <a:p>
            <a:pPr marL="742950" lvl="1" indent="-285750">
              <a:buFont typeface="Wingdings" panose="05000000000000000000" pitchFamily="2" charset="2"/>
              <a:buChar char="Ø"/>
            </a:pPr>
            <a:r>
              <a:rPr lang="en-US" sz="1600" b="1" dirty="0">
                <a:effectLst/>
                <a:latin typeface="Open Sans" pitchFamily="2" charset="0"/>
                <a:ea typeface="Open Sans" pitchFamily="2" charset="0"/>
                <a:cs typeface="Open Sans" pitchFamily="2" charset="0"/>
              </a:rPr>
              <a:t>Anything over the Direct Buy Limit should be reviewed by Purchasing in advance of the ProCard increase request</a:t>
            </a:r>
          </a:p>
          <a:p>
            <a:pPr marL="742950" lvl="1" indent="-285750">
              <a:buFont typeface="Wingdings" panose="05000000000000000000" pitchFamily="2" charset="2"/>
              <a:buChar char="Ø"/>
            </a:pPr>
            <a:r>
              <a:rPr lang="en-US" sz="1600" b="1" dirty="0">
                <a:effectLst/>
                <a:latin typeface="Open Sans" pitchFamily="2" charset="0"/>
                <a:ea typeface="Open Sans" pitchFamily="2" charset="0"/>
                <a:cs typeface="Open Sans" pitchFamily="2" charset="0"/>
              </a:rPr>
              <a:t>Purchase Orders contain UW Terms and Conditions      </a:t>
            </a:r>
          </a:p>
          <a:p>
            <a:pPr marL="742950" lvl="1" indent="-285750">
              <a:buFont typeface="Wingdings" panose="05000000000000000000" pitchFamily="2" charset="2"/>
              <a:buChar char="Ø"/>
            </a:pPr>
            <a:r>
              <a:rPr lang="en-US" sz="1600" b="1" dirty="0">
                <a:latin typeface="Open Sans" pitchFamily="2" charset="0"/>
                <a:ea typeface="Open Sans" pitchFamily="2" charset="0"/>
                <a:cs typeface="Open Sans" pitchFamily="2" charset="0"/>
              </a:rPr>
              <a:t>Purchase Orders can facilitate important documentation and attachments like Sole Source Justifications, M&amp;E Tax Exempt Certificates etc. that are crucial to the order approval process </a:t>
            </a:r>
          </a:p>
          <a:p>
            <a:pPr marL="742950" lvl="1" indent="-285750">
              <a:buFont typeface="Wingdings" panose="05000000000000000000" pitchFamily="2" charset="2"/>
              <a:buChar char="Ø"/>
            </a:pPr>
            <a:r>
              <a:rPr lang="en-US" sz="1600" b="1" dirty="0">
                <a:latin typeface="Open Sans" pitchFamily="2" charset="0"/>
                <a:ea typeface="Open Sans" pitchFamily="2" charset="0"/>
                <a:cs typeface="Open Sans" pitchFamily="2" charset="0"/>
              </a:rPr>
              <a:t>Audits and Public Records Requests </a:t>
            </a:r>
          </a:p>
          <a:p>
            <a:pPr marL="742950" lvl="1" indent="-285750">
              <a:buFont typeface="Wingdings" panose="05000000000000000000" pitchFamily="2" charset="2"/>
              <a:buChar char="Ø"/>
            </a:pPr>
            <a:r>
              <a:rPr lang="en-US" sz="1600" b="1" dirty="0">
                <a:latin typeface="Open Sans" pitchFamily="2" charset="0"/>
                <a:ea typeface="Open Sans" pitchFamily="2" charset="0"/>
                <a:cs typeface="Open Sans" pitchFamily="2" charset="0"/>
              </a:rPr>
              <a:t>Some Exemption items cannot be purchased via </a:t>
            </a:r>
            <a:r>
              <a:rPr lang="en-US" sz="1600" b="1" dirty="0" err="1">
                <a:latin typeface="Open Sans" pitchFamily="2" charset="0"/>
                <a:ea typeface="Open Sans" pitchFamily="2" charset="0"/>
                <a:cs typeface="Open Sans" pitchFamily="2" charset="0"/>
              </a:rPr>
              <a:t>Procard</a:t>
            </a:r>
            <a:endParaRPr lang="en-US" sz="1600" b="1" dirty="0">
              <a:effectLst/>
              <a:latin typeface="Open Sans" pitchFamily="2" charset="0"/>
              <a:ea typeface="Open Sans" pitchFamily="2" charset="0"/>
              <a:cs typeface="Open Sans" pitchFamily="2" charset="0"/>
            </a:endParaRPr>
          </a:p>
          <a:p>
            <a:pPr marL="285750" indent="-285750">
              <a:buFont typeface="Wingdings" panose="05000000000000000000" pitchFamily="2" charset="2"/>
              <a:buChar char="Ø"/>
            </a:pPr>
            <a:endParaRPr lang="en-US" dirty="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285750" indent="-285750">
              <a:buFont typeface="Wingdings" panose="05000000000000000000" pitchFamily="2" charset="2"/>
              <a:buChar char="Ø"/>
            </a:pPr>
            <a:endParaRPr lang="en-US" b="1"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21023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F9659-471A-4F9E-B5D8-0856FA951094}"/>
              </a:ext>
            </a:extLst>
          </p:cNvPr>
          <p:cNvSpPr>
            <a:spLocks noGrp="1"/>
          </p:cNvSpPr>
          <p:nvPr>
            <p:ph type="title"/>
          </p:nvPr>
        </p:nvSpPr>
        <p:spPr/>
        <p:txBody>
          <a:bodyPr/>
          <a:lstStyle/>
          <a:p>
            <a:r>
              <a:rPr lang="en-US" sz="3600"/>
              <a:t>Procurement Subject Matter Experts</a:t>
            </a:r>
          </a:p>
        </p:txBody>
      </p:sp>
      <p:pic>
        <p:nvPicPr>
          <p:cNvPr id="2" name="Picture 1" descr="A screenshot of the Procurement Services website.">
            <a:extLst>
              <a:ext uri="{FF2B5EF4-FFF2-40B4-BE49-F238E27FC236}">
                <a16:creationId xmlns:a16="http://schemas.microsoft.com/office/drawing/2014/main" id="{AEFF423C-58DD-C60A-54F6-77D610A5434A}"/>
              </a:ext>
            </a:extLst>
          </p:cNvPr>
          <p:cNvPicPr>
            <a:picLocks noChangeAspect="1"/>
          </p:cNvPicPr>
          <p:nvPr/>
        </p:nvPicPr>
        <p:blipFill rotWithShape="1">
          <a:blip r:embed="rId2"/>
          <a:srcRect b="19869"/>
          <a:stretch/>
        </p:blipFill>
        <p:spPr>
          <a:xfrm>
            <a:off x="791499" y="2891699"/>
            <a:ext cx="6434436" cy="3160759"/>
          </a:xfrm>
          <a:prstGeom prst="rect">
            <a:avLst/>
          </a:prstGeom>
          <a:ln w="9525">
            <a:solidFill>
              <a:schemeClr val="tx1"/>
            </a:solidFill>
          </a:ln>
        </p:spPr>
      </p:pic>
      <p:sp>
        <p:nvSpPr>
          <p:cNvPr id="6" name="Frame 5">
            <a:extLst>
              <a:ext uri="{FF2B5EF4-FFF2-40B4-BE49-F238E27FC236}">
                <a16:creationId xmlns:a16="http://schemas.microsoft.com/office/drawing/2014/main" id="{A8859CF2-72D7-AF82-5623-0763A4DEC882}"/>
              </a:ext>
              <a:ext uri="{C183D7F6-B498-43B3-948B-1728B52AA6E4}">
                <adec:decorative xmlns:adec="http://schemas.microsoft.com/office/drawing/2017/decorative" val="1"/>
              </a:ext>
            </a:extLst>
          </p:cNvPr>
          <p:cNvSpPr/>
          <p:nvPr/>
        </p:nvSpPr>
        <p:spPr>
          <a:xfrm>
            <a:off x="5649687" y="2859521"/>
            <a:ext cx="925285" cy="381691"/>
          </a:xfrm>
          <a:prstGeom prst="frame">
            <a:avLst>
              <a:gd name="adj1" fmla="val 728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highlight>
                <a:srgbClr val="000000"/>
              </a:highlight>
            </a:endParaRPr>
          </a:p>
        </p:txBody>
      </p:sp>
      <p:sp>
        <p:nvSpPr>
          <p:cNvPr id="7" name="Frame 6">
            <a:extLst>
              <a:ext uri="{FF2B5EF4-FFF2-40B4-BE49-F238E27FC236}">
                <a16:creationId xmlns:a16="http://schemas.microsoft.com/office/drawing/2014/main" id="{E1ECF6A1-AC6C-5451-F98B-003D32F1998F}"/>
              </a:ext>
              <a:ext uri="{C183D7F6-B498-43B3-948B-1728B52AA6E4}">
                <adec:decorative xmlns:adec="http://schemas.microsoft.com/office/drawing/2017/decorative" val="1"/>
              </a:ext>
            </a:extLst>
          </p:cNvPr>
          <p:cNvSpPr/>
          <p:nvPr/>
        </p:nvSpPr>
        <p:spPr>
          <a:xfrm>
            <a:off x="5747658" y="4115970"/>
            <a:ext cx="1273627" cy="313464"/>
          </a:xfrm>
          <a:prstGeom prst="frame">
            <a:avLst>
              <a:gd name="adj1" fmla="val 728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highlight>
                <a:srgbClr val="000000"/>
              </a:highlight>
            </a:endParaRPr>
          </a:p>
        </p:txBody>
      </p:sp>
      <p:sp>
        <p:nvSpPr>
          <p:cNvPr id="8" name="TextBox 7">
            <a:extLst>
              <a:ext uri="{FF2B5EF4-FFF2-40B4-BE49-F238E27FC236}">
                <a16:creationId xmlns:a16="http://schemas.microsoft.com/office/drawing/2014/main" id="{E369A810-0038-65EE-9392-1DAA8996B6F4}"/>
              </a:ext>
            </a:extLst>
          </p:cNvPr>
          <p:cNvSpPr txBox="1"/>
          <p:nvPr/>
        </p:nvSpPr>
        <p:spPr>
          <a:xfrm>
            <a:off x="671757" y="1596937"/>
            <a:ext cx="8197114" cy="1077218"/>
          </a:xfrm>
          <a:prstGeom prst="rect">
            <a:avLst/>
          </a:prstGeom>
          <a:noFill/>
        </p:spPr>
        <p:txBody>
          <a:bodyPr wrap="square" rtlCol="0">
            <a:spAutoFit/>
          </a:bodyPr>
          <a:lstStyle/>
          <a:p>
            <a:pPr marL="285750" indent="-285750">
              <a:buFont typeface="Wingdings" panose="05000000000000000000" pitchFamily="2" charset="2"/>
              <a:buChar char="Ø"/>
            </a:pPr>
            <a:r>
              <a:rPr lang="en-US" sz="1400" b="1">
                <a:latin typeface="Open Sans" pitchFamily="2" charset="0"/>
                <a:ea typeface="Open Sans" pitchFamily="2" charset="0"/>
                <a:cs typeface="Open Sans" pitchFamily="2" charset="0"/>
              </a:rPr>
              <a:t>To locate the Procurement Subject Matter Experts webpage, navigate to the Procurement Services website.</a:t>
            </a:r>
          </a:p>
          <a:p>
            <a:pPr marL="742950" lvl="1" indent="-285750">
              <a:buFont typeface="Wingdings" panose="05000000000000000000" pitchFamily="2" charset="2"/>
              <a:buChar char="ü"/>
            </a:pPr>
            <a:r>
              <a:rPr lang="en-US" sz="1200" b="1">
                <a:latin typeface="Open Sans" pitchFamily="2" charset="0"/>
                <a:ea typeface="Open Sans" pitchFamily="2" charset="0"/>
                <a:cs typeface="Open Sans" pitchFamily="2" charset="0"/>
              </a:rPr>
              <a:t>Click on the Contact Us tab</a:t>
            </a:r>
          </a:p>
          <a:p>
            <a:pPr marL="742950" lvl="1" indent="-285750">
              <a:buFont typeface="Wingdings" panose="05000000000000000000" pitchFamily="2" charset="2"/>
              <a:buChar char="ü"/>
            </a:pPr>
            <a:r>
              <a:rPr lang="en-US" sz="1200" b="1">
                <a:latin typeface="Open Sans" pitchFamily="2" charset="0"/>
                <a:ea typeface="Open Sans" pitchFamily="2" charset="0"/>
                <a:cs typeface="Open Sans" pitchFamily="2" charset="0"/>
              </a:rPr>
              <a:t>Click on Subject Matter Experts in the drop-down menu</a:t>
            </a:r>
          </a:p>
          <a:p>
            <a:pPr marL="285750" indent="-285750">
              <a:buFont typeface="Wingdings" panose="05000000000000000000" pitchFamily="2" charset="2"/>
              <a:buChar char="ü"/>
            </a:pPr>
            <a:r>
              <a:rPr lang="en-US" sz="1200" b="1">
                <a:solidFill>
                  <a:srgbClr val="0070C0"/>
                </a:solidFill>
                <a:latin typeface="Open Sans" pitchFamily="2" charset="0"/>
                <a:ea typeface="Open Sans" pitchFamily="2" charset="0"/>
                <a:cs typeface="Open Sans" pitchFamily="2" charset="0"/>
                <a:hlinkClick r:id="rId3">
                  <a:extLst>
                    <a:ext uri="{A12FA001-AC4F-418D-AE19-62706E023703}">
                      <ahyp:hlinkClr xmlns:ahyp="http://schemas.microsoft.com/office/drawing/2018/hyperlinkcolor" val="tx"/>
                    </a:ext>
                  </a:extLst>
                </a:hlinkClick>
              </a:rPr>
              <a:t>https://finance.uw.edu/ps/contact-us/subject-matter-experts</a:t>
            </a:r>
            <a:r>
              <a:rPr lang="en-US" sz="1200" b="1">
                <a:solidFill>
                  <a:srgbClr val="0070C0"/>
                </a:solidFill>
                <a:latin typeface="Open Sans" pitchFamily="2" charset="0"/>
                <a:ea typeface="Open Sans" pitchFamily="2" charset="0"/>
                <a:cs typeface="Open Sans" pitchFamily="2" charset="0"/>
              </a:rPr>
              <a:t>           </a:t>
            </a:r>
          </a:p>
        </p:txBody>
      </p:sp>
    </p:spTree>
    <p:extLst>
      <p:ext uri="{BB962C8B-B14F-4D97-AF65-F5344CB8AC3E}">
        <p14:creationId xmlns:p14="http://schemas.microsoft.com/office/powerpoint/2010/main" val="2775557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F9659-471A-4F9E-B5D8-0856FA951094}"/>
              </a:ext>
            </a:extLst>
          </p:cNvPr>
          <p:cNvSpPr>
            <a:spLocks noGrp="1"/>
          </p:cNvSpPr>
          <p:nvPr>
            <p:ph type="title"/>
          </p:nvPr>
        </p:nvSpPr>
        <p:spPr/>
        <p:txBody>
          <a:bodyPr/>
          <a:lstStyle/>
          <a:p>
            <a:r>
              <a:rPr lang="en-US" sz="3600"/>
              <a:t>Procurement Resource List</a:t>
            </a:r>
          </a:p>
        </p:txBody>
      </p:sp>
      <p:pic>
        <p:nvPicPr>
          <p:cNvPr id="4" name="Picture 3" descr="Image of the Procurement Services website. ">
            <a:extLst>
              <a:ext uri="{FF2B5EF4-FFF2-40B4-BE49-F238E27FC236}">
                <a16:creationId xmlns:a16="http://schemas.microsoft.com/office/drawing/2014/main" id="{791A7136-FB1F-06DB-AEB7-21DCF2DDAB75}"/>
              </a:ext>
            </a:extLst>
          </p:cNvPr>
          <p:cNvPicPr>
            <a:picLocks noChangeAspect="1"/>
          </p:cNvPicPr>
          <p:nvPr/>
        </p:nvPicPr>
        <p:blipFill rotWithShape="1">
          <a:blip r:embed="rId2"/>
          <a:srcRect b="7970"/>
          <a:stretch/>
        </p:blipFill>
        <p:spPr>
          <a:xfrm>
            <a:off x="779516" y="2509157"/>
            <a:ext cx="6350628" cy="3581399"/>
          </a:xfrm>
          <a:prstGeom prst="rect">
            <a:avLst/>
          </a:prstGeom>
          <a:ln w="6350">
            <a:solidFill>
              <a:schemeClr val="tx1"/>
            </a:solidFill>
          </a:ln>
        </p:spPr>
      </p:pic>
      <p:sp>
        <p:nvSpPr>
          <p:cNvPr id="6" name="Frame 5">
            <a:extLst>
              <a:ext uri="{FF2B5EF4-FFF2-40B4-BE49-F238E27FC236}">
                <a16:creationId xmlns:a16="http://schemas.microsoft.com/office/drawing/2014/main" id="{C1D60723-9BB6-CE42-2566-E421126A9FF7}"/>
              </a:ext>
              <a:ext uri="{C183D7F6-B498-43B3-948B-1728B52AA6E4}">
                <adec:decorative xmlns:adec="http://schemas.microsoft.com/office/drawing/2017/decorative" val="1"/>
              </a:ext>
            </a:extLst>
          </p:cNvPr>
          <p:cNvSpPr/>
          <p:nvPr/>
        </p:nvSpPr>
        <p:spPr>
          <a:xfrm>
            <a:off x="5464630" y="2405051"/>
            <a:ext cx="925285" cy="381691"/>
          </a:xfrm>
          <a:prstGeom prst="frame">
            <a:avLst>
              <a:gd name="adj1" fmla="val 728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highlight>
                <a:srgbClr val="000000"/>
              </a:highlight>
            </a:endParaRPr>
          </a:p>
        </p:txBody>
      </p:sp>
      <p:sp>
        <p:nvSpPr>
          <p:cNvPr id="7" name="Frame 6">
            <a:extLst>
              <a:ext uri="{FF2B5EF4-FFF2-40B4-BE49-F238E27FC236}">
                <a16:creationId xmlns:a16="http://schemas.microsoft.com/office/drawing/2014/main" id="{0F7E3D34-7DA6-15A8-84AC-23D48AD5CB8F}"/>
              </a:ext>
              <a:ext uri="{C183D7F6-B498-43B3-948B-1728B52AA6E4}">
                <adec:decorative xmlns:adec="http://schemas.microsoft.com/office/drawing/2017/decorative" val="1"/>
              </a:ext>
            </a:extLst>
          </p:cNvPr>
          <p:cNvSpPr/>
          <p:nvPr/>
        </p:nvSpPr>
        <p:spPr>
          <a:xfrm>
            <a:off x="5617030" y="5551165"/>
            <a:ext cx="1371599" cy="462989"/>
          </a:xfrm>
          <a:prstGeom prst="frame">
            <a:avLst>
              <a:gd name="adj1" fmla="val 728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highlight>
                <a:srgbClr val="000000"/>
              </a:highlight>
            </a:endParaRPr>
          </a:p>
        </p:txBody>
      </p:sp>
      <p:sp>
        <p:nvSpPr>
          <p:cNvPr id="8" name="TextBox 7">
            <a:extLst>
              <a:ext uri="{FF2B5EF4-FFF2-40B4-BE49-F238E27FC236}">
                <a16:creationId xmlns:a16="http://schemas.microsoft.com/office/drawing/2014/main" id="{DFAE9BD0-8087-7677-377C-5ADA5E5CD69F}"/>
              </a:ext>
            </a:extLst>
          </p:cNvPr>
          <p:cNvSpPr txBox="1"/>
          <p:nvPr/>
        </p:nvSpPr>
        <p:spPr>
          <a:xfrm>
            <a:off x="671757" y="1613167"/>
            <a:ext cx="8197114" cy="830997"/>
          </a:xfrm>
          <a:prstGeom prst="rect">
            <a:avLst/>
          </a:prstGeom>
          <a:noFill/>
        </p:spPr>
        <p:txBody>
          <a:bodyPr wrap="square" rtlCol="0">
            <a:spAutoFit/>
          </a:bodyPr>
          <a:lstStyle/>
          <a:p>
            <a:pPr marL="285750" indent="-285750">
              <a:buFont typeface="Wingdings" panose="05000000000000000000" pitchFamily="2" charset="2"/>
              <a:buChar char="Ø"/>
            </a:pPr>
            <a:r>
              <a:rPr lang="en-US" sz="1200" b="1">
                <a:latin typeface="Open Sans" pitchFamily="2" charset="0"/>
                <a:ea typeface="Open Sans" pitchFamily="2" charset="0"/>
                <a:cs typeface="Open Sans" pitchFamily="2" charset="0"/>
              </a:rPr>
              <a:t>To locate the Procurement Resource List, navigate to the Procurement Services website.</a:t>
            </a:r>
          </a:p>
          <a:p>
            <a:pPr marL="742950" lvl="1" indent="-285750">
              <a:buFont typeface="Wingdings" panose="05000000000000000000" pitchFamily="2" charset="2"/>
              <a:buChar char="ü"/>
            </a:pPr>
            <a:r>
              <a:rPr lang="en-US" sz="1200" b="1">
                <a:latin typeface="Open Sans" pitchFamily="2" charset="0"/>
                <a:ea typeface="Open Sans" pitchFamily="2" charset="0"/>
                <a:cs typeface="Open Sans" pitchFamily="2" charset="0"/>
              </a:rPr>
              <a:t>Click on the Resources tab</a:t>
            </a:r>
          </a:p>
          <a:p>
            <a:pPr marL="742950" lvl="1" indent="-285750">
              <a:buFont typeface="Wingdings" panose="05000000000000000000" pitchFamily="2" charset="2"/>
              <a:buChar char="ü"/>
            </a:pPr>
            <a:r>
              <a:rPr lang="en-US" sz="1200" b="1">
                <a:latin typeface="Open Sans" pitchFamily="2" charset="0"/>
                <a:ea typeface="Open Sans" pitchFamily="2" charset="0"/>
                <a:cs typeface="Open Sans" pitchFamily="2" charset="0"/>
              </a:rPr>
              <a:t>Click on Procurement Resource List in the drop-down menu </a:t>
            </a:r>
          </a:p>
          <a:p>
            <a:pPr marL="285750" indent="-285750">
              <a:buFont typeface="Wingdings" panose="05000000000000000000" pitchFamily="2" charset="2"/>
              <a:buChar char="ü"/>
            </a:pPr>
            <a:r>
              <a:rPr lang="en-US" sz="1200" b="1">
                <a:solidFill>
                  <a:srgbClr val="0070C0"/>
                </a:solidFill>
                <a:latin typeface="Open Sans" pitchFamily="2" charset="0"/>
                <a:ea typeface="Open Sans" pitchFamily="2" charset="0"/>
                <a:cs typeface="Open Sans" pitchFamily="2" charset="0"/>
                <a:hlinkClick r:id="rId3">
                  <a:extLst>
                    <a:ext uri="{A12FA001-AC4F-418D-AE19-62706E023703}">
                      <ahyp:hlinkClr xmlns:ahyp="http://schemas.microsoft.com/office/drawing/2018/hyperlinkcolor" val="tx"/>
                    </a:ext>
                  </a:extLst>
                </a:hlinkClick>
              </a:rPr>
              <a:t>https://finance.uw.edu/ps/resourcelist</a:t>
            </a:r>
            <a:r>
              <a:rPr lang="en-US" sz="1200" b="1">
                <a:solidFill>
                  <a:srgbClr val="0070C0"/>
                </a:solidFill>
                <a:latin typeface="Open Sans" pitchFamily="2" charset="0"/>
                <a:ea typeface="Open Sans" pitchFamily="2" charset="0"/>
                <a:cs typeface="Open Sans" pitchFamily="2" charset="0"/>
              </a:rPr>
              <a:t>          </a:t>
            </a:r>
          </a:p>
        </p:txBody>
      </p:sp>
    </p:spTree>
    <p:extLst>
      <p:ext uri="{BB962C8B-B14F-4D97-AF65-F5344CB8AC3E}">
        <p14:creationId xmlns:p14="http://schemas.microsoft.com/office/powerpoint/2010/main" val="329201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A2A9-D330-4FA2-9375-E12AF63D5FCB}"/>
              </a:ext>
            </a:extLst>
          </p:cNvPr>
          <p:cNvSpPr>
            <a:spLocks noGrp="1"/>
          </p:cNvSpPr>
          <p:nvPr>
            <p:ph type="title"/>
          </p:nvPr>
        </p:nvSpPr>
        <p:spPr/>
        <p:txBody>
          <a:bodyPr/>
          <a:lstStyle/>
          <a:p>
            <a:r>
              <a:rPr lang="en-US"/>
              <a:t>Q &amp; A</a:t>
            </a:r>
          </a:p>
        </p:txBody>
      </p:sp>
    </p:spTree>
    <p:extLst>
      <p:ext uri="{BB962C8B-B14F-4D97-AF65-F5344CB8AC3E}">
        <p14:creationId xmlns:p14="http://schemas.microsoft.com/office/powerpoint/2010/main" val="1521846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2480-3C2C-A46C-5A04-065256C02A08}"/>
              </a:ext>
            </a:extLst>
          </p:cNvPr>
          <p:cNvSpPr>
            <a:spLocks noGrp="1"/>
          </p:cNvSpPr>
          <p:nvPr>
            <p:ph type="title"/>
          </p:nvPr>
        </p:nvSpPr>
        <p:spPr/>
        <p:txBody>
          <a:bodyPr/>
          <a:lstStyle/>
          <a:p>
            <a:r>
              <a:rPr lang="en-US"/>
              <a:t>Suggestion for Future Deep Dive Topics</a:t>
            </a:r>
          </a:p>
        </p:txBody>
      </p:sp>
    </p:spTree>
    <p:extLst>
      <p:ext uri="{BB962C8B-B14F-4D97-AF65-F5344CB8AC3E}">
        <p14:creationId xmlns:p14="http://schemas.microsoft.com/office/powerpoint/2010/main" val="1819629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A2A9-D330-4FA2-9375-E12AF63D5FCB}"/>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06313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Rules &amp; Policies</a:t>
            </a:r>
          </a:p>
        </p:txBody>
      </p:sp>
    </p:spTree>
    <p:extLst>
      <p:ext uri="{BB962C8B-B14F-4D97-AF65-F5344CB8AC3E}">
        <p14:creationId xmlns:p14="http://schemas.microsoft.com/office/powerpoint/2010/main" val="162065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t>Washington State Resource: DES</a:t>
            </a:r>
          </a:p>
        </p:txBody>
      </p:sp>
      <p:sp>
        <p:nvSpPr>
          <p:cNvPr id="3" name="Text Placeholder 2">
            <a:extLst>
              <a:ext uri="{FF2B5EF4-FFF2-40B4-BE49-F238E27FC236}">
                <a16:creationId xmlns:a16="http://schemas.microsoft.com/office/drawing/2014/main" id="{681AB706-DADE-4E93-BECE-040F52AD79EC}"/>
              </a:ext>
            </a:extLst>
          </p:cNvPr>
          <p:cNvSpPr>
            <a:spLocks noGrp="1"/>
          </p:cNvSpPr>
          <p:nvPr>
            <p:ph type="body" sz="quarter" idx="11"/>
          </p:nvPr>
        </p:nvSpPr>
        <p:spPr>
          <a:xfrm>
            <a:off x="659305" y="2320239"/>
            <a:ext cx="8084645" cy="3810086"/>
          </a:xfrm>
        </p:spPr>
        <p:txBody>
          <a:bodyPr/>
          <a:lstStyle/>
          <a:p>
            <a:r>
              <a:rPr lang="en-US" sz="1600"/>
              <a:t>Provides many different services and training for all levels of  government</a:t>
            </a:r>
          </a:p>
          <a:p>
            <a:pPr lvl="1"/>
            <a:r>
              <a:rPr lang="en-US" sz="1200"/>
              <a:t>City</a:t>
            </a:r>
          </a:p>
          <a:p>
            <a:pPr lvl="1"/>
            <a:r>
              <a:rPr lang="en-US" sz="1200"/>
              <a:t>County</a:t>
            </a:r>
          </a:p>
          <a:p>
            <a:pPr lvl="1"/>
            <a:r>
              <a:rPr lang="en-US" sz="1200"/>
              <a:t>State </a:t>
            </a:r>
          </a:p>
          <a:p>
            <a:pPr lvl="1"/>
            <a:r>
              <a:rPr lang="en-US" sz="1200"/>
              <a:t>Tribal </a:t>
            </a:r>
            <a:br>
              <a:rPr lang="en-US" sz="1200"/>
            </a:br>
            <a:endParaRPr lang="en-US" sz="1200"/>
          </a:p>
          <a:p>
            <a:r>
              <a:rPr lang="en-US" sz="1600"/>
              <a:t>Establishes master contracts for use by all State agencies</a:t>
            </a:r>
          </a:p>
          <a:p>
            <a:endParaRPr lang="en-US" sz="1600"/>
          </a:p>
          <a:p>
            <a:r>
              <a:rPr lang="en-US" sz="1600"/>
              <a:t>Training is a requirement for all employees at UW whose jobs involve “…developing, executing or managing procurement or contracts for goods and services”</a:t>
            </a:r>
          </a:p>
          <a:p>
            <a:pPr lvl="1"/>
            <a:r>
              <a:rPr lang="en-US" sz="1200"/>
              <a:t>See the DES Procurement Training page to determine your level of requirements needed: </a:t>
            </a:r>
            <a:r>
              <a:rPr lang="en-US" sz="1200" u="sng">
                <a:solidFill>
                  <a:srgbClr val="0070C0"/>
                </a:solidFill>
                <a:hlinkClick r:id="rId3">
                  <a:extLst>
                    <a:ext uri="{A12FA001-AC4F-418D-AE19-62706E023703}">
                      <ahyp:hlinkClr xmlns:ahyp="http://schemas.microsoft.com/office/drawing/2018/hyperlinkcolor" val="tx"/>
                    </a:ext>
                  </a:extLst>
                </a:hlinkClick>
              </a:rPr>
              <a:t>https://des.wa.gov/services/contracting-purchasing/policies-training/contracts-procurement-training-development</a:t>
            </a:r>
            <a:br>
              <a:rPr lang="en-US" sz="1200" u="sng">
                <a:solidFill>
                  <a:srgbClr val="0070C0"/>
                </a:solidFill>
              </a:rPr>
            </a:br>
            <a:endParaRPr lang="en-US" sz="1200" u="sng">
              <a:solidFill>
                <a:srgbClr val="0070C0"/>
              </a:solidFill>
            </a:endParaRPr>
          </a:p>
          <a:p>
            <a:r>
              <a:rPr lang="en-US" sz="1600"/>
              <a:t>For more information, visit our Procurement DES page:</a:t>
            </a:r>
          </a:p>
          <a:p>
            <a:pPr lvl="1"/>
            <a:r>
              <a:rPr lang="en-US" sz="1200">
                <a:solidFill>
                  <a:srgbClr val="0070C0"/>
                </a:solidFill>
                <a:hlinkClick r:id="rId4">
                  <a:extLst>
                    <a:ext uri="{A12FA001-AC4F-418D-AE19-62706E023703}">
                      <ahyp:hlinkClr xmlns:ahyp="http://schemas.microsoft.com/office/drawing/2018/hyperlinkcolor" val="tx"/>
                    </a:ext>
                  </a:extLst>
                </a:hlinkClick>
              </a:rPr>
              <a:t>https://finance.uw.edu/ps/DES-training</a:t>
            </a:r>
            <a:r>
              <a:rPr lang="en-US" sz="1200">
                <a:solidFill>
                  <a:srgbClr val="0070C0"/>
                </a:solidFill>
              </a:rPr>
              <a:t> </a:t>
            </a:r>
            <a:endParaRPr lang="en-US" sz="1200" u="sng">
              <a:solidFill>
                <a:srgbClr val="0070C0"/>
              </a:solidFill>
            </a:endParaRPr>
          </a:p>
        </p:txBody>
      </p:sp>
      <p:sp>
        <p:nvSpPr>
          <p:cNvPr id="4" name="Text Placeholder 3">
            <a:extLst>
              <a:ext uri="{FF2B5EF4-FFF2-40B4-BE49-F238E27FC236}">
                <a16:creationId xmlns:a16="http://schemas.microsoft.com/office/drawing/2014/main" id="{43DC62B7-D9D2-452D-981C-5818298AB5CB}"/>
              </a:ext>
            </a:extLst>
          </p:cNvPr>
          <p:cNvSpPr>
            <a:spLocks noGrp="1"/>
          </p:cNvSpPr>
          <p:nvPr>
            <p:ph type="body" sz="quarter" idx="12"/>
          </p:nvPr>
        </p:nvSpPr>
        <p:spPr>
          <a:prstGeom prst="rect">
            <a:avLst/>
          </a:prstGeom>
        </p:spPr>
        <p:txBody>
          <a:bodyPr/>
          <a:lstStyle/>
          <a:p>
            <a:r>
              <a:rPr lang="en-US"/>
              <a:t>DES: Washington State Department of Enterprise</a:t>
            </a:r>
          </a:p>
          <a:p>
            <a:endParaRPr lang="en-US"/>
          </a:p>
        </p:txBody>
      </p:sp>
    </p:spTree>
    <p:extLst>
      <p:ext uri="{BB962C8B-B14F-4D97-AF65-F5344CB8AC3E}">
        <p14:creationId xmlns:p14="http://schemas.microsoft.com/office/powerpoint/2010/main" val="277723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t>Delegated Signature Authority</a:t>
            </a:r>
          </a:p>
        </p:txBody>
      </p:sp>
      <p:sp>
        <p:nvSpPr>
          <p:cNvPr id="4" name="Text Placeholder 3">
            <a:extLst>
              <a:ext uri="{FF2B5EF4-FFF2-40B4-BE49-F238E27FC236}">
                <a16:creationId xmlns:a16="http://schemas.microsoft.com/office/drawing/2014/main" id="{5FF50864-88A4-496D-AB49-53E764D2E99B}"/>
              </a:ext>
            </a:extLst>
          </p:cNvPr>
          <p:cNvSpPr>
            <a:spLocks noGrp="1"/>
          </p:cNvSpPr>
          <p:nvPr>
            <p:ph type="body" sz="quarter" idx="11"/>
          </p:nvPr>
        </p:nvSpPr>
        <p:spPr>
          <a:xfrm>
            <a:off x="671757" y="1610397"/>
            <a:ext cx="3693239" cy="4232620"/>
          </a:xfrm>
        </p:spPr>
        <p:txBody>
          <a:bodyPr/>
          <a:lstStyle/>
          <a:p>
            <a:r>
              <a:rPr lang="en-US" sz="1400" dirty="0"/>
              <a:t>Delegated signature authority is the authority to sign a binding document on UW’s behalf, up to specified dollar thresholds</a:t>
            </a:r>
            <a:br>
              <a:rPr lang="en-US" sz="1400" dirty="0"/>
            </a:br>
            <a:endParaRPr lang="en-US" sz="1400" dirty="0"/>
          </a:p>
          <a:p>
            <a:r>
              <a:rPr lang="en-US" sz="1400" dirty="0"/>
              <a:t>Signature authority is passed down from the state to UW Procurement</a:t>
            </a:r>
            <a:br>
              <a:rPr lang="en-US" sz="1400" dirty="0"/>
            </a:br>
            <a:endParaRPr lang="en-US" sz="1400" dirty="0"/>
          </a:p>
          <a:p>
            <a:r>
              <a:rPr lang="en-US" sz="1400" dirty="0"/>
              <a:t>Campus departments do not have the authority to execute or sign contracts, including maintenance and service agreements.</a:t>
            </a:r>
          </a:p>
          <a:p>
            <a:endParaRPr lang="en-US" sz="1400" dirty="0"/>
          </a:p>
          <a:p>
            <a:r>
              <a:rPr lang="en-US" sz="1400" dirty="0"/>
              <a:t>Documents signed without this state authority put the onus and fiscal responsibility of the agreement onto the individual who signed</a:t>
            </a:r>
            <a:endParaRPr lang="en-US" sz="1800" dirty="0"/>
          </a:p>
        </p:txBody>
      </p:sp>
      <p:pic>
        <p:nvPicPr>
          <p:cNvPr id="3" name="Picture 2" descr="Graphic showing how the delegated signature authority flows from the UW Board of Regents down to the Procurement Services Contract Managers and Buyers.">
            <a:extLst>
              <a:ext uri="{FF2B5EF4-FFF2-40B4-BE49-F238E27FC236}">
                <a16:creationId xmlns:a16="http://schemas.microsoft.com/office/drawing/2014/main" id="{F8FD216A-9AB9-5D38-1832-E604B5CBE73A}"/>
              </a:ext>
            </a:extLst>
          </p:cNvPr>
          <p:cNvPicPr>
            <a:picLocks noChangeAspect="1"/>
          </p:cNvPicPr>
          <p:nvPr/>
        </p:nvPicPr>
        <p:blipFill>
          <a:blip r:embed="rId3"/>
          <a:stretch>
            <a:fillRect/>
          </a:stretch>
        </p:blipFill>
        <p:spPr>
          <a:xfrm>
            <a:off x="3904488" y="2312414"/>
            <a:ext cx="5224532" cy="2189640"/>
          </a:xfrm>
          <a:prstGeom prst="rect">
            <a:avLst/>
          </a:prstGeom>
        </p:spPr>
      </p:pic>
    </p:spTree>
    <p:extLst>
      <p:ext uri="{BB962C8B-B14F-4D97-AF65-F5344CB8AC3E}">
        <p14:creationId xmlns:p14="http://schemas.microsoft.com/office/powerpoint/2010/main" val="70478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t>Direct Buy Limit</a:t>
            </a:r>
          </a:p>
        </p:txBody>
      </p:sp>
      <p:sp>
        <p:nvSpPr>
          <p:cNvPr id="3" name="Text Placeholder 2">
            <a:extLst>
              <a:ext uri="{FF2B5EF4-FFF2-40B4-BE49-F238E27FC236}">
                <a16:creationId xmlns:a16="http://schemas.microsoft.com/office/drawing/2014/main" id="{F8E179B5-B052-4681-89C6-C890124DA120}"/>
              </a:ext>
            </a:extLst>
          </p:cNvPr>
          <p:cNvSpPr>
            <a:spLocks noGrp="1"/>
          </p:cNvSpPr>
          <p:nvPr>
            <p:ph type="body" sz="quarter" idx="11"/>
          </p:nvPr>
        </p:nvSpPr>
        <p:spPr>
          <a:xfrm>
            <a:off x="563491" y="2570493"/>
            <a:ext cx="8066160" cy="3363380"/>
          </a:xfrm>
        </p:spPr>
        <p:txBody>
          <a:bodyPr/>
          <a:lstStyle/>
          <a:p>
            <a:r>
              <a:rPr lang="en-US" sz="1800" dirty="0"/>
              <a:t>The Direct Buy Limit is the dollar amount departments may use to make purchases without securing competitive pricing per state regulation</a:t>
            </a:r>
          </a:p>
          <a:p>
            <a:endParaRPr lang="en-US" sz="1800" dirty="0"/>
          </a:p>
          <a:p>
            <a:r>
              <a:rPr lang="en-US" sz="1800" dirty="0"/>
              <a:t>Procurement Services reviews all purchases over the Direct Buy Limit for compliance </a:t>
            </a:r>
            <a:r>
              <a:rPr lang="en-US" sz="1800" i="1" u="sng" dirty="0"/>
              <a:t>before the purchase occurs</a:t>
            </a:r>
            <a:r>
              <a:rPr lang="en-US" sz="1800" i="1" dirty="0"/>
              <a:t>.</a:t>
            </a:r>
            <a:endParaRPr lang="en-US" sz="1800" dirty="0"/>
          </a:p>
          <a:p>
            <a:endParaRPr lang="en-US" sz="1800" dirty="0"/>
          </a:p>
          <a:p>
            <a:r>
              <a:rPr lang="en-US" sz="1800" dirty="0"/>
              <a:t>Some special items require compliance review regardless of dollar amount</a:t>
            </a:r>
          </a:p>
          <a:p>
            <a:pPr lvl="1"/>
            <a:r>
              <a:rPr lang="en-US" sz="1400" dirty="0"/>
              <a:t>Blood/serums, charters, radioactive materials, resale items, UW logo usage</a:t>
            </a:r>
          </a:p>
          <a:p>
            <a:pPr lvl="1"/>
            <a:r>
              <a:rPr lang="en-US" sz="1400" dirty="0"/>
              <a:t>Full list:  </a:t>
            </a:r>
            <a:r>
              <a:rPr lang="en-US" sz="1400" dirty="0">
                <a:solidFill>
                  <a:srgbClr val="0070C0"/>
                </a:solidFill>
                <a:hlinkClick r:id="rId3">
                  <a:extLst>
                    <a:ext uri="{A12FA001-AC4F-418D-AE19-62706E023703}">
                      <ahyp:hlinkClr xmlns:ahyp="http://schemas.microsoft.com/office/drawing/2018/hyperlinkcolor" val="tx"/>
                    </a:ext>
                  </a:extLst>
                </a:hlinkClick>
              </a:rPr>
              <a:t>https://finance.uw.edu/ps/how-to-buy/exception-items</a:t>
            </a:r>
            <a:r>
              <a:rPr lang="en-US" sz="1400" dirty="0">
                <a:solidFill>
                  <a:srgbClr val="0070C0"/>
                </a:solidFill>
              </a:rPr>
              <a:t> </a:t>
            </a:r>
          </a:p>
          <a:p>
            <a:pPr lvl="1"/>
            <a:endParaRPr lang="en-US" sz="1400" dirty="0"/>
          </a:p>
        </p:txBody>
      </p:sp>
      <p:sp>
        <p:nvSpPr>
          <p:cNvPr id="6" name="Round Diagonal Corner Rectangle 4"/>
          <p:cNvSpPr txBox="1"/>
          <p:nvPr/>
        </p:nvSpPr>
        <p:spPr>
          <a:xfrm>
            <a:off x="749579" y="1577319"/>
            <a:ext cx="7880072" cy="915549"/>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68580" tIns="68580" rIns="68580" bIns="68580" numCol="1" spcCol="1270" anchor="ctr" anchorCtr="0">
            <a:noAutofit/>
          </a:bodyPr>
          <a:lstStyle/>
          <a:p>
            <a:pPr marL="84535" indent="-38100" algn="ctr" defTabSz="800100">
              <a:lnSpc>
                <a:spcPct val="90000"/>
              </a:lnSpc>
              <a:spcBef>
                <a:spcPct val="0"/>
              </a:spcBef>
              <a:spcAft>
                <a:spcPct val="35000"/>
              </a:spcAft>
            </a:pPr>
            <a:r>
              <a:rPr lang="en-US" dirty="0">
                <a:solidFill>
                  <a:schemeClr val="accent3"/>
                </a:solidFill>
              </a:rPr>
              <a:t>Current Direct Buy Limit: $10,000 aggregate spend</a:t>
            </a:r>
            <a:br>
              <a:rPr lang="en-US" dirty="0">
                <a:solidFill>
                  <a:schemeClr val="accent3"/>
                </a:solidFill>
              </a:rPr>
            </a:br>
            <a:r>
              <a:rPr lang="en-US" dirty="0">
                <a:solidFill>
                  <a:schemeClr val="accent3"/>
                </a:solidFill>
              </a:rPr>
              <a:t>Includes shipping and handling</a:t>
            </a:r>
            <a:br>
              <a:rPr lang="en-US" dirty="0">
                <a:solidFill>
                  <a:schemeClr val="accent3"/>
                </a:solidFill>
              </a:rPr>
            </a:br>
            <a:r>
              <a:rPr lang="en-US" dirty="0">
                <a:solidFill>
                  <a:schemeClr val="accent3"/>
                </a:solidFill>
              </a:rPr>
              <a:t>Does not include tax</a:t>
            </a:r>
          </a:p>
        </p:txBody>
      </p:sp>
    </p:spTree>
    <p:extLst>
      <p:ext uri="{BB962C8B-B14F-4D97-AF65-F5344CB8AC3E}">
        <p14:creationId xmlns:p14="http://schemas.microsoft.com/office/powerpoint/2010/main" val="49091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t>Direct Buy Limit – Aggregate Spend</a:t>
            </a:r>
          </a:p>
        </p:txBody>
      </p:sp>
      <p:sp>
        <p:nvSpPr>
          <p:cNvPr id="4" name="Text Placeholder 3">
            <a:extLst>
              <a:ext uri="{FF2B5EF4-FFF2-40B4-BE49-F238E27FC236}">
                <a16:creationId xmlns:a16="http://schemas.microsoft.com/office/drawing/2014/main" id="{09271529-DE26-4B7B-B163-CFD6906B1811}"/>
              </a:ext>
            </a:extLst>
          </p:cNvPr>
          <p:cNvSpPr>
            <a:spLocks noGrp="1"/>
          </p:cNvSpPr>
          <p:nvPr>
            <p:ph type="body" sz="quarter" idx="11"/>
          </p:nvPr>
        </p:nvSpPr>
        <p:spPr>
          <a:xfrm>
            <a:off x="659305" y="1736725"/>
            <a:ext cx="7924625" cy="4015497"/>
          </a:xfrm>
        </p:spPr>
        <p:txBody>
          <a:bodyPr/>
          <a:lstStyle/>
          <a:p>
            <a:r>
              <a:rPr lang="en-US" sz="1600"/>
              <a:t>When a department has purchased more than $10,000 total for a service or good from one supplier, regardless of the period of time, the direct buy limit has been reached</a:t>
            </a:r>
            <a:br>
              <a:rPr lang="en-US" sz="1600"/>
            </a:br>
            <a:endParaRPr lang="en-US" sz="1600"/>
          </a:p>
          <a:p>
            <a:r>
              <a:rPr lang="en-US" sz="1600"/>
              <a:t>Do not split an order to make it appear under the direct buy limit</a:t>
            </a:r>
          </a:p>
          <a:p>
            <a:pPr lvl="1"/>
            <a:r>
              <a:rPr lang="en-US" sz="1400"/>
              <a:t>Splitting orders would be an audit finding </a:t>
            </a:r>
          </a:p>
          <a:p>
            <a:pPr marL="0" indent="0">
              <a:buNone/>
            </a:pPr>
            <a:endParaRPr lang="en-US" sz="1600"/>
          </a:p>
          <a:p>
            <a:pPr marL="0" indent="0">
              <a:buNone/>
            </a:pPr>
            <a:r>
              <a:rPr lang="en-US" sz="1600"/>
              <a:t>An example:</a:t>
            </a:r>
            <a:br>
              <a:rPr lang="en-US" sz="1600"/>
            </a:br>
            <a:br>
              <a:rPr lang="en-US" sz="1600"/>
            </a:br>
            <a:r>
              <a:rPr lang="en-US" sz="1600"/>
              <a:t>If a department intends to purchase 20 of the same item valued at $2,000 each from the same supplier, the total will exceed the direct buy limit.</a:t>
            </a:r>
            <a:br>
              <a:rPr lang="en-US" sz="1600"/>
            </a:br>
            <a:br>
              <a:rPr lang="en-US" sz="1600"/>
            </a:br>
            <a:r>
              <a:rPr lang="en-US" sz="1600"/>
              <a:t>In this case, unless the department is utilizing a University approved contract, Procurement Services should be consulted regarding the appropriate buying method.</a:t>
            </a:r>
          </a:p>
          <a:p>
            <a:endParaRPr lang="en-US" sz="1600"/>
          </a:p>
          <a:p>
            <a:endParaRPr lang="en-US" sz="1600"/>
          </a:p>
          <a:p>
            <a:endParaRPr lang="en-US" sz="1600"/>
          </a:p>
        </p:txBody>
      </p:sp>
    </p:spTree>
    <p:extLst>
      <p:ext uri="{BB962C8B-B14F-4D97-AF65-F5344CB8AC3E}">
        <p14:creationId xmlns:p14="http://schemas.microsoft.com/office/powerpoint/2010/main" val="135241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5B2103-5B14-5AC9-F83A-1C3579BDA70A}"/>
              </a:ext>
            </a:extLst>
          </p:cNvPr>
          <p:cNvSpPr>
            <a:spLocks noGrp="1"/>
          </p:cNvSpPr>
          <p:nvPr>
            <p:ph type="title"/>
          </p:nvPr>
        </p:nvSpPr>
        <p:spPr/>
        <p:txBody>
          <a:bodyPr/>
          <a:lstStyle/>
          <a:p>
            <a:r>
              <a:rPr lang="en-US" dirty="0"/>
              <a:t>Above the Direct Buy Limit</a:t>
            </a:r>
          </a:p>
        </p:txBody>
      </p:sp>
      <p:sp>
        <p:nvSpPr>
          <p:cNvPr id="2" name="Text Placeholder 1">
            <a:extLst>
              <a:ext uri="{FF2B5EF4-FFF2-40B4-BE49-F238E27FC236}">
                <a16:creationId xmlns:a16="http://schemas.microsoft.com/office/drawing/2014/main" id="{970B65AC-0B6C-1422-A09C-B29DEC9597DD}"/>
              </a:ext>
            </a:extLst>
          </p:cNvPr>
          <p:cNvSpPr>
            <a:spLocks noGrp="1"/>
          </p:cNvSpPr>
          <p:nvPr>
            <p:ph type="body" sz="quarter" idx="11"/>
          </p:nvPr>
        </p:nvSpPr>
        <p:spPr/>
        <p:txBody>
          <a:bodyPr/>
          <a:lstStyle/>
          <a:p>
            <a:r>
              <a:rPr lang="en-US" dirty="0"/>
              <a:t>Contracted Supplier</a:t>
            </a:r>
          </a:p>
          <a:p>
            <a:r>
              <a:rPr lang="en-US" dirty="0"/>
              <a:t>Sole Source</a:t>
            </a:r>
          </a:p>
          <a:p>
            <a:r>
              <a:rPr lang="en-US" dirty="0"/>
              <a:t>Solicitation</a:t>
            </a:r>
          </a:p>
          <a:p>
            <a:pPr lvl="1"/>
            <a:r>
              <a:rPr lang="en-US" dirty="0"/>
              <a:t>(Always performed by Procurement)</a:t>
            </a:r>
          </a:p>
          <a:p>
            <a:pPr marL="457200" lvl="1" indent="0">
              <a:buNone/>
            </a:pPr>
            <a:endParaRPr lang="en-US" dirty="0"/>
          </a:p>
          <a:p>
            <a:pPr marL="457200" lvl="1" indent="0">
              <a:buNone/>
            </a:pPr>
            <a:r>
              <a:rPr lang="en-US" dirty="0"/>
              <a:t>Important: Each option above must be approved and verified by Procurement Contract Manager (usually via Requisition) </a:t>
            </a:r>
            <a:r>
              <a:rPr lang="en-US" u="sng" dirty="0"/>
              <a:t>prior to </a:t>
            </a:r>
            <a:r>
              <a:rPr lang="en-US" dirty="0"/>
              <a:t>the purchase or payment occurring.</a:t>
            </a:r>
          </a:p>
        </p:txBody>
      </p:sp>
      <p:sp>
        <p:nvSpPr>
          <p:cNvPr id="3" name="Text Placeholder 2">
            <a:extLst>
              <a:ext uri="{FF2B5EF4-FFF2-40B4-BE49-F238E27FC236}">
                <a16:creationId xmlns:a16="http://schemas.microsoft.com/office/drawing/2014/main" id="{07248AE9-30DD-36E7-A8E9-9AC248CA8827}"/>
              </a:ext>
            </a:extLst>
          </p:cNvPr>
          <p:cNvSpPr>
            <a:spLocks noGrp="1"/>
          </p:cNvSpPr>
          <p:nvPr>
            <p:ph type="body" sz="quarter" idx="12"/>
          </p:nvPr>
        </p:nvSpPr>
        <p:spPr/>
        <p:txBody>
          <a:bodyPr/>
          <a:lstStyle/>
          <a:p>
            <a:r>
              <a:rPr lang="en-US" dirty="0"/>
              <a:t>Options to select suppliers:</a:t>
            </a:r>
          </a:p>
        </p:txBody>
      </p:sp>
    </p:spTree>
    <p:extLst>
      <p:ext uri="{BB962C8B-B14F-4D97-AF65-F5344CB8AC3E}">
        <p14:creationId xmlns:p14="http://schemas.microsoft.com/office/powerpoint/2010/main" val="319897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F9659-471A-4F9E-B5D8-0856FA951094}"/>
              </a:ext>
            </a:extLst>
          </p:cNvPr>
          <p:cNvSpPr>
            <a:spLocks noGrp="1"/>
          </p:cNvSpPr>
          <p:nvPr>
            <p:ph type="title"/>
          </p:nvPr>
        </p:nvSpPr>
        <p:spPr>
          <a:xfrm>
            <a:off x="671757" y="257915"/>
            <a:ext cx="8197114" cy="988517"/>
          </a:xfrm>
        </p:spPr>
        <p:txBody>
          <a:bodyPr/>
          <a:lstStyle/>
          <a:p>
            <a:r>
              <a:rPr lang="en-US" sz="3600"/>
              <a:t>Buying From Contracts</a:t>
            </a:r>
          </a:p>
        </p:txBody>
      </p:sp>
      <p:pic>
        <p:nvPicPr>
          <p:cNvPr id="7" name="Picture 6">
            <a:extLst>
              <a:ext uri="{FF2B5EF4-FFF2-40B4-BE49-F238E27FC236}">
                <a16:creationId xmlns:a16="http://schemas.microsoft.com/office/drawing/2014/main" id="{E365BACE-4D71-9458-FD5A-52A3B1CC97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8191" y="2784711"/>
            <a:ext cx="2359903" cy="3675350"/>
          </a:xfrm>
          <a:prstGeom prst="rect">
            <a:avLst/>
          </a:prstGeom>
        </p:spPr>
      </p:pic>
      <p:pic>
        <p:nvPicPr>
          <p:cNvPr id="8" name="Picture 7" descr="Word bubble showing the words &quot;Why should I use Contracts?&quot;">
            <a:extLst>
              <a:ext uri="{FF2B5EF4-FFF2-40B4-BE49-F238E27FC236}">
                <a16:creationId xmlns:a16="http://schemas.microsoft.com/office/drawing/2014/main" id="{A73ADE74-6C0A-5838-0395-2B215958E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086" y="869249"/>
            <a:ext cx="2043008" cy="1849869"/>
          </a:xfrm>
          <a:prstGeom prst="rect">
            <a:avLst/>
          </a:prstGeom>
        </p:spPr>
      </p:pic>
      <p:sp>
        <p:nvSpPr>
          <p:cNvPr id="10" name="TextBox 9">
            <a:extLst>
              <a:ext uri="{FF2B5EF4-FFF2-40B4-BE49-F238E27FC236}">
                <a16:creationId xmlns:a16="http://schemas.microsoft.com/office/drawing/2014/main" id="{F9834303-66B1-A15E-1F7B-9A80A8C75628}"/>
              </a:ext>
            </a:extLst>
          </p:cNvPr>
          <p:cNvSpPr txBox="1"/>
          <p:nvPr/>
        </p:nvSpPr>
        <p:spPr>
          <a:xfrm>
            <a:off x="7257452" y="1176260"/>
            <a:ext cx="1730642" cy="646331"/>
          </a:xfrm>
          <a:prstGeom prst="rect">
            <a:avLst/>
          </a:prstGeom>
          <a:noFill/>
        </p:spPr>
        <p:txBody>
          <a:bodyPr wrap="square">
            <a:spAutoFit/>
          </a:bodyPr>
          <a:lstStyle/>
          <a:p>
            <a:r>
              <a:rPr lang="en-US" sz="1800">
                <a:solidFill>
                  <a:srgbClr val="FFFFFF"/>
                </a:solidFill>
                <a:latin typeface="Calibri" panose="020F0502020204030204" pitchFamily="34" charset="0"/>
              </a:rPr>
              <a:t>Why should I use Contracts?     </a:t>
            </a:r>
            <a:endParaRPr lang="en-US" sz="1800">
              <a:solidFill>
                <a:prstClr val="black"/>
              </a:solidFill>
              <a:latin typeface="Microsoft Sans Serif" panose="020B0604020202020204" pitchFamily="34" charset="0"/>
            </a:endParaRPr>
          </a:p>
        </p:txBody>
      </p:sp>
      <p:sp>
        <p:nvSpPr>
          <p:cNvPr id="13" name="Text Placeholder 12">
            <a:extLst>
              <a:ext uri="{FF2B5EF4-FFF2-40B4-BE49-F238E27FC236}">
                <a16:creationId xmlns:a16="http://schemas.microsoft.com/office/drawing/2014/main" id="{2B30997D-067A-24D1-E645-30B96AF964BC}"/>
              </a:ext>
            </a:extLst>
          </p:cNvPr>
          <p:cNvSpPr>
            <a:spLocks noGrp="1"/>
          </p:cNvSpPr>
          <p:nvPr>
            <p:ph type="body" sz="quarter" idx="11"/>
          </p:nvPr>
        </p:nvSpPr>
        <p:spPr>
          <a:xfrm>
            <a:off x="671757" y="1652299"/>
            <a:ext cx="5969378" cy="4659737"/>
          </a:xfrm>
          <a:prstGeom prst="rect">
            <a:avLst/>
          </a:prstGeom>
        </p:spPr>
        <p:txBody>
          <a:bodyPr wrap="square">
            <a:spAutoFit/>
          </a:bodyPr>
          <a:lstStyle/>
          <a:p>
            <a:pPr marL="342900" indent="-342900">
              <a:buFont typeface="Wingdings" panose="05000000000000000000" pitchFamily="2" charset="2"/>
              <a:buChar char="Ø"/>
            </a:pPr>
            <a:r>
              <a:rPr lang="en-US" sz="1500" dirty="0"/>
              <a:t>Contracts are the easiest way to buy.  Here are some of the benefits of using Contracts:</a:t>
            </a:r>
          </a:p>
          <a:p>
            <a:pPr marL="952393" lvl="1" indent="-342900">
              <a:buFont typeface="Wingdings" panose="05000000000000000000" pitchFamily="2" charset="2"/>
              <a:buChar char="ü"/>
            </a:pPr>
            <a:r>
              <a:rPr lang="en-US" sz="1400" dirty="0"/>
              <a:t>No competitive bid requirements</a:t>
            </a:r>
          </a:p>
          <a:p>
            <a:pPr marL="952393" lvl="1" indent="-342900">
              <a:buFont typeface="Wingdings" panose="05000000000000000000" pitchFamily="2" charset="2"/>
              <a:buChar char="ü"/>
            </a:pPr>
            <a:r>
              <a:rPr lang="en-US" sz="1400" dirty="0"/>
              <a:t>Established pricing and discounts</a:t>
            </a:r>
          </a:p>
          <a:p>
            <a:pPr marL="952393" lvl="1" indent="-342900">
              <a:buFont typeface="Wingdings" panose="05000000000000000000" pitchFamily="2" charset="2"/>
              <a:buChar char="ü"/>
            </a:pPr>
            <a:r>
              <a:rPr lang="en-US" sz="1400" dirty="0"/>
              <a:t>Do not require a sole source/exempt from Direct Buy Limit</a:t>
            </a:r>
          </a:p>
          <a:p>
            <a:pPr marL="952393" lvl="1" indent="-342900">
              <a:buFont typeface="Wingdings" panose="05000000000000000000" pitchFamily="2" charset="2"/>
              <a:buChar char="ü"/>
            </a:pPr>
            <a:r>
              <a:rPr lang="en-US" sz="1400" dirty="0"/>
              <a:t>They can be used at any dollar amount</a:t>
            </a:r>
          </a:p>
          <a:p>
            <a:pPr marL="952393" lvl="1" indent="-342900">
              <a:buFont typeface="Wingdings" panose="05000000000000000000" pitchFamily="2" charset="2"/>
              <a:buChar char="ü"/>
            </a:pPr>
            <a:r>
              <a:rPr lang="en-US" sz="1400" dirty="0"/>
              <a:t>Terms and conditions are pre-negotiated</a:t>
            </a:r>
          </a:p>
          <a:p>
            <a:pPr marL="952393" lvl="1" indent="-342900">
              <a:buFont typeface="Wingdings" panose="05000000000000000000" pitchFamily="2" charset="2"/>
              <a:buChar char="ü"/>
            </a:pPr>
            <a:r>
              <a:rPr lang="en-US" sz="1400" dirty="0"/>
              <a:t>Contracted Supplier Sales Representatives can assist with:</a:t>
            </a:r>
          </a:p>
          <a:p>
            <a:pPr marL="1561887" lvl="2" indent="-342900">
              <a:buFont typeface="Wingdings" panose="05000000000000000000" pitchFamily="2" charset="2"/>
              <a:buChar char="§"/>
            </a:pPr>
            <a:r>
              <a:rPr lang="en-US" sz="1200" dirty="0"/>
              <a:t>Product selection</a:t>
            </a:r>
          </a:p>
          <a:p>
            <a:pPr marL="1561887" lvl="2" indent="-342900">
              <a:buFont typeface="Wingdings" panose="05000000000000000000" pitchFamily="2" charset="2"/>
              <a:buChar char="§"/>
            </a:pPr>
            <a:r>
              <a:rPr lang="en-US" sz="1200" dirty="0"/>
              <a:t>Installation</a:t>
            </a:r>
          </a:p>
          <a:p>
            <a:pPr marL="1561887" lvl="2" indent="-342900">
              <a:buFont typeface="Wingdings" panose="05000000000000000000" pitchFamily="2" charset="2"/>
              <a:buChar char="§"/>
            </a:pPr>
            <a:r>
              <a:rPr lang="en-US" sz="1200" dirty="0"/>
              <a:t>Training</a:t>
            </a:r>
          </a:p>
          <a:p>
            <a:pPr marL="1561887" lvl="2" indent="-342900">
              <a:buFont typeface="Wingdings" panose="05000000000000000000" pitchFamily="2" charset="2"/>
              <a:buChar char="§"/>
            </a:pPr>
            <a:r>
              <a:rPr lang="en-US" sz="1200" dirty="0"/>
              <a:t>Returns</a:t>
            </a:r>
          </a:p>
          <a:p>
            <a:pPr marL="342900" indent="-342900">
              <a:buFont typeface="Wingdings" panose="05000000000000000000" pitchFamily="2" charset="2"/>
              <a:buChar char="Ø"/>
            </a:pPr>
            <a:r>
              <a:rPr lang="en-US" sz="1500" dirty="0"/>
              <a:t>Buying from a Contract provides the best overall value to the University and results in lower overall cost.</a:t>
            </a:r>
          </a:p>
          <a:p>
            <a:pPr marL="342900" indent="-342900">
              <a:buFont typeface="Wingdings" panose="05000000000000000000" pitchFamily="2" charset="2"/>
              <a:buChar char="Ø"/>
            </a:pPr>
            <a:r>
              <a:rPr lang="en-US" sz="1500" dirty="0"/>
              <a:t>Contact the Procurement Services Purchasing Team for assistance with Contract availability.</a:t>
            </a:r>
          </a:p>
          <a:p>
            <a:pPr marL="342900" indent="-342900">
              <a:buFont typeface="Wingdings" panose="05000000000000000000" pitchFamily="2" charset="2"/>
              <a:buChar char="Ø"/>
            </a:pPr>
            <a:r>
              <a:rPr lang="en-US" sz="1200" dirty="0">
                <a:solidFill>
                  <a:srgbClr val="0070C0"/>
                </a:solidFill>
                <a:hlinkClick r:id="rId5">
                  <a:extLst>
                    <a:ext uri="{A12FA001-AC4F-418D-AE19-62706E023703}">
                      <ahyp:hlinkClr xmlns:ahyp="http://schemas.microsoft.com/office/drawing/2018/hyperlinkcolor" val="tx"/>
                    </a:ext>
                  </a:extLst>
                </a:hlinkClick>
              </a:rPr>
              <a:t>https://finance.uw.edu/ps/contact-us/subject-matter-experts</a:t>
            </a:r>
            <a:endParaRPr lang="en-US" sz="1200" dirty="0">
              <a:solidFill>
                <a:srgbClr val="0070C0"/>
              </a:solidFill>
            </a:endParaRPr>
          </a:p>
        </p:txBody>
      </p:sp>
    </p:spTree>
    <p:extLst>
      <p:ext uri="{BB962C8B-B14F-4D97-AF65-F5344CB8AC3E}">
        <p14:creationId xmlns:p14="http://schemas.microsoft.com/office/powerpoint/2010/main" val="101181944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Custom Design">
  <a:themeElements>
    <a:clrScheme name=" 1">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 1">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1">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ABC787EAF62B4DBD4E49F3543FD5E2" ma:contentTypeVersion="4" ma:contentTypeDescription="Create a new document." ma:contentTypeScope="" ma:versionID="7ce1a29d7b705268448a05543ee918e1">
  <xsd:schema xmlns:xsd="http://www.w3.org/2001/XMLSchema" xmlns:xs="http://www.w3.org/2001/XMLSchema" xmlns:p="http://schemas.microsoft.com/office/2006/metadata/properties" xmlns:ns3="0583084c-6607-4ebe-b2f3-7f7f8b08f343" targetNamespace="http://schemas.microsoft.com/office/2006/metadata/properties" ma:root="true" ma:fieldsID="7c2f9d21020d59d977ee70867ce16c63" ns3:_="">
    <xsd:import namespace="0583084c-6607-4ebe-b2f3-7f7f8b08f3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83084c-6607-4ebe-b2f3-7f7f8b08f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98C83-BB20-4263-B41E-CDF1ED3F3ADB}">
  <ds:schemaRefs>
    <ds:schemaRef ds:uri="0583084c-6607-4ebe-b2f3-7f7f8b08f343"/>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326EA0EA-E5A9-4EE4-A165-2C4374C878C8}">
  <ds:schemaRefs>
    <ds:schemaRef ds:uri="0583084c-6607-4ebe-b2f3-7f7f8b08f3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4B4E10-5D08-460D-AA2A-B801072F246E}">
  <ds:schemaRefs>
    <ds:schemaRef ds:uri="http://schemas.microsoft.com/sharepoint/v3/contenttype/form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155</TotalTime>
  <Words>1859</Words>
  <Application>Microsoft Office PowerPoint</Application>
  <PresentationFormat>On-screen Show (4:3)</PresentationFormat>
  <Paragraphs>220</Paragraphs>
  <Slides>25</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Aptos</vt:lpstr>
      <vt:lpstr>Arial</vt:lpstr>
      <vt:lpstr>Calibri</vt:lpstr>
      <vt:lpstr>Encode Sans Compressed</vt:lpstr>
      <vt:lpstr>Encode Sans Normal Black</vt:lpstr>
      <vt:lpstr>Lucida Grande</vt:lpstr>
      <vt:lpstr>Microsoft Sans Serif</vt:lpstr>
      <vt:lpstr>Open Sans</vt:lpstr>
      <vt:lpstr>Open Sans Light</vt:lpstr>
      <vt:lpstr>Uni Sans Regular</vt:lpstr>
      <vt:lpstr>Wingdings</vt:lpstr>
      <vt:lpstr>Custom Design</vt:lpstr>
      <vt:lpstr>1_Custom Design</vt:lpstr>
      <vt:lpstr>Procurement Deep-Dive – Procurement 101</vt:lpstr>
      <vt:lpstr>Compliance as a Service</vt:lpstr>
      <vt:lpstr>Rules &amp; Policies</vt:lpstr>
      <vt:lpstr>Washington State Resource: DES</vt:lpstr>
      <vt:lpstr>Delegated Signature Authority</vt:lpstr>
      <vt:lpstr>Direct Buy Limit</vt:lpstr>
      <vt:lpstr>Direct Buy Limit – Aggregate Spend</vt:lpstr>
      <vt:lpstr>Above the Direct Buy Limit</vt:lpstr>
      <vt:lpstr>Buying From Contracts</vt:lpstr>
      <vt:lpstr>Sole Source Justification</vt:lpstr>
      <vt:lpstr>Sole Source Justification Visual </vt:lpstr>
      <vt:lpstr>Competitive Solicitation </vt:lpstr>
      <vt:lpstr>Competitive Solicitation Timeline </vt:lpstr>
      <vt:lpstr>Procurement Process Overview</vt:lpstr>
      <vt:lpstr>Procurement Process </vt:lpstr>
      <vt:lpstr>Planning Checklist</vt:lpstr>
      <vt:lpstr>Equipment Inventory Office (EIO)</vt:lpstr>
      <vt:lpstr>Workday Catalog &amp; Non-Catalog Requisitions</vt:lpstr>
      <vt:lpstr>Workday Requisition Types</vt:lpstr>
      <vt:lpstr>What About Procard?</vt:lpstr>
      <vt:lpstr>Procurement Subject Matter Experts</vt:lpstr>
      <vt:lpstr>Procurement Resource List</vt:lpstr>
      <vt:lpstr>Q &amp; A</vt:lpstr>
      <vt:lpstr>Suggestion for Future Deep Dive Topics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Heather Nicholson</cp:lastModifiedBy>
  <cp:revision>7</cp:revision>
  <cp:lastPrinted>2016-02-10T20:19:12Z</cp:lastPrinted>
  <dcterms:created xsi:type="dcterms:W3CDTF">2014-10-14T00:51:43Z</dcterms:created>
  <dcterms:modified xsi:type="dcterms:W3CDTF">2025-09-29T20:54:20Z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0x01010055ABC787EAF62B4DBD4E49F3543FD5E2</vt:lpwstr>
  </property>
</Properties>
</file>