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Lst>
  <p:sldIdLst>
    <p:sldId id="260" r:id="rId4"/>
    <p:sldId id="261" r:id="rId5"/>
    <p:sldId id="269" r:id="rId6"/>
    <p:sldId id="285" r:id="rId7"/>
    <p:sldId id="259" r:id="rId8"/>
    <p:sldId id="304" r:id="rId9"/>
    <p:sldId id="257" r:id="rId10"/>
    <p:sldId id="298" r:id="rId11"/>
    <p:sldId id="278" r:id="rId12"/>
    <p:sldId id="301" r:id="rId13"/>
    <p:sldId id="303" r:id="rId14"/>
    <p:sldId id="266" r:id="rId15"/>
    <p:sldId id="302" r:id="rId16"/>
    <p:sldId id="295" r:id="rId17"/>
    <p:sldId id="305" r:id="rId18"/>
    <p:sldId id="300" r:id="rId19"/>
    <p:sldId id="306" r:id="rId20"/>
    <p:sldId id="29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5C"/>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4"/>
    <p:restoredTop sz="94682"/>
  </p:normalViewPr>
  <p:slideViewPr>
    <p:cSldViewPr snapToGrid="0" snapToObjects="1" showGuides="1">
      <p:cViewPr varScale="1">
        <p:scale>
          <a:sx n="81" d="100"/>
          <a:sy n="81" d="100"/>
        </p:scale>
        <p:origin x="786" y="84"/>
      </p:cViewPr>
      <p:guideLst>
        <p:guide orient="horz" pos="1620"/>
        <p:guide pos="2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2" name="Picture 1"/>
          <p:cNvPicPr>
            <a:picLocks noChangeAspect="1"/>
          </p:cNvPicPr>
          <p:nvPr userDrawn="1"/>
        </p:nvPicPr>
        <p:blipFill>
          <a:blip r:embed="rId3"/>
          <a:stretch>
            <a:fillRect/>
          </a:stretch>
        </p:blipFill>
        <p:spPr>
          <a:xfrm>
            <a:off x="568081" y="4598607"/>
            <a:ext cx="2416273" cy="213486"/>
          </a:xfrm>
          <a:prstGeom prst="rect">
            <a:avLst/>
          </a:prstGeom>
        </p:spPr>
      </p:pic>
      <p:pic>
        <p:nvPicPr>
          <p:cNvPr id="8" name="Picture 7"/>
          <p:cNvPicPr>
            <a:picLocks noChangeAspect="1"/>
          </p:cNvPicPr>
          <p:nvPr userDrawn="1"/>
        </p:nvPicPr>
        <p:blipFill>
          <a:blip r:embed="rId4"/>
          <a:stretch>
            <a:fillRect/>
          </a:stretch>
        </p:blipFill>
        <p:spPr>
          <a:xfrm>
            <a:off x="568081" y="3426449"/>
            <a:ext cx="1600200" cy="139700"/>
          </a:xfrm>
          <a:prstGeom prst="rect">
            <a:avLst/>
          </a:prstGeom>
        </p:spPr>
      </p:pic>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2930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9039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74404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417203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55626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91977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074028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2373491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865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9921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96565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90149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 id="2147483683" r:id="rId6"/>
    <p:sldLayoutId id="214748368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 id="2147483680" r:id="rId6"/>
    <p:sldLayoutId id="2147483681" r:id="rId7"/>
    <p:sldLayoutId id="2147483682"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uwconnect.uw.edu/finance?id=kb_article_view&amp;sysparm_article=KB0033248" TargetMode="External"/><Relationship Id="rId2" Type="http://schemas.openxmlformats.org/officeDocument/2006/relationships/hyperlink" Target="https://uwconnect.uw.edu/finance?id=kb_article_view&amp;sysparm_article=KB0032902"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dfreephotos.com/people/people-working-at-a-call-center.jpg.php"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finance.uw.edu/ps/how-to-pay/payment-status-checks" TargetMode="External"/><Relationship Id="rId2" Type="http://schemas.openxmlformats.org/officeDocument/2006/relationships/hyperlink" Target="https://uwconnect.uw.edu/finance?id=sc_cat_item&amp;sys_id=2807978087d46610e385333e3fbb35f0"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calendar.washington.edu/sea_proc" TargetMode="External"/><Relationship Id="rId2" Type="http://schemas.openxmlformats.org/officeDocument/2006/relationships/hyperlink" Target="https://finance.uw.edu/ps/suppliers" TargetMode="External"/><Relationship Id="rId1" Type="http://schemas.openxmlformats.org/officeDocument/2006/relationships/slideLayout" Target="../slideLayouts/slideLayout4.xml"/><Relationship Id="rId6" Type="http://schemas.openxmlformats.org/officeDocument/2006/relationships/hyperlink" Target="https://finance.uw.edu/ps/resources/forms" TargetMode="External"/><Relationship Id="rId5" Type="http://schemas.openxmlformats.org/officeDocument/2006/relationships/hyperlink" Target="https://finance.uw.edu/ps/resources/resourcelist" TargetMode="External"/><Relationship Id="rId4" Type="http://schemas.openxmlformats.org/officeDocument/2006/relationships/hyperlink" Target="https://finance.uw.edu/ps/how-pay/invoic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wconnect.uw.edu/finance?id=home" TargetMode="Externa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https://finance.uw.edu/p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dfreephotos.com/people/people-working-at-a-call-center.jpg.php" TargetMode="External"/><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hyperlink" Target="mailto:pcshelp@uw.edu" TargetMode="External"/><Relationship Id="rId4" Type="http://schemas.openxmlformats.org/officeDocument/2006/relationships/hyperlink" Target="https://uw.service-now.com/sp?id=my_request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finance.uw.edu/ps/how-pay/invoicing" TargetMode="External"/><Relationship Id="rId2" Type="http://schemas.openxmlformats.org/officeDocument/2006/relationships/hyperlink" Target="https://finance.uw.edu/p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Procurement Customer Service</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81E34-F5CB-7C2B-29B0-AC85FA46C3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D63666-5769-C45D-87CE-E69928C5A28F}"/>
              </a:ext>
            </a:extLst>
          </p:cNvPr>
          <p:cNvSpPr>
            <a:spLocks noGrp="1"/>
          </p:cNvSpPr>
          <p:nvPr>
            <p:ph type="title"/>
          </p:nvPr>
        </p:nvSpPr>
        <p:spPr/>
        <p:txBody>
          <a:bodyPr/>
          <a:lstStyle/>
          <a:p>
            <a:r>
              <a:rPr lang="en-US" dirty="0"/>
              <a:t>MOST COMMON INQUIRIES FROM CAMPUS</a:t>
            </a:r>
          </a:p>
        </p:txBody>
      </p:sp>
      <p:sp>
        <p:nvSpPr>
          <p:cNvPr id="3" name="Text Placeholder 4">
            <a:extLst>
              <a:ext uri="{FF2B5EF4-FFF2-40B4-BE49-F238E27FC236}">
                <a16:creationId xmlns:a16="http://schemas.microsoft.com/office/drawing/2014/main" id="{2254225D-9DDC-B87C-440F-1981831970FE}"/>
              </a:ext>
            </a:extLst>
          </p:cNvPr>
          <p:cNvSpPr>
            <a:spLocks noGrp="1"/>
          </p:cNvSpPr>
          <p:nvPr>
            <p:ph type="body" sz="quarter" idx="11"/>
          </p:nvPr>
        </p:nvSpPr>
        <p:spPr>
          <a:xfrm>
            <a:off x="447923" y="1592122"/>
            <a:ext cx="8197114" cy="2365901"/>
          </a:xfrm>
        </p:spPr>
        <p:txBody>
          <a:bodyPr/>
          <a:lstStyle/>
          <a:p>
            <a:r>
              <a:rPr lang="en-US" sz="2000" b="0" dirty="0"/>
              <a:t>Encumbrances and receipt accruals</a:t>
            </a:r>
          </a:p>
          <a:p>
            <a:r>
              <a:rPr lang="en-US" sz="2000" b="0" dirty="0"/>
              <a:t>Receipt Issues</a:t>
            </a:r>
          </a:p>
          <a:p>
            <a:pPr lvl="1"/>
            <a:r>
              <a:rPr lang="en-US" sz="1600" b="0" dirty="0"/>
              <a:t>Resource: </a:t>
            </a:r>
            <a:r>
              <a:rPr lang="en-US" sz="1600" b="0" dirty="0">
                <a:hlinkClick r:id="rId2"/>
              </a:rPr>
              <a:t>How to Receive in Workday </a:t>
            </a:r>
            <a:r>
              <a:rPr lang="en-US" sz="1600" b="0" dirty="0"/>
              <a:t>Job Aid</a:t>
            </a:r>
          </a:p>
          <a:p>
            <a:r>
              <a:rPr lang="en-US" sz="2000" b="0" dirty="0"/>
              <a:t>Status on suppliers be added to Workday</a:t>
            </a:r>
          </a:p>
          <a:p>
            <a:pPr lvl="1"/>
            <a:r>
              <a:rPr lang="en-US" sz="1600" b="0" dirty="0"/>
              <a:t>Resource: Check with supplier on their progress </a:t>
            </a:r>
          </a:p>
          <a:p>
            <a:r>
              <a:rPr lang="en-US" sz="2000" b="0" dirty="0"/>
              <a:t>Request to expedite payment or approvals</a:t>
            </a:r>
          </a:p>
          <a:p>
            <a:r>
              <a:rPr lang="en-US" sz="2000" b="0" dirty="0"/>
              <a:t>How to resolve match exception showing on an invoice</a:t>
            </a:r>
          </a:p>
          <a:p>
            <a:pPr lvl="1"/>
            <a:r>
              <a:rPr lang="en-US" sz="1600" b="0" dirty="0"/>
              <a:t>Resource: </a:t>
            </a:r>
            <a:r>
              <a:rPr lang="en-US" sz="1600" b="0" dirty="0">
                <a:hlinkClick r:id="rId3"/>
              </a:rPr>
              <a:t>How to Resolve Match Exceptions </a:t>
            </a:r>
            <a:r>
              <a:rPr lang="en-US" sz="1600" b="0" dirty="0"/>
              <a:t>Job Aid</a:t>
            </a:r>
          </a:p>
        </p:txBody>
      </p:sp>
    </p:spTree>
    <p:extLst>
      <p:ext uri="{BB962C8B-B14F-4D97-AF65-F5344CB8AC3E}">
        <p14:creationId xmlns:p14="http://schemas.microsoft.com/office/powerpoint/2010/main" val="333435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05EF6-DB08-3AF3-CF5A-D121E883E9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596FE1-258F-FDCA-1313-879812952072}"/>
              </a:ext>
            </a:extLst>
          </p:cNvPr>
          <p:cNvSpPr>
            <a:spLocks noGrp="1"/>
          </p:cNvSpPr>
          <p:nvPr>
            <p:ph type="title"/>
          </p:nvPr>
        </p:nvSpPr>
        <p:spPr>
          <a:xfrm>
            <a:off x="258552" y="295077"/>
            <a:ext cx="8683625" cy="993775"/>
          </a:xfrm>
        </p:spPr>
        <p:txBody>
          <a:bodyPr/>
          <a:lstStyle/>
          <a:p>
            <a:r>
              <a:rPr lang="en-US" dirty="0"/>
              <a:t>WHAT HELPS ANSWER THESE CAMPUS INQUIRIES?</a:t>
            </a:r>
          </a:p>
        </p:txBody>
      </p:sp>
      <p:sp>
        <p:nvSpPr>
          <p:cNvPr id="2" name="TextBox 1">
            <a:extLst>
              <a:ext uri="{FF2B5EF4-FFF2-40B4-BE49-F238E27FC236}">
                <a16:creationId xmlns:a16="http://schemas.microsoft.com/office/drawing/2014/main" id="{4BF35634-EDC7-2D1E-021A-C802CEB5C10E}"/>
              </a:ext>
            </a:extLst>
          </p:cNvPr>
          <p:cNvSpPr txBox="1"/>
          <p:nvPr/>
        </p:nvSpPr>
        <p:spPr>
          <a:xfrm>
            <a:off x="588903" y="1579842"/>
            <a:ext cx="7409652" cy="2806922"/>
          </a:xfrm>
          <a:prstGeom prst="rect">
            <a:avLst/>
          </a:prstGeom>
          <a:noFill/>
        </p:spPr>
        <p:txBody>
          <a:bodyPr wrap="square" rtlCol="0">
            <a:spAutoFit/>
          </a:bodyPr>
          <a:lstStyle/>
          <a:p>
            <a:pPr marL="285750" indent="-285750">
              <a:spcBef>
                <a:spcPct val="20000"/>
              </a:spcBef>
              <a:buFont typeface="Arial" panose="020B0604020202020204" pitchFamily="34" charset="0"/>
              <a:buChar char="•"/>
            </a:pPr>
            <a:r>
              <a:rPr lang="en-US" dirty="0">
                <a:solidFill>
                  <a:schemeClr val="tx2"/>
                </a:solidFill>
                <a:latin typeface="Open Sans" charset="0"/>
                <a:ea typeface="Open Sans" charset="0"/>
                <a:cs typeface="Open Sans" charset="0"/>
              </a:rPr>
              <a:t>In the ticket include:</a:t>
            </a:r>
          </a:p>
          <a:p>
            <a:pPr marL="742950" lvl="1" indent="-285750">
              <a:spcBef>
                <a:spcPct val="20000"/>
              </a:spcBef>
              <a:buFont typeface="Arial" panose="020B0604020202020204" pitchFamily="34" charset="0"/>
              <a:buChar char="•"/>
            </a:pPr>
            <a:r>
              <a:rPr lang="en-US" dirty="0">
                <a:solidFill>
                  <a:schemeClr val="tx2"/>
                </a:solidFill>
                <a:latin typeface="Open Sans" charset="0"/>
                <a:ea typeface="Open Sans" charset="0"/>
                <a:cs typeface="Open Sans" charset="0"/>
              </a:rPr>
              <a:t>Relevant PO#, SI#, MP# etc.</a:t>
            </a:r>
          </a:p>
          <a:p>
            <a:pPr marL="742950" lvl="1" indent="-285750">
              <a:spcBef>
                <a:spcPct val="20000"/>
              </a:spcBef>
              <a:buFont typeface="Arial" panose="020B0604020202020204" pitchFamily="34" charset="0"/>
              <a:buChar char="•"/>
            </a:pPr>
            <a:r>
              <a:rPr lang="en-US" dirty="0">
                <a:solidFill>
                  <a:schemeClr val="tx2"/>
                </a:solidFill>
                <a:latin typeface="Open Sans" charset="0"/>
                <a:ea typeface="Open Sans" charset="0"/>
                <a:cs typeface="Open Sans" charset="0"/>
              </a:rPr>
              <a:t>Screen shots of any error messages received</a:t>
            </a:r>
          </a:p>
          <a:p>
            <a:pPr marL="285750" indent="-285750">
              <a:spcBef>
                <a:spcPct val="20000"/>
              </a:spcBef>
              <a:buFont typeface="Arial" panose="020B0604020202020204" pitchFamily="34" charset="0"/>
              <a:buChar char="•"/>
            </a:pPr>
            <a:r>
              <a:rPr lang="en-US" dirty="0">
                <a:solidFill>
                  <a:schemeClr val="tx2"/>
                </a:solidFill>
                <a:latin typeface="Open Sans" charset="0"/>
                <a:ea typeface="Open Sans" charset="0"/>
                <a:cs typeface="Open Sans" charset="0"/>
              </a:rPr>
              <a:t>If forwarding communications from suppliers, make sure to include relevant information from your unit as well</a:t>
            </a:r>
          </a:p>
          <a:p>
            <a:pPr marL="285750" indent="-285750">
              <a:spcBef>
                <a:spcPct val="20000"/>
              </a:spcBef>
              <a:buFont typeface="Arial" panose="020B0604020202020204" pitchFamily="34" charset="0"/>
              <a:buChar char="•"/>
            </a:pPr>
            <a:r>
              <a:rPr lang="en-US" dirty="0">
                <a:solidFill>
                  <a:schemeClr val="tx2"/>
                </a:solidFill>
                <a:latin typeface="Open Sans" charset="0"/>
                <a:ea typeface="Open Sans" charset="0"/>
                <a:cs typeface="Open Sans" charset="0"/>
              </a:rPr>
              <a:t>Do </a:t>
            </a:r>
            <a:r>
              <a:rPr lang="en-US" u="sng" dirty="0">
                <a:solidFill>
                  <a:schemeClr val="tx2"/>
                </a:solidFill>
                <a:latin typeface="Open Sans" charset="0"/>
                <a:ea typeface="Open Sans" charset="0"/>
                <a:cs typeface="Open Sans" charset="0"/>
              </a:rPr>
              <a:t>not </a:t>
            </a:r>
            <a:r>
              <a:rPr lang="en-US" dirty="0">
                <a:solidFill>
                  <a:schemeClr val="tx2"/>
                </a:solidFill>
                <a:latin typeface="Open Sans" charset="0"/>
                <a:ea typeface="Open Sans" charset="0"/>
                <a:cs typeface="Open Sans" charset="0"/>
              </a:rPr>
              <a:t>add comments to check back on your inquiry. It will change the “Last Modified Date” and move your ticket the end of the que. If no response, call phone line and leave a voicemail with REF#</a:t>
            </a:r>
          </a:p>
        </p:txBody>
      </p:sp>
    </p:spTree>
    <p:extLst>
      <p:ext uri="{BB962C8B-B14F-4D97-AF65-F5344CB8AC3E}">
        <p14:creationId xmlns:p14="http://schemas.microsoft.com/office/powerpoint/2010/main" val="343342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D4FBC2-F0F9-4AD6-64FE-5EBCF94D0C7A}"/>
              </a:ext>
            </a:extLst>
          </p:cNvPr>
          <p:cNvSpPr>
            <a:spLocks noGrp="1"/>
          </p:cNvSpPr>
          <p:nvPr>
            <p:ph type="title"/>
          </p:nvPr>
        </p:nvSpPr>
        <p:spPr>
          <a:xfrm>
            <a:off x="460375" y="345240"/>
            <a:ext cx="8184662" cy="993775"/>
          </a:xfrm>
        </p:spPr>
        <p:txBody>
          <a:bodyPr/>
          <a:lstStyle/>
          <a:p>
            <a:r>
              <a:rPr lang="en-US" dirty="0"/>
              <a:t>SUPPLIER INQUIRIES</a:t>
            </a:r>
          </a:p>
        </p:txBody>
      </p:sp>
      <p:sp>
        <p:nvSpPr>
          <p:cNvPr id="6" name="Text Placeholder 5">
            <a:extLst>
              <a:ext uri="{FF2B5EF4-FFF2-40B4-BE49-F238E27FC236}">
                <a16:creationId xmlns:a16="http://schemas.microsoft.com/office/drawing/2014/main" id="{5749F166-8FD5-B44D-25D0-B3F2D7086ADD}"/>
              </a:ext>
            </a:extLst>
          </p:cNvPr>
          <p:cNvSpPr>
            <a:spLocks noGrp="1"/>
          </p:cNvSpPr>
          <p:nvPr>
            <p:ph type="body" sz="quarter" idx="11"/>
          </p:nvPr>
        </p:nvSpPr>
        <p:spPr>
          <a:xfrm>
            <a:off x="676523" y="1730667"/>
            <a:ext cx="8197114" cy="2365901"/>
          </a:xfrm>
        </p:spPr>
        <p:txBody>
          <a:bodyPr/>
          <a:lstStyle/>
          <a:p>
            <a:pPr marL="0" indent="0">
              <a:buNone/>
            </a:pPr>
            <a:r>
              <a:rPr lang="en-US" sz="1800" b="0" dirty="0"/>
              <a:t>Common inquiries:</a:t>
            </a:r>
          </a:p>
          <a:p>
            <a:pPr>
              <a:buFont typeface="Courier New" panose="02070309020205020404" pitchFamily="49" charset="0"/>
              <a:buChar char="o"/>
            </a:pPr>
            <a:r>
              <a:rPr lang="en-US" sz="1800" b="0" dirty="0"/>
              <a:t>Overdue Invoice Statements</a:t>
            </a:r>
          </a:p>
          <a:p>
            <a:pPr>
              <a:buFont typeface="Courier New" panose="02070309020205020404" pitchFamily="49" charset="0"/>
              <a:buChar char="o"/>
            </a:pPr>
            <a:r>
              <a:rPr lang="en-US" sz="1800" b="0" dirty="0"/>
              <a:t>Invoice Status</a:t>
            </a:r>
          </a:p>
          <a:p>
            <a:pPr>
              <a:buFont typeface="Courier New" panose="02070309020205020404" pitchFamily="49" charset="0"/>
              <a:buChar char="o"/>
            </a:pPr>
            <a:r>
              <a:rPr lang="en-US" sz="1800" b="0" dirty="0"/>
              <a:t>Documentation</a:t>
            </a:r>
          </a:p>
          <a:p>
            <a:pPr>
              <a:buFont typeface="Courier New" panose="02070309020205020404" pitchFamily="49" charset="0"/>
              <a:buChar char="o"/>
            </a:pPr>
            <a:r>
              <a:rPr lang="en-US" sz="1800" b="0" dirty="0"/>
              <a:t>Payment inquiries</a:t>
            </a:r>
          </a:p>
        </p:txBody>
      </p:sp>
      <p:pic>
        <p:nvPicPr>
          <p:cNvPr id="2" name="Picture 1" descr="A person wearing a headset looking at a computer&#10;">
            <a:extLst>
              <a:ext uri="{FF2B5EF4-FFF2-40B4-BE49-F238E27FC236}">
                <a16:creationId xmlns:a16="http://schemas.microsoft.com/office/drawing/2014/main" id="{B4F6520F-C4DE-4042-DC72-97246465D9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61969" y="803160"/>
            <a:ext cx="1298734" cy="731681"/>
          </a:xfrm>
          <a:prstGeom prst="rect">
            <a:avLst/>
          </a:prstGeom>
        </p:spPr>
      </p:pic>
      <p:pic>
        <p:nvPicPr>
          <p:cNvPr id="9" name="Picture 8" descr="Example of an invoice billing statement.">
            <a:extLst>
              <a:ext uri="{FF2B5EF4-FFF2-40B4-BE49-F238E27FC236}">
                <a16:creationId xmlns:a16="http://schemas.microsoft.com/office/drawing/2014/main" id="{500511E6-1301-AB3D-0FEF-8A065F2E80FF}"/>
              </a:ext>
            </a:extLst>
          </p:cNvPr>
          <p:cNvPicPr>
            <a:picLocks noChangeAspect="1"/>
          </p:cNvPicPr>
          <p:nvPr/>
        </p:nvPicPr>
        <p:blipFill>
          <a:blip r:embed="rId4"/>
          <a:stretch>
            <a:fillRect/>
          </a:stretch>
        </p:blipFill>
        <p:spPr>
          <a:xfrm>
            <a:off x="4775080" y="1636742"/>
            <a:ext cx="3939881" cy="2339543"/>
          </a:xfrm>
          <a:prstGeom prst="rect">
            <a:avLst/>
          </a:prstGeom>
        </p:spPr>
      </p:pic>
    </p:spTree>
    <p:extLst>
      <p:ext uri="{BB962C8B-B14F-4D97-AF65-F5344CB8AC3E}">
        <p14:creationId xmlns:p14="http://schemas.microsoft.com/office/powerpoint/2010/main" val="198964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9D19D-A55C-FFCB-506B-14399C142F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DA6A63-F8CB-A66C-4496-827919ACDF1C}"/>
              </a:ext>
            </a:extLst>
          </p:cNvPr>
          <p:cNvSpPr>
            <a:spLocks noGrp="1"/>
          </p:cNvSpPr>
          <p:nvPr>
            <p:ph type="title"/>
          </p:nvPr>
        </p:nvSpPr>
        <p:spPr>
          <a:xfrm>
            <a:off x="460375" y="345240"/>
            <a:ext cx="8184662" cy="993775"/>
          </a:xfrm>
        </p:spPr>
        <p:txBody>
          <a:bodyPr/>
          <a:lstStyle/>
          <a:p>
            <a:r>
              <a:rPr lang="en-US" dirty="0"/>
              <a:t>SUPPLIER TICKETS</a:t>
            </a:r>
          </a:p>
        </p:txBody>
      </p:sp>
      <p:pic>
        <p:nvPicPr>
          <p:cNvPr id="5" name="Picture 4" descr="Connect ticket data from supplier inquiries from January 2024 to April 2025.">
            <a:extLst>
              <a:ext uri="{FF2B5EF4-FFF2-40B4-BE49-F238E27FC236}">
                <a16:creationId xmlns:a16="http://schemas.microsoft.com/office/drawing/2014/main" id="{E448D7E9-C037-C3D6-48D8-6596880D7A96}"/>
              </a:ext>
            </a:extLst>
          </p:cNvPr>
          <p:cNvPicPr>
            <a:picLocks noChangeAspect="1"/>
          </p:cNvPicPr>
          <p:nvPr/>
        </p:nvPicPr>
        <p:blipFill>
          <a:blip r:embed="rId2"/>
          <a:stretch>
            <a:fillRect/>
          </a:stretch>
        </p:blipFill>
        <p:spPr>
          <a:xfrm>
            <a:off x="2026142" y="1339015"/>
            <a:ext cx="5091716" cy="3804485"/>
          </a:xfrm>
          <a:prstGeom prst="rect">
            <a:avLst/>
          </a:prstGeom>
        </p:spPr>
      </p:pic>
    </p:spTree>
    <p:extLst>
      <p:ext uri="{BB962C8B-B14F-4D97-AF65-F5344CB8AC3E}">
        <p14:creationId xmlns:p14="http://schemas.microsoft.com/office/powerpoint/2010/main" val="199809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BE753E-0BA3-2806-9712-E25EE67CFE22}"/>
              </a:ext>
            </a:extLst>
          </p:cNvPr>
          <p:cNvSpPr>
            <a:spLocks noGrp="1"/>
          </p:cNvSpPr>
          <p:nvPr>
            <p:ph type="title"/>
          </p:nvPr>
        </p:nvSpPr>
        <p:spPr>
          <a:xfrm>
            <a:off x="258552" y="295077"/>
            <a:ext cx="8683625" cy="993775"/>
          </a:xfrm>
        </p:spPr>
        <p:txBody>
          <a:bodyPr/>
          <a:lstStyle/>
          <a:p>
            <a:r>
              <a:rPr lang="en-US" dirty="0"/>
              <a:t>WHAT HELPS ANSWER THESE SUPPLIER INQUIRIES?</a:t>
            </a:r>
          </a:p>
        </p:txBody>
      </p:sp>
      <p:sp>
        <p:nvSpPr>
          <p:cNvPr id="2" name="TextBox 1">
            <a:extLst>
              <a:ext uri="{FF2B5EF4-FFF2-40B4-BE49-F238E27FC236}">
                <a16:creationId xmlns:a16="http://schemas.microsoft.com/office/drawing/2014/main" id="{4EB2C7FE-8101-5EC1-F0F1-5E61E47E0BDA}"/>
              </a:ext>
            </a:extLst>
          </p:cNvPr>
          <p:cNvSpPr txBox="1"/>
          <p:nvPr/>
        </p:nvSpPr>
        <p:spPr>
          <a:xfrm>
            <a:off x="737448" y="1599870"/>
            <a:ext cx="69977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Have thoughtful internal comments on Workday transactions. This helps PCS Help pass information onto the supplier.</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Have appropriate documentation attached</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Have line-item descriptions that make sense to suppliers</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forwarding communications from suppliers, make sure to include relevant information from your unit as well</a:t>
            </a:r>
          </a:p>
        </p:txBody>
      </p:sp>
    </p:spTree>
    <p:extLst>
      <p:ext uri="{BB962C8B-B14F-4D97-AF65-F5344CB8AC3E}">
        <p14:creationId xmlns:p14="http://schemas.microsoft.com/office/powerpoint/2010/main" val="417193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89752-7D0E-2583-583B-00BE82A45E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40A8A1-7992-9E85-E956-B82C446E9FF4}"/>
              </a:ext>
            </a:extLst>
          </p:cNvPr>
          <p:cNvSpPr>
            <a:spLocks noGrp="1"/>
          </p:cNvSpPr>
          <p:nvPr>
            <p:ph type="title"/>
          </p:nvPr>
        </p:nvSpPr>
        <p:spPr/>
        <p:txBody>
          <a:bodyPr/>
          <a:lstStyle/>
          <a:p>
            <a:r>
              <a:rPr lang="en-US" dirty="0"/>
              <a:t>Other Considerations</a:t>
            </a:r>
          </a:p>
        </p:txBody>
      </p:sp>
      <p:sp>
        <p:nvSpPr>
          <p:cNvPr id="6" name="Text Placeholder 5">
            <a:extLst>
              <a:ext uri="{FF2B5EF4-FFF2-40B4-BE49-F238E27FC236}">
                <a16:creationId xmlns:a16="http://schemas.microsoft.com/office/drawing/2014/main" id="{265FDA29-8BEF-11D4-8B3D-705EBDECF96D}"/>
              </a:ext>
            </a:extLst>
          </p:cNvPr>
          <p:cNvSpPr>
            <a:spLocks noGrp="1"/>
          </p:cNvSpPr>
          <p:nvPr>
            <p:ph type="body" sz="quarter" idx="11"/>
          </p:nvPr>
        </p:nvSpPr>
        <p:spPr>
          <a:xfrm>
            <a:off x="454149" y="1601879"/>
            <a:ext cx="8197114" cy="2365901"/>
          </a:xfrm>
        </p:spPr>
        <p:txBody>
          <a:bodyPr/>
          <a:lstStyle/>
          <a:p>
            <a:r>
              <a:rPr lang="en-US" sz="1600" b="0" dirty="0"/>
              <a:t>If you need a contract or quote that needs review and signature, use the new </a:t>
            </a:r>
            <a:r>
              <a:rPr lang="en-US" sz="1600" b="0" dirty="0">
                <a:hlinkClick r:id="rId2"/>
              </a:rPr>
              <a:t>Procurement Contract Manager Support Request </a:t>
            </a:r>
            <a:r>
              <a:rPr lang="en-US" sz="1600" b="0" dirty="0"/>
              <a:t>form in the UW Connect Finance portal. </a:t>
            </a:r>
          </a:p>
          <a:p>
            <a:r>
              <a:rPr lang="en-US" sz="1600" b="0" dirty="0"/>
              <a:t>If you have requested a new supplier through the webform, and don’t see your supplier in Workday, contact the supplier first to see if they have completed their process steps. </a:t>
            </a:r>
          </a:p>
          <a:p>
            <a:r>
              <a:rPr lang="en-US" sz="1600" b="0" dirty="0"/>
              <a:t>Regularly check for invoices that need receiving. </a:t>
            </a:r>
          </a:p>
          <a:p>
            <a:r>
              <a:rPr lang="en-US" sz="1600" b="0" dirty="0"/>
              <a:t>Payment information can be found in Workday. The </a:t>
            </a:r>
            <a:r>
              <a:rPr lang="en-US" sz="1600" b="0" dirty="0">
                <a:hlinkClick r:id="rId3"/>
              </a:rPr>
              <a:t>Payment Status and Check Cancellation</a:t>
            </a:r>
            <a:r>
              <a:rPr lang="en-US" sz="1600" b="0" dirty="0"/>
              <a:t> page can provide guidance for statuses and payment format.</a:t>
            </a:r>
          </a:p>
        </p:txBody>
      </p:sp>
    </p:spTree>
    <p:extLst>
      <p:ext uri="{BB962C8B-B14F-4D97-AF65-F5344CB8AC3E}">
        <p14:creationId xmlns:p14="http://schemas.microsoft.com/office/powerpoint/2010/main" val="55779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9955-2A4D-E17F-CB94-E5D8FDC14E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409C50-023B-168B-DE12-976CE9099C2A}"/>
              </a:ext>
            </a:extLst>
          </p:cNvPr>
          <p:cNvSpPr>
            <a:spLocks noGrp="1"/>
          </p:cNvSpPr>
          <p:nvPr>
            <p:ph type="title"/>
          </p:nvPr>
        </p:nvSpPr>
        <p:spPr/>
        <p:txBody>
          <a:bodyPr/>
          <a:lstStyle/>
          <a:p>
            <a:r>
              <a:rPr lang="en-US" dirty="0"/>
              <a:t>OTHER RECOMMENDED RESOURCES</a:t>
            </a:r>
          </a:p>
        </p:txBody>
      </p:sp>
      <p:sp>
        <p:nvSpPr>
          <p:cNvPr id="5" name="Text Placeholder 4">
            <a:extLst>
              <a:ext uri="{FF2B5EF4-FFF2-40B4-BE49-F238E27FC236}">
                <a16:creationId xmlns:a16="http://schemas.microsoft.com/office/drawing/2014/main" id="{EFA055EA-D288-57B9-5E8D-3CF21EAD3D73}"/>
              </a:ext>
            </a:extLst>
          </p:cNvPr>
          <p:cNvSpPr>
            <a:spLocks noGrp="1"/>
          </p:cNvSpPr>
          <p:nvPr>
            <p:ph type="body" sz="quarter" idx="11"/>
          </p:nvPr>
        </p:nvSpPr>
        <p:spPr>
          <a:xfrm>
            <a:off x="473443" y="1635664"/>
            <a:ext cx="8197114" cy="2365901"/>
          </a:xfrm>
        </p:spPr>
        <p:txBody>
          <a:bodyPr/>
          <a:lstStyle/>
          <a:p>
            <a:r>
              <a:rPr lang="en-US" sz="1800" b="0" dirty="0">
                <a:hlinkClick r:id="rId2"/>
              </a:rPr>
              <a:t>For Suppliers </a:t>
            </a:r>
            <a:r>
              <a:rPr lang="en-US" sz="1800" b="0" dirty="0"/>
              <a:t>web page</a:t>
            </a:r>
          </a:p>
          <a:p>
            <a:r>
              <a:rPr lang="en-US" sz="1800" b="0" dirty="0">
                <a:hlinkClick r:id="rId3"/>
              </a:rPr>
              <a:t>Live Event calendar </a:t>
            </a:r>
            <a:r>
              <a:rPr lang="en-US" sz="1800" b="0" dirty="0"/>
              <a:t>to see upcoming training opportunities</a:t>
            </a:r>
          </a:p>
          <a:p>
            <a:r>
              <a:rPr lang="en-US" sz="1800" b="0" dirty="0">
                <a:hlinkClick r:id="rId4"/>
              </a:rPr>
              <a:t>Invoicing Information </a:t>
            </a:r>
            <a:r>
              <a:rPr lang="en-US" sz="1800" b="0" dirty="0"/>
              <a:t>web page </a:t>
            </a:r>
          </a:p>
          <a:p>
            <a:r>
              <a:rPr lang="en-US" sz="1800" b="0" dirty="0"/>
              <a:t>Utilize the </a:t>
            </a:r>
            <a:r>
              <a:rPr lang="en-US" sz="1800" b="0" dirty="0">
                <a:hlinkClick r:id="rId5"/>
              </a:rPr>
              <a:t>Procurement Services Resources List </a:t>
            </a:r>
            <a:r>
              <a:rPr lang="en-US" sz="1800" b="0" dirty="0"/>
              <a:t>web page</a:t>
            </a:r>
          </a:p>
          <a:p>
            <a:r>
              <a:rPr lang="en-US" sz="1800" b="0" dirty="0">
                <a:hlinkClick r:id="rId6"/>
              </a:rPr>
              <a:t>Links to Forms </a:t>
            </a:r>
            <a:r>
              <a:rPr lang="en-US" sz="1800" b="0" dirty="0"/>
              <a:t>for getting help on the Procurement Services website</a:t>
            </a:r>
          </a:p>
          <a:p>
            <a:endParaRPr lang="en-US" sz="1800" dirty="0"/>
          </a:p>
          <a:p>
            <a:pPr marL="0" indent="0">
              <a:buNone/>
            </a:pPr>
            <a:endParaRPr lang="en-US" sz="1800" dirty="0"/>
          </a:p>
          <a:p>
            <a:endParaRPr lang="en-US" sz="1800" dirty="0"/>
          </a:p>
        </p:txBody>
      </p:sp>
    </p:spTree>
    <p:extLst>
      <p:ext uri="{BB962C8B-B14F-4D97-AF65-F5344CB8AC3E}">
        <p14:creationId xmlns:p14="http://schemas.microsoft.com/office/powerpoint/2010/main" val="267851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F466E-8845-88D9-1244-984F43ABA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B1BC4-73C6-AF2D-4270-FA335824400C}"/>
              </a:ext>
            </a:extLst>
          </p:cNvPr>
          <p:cNvSpPr>
            <a:spLocks noGrp="1"/>
          </p:cNvSpPr>
          <p:nvPr>
            <p:ph type="title"/>
          </p:nvPr>
        </p:nvSpPr>
        <p:spPr/>
        <p:txBody>
          <a:bodyPr/>
          <a:lstStyle/>
          <a:p>
            <a:r>
              <a:rPr lang="en-US" dirty="0"/>
              <a:t>FORMS DEMONSTRATION</a:t>
            </a:r>
          </a:p>
        </p:txBody>
      </p:sp>
    </p:spTree>
    <p:extLst>
      <p:ext uri="{BB962C8B-B14F-4D97-AF65-F5344CB8AC3E}">
        <p14:creationId xmlns:p14="http://schemas.microsoft.com/office/powerpoint/2010/main" val="326095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AB610-811E-B9FA-E042-349E7A5DFDBC}"/>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764BC1EA-CF32-89DE-6246-902A59846A02}"/>
              </a:ext>
            </a:extLst>
          </p:cNvPr>
          <p:cNvSpPr txBox="1"/>
          <p:nvPr/>
        </p:nvSpPr>
        <p:spPr>
          <a:xfrm>
            <a:off x="1347721" y="1838669"/>
            <a:ext cx="6140450" cy="9233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Note for today: We cannot research individual tickets already submitted in today’s session.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1350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6E808D-068C-6DE9-9970-F3664104E3B5}"/>
              </a:ext>
            </a:extLst>
          </p:cNvPr>
          <p:cNvSpPr>
            <a:spLocks noGrp="1"/>
          </p:cNvSpPr>
          <p:nvPr>
            <p:ph type="body" sz="quarter" idx="11"/>
          </p:nvPr>
        </p:nvSpPr>
        <p:spPr>
          <a:xfrm>
            <a:off x="473443" y="1528232"/>
            <a:ext cx="8197114" cy="2251761"/>
          </a:xfrm>
        </p:spPr>
        <p:txBody>
          <a:bodyPr/>
          <a:lstStyle/>
          <a:p>
            <a:r>
              <a:rPr lang="en-US" dirty="0"/>
              <a:t>What is PCS Help?</a:t>
            </a:r>
          </a:p>
          <a:p>
            <a:r>
              <a:rPr lang="en-US" dirty="0"/>
              <a:t>Campus Inquiries</a:t>
            </a:r>
          </a:p>
          <a:p>
            <a:r>
              <a:rPr lang="en-US" dirty="0"/>
              <a:t>Supplier Inquiries</a:t>
            </a:r>
          </a:p>
          <a:p>
            <a:r>
              <a:rPr lang="en-US" dirty="0"/>
              <a:t>Other Considerations and Resources</a:t>
            </a:r>
          </a:p>
          <a:p>
            <a:r>
              <a:rPr lang="en-US" dirty="0"/>
              <a:t>Forms Demonstration </a:t>
            </a:r>
          </a:p>
          <a:p>
            <a:pPr marL="0" indent="0">
              <a:buNone/>
            </a:pPr>
            <a:endParaRPr lang="en-US" dirty="0"/>
          </a:p>
        </p:txBody>
      </p:sp>
      <p:sp>
        <p:nvSpPr>
          <p:cNvPr id="4" name="Title 3">
            <a:extLst>
              <a:ext uri="{FF2B5EF4-FFF2-40B4-BE49-F238E27FC236}">
                <a16:creationId xmlns:a16="http://schemas.microsoft.com/office/drawing/2014/main" id="{5850A7CC-D65E-8C39-15FE-868E5F47EED0}"/>
              </a:ext>
            </a:extLst>
          </p:cNvPr>
          <p:cNvSpPr>
            <a:spLocks noGrp="1"/>
          </p:cNvSpPr>
          <p:nvPr>
            <p:ph type="title"/>
          </p:nvPr>
        </p:nvSpPr>
        <p:spPr/>
        <p:txBody>
          <a:bodyPr/>
          <a:lstStyle/>
          <a:p>
            <a:r>
              <a:rPr lang="en-US" dirty="0"/>
              <a:t>AGENDA</a:t>
            </a:r>
          </a:p>
        </p:txBody>
      </p:sp>
      <p:sp>
        <p:nvSpPr>
          <p:cNvPr id="3" name="TextBox 2">
            <a:extLst>
              <a:ext uri="{FF2B5EF4-FFF2-40B4-BE49-F238E27FC236}">
                <a16:creationId xmlns:a16="http://schemas.microsoft.com/office/drawing/2014/main" id="{E6C368D3-2CC0-3D29-C112-017AFDFDBC5A}"/>
              </a:ext>
            </a:extLst>
          </p:cNvPr>
          <p:cNvSpPr txBox="1"/>
          <p:nvPr/>
        </p:nvSpPr>
        <p:spPr>
          <a:xfrm>
            <a:off x="943760" y="3839246"/>
            <a:ext cx="7502277" cy="646331"/>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Note for today: We cannot research individual tickets already submitted in today’s session. </a:t>
            </a:r>
          </a:p>
        </p:txBody>
      </p:sp>
    </p:spTree>
    <p:extLst>
      <p:ext uri="{BB962C8B-B14F-4D97-AF65-F5344CB8AC3E}">
        <p14:creationId xmlns:p14="http://schemas.microsoft.com/office/powerpoint/2010/main" val="187263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6D88F-B568-454E-0EFA-AEC72A09396F}"/>
              </a:ext>
            </a:extLst>
          </p:cNvPr>
          <p:cNvSpPr>
            <a:spLocks noGrp="1"/>
          </p:cNvSpPr>
          <p:nvPr>
            <p:ph type="body" sz="quarter" idx="11"/>
          </p:nvPr>
        </p:nvSpPr>
        <p:spPr>
          <a:xfrm>
            <a:off x="676523" y="1478423"/>
            <a:ext cx="4338822" cy="1774533"/>
          </a:xfrm>
        </p:spPr>
        <p:txBody>
          <a:bodyPr/>
          <a:lstStyle/>
          <a:p>
            <a:pPr marL="0" indent="0">
              <a:buNone/>
            </a:pPr>
            <a:r>
              <a:rPr lang="en-US" sz="1800" dirty="0">
                <a:solidFill>
                  <a:srgbClr val="25005C"/>
                </a:solidFill>
                <a:hlinkClick r:id="rId2">
                  <a:extLst>
                    <a:ext uri="{A12FA001-AC4F-418D-AE19-62706E023703}">
                      <ahyp:hlinkClr xmlns:ahyp="http://schemas.microsoft.com/office/drawing/2018/hyperlinkcolor" val="tx"/>
                    </a:ext>
                  </a:extLst>
                </a:hlinkClick>
              </a:rPr>
              <a:t>UW Connect Finance Portal:</a:t>
            </a:r>
            <a:endParaRPr lang="en-US" sz="1800" dirty="0">
              <a:solidFill>
                <a:srgbClr val="25005C"/>
              </a:solidFill>
            </a:endParaRPr>
          </a:p>
        </p:txBody>
      </p:sp>
      <p:sp>
        <p:nvSpPr>
          <p:cNvPr id="3" name="Title 2">
            <a:extLst>
              <a:ext uri="{FF2B5EF4-FFF2-40B4-BE49-F238E27FC236}">
                <a16:creationId xmlns:a16="http://schemas.microsoft.com/office/drawing/2014/main" id="{F2857AA6-640F-2C3F-6D31-B5F2204AB923}"/>
              </a:ext>
            </a:extLst>
          </p:cNvPr>
          <p:cNvSpPr>
            <a:spLocks noGrp="1"/>
          </p:cNvSpPr>
          <p:nvPr>
            <p:ph type="title"/>
          </p:nvPr>
        </p:nvSpPr>
        <p:spPr/>
        <p:txBody>
          <a:bodyPr/>
          <a:lstStyle/>
          <a:p>
            <a:r>
              <a:rPr lang="en-US" dirty="0"/>
              <a:t>PRIMARY RESOURCES</a:t>
            </a:r>
          </a:p>
        </p:txBody>
      </p:sp>
      <p:pic>
        <p:nvPicPr>
          <p:cNvPr id="7" name="Picture 6" descr="Image of the Procurement Services website home page.">
            <a:extLst>
              <a:ext uri="{FF2B5EF4-FFF2-40B4-BE49-F238E27FC236}">
                <a16:creationId xmlns:a16="http://schemas.microsoft.com/office/drawing/2014/main" id="{6B97EF2E-77B8-7858-09B2-E4AD0A722B27}"/>
              </a:ext>
            </a:extLst>
          </p:cNvPr>
          <p:cNvPicPr>
            <a:picLocks noChangeAspect="1"/>
          </p:cNvPicPr>
          <p:nvPr/>
        </p:nvPicPr>
        <p:blipFill>
          <a:blip r:embed="rId3"/>
          <a:stretch>
            <a:fillRect/>
          </a:stretch>
        </p:blipFill>
        <p:spPr>
          <a:xfrm>
            <a:off x="5015345" y="2259293"/>
            <a:ext cx="3449411" cy="1658015"/>
          </a:xfrm>
          <a:prstGeom prst="rect">
            <a:avLst/>
          </a:prstGeom>
        </p:spPr>
      </p:pic>
      <p:sp>
        <p:nvSpPr>
          <p:cNvPr id="8" name="TextBox 7">
            <a:extLst>
              <a:ext uri="{FF2B5EF4-FFF2-40B4-BE49-F238E27FC236}">
                <a16:creationId xmlns:a16="http://schemas.microsoft.com/office/drawing/2014/main" id="{1DA5ADAE-4ACD-D161-A178-D9D5BB1023ED}"/>
              </a:ext>
            </a:extLst>
          </p:cNvPr>
          <p:cNvSpPr txBox="1"/>
          <p:nvPr/>
        </p:nvSpPr>
        <p:spPr>
          <a:xfrm>
            <a:off x="4966655" y="1474406"/>
            <a:ext cx="3678382" cy="369332"/>
          </a:xfrm>
          <a:prstGeom prst="rect">
            <a:avLst/>
          </a:prstGeom>
          <a:noFill/>
        </p:spPr>
        <p:txBody>
          <a:bodyPr wrap="square" rtlCol="0">
            <a:spAutoFit/>
          </a:bodyPr>
          <a:lstStyle/>
          <a:p>
            <a:r>
              <a:rPr lang="en-US" b="1" dirty="0">
                <a:solidFill>
                  <a:srgbClr val="25005C"/>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Procurement Services Website</a:t>
            </a:r>
            <a:r>
              <a:rPr lang="en-US" b="1" dirty="0">
                <a:latin typeface="Open Sans" panose="020B0606030504020204" pitchFamily="34" charset="0"/>
                <a:ea typeface="Open Sans" panose="020B0606030504020204" pitchFamily="34" charset="0"/>
                <a:cs typeface="Open Sans" panose="020B0606030504020204" pitchFamily="34" charset="0"/>
              </a:rPr>
              <a:t>:</a:t>
            </a:r>
          </a:p>
        </p:txBody>
      </p:sp>
      <p:pic>
        <p:nvPicPr>
          <p:cNvPr id="6" name="Picture 5" descr="Image of the UW Connect Finance Portal dashboard.">
            <a:extLst>
              <a:ext uri="{FF2B5EF4-FFF2-40B4-BE49-F238E27FC236}">
                <a16:creationId xmlns:a16="http://schemas.microsoft.com/office/drawing/2014/main" id="{D054FD50-EB2F-6896-2208-5B43B302AC27}"/>
              </a:ext>
            </a:extLst>
          </p:cNvPr>
          <p:cNvPicPr>
            <a:picLocks noChangeAspect="1"/>
          </p:cNvPicPr>
          <p:nvPr/>
        </p:nvPicPr>
        <p:blipFill>
          <a:blip r:embed="rId5"/>
          <a:stretch>
            <a:fillRect/>
          </a:stretch>
        </p:blipFill>
        <p:spPr>
          <a:xfrm>
            <a:off x="685801" y="2221875"/>
            <a:ext cx="3442855" cy="1695433"/>
          </a:xfrm>
          <a:prstGeom prst="rect">
            <a:avLst/>
          </a:prstGeom>
        </p:spPr>
      </p:pic>
    </p:spTree>
    <p:extLst>
      <p:ext uri="{BB962C8B-B14F-4D97-AF65-F5344CB8AC3E}">
        <p14:creationId xmlns:p14="http://schemas.microsoft.com/office/powerpoint/2010/main" val="280700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5B4A-59EC-7E93-F1B8-D04EEDB459B4}"/>
              </a:ext>
            </a:extLst>
          </p:cNvPr>
          <p:cNvSpPr>
            <a:spLocks noGrp="1"/>
          </p:cNvSpPr>
          <p:nvPr>
            <p:ph type="title"/>
          </p:nvPr>
        </p:nvSpPr>
        <p:spPr/>
        <p:txBody>
          <a:bodyPr/>
          <a:lstStyle/>
          <a:p>
            <a:r>
              <a:rPr lang="en-US" dirty="0"/>
              <a:t>WHAT IS PCSHELP?</a:t>
            </a:r>
          </a:p>
        </p:txBody>
      </p:sp>
    </p:spTree>
    <p:extLst>
      <p:ext uri="{BB962C8B-B14F-4D97-AF65-F5344CB8AC3E}">
        <p14:creationId xmlns:p14="http://schemas.microsoft.com/office/powerpoint/2010/main" val="153498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47923" y="1586094"/>
            <a:ext cx="8197114" cy="2251761"/>
          </a:xfrm>
        </p:spPr>
        <p:txBody>
          <a:bodyPr/>
          <a:lstStyle/>
          <a:p>
            <a:r>
              <a:rPr lang="en-US" sz="2000" b="0" dirty="0">
                <a:latin typeface="Open Sans" pitchFamily="2" charset="0"/>
              </a:rPr>
              <a:t>Procurement Customer Service Help or “PCSHelp” is customer service unit for Procurement Services inquires that are </a:t>
            </a:r>
            <a:r>
              <a:rPr lang="en-US" sz="2000" b="0" u="sng" dirty="0">
                <a:latin typeface="Open Sans" pitchFamily="2" charset="0"/>
              </a:rPr>
              <a:t>not</a:t>
            </a:r>
            <a:r>
              <a:rPr lang="en-US" sz="2000" b="0" dirty="0">
                <a:latin typeface="Open Sans" pitchFamily="2" charset="0"/>
              </a:rPr>
              <a:t> related to Travel or </a:t>
            </a:r>
            <a:r>
              <a:rPr lang="en-US" sz="2000" b="0" dirty="0" err="1">
                <a:latin typeface="Open Sans" pitchFamily="2" charset="0"/>
              </a:rPr>
              <a:t>Procard</a:t>
            </a:r>
            <a:r>
              <a:rPr lang="en-US" sz="2000" b="0" dirty="0">
                <a:latin typeface="Open Sans" pitchFamily="2" charset="0"/>
              </a:rPr>
              <a:t>/CTA.</a:t>
            </a:r>
            <a:endParaRPr lang="en-US" sz="1600" b="0" dirty="0">
              <a:latin typeface="Open Sans" pitchFamily="2" charset="0"/>
            </a:endParaRPr>
          </a:p>
          <a:p>
            <a:pPr marL="0" indent="0" algn="ctr">
              <a:buNone/>
            </a:pPr>
            <a:endParaRPr lang="en-US" sz="2000" b="0" dirty="0">
              <a:latin typeface="Open Sans" pitchFamily="2" charset="0"/>
            </a:endParaRPr>
          </a:p>
          <a:p>
            <a:pPr marL="0" indent="0" algn="ctr">
              <a:buNone/>
            </a:pPr>
            <a:r>
              <a:rPr lang="en-US" sz="2000" b="0" dirty="0">
                <a:latin typeface="Open Sans" pitchFamily="2" charset="0"/>
              </a:rPr>
              <a:t>Who is Procurement  Services?</a:t>
            </a:r>
            <a:endParaRPr lang="en-US" sz="1600" b="0" dirty="0"/>
          </a:p>
        </p:txBody>
      </p:sp>
      <p:sp>
        <p:nvSpPr>
          <p:cNvPr id="2" name="Title 1"/>
          <p:cNvSpPr>
            <a:spLocks noGrp="1"/>
          </p:cNvSpPr>
          <p:nvPr>
            <p:ph type="title"/>
          </p:nvPr>
        </p:nvSpPr>
        <p:spPr/>
        <p:txBody>
          <a:bodyPr/>
          <a:lstStyle/>
          <a:p>
            <a:r>
              <a:rPr lang="en-US" dirty="0"/>
              <a:t>What is PCS Help?</a:t>
            </a:r>
          </a:p>
        </p:txBody>
      </p:sp>
      <p:sp>
        <p:nvSpPr>
          <p:cNvPr id="3" name="Rectangle 2">
            <a:extLst>
              <a:ext uri="{FF2B5EF4-FFF2-40B4-BE49-F238E27FC236}">
                <a16:creationId xmlns:a16="http://schemas.microsoft.com/office/drawing/2014/main" id="{7D8560A4-D405-2D5F-E63E-82CCAFC56DA1}"/>
              </a:ext>
            </a:extLst>
          </p:cNvPr>
          <p:cNvSpPr/>
          <p:nvPr/>
        </p:nvSpPr>
        <p:spPr>
          <a:xfrm>
            <a:off x="175398" y="3837855"/>
            <a:ext cx="1625600" cy="1032595"/>
          </a:xfrm>
          <a:prstGeom prst="rect">
            <a:avLst/>
          </a:prstGeom>
          <a:solidFill>
            <a:srgbClr val="E2CA9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Accounts Payable/Global Services</a:t>
            </a:r>
          </a:p>
        </p:txBody>
      </p:sp>
      <p:sp>
        <p:nvSpPr>
          <p:cNvPr id="4" name="Rectangle 3">
            <a:extLst>
              <a:ext uri="{FF2B5EF4-FFF2-40B4-BE49-F238E27FC236}">
                <a16:creationId xmlns:a16="http://schemas.microsoft.com/office/drawing/2014/main" id="{086D9E8D-C44E-10DD-C64E-400ED3BDE4AE}"/>
              </a:ext>
            </a:extLst>
          </p:cNvPr>
          <p:cNvSpPr/>
          <p:nvPr/>
        </p:nvSpPr>
        <p:spPr>
          <a:xfrm>
            <a:off x="2004378" y="3824600"/>
            <a:ext cx="1625600" cy="1032595"/>
          </a:xfrm>
          <a:prstGeom prst="rect">
            <a:avLst/>
          </a:prstGeom>
          <a:solidFill>
            <a:srgbClr val="E2CA9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Contracting/ Sourcing</a:t>
            </a:r>
          </a:p>
        </p:txBody>
      </p:sp>
      <p:sp>
        <p:nvSpPr>
          <p:cNvPr id="5" name="Rectangle 4">
            <a:extLst>
              <a:ext uri="{FF2B5EF4-FFF2-40B4-BE49-F238E27FC236}">
                <a16:creationId xmlns:a16="http://schemas.microsoft.com/office/drawing/2014/main" id="{501A3B2F-ED11-98E0-A3DA-57A1D148EB37}"/>
              </a:ext>
            </a:extLst>
          </p:cNvPr>
          <p:cNvSpPr/>
          <p:nvPr/>
        </p:nvSpPr>
        <p:spPr>
          <a:xfrm>
            <a:off x="3801341" y="3824600"/>
            <a:ext cx="1625600" cy="1032595"/>
          </a:xfrm>
          <a:prstGeom prst="rect">
            <a:avLst/>
          </a:prstGeom>
          <a:solidFill>
            <a:srgbClr val="E2CA9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Procurement Customer Service</a:t>
            </a: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/Travel Services</a:t>
            </a:r>
          </a:p>
        </p:txBody>
      </p:sp>
      <p:sp>
        <p:nvSpPr>
          <p:cNvPr id="6" name="Rectangle 5">
            <a:extLst>
              <a:ext uri="{FF2B5EF4-FFF2-40B4-BE49-F238E27FC236}">
                <a16:creationId xmlns:a16="http://schemas.microsoft.com/office/drawing/2014/main" id="{B26E8F1A-C5AE-5C3E-B4BF-2E464BAF8825}"/>
              </a:ext>
            </a:extLst>
          </p:cNvPr>
          <p:cNvSpPr/>
          <p:nvPr/>
        </p:nvSpPr>
        <p:spPr>
          <a:xfrm>
            <a:off x="5598304" y="3824599"/>
            <a:ext cx="1625600" cy="1032595"/>
          </a:xfrm>
          <a:prstGeom prst="rect">
            <a:avLst/>
          </a:prstGeom>
          <a:solidFill>
            <a:srgbClr val="E2CA9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Business Systems</a:t>
            </a:r>
          </a:p>
        </p:txBody>
      </p:sp>
      <p:sp>
        <p:nvSpPr>
          <p:cNvPr id="7" name="Rectangle 6">
            <a:extLst>
              <a:ext uri="{FF2B5EF4-FFF2-40B4-BE49-F238E27FC236}">
                <a16:creationId xmlns:a16="http://schemas.microsoft.com/office/drawing/2014/main" id="{9ED21485-2BD6-5A20-5C9F-3CB8ED523197}"/>
              </a:ext>
            </a:extLst>
          </p:cNvPr>
          <p:cNvSpPr/>
          <p:nvPr/>
        </p:nvSpPr>
        <p:spPr>
          <a:xfrm>
            <a:off x="7395267" y="3824598"/>
            <a:ext cx="1625600" cy="1032595"/>
          </a:xfrm>
          <a:prstGeom prst="rect">
            <a:avLst/>
          </a:prstGeom>
          <a:solidFill>
            <a:srgbClr val="E2CA9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Center of Excellence (Training)</a:t>
            </a:r>
          </a:p>
        </p:txBody>
      </p:sp>
      <p:cxnSp>
        <p:nvCxnSpPr>
          <p:cNvPr id="10" name="Straight Arrow Connector 9">
            <a:extLst>
              <a:ext uri="{FF2B5EF4-FFF2-40B4-BE49-F238E27FC236}">
                <a16:creationId xmlns:a16="http://schemas.microsoft.com/office/drawing/2014/main" id="{2D2132B9-DD86-12C3-C321-8B3331FA892C}"/>
              </a:ext>
            </a:extLst>
          </p:cNvPr>
          <p:cNvCxnSpPr/>
          <p:nvPr/>
        </p:nvCxnSpPr>
        <p:spPr>
          <a:xfrm flipH="1">
            <a:off x="1567543" y="3309257"/>
            <a:ext cx="1121228" cy="5153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AB794A2-8BE0-0679-ADA8-0C36EA6E033E}"/>
              </a:ext>
            </a:extLst>
          </p:cNvPr>
          <p:cNvCxnSpPr/>
          <p:nvPr/>
        </p:nvCxnSpPr>
        <p:spPr>
          <a:xfrm>
            <a:off x="2971800" y="3309257"/>
            <a:ext cx="0" cy="5153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4F7C96FD-EA7C-FCF4-89F9-DD6E556B9977}"/>
              </a:ext>
            </a:extLst>
          </p:cNvPr>
          <p:cNvCxnSpPr>
            <a:cxnSpLocks/>
            <a:endCxn id="5" idx="0"/>
          </p:cNvCxnSpPr>
          <p:nvPr/>
        </p:nvCxnSpPr>
        <p:spPr>
          <a:xfrm>
            <a:off x="4614141" y="3407229"/>
            <a:ext cx="0" cy="4173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61527591-9900-C2EF-5CF0-075C9E076282}"/>
              </a:ext>
            </a:extLst>
          </p:cNvPr>
          <p:cNvCxnSpPr>
            <a:cxnSpLocks/>
          </p:cNvCxnSpPr>
          <p:nvPr/>
        </p:nvCxnSpPr>
        <p:spPr>
          <a:xfrm>
            <a:off x="5889171" y="3407229"/>
            <a:ext cx="457200" cy="3374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451F8260-22E0-E022-E224-38DE1463F742}"/>
              </a:ext>
            </a:extLst>
          </p:cNvPr>
          <p:cNvCxnSpPr/>
          <p:nvPr/>
        </p:nvCxnSpPr>
        <p:spPr>
          <a:xfrm>
            <a:off x="6346371" y="3309257"/>
            <a:ext cx="1534886" cy="4354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0538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3FDB5-68D1-B1B2-2704-429A3D6CA0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D68C2A-0D29-6B72-077C-7B3E95DC0D8E}"/>
              </a:ext>
            </a:extLst>
          </p:cNvPr>
          <p:cNvSpPr>
            <a:spLocks noGrp="1"/>
          </p:cNvSpPr>
          <p:nvPr>
            <p:ph type="title"/>
          </p:nvPr>
        </p:nvSpPr>
        <p:spPr/>
        <p:txBody>
          <a:bodyPr/>
          <a:lstStyle/>
          <a:p>
            <a:r>
              <a:rPr lang="en-US" dirty="0"/>
              <a:t>What does PCSHelp Do?</a:t>
            </a:r>
          </a:p>
        </p:txBody>
      </p:sp>
      <p:sp>
        <p:nvSpPr>
          <p:cNvPr id="4" name="TextBox 3">
            <a:extLst>
              <a:ext uri="{FF2B5EF4-FFF2-40B4-BE49-F238E27FC236}">
                <a16:creationId xmlns:a16="http://schemas.microsoft.com/office/drawing/2014/main" id="{9AED3F57-EB1E-F992-680C-B8F10E8A35E6}"/>
              </a:ext>
            </a:extLst>
          </p:cNvPr>
          <p:cNvSpPr txBox="1"/>
          <p:nvPr/>
        </p:nvSpPr>
        <p:spPr>
          <a:xfrm>
            <a:off x="489487" y="1604123"/>
            <a:ext cx="6394450" cy="1107996"/>
          </a:xfrm>
          <a:prstGeom prst="rect">
            <a:avLst/>
          </a:prstGeom>
          <a:noFill/>
        </p:spPr>
        <p:txBody>
          <a:bodyPr wrap="square" rtlCol="0">
            <a:spAutoFit/>
          </a:bodyPr>
          <a:lstStyle/>
          <a:p>
            <a:pPr marL="285750" indent="-285750">
              <a:buFont typeface="Arial" panose="020B0604020202020204" pitchFamily="34" charset="0"/>
              <a:buChar char="•"/>
            </a:pPr>
            <a:r>
              <a:rPr lang="en-US" sz="1600" b="0" dirty="0">
                <a:latin typeface="Open Sans" pitchFamily="2" charset="0"/>
              </a:rPr>
              <a:t>Front line support for inquiries for all units under Procurement Services.</a:t>
            </a:r>
          </a:p>
          <a:p>
            <a:pPr marL="285750" indent="-285750">
              <a:buFont typeface="Arial" panose="020B0604020202020204" pitchFamily="34" charset="0"/>
              <a:buChar char="•"/>
            </a:pPr>
            <a:r>
              <a:rPr lang="en-US" sz="1600" b="0" dirty="0">
                <a:latin typeface="Open Sans" pitchFamily="2" charset="0"/>
              </a:rPr>
              <a:t>Front line for supplier inquires </a:t>
            </a:r>
          </a:p>
          <a:p>
            <a:endParaRPr lang="en-US" dirty="0"/>
          </a:p>
        </p:txBody>
      </p:sp>
      <p:sp>
        <p:nvSpPr>
          <p:cNvPr id="5" name="TextBox 4">
            <a:extLst>
              <a:ext uri="{FF2B5EF4-FFF2-40B4-BE49-F238E27FC236}">
                <a16:creationId xmlns:a16="http://schemas.microsoft.com/office/drawing/2014/main" id="{B7565642-6B28-E246-C123-E6DCA59749A8}"/>
              </a:ext>
            </a:extLst>
          </p:cNvPr>
          <p:cNvSpPr txBox="1"/>
          <p:nvPr/>
        </p:nvSpPr>
        <p:spPr>
          <a:xfrm>
            <a:off x="489487" y="2624942"/>
            <a:ext cx="6770914" cy="230832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When the team receives a ticket, they:</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Assign the ticket to a team member</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Work the que oldest to newest</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Evaluate the ticket and research</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Reassign the ticket if the inquiry belongs to a process partner (i.e.: If the inquiry is for ProCard, reassign to the Card Services team)</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Inquire with other individuals/sources if the query is more complex</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Respond as soon as possible</a:t>
            </a:r>
          </a:p>
        </p:txBody>
      </p:sp>
    </p:spTree>
    <p:extLst>
      <p:ext uri="{BB962C8B-B14F-4D97-AF65-F5344CB8AC3E}">
        <p14:creationId xmlns:p14="http://schemas.microsoft.com/office/powerpoint/2010/main" val="67966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CAMPUS UNITS CAN SUBMIT INQUIRIES</a:t>
            </a:r>
          </a:p>
        </p:txBody>
      </p:sp>
      <p:pic>
        <p:nvPicPr>
          <p:cNvPr id="10" name="Picture 9" descr="A person wearing a headset looking at a computer&#10;">
            <a:extLst>
              <a:ext uri="{FF2B5EF4-FFF2-40B4-BE49-F238E27FC236}">
                <a16:creationId xmlns:a16="http://schemas.microsoft.com/office/drawing/2014/main" id="{45FEB225-30CD-9232-B746-4CB9FCDBDE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23508" y="2850737"/>
            <a:ext cx="2022765" cy="1139586"/>
          </a:xfrm>
          <a:prstGeom prst="rect">
            <a:avLst/>
          </a:prstGeom>
        </p:spPr>
      </p:pic>
      <p:sp>
        <p:nvSpPr>
          <p:cNvPr id="6" name="TextBox 5">
            <a:extLst>
              <a:ext uri="{FF2B5EF4-FFF2-40B4-BE49-F238E27FC236}">
                <a16:creationId xmlns:a16="http://schemas.microsoft.com/office/drawing/2014/main" id="{99584F4A-1F5B-00A7-A658-054E68A4D9C0}"/>
              </a:ext>
            </a:extLst>
          </p:cNvPr>
          <p:cNvSpPr txBox="1"/>
          <p:nvPr/>
        </p:nvSpPr>
        <p:spPr>
          <a:xfrm>
            <a:off x="576970" y="4072091"/>
            <a:ext cx="8262229"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Connect Ticket: </a:t>
            </a:r>
            <a:r>
              <a:rPr lang="en-US" dirty="0">
                <a:latin typeface="Open Sans" panose="020B0606030504020204" pitchFamily="34" charset="0"/>
                <a:ea typeface="Open Sans" panose="020B0606030504020204" pitchFamily="34" charset="0"/>
                <a:cs typeface="Open Sans" panose="020B0606030504020204" pitchFamily="34" charset="0"/>
              </a:rPr>
              <a:t>generates an REF and FIN number, both can be searched in Connect. They can be seen in </a:t>
            </a:r>
            <a:r>
              <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“My Requests”. </a:t>
            </a:r>
            <a:endPar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F3DC4D5-B293-2E5A-042B-1E6A3B434458}"/>
              </a:ext>
            </a:extLst>
          </p:cNvPr>
          <p:cNvSpPr txBox="1"/>
          <p:nvPr/>
        </p:nvSpPr>
        <p:spPr>
          <a:xfrm>
            <a:off x="447923" y="1535100"/>
            <a:ext cx="7710175"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Open Sans" panose="020B0606030504020204" pitchFamily="34" charset="0"/>
                <a:ea typeface="Open Sans" panose="020B0606030504020204" pitchFamily="34" charset="0"/>
                <a:cs typeface="Open Sans" panose="020B0606030504020204" pitchFamily="34" charset="0"/>
              </a:rPr>
              <a:t>Connect Ticket</a:t>
            </a:r>
          </a:p>
          <a:p>
            <a:pPr marL="285750" indent="-285750">
              <a:buFont typeface="Courier New" panose="02070309020205020404" pitchFamily="49" charset="0"/>
              <a:buChar char="o"/>
            </a:pPr>
            <a:r>
              <a:rPr lang="en-US" dirty="0">
                <a:latin typeface="Open Sans" panose="020B0606030504020204" pitchFamily="34" charset="0"/>
                <a:ea typeface="Open Sans" panose="020B0606030504020204" pitchFamily="34" charset="0"/>
                <a:cs typeface="Open Sans" panose="020B0606030504020204" pitchFamily="34" charset="0"/>
              </a:rPr>
              <a:t>Email to </a:t>
            </a:r>
            <a:r>
              <a:rPr lang="en-US" dirty="0">
                <a:solidFill>
                  <a:srgbClr val="25005C"/>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pcshelp@uw.edu</a:t>
            </a:r>
            <a:r>
              <a:rPr lang="en-US" dirty="0">
                <a:solidFill>
                  <a:srgbClr val="25005C"/>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also creates a Connect ticket</a:t>
            </a:r>
          </a:p>
          <a:p>
            <a:pPr marL="285750" indent="-285750">
              <a:buFont typeface="Courier New" panose="02070309020205020404" pitchFamily="49" charset="0"/>
              <a:buChar char="o"/>
            </a:pPr>
            <a:r>
              <a:rPr lang="en-US" dirty="0">
                <a:latin typeface="Open Sans" panose="020B0606030504020204" pitchFamily="34" charset="0"/>
                <a:ea typeface="Open Sans" panose="020B0606030504020204" pitchFamily="34" charset="0"/>
                <a:cs typeface="Open Sans" panose="020B0606030504020204" pitchFamily="34" charset="0"/>
              </a:rPr>
              <a:t>Phone call (206-543-4500 for rush requests, leave a voicemail for return call)</a:t>
            </a:r>
          </a:p>
        </p:txBody>
      </p:sp>
      <p:pic>
        <p:nvPicPr>
          <p:cNvPr id="8" name="Picture 7" descr="Image of a connect ticket.">
            <a:extLst>
              <a:ext uri="{FF2B5EF4-FFF2-40B4-BE49-F238E27FC236}">
                <a16:creationId xmlns:a16="http://schemas.microsoft.com/office/drawing/2014/main" id="{DBC33460-1856-575A-7676-3B96D40B4B92}"/>
              </a:ext>
            </a:extLst>
          </p:cNvPr>
          <p:cNvPicPr>
            <a:picLocks noChangeAspect="1"/>
          </p:cNvPicPr>
          <p:nvPr/>
        </p:nvPicPr>
        <p:blipFill>
          <a:blip r:embed="rId6"/>
          <a:stretch>
            <a:fillRect/>
          </a:stretch>
        </p:blipFill>
        <p:spPr>
          <a:xfrm>
            <a:off x="1806690" y="2809671"/>
            <a:ext cx="2291845" cy="1190896"/>
          </a:xfrm>
          <a:prstGeom prst="rect">
            <a:avLst/>
          </a:prstGeom>
        </p:spPr>
      </p:pic>
    </p:spTree>
    <p:extLst>
      <p:ext uri="{BB962C8B-B14F-4D97-AF65-F5344CB8AC3E}">
        <p14:creationId xmlns:p14="http://schemas.microsoft.com/office/powerpoint/2010/main" val="39898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1C407-ECEA-C2D2-6A08-26CD3E96B766}"/>
              </a:ext>
            </a:extLst>
          </p:cNvPr>
          <p:cNvSpPr>
            <a:spLocks noGrp="1"/>
          </p:cNvSpPr>
          <p:nvPr>
            <p:ph type="title"/>
          </p:nvPr>
        </p:nvSpPr>
        <p:spPr/>
        <p:txBody>
          <a:bodyPr/>
          <a:lstStyle/>
          <a:p>
            <a:r>
              <a:rPr lang="en-US" dirty="0"/>
              <a:t>CAMPUS TICKETS</a:t>
            </a:r>
          </a:p>
        </p:txBody>
      </p:sp>
      <p:pic>
        <p:nvPicPr>
          <p:cNvPr id="4" name="Picture 3" descr="Campus connect ticket data from January 2024 to April 2025.">
            <a:extLst>
              <a:ext uri="{FF2B5EF4-FFF2-40B4-BE49-F238E27FC236}">
                <a16:creationId xmlns:a16="http://schemas.microsoft.com/office/drawing/2014/main" id="{C4942716-1D5C-EF0F-FE80-0037451F8E86}"/>
              </a:ext>
            </a:extLst>
          </p:cNvPr>
          <p:cNvPicPr>
            <a:picLocks noChangeAspect="1"/>
          </p:cNvPicPr>
          <p:nvPr/>
        </p:nvPicPr>
        <p:blipFill>
          <a:blip r:embed="rId2"/>
          <a:stretch>
            <a:fillRect/>
          </a:stretch>
        </p:blipFill>
        <p:spPr>
          <a:xfrm>
            <a:off x="1820217" y="1238060"/>
            <a:ext cx="5179970" cy="3905440"/>
          </a:xfrm>
          <a:prstGeom prst="rect">
            <a:avLst/>
          </a:prstGeom>
        </p:spPr>
      </p:pic>
    </p:spTree>
    <p:extLst>
      <p:ext uri="{BB962C8B-B14F-4D97-AF65-F5344CB8AC3E}">
        <p14:creationId xmlns:p14="http://schemas.microsoft.com/office/powerpoint/2010/main" val="5362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91E82-A4A7-B89A-A2BB-5B4A4DFB77BE}"/>
              </a:ext>
            </a:extLst>
          </p:cNvPr>
          <p:cNvSpPr>
            <a:spLocks noGrp="1"/>
          </p:cNvSpPr>
          <p:nvPr>
            <p:ph type="title"/>
          </p:nvPr>
        </p:nvSpPr>
        <p:spPr/>
        <p:txBody>
          <a:bodyPr/>
          <a:lstStyle/>
          <a:p>
            <a:r>
              <a:rPr lang="en-US" dirty="0"/>
              <a:t>MOST COMMON INQUIRES FROM CAMPUS</a:t>
            </a:r>
          </a:p>
        </p:txBody>
      </p:sp>
      <p:sp>
        <p:nvSpPr>
          <p:cNvPr id="5" name="Text Placeholder 4">
            <a:extLst>
              <a:ext uri="{FF2B5EF4-FFF2-40B4-BE49-F238E27FC236}">
                <a16:creationId xmlns:a16="http://schemas.microsoft.com/office/drawing/2014/main" id="{9C2F072E-AFCB-5E09-13E5-6832489561E3}"/>
              </a:ext>
            </a:extLst>
          </p:cNvPr>
          <p:cNvSpPr>
            <a:spLocks noGrp="1"/>
          </p:cNvSpPr>
          <p:nvPr>
            <p:ph type="body" sz="quarter" idx="11"/>
          </p:nvPr>
        </p:nvSpPr>
        <p:spPr>
          <a:xfrm>
            <a:off x="447923" y="1592122"/>
            <a:ext cx="8197114" cy="2365901"/>
          </a:xfrm>
        </p:spPr>
        <p:txBody>
          <a:bodyPr/>
          <a:lstStyle/>
          <a:p>
            <a:r>
              <a:rPr lang="en-US" sz="2000" b="0" dirty="0"/>
              <a:t>Policy and procedure clarifications: </a:t>
            </a:r>
          </a:p>
          <a:p>
            <a:pPr lvl="1"/>
            <a:r>
              <a:rPr lang="en-US" sz="1600" b="0" dirty="0"/>
              <a:t>Resource: </a:t>
            </a:r>
            <a:r>
              <a:rPr lang="en-US" sz="1600" b="0" dirty="0">
                <a:hlinkClick r:id="rId2"/>
              </a:rPr>
              <a:t>Procurement Services website</a:t>
            </a:r>
            <a:endParaRPr lang="en-US" sz="1600" b="0" dirty="0"/>
          </a:p>
          <a:p>
            <a:r>
              <a:rPr lang="en-US" sz="2000" b="0" dirty="0"/>
              <a:t>Invoice payment status:</a:t>
            </a:r>
          </a:p>
          <a:p>
            <a:pPr lvl="1"/>
            <a:r>
              <a:rPr lang="en-US" sz="1600" b="0" dirty="0"/>
              <a:t>Resource: Workday and </a:t>
            </a:r>
            <a:r>
              <a:rPr lang="en-US" sz="1600" b="0" dirty="0">
                <a:hlinkClick r:id="rId3"/>
              </a:rPr>
              <a:t>Invoicing web page</a:t>
            </a:r>
            <a:endParaRPr lang="en-US" sz="1600" b="0" dirty="0"/>
          </a:p>
          <a:p>
            <a:r>
              <a:rPr lang="en-US" sz="2000" b="0" dirty="0"/>
              <a:t>Why an invoice submitted to GHX is not showing in Workday</a:t>
            </a:r>
          </a:p>
          <a:p>
            <a:r>
              <a:rPr lang="en-US" sz="2000" b="0" dirty="0"/>
              <a:t>Payments not received by the supplier</a:t>
            </a:r>
          </a:p>
          <a:p>
            <a:r>
              <a:rPr lang="en-US" sz="2000" b="0" dirty="0"/>
              <a:t>Forms guidance (PO Change/Close and Department Match Exceptions)</a:t>
            </a:r>
          </a:p>
          <a:p>
            <a:pPr lvl="1"/>
            <a:r>
              <a:rPr lang="en-US" sz="1600" b="0" dirty="0"/>
              <a:t>Note: Do not use the forms for putting invoices “on hold”</a:t>
            </a:r>
          </a:p>
        </p:txBody>
      </p:sp>
    </p:spTree>
    <p:extLst>
      <p:ext uri="{BB962C8B-B14F-4D97-AF65-F5344CB8AC3E}">
        <p14:creationId xmlns:p14="http://schemas.microsoft.com/office/powerpoint/2010/main" val="415563929"/>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6096</TotalTime>
  <Words>705</Words>
  <Application>Microsoft Office PowerPoint</Application>
  <PresentationFormat>On-screen Show (16:9)</PresentationFormat>
  <Paragraphs>88</Paragraphs>
  <Slides>18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Courier New</vt:lpstr>
      <vt:lpstr>Encode Sans Normal Black</vt:lpstr>
      <vt:lpstr>Lucida Grande</vt:lpstr>
      <vt:lpstr>Open Sans</vt:lpstr>
      <vt:lpstr>Open Sans Light</vt:lpstr>
      <vt:lpstr>Uni Sans</vt:lpstr>
      <vt:lpstr>Custom Design</vt:lpstr>
      <vt:lpstr>2_Custom Design</vt:lpstr>
      <vt:lpstr>1_Custom Design</vt:lpstr>
      <vt:lpstr>Procurement Customer Service</vt:lpstr>
      <vt:lpstr>AGENDA</vt:lpstr>
      <vt:lpstr>PRIMARY RESOURCES</vt:lpstr>
      <vt:lpstr>WHAT IS PCSHELP?</vt:lpstr>
      <vt:lpstr>What is PCS Help?</vt:lpstr>
      <vt:lpstr>What does PCSHelp Do?</vt:lpstr>
      <vt:lpstr>HOW CAMPUS UNITS CAN SUBMIT INQUIRIES</vt:lpstr>
      <vt:lpstr>CAMPUS TICKETS</vt:lpstr>
      <vt:lpstr>MOST COMMON INQUIRES FROM CAMPUS</vt:lpstr>
      <vt:lpstr>MOST COMMON INQUIRIES FROM CAMPUS</vt:lpstr>
      <vt:lpstr>WHAT HELPS ANSWER THESE CAMPUS INQUIRIES?</vt:lpstr>
      <vt:lpstr>SUPPLIER INQUIRIES</vt:lpstr>
      <vt:lpstr>SUPPLIER TICKETS</vt:lpstr>
      <vt:lpstr>WHAT HELPS ANSWER THESE SUPPLIER INQUIRIES?</vt:lpstr>
      <vt:lpstr>Other Considerations</vt:lpstr>
      <vt:lpstr>OTHER RECOMMENDED RESOURCES</vt:lpstr>
      <vt:lpstr>FORMS DEMONSTRATION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Heather Nicholson</cp:lastModifiedBy>
  <cp:revision>158</cp:revision>
  <dcterms:created xsi:type="dcterms:W3CDTF">2014-10-14T00:51:43Z</dcterms:created>
  <dcterms:modified xsi:type="dcterms:W3CDTF">2025-05-23T21:07:08Z</dcterms:modified>
</cp:coreProperties>
</file>