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50" r:id="rId2"/>
  </p:sldMasterIdLst>
  <p:notesMasterIdLst>
    <p:notesMasterId r:id="rId25"/>
  </p:notesMasterIdLst>
  <p:sldIdLst>
    <p:sldId id="259" r:id="rId3"/>
    <p:sldId id="27947" r:id="rId4"/>
    <p:sldId id="27948" r:id="rId5"/>
    <p:sldId id="27949" r:id="rId6"/>
    <p:sldId id="27950" r:id="rId7"/>
    <p:sldId id="27979" r:id="rId8"/>
    <p:sldId id="27967" r:id="rId9"/>
    <p:sldId id="27968" r:id="rId10"/>
    <p:sldId id="27972" r:id="rId11"/>
    <p:sldId id="27978" r:id="rId12"/>
    <p:sldId id="27958" r:id="rId13"/>
    <p:sldId id="27964" r:id="rId14"/>
    <p:sldId id="27974" r:id="rId15"/>
    <p:sldId id="27951" r:id="rId16"/>
    <p:sldId id="27975" r:id="rId17"/>
    <p:sldId id="27976" r:id="rId18"/>
    <p:sldId id="27965" r:id="rId19"/>
    <p:sldId id="27966" r:id="rId20"/>
    <p:sldId id="27969" r:id="rId21"/>
    <p:sldId id="27977" r:id="rId22"/>
    <p:sldId id="27910" r:id="rId23"/>
    <p:sldId id="37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3A2"/>
    <a:srgbClr val="4B2E83"/>
    <a:srgbClr val="310F9D"/>
    <a:srgbClr val="200A66"/>
    <a:srgbClr val="6600CC"/>
    <a:srgbClr val="6C547E"/>
    <a:srgbClr val="84669A"/>
    <a:srgbClr val="1A0B87"/>
    <a:srgbClr val="2E005C"/>
    <a:srgbClr val="37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408" autoAdjust="0"/>
  </p:normalViewPr>
  <p:slideViewPr>
    <p:cSldViewPr snapToGrid="0">
      <p:cViewPr varScale="1">
        <p:scale>
          <a:sx n="87" d="100"/>
          <a:sy n="87"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5309D2-AE7B-4A82-B405-2EA1D29D73D6}" type="datetimeFigureOut">
              <a:rPr lang="en-US" smtClean="0"/>
              <a:t>9/26/2025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EC749E-7B15-4AB6-9ECE-973DBA79F2D2}" type="slidenum">
              <a:rPr lang="en-US" smtClean="0"/>
              <a:t>‹#›</a:t>
            </a:fld>
            <a:endParaRPr lang="en-US" dirty="0"/>
          </a:p>
        </p:txBody>
      </p:sp>
    </p:spTree>
    <p:extLst>
      <p:ext uri="{BB962C8B-B14F-4D97-AF65-F5344CB8AC3E}">
        <p14:creationId xmlns:p14="http://schemas.microsoft.com/office/powerpoint/2010/main" val="73131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C749E-7B15-4AB6-9ECE-973DBA79F2D2}" type="slidenum">
              <a:rPr lang="en-US" smtClean="0"/>
              <a:t>1</a:t>
            </a:fld>
            <a:endParaRPr lang="en-US" dirty="0"/>
          </a:p>
        </p:txBody>
      </p:sp>
    </p:spTree>
    <p:extLst>
      <p:ext uri="{BB962C8B-B14F-4D97-AF65-F5344CB8AC3E}">
        <p14:creationId xmlns:p14="http://schemas.microsoft.com/office/powerpoint/2010/main" val="234901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38169-9A68-A315-4AF7-90F1E9D99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3C90E-D907-354D-6B1F-9865D046E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33EC0-BC8E-2D40-536B-45A39DE53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E8313C-4581-A506-7FD2-993C72E695E5}"/>
              </a:ext>
            </a:extLst>
          </p:cNvPr>
          <p:cNvSpPr>
            <a:spLocks noGrp="1"/>
          </p:cNvSpPr>
          <p:nvPr>
            <p:ph type="sldNum" sz="quarter" idx="5"/>
          </p:nvPr>
        </p:nvSpPr>
        <p:spPr/>
        <p:txBody>
          <a:bodyPr/>
          <a:lstStyle/>
          <a:p>
            <a:fld id="{15EC749E-7B15-4AB6-9ECE-973DBA79F2D2}" type="slidenum">
              <a:rPr lang="en-US" smtClean="0"/>
              <a:t>12</a:t>
            </a:fld>
            <a:endParaRPr lang="en-US" dirty="0"/>
          </a:p>
        </p:txBody>
      </p:sp>
    </p:spTree>
    <p:extLst>
      <p:ext uri="{BB962C8B-B14F-4D97-AF65-F5344CB8AC3E}">
        <p14:creationId xmlns:p14="http://schemas.microsoft.com/office/powerpoint/2010/main" val="358947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F80C-3DB9-0C45-04AF-3805E4725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6F419-AEBC-B03C-F845-66F319CCF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BC055-9438-1B8A-8BEC-825A03685BF2}"/>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2592891E-54A9-484A-6636-2453F68EDCA9}"/>
              </a:ext>
            </a:extLst>
          </p:cNvPr>
          <p:cNvSpPr>
            <a:spLocks noGrp="1"/>
          </p:cNvSpPr>
          <p:nvPr>
            <p:ph type="sldNum" sz="quarter" idx="5"/>
          </p:nvPr>
        </p:nvSpPr>
        <p:spPr/>
        <p:txBody>
          <a:bodyPr/>
          <a:lstStyle/>
          <a:p>
            <a:fld id="{15EC749E-7B15-4AB6-9ECE-973DBA79F2D2}" type="slidenum">
              <a:rPr lang="en-US" smtClean="0"/>
              <a:t>13</a:t>
            </a:fld>
            <a:endParaRPr lang="en-US" dirty="0"/>
          </a:p>
        </p:txBody>
      </p:sp>
    </p:spTree>
    <p:extLst>
      <p:ext uri="{BB962C8B-B14F-4D97-AF65-F5344CB8AC3E}">
        <p14:creationId xmlns:p14="http://schemas.microsoft.com/office/powerpoint/2010/main" val="139092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B295-7595-FF02-FE42-C59F29B31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123EA-CA2D-F52C-0D63-792FEEA34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55A35-C045-CD94-234C-27705DEDC2A2}"/>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DA858804-12BA-8595-1F1E-4721BA8353B0}"/>
              </a:ext>
            </a:extLst>
          </p:cNvPr>
          <p:cNvSpPr>
            <a:spLocks noGrp="1"/>
          </p:cNvSpPr>
          <p:nvPr>
            <p:ph type="sldNum" sz="quarter" idx="5"/>
          </p:nvPr>
        </p:nvSpPr>
        <p:spPr/>
        <p:txBody>
          <a:bodyPr/>
          <a:lstStyle/>
          <a:p>
            <a:fld id="{15EC749E-7B15-4AB6-9ECE-973DBA79F2D2}" type="slidenum">
              <a:rPr lang="en-US" smtClean="0"/>
              <a:t>14</a:t>
            </a:fld>
            <a:endParaRPr lang="en-US" dirty="0"/>
          </a:p>
        </p:txBody>
      </p:sp>
    </p:spTree>
    <p:extLst>
      <p:ext uri="{BB962C8B-B14F-4D97-AF65-F5344CB8AC3E}">
        <p14:creationId xmlns:p14="http://schemas.microsoft.com/office/powerpoint/2010/main" val="266806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DCE69-F7ED-4359-C74A-3BD2897B7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5A3ED-6717-E593-2EF2-D4CB471AC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8D2C9-2085-CA5D-CF01-17FB53834D4B}"/>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32822E44-99B8-F243-8B23-DE3628FA9B01}"/>
              </a:ext>
            </a:extLst>
          </p:cNvPr>
          <p:cNvSpPr>
            <a:spLocks noGrp="1"/>
          </p:cNvSpPr>
          <p:nvPr>
            <p:ph type="sldNum" sz="quarter" idx="5"/>
          </p:nvPr>
        </p:nvSpPr>
        <p:spPr/>
        <p:txBody>
          <a:bodyPr/>
          <a:lstStyle/>
          <a:p>
            <a:fld id="{15EC749E-7B15-4AB6-9ECE-973DBA79F2D2}" type="slidenum">
              <a:rPr lang="en-US" smtClean="0"/>
              <a:t>15</a:t>
            </a:fld>
            <a:endParaRPr lang="en-US" dirty="0"/>
          </a:p>
        </p:txBody>
      </p:sp>
    </p:spTree>
    <p:extLst>
      <p:ext uri="{BB962C8B-B14F-4D97-AF65-F5344CB8AC3E}">
        <p14:creationId xmlns:p14="http://schemas.microsoft.com/office/powerpoint/2010/main" val="285657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C717-FE51-E7CD-65EB-1652EA7BE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139CA-9ADA-4CF3-CB23-B7F8C68B7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C10FB-3FFC-86CC-8795-A78455E04AD0}"/>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CA89A114-D811-F6CE-CD1D-E223F521D93A}"/>
              </a:ext>
            </a:extLst>
          </p:cNvPr>
          <p:cNvSpPr>
            <a:spLocks noGrp="1"/>
          </p:cNvSpPr>
          <p:nvPr>
            <p:ph type="sldNum" sz="quarter" idx="5"/>
          </p:nvPr>
        </p:nvSpPr>
        <p:spPr/>
        <p:txBody>
          <a:bodyPr/>
          <a:lstStyle/>
          <a:p>
            <a:fld id="{15EC749E-7B15-4AB6-9ECE-973DBA79F2D2}" type="slidenum">
              <a:rPr lang="en-US" smtClean="0"/>
              <a:t>16</a:t>
            </a:fld>
            <a:endParaRPr lang="en-US" dirty="0"/>
          </a:p>
        </p:txBody>
      </p:sp>
    </p:spTree>
    <p:extLst>
      <p:ext uri="{BB962C8B-B14F-4D97-AF65-F5344CB8AC3E}">
        <p14:creationId xmlns:p14="http://schemas.microsoft.com/office/powerpoint/2010/main" val="374372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6C4B1-1E0E-C5E2-22C0-E995AF4C0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A25F9-C5B6-7C27-E54E-D60575625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B357F-205B-0BF0-9942-410082A514BD}"/>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CA3D8783-6B55-6DBA-2B4C-C8B952DBAC5E}"/>
              </a:ext>
            </a:extLst>
          </p:cNvPr>
          <p:cNvSpPr>
            <a:spLocks noGrp="1"/>
          </p:cNvSpPr>
          <p:nvPr>
            <p:ph type="sldNum" sz="quarter" idx="5"/>
          </p:nvPr>
        </p:nvSpPr>
        <p:spPr/>
        <p:txBody>
          <a:bodyPr/>
          <a:lstStyle/>
          <a:p>
            <a:fld id="{15EC749E-7B15-4AB6-9ECE-973DBA79F2D2}" type="slidenum">
              <a:rPr lang="en-US" smtClean="0"/>
              <a:t>17</a:t>
            </a:fld>
            <a:endParaRPr lang="en-US" dirty="0"/>
          </a:p>
        </p:txBody>
      </p:sp>
    </p:spTree>
    <p:extLst>
      <p:ext uri="{BB962C8B-B14F-4D97-AF65-F5344CB8AC3E}">
        <p14:creationId xmlns:p14="http://schemas.microsoft.com/office/powerpoint/2010/main" val="173939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5538-1A60-3A67-9FD3-622B4B31A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D3ECF-C709-8F3E-0E4D-0BF67A409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FE598-3D13-0FB6-546F-5741502692E2}"/>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40B71BFC-0F42-012E-367E-614A153FC426}"/>
              </a:ext>
            </a:extLst>
          </p:cNvPr>
          <p:cNvSpPr>
            <a:spLocks noGrp="1"/>
          </p:cNvSpPr>
          <p:nvPr>
            <p:ph type="sldNum" sz="quarter" idx="5"/>
          </p:nvPr>
        </p:nvSpPr>
        <p:spPr/>
        <p:txBody>
          <a:bodyPr/>
          <a:lstStyle/>
          <a:p>
            <a:fld id="{15EC749E-7B15-4AB6-9ECE-973DBA79F2D2}" type="slidenum">
              <a:rPr lang="en-US" smtClean="0"/>
              <a:t>18</a:t>
            </a:fld>
            <a:endParaRPr lang="en-US" dirty="0"/>
          </a:p>
        </p:txBody>
      </p:sp>
    </p:spTree>
    <p:extLst>
      <p:ext uri="{BB962C8B-B14F-4D97-AF65-F5344CB8AC3E}">
        <p14:creationId xmlns:p14="http://schemas.microsoft.com/office/powerpoint/2010/main" val="399883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A4F43-7676-6F6B-FE79-1138981AB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C3CFF-0BE7-2897-E751-82908A58B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99B16-0B3B-6B57-B403-37CE749B2286}"/>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8BDA12FA-36EC-2F14-03BD-9187D0178B99}"/>
              </a:ext>
            </a:extLst>
          </p:cNvPr>
          <p:cNvSpPr>
            <a:spLocks noGrp="1"/>
          </p:cNvSpPr>
          <p:nvPr>
            <p:ph type="sldNum" sz="quarter" idx="5"/>
          </p:nvPr>
        </p:nvSpPr>
        <p:spPr/>
        <p:txBody>
          <a:bodyPr/>
          <a:lstStyle/>
          <a:p>
            <a:fld id="{15EC749E-7B15-4AB6-9ECE-973DBA79F2D2}" type="slidenum">
              <a:rPr lang="en-US" smtClean="0"/>
              <a:t>19</a:t>
            </a:fld>
            <a:endParaRPr lang="en-US" dirty="0"/>
          </a:p>
        </p:txBody>
      </p:sp>
    </p:spTree>
    <p:extLst>
      <p:ext uri="{BB962C8B-B14F-4D97-AF65-F5344CB8AC3E}">
        <p14:creationId xmlns:p14="http://schemas.microsoft.com/office/powerpoint/2010/main" val="332430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64A6-EBF2-B6FF-E218-60533E478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08B0-6C91-971F-98F2-3414D7007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876C6-36A3-4A13-E2AC-A47810F89FE3}"/>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0B7ADB41-9EDD-D716-EBA4-EE0B0689CA10}"/>
              </a:ext>
            </a:extLst>
          </p:cNvPr>
          <p:cNvSpPr>
            <a:spLocks noGrp="1"/>
          </p:cNvSpPr>
          <p:nvPr>
            <p:ph type="sldNum" sz="quarter" idx="5"/>
          </p:nvPr>
        </p:nvSpPr>
        <p:spPr/>
        <p:txBody>
          <a:bodyPr/>
          <a:lstStyle/>
          <a:p>
            <a:fld id="{15EC749E-7B15-4AB6-9ECE-973DBA79F2D2}" type="slidenum">
              <a:rPr lang="en-US" smtClean="0"/>
              <a:t>20</a:t>
            </a:fld>
            <a:endParaRPr lang="en-US" dirty="0"/>
          </a:p>
        </p:txBody>
      </p:sp>
    </p:spTree>
    <p:extLst>
      <p:ext uri="{BB962C8B-B14F-4D97-AF65-F5344CB8AC3E}">
        <p14:creationId xmlns:p14="http://schemas.microsoft.com/office/powerpoint/2010/main" val="97047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29298FA-B1DE-4D27-B911-66FD4C04BFE8}" type="slidenum">
              <a:rPr lang="en-US" smtClean="0"/>
              <a:t>21</a:t>
            </a:fld>
            <a:endParaRPr lang="en-US" dirty="0"/>
          </a:p>
        </p:txBody>
      </p:sp>
    </p:spTree>
    <p:extLst>
      <p:ext uri="{BB962C8B-B14F-4D97-AF65-F5344CB8AC3E}">
        <p14:creationId xmlns:p14="http://schemas.microsoft.com/office/powerpoint/2010/main" val="311836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C749E-7B15-4AB6-9ECE-973DBA79F2D2}" type="slidenum">
              <a:rPr lang="en-US" smtClean="0"/>
              <a:t>2</a:t>
            </a:fld>
            <a:endParaRPr lang="en-US" dirty="0"/>
          </a:p>
        </p:txBody>
      </p:sp>
    </p:spTree>
    <p:extLst>
      <p:ext uri="{BB962C8B-B14F-4D97-AF65-F5344CB8AC3E}">
        <p14:creationId xmlns:p14="http://schemas.microsoft.com/office/powerpoint/2010/main" val="2699642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29298FA-B1DE-4D27-B911-66FD4C04BFE8}" type="slidenum">
              <a:rPr lang="en-US" smtClean="0"/>
              <a:t>22</a:t>
            </a:fld>
            <a:endParaRPr lang="en-US" dirty="0"/>
          </a:p>
        </p:txBody>
      </p:sp>
    </p:spTree>
    <p:extLst>
      <p:ext uri="{BB962C8B-B14F-4D97-AF65-F5344CB8AC3E}">
        <p14:creationId xmlns:p14="http://schemas.microsoft.com/office/powerpoint/2010/main" val="33543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C749E-7B15-4AB6-9ECE-973DBA79F2D2}" type="slidenum">
              <a:rPr lang="en-US" smtClean="0"/>
              <a:t>3</a:t>
            </a:fld>
            <a:endParaRPr lang="en-US" dirty="0"/>
          </a:p>
        </p:txBody>
      </p:sp>
    </p:spTree>
    <p:extLst>
      <p:ext uri="{BB962C8B-B14F-4D97-AF65-F5344CB8AC3E}">
        <p14:creationId xmlns:p14="http://schemas.microsoft.com/office/powerpoint/2010/main" val="278129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3E69-B333-67F3-8566-AD069BBF0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EE303-35C4-D97F-EF3B-F50569479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21250-E687-B0EB-B153-BB7B2BADA6BF}"/>
              </a:ext>
            </a:extLst>
          </p:cNvPr>
          <p:cNvSpPr>
            <a:spLocks noGrp="1"/>
          </p:cNvSpPr>
          <p:nvPr>
            <p:ph type="body" idx="1"/>
          </p:nvPr>
        </p:nvSpPr>
        <p:spPr/>
        <p:txBody>
          <a:bodyPr/>
          <a:lstStyle/>
          <a:p>
            <a:endParaRPr lang="en-US" sz="14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46FA5964-861B-A461-9EF0-FE11321E0B86}"/>
              </a:ext>
            </a:extLst>
          </p:cNvPr>
          <p:cNvSpPr>
            <a:spLocks noGrp="1"/>
          </p:cNvSpPr>
          <p:nvPr>
            <p:ph type="sldNum" sz="quarter" idx="5"/>
          </p:nvPr>
        </p:nvSpPr>
        <p:spPr/>
        <p:txBody>
          <a:bodyPr/>
          <a:lstStyle/>
          <a:p>
            <a:fld id="{029298FA-B1DE-4D27-B911-66FD4C04BFE8}" type="slidenum">
              <a:rPr lang="en-US" smtClean="0"/>
              <a:t>6</a:t>
            </a:fld>
            <a:endParaRPr lang="en-US" dirty="0"/>
          </a:p>
        </p:txBody>
      </p:sp>
    </p:spTree>
    <p:extLst>
      <p:ext uri="{BB962C8B-B14F-4D97-AF65-F5344CB8AC3E}">
        <p14:creationId xmlns:p14="http://schemas.microsoft.com/office/powerpoint/2010/main" val="377257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029298FA-B1DE-4D27-B911-66FD4C04BFE8}" type="slidenum">
              <a:rPr lang="en-US" smtClean="0"/>
              <a:t>7</a:t>
            </a:fld>
            <a:endParaRPr lang="en-US" dirty="0"/>
          </a:p>
        </p:txBody>
      </p:sp>
    </p:spTree>
    <p:extLst>
      <p:ext uri="{BB962C8B-B14F-4D97-AF65-F5344CB8AC3E}">
        <p14:creationId xmlns:p14="http://schemas.microsoft.com/office/powerpoint/2010/main" val="26248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p:txBody>
      </p:sp>
      <p:sp>
        <p:nvSpPr>
          <p:cNvPr id="4" name="Slide Number Placeholder 3"/>
          <p:cNvSpPr>
            <a:spLocks noGrp="1"/>
          </p:cNvSpPr>
          <p:nvPr>
            <p:ph type="sldNum" sz="quarter" idx="5"/>
          </p:nvPr>
        </p:nvSpPr>
        <p:spPr/>
        <p:txBody>
          <a:bodyPr/>
          <a:lstStyle/>
          <a:p>
            <a:fld id="{029298FA-B1DE-4D27-B911-66FD4C04BFE8}" type="slidenum">
              <a:rPr lang="en-US" smtClean="0"/>
              <a:t>8</a:t>
            </a:fld>
            <a:endParaRPr lang="en-US" dirty="0"/>
          </a:p>
        </p:txBody>
      </p:sp>
    </p:spTree>
    <p:extLst>
      <p:ext uri="{BB962C8B-B14F-4D97-AF65-F5344CB8AC3E}">
        <p14:creationId xmlns:p14="http://schemas.microsoft.com/office/powerpoint/2010/main" val="311836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FC356-DFC0-5A11-0657-DE3E4681E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C6CFC-EB00-CD6E-5F42-67976D09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C0083-41B8-39D5-DE3D-434F5565428C}"/>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CF973C54-6575-A040-4DB5-ACF062C97F04}"/>
              </a:ext>
            </a:extLst>
          </p:cNvPr>
          <p:cNvSpPr>
            <a:spLocks noGrp="1"/>
          </p:cNvSpPr>
          <p:nvPr>
            <p:ph type="sldNum" sz="quarter" idx="5"/>
          </p:nvPr>
        </p:nvSpPr>
        <p:spPr/>
        <p:txBody>
          <a:bodyPr/>
          <a:lstStyle/>
          <a:p>
            <a:fld id="{15EC749E-7B15-4AB6-9ECE-973DBA79F2D2}" type="slidenum">
              <a:rPr lang="en-US" smtClean="0"/>
              <a:t>9</a:t>
            </a:fld>
            <a:endParaRPr lang="en-US" dirty="0"/>
          </a:p>
        </p:txBody>
      </p:sp>
    </p:spTree>
    <p:extLst>
      <p:ext uri="{BB962C8B-B14F-4D97-AF65-F5344CB8AC3E}">
        <p14:creationId xmlns:p14="http://schemas.microsoft.com/office/powerpoint/2010/main" val="162053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91216-FF7B-F404-CE98-90F6FE822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3296D-2EAF-2470-3615-F31129961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5C992-BA6C-97C1-568A-BCE822075013}"/>
              </a:ext>
            </a:extLst>
          </p:cNvPr>
          <p:cNvSpPr>
            <a:spLocks noGrp="1"/>
          </p:cNvSpPr>
          <p:nvPr>
            <p:ph type="body" idx="1"/>
          </p:nvPr>
        </p:nvSpPr>
        <p:spPr/>
        <p:txBody>
          <a:bodyPr/>
          <a:lstStyle/>
          <a:p>
            <a:br>
              <a:rPr lang="en-US" b="0" i="0" dirty="0">
                <a:solidFill>
                  <a:srgbClr val="1F1F1F"/>
                </a:solidFill>
                <a:effectLst/>
                <a:latin typeface="Roboto" panose="02000000000000000000" pitchFamily="2" charset="0"/>
              </a:rPr>
            </a:br>
            <a:endParaRPr lang="en-US" dirty="0"/>
          </a:p>
        </p:txBody>
      </p:sp>
      <p:sp>
        <p:nvSpPr>
          <p:cNvPr id="4" name="Slide Number Placeholder 3">
            <a:extLst>
              <a:ext uri="{FF2B5EF4-FFF2-40B4-BE49-F238E27FC236}">
                <a16:creationId xmlns:a16="http://schemas.microsoft.com/office/drawing/2014/main" id="{28709B4D-2261-63F8-1125-50E3B2BAD527}"/>
              </a:ext>
            </a:extLst>
          </p:cNvPr>
          <p:cNvSpPr>
            <a:spLocks noGrp="1"/>
          </p:cNvSpPr>
          <p:nvPr>
            <p:ph type="sldNum" sz="quarter" idx="5"/>
          </p:nvPr>
        </p:nvSpPr>
        <p:spPr/>
        <p:txBody>
          <a:bodyPr/>
          <a:lstStyle/>
          <a:p>
            <a:fld id="{15EC749E-7B15-4AB6-9ECE-973DBA79F2D2}" type="slidenum">
              <a:rPr lang="en-US" smtClean="0"/>
              <a:t>10</a:t>
            </a:fld>
            <a:endParaRPr lang="en-US" dirty="0"/>
          </a:p>
        </p:txBody>
      </p:sp>
    </p:spTree>
    <p:extLst>
      <p:ext uri="{BB962C8B-B14F-4D97-AF65-F5344CB8AC3E}">
        <p14:creationId xmlns:p14="http://schemas.microsoft.com/office/powerpoint/2010/main" val="40646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5EC749E-7B15-4AB6-9ECE-973DBA79F2D2}" type="slidenum">
              <a:rPr lang="en-US" smtClean="0"/>
              <a:t>11</a:t>
            </a:fld>
            <a:endParaRPr lang="en-US" dirty="0"/>
          </a:p>
        </p:txBody>
      </p:sp>
    </p:spTree>
    <p:extLst>
      <p:ext uri="{BB962C8B-B14F-4D97-AF65-F5344CB8AC3E}">
        <p14:creationId xmlns:p14="http://schemas.microsoft.com/office/powerpoint/2010/main" val="673214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732042" y="1818011"/>
            <a:ext cx="1471708" cy="128483"/>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597231" y="49297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91977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967826" y="2488342"/>
            <a:ext cx="9296400" cy="1220468"/>
          </a:xfrm>
          <a:prstGeom prst="rect">
            <a:avLst/>
          </a:prstGeom>
          <a:ln>
            <a:noFill/>
          </a:ln>
        </p:spPr>
        <p:txBody>
          <a:bodyPr anchor="b">
            <a:normAutofit/>
          </a:bodyPr>
          <a:lstStyle>
            <a:lvl1pPr algn="l">
              <a:defRPr sz="6000" b="1" i="0">
                <a:solidFill>
                  <a:schemeClr val="tx2"/>
                </a:solidFill>
                <a:latin typeface="Encode Sans Normal Black" charset="0"/>
                <a:ea typeface="Encode Sans Normal Black" charset="0"/>
                <a:cs typeface="Encode Sans Normal Black" charset="0"/>
              </a:defRPr>
            </a:lvl1pPr>
          </a:lstStyle>
          <a:p>
            <a:pPr lvl="0"/>
            <a:r>
              <a:rPr lang="en-US" dirty="0"/>
              <a:t>MISCELLANEOUS PAYMENTS</a:t>
            </a:r>
          </a:p>
        </p:txBody>
      </p:sp>
      <p:pic>
        <p:nvPicPr>
          <p:cNvPr id="4" name="Picture 3" descr="UW_W Logo_White.png">
            <a:extLst>
              <a:ext uri="{FF2B5EF4-FFF2-40B4-BE49-F238E27FC236}">
                <a16:creationId xmlns:a16="http://schemas.microsoft.com/office/drawing/2014/main" id="{109F6EF9-51E8-1BCB-0F30-467A03DDA3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8745" y="5934456"/>
            <a:ext cx="1371600" cy="923544"/>
          </a:xfrm>
          <a:prstGeom prst="rect">
            <a:avLst/>
          </a:prstGeom>
        </p:spPr>
      </p:pic>
      <p:pic>
        <p:nvPicPr>
          <p:cNvPr id="5" name="Picture 4">
            <a:extLst>
              <a:ext uri="{FF2B5EF4-FFF2-40B4-BE49-F238E27FC236}">
                <a16:creationId xmlns:a16="http://schemas.microsoft.com/office/drawing/2014/main" id="{2C43C79D-54FF-B623-7C0A-896623C4D194}"/>
              </a:ext>
            </a:extLst>
          </p:cNvPr>
          <p:cNvPicPr>
            <a:picLocks noChangeAspect="1"/>
          </p:cNvPicPr>
          <p:nvPr userDrawn="1"/>
        </p:nvPicPr>
        <p:blipFill>
          <a:blip r:embed="rId4"/>
          <a:stretch>
            <a:fillRect/>
          </a:stretch>
        </p:blipFill>
        <p:spPr>
          <a:xfrm>
            <a:off x="1084784" y="6396228"/>
            <a:ext cx="2540000" cy="266700"/>
          </a:xfrm>
          <a:prstGeom prst="rect">
            <a:avLst/>
          </a:prstGeom>
        </p:spPr>
      </p:pic>
    </p:spTree>
    <p:extLst>
      <p:ext uri="{BB962C8B-B14F-4D97-AF65-F5344CB8AC3E}">
        <p14:creationId xmlns:p14="http://schemas.microsoft.com/office/powerpoint/2010/main" val="175810370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dirty="0"/>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48610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22727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45473" y="6307211"/>
            <a:ext cx="42508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553602" y="365844"/>
            <a:ext cx="10763794" cy="536196"/>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670560" y="1067300"/>
            <a:ext cx="10763794" cy="5057559"/>
          </a:xfrm>
          <a:prstGeom prst="rect">
            <a:avLst/>
          </a:prstGeom>
        </p:spPr>
        <p:txBody>
          <a:bodyPr/>
          <a:lstStyle>
            <a:lvl1pPr marL="342900" indent="-342900">
              <a:buFont typeface="Lucida Grande"/>
              <a:buChar char="&gt;"/>
              <a:defRPr sz="2400" b="1" i="0" baseline="0">
                <a:solidFill>
                  <a:schemeClr val="tx1"/>
                </a:solidFill>
                <a:latin typeface="Open Sans"/>
                <a:cs typeface="Open Sans"/>
              </a:defRPr>
            </a:lvl1pPr>
            <a:lvl2pPr>
              <a:defRPr sz="2000" b="1" i="0" baseline="0">
                <a:solidFill>
                  <a:schemeClr val="tx1"/>
                </a:solidFill>
                <a:latin typeface="Open Sans"/>
                <a:cs typeface="Open Sans"/>
              </a:defRPr>
            </a:lvl2pPr>
            <a:lvl3pPr marL="1143000" indent="-228600">
              <a:buSzPct val="100000"/>
              <a:buFont typeface="Lucida Grande"/>
              <a:buChar char="&gt;"/>
              <a:defRPr sz="1800" b="1" i="0" baseline="0">
                <a:solidFill>
                  <a:schemeClr val="tx1"/>
                </a:solidFill>
                <a:latin typeface="Open Sans"/>
                <a:cs typeface="Open Sans"/>
              </a:defRPr>
            </a:lvl3pPr>
            <a:lvl4pPr>
              <a:defRPr sz="1600" b="1" i="0" baseline="0">
                <a:solidFill>
                  <a:schemeClr val="tx1"/>
                </a:solidFill>
                <a:latin typeface="Open Sans"/>
                <a:cs typeface="Open Sans"/>
              </a:defRPr>
            </a:lvl4pPr>
            <a:lvl5pPr marL="2057400" indent="-228600">
              <a:buFont typeface="Lucida Grande"/>
              <a:buChar char="&gt;"/>
              <a:defRPr sz="1400"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2"/>
          <a:stretch>
            <a:fillRect/>
          </a:stretch>
        </p:blipFill>
        <p:spPr>
          <a:xfrm>
            <a:off x="551485" y="853696"/>
            <a:ext cx="1103781" cy="48344"/>
          </a:xfrm>
          <a:prstGeom prst="rect">
            <a:avLst/>
          </a:prstGeom>
        </p:spPr>
      </p:pic>
      <p:sp>
        <p:nvSpPr>
          <p:cNvPr id="2" name="Rectangle 1">
            <a:extLst>
              <a:ext uri="{FF2B5EF4-FFF2-40B4-BE49-F238E27FC236}">
                <a16:creationId xmlns:a16="http://schemas.microsoft.com/office/drawing/2014/main" id="{02E6AF44-6FB2-4EF3-A3BB-47421B7BDB9B}"/>
              </a:ext>
            </a:extLst>
          </p:cNvPr>
          <p:cNvSpPr/>
          <p:nvPr userDrawn="1"/>
        </p:nvSpPr>
        <p:spPr>
          <a:xfrm>
            <a:off x="0" y="-42530"/>
            <a:ext cx="12192000" cy="96363"/>
          </a:xfrm>
          <a:prstGeom prst="rect">
            <a:avLst/>
          </a:prstGeom>
          <a:solidFill>
            <a:srgbClr val="33006F"/>
          </a:solidFill>
          <a:ln>
            <a:solidFill>
              <a:srgbClr val="33006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54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732042" y="1818011"/>
            <a:ext cx="1471708" cy="128483"/>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597231" y="49297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967826" y="2488342"/>
            <a:ext cx="9296400" cy="1220468"/>
          </a:xfrm>
          <a:prstGeom prst="rect">
            <a:avLst/>
          </a:prstGeom>
          <a:ln>
            <a:noFill/>
          </a:ln>
        </p:spPr>
        <p:txBody>
          <a:bodyPr anchor="b">
            <a:normAutofit/>
          </a:bodyPr>
          <a:lstStyle>
            <a:lvl1pPr algn="l">
              <a:defRPr sz="6000" b="1" i="0">
                <a:solidFill>
                  <a:schemeClr val="tx2"/>
                </a:solidFill>
                <a:latin typeface="Encode Sans Normal Black" charset="0"/>
                <a:ea typeface="Encode Sans Normal Black" charset="0"/>
                <a:cs typeface="Encode Sans Normal Black" charset="0"/>
              </a:defRPr>
            </a:lvl1pPr>
          </a:lstStyle>
          <a:p>
            <a:pPr lvl="0"/>
            <a:r>
              <a:rPr lang="en-US" dirty="0"/>
              <a:t>MISCELLANEOUS PAYMENTS</a:t>
            </a:r>
          </a:p>
        </p:txBody>
      </p:sp>
      <p:pic>
        <p:nvPicPr>
          <p:cNvPr id="4" name="Picture 3" descr="UW_W Logo_White.png">
            <a:extLst>
              <a:ext uri="{FF2B5EF4-FFF2-40B4-BE49-F238E27FC236}">
                <a16:creationId xmlns:a16="http://schemas.microsoft.com/office/drawing/2014/main" id="{109F6EF9-51E8-1BCB-0F30-467A03DDA3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8745" y="5934456"/>
            <a:ext cx="1371600" cy="923544"/>
          </a:xfrm>
          <a:prstGeom prst="rect">
            <a:avLst/>
          </a:prstGeom>
        </p:spPr>
      </p:pic>
      <p:pic>
        <p:nvPicPr>
          <p:cNvPr id="5" name="Picture 4">
            <a:extLst>
              <a:ext uri="{FF2B5EF4-FFF2-40B4-BE49-F238E27FC236}">
                <a16:creationId xmlns:a16="http://schemas.microsoft.com/office/drawing/2014/main" id="{2C43C79D-54FF-B623-7C0A-896623C4D194}"/>
              </a:ext>
            </a:extLst>
          </p:cNvPr>
          <p:cNvPicPr>
            <a:picLocks noChangeAspect="1"/>
          </p:cNvPicPr>
          <p:nvPr userDrawn="1"/>
        </p:nvPicPr>
        <p:blipFill>
          <a:blip r:embed="rId4"/>
          <a:stretch>
            <a:fillRect/>
          </a:stretch>
        </p:blipFill>
        <p:spPr>
          <a:xfrm>
            <a:off x="1084784" y="6396228"/>
            <a:ext cx="2540000" cy="266700"/>
          </a:xfrm>
          <a:prstGeom prst="rect">
            <a:avLst/>
          </a:prstGeom>
        </p:spPr>
      </p:pic>
    </p:spTree>
    <p:extLst>
      <p:ext uri="{BB962C8B-B14F-4D97-AF65-F5344CB8AC3E}">
        <p14:creationId xmlns:p14="http://schemas.microsoft.com/office/powerpoint/2010/main" val="122283404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219826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0"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foodpermit.ehs.washington.ed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finance.uw.edu/ps/files/purchasing/hotel-event-catering/eh-s_approval_denial_process_january-2025.docx" TargetMode="External"/><Relationship Id="rId5" Type="http://schemas.openxmlformats.org/officeDocument/2006/relationships/hyperlink" Target="https://finance.uw.edu/ps/files/1798_0.pdf" TargetMode="External"/><Relationship Id="rId4" Type="http://schemas.openxmlformats.org/officeDocument/2006/relationships/hyperlink" Target="https://finance.uw.edu/ps/resources/forms?_gl=1*1t4xado*_ga*MTM1NzAxNzExMC4xNTEwNjg0NTUw*_ga_3T65WK0BM8*MTczMTYyMzA4OS42MTIuMS4xNzMxNjIzNDI0LjAuMC4w*_gcl_au*Njg5MTQyODU0LjE3MjU1NTY0MDk.*_ga_JLHM9WH4JV*MTczMTYyMzA4OS42MTQuMS4xNzMxNjIzNDI0LjAuMC4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ehs.washington.edu/" TargetMode="External"/><Relationship Id="rId3" Type="http://schemas.openxmlformats.org/officeDocument/2006/relationships/hyperlink" Target="https://finance.uw.edu/ps/how-to-buy/planning-event" TargetMode="External"/><Relationship Id="rId7" Type="http://schemas.openxmlformats.org/officeDocument/2006/relationships/hyperlink" Target="https://hfs.uw.edu/Hom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uwconnect.uw.edu/finance?id=kb_article_view&amp;sysparm_article=KB0033394" TargetMode="External"/><Relationship Id="rId5" Type="http://schemas.openxmlformats.org/officeDocument/2006/relationships/hyperlink" Target="https://finance.uw.edu/ps/contact-us/subject-matter-experts" TargetMode="External"/><Relationship Id="rId4" Type="http://schemas.openxmlformats.org/officeDocument/2006/relationships/hyperlink" Target="https://finance.uw.edu/ps/how-to-buy/buying-from-uw-contracts" TargetMode="External"/><Relationship Id="rId9" Type="http://schemas.openxmlformats.org/officeDocument/2006/relationships/hyperlink" Target="https://finance.uw.edu/travel/netid-uw-lodging-discoun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finance.uw.edu/ps/how-to-buy/sole-source-purchasin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finance.uw.edu/ps/suppliers/solicitation-proc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uwconnect.uw.edu/financ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Planning an Event  </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918D-6067-DE57-AD7B-D00E769AF9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960E4C-F475-C147-7492-C443F090B032}"/>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New! Event Planning Quick Guide </a:t>
            </a:r>
          </a:p>
        </p:txBody>
      </p:sp>
      <p:pic>
        <p:nvPicPr>
          <p:cNvPr id="7" name="Picture 6" descr="Image of new Event Planning Quick Guide.">
            <a:extLst>
              <a:ext uri="{FF2B5EF4-FFF2-40B4-BE49-F238E27FC236}">
                <a16:creationId xmlns:a16="http://schemas.microsoft.com/office/drawing/2014/main" id="{E760DB00-14CC-6A99-205F-8ED60167C27B}"/>
              </a:ext>
            </a:extLst>
          </p:cNvPr>
          <p:cNvPicPr>
            <a:picLocks noChangeAspect="1"/>
          </p:cNvPicPr>
          <p:nvPr/>
        </p:nvPicPr>
        <p:blipFill>
          <a:blip r:embed="rId3"/>
          <a:stretch>
            <a:fillRect/>
          </a:stretch>
        </p:blipFill>
        <p:spPr>
          <a:xfrm>
            <a:off x="1770280" y="2356092"/>
            <a:ext cx="8651440" cy="4144222"/>
          </a:xfrm>
          <a:prstGeom prst="rect">
            <a:avLst/>
          </a:prstGeom>
        </p:spPr>
      </p:pic>
    </p:spTree>
    <p:extLst>
      <p:ext uri="{BB962C8B-B14F-4D97-AF65-F5344CB8AC3E}">
        <p14:creationId xmlns:p14="http://schemas.microsoft.com/office/powerpoint/2010/main" val="371676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A18F-E930-24C2-8C84-B6DFB9D669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39EB3B-8E6C-9374-BA4B-BC5B84EF0C3F}"/>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Catering - UW Campus Resources</a:t>
            </a:r>
          </a:p>
        </p:txBody>
      </p:sp>
      <p:sp>
        <p:nvSpPr>
          <p:cNvPr id="2" name="Text Placeholder 1" descr="List of benefits of using Bay Laurel Catering for your event.">
            <a:extLst>
              <a:ext uri="{FF2B5EF4-FFF2-40B4-BE49-F238E27FC236}">
                <a16:creationId xmlns:a16="http://schemas.microsoft.com/office/drawing/2014/main" id="{06CF6883-576D-138A-926D-B4579CCADB56}"/>
              </a:ext>
            </a:extLst>
          </p:cNvPr>
          <p:cNvSpPr>
            <a:spLocks noGrp="1"/>
          </p:cNvSpPr>
          <p:nvPr>
            <p:ph type="body" sz="quarter" idx="11"/>
          </p:nvPr>
        </p:nvSpPr>
        <p:spPr>
          <a:xfrm>
            <a:off x="665284" y="2307557"/>
            <a:ext cx="10929485" cy="315453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1800" b="0" dirty="0">
                <a:solidFill>
                  <a:schemeClr val="tx2"/>
                </a:solidFill>
              </a:rPr>
              <a:t> </a:t>
            </a:r>
          </a:p>
        </p:txBody>
      </p:sp>
      <p:sp>
        <p:nvSpPr>
          <p:cNvPr id="4" name="TextBox 3">
            <a:extLst>
              <a:ext uri="{FF2B5EF4-FFF2-40B4-BE49-F238E27FC236}">
                <a16:creationId xmlns:a16="http://schemas.microsoft.com/office/drawing/2014/main" id="{C8BD71AF-63C3-B7F0-8C0B-1CFF42D99CC0}"/>
              </a:ext>
            </a:extLst>
          </p:cNvPr>
          <p:cNvSpPr txBox="1"/>
          <p:nvPr/>
        </p:nvSpPr>
        <p:spPr>
          <a:xfrm>
            <a:off x="665284" y="2307557"/>
            <a:ext cx="10929485" cy="3724096"/>
          </a:xfrm>
          <a:prstGeom prst="rect">
            <a:avLst/>
          </a:prstGeom>
          <a:noFill/>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ea typeface="+mn-ea"/>
                <a:cs typeface="+mn-cs"/>
              </a:rPr>
              <a:t>Consider using Bay Laurel Catering for your event (Housing &amp; Food Services):</a:t>
            </a:r>
          </a:p>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white"/>
              </a:solidFill>
            </a:endParaRPr>
          </a:p>
          <a:p>
            <a:pPr marL="800100" lvl="1" indent="-342900" defTabSz="1218987">
              <a:buFont typeface="Wingdings" panose="05000000000000000000" pitchFamily="2" charset="2"/>
              <a:buChar char="ü"/>
              <a:defRPr/>
            </a:pPr>
            <a:r>
              <a:rPr kumimoji="0" lang="en-US" sz="2000" b="0" i="0" u="none" strike="noStrike" kern="1200" cap="none" spc="0" normalizeH="0" baseline="0" noProof="0" dirty="0">
                <a:ln>
                  <a:noFill/>
                </a:ln>
                <a:solidFill>
                  <a:prstClr val="white"/>
                </a:solidFill>
                <a:effectLst/>
                <a:uLnTx/>
                <a:uFillTx/>
                <a:ea typeface="+mn-ea"/>
                <a:cs typeface="+mn-cs"/>
              </a:rPr>
              <a:t>Have been catering events at UW since 2007</a:t>
            </a:r>
          </a:p>
          <a:p>
            <a:pPr marL="800100" lvl="1" indent="-342900" defTabSz="1218987">
              <a:buFont typeface="Wingdings" panose="05000000000000000000" pitchFamily="2" charset="2"/>
              <a:buChar char="ü"/>
              <a:defRPr/>
            </a:pPr>
            <a:r>
              <a:rPr lang="en-US" sz="2000" dirty="0">
                <a:solidFill>
                  <a:schemeClr val="tx2"/>
                </a:solidFill>
                <a:effectLst/>
                <a:ea typeface="Aptos" panose="020B0004020202020204" pitchFamily="34" charset="0"/>
                <a:cs typeface="Aptos" panose="020B0004020202020204" pitchFamily="34" charset="0"/>
              </a:rPr>
              <a:t>For UW departments, Workday coding is used to charge via ISD (Internal Sales Document)/Workday</a:t>
            </a:r>
            <a:endParaRPr kumimoji="0" lang="en-US" sz="2000" b="0" i="0" u="none" strike="noStrike" kern="1200" cap="none" spc="0" normalizeH="0" baseline="0" noProof="0" dirty="0">
              <a:ln>
                <a:noFill/>
              </a:ln>
              <a:solidFill>
                <a:schemeClr val="tx2"/>
              </a:solidFill>
              <a:effectLst/>
              <a:uLnTx/>
              <a:uFillTx/>
              <a:ea typeface="+mn-ea"/>
              <a:cs typeface="+mn-cs"/>
            </a:endParaRPr>
          </a:p>
          <a:p>
            <a:pPr marL="800100" lvl="1" indent="-342900" defTabSz="1218987">
              <a:buFont typeface="Wingdings" panose="05000000000000000000" pitchFamily="2" charset="2"/>
              <a:buChar char="ü"/>
              <a:defRPr/>
            </a:pPr>
            <a:r>
              <a:rPr lang="en-US" sz="2000" b="0" i="0" dirty="0">
                <a:solidFill>
                  <a:schemeClr val="tx2"/>
                </a:solidFill>
                <a:effectLst/>
              </a:rPr>
              <a:t>Purchases made using a UW Cost Center of Grant are exempt from Washington State sales tax. </a:t>
            </a:r>
          </a:p>
          <a:p>
            <a:pPr marL="800100" lvl="1" indent="-342900" defTabSz="1218987">
              <a:buFont typeface="Wingdings" panose="05000000000000000000" pitchFamily="2" charset="2"/>
              <a:buChar char="ü"/>
              <a:defRPr/>
            </a:pPr>
            <a:r>
              <a:rPr lang="en-US" sz="2000" b="0" i="0" dirty="0">
                <a:solidFill>
                  <a:schemeClr val="tx2"/>
                </a:solidFill>
                <a:effectLst/>
              </a:rPr>
              <a:t>Do not accept gratuities for any services.</a:t>
            </a:r>
          </a:p>
          <a:p>
            <a:pPr marL="800100" lvl="1" indent="-342900" defTabSz="1218987">
              <a:buFont typeface="Wingdings" panose="05000000000000000000" pitchFamily="2" charset="2"/>
              <a:buChar char="ü"/>
              <a:defRPr/>
            </a:pPr>
            <a:r>
              <a:rPr lang="en-US" sz="2000" b="0" i="0" dirty="0">
                <a:solidFill>
                  <a:schemeClr val="tx2"/>
                </a:solidFill>
                <a:effectLst/>
              </a:rPr>
              <a:t>As the only UW Environmental Health and Safety-approved caterer you won’t need to navigate the food permit process. </a:t>
            </a:r>
          </a:p>
          <a:p>
            <a:pPr marL="800100" lvl="1" indent="-342900" defTabSz="1218987">
              <a:buFont typeface="Wingdings" panose="05000000000000000000" pitchFamily="2" charset="2"/>
              <a:buChar char="ü"/>
              <a:defRPr/>
            </a:pPr>
            <a:r>
              <a:rPr lang="en-US" sz="2000" dirty="0">
                <a:solidFill>
                  <a:schemeClr val="tx2"/>
                </a:solidFill>
              </a:rPr>
              <a:t>Does not accept ProCard from UW departments</a:t>
            </a:r>
            <a:r>
              <a:rPr lang="en-US" sz="2000" b="0" i="0" dirty="0">
                <a:solidFill>
                  <a:schemeClr val="tx2"/>
                </a:solidFill>
                <a:effectLst/>
              </a:rPr>
              <a:t> </a:t>
            </a:r>
          </a:p>
          <a:p>
            <a:pPr marL="800100" lvl="1" indent="-342900" defTabSz="1218987">
              <a:buFont typeface="Wingdings" panose="05000000000000000000" pitchFamily="2" charset="2"/>
              <a:buChar char="ü"/>
              <a:defRPr/>
            </a:pPr>
            <a:endParaRPr kumimoji="0" lang="en-US" sz="2400" b="0" i="0" u="none" strike="noStrike" kern="1200" cap="none" spc="0" normalizeH="0" baseline="0" noProof="0" dirty="0">
              <a:ln>
                <a:noFill/>
              </a:ln>
              <a:solidFill>
                <a:schemeClr val="tx2"/>
              </a:solidFill>
              <a:effectLst/>
              <a:uLnTx/>
              <a:uFillTx/>
              <a:ea typeface="+mn-ea"/>
              <a:cs typeface="+mn-cs"/>
            </a:endParaRPr>
          </a:p>
        </p:txBody>
      </p:sp>
    </p:spTree>
    <p:extLst>
      <p:ext uri="{BB962C8B-B14F-4D97-AF65-F5344CB8AC3E}">
        <p14:creationId xmlns:p14="http://schemas.microsoft.com/office/powerpoint/2010/main" val="23371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50A34-FFE7-6332-D29B-E72EC3A850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9C4899-C77B-110D-84CF-BDE1CBC769A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Catering – UW Contract Supplier Pool</a:t>
            </a:r>
          </a:p>
        </p:txBody>
      </p:sp>
      <p:sp>
        <p:nvSpPr>
          <p:cNvPr id="2" name="Text Placeholder 1" descr="Benefits of using the 40 caterers available through contracts with UW.">
            <a:extLst>
              <a:ext uri="{FF2B5EF4-FFF2-40B4-BE49-F238E27FC236}">
                <a16:creationId xmlns:a16="http://schemas.microsoft.com/office/drawing/2014/main" id="{EA577C6E-B902-B4BE-6286-5705CE025F50}"/>
              </a:ext>
            </a:extLst>
          </p:cNvPr>
          <p:cNvSpPr>
            <a:spLocks noGrp="1"/>
          </p:cNvSpPr>
          <p:nvPr>
            <p:ph type="body" sz="quarter" idx="11"/>
          </p:nvPr>
        </p:nvSpPr>
        <p:spPr>
          <a:xfrm>
            <a:off x="597231" y="2307557"/>
            <a:ext cx="10929485" cy="3831986"/>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b="0" dirty="0">
                <a:solidFill>
                  <a:schemeClr val="tx2"/>
                </a:solidFill>
              </a:rPr>
              <a:t> </a:t>
            </a:r>
          </a:p>
        </p:txBody>
      </p:sp>
      <p:sp>
        <p:nvSpPr>
          <p:cNvPr id="4" name="Text Placeholder 1" descr="Benefits of using the 40 caterers who have a contract with UW.">
            <a:extLst>
              <a:ext uri="{FF2B5EF4-FFF2-40B4-BE49-F238E27FC236}">
                <a16:creationId xmlns:a16="http://schemas.microsoft.com/office/drawing/2014/main" id="{74876083-056B-4C34-FB2D-1C70FF7D18CF}"/>
              </a:ext>
            </a:extLst>
          </p:cNvPr>
          <p:cNvSpPr txBox="1">
            <a:spLocks/>
          </p:cNvSpPr>
          <p:nvPr/>
        </p:nvSpPr>
        <p:spPr>
          <a:xfrm>
            <a:off x="749631" y="2459957"/>
            <a:ext cx="10929485" cy="3154535"/>
          </a:xfrm>
          <a:prstGeom prst="rect">
            <a:avLst/>
          </a:prstGeom>
        </p:spPr>
        <p:txBody>
          <a:bodyPr/>
          <a:lstStyle>
            <a:defPPr>
              <a:defRPr lang="en-US"/>
            </a:defPPr>
            <a:lvl1pPr marL="0" indent="-457189" algn="l" defTabSz="609585" rtl="0" eaLnBrk="1" latinLnBrk="0" hangingPunct="1">
              <a:spcBef>
                <a:spcPct val="20000"/>
              </a:spcBef>
              <a:buFont typeface="Lucida Grande"/>
              <a:buChar char="&gt;"/>
              <a:defRPr sz="2400" b="1" i="0" kern="1200" baseline="0">
                <a:solidFill>
                  <a:schemeClr val="tx1"/>
                </a:solidFill>
                <a:latin typeface="+mn-lt"/>
                <a:ea typeface="+mn-ea"/>
                <a:cs typeface="+mn-cs"/>
              </a:defRPr>
            </a:lvl1pPr>
            <a:lvl2pPr marL="609585" indent="-285750" algn="l" defTabSz="609585" rtl="0" eaLnBrk="1" latinLnBrk="0" hangingPunct="1">
              <a:spcBef>
                <a:spcPct val="20000"/>
              </a:spcBef>
              <a:buFont typeface="Arial"/>
              <a:buChar char="–"/>
              <a:defRPr sz="2400" b="1" i="0" kern="1200" baseline="0">
                <a:solidFill>
                  <a:schemeClr val="tx1"/>
                </a:solidFill>
                <a:latin typeface="+mn-lt"/>
                <a:ea typeface="+mn-ea"/>
                <a:cs typeface="+mn-cs"/>
              </a:defRPr>
            </a:lvl2pPr>
            <a:lvl3pPr marL="1219170" indent="-304792" algn="l" defTabSz="609585" rtl="0" eaLnBrk="1" latinLnBrk="0" hangingPunct="1">
              <a:spcBef>
                <a:spcPct val="20000"/>
              </a:spcBef>
              <a:buSzPct val="100000"/>
              <a:buFont typeface="Lucida Grande"/>
              <a:buChar char="&gt;"/>
              <a:defRPr sz="2400" b="1" i="0" kern="1200" baseline="0">
                <a:solidFill>
                  <a:schemeClr val="tx1"/>
                </a:solidFill>
                <a:latin typeface="+mn-lt"/>
                <a:ea typeface="+mn-ea"/>
                <a:cs typeface="+mn-cs"/>
              </a:defRPr>
            </a:lvl3pPr>
            <a:lvl4pPr marL="1828754" indent="-228600" algn="l" defTabSz="609585" rtl="0" eaLnBrk="1" latinLnBrk="0" hangingPunct="1">
              <a:spcBef>
                <a:spcPct val="20000"/>
              </a:spcBef>
              <a:buFont typeface="Arial"/>
              <a:buChar char="–"/>
              <a:defRPr sz="2400" b="1" i="0" kern="1200" baseline="0">
                <a:solidFill>
                  <a:schemeClr val="tx1"/>
                </a:solidFill>
                <a:latin typeface="+mn-lt"/>
                <a:ea typeface="+mn-ea"/>
                <a:cs typeface="+mn-cs"/>
              </a:defRPr>
            </a:lvl4pPr>
            <a:lvl5pPr marL="2438339" indent="-304792" algn="l" defTabSz="609585" rtl="0" eaLnBrk="1" latinLnBrk="0" hangingPunct="1">
              <a:spcBef>
                <a:spcPct val="20000"/>
              </a:spcBef>
              <a:buFont typeface="Lucida Grande"/>
              <a:buChar char="&gt;"/>
              <a:defRPr sz="2400" b="1" i="0" kern="1200" baseline="0">
                <a:solidFill>
                  <a:schemeClr val="tx1"/>
                </a:solidFill>
                <a:latin typeface="+mn-lt"/>
                <a:ea typeface="+mn-ea"/>
                <a:cs typeface="+mn-cs"/>
              </a:defRPr>
            </a:lvl5pPr>
            <a:lvl6pPr marL="3047924" indent="-228600" algn="l" defTabSz="609585" rtl="0" eaLnBrk="1" latinLnBrk="0" hangingPunct="1">
              <a:spcBef>
                <a:spcPct val="20000"/>
              </a:spcBef>
              <a:buFont typeface="Arial"/>
              <a:buChar char="•"/>
              <a:defRPr sz="2400" kern="1200">
                <a:solidFill>
                  <a:schemeClr val="tx1"/>
                </a:solidFill>
                <a:latin typeface="+mn-lt"/>
                <a:ea typeface="+mn-ea"/>
                <a:cs typeface="+mn-cs"/>
              </a:defRPr>
            </a:lvl6pPr>
            <a:lvl7pPr marL="3657509" indent="-228600" algn="l" defTabSz="609585" rtl="0" eaLnBrk="1" latinLnBrk="0" hangingPunct="1">
              <a:spcBef>
                <a:spcPct val="20000"/>
              </a:spcBef>
              <a:buFont typeface="Arial"/>
              <a:buChar char="•"/>
              <a:defRPr sz="2400" kern="1200">
                <a:solidFill>
                  <a:schemeClr val="tx1"/>
                </a:solidFill>
                <a:latin typeface="+mn-lt"/>
                <a:ea typeface="+mn-ea"/>
                <a:cs typeface="+mn-cs"/>
              </a:defRPr>
            </a:lvl7pPr>
            <a:lvl8pPr marL="4267093" indent="-228600" algn="l" defTabSz="609585" rtl="0" eaLnBrk="1" latinLnBrk="0" hangingPunct="1">
              <a:spcBef>
                <a:spcPct val="20000"/>
              </a:spcBef>
              <a:buFont typeface="Arial"/>
              <a:buChar char="•"/>
              <a:defRPr sz="2400" kern="1200">
                <a:solidFill>
                  <a:schemeClr val="tx1"/>
                </a:solidFill>
                <a:latin typeface="+mn-lt"/>
                <a:ea typeface="+mn-ea"/>
                <a:cs typeface="+mn-cs"/>
              </a:defRPr>
            </a:lvl8pPr>
            <a:lvl9pPr marL="4876678" indent="-228600"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indent="0">
              <a:buFont typeface="Lucida Grande"/>
              <a:buNone/>
            </a:pPr>
            <a:endParaRPr lang="en-US" sz="1800" b="0" dirty="0">
              <a:solidFill>
                <a:schemeClr val="tx2"/>
              </a:solidFill>
            </a:endParaRPr>
          </a:p>
        </p:txBody>
      </p:sp>
      <p:sp>
        <p:nvSpPr>
          <p:cNvPr id="5" name="TextBox 4">
            <a:extLst>
              <a:ext uri="{FF2B5EF4-FFF2-40B4-BE49-F238E27FC236}">
                <a16:creationId xmlns:a16="http://schemas.microsoft.com/office/drawing/2014/main" id="{1520B014-0F70-6863-B6D4-679B58C4BF37}"/>
              </a:ext>
            </a:extLst>
          </p:cNvPr>
          <p:cNvSpPr txBox="1"/>
          <p:nvPr/>
        </p:nvSpPr>
        <p:spPr>
          <a:xfrm>
            <a:off x="749631" y="2307557"/>
            <a:ext cx="11101943" cy="3631763"/>
          </a:xfrm>
          <a:prstGeom prst="rect">
            <a:avLst/>
          </a:prstGeom>
          <a:noFill/>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ea typeface="+mn-ea"/>
                <a:cs typeface="+mn-cs"/>
              </a:rPr>
              <a:t>Check out the list of over 40 Caterers that are under contract with the UW by accessing the spreadsheet on the Event Planning webpage on the Procurement Services home page. </a:t>
            </a:r>
          </a:p>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schemeClr val="tx2"/>
              </a:solidFill>
            </a:endParaRPr>
          </a:p>
          <a:p>
            <a:pPr marL="569913" lvl="1" indent="-288925" defTabSz="1218987">
              <a:buFont typeface="Wingdings" panose="05000000000000000000" pitchFamily="2" charset="2"/>
              <a:buChar char="ü"/>
              <a:defRPr/>
            </a:pPr>
            <a:r>
              <a:rPr lang="en-US" sz="1600" i="0" dirty="0">
                <a:solidFill>
                  <a:schemeClr val="tx2"/>
                </a:solidFill>
                <a:effectLst/>
                <a:ea typeface="Calibri" panose="020F0502020204030204" pitchFamily="34" charset="0"/>
                <a:cs typeface="Calibri" panose="020F0502020204030204" pitchFamily="34" charset="0"/>
              </a:rPr>
              <a:t>All Suppliers on the list have completed the registration and submitted the required insurance and health permits, unless noted on the list. Please reference UW Contract #UW-19-0038 when using any of the companies.</a:t>
            </a:r>
            <a:endParaRPr kumimoji="0" lang="en-US" sz="1600" i="0" u="none" strike="noStrike" kern="1200" cap="none" spc="0" normalizeH="0" baseline="0" noProof="0" dirty="0">
              <a:ln>
                <a:noFill/>
              </a:ln>
              <a:solidFill>
                <a:schemeClr val="tx2"/>
              </a:solidFill>
              <a:effectLst/>
              <a:uLnTx/>
              <a:uFillTx/>
              <a:ea typeface="Calibri" panose="020F0502020204030204" pitchFamily="34" charset="0"/>
              <a:cs typeface="Calibri" panose="020F0502020204030204" pitchFamily="34" charset="0"/>
            </a:endParaRPr>
          </a:p>
          <a:p>
            <a:pPr marL="569913" indent="-288925" algn="l">
              <a:buFont typeface="Wingdings" panose="05000000000000000000" pitchFamily="2" charset="2"/>
              <a:buChar char="ü"/>
            </a:pPr>
            <a:r>
              <a:rPr lang="en-US" sz="1600" i="0" dirty="0">
                <a:solidFill>
                  <a:schemeClr val="tx2"/>
                </a:solidFill>
                <a:effectLst/>
                <a:ea typeface="Calibri" panose="020F0502020204030204" pitchFamily="34" charset="0"/>
                <a:cs typeface="Calibri" panose="020F0502020204030204" pitchFamily="34" charset="0"/>
              </a:rPr>
              <a:t>Suppliers on the list are subject to EH&amp;S approval for individual events</a:t>
            </a:r>
            <a:r>
              <a:rPr lang="en-US" sz="1600" b="0" i="0" dirty="0">
                <a:solidFill>
                  <a:schemeClr val="tx2"/>
                </a:solidFill>
                <a:effectLst/>
                <a:ea typeface="Calibri" panose="020F0502020204030204" pitchFamily="34" charset="0"/>
                <a:cs typeface="Calibri" panose="020F0502020204030204" pitchFamily="34" charset="0"/>
              </a:rPr>
              <a:t>, and UW personnel hosting or sponsoring an event at a UW location where food will be served, sold, or given away should review EH&amp;S guidance regarding when to apply for a </a:t>
            </a:r>
            <a:r>
              <a:rPr lang="en-US" sz="1600" b="1" i="0" u="sng" dirty="0">
                <a:solidFill>
                  <a:schemeClr val="tx2"/>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Temporary Food Service Permit</a:t>
            </a:r>
            <a:r>
              <a:rPr lang="en-US" sz="1600" b="0" i="0" dirty="0">
                <a:solidFill>
                  <a:schemeClr val="tx2"/>
                </a:solidFill>
                <a:effectLst/>
                <a:ea typeface="Calibri" panose="020F0502020204030204" pitchFamily="34" charset="0"/>
                <a:cs typeface="Calibri" panose="020F0502020204030204" pitchFamily="34" charset="0"/>
              </a:rPr>
              <a:t>. The permit application allows EH&amp;S to assess the safety of the food source, evaluate food preparation steps, handling, and storage to protect health and prevent food borne illness. </a:t>
            </a:r>
          </a:p>
          <a:p>
            <a:pPr marL="569913" indent="-288925" algn="l">
              <a:buFont typeface="Wingdings" panose="05000000000000000000" pitchFamily="2" charset="2"/>
              <a:buChar char="ü"/>
            </a:pPr>
            <a:r>
              <a:rPr lang="en-US" sz="1600" i="0" dirty="0">
                <a:solidFill>
                  <a:schemeClr val="tx2"/>
                </a:solidFill>
                <a:effectLst/>
                <a:ea typeface="Calibri" panose="020F0502020204030204" pitchFamily="34" charset="0"/>
                <a:cs typeface="Calibri" panose="020F0502020204030204" pitchFamily="34" charset="0"/>
              </a:rPr>
              <a:t>Please remember to review </a:t>
            </a:r>
            <a:r>
              <a:rPr lang="en-US" sz="1600" b="1" i="0" u="sng" dirty="0">
                <a:solidFill>
                  <a:schemeClr val="tx2"/>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University Food Policy Guidance</a:t>
            </a:r>
            <a:r>
              <a:rPr lang="en-US" sz="1600" b="1" i="0" u="sng" dirty="0">
                <a:solidFill>
                  <a:schemeClr val="tx2"/>
                </a:solidFill>
                <a:effectLst/>
                <a:ea typeface="Calibri" panose="020F0502020204030204" pitchFamily="34" charset="0"/>
                <a:cs typeface="Calibri" panose="020F0502020204030204" pitchFamily="34" charset="0"/>
              </a:rPr>
              <a:t> </a:t>
            </a:r>
            <a:r>
              <a:rPr lang="en-US" sz="1600" i="0" dirty="0">
                <a:solidFill>
                  <a:schemeClr val="tx2"/>
                </a:solidFill>
                <a:effectLst/>
                <a:ea typeface="Calibri" panose="020F0502020204030204" pitchFamily="34" charset="0"/>
                <a:cs typeface="Calibri" panose="020F0502020204030204" pitchFamily="34" charset="0"/>
              </a:rPr>
              <a:t>and to complete </a:t>
            </a:r>
            <a:r>
              <a:rPr lang="en-US" sz="1600" b="0" i="0" dirty="0">
                <a:solidFill>
                  <a:schemeClr val="tx2"/>
                </a:solidFill>
                <a:effectLst/>
                <a:ea typeface="Calibri" panose="020F0502020204030204" pitchFamily="34" charset="0"/>
                <a:cs typeface="Calibri" panose="020F0502020204030204" pitchFamily="34" charset="0"/>
              </a:rPr>
              <a:t>the </a:t>
            </a:r>
            <a:r>
              <a:rPr lang="en-US" sz="1600" b="1" i="0" dirty="0">
                <a:solidFill>
                  <a:schemeClr val="tx2"/>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Food Approval Form </a:t>
            </a:r>
            <a:r>
              <a:rPr lang="en-US" sz="1600" b="1" i="0" u="sng" dirty="0">
                <a:solidFill>
                  <a:schemeClr val="tx2"/>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1798</a:t>
            </a:r>
            <a:r>
              <a:rPr lang="en-US" sz="1600" b="1" i="0" dirty="0">
                <a:solidFill>
                  <a:schemeClr val="tx2"/>
                </a:solidFill>
                <a:effectLst/>
                <a:ea typeface="Calibri" panose="020F0502020204030204" pitchFamily="34" charset="0"/>
                <a:cs typeface="Calibri" panose="020F0502020204030204" pitchFamily="34" charset="0"/>
              </a:rPr>
              <a:t>.</a:t>
            </a:r>
          </a:p>
          <a:p>
            <a:pPr marL="569913" indent="-288925">
              <a:buFont typeface="Wingdings" panose="05000000000000000000" pitchFamily="2" charset="2"/>
              <a:buChar char="ü"/>
            </a:pPr>
            <a:r>
              <a:rPr lang="en-US" sz="1600" b="1" i="0" u="sng" dirty="0">
                <a:solidFill>
                  <a:schemeClr val="tx2"/>
                </a:solidFill>
                <a:effectLs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Reasons a permit may be denied</a:t>
            </a:r>
            <a:r>
              <a:rPr lang="en-US" sz="1600" b="0" i="0" dirty="0">
                <a:solidFill>
                  <a:schemeClr val="tx2"/>
                </a:solidFill>
                <a:effectLst/>
                <a:ea typeface="Calibri" panose="020F0502020204030204" pitchFamily="34" charset="0"/>
                <a:cs typeface="Calibri" panose="020F0502020204030204" pitchFamily="34" charset="0"/>
              </a:rPr>
              <a:t> by EH&amp;S.</a:t>
            </a:r>
          </a:p>
          <a:p>
            <a:pPr marL="800100" indent="-288925" algn="l">
              <a:buFont typeface="Wingdings" panose="05000000000000000000" pitchFamily="2" charset="2"/>
              <a:buChar char="ü"/>
            </a:pPr>
            <a:endPar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288925" defTabSz="1218987">
              <a:buFont typeface="Wingdings" panose="05000000000000000000" pitchFamily="2" charset="2"/>
              <a:buChar char="ü"/>
              <a:defRPr/>
            </a:pPr>
            <a:endParaRPr kumimoji="0" lang="en-US"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02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5259-62C7-4EDC-B234-9CC2820771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3C8BC3-7EAF-25FB-6D90-C9A9D4FACFE0}"/>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Catering Supplier Pool Spreadsheet </a:t>
            </a:r>
          </a:p>
        </p:txBody>
      </p:sp>
      <p:pic>
        <p:nvPicPr>
          <p:cNvPr id="10" name="Picture 9" descr="The catering supplier pool spreadsheet.">
            <a:extLst>
              <a:ext uri="{FF2B5EF4-FFF2-40B4-BE49-F238E27FC236}">
                <a16:creationId xmlns:a16="http://schemas.microsoft.com/office/drawing/2014/main" id="{24B7E380-3D6D-7F85-2B16-E88B62928438}"/>
              </a:ext>
            </a:extLst>
          </p:cNvPr>
          <p:cNvPicPr>
            <a:picLocks noChangeAspect="1"/>
          </p:cNvPicPr>
          <p:nvPr/>
        </p:nvPicPr>
        <p:blipFill>
          <a:blip r:embed="rId3"/>
          <a:stretch>
            <a:fillRect/>
          </a:stretch>
        </p:blipFill>
        <p:spPr>
          <a:xfrm>
            <a:off x="797275" y="2093225"/>
            <a:ext cx="10353655" cy="3483767"/>
          </a:xfrm>
          <a:prstGeom prst="rect">
            <a:avLst/>
          </a:prstGeom>
        </p:spPr>
      </p:pic>
    </p:spTree>
    <p:extLst>
      <p:ext uri="{BB962C8B-B14F-4D97-AF65-F5344CB8AC3E}">
        <p14:creationId xmlns:p14="http://schemas.microsoft.com/office/powerpoint/2010/main" val="291241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20F86-1FBD-0C09-0EB5-24F8B98CBC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36452E-BA4C-080D-5F5A-5712FE841AB2}"/>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Hotels</a:t>
            </a:r>
          </a:p>
        </p:txBody>
      </p:sp>
      <p:sp>
        <p:nvSpPr>
          <p:cNvPr id="2" name="TextBox 1">
            <a:extLst>
              <a:ext uri="{FF2B5EF4-FFF2-40B4-BE49-F238E27FC236}">
                <a16:creationId xmlns:a16="http://schemas.microsoft.com/office/drawing/2014/main" id="{522B16EA-79DE-23D3-9728-64412ED3C13D}"/>
              </a:ext>
            </a:extLst>
          </p:cNvPr>
          <p:cNvSpPr txBox="1"/>
          <p:nvPr/>
        </p:nvSpPr>
        <p:spPr>
          <a:xfrm>
            <a:off x="726124" y="2274838"/>
            <a:ext cx="11184825"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tx2"/>
                </a:solidFill>
                <a:ea typeface="Calibri" panose="020F0502020204030204" pitchFamily="34" charset="0"/>
                <a:cs typeface="Calibri" panose="020F0502020204030204" pitchFamily="34" charset="0"/>
              </a:rPr>
              <a:t>Using a Hotel that is under Contract/Agreement with the UW is highly recommended for your convenience because of greater cost savings, ease of booking reservations and lower risk.</a:t>
            </a:r>
          </a:p>
          <a:p>
            <a:pPr marL="285750" indent="-285750">
              <a:buFont typeface="Wingdings" panose="05000000000000000000" pitchFamily="2" charset="2"/>
              <a:buChar char="Ø"/>
            </a:pPr>
            <a:endParaRPr lang="en-US" dirty="0">
              <a:solidFill>
                <a:schemeClr val="tx2"/>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tx2"/>
                </a:solidFill>
                <a:ea typeface="Calibri" panose="020F0502020204030204" pitchFamily="34" charset="0"/>
                <a:cs typeface="Calibri" panose="020F0502020204030204" pitchFamily="34" charset="0"/>
              </a:rPr>
              <a:t>The list of UW Hotels with Contracts/Agreements can be found by visiting the Travel Services website and searching under the Lodging drop down menu, or by doing a search in the UW Public Contract Portal.</a:t>
            </a:r>
          </a:p>
          <a:p>
            <a:pPr marL="285750" indent="-285750">
              <a:buFont typeface="Wingdings" panose="05000000000000000000" pitchFamily="2" charset="2"/>
              <a:buChar char="Ø"/>
            </a:pPr>
            <a:endParaRPr lang="en-US" dirty="0">
              <a:solidFill>
                <a:schemeClr val="tx2"/>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tx2"/>
                </a:solidFill>
                <a:ea typeface="Calibri" panose="020F0502020204030204" pitchFamily="34" charset="0"/>
                <a:cs typeface="Calibri" panose="020F0502020204030204" pitchFamily="34" charset="0"/>
              </a:rPr>
              <a:t>Pre-negotiated terms and conditions allows for lower risk and protection for campus  </a:t>
            </a:r>
          </a:p>
          <a:p>
            <a:pPr marL="285750" indent="-285750">
              <a:buFont typeface="Wingdings" panose="05000000000000000000" pitchFamily="2" charset="2"/>
              <a:buChar char="Ø"/>
            </a:pPr>
            <a:endParaRPr lang="en-US" dirty="0">
              <a:solidFill>
                <a:schemeClr val="tx2"/>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tx2"/>
                </a:solidFill>
                <a:ea typeface="Calibri" panose="020F0502020204030204" pitchFamily="34" charset="0"/>
                <a:cs typeface="Calibri" panose="020F0502020204030204" pitchFamily="34" charset="0"/>
              </a:rPr>
              <a:t>Hotels on the list can be used for conferences, visiting families, sports team members etc. </a:t>
            </a:r>
          </a:p>
          <a:p>
            <a:pPr marL="285750" indent="-285750">
              <a:buFont typeface="Wingdings" panose="05000000000000000000" pitchFamily="2" charset="2"/>
              <a:buChar char="Ø"/>
            </a:pPr>
            <a:endParaRPr lang="en-US" dirty="0">
              <a:solidFill>
                <a:schemeClr val="tx2"/>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tx2"/>
                </a:solidFill>
                <a:ea typeface="Calibri" panose="020F0502020204030204" pitchFamily="34" charset="0"/>
                <a:cs typeface="Calibri" panose="020F0502020204030204" pitchFamily="34" charset="0"/>
              </a:rPr>
              <a:t>UW has negotiated rates and special deals (meeting rooms at no charge with minimum number of hotel rooms for conferences.</a:t>
            </a:r>
          </a:p>
          <a:p>
            <a:pPr marL="285750" indent="-285750">
              <a:buFont typeface="Wingdings" panose="05000000000000000000" pitchFamily="2" charset="2"/>
              <a:buChar char="Ø"/>
            </a:pPr>
            <a:endParaRPr lang="en-US" dirty="0">
              <a:solidFill>
                <a:schemeClr val="tx2"/>
              </a:solidFill>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solidFill>
                  <a:schemeClr val="tx2"/>
                </a:solidFill>
                <a:ea typeface="Calibri" panose="020F0502020204030204" pitchFamily="34" charset="0"/>
                <a:cs typeface="Calibri" panose="020F0502020204030204" pitchFamily="34" charset="0"/>
              </a:rPr>
              <a:t>Note:  Updated Hotel Contract pool coming soon.</a:t>
            </a:r>
          </a:p>
          <a:p>
            <a:pPr marL="742950" lvl="1" indent="-285750">
              <a:buFont typeface="Wingdings" panose="05000000000000000000" pitchFamily="2" charset="2"/>
              <a:buChar char="ü"/>
            </a:pPr>
            <a:endParaRPr lang="en-US" dirty="0">
              <a:solidFill>
                <a:schemeClr val="tx2"/>
              </a:solidFill>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06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3818-AD16-D21E-15F9-2F8B01D6B6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062DEC-0261-46C1-E8D3-373852276277}"/>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Hotels – Travel Services Website </a:t>
            </a:r>
          </a:p>
        </p:txBody>
      </p:sp>
      <p:pic>
        <p:nvPicPr>
          <p:cNvPr id="5" name="Picture 4" descr="Travel services website showing information on hotels/lodging.">
            <a:extLst>
              <a:ext uri="{FF2B5EF4-FFF2-40B4-BE49-F238E27FC236}">
                <a16:creationId xmlns:a16="http://schemas.microsoft.com/office/drawing/2014/main" id="{0447A6E6-F278-5877-9D4E-24B4799DC5B5}"/>
              </a:ext>
            </a:extLst>
          </p:cNvPr>
          <p:cNvPicPr>
            <a:picLocks noChangeAspect="1"/>
          </p:cNvPicPr>
          <p:nvPr/>
        </p:nvPicPr>
        <p:blipFill>
          <a:blip r:embed="rId3"/>
          <a:stretch>
            <a:fillRect/>
          </a:stretch>
        </p:blipFill>
        <p:spPr>
          <a:xfrm>
            <a:off x="2610537" y="2181049"/>
            <a:ext cx="6355334" cy="4583034"/>
          </a:xfrm>
          <a:prstGeom prst="rect">
            <a:avLst/>
          </a:prstGeom>
        </p:spPr>
      </p:pic>
      <p:sp>
        <p:nvSpPr>
          <p:cNvPr id="6" name="Arrow: Left 5">
            <a:extLst>
              <a:ext uri="{FF2B5EF4-FFF2-40B4-BE49-F238E27FC236}">
                <a16:creationId xmlns:a16="http://schemas.microsoft.com/office/drawing/2014/main" id="{A3BE9E59-4C79-514D-A599-56C0D2378EB8}"/>
              </a:ext>
              <a:ext uri="{C183D7F6-B498-43B3-948B-1728B52AA6E4}">
                <adec:decorative xmlns:adec="http://schemas.microsoft.com/office/drawing/2017/decorative" val="1"/>
              </a:ext>
            </a:extLst>
          </p:cNvPr>
          <p:cNvSpPr/>
          <p:nvPr/>
        </p:nvSpPr>
        <p:spPr>
          <a:xfrm rot="19686259">
            <a:off x="4516354" y="6058111"/>
            <a:ext cx="546265" cy="175873"/>
          </a:xfrm>
          <a:prstGeom prst="leftArrow">
            <a:avLst>
              <a:gd name="adj1" fmla="val 30397"/>
              <a:gd name="adj2" fmla="val 8920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333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905EA-5CAD-79E1-3929-50622514A9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97AC00-447E-F042-BB60-232AC52AFE3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dirty="0">
                <a:solidFill>
                  <a:schemeClr val="accent3"/>
                </a:solidFill>
                <a:latin typeface="+mj-lt"/>
              </a:rPr>
              <a:t>Travel Services – Hotel Contract/Agreement List </a:t>
            </a:r>
          </a:p>
        </p:txBody>
      </p:sp>
      <p:pic>
        <p:nvPicPr>
          <p:cNvPr id="5" name="Picture 4" descr="The Travel Services hotel contract/agreement list.">
            <a:extLst>
              <a:ext uri="{FF2B5EF4-FFF2-40B4-BE49-F238E27FC236}">
                <a16:creationId xmlns:a16="http://schemas.microsoft.com/office/drawing/2014/main" id="{654F626C-617B-054B-1FD4-A7A10AB29D49}"/>
              </a:ext>
            </a:extLst>
          </p:cNvPr>
          <p:cNvPicPr>
            <a:picLocks noChangeAspect="1"/>
          </p:cNvPicPr>
          <p:nvPr/>
        </p:nvPicPr>
        <p:blipFill>
          <a:blip r:embed="rId3"/>
          <a:stretch>
            <a:fillRect/>
          </a:stretch>
        </p:blipFill>
        <p:spPr>
          <a:xfrm>
            <a:off x="1330036" y="2272291"/>
            <a:ext cx="8562109" cy="4428287"/>
          </a:xfrm>
          <a:prstGeom prst="rect">
            <a:avLst/>
          </a:prstGeom>
        </p:spPr>
      </p:pic>
    </p:spTree>
    <p:extLst>
      <p:ext uri="{BB962C8B-B14F-4D97-AF65-F5344CB8AC3E}">
        <p14:creationId xmlns:p14="http://schemas.microsoft.com/office/powerpoint/2010/main" val="412183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410E6-C5FB-4549-D622-0DBED06588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916C1E-7682-0321-DB6F-EDCE6C408163}"/>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Charters/Transportation</a:t>
            </a:r>
          </a:p>
        </p:txBody>
      </p:sp>
      <p:sp>
        <p:nvSpPr>
          <p:cNvPr id="2" name="TextBox 1">
            <a:extLst>
              <a:ext uri="{FF2B5EF4-FFF2-40B4-BE49-F238E27FC236}">
                <a16:creationId xmlns:a16="http://schemas.microsoft.com/office/drawing/2014/main" id="{629DBCF2-3E8E-4A68-630E-166C55912CD4}"/>
              </a:ext>
            </a:extLst>
          </p:cNvPr>
          <p:cNvSpPr txBox="1"/>
          <p:nvPr/>
        </p:nvSpPr>
        <p:spPr>
          <a:xfrm>
            <a:off x="694323" y="2110547"/>
            <a:ext cx="11020305" cy="4747453"/>
          </a:xfrm>
          <a:prstGeom prst="rect">
            <a:avLst/>
          </a:prstGeom>
          <a:noFill/>
        </p:spPr>
        <p:txBody>
          <a:bodyPr wrap="square" rtlCol="0">
            <a:spAutoFit/>
          </a:bodyPr>
          <a:lstStyle/>
          <a:p>
            <a:pPr marL="285750" indent="-285750">
              <a:buFont typeface="Wingdings" panose="05000000000000000000" pitchFamily="2" charset="2"/>
              <a:buChar char="Ø"/>
            </a:pPr>
            <a:r>
              <a:rPr lang="en-US" sz="1600" b="0" i="0" dirty="0">
                <a:solidFill>
                  <a:schemeClr val="tx2"/>
                </a:solidFill>
                <a:effectLst/>
              </a:rPr>
              <a:t>Departments and organizations on campus occasionally need to utilize shuttle and/or charter services for air, land, or sea transportation. Charters range from local, one-day trips to extended multi-day trips spanning many states, or even multiple countries. A list of contracted charter suppliers is below.</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b="0" i="0" dirty="0">
                <a:solidFill>
                  <a:schemeClr val="tx2"/>
                </a:solidFill>
                <a:effectLst/>
              </a:rPr>
              <a:t>For all charters, using a contracted supplier will minimize risk, save money, and reduce the time necessary to schedule a charter.</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b="0" i="0" dirty="0">
                <a:solidFill>
                  <a:schemeClr val="tx2"/>
                </a:solidFill>
                <a:effectLst/>
              </a:rPr>
              <a:t>Charters (air/land/sea) require proof of insurance from the service provider. If using a non-Contracted supplier, the Charter company must include the UW Board of Regents as additional insured. </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b="0" i="0" dirty="0">
                <a:solidFill>
                  <a:schemeClr val="tx2"/>
                </a:solidFill>
                <a:effectLst/>
              </a:rPr>
              <a:t> Below are some best practices for Charters/Transportation:</a:t>
            </a:r>
          </a:p>
          <a:p>
            <a:pPr marL="285750" indent="-285750">
              <a:buFont typeface="Wingdings" panose="05000000000000000000" pitchFamily="2" charset="2"/>
              <a:buChar char="Ø"/>
            </a:pPr>
            <a:endParaRPr lang="en-US" sz="1600" dirty="0">
              <a:solidFill>
                <a:schemeClr val="tx2"/>
              </a:solidFill>
            </a:endParaRPr>
          </a:p>
          <a:p>
            <a:pPr marL="742950" lvl="1" indent="-285750">
              <a:lnSpc>
                <a:spcPts val="1529"/>
              </a:lnSpc>
              <a:buFont typeface="Wingdings" panose="05000000000000000000" pitchFamily="2" charset="2"/>
              <a:buChar char="ü"/>
            </a:pPr>
            <a:r>
              <a:rPr lang="en-US" sz="1600" b="0" i="0" dirty="0">
                <a:solidFill>
                  <a:schemeClr val="tx2"/>
                </a:solidFill>
                <a:effectLst/>
              </a:rPr>
              <a:t>Vessel charters: Place orders in Workday, not with a Procard. Orders must include the name of vessel and location of cruise.</a:t>
            </a:r>
          </a:p>
          <a:p>
            <a:pPr marL="742950" lvl="1" indent="-285750">
              <a:lnSpc>
                <a:spcPts val="1529"/>
              </a:lnSpc>
              <a:buFont typeface="Wingdings" panose="05000000000000000000" pitchFamily="2" charset="2"/>
              <a:buChar char="ü"/>
            </a:pPr>
            <a:endParaRPr lang="en-US" sz="1600" b="0" i="0" dirty="0">
              <a:solidFill>
                <a:schemeClr val="tx2"/>
              </a:solidFill>
              <a:effectLst/>
            </a:endParaRPr>
          </a:p>
          <a:p>
            <a:pPr marL="742950" lvl="1" indent="-285750">
              <a:lnSpc>
                <a:spcPts val="1529"/>
              </a:lnSpc>
              <a:buFont typeface="Wingdings" panose="05000000000000000000" pitchFamily="2" charset="2"/>
              <a:buChar char="ü"/>
            </a:pPr>
            <a:r>
              <a:rPr lang="en-US" sz="1600" b="0" i="0" dirty="0">
                <a:solidFill>
                  <a:schemeClr val="tx2"/>
                </a:solidFill>
                <a:effectLst/>
              </a:rPr>
              <a:t>Air charters:  Place orders in Workday, not with a Procard. Order must include the aircraft make and model in the description or memo section of Workday.</a:t>
            </a:r>
          </a:p>
          <a:p>
            <a:pPr marL="742950" lvl="1" indent="-285750">
              <a:buFont typeface="Wingdings" panose="05000000000000000000" pitchFamily="2" charset="2"/>
              <a:buChar char="Ø"/>
            </a:pPr>
            <a:endParaRPr lang="en-US" sz="1600" b="0" i="0" dirty="0">
              <a:solidFill>
                <a:schemeClr val="tx2"/>
              </a:solidFill>
              <a:effectLst/>
            </a:endParaRPr>
          </a:p>
          <a:p>
            <a:pPr marL="0" lvl="1" indent="285750">
              <a:buFont typeface="Wingdings" panose="05000000000000000000" pitchFamily="2" charset="2"/>
              <a:buChar char="Ø"/>
            </a:pPr>
            <a:r>
              <a:rPr lang="en-US" sz="1600" dirty="0">
                <a:solidFill>
                  <a:schemeClr val="tx2"/>
                </a:solidFill>
              </a:rPr>
              <a:t> Make sure to read through the important Charter information on the Event Planning webpage.</a:t>
            </a:r>
            <a:endParaRPr lang="en-US" sz="1600" b="0" i="0" dirty="0">
              <a:solidFill>
                <a:schemeClr val="tx2"/>
              </a:solidFill>
              <a:effectLst/>
            </a:endParaRPr>
          </a:p>
          <a:p>
            <a:pPr marL="285750" indent="-285750">
              <a:buFont typeface="Wingdings" panose="05000000000000000000" pitchFamily="2" charset="2"/>
              <a:buChar char="Ø"/>
            </a:pPr>
            <a:endParaRPr lang="en-US" sz="1400" dirty="0">
              <a:solidFill>
                <a:schemeClr val="tx2"/>
              </a:solidFill>
            </a:endParaRPr>
          </a:p>
          <a:p>
            <a:pPr marL="285750" indent="-285750">
              <a:buFont typeface="Wingdings" panose="05000000000000000000" pitchFamily="2" charset="2"/>
              <a:buChar char="Ø"/>
            </a:pPr>
            <a:endParaRPr lang="en-US" dirty="0">
              <a:solidFill>
                <a:schemeClr val="tx2"/>
              </a:solidFill>
            </a:endParaRPr>
          </a:p>
        </p:txBody>
      </p:sp>
    </p:spTree>
    <p:extLst>
      <p:ext uri="{BB962C8B-B14F-4D97-AF65-F5344CB8AC3E}">
        <p14:creationId xmlns:p14="http://schemas.microsoft.com/office/powerpoint/2010/main" val="287388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580C-0664-8E04-BA2E-843901DA1A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36C7F2-BC26-F478-C276-08E8468794E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Conferences</a:t>
            </a:r>
          </a:p>
        </p:txBody>
      </p:sp>
      <p:sp>
        <p:nvSpPr>
          <p:cNvPr id="2" name="TextBox 1">
            <a:extLst>
              <a:ext uri="{FF2B5EF4-FFF2-40B4-BE49-F238E27FC236}">
                <a16:creationId xmlns:a16="http://schemas.microsoft.com/office/drawing/2014/main" id="{A77A3E9A-DF43-B8F9-FF82-96B3C6B71E60}"/>
              </a:ext>
            </a:extLst>
          </p:cNvPr>
          <p:cNvSpPr txBox="1"/>
          <p:nvPr/>
        </p:nvSpPr>
        <p:spPr>
          <a:xfrm>
            <a:off x="739735" y="2084121"/>
            <a:ext cx="9473044" cy="7048083"/>
          </a:xfrm>
          <a:prstGeom prst="rect">
            <a:avLst/>
          </a:prstGeom>
          <a:noFill/>
        </p:spPr>
        <p:txBody>
          <a:bodyPr wrap="square" rtlCol="0">
            <a:spAutoFit/>
          </a:bodyPr>
          <a:lstStyle/>
          <a:p>
            <a:r>
              <a:rPr lang="en-US" sz="2000" dirty="0">
                <a:solidFill>
                  <a:schemeClr val="tx2"/>
                </a:solidFill>
              </a:rPr>
              <a:t>Requirements for hosting an Event</a:t>
            </a:r>
            <a:r>
              <a:rPr lang="en-US" dirty="0">
                <a:solidFill>
                  <a:schemeClr val="tx2"/>
                </a:solidFill>
              </a:rPr>
              <a:t>:</a:t>
            </a:r>
          </a:p>
          <a:p>
            <a:endParaRPr lang="en-US" dirty="0">
              <a:solidFill>
                <a:schemeClr val="tx2"/>
              </a:solidFill>
            </a:endParaRPr>
          </a:p>
          <a:p>
            <a:pPr marL="285750" indent="-285750">
              <a:buFont typeface="Wingdings" panose="05000000000000000000" pitchFamily="2" charset="2"/>
              <a:buChar char="Ø"/>
            </a:pPr>
            <a:r>
              <a:rPr lang="en-US" sz="1600" dirty="0">
                <a:solidFill>
                  <a:schemeClr val="tx2"/>
                </a:solidFill>
              </a:rPr>
              <a:t>Conferences and UW-hosted events are subject to UW Purchasing Policies and Procedures with regard to contracting and payment. </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dirty="0">
                <a:solidFill>
                  <a:schemeClr val="tx2"/>
                </a:solidFill>
              </a:rPr>
              <a:t>When selecting a conference venue, please first consider using University facilities/catering or other state facilities or a supplier with a UW Contract before selecting an outside, non-contracted supplier.</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dirty="0">
                <a:solidFill>
                  <a:schemeClr val="tx2"/>
                </a:solidFill>
              </a:rPr>
              <a:t>If the department did not select a UW Contracted supplier or UW/State facility, the department is responsible for providing the reason for selecting the supplier (Sole Source Justification).</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dirty="0">
                <a:solidFill>
                  <a:schemeClr val="tx2"/>
                </a:solidFill>
              </a:rPr>
              <a:t>The University faculty, staff and students are covered for general liabilities arising from negligent acts and omissions committed in the course and scope of their University duties.</a:t>
            </a:r>
          </a:p>
          <a:p>
            <a:pPr marL="285750" indent="-285750">
              <a:buFont typeface="Wingdings" panose="05000000000000000000" pitchFamily="2" charset="2"/>
              <a:buChar char="Ø"/>
            </a:pPr>
            <a:endParaRPr lang="en-US" sz="1600" dirty="0">
              <a:solidFill>
                <a:schemeClr val="tx2"/>
              </a:solidFill>
            </a:endParaRPr>
          </a:p>
          <a:p>
            <a:pPr marL="742950" lvl="1" indent="-285750">
              <a:buFont typeface="Wingdings" panose="05000000000000000000" pitchFamily="2" charset="2"/>
              <a:buChar char="ü"/>
            </a:pPr>
            <a:r>
              <a:rPr lang="en-US" sz="1600" dirty="0">
                <a:solidFill>
                  <a:schemeClr val="tx2"/>
                </a:solidFill>
              </a:rPr>
              <a:t>Keep a list of the attendees at the conference and indicate their UW affiliation (i.e., UW employees/faculty, UW students or non-UW </a:t>
            </a:r>
          </a:p>
          <a:p>
            <a:pPr marL="742950" lvl="1" indent="-285750">
              <a:buFont typeface="Wingdings" panose="05000000000000000000" pitchFamily="2" charset="2"/>
              <a:buChar char="ü"/>
            </a:pPr>
            <a:endParaRPr lang="en-US" sz="1600" dirty="0">
              <a:solidFill>
                <a:schemeClr val="tx2"/>
              </a:solidFill>
            </a:endParaRPr>
          </a:p>
          <a:p>
            <a:pPr marL="742950" lvl="1" indent="-285750">
              <a:buFont typeface="Wingdings" panose="05000000000000000000" pitchFamily="2" charset="2"/>
              <a:buChar char="ü"/>
            </a:pPr>
            <a:r>
              <a:rPr lang="en-US" sz="1600" dirty="0">
                <a:solidFill>
                  <a:schemeClr val="tx2"/>
                </a:solidFill>
              </a:rPr>
              <a:t>A copy of the certificate of insurance is available through Risk Management.</a:t>
            </a:r>
          </a:p>
          <a:p>
            <a:pPr marL="742950" lvl="1" indent="-285750">
              <a:buFont typeface="Wingdings" panose="05000000000000000000" pitchFamily="2" charset="2"/>
              <a:buChar char="ü"/>
            </a:pPr>
            <a:endParaRPr lang="en-US" sz="160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56362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C4154-C822-5DF3-D879-4EA8397154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EA175B-CBEE-5020-EB34-33366047CA9B}"/>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400" dirty="0">
                <a:solidFill>
                  <a:schemeClr val="accent3"/>
                </a:solidFill>
                <a:latin typeface="+mj-lt"/>
              </a:rPr>
              <a:t>Workday Requisition Best Practices - Events</a:t>
            </a:r>
          </a:p>
        </p:txBody>
      </p:sp>
      <p:sp>
        <p:nvSpPr>
          <p:cNvPr id="2" name="TextBox 1">
            <a:extLst>
              <a:ext uri="{FF2B5EF4-FFF2-40B4-BE49-F238E27FC236}">
                <a16:creationId xmlns:a16="http://schemas.microsoft.com/office/drawing/2014/main" id="{6292A932-9710-2FD4-E427-BF444EED29FC}"/>
              </a:ext>
            </a:extLst>
          </p:cNvPr>
          <p:cNvSpPr txBox="1"/>
          <p:nvPr/>
        </p:nvSpPr>
        <p:spPr>
          <a:xfrm>
            <a:off x="760019" y="2309751"/>
            <a:ext cx="9155878" cy="6463308"/>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tx2"/>
                </a:solidFill>
                <a:effectLst/>
                <a:ea typeface="Times New Roman" panose="02020603050405020304" pitchFamily="18" charset="0"/>
                <a:cs typeface="Aptos" panose="020B0004020202020204" pitchFamily="34" charset="0"/>
              </a:rPr>
              <a:t>Deposit best practices: </a:t>
            </a:r>
          </a:p>
          <a:p>
            <a:pPr marL="800100" lvl="1" indent="-342900">
              <a:buFont typeface="Wingdings" panose="05000000000000000000" pitchFamily="2" charset="2"/>
              <a:buChar char="ü"/>
            </a:pPr>
            <a:r>
              <a:rPr lang="en-US" dirty="0">
                <a:solidFill>
                  <a:schemeClr val="tx2"/>
                </a:solidFill>
                <a:effectLst/>
                <a:ea typeface="Times New Roman" panose="02020603050405020304" pitchFamily="18" charset="0"/>
                <a:cs typeface="Aptos" panose="020B0004020202020204" pitchFamily="34" charset="0"/>
              </a:rPr>
              <a:t>Procurement Services must sign the Contract before the deposit is paid</a:t>
            </a:r>
          </a:p>
          <a:p>
            <a:pPr marL="800100" lvl="1" indent="-342900">
              <a:buFont typeface="Wingdings" panose="05000000000000000000" pitchFamily="2" charset="2"/>
              <a:buChar char="ü"/>
            </a:pPr>
            <a:r>
              <a:rPr lang="en-US" dirty="0">
                <a:solidFill>
                  <a:schemeClr val="tx2"/>
                </a:solidFill>
                <a:ea typeface="Times New Roman" panose="02020603050405020304" pitchFamily="18" charset="0"/>
                <a:cs typeface="Aptos" panose="020B0004020202020204" pitchFamily="34" charset="0"/>
              </a:rPr>
              <a:t>The payment method must stay consistent for the entire event </a:t>
            </a:r>
          </a:p>
          <a:p>
            <a:pPr marL="800100" lvl="1" indent="-342900">
              <a:buFont typeface="Wingdings" panose="05000000000000000000" pitchFamily="2" charset="2"/>
              <a:buChar char="ü"/>
            </a:pPr>
            <a:r>
              <a:rPr lang="en-US" dirty="0">
                <a:solidFill>
                  <a:schemeClr val="tx2"/>
                </a:solidFill>
                <a:ea typeface="Times New Roman" panose="02020603050405020304" pitchFamily="18" charset="0"/>
                <a:cs typeface="Aptos" panose="020B0004020202020204" pitchFamily="34" charset="0"/>
              </a:rPr>
              <a:t>Workday will not allow multiple payment types on a PO (if you pay a deposit with a Procard, Workday prohibits any other payment methods on that PO)    </a:t>
            </a:r>
            <a:endParaRPr lang="en-US" dirty="0">
              <a:solidFill>
                <a:schemeClr val="tx2"/>
              </a:solidFill>
              <a:effectLst/>
              <a:ea typeface="Times New Roman" panose="02020603050405020304" pitchFamily="18" charset="0"/>
              <a:cs typeface="Aptos" panose="020B0004020202020204" pitchFamily="34" charset="0"/>
            </a:endParaRPr>
          </a:p>
          <a:p>
            <a:pPr marL="342900" indent="-342900">
              <a:buFont typeface="Wingdings" panose="05000000000000000000" pitchFamily="2" charset="2"/>
              <a:buChar char="Ø"/>
            </a:pPr>
            <a:endParaRPr lang="en-US" dirty="0">
              <a:solidFill>
                <a:schemeClr val="tx2"/>
              </a:solidFill>
              <a:ea typeface="Times New Roman" panose="02020603050405020304" pitchFamily="18" charset="0"/>
              <a:cs typeface="Aptos" panose="020B0004020202020204" pitchFamily="34" charset="0"/>
            </a:endParaRPr>
          </a:p>
          <a:p>
            <a:pPr marL="342900" indent="-342900">
              <a:buFont typeface="Wingdings" panose="05000000000000000000" pitchFamily="2" charset="2"/>
              <a:buChar char="Ø"/>
            </a:pPr>
            <a:r>
              <a:rPr lang="en-US" dirty="0">
                <a:solidFill>
                  <a:schemeClr val="tx2"/>
                </a:solidFill>
                <a:effectLst/>
                <a:ea typeface="Times New Roman" panose="02020603050405020304" pitchFamily="18" charset="0"/>
                <a:cs typeface="Aptos" panose="020B0004020202020204" pitchFamily="34" charset="0"/>
              </a:rPr>
              <a:t>All attachments with the Requisition must include a contract/agreement signed by buyer, food approval form, and sole source if necessary).</a:t>
            </a:r>
            <a:endParaRPr lang="en-US" dirty="0">
              <a:solidFill>
                <a:schemeClr val="tx2"/>
              </a:solidFill>
              <a:effectLst/>
              <a:ea typeface="Aptos" panose="020B0004020202020204" pitchFamily="34" charset="0"/>
              <a:cs typeface="Aptos" panose="020B0004020202020204" pitchFamily="34" charset="0"/>
            </a:endParaRPr>
          </a:p>
          <a:p>
            <a:pPr marL="342900" marR="0" lvl="0" indent="-342900">
              <a:buFont typeface="Wingdings" panose="05000000000000000000" pitchFamily="2" charset="2"/>
              <a:buChar char="Ø"/>
            </a:pPr>
            <a:endParaRPr lang="en-US" dirty="0">
              <a:solidFill>
                <a:schemeClr val="tx2"/>
              </a:solidFill>
              <a:effectLst/>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r>
              <a:rPr lang="en-US" dirty="0">
                <a:solidFill>
                  <a:schemeClr val="tx2"/>
                </a:solidFill>
                <a:effectLst/>
                <a:ea typeface="Times New Roman" panose="02020603050405020304" pitchFamily="18" charset="0"/>
                <a:cs typeface="Aptos" panose="020B0004020202020204" pitchFamily="34" charset="0"/>
              </a:rPr>
              <a:t>Make sure to have a Discretionary Cost Center ready to cover alcohol and other expenses that are not allowable on the regular budget if necessary (flowers, decorations items, etc.).</a:t>
            </a:r>
          </a:p>
          <a:p>
            <a:pPr marL="342900" marR="0" lvl="0" indent="-342900">
              <a:buFont typeface="Wingdings" panose="05000000000000000000" pitchFamily="2" charset="2"/>
              <a:buChar char="Ø"/>
            </a:pPr>
            <a:endParaRPr lang="en-US" dirty="0">
              <a:solidFill>
                <a:schemeClr val="tx2"/>
              </a:solidFill>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r>
              <a:rPr lang="en-US" dirty="0">
                <a:solidFill>
                  <a:schemeClr val="tx2"/>
                </a:solidFill>
                <a:effectLst/>
                <a:ea typeface="Times New Roman" panose="02020603050405020304" pitchFamily="18" charset="0"/>
                <a:cs typeface="Aptos" panose="020B0004020202020204" pitchFamily="34" charset="0"/>
              </a:rPr>
              <a:t>If you’re sending a Hotel rooming list and are doing a group or conference event at a Hotel, be sure to have the Hotel complete and sign a UW Data Processing Agreement along with the Contract.  </a:t>
            </a:r>
          </a:p>
          <a:p>
            <a:pPr marL="342900" marR="0" lvl="0" indent="-342900">
              <a:buFont typeface="Wingdings" panose="05000000000000000000" pitchFamily="2" charset="2"/>
              <a:buChar char="Ø"/>
            </a:pPr>
            <a:endParaRPr lang="en-US" dirty="0">
              <a:solidFill>
                <a:schemeClr val="tx2"/>
              </a:solidFill>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endParaRPr lang="en-US" dirty="0">
              <a:solidFill>
                <a:schemeClr val="tx2"/>
              </a:solidFill>
              <a:effectLst/>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endParaRPr lang="en-US" dirty="0">
              <a:solidFill>
                <a:schemeClr val="tx2"/>
              </a:solidFill>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endParaRPr lang="en-US" dirty="0">
              <a:effectLst/>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endParaRPr lang="en-US" dirty="0">
              <a:latin typeface="Aptos" panose="020B0004020202020204" pitchFamily="34" charset="0"/>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Ø"/>
            </a:pPr>
            <a:endParaRPr lang="en-US" dirty="0">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Wingdings" panose="05000000000000000000" pitchFamily="2" charset="2"/>
              <a:buChar char="Ø"/>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93712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F50F8-028C-746F-180A-A23D9C486D29}"/>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Agenda</a:t>
            </a:r>
          </a:p>
        </p:txBody>
      </p:sp>
      <p:sp>
        <p:nvSpPr>
          <p:cNvPr id="2" name="Text Placeholder 1">
            <a:extLst>
              <a:ext uri="{FF2B5EF4-FFF2-40B4-BE49-F238E27FC236}">
                <a16:creationId xmlns:a16="http://schemas.microsoft.com/office/drawing/2014/main" id="{BE284E15-83F6-7FC3-A081-AF49EC74EDDB}"/>
              </a:ext>
            </a:extLst>
          </p:cNvPr>
          <p:cNvSpPr>
            <a:spLocks noGrp="1"/>
          </p:cNvSpPr>
          <p:nvPr>
            <p:ph type="body" sz="quarter" idx="11"/>
          </p:nvPr>
        </p:nvSpPr>
        <p:spPr>
          <a:xfrm>
            <a:off x="739733" y="2274910"/>
            <a:ext cx="10929485" cy="5221399"/>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1800"/>
              </a:spcBef>
              <a:spcAft>
                <a:spcPts val="600"/>
              </a:spcAft>
              <a:buFont typeface="Open Sans" panose="020B0606030504020204" pitchFamily="34" charset="0"/>
              <a:buChar char="&gt;"/>
            </a:pPr>
            <a:r>
              <a:rPr lang="en-US" dirty="0">
                <a:solidFill>
                  <a:schemeClr val="accent3"/>
                </a:solidFill>
                <a:latin typeface="Open Sans" panose="020B0606030504020204" pitchFamily="34" charset="0"/>
                <a:ea typeface="Open Sans" panose="020B0606030504020204" pitchFamily="34" charset="0"/>
                <a:cs typeface="Open Sans" panose="020B0606030504020204" pitchFamily="34" charset="0"/>
              </a:rPr>
              <a:t>Components of Events:</a:t>
            </a:r>
          </a:p>
          <a:p>
            <a:pPr lvl="2">
              <a:spcBef>
                <a:spcPts val="1800"/>
              </a:spcBef>
              <a:spcAft>
                <a:spcPts val="600"/>
              </a:spcAft>
              <a:buFont typeface="Open Sans" panose="020B0606030504020204" pitchFamily="34" charset="0"/>
              <a:buChar char="&gt;"/>
            </a:pPr>
            <a:r>
              <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Catering</a:t>
            </a:r>
          </a:p>
          <a:p>
            <a:pPr lvl="2">
              <a:spcBef>
                <a:spcPts val="1800"/>
              </a:spcBef>
              <a:spcAft>
                <a:spcPts val="600"/>
              </a:spcAft>
              <a:buFont typeface="Open Sans" panose="020B0606030504020204" pitchFamily="34" charset="0"/>
              <a:buChar char="&gt;"/>
            </a:pPr>
            <a:r>
              <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Hotels</a:t>
            </a:r>
          </a:p>
          <a:p>
            <a:pPr lvl="2">
              <a:spcBef>
                <a:spcPts val="1800"/>
              </a:spcBef>
              <a:spcAft>
                <a:spcPts val="600"/>
              </a:spcAft>
              <a:buFont typeface="Open Sans" panose="020B0606030504020204" pitchFamily="34" charset="0"/>
              <a:buChar char="&gt;"/>
            </a:pPr>
            <a:r>
              <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Conferences</a:t>
            </a:r>
          </a:p>
          <a:p>
            <a:pPr lvl="2">
              <a:spcBef>
                <a:spcPts val="1800"/>
              </a:spcBef>
              <a:spcAft>
                <a:spcPts val="600"/>
              </a:spcAft>
              <a:buFont typeface="Open Sans" panose="020B0606030504020204" pitchFamily="34" charset="0"/>
              <a:buChar char="&gt;"/>
            </a:pPr>
            <a:r>
              <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Charters and Transportation</a:t>
            </a:r>
          </a:p>
          <a:p>
            <a:pPr lvl="2">
              <a:spcBef>
                <a:spcPts val="1800"/>
              </a:spcBef>
              <a:spcAft>
                <a:spcPts val="600"/>
              </a:spcAft>
              <a:buFont typeface="Open Sans" panose="020B0606030504020204" pitchFamily="34" charset="0"/>
              <a:buChar char="&gt;"/>
            </a:pPr>
            <a:r>
              <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Event Requisition Best Practices in Workday</a:t>
            </a:r>
          </a:p>
          <a:p>
            <a:pPr lvl="2">
              <a:spcBef>
                <a:spcPts val="1800"/>
              </a:spcBef>
              <a:spcAft>
                <a:spcPts val="600"/>
              </a:spcAft>
              <a:buFont typeface="Open Sans" panose="020B0606030504020204" pitchFamily="34" charset="0"/>
              <a:buChar char="&gt;"/>
            </a:pPr>
            <a:r>
              <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Resources</a:t>
            </a:r>
          </a:p>
          <a:p>
            <a:pPr lvl="2">
              <a:spcBef>
                <a:spcPts val="1800"/>
              </a:spcBef>
              <a:spcAft>
                <a:spcPts val="600"/>
              </a:spcAft>
              <a:buFont typeface="Open Sans" panose="020B0606030504020204" pitchFamily="34" charset="0"/>
              <a:buChar char="&gt;"/>
            </a:pPr>
            <a:endPar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spcBef>
                <a:spcPts val="1800"/>
              </a:spcBef>
              <a:spcAft>
                <a:spcPts val="600"/>
              </a:spcAft>
              <a:buFont typeface="Open Sans" panose="020B0606030504020204" pitchFamily="34" charset="0"/>
              <a:buChar char="&gt;"/>
            </a:pPr>
            <a:endPar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spcBef>
                <a:spcPts val="1800"/>
              </a:spcBef>
              <a:spcAft>
                <a:spcPts val="600"/>
              </a:spcAft>
              <a:buFont typeface="Open Sans" panose="020B0606030504020204" pitchFamily="34" charset="0"/>
              <a:buChar char="&gt;"/>
            </a:pPr>
            <a:endPar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spcBef>
                <a:spcPts val="1800"/>
              </a:spcBef>
              <a:spcAft>
                <a:spcPts val="600"/>
              </a:spcAft>
              <a:buFont typeface="Open Sans" panose="020B0606030504020204" pitchFamily="34" charset="0"/>
              <a:buChar char="&gt;"/>
            </a:pPr>
            <a:endPar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2">
              <a:spcBef>
                <a:spcPts val="1800"/>
              </a:spcBef>
              <a:spcAft>
                <a:spcPts val="600"/>
              </a:spcAft>
              <a:buFont typeface="Open Sans" panose="020B0606030504020204" pitchFamily="34" charset="0"/>
              <a:buChar char="&gt;"/>
            </a:pPr>
            <a:endParaRPr lang="en-US"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lvl="1">
              <a:spcBef>
                <a:spcPts val="1800"/>
              </a:spcBef>
              <a:spcAft>
                <a:spcPts val="600"/>
              </a:spcAft>
              <a:buFont typeface="Open Sans" panose="020B0606030504020204" pitchFamily="34" charset="0"/>
              <a:buChar char="&gt;"/>
            </a:pPr>
            <a:endParaRPr lang="en-US" sz="18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indent="0">
              <a:buNone/>
            </a:pPr>
            <a:endParaRPr lang="en-US" sz="1600" b="0" dirty="0">
              <a:solidFill>
                <a:srgbClr val="E8D3A2"/>
              </a:solidFill>
            </a:endParaRPr>
          </a:p>
        </p:txBody>
      </p:sp>
    </p:spTree>
    <p:extLst>
      <p:ext uri="{BB962C8B-B14F-4D97-AF65-F5344CB8AC3E}">
        <p14:creationId xmlns:p14="http://schemas.microsoft.com/office/powerpoint/2010/main" val="293673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627B-C92A-254F-2CFD-17DA7F907E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688E3B-4910-E2CA-660C-5193BF57D1B6}"/>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Resources  </a:t>
            </a:r>
          </a:p>
        </p:txBody>
      </p:sp>
      <p:sp>
        <p:nvSpPr>
          <p:cNvPr id="2" name="TextBox 1">
            <a:hlinkClick r:id="rId3"/>
            <a:extLst>
              <a:ext uri="{FF2B5EF4-FFF2-40B4-BE49-F238E27FC236}">
                <a16:creationId xmlns:a16="http://schemas.microsoft.com/office/drawing/2014/main" id="{A97710A4-83BD-605D-0EEC-E075D368A854}"/>
              </a:ext>
            </a:extLst>
          </p:cNvPr>
          <p:cNvSpPr txBox="1"/>
          <p:nvPr/>
        </p:nvSpPr>
        <p:spPr>
          <a:xfrm>
            <a:off x="700640" y="2299923"/>
            <a:ext cx="11388441" cy="5632311"/>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tx2"/>
                </a:solidFill>
              </a:rPr>
              <a:t>Procurement Event Planning webpage:  </a:t>
            </a:r>
            <a:r>
              <a:rPr lang="en-US" dirty="0">
                <a:solidFill>
                  <a:schemeClr val="tx2"/>
                </a:solidFill>
                <a:hlinkClick r:id="rId3"/>
              </a:rPr>
              <a:t>https://finance.uw.edu/ps/how-to-buy/planning-event</a:t>
            </a:r>
          </a:p>
          <a:p>
            <a:pPr marL="285750" indent="-285750">
              <a:buFont typeface="Wingdings" panose="05000000000000000000" pitchFamily="2" charset="2"/>
              <a:buChar char="Ø"/>
            </a:pPr>
            <a:endParaRPr lang="en-US" dirty="0">
              <a:solidFill>
                <a:schemeClr val="tx2"/>
              </a:solidFill>
              <a:hlinkClick r:id="rId3"/>
            </a:endParaRPr>
          </a:p>
          <a:p>
            <a:pPr marL="285750" indent="-285750">
              <a:buFont typeface="Wingdings" panose="05000000000000000000" pitchFamily="2" charset="2"/>
              <a:buChar char="Ø"/>
            </a:pPr>
            <a:r>
              <a:rPr lang="en-US" b="1" dirty="0">
                <a:solidFill>
                  <a:schemeClr val="tx2"/>
                </a:solidFill>
              </a:rPr>
              <a:t>Procurement Buying from Contracts webpage:  </a:t>
            </a:r>
            <a:r>
              <a:rPr lang="en-US" dirty="0">
                <a:solidFill>
                  <a:schemeClr val="tx2"/>
                </a:solidFill>
                <a:hlinkClick r:id="rId4"/>
              </a:rPr>
              <a:t>https://finance.uw.edu/ps/how-to-buy/buying-from-uw-contracts</a:t>
            </a: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hlinkClick r:id="rId3"/>
            </a:endParaRPr>
          </a:p>
          <a:p>
            <a:pPr marL="285750" indent="-285750">
              <a:buFont typeface="Wingdings" panose="05000000000000000000" pitchFamily="2" charset="2"/>
              <a:buChar char="Ø"/>
            </a:pPr>
            <a:r>
              <a:rPr lang="en-US" b="1" dirty="0">
                <a:solidFill>
                  <a:schemeClr val="tx2"/>
                </a:solidFill>
              </a:rPr>
              <a:t>Procurement Subject Matter Experts webpage:  </a:t>
            </a:r>
            <a:r>
              <a:rPr lang="en-US" dirty="0">
                <a:solidFill>
                  <a:schemeClr val="tx2"/>
                </a:solidFill>
                <a:hlinkClick r:id="rId5"/>
              </a:rPr>
              <a:t>https://finance.uw.edu/ps/contact-us/subject-matter-experts</a:t>
            </a: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r>
              <a:rPr lang="en-US" b="1" dirty="0">
                <a:solidFill>
                  <a:schemeClr val="tx2"/>
                </a:solidFill>
              </a:rPr>
              <a:t>Finding UW Contracted Suppliers Job Aid:  </a:t>
            </a:r>
            <a:r>
              <a:rPr lang="en-US" dirty="0">
                <a:solidFill>
                  <a:schemeClr val="tx2"/>
                </a:solidFill>
                <a:hlinkClick r:id="rId6"/>
              </a:rPr>
              <a:t>https://uwconnect.uw.edu/finance?id=kb_article_view&amp;sysparm_article=KB0033394</a:t>
            </a: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r>
              <a:rPr lang="en-US" b="1" dirty="0">
                <a:solidFill>
                  <a:schemeClr val="tx2"/>
                </a:solidFill>
              </a:rPr>
              <a:t>UW Housing &amp; Food Services website:  </a:t>
            </a:r>
            <a:r>
              <a:rPr lang="en-US" dirty="0">
                <a:solidFill>
                  <a:schemeClr val="tx2"/>
                </a:solidFill>
                <a:hlinkClick r:id="rId7"/>
              </a:rPr>
              <a:t>https://hfs.uw.edu/Home</a:t>
            </a: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r>
              <a:rPr lang="en-US" b="1" dirty="0">
                <a:solidFill>
                  <a:schemeClr val="tx2"/>
                </a:solidFill>
              </a:rPr>
              <a:t>Environment Health &amp; Safety website:  </a:t>
            </a:r>
            <a:r>
              <a:rPr lang="en-US" dirty="0">
                <a:solidFill>
                  <a:schemeClr val="tx2"/>
                </a:solidFill>
                <a:hlinkClick r:id="rId8"/>
              </a:rPr>
              <a:t>https://www.ehs.washington.edu/</a:t>
            </a: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r>
              <a:rPr lang="en-US" b="1" dirty="0">
                <a:solidFill>
                  <a:schemeClr val="tx2"/>
                </a:solidFill>
              </a:rPr>
              <a:t>Travel Services website:</a:t>
            </a:r>
            <a:r>
              <a:rPr lang="en-US" dirty="0">
                <a:solidFill>
                  <a:schemeClr val="tx2"/>
                </a:solidFill>
              </a:rPr>
              <a:t>  </a:t>
            </a:r>
            <a:r>
              <a:rPr lang="en-US" dirty="0">
                <a:solidFill>
                  <a:schemeClr val="tx2"/>
                </a:solidFill>
                <a:hlinkClick r:id="rId9"/>
              </a:rPr>
              <a:t>https://finance.uw.edu/travel/netid-uw-lodging-discounts</a:t>
            </a: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a:p>
            <a:pPr marL="285750" indent="-285750">
              <a:buFont typeface="Wingdings" panose="05000000000000000000" pitchFamily="2" charset="2"/>
              <a:buChar char="Ø"/>
            </a:pPr>
            <a:endParaRPr lang="en-US" dirty="0">
              <a:solidFill>
                <a:schemeClr val="tx2"/>
              </a:solidFill>
            </a:endParaRPr>
          </a:p>
        </p:txBody>
      </p:sp>
    </p:spTree>
    <p:extLst>
      <p:ext uri="{BB962C8B-B14F-4D97-AF65-F5344CB8AC3E}">
        <p14:creationId xmlns:p14="http://schemas.microsoft.com/office/powerpoint/2010/main" val="263812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ank You Title">
            <a:extLst>
              <a:ext uri="{FF2B5EF4-FFF2-40B4-BE49-F238E27FC236}">
                <a16:creationId xmlns:a16="http://schemas.microsoft.com/office/drawing/2014/main" id="{78DAE54A-7529-4C27-A6EF-B3E0FBCB373B}"/>
              </a:ext>
              <a:ext uri="{C183D7F6-B498-43B3-948B-1728B52AA6E4}">
                <adec:decorative xmlns:adec="http://schemas.microsoft.com/office/drawing/2017/decorative" val="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2400" b="1" baseline="0">
                <a:solidFill>
                  <a:srgbClr val="0E6AAA"/>
                </a:solidFill>
                <a:effectLst/>
                <a:latin typeface="Franklin Gothic Medium" panose="020B0603020102020204" pitchFamily="34" charset="0"/>
                <a:ea typeface="+mj-ea"/>
                <a:cs typeface="+mj-cs"/>
              </a:defRPr>
            </a:lvl1pPr>
            <a:lvl2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6000" b="1" i="0" u="none" strike="noStrike" kern="1200" cap="none" spc="0" normalizeH="0" baseline="0" noProof="0" dirty="0">
                <a:ln>
                  <a:noFill/>
                </a:ln>
                <a:solidFill>
                  <a:schemeClr val="tx2"/>
                </a:solidFill>
                <a:effectLst/>
                <a:uLnTx/>
                <a:uFillTx/>
                <a:latin typeface="+mn-lt"/>
                <a:ea typeface="Encode Sans Normal Black" charset="0"/>
                <a:cs typeface="Encode Sans Normal Black" charset="0"/>
              </a:rPr>
              <a:t>Questions</a:t>
            </a:r>
            <a:r>
              <a:rPr lang="en-US" sz="6000" dirty="0">
                <a:solidFill>
                  <a:schemeClr val="tx2"/>
                </a:solidFill>
                <a:latin typeface="+mn-lt"/>
                <a:ea typeface="Encode Sans Normal Black" charset="0"/>
                <a:cs typeface="Encode Sans Normal Black" charset="0"/>
              </a:rPr>
              <a:t>?</a:t>
            </a:r>
            <a:endParaRPr kumimoji="0" lang="en-US" sz="6000" b="1" i="0" u="none" strike="noStrike" kern="1200" cap="none" spc="0" normalizeH="0" baseline="0" noProof="0" dirty="0">
              <a:ln>
                <a:noFill/>
              </a:ln>
              <a:solidFill>
                <a:schemeClr val="tx2"/>
              </a:solidFill>
              <a:effectLst/>
              <a:uLnTx/>
              <a:uFillTx/>
              <a:latin typeface="+mn-lt"/>
              <a:ea typeface="Encode Sans Normal Black" charset="0"/>
              <a:cs typeface="Encode Sans Normal Black" charset="0"/>
            </a:endParaRPr>
          </a:p>
        </p:txBody>
      </p:sp>
    </p:spTree>
    <p:extLst>
      <p:ext uri="{BB962C8B-B14F-4D97-AF65-F5344CB8AC3E}">
        <p14:creationId xmlns:p14="http://schemas.microsoft.com/office/powerpoint/2010/main" val="240971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ank You Title">
            <a:extLst>
              <a:ext uri="{FF2B5EF4-FFF2-40B4-BE49-F238E27FC236}">
                <a16:creationId xmlns:a16="http://schemas.microsoft.com/office/drawing/2014/main" id="{78DAE54A-7529-4C27-A6EF-B3E0FBCB373B}"/>
              </a:ext>
              <a:ext uri="{C183D7F6-B498-43B3-948B-1728B52AA6E4}">
                <adec:decorative xmlns:adec="http://schemas.microsoft.com/office/drawing/2017/decorative" val="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2400" b="1" baseline="0">
                <a:solidFill>
                  <a:srgbClr val="0E6AAA"/>
                </a:solidFill>
                <a:effectLst/>
                <a:latin typeface="Franklin Gothic Medium" panose="020B0603020102020204" pitchFamily="34" charset="0"/>
                <a:ea typeface="+mj-ea"/>
                <a:cs typeface="+mj-cs"/>
              </a:defRPr>
            </a:lvl1pPr>
            <a:lvl2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6000" b="1" i="0" u="none" strike="noStrike" kern="1200" cap="none" spc="0" normalizeH="0" baseline="0" noProof="0" dirty="0">
                <a:ln>
                  <a:noFill/>
                </a:ln>
                <a:solidFill>
                  <a:schemeClr val="tx2"/>
                </a:solidFill>
                <a:effectLst/>
                <a:uLnTx/>
                <a:uFillTx/>
                <a:latin typeface="+mn-lt"/>
                <a:ea typeface="Encode Sans Normal Black" charset="0"/>
                <a:cs typeface="Encode Sans Normal Black" charset="0"/>
              </a:rPr>
              <a:t>Thank You!</a:t>
            </a:r>
          </a:p>
        </p:txBody>
      </p:sp>
    </p:spTree>
    <p:extLst>
      <p:ext uri="{BB962C8B-B14F-4D97-AF65-F5344CB8AC3E}">
        <p14:creationId xmlns:p14="http://schemas.microsoft.com/office/powerpoint/2010/main" val="414263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84A9-93F3-5012-CE59-281E064AAD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569C5-C41A-6867-F04E-D076AF510475}"/>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dirty="0">
                <a:solidFill>
                  <a:schemeClr val="accent3"/>
                </a:solidFill>
                <a:latin typeface="+mj-lt"/>
              </a:rPr>
              <a:t>What to know before planning an Event</a:t>
            </a:r>
          </a:p>
        </p:txBody>
      </p:sp>
      <p:sp>
        <p:nvSpPr>
          <p:cNvPr id="2" name="Text Placeholder 1">
            <a:extLst>
              <a:ext uri="{FF2B5EF4-FFF2-40B4-BE49-F238E27FC236}">
                <a16:creationId xmlns:a16="http://schemas.microsoft.com/office/drawing/2014/main" id="{0F4C27D2-645F-58EA-2FF7-6CB5DFD35706}"/>
              </a:ext>
            </a:extLst>
          </p:cNvPr>
          <p:cNvSpPr>
            <a:spLocks noGrp="1"/>
          </p:cNvSpPr>
          <p:nvPr>
            <p:ph type="body" sz="quarter" idx="11"/>
          </p:nvPr>
        </p:nvSpPr>
        <p:spPr>
          <a:xfrm>
            <a:off x="763486" y="2022550"/>
            <a:ext cx="10929485" cy="3926988"/>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400" b="0" i="0" dirty="0">
                <a:solidFill>
                  <a:schemeClr val="tx2"/>
                </a:solidFill>
                <a:effectLst/>
                <a:ea typeface="Open Sans" pitchFamily="2" charset="0"/>
                <a:cs typeface="Open Sans" pitchFamily="2" charset="0"/>
              </a:rPr>
              <a:t>UW Procurement Services has negotiated contracts and maintains a list of approved caterers and hotels as well as many suppliers providing event planning services, equipment rentals, and charters to assist campus with their special event needs. </a:t>
            </a:r>
          </a:p>
          <a:p>
            <a:pPr marL="285750" indent="-285750">
              <a:buFont typeface="Wingdings" panose="05000000000000000000" pitchFamily="2" charset="2"/>
              <a:buChar char="Ø"/>
            </a:pPr>
            <a:endParaRPr lang="en-US" sz="1400" b="0" dirty="0">
              <a:solidFill>
                <a:schemeClr val="tx2"/>
              </a:solidFill>
              <a:ea typeface="Open Sans" pitchFamily="2" charset="0"/>
              <a:cs typeface="Open Sans" pitchFamily="2" charset="0"/>
            </a:endParaRPr>
          </a:p>
          <a:p>
            <a:pPr marL="285750" indent="-285750">
              <a:buFont typeface="Wingdings" panose="05000000000000000000" pitchFamily="2" charset="2"/>
              <a:buChar char="Ø"/>
            </a:pPr>
            <a:r>
              <a:rPr lang="en-US" sz="1400" b="0" i="0" dirty="0">
                <a:solidFill>
                  <a:schemeClr val="tx2"/>
                </a:solidFill>
                <a:effectLst/>
              </a:rPr>
              <a:t>If the dollar amount of your request is greater than the Direct Buy limit ($10,000 including shipping and handling and excluding tax), and you are not using a UW Contract supplier </a:t>
            </a:r>
            <a:r>
              <a:rPr lang="en-US" sz="1400" b="0" i="0" u="sng" dirty="0">
                <a:solidFill>
                  <a:schemeClr val="tx2"/>
                </a:solidFill>
                <a:effectLst/>
                <a:hlinkClick r:id="rId3">
                  <a:extLst>
                    <a:ext uri="{A12FA001-AC4F-418D-AE19-62706E023703}">
                      <ahyp:hlinkClr xmlns:ahyp="http://schemas.microsoft.com/office/drawing/2018/hyperlinkcolor" val="tx"/>
                    </a:ext>
                  </a:extLst>
                </a:hlinkClick>
              </a:rPr>
              <a:t>a sole source justification</a:t>
            </a:r>
            <a:r>
              <a:rPr lang="en-US" sz="1400" b="0" i="0" dirty="0">
                <a:solidFill>
                  <a:schemeClr val="tx2"/>
                </a:solidFill>
                <a:effectLst/>
              </a:rPr>
              <a:t> must be provided or quotes obtained In consultation with a Procurement Service buyer to ensure compliance with the </a:t>
            </a:r>
            <a:r>
              <a:rPr lang="en-US" sz="1400" b="0" i="0" u="sng" dirty="0">
                <a:solidFill>
                  <a:schemeClr val="tx2"/>
                </a:solidFill>
                <a:effectLst/>
                <a:hlinkClick r:id="rId4">
                  <a:extLst>
                    <a:ext uri="{A12FA001-AC4F-418D-AE19-62706E023703}">
                      <ahyp:hlinkClr xmlns:ahyp="http://schemas.microsoft.com/office/drawing/2018/hyperlinkcolor" val="tx"/>
                    </a:ext>
                  </a:extLst>
                </a:hlinkClick>
              </a:rPr>
              <a:t>competitive solicitation requirements</a:t>
            </a:r>
            <a:r>
              <a:rPr lang="en-US" sz="1400" b="0" i="0" dirty="0">
                <a:solidFill>
                  <a:schemeClr val="tx2"/>
                </a:solidFill>
                <a:effectLst/>
              </a:rPr>
              <a:t>. </a:t>
            </a:r>
            <a:endParaRPr lang="en-US" sz="1400" b="0" dirty="0">
              <a:solidFill>
                <a:schemeClr val="tx2"/>
              </a:solidFill>
              <a:ea typeface="Open Sans" pitchFamily="2" charset="0"/>
              <a:cs typeface="Open Sans" pitchFamily="2" charset="0"/>
            </a:endParaRPr>
          </a:p>
          <a:p>
            <a:pPr marL="285750" indent="-285750">
              <a:buFont typeface="Wingdings" panose="05000000000000000000" pitchFamily="2" charset="2"/>
              <a:buChar char="Ø"/>
            </a:pPr>
            <a:endParaRPr lang="en-US" sz="1400" b="0" dirty="0">
              <a:solidFill>
                <a:schemeClr val="tx2"/>
              </a:solidFill>
              <a:ea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en-US" sz="1400" b="0" dirty="0">
                <a:solidFill>
                  <a:schemeClr val="accent3"/>
                </a:solidFill>
              </a:rPr>
              <a:t>Check to see if there is a supplier that can meet your needs that has a Contract with the UW by searching within Workday or the UW Public Contract Portal. Some of the benefits of using a Contracted Supplier are:</a:t>
            </a:r>
          </a:p>
          <a:p>
            <a:pPr marL="895335" lvl="1">
              <a:buFont typeface="Wingdings" panose="05000000000000000000" pitchFamily="2" charset="2"/>
              <a:buChar char="ü"/>
            </a:pPr>
            <a:r>
              <a:rPr lang="en-US" sz="1400" b="0" dirty="0">
                <a:solidFill>
                  <a:schemeClr val="accent3"/>
                </a:solidFill>
              </a:rPr>
              <a:t>Discounted pricing </a:t>
            </a:r>
          </a:p>
          <a:p>
            <a:pPr marL="895335" lvl="1">
              <a:buFont typeface="Wingdings" panose="05000000000000000000" pitchFamily="2" charset="2"/>
              <a:buChar char="ü"/>
            </a:pPr>
            <a:r>
              <a:rPr lang="en-US" sz="1400" b="0" dirty="0">
                <a:solidFill>
                  <a:schemeClr val="accent3"/>
                </a:solidFill>
              </a:rPr>
              <a:t>Terms and conditions are already negotiated </a:t>
            </a:r>
          </a:p>
          <a:p>
            <a:pPr marL="895335" lvl="1">
              <a:buFont typeface="Wingdings" panose="05000000000000000000" pitchFamily="2" charset="2"/>
              <a:buChar char="ü"/>
            </a:pPr>
            <a:r>
              <a:rPr lang="en-US" sz="1400" b="0" dirty="0">
                <a:solidFill>
                  <a:schemeClr val="accent3"/>
                </a:solidFill>
              </a:rPr>
              <a:t>No need to provide a sole source justification for purchase over $10K </a:t>
            </a:r>
          </a:p>
          <a:p>
            <a:pPr marL="285750" indent="-285750" algn="l">
              <a:buFont typeface="Wingdings" panose="05000000000000000000" pitchFamily="2" charset="2"/>
              <a:buChar char="Ø"/>
            </a:pPr>
            <a:endParaRPr lang="en-US" sz="1400" b="0" dirty="0">
              <a:solidFill>
                <a:schemeClr val="accent3"/>
              </a:solidFill>
            </a:endParaRPr>
          </a:p>
          <a:p>
            <a:pPr marL="285750" indent="-285750" algn="l">
              <a:buFont typeface="Wingdings" panose="05000000000000000000" pitchFamily="2" charset="2"/>
              <a:buChar char="Ø"/>
            </a:pPr>
            <a:r>
              <a:rPr lang="en-US" sz="1400" b="0" dirty="0">
                <a:solidFill>
                  <a:schemeClr val="accent3"/>
                </a:solidFill>
              </a:rPr>
              <a:t>Make sure not to sign any supplier Agreement or Contract and have a Contract Manager at Procurement Services review it prior to the Event. </a:t>
            </a:r>
          </a:p>
          <a:p>
            <a:pPr marL="895335" lvl="1">
              <a:buFont typeface="Wingdings" panose="05000000000000000000" pitchFamily="2" charset="2"/>
              <a:buChar char="ü"/>
            </a:pPr>
            <a:r>
              <a:rPr lang="en-US" sz="1400" b="0" dirty="0">
                <a:solidFill>
                  <a:schemeClr val="accent3"/>
                </a:solidFill>
              </a:rPr>
              <a:t>Deposits </a:t>
            </a:r>
          </a:p>
          <a:p>
            <a:pPr marL="895335" lvl="1">
              <a:buFont typeface="Wingdings" panose="05000000000000000000" pitchFamily="2" charset="2"/>
              <a:buChar char="ü"/>
            </a:pPr>
            <a:r>
              <a:rPr lang="en-US" sz="1400" b="0" dirty="0">
                <a:solidFill>
                  <a:schemeClr val="accent3"/>
                </a:solidFill>
              </a:rPr>
              <a:t>Legal language (Force Majeure, indemnification etc.)</a:t>
            </a:r>
          </a:p>
          <a:p>
            <a:pPr marL="895335" lvl="1">
              <a:buFont typeface="Wingdings" panose="05000000000000000000" pitchFamily="2" charset="2"/>
              <a:buChar char="ü"/>
            </a:pPr>
            <a:endParaRPr lang="en-US" sz="1400" b="0" dirty="0">
              <a:solidFill>
                <a:schemeClr val="accent3"/>
              </a:solidFill>
            </a:endParaRPr>
          </a:p>
          <a:p>
            <a:pPr marL="285750" lvl="1">
              <a:buFont typeface="Wingdings" panose="05000000000000000000" pitchFamily="2" charset="2"/>
              <a:buChar char="Ø"/>
            </a:pPr>
            <a:r>
              <a:rPr lang="en-US" sz="1400" b="0" dirty="0">
                <a:solidFill>
                  <a:schemeClr val="accent3"/>
                </a:solidFill>
              </a:rPr>
              <a:t>  Contact a Procurement Services Contract Manager by visiting the Subject Mateer Experts webpage.</a:t>
            </a:r>
          </a:p>
          <a:p>
            <a:pPr marL="285750" indent="-285750" algn="l">
              <a:buFont typeface="Wingdings" panose="05000000000000000000" pitchFamily="2" charset="2"/>
              <a:buChar char="Ø"/>
            </a:pPr>
            <a:endParaRPr lang="en-US" sz="1800" b="0" dirty="0">
              <a:solidFill>
                <a:schemeClr val="accent3"/>
              </a:solidFill>
            </a:endParaRPr>
          </a:p>
          <a:p>
            <a:pPr marL="285750" indent="-285750" algn="l">
              <a:buFont typeface="Wingdings" panose="05000000000000000000" pitchFamily="2" charset="2"/>
              <a:buChar char="Ø"/>
            </a:pPr>
            <a:endParaRPr lang="en-US" sz="1800" b="0" dirty="0">
              <a:solidFill>
                <a:schemeClr val="accent3"/>
              </a:solidFill>
            </a:endParaRPr>
          </a:p>
          <a:p>
            <a:pPr marL="285750" indent="-285750" algn="l">
              <a:buFont typeface="Wingdings" panose="05000000000000000000" pitchFamily="2" charset="2"/>
              <a:buChar char="Ø"/>
            </a:pPr>
            <a:endParaRPr lang="en-US" sz="1800" b="0" dirty="0">
              <a:solidFill>
                <a:schemeClr val="accent3"/>
              </a:solidFill>
            </a:endParaRPr>
          </a:p>
          <a:p>
            <a:pPr indent="0">
              <a:buNone/>
            </a:pPr>
            <a:r>
              <a:rPr lang="en-US" sz="1600" b="0" i="0" dirty="0">
                <a:solidFill>
                  <a:srgbClr val="E8D3A2"/>
                </a:solidFill>
                <a:effectLst/>
                <a:ea typeface="Open Sans"/>
                <a:cs typeface="Open Sans"/>
              </a:rPr>
              <a:t>     </a:t>
            </a:r>
            <a:endParaRPr lang="en-US" sz="1800" dirty="0">
              <a:solidFill>
                <a:srgbClr val="E8D3A2"/>
              </a:solidFill>
              <a:ea typeface="Open Sans"/>
              <a:cs typeface="Open Sans"/>
            </a:endParaRPr>
          </a:p>
          <a:p>
            <a:pPr indent="0">
              <a:buNone/>
            </a:pPr>
            <a:endParaRPr lang="en-US" sz="1600" b="0" dirty="0">
              <a:solidFill>
                <a:srgbClr val="E8D3A2"/>
              </a:solidFill>
            </a:endParaRPr>
          </a:p>
        </p:txBody>
      </p:sp>
    </p:spTree>
    <p:extLst>
      <p:ext uri="{BB962C8B-B14F-4D97-AF65-F5344CB8AC3E}">
        <p14:creationId xmlns:p14="http://schemas.microsoft.com/office/powerpoint/2010/main" val="60781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352F-8E14-391F-C0CB-0E95A88539AA}"/>
              </a:ext>
            </a:extLst>
          </p:cNvPr>
          <p:cNvSpPr>
            <a:spLocks noGrp="1"/>
          </p:cNvSpPr>
          <p:nvPr>
            <p:ph type="title"/>
          </p:nvPr>
        </p:nvSpPr>
        <p:spPr>
          <a:xfrm>
            <a:off x="544107" y="330567"/>
            <a:ext cx="8785774" cy="581024"/>
          </a:xfrm>
        </p:spPr>
        <p:txBody>
          <a:bodyPr>
            <a:noAutofit/>
          </a:bodyPr>
          <a:lstStyle/>
          <a:p>
            <a:r>
              <a:rPr lang="en-US" sz="4000" dirty="0">
                <a:latin typeface="+mj-lt"/>
              </a:rPr>
              <a:t>Searching for Contracts within Workday</a:t>
            </a:r>
          </a:p>
        </p:txBody>
      </p:sp>
      <p:sp>
        <p:nvSpPr>
          <p:cNvPr id="4" name="TextBox 3">
            <a:extLst>
              <a:ext uri="{FF2B5EF4-FFF2-40B4-BE49-F238E27FC236}">
                <a16:creationId xmlns:a16="http://schemas.microsoft.com/office/drawing/2014/main" id="{BF94846C-9AC5-5356-5C26-9C4B91DF5F5C}"/>
              </a:ext>
            </a:extLst>
          </p:cNvPr>
          <p:cNvSpPr txBox="1"/>
          <p:nvPr/>
        </p:nvSpPr>
        <p:spPr>
          <a:xfrm>
            <a:off x="591141" y="931108"/>
            <a:ext cx="11277600" cy="1209370"/>
          </a:xfrm>
          <a:prstGeom prst="rect">
            <a:avLst/>
          </a:prstGeom>
          <a:noFill/>
        </p:spPr>
        <p:txBody>
          <a:bodyPr wrap="square">
            <a:spAutoFit/>
          </a:bodyPr>
          <a:lstStyle/>
          <a:p>
            <a:pPr marL="171450" marR="0" indent="-171450">
              <a:lnSpc>
                <a:spcPct val="107000"/>
              </a:lnSpc>
              <a:spcAft>
                <a:spcPts val="800"/>
              </a:spcAft>
              <a:buFont typeface="Wingdings" panose="05000000000000000000" pitchFamily="2" charset="2"/>
              <a:buChar char="Ø"/>
            </a:pPr>
            <a:r>
              <a:rPr lang="en-US" sz="1400" dirty="0">
                <a:solidFill>
                  <a:schemeClr val="tx2"/>
                </a:solidFill>
                <a:effectLst/>
                <a:ea typeface="Calibri" panose="020F0502020204030204" pitchFamily="34" charset="0"/>
                <a:cs typeface="Arial" panose="020B0604020202020204" pitchFamily="34" charset="0"/>
              </a:rPr>
              <a:t>There are multiple ways to identify if a supplier in Workday has a contract you can use to make a purchase. The easiest is to use the search bar in Workday:  </a:t>
            </a:r>
          </a:p>
          <a:p>
            <a:pPr marL="0" marR="0" indent="-457200">
              <a:lnSpc>
                <a:spcPct val="107000"/>
              </a:lnSpc>
              <a:spcAft>
                <a:spcPts val="800"/>
              </a:spcAft>
            </a:pPr>
            <a:r>
              <a:rPr lang="en-US" sz="1400" b="1" dirty="0">
                <a:solidFill>
                  <a:schemeClr val="tx2"/>
                </a:solidFill>
                <a:effectLst/>
                <a:ea typeface="Calibri" panose="020F0502020204030204" pitchFamily="34" charset="0"/>
                <a:cs typeface="Arial" panose="020B0604020202020204" pitchFamily="34" charset="0"/>
              </a:rPr>
              <a:t>      Searching by Supplier:</a:t>
            </a:r>
            <a:endParaRPr lang="en-US" sz="1400" dirty="0">
              <a:solidFill>
                <a:schemeClr val="tx2"/>
              </a:solidFill>
              <a:effectLst/>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Ø"/>
            </a:pPr>
            <a:r>
              <a:rPr lang="en-US" sz="1400" b="1" dirty="0">
                <a:solidFill>
                  <a:schemeClr val="tx2"/>
                </a:solidFill>
                <a:effectLst/>
                <a:ea typeface="Calibri" panose="020F0502020204030204" pitchFamily="34" charset="0"/>
                <a:cs typeface="Arial" panose="020B0604020202020204" pitchFamily="34" charset="0"/>
              </a:rPr>
              <a:t>  </a:t>
            </a:r>
            <a:r>
              <a:rPr lang="en-US" sz="1400" dirty="0">
                <a:solidFill>
                  <a:schemeClr val="tx2"/>
                </a:solidFill>
                <a:effectLst/>
                <a:ea typeface="Calibri" panose="020F0502020204030204" pitchFamily="34" charset="0"/>
                <a:cs typeface="Arial" panose="020B0604020202020204" pitchFamily="34" charset="0"/>
              </a:rPr>
              <a:t>In the main </a:t>
            </a:r>
            <a:r>
              <a:rPr lang="en-US" sz="1400" b="1" dirty="0">
                <a:solidFill>
                  <a:schemeClr val="tx2"/>
                </a:solidFill>
                <a:effectLst/>
                <a:ea typeface="Calibri" panose="020F0502020204030204" pitchFamily="34" charset="0"/>
                <a:cs typeface="Arial" panose="020B0604020202020204" pitchFamily="34" charset="0"/>
              </a:rPr>
              <a:t>Workday Search Bar - </a:t>
            </a:r>
            <a:r>
              <a:rPr lang="en-US" sz="1400" dirty="0">
                <a:solidFill>
                  <a:schemeClr val="tx2"/>
                </a:solidFill>
                <a:effectLst/>
                <a:ea typeface="Calibri" panose="020F0502020204030204" pitchFamily="34" charset="0"/>
                <a:cs typeface="Arial" panose="020B0604020202020204" pitchFamily="34" charset="0"/>
              </a:rPr>
              <a:t>type </a:t>
            </a:r>
            <a:r>
              <a:rPr lang="en-US" sz="1400" b="1" dirty="0">
                <a:solidFill>
                  <a:schemeClr val="tx2"/>
                </a:solidFill>
                <a:effectLst/>
                <a:ea typeface="Calibri" panose="020F0502020204030204" pitchFamily="34" charset="0"/>
                <a:cs typeface="Arial" panose="020B0604020202020204" pitchFamily="34" charset="0"/>
              </a:rPr>
              <a:t>Supplier:</a:t>
            </a:r>
            <a:r>
              <a:rPr lang="en-US" sz="1400" dirty="0">
                <a:solidFill>
                  <a:schemeClr val="tx2"/>
                </a:solidFill>
                <a:effectLst/>
                <a:ea typeface="Calibri" panose="020F0502020204030204" pitchFamily="34" charset="0"/>
                <a:cs typeface="Arial" panose="020B0604020202020204" pitchFamily="34" charset="0"/>
              </a:rPr>
              <a:t> then type the Supplier</a:t>
            </a:r>
            <a:r>
              <a:rPr lang="en-US" sz="1400" b="1" dirty="0">
                <a:solidFill>
                  <a:schemeClr val="tx2"/>
                </a:solidFill>
                <a:effectLst/>
                <a:ea typeface="Calibri" panose="020F0502020204030204" pitchFamily="34" charset="0"/>
                <a:cs typeface="Arial" panose="020B0604020202020204" pitchFamily="34" charset="0"/>
              </a:rPr>
              <a:t> </a:t>
            </a:r>
            <a:r>
              <a:rPr lang="en-US" sz="1400" dirty="0">
                <a:solidFill>
                  <a:schemeClr val="tx2"/>
                </a:solidFill>
                <a:effectLst/>
                <a:ea typeface="Calibri" panose="020F0502020204030204" pitchFamily="34" charset="0"/>
                <a:cs typeface="Arial" panose="020B0604020202020204" pitchFamily="34" charset="0"/>
              </a:rPr>
              <a:t>name (as shown in the example below)</a:t>
            </a:r>
          </a:p>
        </p:txBody>
      </p:sp>
      <p:pic>
        <p:nvPicPr>
          <p:cNvPr id="5" name="Picture 4" descr="A close up of a search box in Workday showing how to enter a search for a supplier.">
            <a:extLst>
              <a:ext uri="{FF2B5EF4-FFF2-40B4-BE49-F238E27FC236}">
                <a16:creationId xmlns:a16="http://schemas.microsoft.com/office/drawing/2014/main" id="{980A5056-02DA-C74C-E142-2DD33A82A0B0}"/>
              </a:ext>
            </a:extLst>
          </p:cNvPr>
          <p:cNvPicPr>
            <a:picLocks noChangeAspect="1"/>
          </p:cNvPicPr>
          <p:nvPr/>
        </p:nvPicPr>
        <p:blipFill rotWithShape="1">
          <a:blip r:embed="rId2"/>
          <a:srcRect b="20420"/>
          <a:stretch/>
        </p:blipFill>
        <p:spPr bwMode="auto">
          <a:xfrm>
            <a:off x="888869" y="2260649"/>
            <a:ext cx="3342093" cy="508426"/>
          </a:xfrm>
          <a:prstGeom prst="rect">
            <a:avLst/>
          </a:prstGeom>
          <a:ln w="9525">
            <a:solidFill>
              <a:sysClr val="windowText" lastClr="000000"/>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2B07ED93-0FF7-8FE5-A59B-A0FBFA529A51}"/>
              </a:ext>
            </a:extLst>
          </p:cNvPr>
          <p:cNvSpPr txBox="1"/>
          <p:nvPr/>
        </p:nvSpPr>
        <p:spPr>
          <a:xfrm>
            <a:off x="591141" y="2964469"/>
            <a:ext cx="11009718" cy="645754"/>
          </a:xfrm>
          <a:prstGeom prst="rect">
            <a:avLst/>
          </a:prstGeom>
          <a:noFill/>
        </p:spPr>
        <p:txBody>
          <a:bodyPr wrap="square">
            <a:spAutoFit/>
          </a:bodyPr>
          <a:lstStyle/>
          <a:p>
            <a:pPr marL="225425" marR="0" lvl="0" indent="-225425">
              <a:lnSpc>
                <a:spcPct val="107000"/>
              </a:lnSpc>
              <a:spcAft>
                <a:spcPts val="800"/>
              </a:spcAft>
              <a:buFont typeface="Wingdings" panose="05000000000000000000" pitchFamily="2" charset="2"/>
              <a:buChar char=""/>
              <a:tabLst>
                <a:tab pos="914400" algn="l"/>
                <a:tab pos="457200" algn="l"/>
              </a:tabLst>
            </a:pPr>
            <a:r>
              <a:rPr lang="en-US" sz="1400" dirty="0">
                <a:solidFill>
                  <a:schemeClr val="tx2"/>
                </a:solidFill>
                <a:effectLst/>
                <a:ea typeface="Calibri" panose="020F0502020204030204" pitchFamily="34" charset="0"/>
              </a:rPr>
              <a:t>A list of suppliers will populate. Click on the name of the one you are interested in.</a:t>
            </a:r>
          </a:p>
          <a:p>
            <a:pPr marL="225425" marR="0" lvl="0" indent="-225425">
              <a:lnSpc>
                <a:spcPct val="107000"/>
              </a:lnSpc>
              <a:spcAft>
                <a:spcPts val="800"/>
              </a:spcAft>
              <a:buFont typeface="Wingdings" panose="05000000000000000000" pitchFamily="2" charset="2"/>
              <a:buChar char=""/>
              <a:tabLst>
                <a:tab pos="914400" algn="l"/>
                <a:tab pos="457200" algn="l"/>
              </a:tabLst>
            </a:pPr>
            <a:r>
              <a:rPr lang="en-US" sz="1400" dirty="0">
                <a:solidFill>
                  <a:schemeClr val="tx2"/>
                </a:solidFill>
                <a:effectLst/>
                <a:ea typeface="Calibri" panose="020F0502020204030204" pitchFamily="34" charset="0"/>
              </a:rPr>
              <a:t>When the Supplier page loads, click on the </a:t>
            </a:r>
            <a:r>
              <a:rPr lang="en-US" sz="1400" b="1" dirty="0">
                <a:solidFill>
                  <a:schemeClr val="tx2"/>
                </a:solidFill>
                <a:effectLst/>
                <a:ea typeface="Calibri" panose="020F0502020204030204" pitchFamily="34" charset="0"/>
              </a:rPr>
              <a:t>“Contracts and Purchase Orders”</a:t>
            </a:r>
            <a:r>
              <a:rPr lang="en-US" sz="1400" dirty="0">
                <a:solidFill>
                  <a:schemeClr val="tx2"/>
                </a:solidFill>
                <a:effectLst/>
                <a:ea typeface="Calibri" panose="020F0502020204030204" pitchFamily="34" charset="0"/>
              </a:rPr>
              <a:t> tab, and then the sub-heading </a:t>
            </a:r>
            <a:r>
              <a:rPr lang="en-US" sz="1400" b="1" dirty="0">
                <a:solidFill>
                  <a:schemeClr val="tx2"/>
                </a:solidFill>
                <a:effectLst/>
                <a:ea typeface="Calibri" panose="020F0502020204030204" pitchFamily="34" charset="0"/>
              </a:rPr>
              <a:t>“Contracts”</a:t>
            </a:r>
            <a:endParaRPr lang="en-US" sz="1400" dirty="0">
              <a:solidFill>
                <a:schemeClr val="tx2"/>
              </a:solidFill>
              <a:effectLst/>
              <a:ea typeface="Calibri" panose="020F0502020204030204" pitchFamily="34" charset="0"/>
            </a:endParaRPr>
          </a:p>
        </p:txBody>
      </p:sp>
      <p:sp>
        <p:nvSpPr>
          <p:cNvPr id="12" name="TextBox 11">
            <a:extLst>
              <a:ext uri="{FF2B5EF4-FFF2-40B4-BE49-F238E27FC236}">
                <a16:creationId xmlns:a16="http://schemas.microsoft.com/office/drawing/2014/main" id="{44A8A1EF-4885-A13D-FBDB-93E101921069}"/>
              </a:ext>
            </a:extLst>
          </p:cNvPr>
          <p:cNvSpPr txBox="1"/>
          <p:nvPr/>
        </p:nvSpPr>
        <p:spPr>
          <a:xfrm>
            <a:off x="591141" y="3649805"/>
            <a:ext cx="11009718" cy="311624"/>
          </a:xfrm>
          <a:prstGeom prst="rect">
            <a:avLst/>
          </a:prstGeom>
          <a:noFill/>
        </p:spPr>
        <p:txBody>
          <a:bodyPr wrap="square">
            <a:spAutoFit/>
          </a:bodyPr>
          <a:lstStyle/>
          <a:p>
            <a:pPr marL="225425" marR="0" lvl="0" indent="-225425">
              <a:lnSpc>
                <a:spcPct val="107000"/>
              </a:lnSpc>
              <a:spcAft>
                <a:spcPts val="800"/>
              </a:spcAft>
              <a:buFont typeface="Wingdings" panose="05000000000000000000" pitchFamily="2" charset="2"/>
              <a:buChar char=""/>
              <a:tabLst>
                <a:tab pos="914400" algn="l"/>
                <a:tab pos="457200" algn="l"/>
              </a:tabLst>
            </a:pPr>
            <a:r>
              <a:rPr lang="en-US" sz="1400" dirty="0">
                <a:solidFill>
                  <a:schemeClr val="tx2"/>
                </a:solidFill>
                <a:effectLst/>
                <a:ea typeface="Calibri" panose="020F0502020204030204" pitchFamily="34" charset="0"/>
              </a:rPr>
              <a:t>Review the list of supplier contracts that are associated with the supplier.</a:t>
            </a:r>
          </a:p>
        </p:txBody>
      </p:sp>
      <p:pic>
        <p:nvPicPr>
          <p:cNvPr id="8" name="Picture 7" descr="A screenshot of the Workday supplier record and the Contracts and Purchase Orders tab.">
            <a:extLst>
              <a:ext uri="{FF2B5EF4-FFF2-40B4-BE49-F238E27FC236}">
                <a16:creationId xmlns:a16="http://schemas.microsoft.com/office/drawing/2014/main" id="{EC26EDBC-D3D2-741D-7634-B10005F5F149}"/>
              </a:ext>
            </a:extLst>
          </p:cNvPr>
          <p:cNvPicPr>
            <a:picLocks noChangeAspect="1"/>
          </p:cNvPicPr>
          <p:nvPr/>
        </p:nvPicPr>
        <p:blipFill rotWithShape="1">
          <a:blip r:embed="rId3"/>
          <a:srcRect t="32381" r="4709"/>
          <a:stretch/>
        </p:blipFill>
        <p:spPr bwMode="auto">
          <a:xfrm>
            <a:off x="888869" y="4434215"/>
            <a:ext cx="5423856" cy="1812206"/>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585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F361AB-4F50-34EA-D1DE-1D14DC3C2FE5}"/>
              </a:ext>
            </a:extLst>
          </p:cNvPr>
          <p:cNvSpPr txBox="1">
            <a:spLocks noGrp="1"/>
          </p:cNvSpPr>
          <p:nvPr>
            <p:ph type="title" idx="4294967295"/>
          </p:nvPr>
        </p:nvSpPr>
        <p:spPr>
          <a:xfrm>
            <a:off x="740228" y="255196"/>
            <a:ext cx="1071154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2"/>
                </a:solidFill>
                <a:effectLst/>
                <a:uLnTx/>
                <a:uFillTx/>
                <a:latin typeface="+mj-lt"/>
                <a:ea typeface="+mn-ea"/>
                <a:cs typeface="+mn-cs"/>
              </a:rPr>
              <a:t>Searching for Contracts</a:t>
            </a:r>
            <a:endParaRPr kumimoji="0" lang="en-US" sz="4800" b="0" i="0" u="none" strike="noStrike" kern="1200" cap="none" spc="0" normalizeH="0" baseline="0" noProof="0" dirty="0">
              <a:ln>
                <a:noFill/>
              </a:ln>
              <a:solidFill>
                <a:schemeClr val="tx2"/>
              </a:solidFill>
              <a:effectLst/>
              <a:uLnTx/>
              <a:uFillTx/>
              <a:latin typeface="+mj-lt"/>
              <a:ea typeface="+mn-ea"/>
              <a:cs typeface="+mn-cs"/>
            </a:endParaRPr>
          </a:p>
        </p:txBody>
      </p:sp>
      <p:pic>
        <p:nvPicPr>
          <p:cNvPr id="3" name="Picture 2" descr="A screenshot of a supplier record in Workday.">
            <a:extLst>
              <a:ext uri="{FF2B5EF4-FFF2-40B4-BE49-F238E27FC236}">
                <a16:creationId xmlns:a16="http://schemas.microsoft.com/office/drawing/2014/main" id="{9F7244DC-4098-D577-61A7-5454328955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319" y="2703818"/>
            <a:ext cx="6254338" cy="3470356"/>
          </a:xfrm>
          <a:prstGeom prst="rect">
            <a:avLst/>
          </a:prstGeom>
          <a:noFill/>
          <a:ln w="9525">
            <a:solidFill>
              <a:sysClr val="windowText" lastClr="000000"/>
            </a:solidFill>
          </a:ln>
        </p:spPr>
      </p:pic>
      <p:sp>
        <p:nvSpPr>
          <p:cNvPr id="5" name="TextBox 4">
            <a:extLst>
              <a:ext uri="{FF2B5EF4-FFF2-40B4-BE49-F238E27FC236}">
                <a16:creationId xmlns:a16="http://schemas.microsoft.com/office/drawing/2014/main" id="{CE6F3643-1906-7FDD-C828-6ED4C6C617B0}"/>
              </a:ext>
            </a:extLst>
          </p:cNvPr>
          <p:cNvSpPr txBox="1"/>
          <p:nvPr/>
        </p:nvSpPr>
        <p:spPr>
          <a:xfrm>
            <a:off x="740228" y="1144736"/>
            <a:ext cx="10272156" cy="1500539"/>
          </a:xfrm>
          <a:prstGeom prst="rect">
            <a:avLst/>
          </a:prstGeom>
          <a:noFill/>
        </p:spPr>
        <p:txBody>
          <a:bodyPr wrap="square">
            <a:spAutoFit/>
          </a:bodyPr>
          <a:lstStyle/>
          <a:p>
            <a:pPr marL="342900" marR="0" lvl="0" indent="-342900">
              <a:lnSpc>
                <a:spcPct val="107000"/>
              </a:lnSpc>
              <a:spcAft>
                <a:spcPts val="800"/>
              </a:spcAft>
              <a:buFont typeface="Wingdings" panose="05000000000000000000" pitchFamily="2" charset="2"/>
              <a:buChar char="Ø"/>
              <a:tabLst>
                <a:tab pos="914400" algn="l"/>
                <a:tab pos="457200" algn="l"/>
              </a:tabLst>
            </a:pPr>
            <a:r>
              <a:rPr lang="en-US" sz="1600" dirty="0">
                <a:solidFill>
                  <a:schemeClr val="tx2"/>
                </a:solidFill>
                <a:effectLst/>
                <a:latin typeface="+mn-lt"/>
                <a:ea typeface="Calibri" panose="020F0502020204030204" pitchFamily="34" charset="0"/>
              </a:rPr>
              <a:t>Hover over the magnifying glass to the left of the SPC number and right click for a menu to pop up. Select </a:t>
            </a:r>
            <a:r>
              <a:rPr lang="en-US" sz="1600" b="1" dirty="0">
                <a:solidFill>
                  <a:schemeClr val="tx2"/>
                </a:solidFill>
                <a:effectLst/>
                <a:latin typeface="+mn-lt"/>
                <a:ea typeface="Calibri" panose="020F0502020204030204" pitchFamily="34" charset="0"/>
              </a:rPr>
              <a:t>“See in new Tab”</a:t>
            </a:r>
            <a:r>
              <a:rPr lang="en-US" sz="1600" dirty="0">
                <a:solidFill>
                  <a:schemeClr val="tx2"/>
                </a:solidFill>
                <a:effectLst/>
                <a:latin typeface="+mn-lt"/>
                <a:ea typeface="Calibri" panose="020F0502020204030204" pitchFamily="34" charset="0"/>
              </a:rPr>
              <a:t> to open the contract in a new browser window and read more about its description and Overview. </a:t>
            </a:r>
          </a:p>
          <a:p>
            <a:pPr marL="342900" marR="0" lvl="0" indent="-342900">
              <a:lnSpc>
                <a:spcPct val="107000"/>
              </a:lnSpc>
              <a:spcAft>
                <a:spcPts val="800"/>
              </a:spcAft>
              <a:buFont typeface="Wingdings" panose="05000000000000000000" pitchFamily="2" charset="2"/>
              <a:buChar char="Ø"/>
              <a:tabLst>
                <a:tab pos="914400" algn="l"/>
                <a:tab pos="457200" algn="l"/>
              </a:tabLst>
            </a:pPr>
            <a:r>
              <a:rPr lang="en-US" sz="1600" dirty="0">
                <a:solidFill>
                  <a:schemeClr val="tx2"/>
                </a:solidFill>
                <a:effectLst/>
                <a:latin typeface="+mn-lt"/>
                <a:ea typeface="Calibri" panose="020F0502020204030204" pitchFamily="34" charset="0"/>
              </a:rPr>
              <a:t>Choose the contract with the best fit (description) and read the Overview to confirm. Be sure to review the scope and usage of the agreement before selecting the contract. You will need to return to your original browser tab to select the Contract.</a:t>
            </a:r>
          </a:p>
        </p:txBody>
      </p:sp>
    </p:spTree>
    <p:extLst>
      <p:ext uri="{BB962C8B-B14F-4D97-AF65-F5344CB8AC3E}">
        <p14:creationId xmlns:p14="http://schemas.microsoft.com/office/powerpoint/2010/main" val="412488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CE60-7853-D096-A0AF-5D9FA8B08A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F533E7-0213-5B0B-9B80-ABBDB2C046DC}"/>
              </a:ext>
            </a:extLst>
          </p:cNvPr>
          <p:cNvSpPr txBox="1">
            <a:spLocks noGrp="1"/>
          </p:cNvSpPr>
          <p:nvPr>
            <p:ph type="title" idx="4294967295"/>
          </p:nvPr>
        </p:nvSpPr>
        <p:spPr>
          <a:xfrm>
            <a:off x="760021" y="409575"/>
            <a:ext cx="1071154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2"/>
                </a:solidFill>
                <a:effectLst/>
                <a:uLnTx/>
                <a:uFillTx/>
                <a:latin typeface="+mj-lt"/>
                <a:ea typeface="+mn-ea"/>
                <a:cs typeface="+mn-cs"/>
              </a:rPr>
              <a:t>UW Public Contract and Bidding Portal </a:t>
            </a:r>
            <a:endParaRPr kumimoji="0" lang="en-US" sz="4800" b="0" i="0" u="none" strike="noStrike" kern="1200" cap="none" spc="0" normalizeH="0" baseline="0" noProof="0" dirty="0">
              <a:ln>
                <a:noFill/>
              </a:ln>
              <a:solidFill>
                <a:schemeClr val="tx2"/>
              </a:solidFill>
              <a:effectLst/>
              <a:uLnTx/>
              <a:uFillTx/>
              <a:latin typeface="+mj-lt"/>
              <a:ea typeface="+mn-ea"/>
              <a:cs typeface="+mn-cs"/>
            </a:endParaRPr>
          </a:p>
        </p:txBody>
      </p:sp>
      <p:pic>
        <p:nvPicPr>
          <p:cNvPr id="3" name="Picture 2" descr="The Procurement Services website and the link to the UW Contracts page.">
            <a:extLst>
              <a:ext uri="{FF2B5EF4-FFF2-40B4-BE49-F238E27FC236}">
                <a16:creationId xmlns:a16="http://schemas.microsoft.com/office/drawing/2014/main" id="{0875FC5C-D0DF-BEEA-5491-6328FEF5956C}"/>
              </a:ext>
            </a:extLst>
          </p:cNvPr>
          <p:cNvPicPr>
            <a:picLocks noChangeAspect="1"/>
          </p:cNvPicPr>
          <p:nvPr/>
        </p:nvPicPr>
        <p:blipFill>
          <a:blip r:embed="rId3"/>
          <a:stretch>
            <a:fillRect/>
          </a:stretch>
        </p:blipFill>
        <p:spPr>
          <a:xfrm>
            <a:off x="949977" y="1328963"/>
            <a:ext cx="4879488" cy="4912115"/>
          </a:xfrm>
          <a:prstGeom prst="rect">
            <a:avLst/>
          </a:prstGeom>
        </p:spPr>
      </p:pic>
      <p:sp>
        <p:nvSpPr>
          <p:cNvPr id="4" name="Frame 3" descr="Highlight box around the link to the UW Contracts web page.">
            <a:extLst>
              <a:ext uri="{FF2B5EF4-FFF2-40B4-BE49-F238E27FC236}">
                <a16:creationId xmlns:a16="http://schemas.microsoft.com/office/drawing/2014/main" id="{D7144739-3EEC-7109-0F36-C42D7B398F8A}"/>
              </a:ext>
            </a:extLst>
          </p:cNvPr>
          <p:cNvSpPr/>
          <p:nvPr/>
        </p:nvSpPr>
        <p:spPr>
          <a:xfrm>
            <a:off x="1472540" y="5403273"/>
            <a:ext cx="1425039" cy="837805"/>
          </a:xfrm>
          <a:prstGeom prst="frame">
            <a:avLst>
              <a:gd name="adj1" fmla="val 5299"/>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7369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3FDE03-BAEB-3CA7-28D0-64D0824EF18B}"/>
              </a:ext>
            </a:extLst>
          </p:cNvPr>
          <p:cNvSpPr txBox="1">
            <a:spLocks noGrp="1"/>
          </p:cNvSpPr>
          <p:nvPr>
            <p:ph type="title" idx="4294967295"/>
          </p:nvPr>
        </p:nvSpPr>
        <p:spPr>
          <a:xfrm>
            <a:off x="760021" y="409575"/>
            <a:ext cx="1071154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2"/>
                </a:solidFill>
                <a:effectLst/>
                <a:uLnTx/>
                <a:uFillTx/>
                <a:latin typeface="+mj-lt"/>
                <a:ea typeface="+mn-ea"/>
                <a:cs typeface="+mn-cs"/>
              </a:rPr>
              <a:t>UW Public Contracts and Bidding Portal </a:t>
            </a:r>
            <a:endParaRPr kumimoji="0" lang="en-US" sz="4800" b="0" i="0" u="none" strike="noStrike" kern="1200" cap="none" spc="0" normalizeH="0" baseline="0" noProof="0" dirty="0">
              <a:ln>
                <a:noFill/>
              </a:ln>
              <a:solidFill>
                <a:schemeClr val="tx2"/>
              </a:solidFill>
              <a:effectLst/>
              <a:uLnTx/>
              <a:uFillTx/>
              <a:latin typeface="+mj-lt"/>
              <a:ea typeface="+mn-ea"/>
              <a:cs typeface="+mn-cs"/>
            </a:endParaRPr>
          </a:p>
        </p:txBody>
      </p:sp>
      <p:sp>
        <p:nvSpPr>
          <p:cNvPr id="7" name="TextBox 6">
            <a:extLst>
              <a:ext uri="{FF2B5EF4-FFF2-40B4-BE49-F238E27FC236}">
                <a16:creationId xmlns:a16="http://schemas.microsoft.com/office/drawing/2014/main" id="{A1C242CB-BCA0-E166-6659-6072CD0C3299}"/>
              </a:ext>
            </a:extLst>
          </p:cNvPr>
          <p:cNvSpPr txBox="1"/>
          <p:nvPr/>
        </p:nvSpPr>
        <p:spPr>
          <a:xfrm>
            <a:off x="880792" y="1246439"/>
            <a:ext cx="10067925" cy="2800767"/>
          </a:xfrm>
          <a:prstGeom prst="rect">
            <a:avLst/>
          </a:prstGeom>
          <a:noFill/>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ea typeface="+mn-ea"/>
                <a:cs typeface="+mn-cs"/>
              </a:rPr>
              <a:t>The Portal is located on the Procurement Services home webpage and provides visibility into Contracts that UW staff are able to leverage within their departments.      </a:t>
            </a:r>
          </a:p>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white"/>
              </a:solidFill>
              <a:effectLst/>
              <a:uLnTx/>
              <a:uFillTx/>
              <a:ea typeface="+mn-ea"/>
              <a:cs typeface="+mn-cs"/>
            </a:endParaRPr>
          </a:p>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ea typeface="+mn-ea"/>
                <a:cs typeface="+mn-cs"/>
              </a:rPr>
              <a:t>Users can search for Contracts in a variety of ways.  You can search by: </a:t>
            </a:r>
          </a:p>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white"/>
              </a:solidFill>
              <a:effectLst/>
              <a:uLnTx/>
              <a:uFillTx/>
              <a:ea typeface="+mn-ea"/>
              <a:cs typeface="+mn-cs"/>
            </a:endParaRPr>
          </a:p>
          <a:p>
            <a:pPr marL="952393" marR="0" lvl="1"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white"/>
                </a:solidFill>
                <a:effectLst/>
                <a:uLnTx/>
                <a:uFillTx/>
                <a:ea typeface="+mn-ea"/>
                <a:cs typeface="+mn-cs"/>
              </a:rPr>
              <a:t>Supplier Name/Number</a:t>
            </a:r>
          </a:p>
          <a:p>
            <a:pPr marL="952393" marR="0" lvl="1"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white"/>
                </a:solidFill>
                <a:effectLst/>
                <a:uLnTx/>
                <a:uFillTx/>
                <a:ea typeface="+mn-ea"/>
                <a:cs typeface="+mn-cs"/>
              </a:rPr>
              <a:t>Contract Number/Contract Title</a:t>
            </a:r>
          </a:p>
          <a:p>
            <a:pPr marL="952393" marR="0" lvl="1"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white"/>
                </a:solidFill>
                <a:effectLst/>
                <a:uLnTx/>
                <a:uFillTx/>
                <a:ea typeface="+mn-ea"/>
                <a:cs typeface="+mn-cs"/>
              </a:rPr>
              <a:t>Keyword Search</a:t>
            </a:r>
          </a:p>
          <a:p>
            <a:pPr marL="952393" marR="0" lvl="1"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white"/>
              </a:solidFill>
              <a:effectLst/>
              <a:uLnTx/>
              <a:uFillTx/>
              <a:ea typeface="+mn-ea"/>
              <a:cs typeface="+mn-cs"/>
            </a:endParaRPr>
          </a:p>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ea typeface="+mn-ea"/>
                <a:cs typeface="+mn-cs"/>
              </a:rPr>
              <a:t>After entering your search criteria, click the View Report button to see the Contract information results.  Leaving the fields blank will display all available Contracts. </a:t>
            </a:r>
          </a:p>
        </p:txBody>
      </p:sp>
      <p:pic>
        <p:nvPicPr>
          <p:cNvPr id="8" name="Picture 7" descr="A screenshot of the UW Public Contract and Bidding Portal.">
            <a:extLst>
              <a:ext uri="{FF2B5EF4-FFF2-40B4-BE49-F238E27FC236}">
                <a16:creationId xmlns:a16="http://schemas.microsoft.com/office/drawing/2014/main" id="{C405F85F-BF31-0F9B-CA0A-332C4E11BC78}"/>
              </a:ext>
            </a:extLst>
          </p:cNvPr>
          <p:cNvPicPr>
            <a:picLocks noChangeAspect="1"/>
          </p:cNvPicPr>
          <p:nvPr/>
        </p:nvPicPr>
        <p:blipFill rotWithShape="1">
          <a:blip r:embed="rId3"/>
          <a:srcRect b="15445"/>
          <a:stretch/>
        </p:blipFill>
        <p:spPr bwMode="auto">
          <a:xfrm>
            <a:off x="1850873" y="4168238"/>
            <a:ext cx="8529837" cy="2576946"/>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852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ank You Title">
            <a:extLst>
              <a:ext uri="{FF2B5EF4-FFF2-40B4-BE49-F238E27FC236}">
                <a16:creationId xmlns:a16="http://schemas.microsoft.com/office/drawing/2014/main" id="{78DAE54A-7529-4C27-A6EF-B3E0FBCB373B}"/>
              </a:ext>
              <a:ext uri="{C183D7F6-B498-43B3-948B-1728B52AA6E4}">
                <adec:decorative xmlns:adec="http://schemas.microsoft.com/office/drawing/2017/decorative" val="0"/>
              </a:ext>
            </a:extLst>
          </p:cNvPr>
          <p:cNvSpPr txBox="1">
            <a:spLocks noGrp="1"/>
          </p:cNvSpPr>
          <p:nvPr>
            <p:ph type="title"/>
          </p:nvPr>
        </p:nvSpPr>
        <p:spPr>
          <a:xfrm>
            <a:off x="895676" y="247650"/>
            <a:ext cx="9296400" cy="1476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rtl="0" eaLnBrk="1" fontAlgn="base" hangingPunct="1">
              <a:spcBef>
                <a:spcPct val="0"/>
              </a:spcBef>
              <a:spcAft>
                <a:spcPct val="0"/>
              </a:spcAft>
              <a:defRPr sz="2400" b="1" baseline="0">
                <a:solidFill>
                  <a:srgbClr val="0E6AAA"/>
                </a:solidFill>
                <a:effectLst/>
                <a:latin typeface="Franklin Gothic Medium" panose="020B0603020102020204" pitchFamily="34" charset="0"/>
                <a:ea typeface="+mj-ea"/>
                <a:cs typeface="+mj-cs"/>
              </a:defRPr>
            </a:lvl1pPr>
            <a:lvl2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600" b="1">
                <a:solidFill>
                  <a:schemeClr val="hlink"/>
                </a:solidFill>
                <a:effectLst>
                  <a:outerShdw blurRad="38100" dist="38100" dir="2700000" algn="tl">
                    <a:srgbClr val="C0C0C0"/>
                  </a:outerShdw>
                </a:effectLst>
                <a:latin typeface="Arial"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5300" b="1" i="0" u="none" strike="noStrike" kern="1200" cap="none" spc="0" normalizeH="0" baseline="0" noProof="0" dirty="0">
                <a:ln>
                  <a:noFill/>
                </a:ln>
                <a:solidFill>
                  <a:schemeClr val="tx2"/>
                </a:solidFill>
                <a:effectLst/>
                <a:uLnTx/>
                <a:uFillTx/>
                <a:latin typeface="+mj-lt"/>
                <a:ea typeface="Encode Sans Normal Black" charset="0"/>
                <a:cs typeface="Encode Sans Normal Black" charset="0"/>
              </a:rPr>
              <a:t>Delegated Signature Authority</a:t>
            </a:r>
            <a:br>
              <a:rPr kumimoji="0" lang="en-US" sz="5000" b="1" i="0" u="none" strike="noStrike" kern="1200" cap="none" spc="0" normalizeH="0" baseline="0" noProof="0" dirty="0">
                <a:ln>
                  <a:noFill/>
                </a:ln>
                <a:solidFill>
                  <a:srgbClr val="33006F"/>
                </a:solidFill>
                <a:effectLst/>
                <a:uLnTx/>
                <a:uFillTx/>
                <a:latin typeface="Encode Sans Normal Black" charset="0"/>
                <a:ea typeface="Encode Sans Normal Black" charset="0"/>
                <a:cs typeface="Encode Sans Normal Black" charset="0"/>
              </a:rPr>
            </a:br>
            <a:endParaRPr kumimoji="0" lang="en-US" sz="5000" b="1" i="0" u="none" strike="noStrike" kern="1200" cap="none" spc="0" normalizeH="0" baseline="0" noProof="0" dirty="0">
              <a:ln>
                <a:noFill/>
              </a:ln>
              <a:solidFill>
                <a:srgbClr val="33006F"/>
              </a:solidFill>
              <a:effectLst/>
              <a:uLnTx/>
              <a:uFillTx/>
              <a:latin typeface="Encode Sans Normal Black" charset="0"/>
              <a:ea typeface="Encode Sans Normal Black" charset="0"/>
              <a:cs typeface="Encode Sans Normal Black" charset="0"/>
            </a:endParaRPr>
          </a:p>
        </p:txBody>
      </p:sp>
      <p:sp>
        <p:nvSpPr>
          <p:cNvPr id="3" name="TextBox 2">
            <a:extLst>
              <a:ext uri="{FF2B5EF4-FFF2-40B4-BE49-F238E27FC236}">
                <a16:creationId xmlns:a16="http://schemas.microsoft.com/office/drawing/2014/main" id="{1C761597-BB19-8BDC-4907-1F7D7712309F}"/>
              </a:ext>
            </a:extLst>
          </p:cNvPr>
          <p:cNvSpPr txBox="1"/>
          <p:nvPr/>
        </p:nvSpPr>
        <p:spPr>
          <a:xfrm>
            <a:off x="648932" y="1205825"/>
            <a:ext cx="11180211" cy="5016758"/>
          </a:xfrm>
          <a:prstGeom prst="rect">
            <a:avLst/>
          </a:prstGeom>
          <a:noFill/>
        </p:spPr>
        <p:txBody>
          <a:bodyPr wrap="square">
            <a:spAutoFit/>
          </a:bodyPr>
          <a:lstStyle/>
          <a:p>
            <a:pPr marL="342900" indent="-342900">
              <a:buFont typeface="Wingdings" panose="05000000000000000000" pitchFamily="2" charset="2"/>
              <a:buChar char="Ø"/>
            </a:pPr>
            <a:r>
              <a:rPr lang="en-US" sz="1600" dirty="0">
                <a:solidFill>
                  <a:schemeClr val="tx2"/>
                </a:solidFill>
              </a:rPr>
              <a:t>Delegated signature authority is granted to the University of Washington by the State Legislature and is further delegated internally to the Executive Director for the Procurement Services department, who has further delegated signature authority to Procurement Services buying staff.</a:t>
            </a:r>
          </a:p>
          <a:p>
            <a:r>
              <a:rPr lang="en-US" sz="1600" dirty="0">
                <a:solidFill>
                  <a:schemeClr val="tx2"/>
                </a:solidFill>
              </a:rPr>
              <a:t> </a:t>
            </a:r>
          </a:p>
          <a:p>
            <a:pPr marL="342900" indent="-342900">
              <a:buFont typeface="Wingdings" panose="05000000000000000000" pitchFamily="2" charset="2"/>
              <a:buChar char="Ø"/>
            </a:pPr>
            <a:r>
              <a:rPr lang="en-US" sz="1600" dirty="0">
                <a:solidFill>
                  <a:schemeClr val="tx2"/>
                </a:solidFill>
              </a:rPr>
              <a:t>Procurement Services Contract Managers are considered agents of the University and are authorized to sign contracts on behalf of the university.</a:t>
            </a:r>
          </a:p>
          <a:p>
            <a:endParaRPr lang="en-US" sz="1600" dirty="0">
              <a:solidFill>
                <a:schemeClr val="tx2"/>
              </a:solidFill>
            </a:endParaRPr>
          </a:p>
          <a:p>
            <a:pPr marL="342900" indent="-342900">
              <a:buFont typeface="Wingdings" panose="05000000000000000000" pitchFamily="2" charset="2"/>
              <a:buChar char="Ø"/>
            </a:pPr>
            <a:r>
              <a:rPr lang="en-US" sz="1600" dirty="0">
                <a:solidFill>
                  <a:schemeClr val="tx2"/>
                </a:solidFill>
              </a:rPr>
              <a:t>Campus departments do not have the authority to execute or sign contracts, including maintenance and service agreements.  </a:t>
            </a:r>
            <a:endParaRPr lang="en-US" sz="1600" dirty="0"/>
          </a:p>
          <a:p>
            <a:pPr marL="342900" indent="-34290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solidFill>
                  <a:schemeClr val="tx2"/>
                </a:solidFill>
              </a:rPr>
              <a:t>It is recommended that Contracts, or other documents requiring a signature, be reviewed by a Procurement Services Contract Manager regardless of the method of payment or dollar amount.</a:t>
            </a:r>
          </a:p>
          <a:p>
            <a:pPr marL="285750" indent="-285750">
              <a:buFont typeface="Wingdings" panose="05000000000000000000" pitchFamily="2" charset="2"/>
              <a:buChar char="Ø"/>
            </a:pPr>
            <a:endParaRPr lang="en-US" sz="1600" dirty="0">
              <a:solidFill>
                <a:schemeClr val="tx2"/>
              </a:solidFill>
            </a:endParaRPr>
          </a:p>
          <a:p>
            <a:pPr marL="285750" indent="-285750">
              <a:buFont typeface="Wingdings" panose="05000000000000000000" pitchFamily="2" charset="2"/>
              <a:buChar char="Ø"/>
            </a:pPr>
            <a:r>
              <a:rPr lang="en-US" sz="1600" dirty="0">
                <a:solidFill>
                  <a:schemeClr val="tx2"/>
                </a:solidFill>
              </a:rPr>
              <a:t>To submit a Contract or other documents requiring signature to be reviewed by a Procurement Services Contract Manager, you can submit through the UW Connect Finance form “General Finance Help Request”  </a:t>
            </a:r>
            <a:r>
              <a:rPr lang="en-US" sz="1600" dirty="0">
                <a:solidFill>
                  <a:schemeClr val="tx2"/>
                </a:solidFill>
                <a:hlinkClick r:id="rId3">
                  <a:extLst>
                    <a:ext uri="{A12FA001-AC4F-418D-AE19-62706E023703}">
                      <ahyp:hlinkClr xmlns:ahyp="http://schemas.microsoft.com/office/drawing/2018/hyperlinkcolor" val="tx"/>
                    </a:ext>
                  </a:extLst>
                </a:hlinkClick>
              </a:rPr>
              <a:t>https://uwconnect.uw.edu/finance</a:t>
            </a:r>
            <a:endParaRPr lang="en-US" sz="1600" dirty="0">
              <a:solidFill>
                <a:schemeClr val="tx2"/>
              </a:solidFill>
            </a:endParaRPr>
          </a:p>
          <a:p>
            <a:pPr marL="742950" lvl="1" indent="-285750">
              <a:buFont typeface="Wingdings" panose="05000000000000000000" pitchFamily="2" charset="2"/>
              <a:buChar char="ü"/>
            </a:pPr>
            <a:endParaRPr lang="en-US" sz="1600" dirty="0">
              <a:solidFill>
                <a:schemeClr val="tx2"/>
              </a:solidFill>
            </a:endParaRPr>
          </a:p>
          <a:p>
            <a:pPr marL="742950" lvl="1" indent="-285750">
              <a:buFont typeface="Wingdings" panose="05000000000000000000" pitchFamily="2" charset="2"/>
              <a:buChar char="ü"/>
            </a:pPr>
            <a:r>
              <a:rPr lang="en-US" sz="1600" dirty="0">
                <a:solidFill>
                  <a:schemeClr val="tx2"/>
                </a:solidFill>
              </a:rPr>
              <a:t>Note: Starting May 1</a:t>
            </a:r>
            <a:r>
              <a:rPr lang="en-US" sz="1600" baseline="30000" dirty="0">
                <a:solidFill>
                  <a:schemeClr val="tx2"/>
                </a:solidFill>
              </a:rPr>
              <a:t>st</a:t>
            </a:r>
            <a:r>
              <a:rPr lang="en-US" sz="1600" dirty="0">
                <a:solidFill>
                  <a:schemeClr val="tx2"/>
                </a:solidFill>
              </a:rPr>
              <a:t> there will be a new Procurement Contract Review form available </a:t>
            </a:r>
          </a:p>
          <a:p>
            <a:endParaRPr lang="en-US" sz="1600" dirty="0">
              <a:solidFill>
                <a:schemeClr val="accent3"/>
              </a:solidFill>
            </a:endParaRPr>
          </a:p>
          <a:p>
            <a:pPr marL="285750" indent="-285750">
              <a:buFont typeface="Wingdings" panose="05000000000000000000" pitchFamily="2" charset="2"/>
              <a:buChar char="Ø"/>
            </a:pPr>
            <a:r>
              <a:rPr lang="en-US" sz="1600" dirty="0">
                <a:solidFill>
                  <a:schemeClr val="accent3"/>
                </a:solidFill>
              </a:rPr>
              <a:t>To submit a Contract or other documents requiring signature to be reviewed by a Procurement Services Contract Manager, you can submit through UW Connect Finance form “General Finance Help Request”  </a:t>
            </a:r>
            <a:r>
              <a:rPr lang="en-US" sz="1600" dirty="0">
                <a:solidFill>
                  <a:schemeClr val="accent3"/>
                </a:solidFill>
                <a:hlinkClick r:id="rId3">
                  <a:extLst>
                    <a:ext uri="{A12FA001-AC4F-418D-AE19-62706E023703}">
                      <ahyp:hlinkClr xmlns:ahyp="http://schemas.microsoft.com/office/drawing/2018/hyperlinkcolor" val="tx"/>
                    </a:ext>
                  </a:extLst>
                </a:hlinkClick>
              </a:rPr>
              <a:t>https://uwconnect.uw.edu/finance</a:t>
            </a:r>
            <a:endParaRPr lang="en-US" sz="1600" dirty="0">
              <a:solidFill>
                <a:schemeClr val="accent3"/>
              </a:solidFill>
            </a:endParaRPr>
          </a:p>
          <a:p>
            <a:pPr marL="342900" indent="-342900">
              <a:buFont typeface="Wingdings" panose="05000000000000000000" pitchFamily="2" charset="2"/>
              <a:buChar char="Ø"/>
            </a:pPr>
            <a:endParaRPr lang="en-US" sz="1600" dirty="0"/>
          </a:p>
        </p:txBody>
      </p:sp>
    </p:spTree>
    <p:extLst>
      <p:ext uri="{BB962C8B-B14F-4D97-AF65-F5344CB8AC3E}">
        <p14:creationId xmlns:p14="http://schemas.microsoft.com/office/powerpoint/2010/main" val="153589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E1ACF-EAED-DABA-8235-0C465E2886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594E89-2122-FE0A-5869-69A830FF55A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000" dirty="0">
                <a:solidFill>
                  <a:schemeClr val="accent3"/>
                </a:solidFill>
                <a:latin typeface="+mj-lt"/>
              </a:rPr>
              <a:t>Procurement Services – Event Planning Webpage  </a:t>
            </a:r>
          </a:p>
        </p:txBody>
      </p:sp>
      <p:pic>
        <p:nvPicPr>
          <p:cNvPr id="5" name="Picture 4" descr="The Procurement Services website showing how to find the Planning an Event web page.">
            <a:extLst>
              <a:ext uri="{FF2B5EF4-FFF2-40B4-BE49-F238E27FC236}">
                <a16:creationId xmlns:a16="http://schemas.microsoft.com/office/drawing/2014/main" id="{A1552E7E-E78D-51E6-916A-8F869771C3CA}"/>
              </a:ext>
            </a:extLst>
          </p:cNvPr>
          <p:cNvPicPr>
            <a:picLocks noChangeAspect="1"/>
          </p:cNvPicPr>
          <p:nvPr/>
        </p:nvPicPr>
        <p:blipFill>
          <a:blip r:embed="rId3"/>
          <a:stretch>
            <a:fillRect/>
          </a:stretch>
        </p:blipFill>
        <p:spPr>
          <a:xfrm>
            <a:off x="1873398" y="2141367"/>
            <a:ext cx="7757491" cy="4562254"/>
          </a:xfrm>
          <a:prstGeom prst="rect">
            <a:avLst/>
          </a:prstGeom>
        </p:spPr>
      </p:pic>
      <p:sp>
        <p:nvSpPr>
          <p:cNvPr id="6" name="Frame 5" descr="Highlight box around the Plan and Buy list.">
            <a:extLst>
              <a:ext uri="{FF2B5EF4-FFF2-40B4-BE49-F238E27FC236}">
                <a16:creationId xmlns:a16="http://schemas.microsoft.com/office/drawing/2014/main" id="{FEEA9514-2824-421B-27AD-F35B03679508}"/>
              </a:ext>
            </a:extLst>
          </p:cNvPr>
          <p:cNvSpPr/>
          <p:nvPr/>
        </p:nvSpPr>
        <p:spPr>
          <a:xfrm>
            <a:off x="1971304" y="3325091"/>
            <a:ext cx="2636322" cy="3378530"/>
          </a:xfrm>
          <a:prstGeom prst="frame">
            <a:avLst>
              <a:gd name="adj1" fmla="val 240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Arrow: Left 7">
            <a:extLst>
              <a:ext uri="{FF2B5EF4-FFF2-40B4-BE49-F238E27FC236}">
                <a16:creationId xmlns:a16="http://schemas.microsoft.com/office/drawing/2014/main" id="{2C4F4AD0-5ED1-D0F1-9248-9A4B1E0A7B6F}"/>
              </a:ext>
              <a:ext uri="{C183D7F6-B498-43B3-948B-1728B52AA6E4}">
                <adec:decorative xmlns:adec="http://schemas.microsoft.com/office/drawing/2017/decorative" val="1"/>
              </a:ext>
            </a:extLst>
          </p:cNvPr>
          <p:cNvSpPr/>
          <p:nvPr/>
        </p:nvSpPr>
        <p:spPr>
          <a:xfrm rot="20021629">
            <a:off x="3669474" y="5973289"/>
            <a:ext cx="546265" cy="175873"/>
          </a:xfrm>
          <a:prstGeom prst="leftArrow">
            <a:avLst>
              <a:gd name="adj1" fmla="val 30397"/>
              <a:gd name="adj2" fmla="val 8920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1262867"/>
      </p:ext>
    </p:extLst>
  </p:cSld>
  <p:clrMapOvr>
    <a:masterClrMapping/>
  </p:clrMapOvr>
</p:sld>
</file>

<file path=ppt/theme/theme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23118</TotalTime>
  <Words>1913</Words>
  <Application>Microsoft Office PowerPoint</Application>
  <PresentationFormat>Widescreen</PresentationFormat>
  <Paragraphs>208</Paragraphs>
  <Slides>22</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Aptos</vt:lpstr>
      <vt:lpstr>Arial</vt:lpstr>
      <vt:lpstr>Calibri</vt:lpstr>
      <vt:lpstr>Encode Sans Normal Black</vt:lpstr>
      <vt:lpstr>Lucida Grande</vt:lpstr>
      <vt:lpstr>Open Sans</vt:lpstr>
      <vt:lpstr>Roboto</vt:lpstr>
      <vt:lpstr>Times New Roman</vt:lpstr>
      <vt:lpstr>Uni Sans</vt:lpstr>
      <vt:lpstr>Wingdings</vt:lpstr>
      <vt:lpstr>2_Custom Design</vt:lpstr>
      <vt:lpstr>Custom Design</vt:lpstr>
      <vt:lpstr>Planning an Event  </vt:lpstr>
      <vt:lpstr>Agenda</vt:lpstr>
      <vt:lpstr>What to know before planning an Event</vt:lpstr>
      <vt:lpstr>Searching for Contracts within Workday</vt:lpstr>
      <vt:lpstr>Searching for Contracts</vt:lpstr>
      <vt:lpstr>UW Public Contract and Bidding Portal </vt:lpstr>
      <vt:lpstr>UW Public Contracts and Bidding Portal </vt:lpstr>
      <vt:lpstr>Delegated Signature Authority </vt:lpstr>
      <vt:lpstr>Procurement Services – Event Planning Webpage  </vt:lpstr>
      <vt:lpstr>New! Event Planning Quick Guide </vt:lpstr>
      <vt:lpstr>Catering - UW Campus Resources</vt:lpstr>
      <vt:lpstr>Catering – UW Contract Supplier Pool</vt:lpstr>
      <vt:lpstr>Catering Supplier Pool Spreadsheet </vt:lpstr>
      <vt:lpstr>Hotels</vt:lpstr>
      <vt:lpstr>Hotels – Travel Services Website </vt:lpstr>
      <vt:lpstr>Travel Services – Hotel Contract/Agreement List </vt:lpstr>
      <vt:lpstr>Charters/Transportation</vt:lpstr>
      <vt:lpstr>Conferences</vt:lpstr>
      <vt:lpstr>Workday Requisition Best Practices - Events</vt:lpstr>
      <vt:lpstr>Resources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Nicholson</dc:creator>
  <cp:lastModifiedBy>Heather Nicholson</cp:lastModifiedBy>
  <cp:revision>352</cp:revision>
  <cp:lastPrinted>2025-01-24T17:08:50Z</cp:lastPrinted>
  <dcterms:created xsi:type="dcterms:W3CDTF">2023-08-10T17:46:19Z</dcterms:created>
  <dcterms:modified xsi:type="dcterms:W3CDTF">2025-09-26T21:48:21Z</dcterms:modified>
</cp:coreProperties>
</file>