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</p:sldMasterIdLst>
  <p:notesMasterIdLst>
    <p:notesMasterId r:id="rId26"/>
  </p:notesMasterIdLst>
  <p:sldIdLst>
    <p:sldId id="260" r:id="rId4"/>
    <p:sldId id="261" r:id="rId5"/>
    <p:sldId id="1379020613" r:id="rId6"/>
    <p:sldId id="269" r:id="rId7"/>
    <p:sldId id="1379020597" r:id="rId8"/>
    <p:sldId id="1379020601" r:id="rId9"/>
    <p:sldId id="1379020615" r:id="rId10"/>
    <p:sldId id="1379020603" r:id="rId11"/>
    <p:sldId id="1379020598" r:id="rId12"/>
    <p:sldId id="1379020602" r:id="rId13"/>
    <p:sldId id="1379020600" r:id="rId14"/>
    <p:sldId id="1379020614" r:id="rId15"/>
    <p:sldId id="1379020599" r:id="rId16"/>
    <p:sldId id="1379020596" r:id="rId17"/>
    <p:sldId id="1379020557" r:id="rId18"/>
    <p:sldId id="1379020612" r:id="rId19"/>
    <p:sldId id="1379020604" r:id="rId20"/>
    <p:sldId id="1379020610" r:id="rId21"/>
    <p:sldId id="1379020609" r:id="rId22"/>
    <p:sldId id="1379020608" r:id="rId23"/>
    <p:sldId id="1379020607" r:id="rId24"/>
    <p:sldId id="137902060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A91"/>
    <a:srgbClr val="25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/>
    <p:restoredTop sz="94682"/>
  </p:normalViewPr>
  <p:slideViewPr>
    <p:cSldViewPr snapToGrid="0" snapToObjects="1" showGuides="1">
      <p:cViewPr varScale="1">
        <p:scale>
          <a:sx n="105" d="100"/>
          <a:sy n="105" d="100"/>
        </p:scale>
        <p:origin x="108" y="444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9D34-071F-4AF7-857E-261A9823324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476A-BDF4-4EE4-9F73-7FF2DE5A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8AA75-5EC1-46B8-B956-706F54570E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1977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2" y="868398"/>
            <a:ext cx="1103781" cy="96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471" y="419691"/>
            <a:ext cx="8197114" cy="49688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4790" y="4737734"/>
            <a:ext cx="1418737" cy="18447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924" y="124677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4868864"/>
            <a:ext cx="577850" cy="2746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471" y="1826234"/>
            <a:ext cx="8197114" cy="2251761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3019" y="4737739"/>
            <a:ext cx="1642019" cy="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4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86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60" r:id="rId4"/>
    <p:sldLayoutId id="2147483661" r:id="rId5"/>
    <p:sldLayoutId id="214748368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  <p:sldLayoutId id="2147483682" r:id="rId6"/>
    <p:sldLayoutId id="214748368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how-to-buy/procurement-card" TargetMode="External"/><Relationship Id="rId2" Type="http://schemas.openxmlformats.org/officeDocument/2006/relationships/hyperlink" Target="https://uwconnect.uw.edu/finance?id=kb_article_view&amp;sysparm_article=KB0033590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inance.uw.edu/ps/node/5567" TargetMode="External"/><Relationship Id="rId4" Type="http://schemas.openxmlformats.org/officeDocument/2006/relationships/hyperlink" Target="https://uwconnect.uw.edu/finance?id=kb_article_view&amp;sysparm_article=KB003244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wconnect.uw.edu/finance?id=kb_article_view&amp;sysparm_article=KB003359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finance.uw.edu/ps/how-to-buy/procurement-car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ProCard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AA639B-441B-2E11-FFF7-6A296F7E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9733"/>
            <a:ext cx="8184662" cy="993775"/>
          </a:xfrm>
        </p:spPr>
        <p:txBody>
          <a:bodyPr/>
          <a:lstStyle/>
          <a:p>
            <a:r>
              <a:rPr lang="en-US" dirty="0"/>
              <a:t>Verification – Tax and Supplier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D9D06-C92C-8BAA-AA4B-C85EA3440C23}"/>
              </a:ext>
            </a:extLst>
          </p:cNvPr>
          <p:cNvSpPr txBox="1"/>
          <p:nvPr/>
        </p:nvSpPr>
        <p:spPr>
          <a:xfrm>
            <a:off x="5596867" y="419946"/>
            <a:ext cx="3455693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assessment: Was tax paid?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check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No, is it taxable?</a:t>
            </a:r>
          </a:p>
        </p:txBody>
      </p:sp>
      <p:pic>
        <p:nvPicPr>
          <p:cNvPr id="2" name="Picture 1" descr="Transaction Details tab of verification.">
            <a:extLst>
              <a:ext uri="{FF2B5EF4-FFF2-40B4-BE49-F238E27FC236}">
                <a16:creationId xmlns:a16="http://schemas.microsoft.com/office/drawing/2014/main" id="{A5E38122-D304-0388-F2EC-6E964258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5" y="1540169"/>
            <a:ext cx="7098166" cy="2625190"/>
          </a:xfrm>
          <a:prstGeom prst="rect">
            <a:avLst/>
          </a:prstGeom>
        </p:spPr>
      </p:pic>
      <p:sp>
        <p:nvSpPr>
          <p:cNvPr id="8" name="Rectangle 7" descr="Highlight box over the optional Supplier field. ">
            <a:extLst>
              <a:ext uri="{FF2B5EF4-FFF2-40B4-BE49-F238E27FC236}">
                <a16:creationId xmlns:a16="http://schemas.microsoft.com/office/drawing/2014/main" id="{5950D9B1-A7CF-C149-E1AA-C5C04FEBC60E}"/>
              </a:ext>
            </a:extLst>
          </p:cNvPr>
          <p:cNvSpPr/>
          <p:nvPr/>
        </p:nvSpPr>
        <p:spPr>
          <a:xfrm>
            <a:off x="2487920" y="3144062"/>
            <a:ext cx="2568413" cy="35039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 box over the Sales Tax Collec ted field and Default Tax Option field.">
            <a:extLst>
              <a:ext uri="{FF2B5EF4-FFF2-40B4-BE49-F238E27FC236}">
                <a16:creationId xmlns:a16="http://schemas.microsoft.com/office/drawing/2014/main" id="{7DD37850-BDE4-814B-7551-E53694E723A4}"/>
              </a:ext>
            </a:extLst>
          </p:cNvPr>
          <p:cNvSpPr/>
          <p:nvPr/>
        </p:nvSpPr>
        <p:spPr>
          <a:xfrm>
            <a:off x="5223742" y="3303534"/>
            <a:ext cx="2597150" cy="4244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 box over the Sales Tax Collected checkbox.">
            <a:extLst>
              <a:ext uri="{FF2B5EF4-FFF2-40B4-BE49-F238E27FC236}">
                <a16:creationId xmlns:a16="http://schemas.microsoft.com/office/drawing/2014/main" id="{8C235A25-9CB6-FD1D-2832-CEECF47F5E92}"/>
              </a:ext>
            </a:extLst>
          </p:cNvPr>
          <p:cNvSpPr/>
          <p:nvPr/>
        </p:nvSpPr>
        <p:spPr>
          <a:xfrm>
            <a:off x="6354701" y="3323519"/>
            <a:ext cx="234013" cy="1714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8089B-E706-0001-7FC4-CF321D9A38EA}"/>
              </a:ext>
            </a:extLst>
          </p:cNvPr>
          <p:cNvSpPr txBox="1"/>
          <p:nvPr/>
        </p:nvSpPr>
        <p:spPr>
          <a:xfrm>
            <a:off x="343982" y="4177226"/>
            <a:ext cx="4034397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Optional “Supplier” field: if the supplier’s name is listed </a:t>
            </a:r>
            <a:r>
              <a:rPr lang="en-US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exactly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same as shown on your receipt.</a:t>
            </a:r>
          </a:p>
        </p:txBody>
      </p:sp>
      <p:pic>
        <p:nvPicPr>
          <p:cNvPr id="4" name="Picture 3" descr="Default Tax Option menu options.">
            <a:extLst>
              <a:ext uri="{FF2B5EF4-FFF2-40B4-BE49-F238E27FC236}">
                <a16:creationId xmlns:a16="http://schemas.microsoft.com/office/drawing/2014/main" id="{F146EB83-9CF6-E91B-AB4E-6CF12DFC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71" y="4296992"/>
            <a:ext cx="1345046" cy="522015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ACBD427-7946-AA9C-E0E8-BF6465F8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6403800" y="3866470"/>
            <a:ext cx="761855" cy="52482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93D4C6D-A249-FA92-63C3-D9A9D5DA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60375" y="3323519"/>
            <a:ext cx="2027545" cy="8418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2D9E6B-9029-B48C-B1EC-305D4DA69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88714" y="1363508"/>
            <a:ext cx="0" cy="155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8DC702-8CC8-8590-AFA0-A128EC3F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BD927-DA89-AA47-2B66-88CE0F692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43" y="1501872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i="0" dirty="0">
                <a:effectLst/>
                <a:latin typeface="Open Sans" panose="020B0606030504020204" pitchFamily="34" charset="0"/>
              </a:rPr>
              <a:t>It is the responsibility of University of Washington employees to ensure tax is charged to all UW purchases if the item being purchased is used in the state of Washington. Each receipt/invoice for ProCard transactions with an out of state merchant should be reviewed to determine if the merchant charged Washington State sales tax. </a:t>
            </a:r>
          </a:p>
          <a:p>
            <a:pPr marL="0" indent="0">
              <a:buNone/>
            </a:pPr>
            <a:endParaRPr lang="en-US" sz="1600" b="0" dirty="0">
              <a:latin typeface="Open Sans" panose="020B0606030504020204" pitchFamily="34" charset="0"/>
            </a:endParaRPr>
          </a:p>
          <a:p>
            <a:r>
              <a:rPr lang="en-US" sz="1600" b="0" dirty="0">
                <a:latin typeface="Open Sans" panose="020B0606030504020204" pitchFamily="34" charset="0"/>
              </a:rPr>
              <a:t>Sales tax was charged: check the “Sales Tax Collected” box.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Sales tax was not charged, use tax needed: use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 “Default Tax Option” to assess use tax. 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Purchase not taxable: do not check the sales tax box or use the “Default Tax Option” and ignore the warnings that come up.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344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F8D24C-0DFA-C79D-DAFA-EA09963D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Line Fields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857D5-8862-B6EB-F4EC-4ABF1E327D3D}"/>
              </a:ext>
            </a:extLst>
          </p:cNvPr>
          <p:cNvSpPr txBox="1"/>
          <p:nvPr/>
        </p:nvSpPr>
        <p:spPr>
          <a:xfrm>
            <a:off x="4650959" y="186429"/>
            <a:ext cx="2771986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Item Description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Description of the purchase.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04EB2-8873-2CFF-4AFD-4C38F0FAA422}"/>
              </a:ext>
            </a:extLst>
          </p:cNvPr>
          <p:cNvSpPr txBox="1"/>
          <p:nvPr/>
        </p:nvSpPr>
        <p:spPr>
          <a:xfrm>
            <a:off x="508248" y="1676811"/>
            <a:ext cx="1735791" cy="28623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You cannot split a transaction between funds in two different companies. All funds need to be the same company.</a:t>
            </a:r>
          </a:p>
        </p:txBody>
      </p:sp>
      <p:pic>
        <p:nvPicPr>
          <p:cNvPr id="13" name="Picture 12" descr="Transaction Details line fields.">
            <a:extLst>
              <a:ext uri="{FF2B5EF4-FFF2-40B4-BE49-F238E27FC236}">
                <a16:creationId xmlns:a16="http://schemas.microsoft.com/office/drawing/2014/main" id="{BC1FEF46-5FD4-7C2F-F356-1F9246E3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75" y="1598426"/>
            <a:ext cx="6298662" cy="2235189"/>
          </a:xfrm>
          <a:prstGeom prst="rect">
            <a:avLst/>
          </a:prstGeom>
        </p:spPr>
      </p:pic>
      <p:sp>
        <p:nvSpPr>
          <p:cNvPr id="14" name="Rectangle 13" descr="Highlight box over the Company field.">
            <a:extLst>
              <a:ext uri="{FF2B5EF4-FFF2-40B4-BE49-F238E27FC236}">
                <a16:creationId xmlns:a16="http://schemas.microsoft.com/office/drawing/2014/main" id="{95CDB2F7-56CD-7446-D876-C0F62EB4DEB7}"/>
              </a:ext>
            </a:extLst>
          </p:cNvPr>
          <p:cNvSpPr/>
          <p:nvPr/>
        </p:nvSpPr>
        <p:spPr>
          <a:xfrm>
            <a:off x="2826359" y="2094106"/>
            <a:ext cx="1275547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Highlight box over the Tax Applicability field.">
            <a:extLst>
              <a:ext uri="{FF2B5EF4-FFF2-40B4-BE49-F238E27FC236}">
                <a16:creationId xmlns:a16="http://schemas.microsoft.com/office/drawing/2014/main" id="{0245BA8A-421F-71A2-07A5-C9557FFE2ED9}"/>
              </a:ext>
            </a:extLst>
          </p:cNvPr>
          <p:cNvSpPr/>
          <p:nvPr/>
        </p:nvSpPr>
        <p:spPr>
          <a:xfrm>
            <a:off x="7064598" y="2104765"/>
            <a:ext cx="1487204" cy="42634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Highlight box over the Line Item Description field. ">
            <a:extLst>
              <a:ext uri="{FF2B5EF4-FFF2-40B4-BE49-F238E27FC236}">
                <a16:creationId xmlns:a16="http://schemas.microsoft.com/office/drawing/2014/main" id="{C2CE4ABB-7965-5BDE-ABB2-7B7DA5A5D221}"/>
              </a:ext>
            </a:extLst>
          </p:cNvPr>
          <p:cNvSpPr/>
          <p:nvPr/>
        </p:nvSpPr>
        <p:spPr>
          <a:xfrm>
            <a:off x="5557832" y="2556929"/>
            <a:ext cx="1487204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Highlight box over the Spend Category field.">
            <a:extLst>
              <a:ext uri="{FF2B5EF4-FFF2-40B4-BE49-F238E27FC236}">
                <a16:creationId xmlns:a16="http://schemas.microsoft.com/office/drawing/2014/main" id="{426FDC1B-F15B-2383-09C0-5BBC373F7697}"/>
              </a:ext>
            </a:extLst>
          </p:cNvPr>
          <p:cNvSpPr/>
          <p:nvPr/>
        </p:nvSpPr>
        <p:spPr>
          <a:xfrm>
            <a:off x="5557832" y="3195272"/>
            <a:ext cx="1487204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76C1-501F-9BF0-D777-3AF70627EE6E}"/>
              </a:ext>
            </a:extLst>
          </p:cNvPr>
          <p:cNvSpPr txBox="1"/>
          <p:nvPr/>
        </p:nvSpPr>
        <p:spPr>
          <a:xfrm>
            <a:off x="3281769" y="4105450"/>
            <a:ext cx="3782829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Category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Pick an appropriate spend category that has the correct taxability.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0AD8926-7F61-4447-8F69-9FC2A27C7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  <a:endCxn id="14" idx="2"/>
          </p:cNvCxnSpPr>
          <p:nvPr/>
        </p:nvCxnSpPr>
        <p:spPr>
          <a:xfrm flipV="1">
            <a:off x="2244039" y="2579102"/>
            <a:ext cx="1220094" cy="5288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4CB89A-87EA-1AEE-0E8B-40393B1B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52655" y="1109759"/>
            <a:ext cx="0" cy="1447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252F2-D6ED-4819-F4FE-626FEA72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25836" y="3680268"/>
            <a:ext cx="0" cy="425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5FB2D6F-7496-1F3A-DC5A-F16D2F8E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5400000" flipH="1" flipV="1">
            <a:off x="6245405" y="3398296"/>
            <a:ext cx="2207643" cy="56925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2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3DB3B5AB-82BA-10B0-2D42-8E60B65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9733"/>
            <a:ext cx="8184662" cy="993775"/>
          </a:xfrm>
        </p:spPr>
        <p:txBody>
          <a:bodyPr/>
          <a:lstStyle/>
          <a:p>
            <a:r>
              <a:rPr lang="en-US" dirty="0"/>
              <a:t>Verification – Additional Line Fields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05BCE-6718-C837-925A-42DDED37EBDB}"/>
              </a:ext>
            </a:extLst>
          </p:cNvPr>
          <p:cNvSpPr txBox="1"/>
          <p:nvPr/>
        </p:nvSpPr>
        <p:spPr>
          <a:xfrm>
            <a:off x="7055565" y="201169"/>
            <a:ext cx="1937185" cy="14773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Splits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way to split the line item between funds in the same Company.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0E846-2BCB-4631-BF7E-FFA678991745}"/>
              </a:ext>
            </a:extLst>
          </p:cNvPr>
          <p:cNvSpPr txBox="1"/>
          <p:nvPr/>
        </p:nvSpPr>
        <p:spPr>
          <a:xfrm>
            <a:off x="94380" y="1604457"/>
            <a:ext cx="296747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business purpose of the purchase.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4F0B8-8DE6-E3F3-B279-05DE139DBE6E}"/>
              </a:ext>
            </a:extLst>
          </p:cNvPr>
          <p:cNvSpPr txBox="1"/>
          <p:nvPr/>
        </p:nvSpPr>
        <p:spPr>
          <a:xfrm>
            <a:off x="3061855" y="1266390"/>
            <a:ext cx="399371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Center and Additional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Worktags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X out all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worktags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before adding appropriate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worktags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6" name="Picture 5" descr="Line item Memo field showing the business purpose of the purchase.">
            <a:extLst>
              <a:ext uri="{FF2B5EF4-FFF2-40B4-BE49-F238E27FC236}">
                <a16:creationId xmlns:a16="http://schemas.microsoft.com/office/drawing/2014/main" id="{A87A3B76-E376-AA96-D4A6-7B96D067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03" y="2436392"/>
            <a:ext cx="1142516" cy="2707108"/>
          </a:xfrm>
          <a:prstGeom prst="rect">
            <a:avLst/>
          </a:prstGeom>
        </p:spPr>
      </p:pic>
      <p:sp>
        <p:nvSpPr>
          <p:cNvPr id="7" name="Rectangle 6" descr="Highlight box over the Memo field.">
            <a:extLst>
              <a:ext uri="{FF2B5EF4-FFF2-40B4-BE49-F238E27FC236}">
                <a16:creationId xmlns:a16="http://schemas.microsoft.com/office/drawing/2014/main" id="{F9EE1A6D-0A37-A9A4-9B8A-17837A5D1AE5}"/>
              </a:ext>
            </a:extLst>
          </p:cNvPr>
          <p:cNvSpPr/>
          <p:nvPr/>
        </p:nvSpPr>
        <p:spPr>
          <a:xfrm>
            <a:off x="746748" y="2436392"/>
            <a:ext cx="1142515" cy="108697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ne detail fields of Cost Center, Resource, Additional Worktags, and Splits.">
            <a:extLst>
              <a:ext uri="{FF2B5EF4-FFF2-40B4-BE49-F238E27FC236}">
                <a16:creationId xmlns:a16="http://schemas.microsoft.com/office/drawing/2014/main" id="{0C0F5086-FBA8-F17D-D1D1-8A62B20B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7" y="2436392"/>
            <a:ext cx="6349145" cy="2707108"/>
          </a:xfrm>
          <a:prstGeom prst="rect">
            <a:avLst/>
          </a:prstGeom>
        </p:spPr>
      </p:pic>
      <p:sp>
        <p:nvSpPr>
          <p:cNvPr id="10" name="Rectangle 9" descr="Highlight box over fields Cost Center, Resource, and Additional Worktags.">
            <a:extLst>
              <a:ext uri="{FF2B5EF4-FFF2-40B4-BE49-F238E27FC236}">
                <a16:creationId xmlns:a16="http://schemas.microsoft.com/office/drawing/2014/main" id="{D1C6C2E0-E921-2D3D-B3AF-D58A155E9BC6}"/>
              </a:ext>
            </a:extLst>
          </p:cNvPr>
          <p:cNvSpPr/>
          <p:nvPr/>
        </p:nvSpPr>
        <p:spPr>
          <a:xfrm>
            <a:off x="1925373" y="2436392"/>
            <a:ext cx="4939554" cy="24274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Highlight box over Splits field.">
            <a:extLst>
              <a:ext uri="{FF2B5EF4-FFF2-40B4-BE49-F238E27FC236}">
                <a16:creationId xmlns:a16="http://schemas.microsoft.com/office/drawing/2014/main" id="{BBDBC01F-5363-CCFA-C348-6BEA609C9976}"/>
              </a:ext>
            </a:extLst>
          </p:cNvPr>
          <p:cNvSpPr/>
          <p:nvPr/>
        </p:nvSpPr>
        <p:spPr>
          <a:xfrm>
            <a:off x="6864927" y="2450246"/>
            <a:ext cx="1246909" cy="83349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2AD52D-973B-D896-EAD6-5D88D777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2706" y="2189720"/>
            <a:ext cx="0" cy="18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0CC353-1DB9-DBCD-1321-06D1A38E3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7545" y="1678497"/>
            <a:ext cx="0" cy="6975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11DDABC-EB64-3BF1-9CA0-23D1069BF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102346" y="2335478"/>
            <a:ext cx="729093" cy="55971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3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6B536-1347-F151-17AD-82984A62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E1A8A6-8955-27AA-F61B-DC0DF6504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24878"/>
            <a:ext cx="8197114" cy="2251761"/>
          </a:xfrm>
        </p:spPr>
        <p:txBody>
          <a:bodyPr/>
          <a:lstStyle/>
          <a:p>
            <a:r>
              <a:rPr lang="en-US" sz="2000" dirty="0"/>
              <a:t>Required for every verification</a:t>
            </a:r>
          </a:p>
          <a:p>
            <a:r>
              <a:rPr lang="en-US" sz="2000" dirty="0"/>
              <a:t>Best practice to attach an itemized receipt</a:t>
            </a:r>
          </a:p>
          <a:p>
            <a:r>
              <a:rPr lang="en-US" sz="2000" dirty="0"/>
              <a:t>Some examples of what is </a:t>
            </a:r>
            <a:r>
              <a:rPr lang="en-US" sz="2000" u="sng" dirty="0"/>
              <a:t>not</a:t>
            </a:r>
            <a:r>
              <a:rPr lang="en-US" sz="2000" dirty="0"/>
              <a:t> acceptable:</a:t>
            </a:r>
          </a:p>
          <a:p>
            <a:pPr lvl="1"/>
            <a:r>
              <a:rPr lang="en-US" sz="1800" dirty="0"/>
              <a:t>Handwritten document</a:t>
            </a:r>
          </a:p>
          <a:p>
            <a:pPr lvl="1"/>
            <a:r>
              <a:rPr lang="en-US" sz="1800" dirty="0"/>
              <a:t>Excel spreadsheet listing charges</a:t>
            </a:r>
          </a:p>
          <a:p>
            <a:pPr lvl="1"/>
            <a:r>
              <a:rPr lang="en-US" sz="1800" dirty="0"/>
              <a:t>Email description of the purchase</a:t>
            </a:r>
          </a:p>
        </p:txBody>
      </p:sp>
      <p:pic>
        <p:nvPicPr>
          <p:cNvPr id="6" name="Picture 5" descr="Attachments field in verification. ">
            <a:extLst>
              <a:ext uri="{FF2B5EF4-FFF2-40B4-BE49-F238E27FC236}">
                <a16:creationId xmlns:a16="http://schemas.microsoft.com/office/drawing/2014/main" id="{1BFAE30D-791F-3B43-8900-D01ED5BB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98" y="3635693"/>
            <a:ext cx="6633204" cy="15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7927-C838-1F04-C659-F68E6FF5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ProCard Verification Approval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84E19-10BC-D643-27A3-F8B768022507}"/>
              </a:ext>
            </a:extLst>
          </p:cNvPr>
          <p:cNvSpPr/>
          <p:nvPr/>
        </p:nvSpPr>
        <p:spPr>
          <a:xfrm>
            <a:off x="7308482" y="444204"/>
            <a:ext cx="1171575" cy="6234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 Option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AE5A00-BDB7-7833-9DBB-08608581D14E}"/>
              </a:ext>
            </a:extLst>
          </p:cNvPr>
          <p:cNvSpPr/>
          <p:nvPr/>
        </p:nvSpPr>
        <p:spPr>
          <a:xfrm>
            <a:off x="435471" y="1137834"/>
            <a:ext cx="1771650" cy="6762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Verification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1A246F-BD39-33AC-454A-4936B3DCC011}"/>
              </a:ext>
            </a:extLst>
          </p:cNvPr>
          <p:cNvSpPr/>
          <p:nvPr/>
        </p:nvSpPr>
        <p:spPr>
          <a:xfrm>
            <a:off x="2443163" y="1158578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Cardholder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6B08F0-5A91-AAA4-FA9C-F2F51348AB26}"/>
              </a:ext>
            </a:extLst>
          </p:cNvPr>
          <p:cNvSpPr/>
          <p:nvPr/>
        </p:nvSpPr>
        <p:spPr>
          <a:xfrm>
            <a:off x="4629745" y="1177440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Procurement Data Entry Specialist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1ADAC44-B751-C1EE-7381-7E3A386ED083}"/>
              </a:ext>
            </a:extLst>
          </p:cNvPr>
          <p:cNvSpPr/>
          <p:nvPr/>
        </p:nvSpPr>
        <p:spPr>
          <a:xfrm>
            <a:off x="6908431" y="1197986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R1439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My Procurement Card Verifications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88A4A5-CCD1-15B7-4CFB-310E0E36F1C1}"/>
              </a:ext>
            </a:extLst>
          </p:cNvPr>
          <p:cNvSpPr/>
          <p:nvPr/>
        </p:nvSpPr>
        <p:spPr>
          <a:xfrm>
            <a:off x="435471" y="2233612"/>
            <a:ext cx="1771650" cy="6762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98CD1C-B1A0-B958-4E51-37EC373C0359}"/>
              </a:ext>
            </a:extLst>
          </p:cNvPr>
          <p:cNvSpPr/>
          <p:nvPr/>
        </p:nvSpPr>
        <p:spPr>
          <a:xfrm>
            <a:off x="2443163" y="2211688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Procurement Data Entry Specialist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10F55C-8197-4FB3-3F16-408CB57E88C3}"/>
              </a:ext>
            </a:extLst>
          </p:cNvPr>
          <p:cNvSpPr/>
          <p:nvPr/>
        </p:nvSpPr>
        <p:spPr>
          <a:xfrm>
            <a:off x="4650880" y="2211688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Grant Manager, Cost Center Manager etc.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08EBD0-4C75-2583-508F-1D0B09B1FB27}"/>
              </a:ext>
            </a:extLst>
          </p:cNvPr>
          <p:cNvSpPr/>
          <p:nvPr/>
        </p:nvSpPr>
        <p:spPr>
          <a:xfrm>
            <a:off x="6908430" y="2169628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Filter in My Tasks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R1438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BC15E2-0B97-0D20-3295-416AAF27C92F}"/>
              </a:ext>
            </a:extLst>
          </p:cNvPr>
          <p:cNvSpPr/>
          <p:nvPr/>
        </p:nvSpPr>
        <p:spPr>
          <a:xfrm>
            <a:off x="435471" y="3205547"/>
            <a:ext cx="1771650" cy="6762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A2C922-8399-DF62-B593-37697A5ADC46}"/>
              </a:ext>
            </a:extLst>
          </p:cNvPr>
          <p:cNvSpPr/>
          <p:nvPr/>
        </p:nvSpPr>
        <p:spPr>
          <a:xfrm>
            <a:off x="2443163" y="3243665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Grant Manager, Cost Center Manager etc.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E55638-E98E-DE20-1CBF-3D89B41FC34C}"/>
              </a:ext>
            </a:extLst>
          </p:cNvPr>
          <p:cNvSpPr/>
          <p:nvPr/>
        </p:nvSpPr>
        <p:spPr>
          <a:xfrm>
            <a:off x="6908429" y="3080632"/>
            <a:ext cx="1971675" cy="7048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Filter in My Tasks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R1438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E0285A2-3FA4-63E7-580D-1D4CC507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4212" y="1884561"/>
            <a:ext cx="409575" cy="28733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24FEA40-BAAB-8196-289A-838811CB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929" y="1882290"/>
            <a:ext cx="409575" cy="28733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AC71FE2-9EB0-4AB7-C1BD-5A500033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4212" y="2956327"/>
            <a:ext cx="409575" cy="28733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A387-AA40-6573-9E97-1E4D2BA7EE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2A098-C205-46C9-9A6D-EB2B202899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7CC21-3871-23F6-CE3A-7348D6469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2555" y="4481945"/>
            <a:ext cx="2313627" cy="598646"/>
          </a:xfrm>
          <a:prstGeom prst="rect">
            <a:avLst/>
          </a:prstGeom>
          <a:solidFill>
            <a:srgbClr val="E2CA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178D0-E119-DE3A-679E-647B0886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Cancelling a Verification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112F5-D53C-3026-A904-96A197559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648" y="1522849"/>
            <a:ext cx="8197114" cy="23659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latin typeface="Open Sans"/>
                <a:ea typeface="Open Sans"/>
                <a:cs typeface="Open Sans"/>
              </a:rPr>
              <a:t>Note: </a:t>
            </a:r>
            <a:r>
              <a:rPr lang="en-US" sz="1400" b="0" dirty="0">
                <a:latin typeface="Open Sans"/>
                <a:ea typeface="Open Sans"/>
                <a:cs typeface="Open Sans"/>
              </a:rPr>
              <a:t>Does not cancel the charge, it just cancels the PC# assigned and returns the transaction to the cardholder’s que.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When you might need to cancel a ProCard verification (PC#):</a:t>
            </a:r>
          </a:p>
          <a:p>
            <a:pPr marL="631814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When multiple transactions were verified (but unapproved) together and should not have been</a:t>
            </a:r>
          </a:p>
          <a:p>
            <a:pPr marL="631814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When a verification has a creation date earlier than the date an individual’s security role was set up and that person needs to be able to approve it.</a:t>
            </a:r>
            <a:endParaRPr lang="en-US" sz="1600" b="0" dirty="0">
              <a:latin typeface="Open Sans"/>
              <a:ea typeface="Open Sans"/>
              <a:cs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9F7A-1C38-33EF-530D-3E511D14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47885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6E21E-E1F8-3598-BF51-68EF156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ProCard Activity Reports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87816D-5F98-1F06-A664-B9B3A25FF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904" y="1467431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R1439 – Find Credit Card Transactions </a:t>
            </a:r>
          </a:p>
          <a:p>
            <a:pPr marL="457200" lvl="1" indent="0">
              <a:buNone/>
            </a:pPr>
            <a:r>
              <a:rPr lang="en-US" sz="1050" b="0" dirty="0"/>
              <a:t>Will show ProCard Transactions in draft and new status. </a:t>
            </a:r>
            <a:r>
              <a:rPr lang="en-US" sz="1050" b="0" i="1" dirty="0"/>
              <a:t>Audience: </a:t>
            </a:r>
            <a:r>
              <a:rPr lang="en-US" sz="1050" b="0" dirty="0"/>
              <a:t>Individuals who verify charges and administrators who are keeping track of staff work progress.</a:t>
            </a:r>
          </a:p>
          <a:p>
            <a:pPr marL="0" indent="0">
              <a:buNone/>
            </a:pPr>
            <a:r>
              <a:rPr lang="en-US" sz="1400" dirty="0"/>
              <a:t>R1438 – Find Procurement Card Transaction Verifications</a:t>
            </a:r>
          </a:p>
          <a:p>
            <a:pPr marL="457200" lvl="1" indent="0">
              <a:buNone/>
            </a:pPr>
            <a:r>
              <a:rPr lang="en-US" sz="1050" b="0" dirty="0"/>
              <a:t>Finding ProCard verifications for any worker that have been started (In Progress). </a:t>
            </a:r>
            <a:r>
              <a:rPr lang="en-US" sz="1050" b="0" i="1" dirty="0"/>
              <a:t>Audience: </a:t>
            </a:r>
            <a:r>
              <a:rPr lang="en-US" sz="1050" b="0" dirty="0"/>
              <a:t>Individuals who verify charges and administrators who are keeping track of staff work progress.</a:t>
            </a:r>
          </a:p>
          <a:p>
            <a:pPr marL="0" indent="0">
              <a:buNone/>
            </a:pPr>
            <a:r>
              <a:rPr lang="en-US" sz="1400" dirty="0"/>
              <a:t>R0552 – Business Processes in Flight Initiated by Me</a:t>
            </a:r>
          </a:p>
          <a:p>
            <a:pPr marL="457200" lvl="1" indent="0">
              <a:buNone/>
            </a:pPr>
            <a:r>
              <a:rPr lang="en-US" sz="1050" b="0" dirty="0"/>
              <a:t>Finding transactions on business processes that have been submitted by the individual running the report, shows the next step in the approval process (In Progress). </a:t>
            </a:r>
            <a:r>
              <a:rPr lang="en-US" sz="1050" b="0" i="1" dirty="0"/>
              <a:t>Audience: </a:t>
            </a:r>
            <a:r>
              <a:rPr lang="en-US" sz="1050" b="0" dirty="0"/>
              <a:t>cardholder keeping track of what status their charges are in.</a:t>
            </a:r>
          </a:p>
          <a:p>
            <a:pPr marL="0" indent="0">
              <a:buNone/>
            </a:pPr>
            <a:r>
              <a:rPr lang="en-US" sz="1400" dirty="0"/>
              <a:t>R1523 – In-Progress Business Process Event Tracking</a:t>
            </a:r>
          </a:p>
          <a:p>
            <a:pPr marL="457200" lvl="1" indent="0">
              <a:buNone/>
            </a:pPr>
            <a:r>
              <a:rPr lang="en-US" sz="1050" b="0" dirty="0"/>
              <a:t>Run for any worker. </a:t>
            </a:r>
            <a:r>
              <a:rPr lang="en-US" sz="1050" b="0" i="1" dirty="0"/>
              <a:t>Audience: </a:t>
            </a:r>
            <a:r>
              <a:rPr lang="en-US" sz="1050" b="0" dirty="0"/>
              <a:t>Administrators and Approvers with auditing department ProCard activity (In Progress)</a:t>
            </a:r>
            <a:endParaRPr lang="en-US" sz="1100" b="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414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DA5CB-FFA0-B9AA-71F9-CF419AA6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ProCard - PDES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395A4-9008-6B20-EBC2-F42A6354C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050" y="1578267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Note: </a:t>
            </a:r>
            <a:r>
              <a:rPr lang="en-US" sz="1400" b="0" dirty="0">
                <a:solidFill>
                  <a:schemeClr val="tx1"/>
                </a:solidFill>
              </a:rPr>
              <a:t>Use the same filter set up as other individuals in your same role. </a:t>
            </a:r>
          </a:p>
          <a:p>
            <a:pPr marL="0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Approving ProCard transactions as the Procurement Data Entry Specialist (PDES)</a:t>
            </a:r>
          </a:p>
          <a:p>
            <a:endParaRPr lang="en-US" sz="1400" dirty="0"/>
          </a:p>
        </p:txBody>
      </p:sp>
      <p:pic>
        <p:nvPicPr>
          <p:cNvPr id="4" name="Picture 3" descr="Filter for approvals in Workday. Screen shows the set up for approvals as the Procurement Data Entry Specialist role.">
            <a:extLst>
              <a:ext uri="{FF2B5EF4-FFF2-40B4-BE49-F238E27FC236}">
                <a16:creationId xmlns:a16="http://schemas.microsoft.com/office/drawing/2014/main" id="{72330827-779F-0486-61CF-453B1509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81" y="2481353"/>
            <a:ext cx="6953250" cy="23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0A7CC-D65E-8C39-15FE-868E5F47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E808D-068C-6DE9-9970-F3664104E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812239"/>
            <a:ext cx="8197114" cy="2251761"/>
          </a:xfrm>
        </p:spPr>
        <p:txBody>
          <a:bodyPr/>
          <a:lstStyle/>
          <a:p>
            <a:r>
              <a:rPr lang="en-US" dirty="0"/>
              <a:t>What to Know Before You Begin</a:t>
            </a:r>
          </a:p>
          <a:p>
            <a:r>
              <a:rPr lang="en-US" dirty="0"/>
              <a:t>Verification</a:t>
            </a:r>
          </a:p>
          <a:p>
            <a:r>
              <a:rPr lang="en-US" dirty="0"/>
              <a:t>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3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9FB1D-F410-026E-B9D9-463DA8E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ProCard – Funding Manager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7CC45-0040-A963-EBF8-29222435A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29776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Note: </a:t>
            </a:r>
            <a:r>
              <a:rPr lang="en-US" sz="1400" b="0" dirty="0">
                <a:solidFill>
                  <a:schemeClr val="tx1"/>
                </a:solidFill>
              </a:rPr>
              <a:t>Use the same filter set up as other individuals in your same role. </a:t>
            </a:r>
          </a:p>
          <a:p>
            <a:pPr marL="0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Approving ProCard transactions as the Funding Manager (Cost Center Manager or Grant Manager</a:t>
            </a:r>
          </a:p>
          <a:p>
            <a:endParaRPr lang="en-US" sz="1400" dirty="0"/>
          </a:p>
        </p:txBody>
      </p:sp>
      <p:pic>
        <p:nvPicPr>
          <p:cNvPr id="4" name="Picture 3" descr="Filter for approvals in Workday. Screen shows filter set up for finding approvals in the Funding Manager role.">
            <a:extLst>
              <a:ext uri="{FF2B5EF4-FFF2-40B4-BE49-F238E27FC236}">
                <a16:creationId xmlns:a16="http://schemas.microsoft.com/office/drawing/2014/main" id="{716D0337-D31C-BA97-1B4A-86C4B929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1" y="2638930"/>
            <a:ext cx="6743700" cy="23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BD50C3-D44F-DE56-07CE-90E4F203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ProCard - Removal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9B128-8988-140B-B9E1-6D45623B9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50559"/>
            <a:ext cx="7857877" cy="14974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Note: </a:t>
            </a:r>
            <a:r>
              <a:rPr lang="en-US" sz="1600" b="0" dirty="0">
                <a:solidFill>
                  <a:schemeClr val="tx1"/>
                </a:solidFill>
              </a:rPr>
              <a:t>Use the same filter set up as other individuals in your same role. </a:t>
            </a:r>
          </a:p>
          <a:p>
            <a:pPr marL="0" indent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Removing card transactions from inbox</a:t>
            </a:r>
          </a:p>
          <a:p>
            <a:endParaRPr lang="en-US" sz="1600" dirty="0"/>
          </a:p>
        </p:txBody>
      </p:sp>
      <p:pic>
        <p:nvPicPr>
          <p:cNvPr id="4" name="Picture 3" descr="Filter for approvals in Workday. Screen shows set up for removing card transactions from an approver inbox.">
            <a:extLst>
              <a:ext uri="{FF2B5EF4-FFF2-40B4-BE49-F238E27FC236}">
                <a16:creationId xmlns:a16="http://schemas.microsoft.com/office/drawing/2014/main" id="{ADE35620-13E0-E23D-B018-6CCEA737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7" y="2490563"/>
            <a:ext cx="5479473" cy="26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D251C-6EA2-04ED-DFEE-3B344E0C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5C930E-EF20-862C-1C73-FAFA0C676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32" y="1481286"/>
            <a:ext cx="8197114" cy="2365901"/>
          </a:xfrm>
        </p:spPr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Manage ProCard in Workday Job Aid: 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https://uwconnect.uw.edu/finance?id=kb_article_view&amp;sysparm_article=KB0033590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6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ProCard Website: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https://finance.uw.edu/ps/how-to-buy/procurement-card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6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Categories Guidance in the UW Connect Finance Portal: 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https://uwconnect.uw.edu/finance?id=kb_article_view&amp;sysparm_article=KB0032449</a:t>
            </a:r>
            <a:endParaRPr lang="en-US" sz="1600" b="1" i="0" dirty="0">
              <a:solidFill>
                <a:schemeClr val="tx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6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ProCard Verification eLearning: 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https://finance.uw.edu/ps/node/5567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6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Workday:</a:t>
            </a:r>
          </a:p>
          <a:p>
            <a:pPr marL="6858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Spend Categories Report</a:t>
            </a:r>
          </a:p>
          <a:p>
            <a:pPr marL="6858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Extract FDM – Spend Categories R1324 Report</a:t>
            </a:r>
            <a:endParaRPr lang="en-US" sz="14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4F76-989E-F737-5751-4C3E3883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Know Before You Begin</a:t>
            </a:r>
          </a:p>
        </p:txBody>
      </p:sp>
    </p:spTree>
    <p:extLst>
      <p:ext uri="{BB962C8B-B14F-4D97-AF65-F5344CB8AC3E}">
        <p14:creationId xmlns:p14="http://schemas.microsoft.com/office/powerpoint/2010/main" val="224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57AA6-640F-2C3F-6D31-B5F2204A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6D88F-B568-454E-0EFA-AEC72A093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13" y="1478421"/>
            <a:ext cx="4338822" cy="17745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Connect Finance Portal:</a:t>
            </a: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</a:rPr>
              <a:t>How to Manage ProCard in Workday: </a:t>
            </a: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https://uwconnect.uw.edu/finance?id=kb_article_view&amp;sysparm_article=KB0033590</a:t>
            </a: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4" descr="UW Connect Finance Portal.">
            <a:extLst>
              <a:ext uri="{FF2B5EF4-FFF2-40B4-BE49-F238E27FC236}">
                <a16:creationId xmlns:a16="http://schemas.microsoft.com/office/drawing/2014/main" id="{63454FE2-576C-66A5-D424-8D356334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3" y="2968327"/>
            <a:ext cx="3442855" cy="1420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5ADAE-4ACD-D161-A178-D9D5BB1023ED}"/>
              </a:ext>
            </a:extLst>
          </p:cNvPr>
          <p:cNvSpPr txBox="1"/>
          <p:nvPr/>
        </p:nvSpPr>
        <p:spPr>
          <a:xfrm>
            <a:off x="4980590" y="1478421"/>
            <a:ext cx="36783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Procurement Services Website:</a:t>
            </a:r>
          </a:p>
          <a:p>
            <a:endParaRPr lang="en-US" b="1" dirty="0"/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 Services: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https://finance.uw.edu/ps/how-to-buy/procurement-card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 descr="Procurement Services website home page.">
            <a:extLst>
              <a:ext uri="{FF2B5EF4-FFF2-40B4-BE49-F238E27FC236}">
                <a16:creationId xmlns:a16="http://schemas.microsoft.com/office/drawing/2014/main" id="{6B97EF2E-77B8-7858-09B2-E4AD0A722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623" y="3005690"/>
            <a:ext cx="2906744" cy="1397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D135E-841D-0AC2-BCCE-30BD66185469}"/>
              </a:ext>
            </a:extLst>
          </p:cNvPr>
          <p:cNvSpPr txBox="1"/>
          <p:nvPr/>
        </p:nvSpPr>
        <p:spPr>
          <a:xfrm>
            <a:off x="3525187" y="4524647"/>
            <a:ext cx="25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frequently! </a:t>
            </a:r>
          </a:p>
        </p:txBody>
      </p:sp>
    </p:spTree>
    <p:extLst>
      <p:ext uri="{BB962C8B-B14F-4D97-AF65-F5344CB8AC3E}">
        <p14:creationId xmlns:p14="http://schemas.microsoft.com/office/powerpoint/2010/main" val="28070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F50F8-028C-746F-180A-A23D9C48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Verification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284E15-83F6-7FC3-A081-AF49EC74E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ProCard Cycle: 1st day of the month to the last banking business day of the month (i.e.: 11/1-11/29 and 11/30-12/31)</a:t>
            </a:r>
          </a:p>
          <a:p>
            <a:r>
              <a:rPr lang="en-US" sz="2000" dirty="0"/>
              <a:t>Verify Transactions weekly in Workday to meet monthly deadline</a:t>
            </a:r>
          </a:p>
          <a:p>
            <a:r>
              <a:rPr lang="en-US" sz="2000" dirty="0"/>
              <a:t>Backups: </a:t>
            </a:r>
            <a:r>
              <a:rPr lang="en-US" sz="2000" b="0" dirty="0">
                <a:solidFill>
                  <a:schemeClr val="tx1"/>
                </a:solidFill>
              </a:rPr>
              <a:t>Have more than one backup for each security role.</a:t>
            </a:r>
            <a:endParaRPr lang="en-US" sz="2000" dirty="0"/>
          </a:p>
          <a:p>
            <a:r>
              <a:rPr lang="en-US" sz="2000" dirty="0"/>
              <a:t>Suspension Policy: </a:t>
            </a:r>
            <a:r>
              <a:rPr lang="en-US" sz="2000" b="0" dirty="0">
                <a:solidFill>
                  <a:schemeClr val="tx1"/>
                </a:solidFill>
              </a:rPr>
              <a:t>Began November, policy on the ProCard home page for reference.</a:t>
            </a:r>
          </a:p>
        </p:txBody>
      </p:sp>
    </p:spTree>
    <p:extLst>
      <p:ext uri="{BB962C8B-B14F-4D97-AF65-F5344CB8AC3E}">
        <p14:creationId xmlns:p14="http://schemas.microsoft.com/office/powerpoint/2010/main" val="29367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B88069-4500-E5ED-94C6-C925F19F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for Verification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9EC17-DB01-5A32-CCF2-2C096AAEC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646955"/>
            <a:ext cx="8197114" cy="2365901"/>
          </a:xfrm>
        </p:spPr>
        <p:txBody>
          <a:bodyPr/>
          <a:lstStyle/>
          <a:p>
            <a:r>
              <a:rPr lang="en-US" sz="2000" dirty="0"/>
              <a:t>Obtain documentation to attach in Workday to support the transactions</a:t>
            </a:r>
          </a:p>
          <a:p>
            <a:r>
              <a:rPr lang="en-US" sz="2000" dirty="0"/>
              <a:t>Cardholders/PDES make sure that the charges are fully verified through the process and get final approval before month end deadline</a:t>
            </a:r>
          </a:p>
          <a:p>
            <a:r>
              <a:rPr lang="en-US" sz="2000" dirty="0"/>
              <a:t>Approvers do approval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106500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BD39-1033-B945-8638-925AF5C6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149453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077D2F-7EE6-962C-E064-DD3884A5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Selecting 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6964D-F30A-DB38-E428-173C20531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43290"/>
            <a:ext cx="8197114" cy="2365901"/>
          </a:xfrm>
        </p:spPr>
        <p:txBody>
          <a:bodyPr/>
          <a:lstStyle/>
          <a:p>
            <a:r>
              <a:rPr lang="en-US" sz="1400" b="0" dirty="0">
                <a:latin typeface="Open Sans"/>
                <a:ea typeface="Open Sans"/>
                <a:cs typeface="Open Sans"/>
              </a:rPr>
              <a:t>Verifying multiple transaction at one time is ok if they all will be under the same Cost Center/Grant. Avoid lumping verifications together if they will have different accounting. </a:t>
            </a:r>
          </a:p>
          <a:p>
            <a:endParaRPr lang="en-US" sz="1400" dirty="0"/>
          </a:p>
        </p:txBody>
      </p:sp>
      <p:pic>
        <p:nvPicPr>
          <p:cNvPr id="6" name="Picture 5" descr="Verify Procurement Card Transactions results list in Workday.">
            <a:extLst>
              <a:ext uri="{FF2B5EF4-FFF2-40B4-BE49-F238E27FC236}">
                <a16:creationId xmlns:a16="http://schemas.microsoft.com/office/drawing/2014/main" id="{F26FD700-D04C-2109-21B1-130905CC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38" y="2203584"/>
            <a:ext cx="6269343" cy="2782558"/>
          </a:xfrm>
          <a:prstGeom prst="rect">
            <a:avLst/>
          </a:prstGeom>
        </p:spPr>
      </p:pic>
      <p:pic>
        <p:nvPicPr>
          <p:cNvPr id="8" name="Picture 7" descr="Checkmark.">
            <a:extLst>
              <a:ext uri="{FF2B5EF4-FFF2-40B4-BE49-F238E27FC236}">
                <a16:creationId xmlns:a16="http://schemas.microsoft.com/office/drawing/2014/main" id="{40FAA4A8-CDC4-27D7-7FDB-62B6F76A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74" y="3951801"/>
            <a:ext cx="137172" cy="1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D3E62-6CD6-31F6-377F-96DE7218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PC Number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CCC83-0CF4-EB7D-34BB-9DFFCD8B1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5" y="1518599"/>
            <a:ext cx="2469861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Once you pick a transaction to verify, it is assigned a PC#. </a:t>
            </a:r>
          </a:p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Every PC# has a creation date. Workday uses that date to compare to dates that security roles were assigned. </a:t>
            </a:r>
          </a:p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If an individual is assigned a security role after the PC creation date, they will not see or be able to approve those past verifications. </a:t>
            </a:r>
          </a:p>
          <a:p>
            <a:endParaRPr lang="en-US" sz="1400" dirty="0"/>
          </a:p>
        </p:txBody>
      </p:sp>
      <p:pic>
        <p:nvPicPr>
          <p:cNvPr id="9" name="Picture 8" descr="Verify Procurement Card Transaction Screen with PC#.">
            <a:extLst>
              <a:ext uri="{FF2B5EF4-FFF2-40B4-BE49-F238E27FC236}">
                <a16:creationId xmlns:a16="http://schemas.microsoft.com/office/drawing/2014/main" id="{DE53E7C5-8BD0-AB97-FA89-B4EC1AAB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34" y="1563150"/>
            <a:ext cx="5935450" cy="1138399"/>
          </a:xfrm>
          <a:prstGeom prst="rect">
            <a:avLst/>
          </a:prstGeom>
        </p:spPr>
      </p:pic>
      <p:sp>
        <p:nvSpPr>
          <p:cNvPr id="12" name="Rectangle 11" descr="Highlight box over the PC#.">
            <a:extLst>
              <a:ext uri="{FF2B5EF4-FFF2-40B4-BE49-F238E27FC236}">
                <a16:creationId xmlns:a16="http://schemas.microsoft.com/office/drawing/2014/main" id="{1F105461-9637-FE49-A7AD-8CDD9AD9BFD4}"/>
              </a:ext>
            </a:extLst>
          </p:cNvPr>
          <p:cNvSpPr/>
          <p:nvPr/>
        </p:nvSpPr>
        <p:spPr>
          <a:xfrm>
            <a:off x="4759260" y="1568166"/>
            <a:ext cx="1167633" cy="37174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EF94A-FA4F-307B-A4AC-EC7E6326F6F7}"/>
              </a:ext>
            </a:extLst>
          </p:cNvPr>
          <p:cNvSpPr/>
          <p:nvPr/>
        </p:nvSpPr>
        <p:spPr>
          <a:xfrm>
            <a:off x="6177122" y="1922823"/>
            <a:ext cx="1551482" cy="466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PC00204410</a:t>
            </a:r>
          </a:p>
        </p:txBody>
      </p:sp>
      <p:pic>
        <p:nvPicPr>
          <p:cNvPr id="11" name="Picture 10" descr="Verification fields screen in Workday.">
            <a:extLst>
              <a:ext uri="{FF2B5EF4-FFF2-40B4-BE49-F238E27FC236}">
                <a16:creationId xmlns:a16="http://schemas.microsoft.com/office/drawing/2014/main" id="{9B4438D6-10E0-A702-200D-F67398AF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34" y="2701549"/>
            <a:ext cx="5935450" cy="2195170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1FA4D1E-E4F9-9991-9ED3-64F4E24DE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H="1">
            <a:off x="5574873" y="1553626"/>
            <a:ext cx="193463" cy="10110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480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7868</TotalTime>
  <Words>1072</Words>
  <Application>Microsoft Office PowerPoint</Application>
  <PresentationFormat>On-screen Show (16:9)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Encode Sans Normal Black</vt:lpstr>
      <vt:lpstr>Lucida Grande</vt:lpstr>
      <vt:lpstr>Open Sans</vt:lpstr>
      <vt:lpstr>Open Sans Light</vt:lpstr>
      <vt:lpstr>Uni Sans</vt:lpstr>
      <vt:lpstr>Custom Design</vt:lpstr>
      <vt:lpstr>2_Custom Design</vt:lpstr>
      <vt:lpstr>1_Custom Design</vt:lpstr>
      <vt:lpstr>ProCard Best Practices</vt:lpstr>
      <vt:lpstr>AGENDA</vt:lpstr>
      <vt:lpstr>What to Know Before You Begin</vt:lpstr>
      <vt:lpstr>RESOURCES</vt:lpstr>
      <vt:lpstr>Regular Verification</vt:lpstr>
      <vt:lpstr>Responsibilities for Verification</vt:lpstr>
      <vt:lpstr>Verification</vt:lpstr>
      <vt:lpstr>Verification – Selecting Transactions</vt:lpstr>
      <vt:lpstr>Verification – PC Number</vt:lpstr>
      <vt:lpstr>Verification – Tax and Supplier</vt:lpstr>
      <vt:lpstr>Taxes</vt:lpstr>
      <vt:lpstr>Verification – Line Fields</vt:lpstr>
      <vt:lpstr>Verification – Additional Line Fields</vt:lpstr>
      <vt:lpstr>Attachments</vt:lpstr>
      <vt:lpstr>ProCard Verification Approval</vt:lpstr>
      <vt:lpstr>Cancelling a Verification</vt:lpstr>
      <vt:lpstr>Tools</vt:lpstr>
      <vt:lpstr>ProCard Activity Reports</vt:lpstr>
      <vt:lpstr>Filter for ProCard - PDES</vt:lpstr>
      <vt:lpstr>Filter for ProCard – Funding Manager</vt:lpstr>
      <vt:lpstr>Filter for ProCard - Removal</vt:lpstr>
      <vt:lpstr>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138</cp:revision>
  <dcterms:created xsi:type="dcterms:W3CDTF">2014-10-14T00:51:43Z</dcterms:created>
  <dcterms:modified xsi:type="dcterms:W3CDTF">2025-09-29T17:45:04Z</dcterms:modified>
</cp:coreProperties>
</file>