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7" r:id="rId2"/>
    <p:sldMasterId id="2147483652" r:id="rId3"/>
  </p:sldMasterIdLst>
  <p:notesMasterIdLst>
    <p:notesMasterId r:id="rId29"/>
  </p:notesMasterIdLst>
  <p:sldIdLst>
    <p:sldId id="260" r:id="rId4"/>
    <p:sldId id="261" r:id="rId5"/>
    <p:sldId id="1379020601" r:id="rId6"/>
    <p:sldId id="1379020620" r:id="rId7"/>
    <p:sldId id="1379020619" r:id="rId8"/>
    <p:sldId id="1379020626" r:id="rId9"/>
    <p:sldId id="1379020624" r:id="rId10"/>
    <p:sldId id="1379020623" r:id="rId11"/>
    <p:sldId id="1379020625" r:id="rId12"/>
    <p:sldId id="1379020615" r:id="rId13"/>
    <p:sldId id="1379020603" r:id="rId14"/>
    <p:sldId id="1379020598" r:id="rId15"/>
    <p:sldId id="1379020602" r:id="rId16"/>
    <p:sldId id="1379020600" r:id="rId17"/>
    <p:sldId id="1379020627" r:id="rId18"/>
    <p:sldId id="1379020614" r:id="rId19"/>
    <p:sldId id="1379020599" r:id="rId20"/>
    <p:sldId id="1379020596" r:id="rId21"/>
    <p:sldId id="1379020612" r:id="rId22"/>
    <p:sldId id="1379020604" r:id="rId23"/>
    <p:sldId id="1379020617" r:id="rId24"/>
    <p:sldId id="1379020628" r:id="rId25"/>
    <p:sldId id="1379020610" r:id="rId26"/>
    <p:sldId id="1379020609" r:id="rId27"/>
    <p:sldId id="1379020606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A91"/>
    <a:srgbClr val="25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620" autoAdjust="0"/>
  </p:normalViewPr>
  <p:slideViewPr>
    <p:cSldViewPr snapToGrid="0" snapToObjects="1" showGuides="1">
      <p:cViewPr varScale="1">
        <p:scale>
          <a:sx n="129" d="100"/>
          <a:sy n="129" d="100"/>
        </p:scale>
        <p:origin x="324" y="120"/>
      </p:cViewPr>
      <p:guideLst>
        <p:guide orient="horz" pos="1620"/>
        <p:guide pos="2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A9D34-071F-4AF7-857E-261A98233245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2476A-BDF4-4EE4-9F73-7FF2DE5A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2476A-BDF4-4EE4-9F73-7FF2DE5AC1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6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BB7A0-29CF-9404-C7E4-79B96765E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4B103A-EEF1-7F8C-02A3-A783324C7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C231FF-2720-BDB7-9AA6-5C0FE68DF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80868-2D12-C524-04BE-F882053CA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2476A-BDF4-4EE4-9F73-7FF2DE5AC1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3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EFDBF-BC1B-2490-DE51-500BD2ED0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50D7FB-851A-9ADA-2E9A-A33DFD785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C306CF-8703-2C26-35BA-AEC4DE4DF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F1929-81FA-F6E9-6EAA-AB388E1A7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2476A-BDF4-4EE4-9F73-7FF2DE5AC1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7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2476A-BDF4-4EE4-9F73-7FF2DE5AC1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0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8081" y="4598607"/>
            <a:ext cx="2416273" cy="213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</a:t>
            </a:r>
          </a:p>
        </p:txBody>
      </p:sp>
    </p:spTree>
    <p:extLst>
      <p:ext uri="{BB962C8B-B14F-4D97-AF65-F5344CB8AC3E}">
        <p14:creationId xmlns:p14="http://schemas.microsoft.com/office/powerpoint/2010/main" val="17553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9039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8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81608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74404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13" name="Picture 12" descr="UW_W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69733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91977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009"/>
            <a:ext cx="2425226" cy="213273"/>
          </a:xfrm>
          <a:prstGeom prst="rect">
            <a:avLst/>
          </a:prstGeom>
        </p:spPr>
      </p:pic>
      <p:pic>
        <p:nvPicPr>
          <p:cNvPr id="13" name="Picture 12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074028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pic>
        <p:nvPicPr>
          <p:cNvPr id="6" name="Picture 5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6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2" y="369285"/>
            <a:ext cx="8197109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6" name="Picture 5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675530"/>
            <a:ext cx="2540000" cy="172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 </a:t>
            </a:r>
            <a:br>
              <a:rPr lang="en-US" dirty="0"/>
            </a:br>
            <a:r>
              <a:rPr lang="en-US" dirty="0"/>
              <a:t>ENCODE NORMAL BLACK, 50 PT.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37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71510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13" name="Picture 12" descr="UW_W 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3" y="369733"/>
            <a:ext cx="8197114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828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37" y="4675530"/>
            <a:ext cx="2540000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4" y="369733"/>
            <a:ext cx="8184657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8659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1" y="4599107"/>
            <a:ext cx="2416273" cy="212486"/>
          </a:xfrm>
          <a:prstGeom prst="rect">
            <a:avLst/>
          </a:prstGeom>
        </p:spPr>
      </p:pic>
      <p:pic>
        <p:nvPicPr>
          <p:cNvPr id="10" name="Picture 9" descr="W Logo_Purple_2685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96565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4219956"/>
            <a:ext cx="1371600" cy="923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5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90149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4" y="369733"/>
            <a:ext cx="8184657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2930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59" r:id="rId3"/>
    <p:sldLayoutId id="2147483660" r:id="rId4"/>
    <p:sldLayoutId id="2147483661" r:id="rId5"/>
    <p:sldLayoutId id="214748368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C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66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  <p:sldLayoutId id="2147483674" r:id="rId3"/>
    <p:sldLayoutId id="2147483675" r:id="rId4"/>
    <p:sldLayoutId id="2147483677" r:id="rId5"/>
    <p:sldLayoutId id="214748368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3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s/how-to-buy/procurement-card" TargetMode="External"/><Relationship Id="rId2" Type="http://schemas.openxmlformats.org/officeDocument/2006/relationships/hyperlink" Target="https://uwconnect.uw.edu/finance?id=kb_article_view&amp;sysparm_article=KB0033590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finance.uw.edu/ps/node/5567" TargetMode="External"/><Relationship Id="rId4" Type="http://schemas.openxmlformats.org/officeDocument/2006/relationships/hyperlink" Target="https://uwconnect.uw.edu/finance?id=kb_article_view&amp;sysparm_article=KB003244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oCard@uw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ProCard Process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BD39-1033-B945-8638-925AF5C6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</a:t>
            </a:r>
          </a:p>
        </p:txBody>
      </p:sp>
    </p:spTree>
    <p:extLst>
      <p:ext uri="{BB962C8B-B14F-4D97-AF65-F5344CB8AC3E}">
        <p14:creationId xmlns:p14="http://schemas.microsoft.com/office/powerpoint/2010/main" val="149453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077D2F-7EE6-962C-E064-DD3884A5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– Selecting Transactions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26964D-F30A-DB38-E428-173C20531E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543290"/>
            <a:ext cx="8197114" cy="2365901"/>
          </a:xfrm>
        </p:spPr>
        <p:txBody>
          <a:bodyPr/>
          <a:lstStyle/>
          <a:p>
            <a:r>
              <a:rPr lang="en-US" sz="1400" b="0" dirty="0">
                <a:latin typeface="Open Sans"/>
                <a:ea typeface="Open Sans"/>
                <a:cs typeface="Open Sans"/>
              </a:rPr>
              <a:t>Verifying multiple transaction at one time is ok if they all will be under the same Cost Center/Grant. Avoid lumping verifications together if they will have different accounting. </a:t>
            </a:r>
          </a:p>
          <a:p>
            <a:endParaRPr lang="en-US" sz="1400" dirty="0"/>
          </a:p>
        </p:txBody>
      </p:sp>
      <p:pic>
        <p:nvPicPr>
          <p:cNvPr id="6" name="Picture 5" descr="Verify Procurement Card Transactions results list in Workday.">
            <a:extLst>
              <a:ext uri="{FF2B5EF4-FFF2-40B4-BE49-F238E27FC236}">
                <a16:creationId xmlns:a16="http://schemas.microsoft.com/office/drawing/2014/main" id="{F26FD700-D04C-2109-21B1-130905CC9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238" y="2203584"/>
            <a:ext cx="6269343" cy="2782558"/>
          </a:xfrm>
          <a:prstGeom prst="rect">
            <a:avLst/>
          </a:prstGeom>
        </p:spPr>
      </p:pic>
      <p:pic>
        <p:nvPicPr>
          <p:cNvPr id="8" name="Picture 7" descr="Checkmark.">
            <a:extLst>
              <a:ext uri="{FF2B5EF4-FFF2-40B4-BE49-F238E27FC236}">
                <a16:creationId xmlns:a16="http://schemas.microsoft.com/office/drawing/2014/main" id="{40FAA4A8-CDC4-27D7-7FDB-62B6F76A1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174" y="3951801"/>
            <a:ext cx="137172" cy="1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0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CD3E62-6CD6-31F6-377F-96DE7218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– PC Number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CCCC83-0CF4-EB7D-34BB-9DFFCD8B1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375" y="1518599"/>
            <a:ext cx="2469861" cy="2365901"/>
          </a:xfrm>
        </p:spPr>
        <p:txBody>
          <a:bodyPr/>
          <a:lstStyle/>
          <a:p>
            <a:pPr marL="0" indent="0">
              <a:buNone/>
            </a:pPr>
            <a:r>
              <a:rPr lang="en-US" sz="1400" b="0" dirty="0">
                <a:latin typeface="Open Sans"/>
                <a:ea typeface="Open Sans"/>
                <a:cs typeface="Open Sans"/>
              </a:rPr>
              <a:t>Once you pick a transaction to verify, it is assigned a PC#. </a:t>
            </a:r>
          </a:p>
          <a:p>
            <a:pPr marL="0" indent="0">
              <a:buNone/>
            </a:pPr>
            <a:r>
              <a:rPr lang="en-US" sz="1400" b="0" dirty="0">
                <a:latin typeface="Open Sans"/>
                <a:ea typeface="Open Sans"/>
                <a:cs typeface="Open Sans"/>
              </a:rPr>
              <a:t>Every PC# has a creation date. Workday uses that date to compare to dates that security roles were assigned. </a:t>
            </a:r>
          </a:p>
          <a:p>
            <a:pPr marL="0" indent="0">
              <a:buNone/>
            </a:pPr>
            <a:r>
              <a:rPr lang="en-US" sz="1400" b="0" dirty="0">
                <a:latin typeface="Open Sans"/>
                <a:ea typeface="Open Sans"/>
                <a:cs typeface="Open Sans"/>
              </a:rPr>
              <a:t>If an individual is assigned a security role after the PC creation date, they will not see or be able to approve those past verifications. </a:t>
            </a:r>
          </a:p>
          <a:p>
            <a:endParaRPr lang="en-US" sz="1400" dirty="0"/>
          </a:p>
        </p:txBody>
      </p:sp>
      <p:pic>
        <p:nvPicPr>
          <p:cNvPr id="9" name="Picture 8" descr="Verify Procurement Card Transaction Screen with PC#.">
            <a:extLst>
              <a:ext uri="{FF2B5EF4-FFF2-40B4-BE49-F238E27FC236}">
                <a16:creationId xmlns:a16="http://schemas.microsoft.com/office/drawing/2014/main" id="{DE53E7C5-8BD0-AB97-FA89-B4EC1AAB2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34" y="1563150"/>
            <a:ext cx="5935450" cy="1138399"/>
          </a:xfrm>
          <a:prstGeom prst="rect">
            <a:avLst/>
          </a:prstGeom>
        </p:spPr>
      </p:pic>
      <p:sp>
        <p:nvSpPr>
          <p:cNvPr id="12" name="Rectangle 11" descr="Highlight box over the PC#.">
            <a:extLst>
              <a:ext uri="{FF2B5EF4-FFF2-40B4-BE49-F238E27FC236}">
                <a16:creationId xmlns:a16="http://schemas.microsoft.com/office/drawing/2014/main" id="{1F105461-9637-FE49-A7AD-8CDD9AD9BFD4}"/>
              </a:ext>
            </a:extLst>
          </p:cNvPr>
          <p:cNvSpPr/>
          <p:nvPr/>
        </p:nvSpPr>
        <p:spPr>
          <a:xfrm>
            <a:off x="4759260" y="1568166"/>
            <a:ext cx="1167633" cy="37174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DEF94A-FA4F-307B-A4AC-EC7E6326F6F7}"/>
              </a:ext>
            </a:extLst>
          </p:cNvPr>
          <p:cNvSpPr/>
          <p:nvPr/>
        </p:nvSpPr>
        <p:spPr>
          <a:xfrm>
            <a:off x="6177122" y="1922823"/>
            <a:ext cx="1551482" cy="4661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PC00204410</a:t>
            </a:r>
          </a:p>
        </p:txBody>
      </p:sp>
      <p:pic>
        <p:nvPicPr>
          <p:cNvPr id="11" name="Picture 10" descr="Verification fields screen in Workday.">
            <a:extLst>
              <a:ext uri="{FF2B5EF4-FFF2-40B4-BE49-F238E27FC236}">
                <a16:creationId xmlns:a16="http://schemas.microsoft.com/office/drawing/2014/main" id="{9B4438D6-10E0-A702-200D-F67398AFE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34" y="2701549"/>
            <a:ext cx="5935450" cy="2195170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31FA4D1E-E4F9-9991-9ED3-64F4E24DE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6200000" flipH="1">
            <a:off x="5574873" y="1553626"/>
            <a:ext cx="193463" cy="101103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24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69AA639B-441B-2E11-FFF7-6A296F7E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369733"/>
            <a:ext cx="8184662" cy="993775"/>
          </a:xfrm>
        </p:spPr>
        <p:txBody>
          <a:bodyPr/>
          <a:lstStyle/>
          <a:p>
            <a:r>
              <a:rPr lang="en-US" dirty="0"/>
              <a:t>Verification – Tax and Supplier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D9D06-C92C-8BAA-AA4B-C85EA3440C23}"/>
              </a:ext>
            </a:extLst>
          </p:cNvPr>
          <p:cNvSpPr txBox="1"/>
          <p:nvPr/>
        </p:nvSpPr>
        <p:spPr>
          <a:xfrm>
            <a:off x="5596867" y="65899"/>
            <a:ext cx="3455693" cy="86177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Tax assessment: Was tax paid?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Yes, check the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No, is it taxable?</a:t>
            </a:r>
          </a:p>
        </p:txBody>
      </p:sp>
      <p:pic>
        <p:nvPicPr>
          <p:cNvPr id="2" name="Picture 1" descr="Transaction Details tab of verification.">
            <a:extLst>
              <a:ext uri="{FF2B5EF4-FFF2-40B4-BE49-F238E27FC236}">
                <a16:creationId xmlns:a16="http://schemas.microsoft.com/office/drawing/2014/main" id="{A5E38122-D304-0388-F2EC-6E9642586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35" y="1540169"/>
            <a:ext cx="7098166" cy="2625190"/>
          </a:xfrm>
          <a:prstGeom prst="rect">
            <a:avLst/>
          </a:prstGeom>
        </p:spPr>
      </p:pic>
      <p:sp>
        <p:nvSpPr>
          <p:cNvPr id="8" name="Rectangle 7" descr="Highlight box over the optional Supplier field. ">
            <a:extLst>
              <a:ext uri="{FF2B5EF4-FFF2-40B4-BE49-F238E27FC236}">
                <a16:creationId xmlns:a16="http://schemas.microsoft.com/office/drawing/2014/main" id="{5950D9B1-A7CF-C149-E1AA-C5C04FEBC60E}"/>
              </a:ext>
            </a:extLst>
          </p:cNvPr>
          <p:cNvSpPr/>
          <p:nvPr/>
        </p:nvSpPr>
        <p:spPr>
          <a:xfrm>
            <a:off x="2487920" y="3144062"/>
            <a:ext cx="2568413" cy="35039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Highlight box over the Sales Tax Collec ted field and Default Tax Option field.">
            <a:extLst>
              <a:ext uri="{FF2B5EF4-FFF2-40B4-BE49-F238E27FC236}">
                <a16:creationId xmlns:a16="http://schemas.microsoft.com/office/drawing/2014/main" id="{7DD37850-BDE4-814B-7551-E53694E723A4}"/>
              </a:ext>
            </a:extLst>
          </p:cNvPr>
          <p:cNvSpPr/>
          <p:nvPr/>
        </p:nvSpPr>
        <p:spPr>
          <a:xfrm>
            <a:off x="5223742" y="3303534"/>
            <a:ext cx="2597150" cy="42443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Highlight box over the Sales Tax Collected checkbox.">
            <a:extLst>
              <a:ext uri="{FF2B5EF4-FFF2-40B4-BE49-F238E27FC236}">
                <a16:creationId xmlns:a16="http://schemas.microsoft.com/office/drawing/2014/main" id="{8C235A25-9CB6-FD1D-2832-CEECF47F5E92}"/>
              </a:ext>
            </a:extLst>
          </p:cNvPr>
          <p:cNvSpPr/>
          <p:nvPr/>
        </p:nvSpPr>
        <p:spPr>
          <a:xfrm>
            <a:off x="6354701" y="3323519"/>
            <a:ext cx="234013" cy="17145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38089B-E706-0001-7FC4-CF321D9A38EA}"/>
              </a:ext>
            </a:extLst>
          </p:cNvPr>
          <p:cNvSpPr txBox="1"/>
          <p:nvPr/>
        </p:nvSpPr>
        <p:spPr>
          <a:xfrm>
            <a:off x="201711" y="4267352"/>
            <a:ext cx="4034397" cy="830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Optional “Supplier” field: if the supplier’s name is listed </a:t>
            </a:r>
            <a:r>
              <a:rPr lang="en-US" sz="16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exactly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same as shown on your receipt.</a:t>
            </a:r>
          </a:p>
        </p:txBody>
      </p:sp>
      <p:pic>
        <p:nvPicPr>
          <p:cNvPr id="4" name="Picture 3" descr="Default Tax Option menu options.">
            <a:extLst>
              <a:ext uri="{FF2B5EF4-FFF2-40B4-BE49-F238E27FC236}">
                <a16:creationId xmlns:a16="http://schemas.microsoft.com/office/drawing/2014/main" id="{F146EB83-9CF6-E91B-AB4E-6CF12DFCA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271" y="4296992"/>
            <a:ext cx="1345046" cy="522015"/>
          </a:xfrm>
          <a:prstGeom prst="rect">
            <a:avLst/>
          </a:prstGeom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ACBD427-7946-AA9C-E0E8-BF6465F82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6403800" y="3866470"/>
            <a:ext cx="761855" cy="524821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393D4C6D-A249-FA92-63C3-D9A9D5DA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60375" y="3323519"/>
            <a:ext cx="2027545" cy="94383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2D9E6B-9029-B48C-B1EC-305D4DA69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588714" y="1363508"/>
            <a:ext cx="0" cy="1559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6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8DC702-8CC8-8590-AFA0-A128EC3F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Tax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9BD927-DA89-AA47-2B66-88CE0F6922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5558" y="1722128"/>
            <a:ext cx="3427105" cy="2500467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>
                <a:latin typeface="Open Sans" panose="020B0606030504020204" pitchFamily="34" charset="0"/>
              </a:rPr>
              <a:t>If it is taxable, use tax can be applied:</a:t>
            </a:r>
          </a:p>
          <a:p>
            <a:r>
              <a:rPr lang="en-US" sz="1600" b="0" dirty="0">
                <a:latin typeface="Open Sans" panose="020B0606030504020204" pitchFamily="34" charset="0"/>
              </a:rPr>
              <a:t>Default Tax Option: Calculate Self-Assessed Tax </a:t>
            </a:r>
          </a:p>
          <a:p>
            <a:r>
              <a:rPr lang="en-US" sz="1600" b="0" dirty="0">
                <a:latin typeface="Open Sans" panose="020B0606030504020204" pitchFamily="34" charset="0"/>
              </a:rPr>
              <a:t>Default Tax Code: Selected for delivery location</a:t>
            </a:r>
          </a:p>
          <a:p>
            <a:pPr marL="0" indent="0">
              <a:buNone/>
            </a:pPr>
            <a:endParaRPr lang="en-US" sz="1600" b="0" dirty="0">
              <a:latin typeface="Open Sans" panose="020B0606030504020204" pitchFamily="34" charset="0"/>
            </a:endParaRPr>
          </a:p>
        </p:txBody>
      </p:sp>
      <p:pic>
        <p:nvPicPr>
          <p:cNvPr id="5" name="Picture 4" descr="A screen shot of the tax fields in the card verification screen. ">
            <a:extLst>
              <a:ext uri="{FF2B5EF4-FFF2-40B4-BE49-F238E27FC236}">
                <a16:creationId xmlns:a16="http://schemas.microsoft.com/office/drawing/2014/main" id="{80142EFD-2E2C-F3F5-B7DF-F8968FE3E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720" y="1804190"/>
            <a:ext cx="4241644" cy="2886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70D947-A0B1-F495-1AA0-020A57633397}"/>
              </a:ext>
            </a:extLst>
          </p:cNvPr>
          <p:cNvSpPr txBox="1"/>
          <p:nvPr/>
        </p:nvSpPr>
        <p:spPr>
          <a:xfrm>
            <a:off x="5028549" y="530928"/>
            <a:ext cx="2771986" cy="107721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 not be blank: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Tax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Tax Recoverability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Tax Option</a:t>
            </a:r>
          </a:p>
        </p:txBody>
      </p:sp>
    </p:spTree>
    <p:extLst>
      <p:ext uri="{BB962C8B-B14F-4D97-AF65-F5344CB8AC3E}">
        <p14:creationId xmlns:p14="http://schemas.microsoft.com/office/powerpoint/2010/main" val="4293446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9B31A-37C0-F97A-359B-032C63AEF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A3FC2B-3548-731F-DBB9-F3D5C8C4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E7085E-A591-F8BA-3470-D6555FFF2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443" y="1501872"/>
            <a:ext cx="8197114" cy="2365901"/>
          </a:xfrm>
        </p:spPr>
        <p:txBody>
          <a:bodyPr/>
          <a:lstStyle/>
          <a:p>
            <a:pPr marL="0" indent="0">
              <a:buNone/>
            </a:pPr>
            <a:r>
              <a:rPr lang="en-US" sz="1600" b="0" i="0" dirty="0">
                <a:effectLst/>
                <a:latin typeface="Open Sans" panose="020B0606030504020204" pitchFamily="34" charset="0"/>
              </a:rPr>
              <a:t>It is the responsibility of University of Washington employees to ensure tax is charged to all UW purchases if the item being purchased is used in the state of Washington. Each receipt/invoice for ProCard transactions with an out of state merchant should be reviewed to determine if the merchant charged Washington State sales tax. </a:t>
            </a:r>
          </a:p>
          <a:p>
            <a:pPr marL="0" indent="0">
              <a:buNone/>
            </a:pPr>
            <a:endParaRPr lang="en-US" sz="1600" b="0" dirty="0">
              <a:latin typeface="Open Sans" panose="020B0606030504020204" pitchFamily="34" charset="0"/>
            </a:endParaRPr>
          </a:p>
          <a:p>
            <a:r>
              <a:rPr lang="en-US" sz="1600" b="0" dirty="0">
                <a:latin typeface="Open Sans" panose="020B0606030504020204" pitchFamily="34" charset="0"/>
              </a:rPr>
              <a:t>Sales tax was charged: check the “Sales Tax Collected” box.</a:t>
            </a:r>
          </a:p>
          <a:p>
            <a:r>
              <a:rPr lang="en-US" sz="1600" b="0" dirty="0">
                <a:latin typeface="Open Sans" panose="020B0606030504020204" pitchFamily="34" charset="0"/>
              </a:rPr>
              <a:t>Sales tax was not charged, use tax needed: use</a:t>
            </a:r>
            <a:r>
              <a:rPr lang="en-US" sz="1600" b="0" i="0" dirty="0">
                <a:effectLst/>
                <a:latin typeface="Open Sans" panose="020B0606030504020204" pitchFamily="34" charset="0"/>
              </a:rPr>
              <a:t> “Calculated Self-Assessed ” and fill in Default Tax Code. </a:t>
            </a:r>
          </a:p>
          <a:p>
            <a:r>
              <a:rPr lang="en-US" sz="1600" b="0" dirty="0">
                <a:latin typeface="Open Sans" panose="020B0606030504020204" pitchFamily="34" charset="0"/>
              </a:rPr>
              <a:t>Purchase not taxable: do not check the sales tax box or use the “Default Tax Option” and ignore the warnings that come up.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432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F8D24C-0DFA-C79D-DAFA-EA09963D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– Line Fields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0857D5-8862-B6EB-F4EC-4ABF1E327D3D}"/>
              </a:ext>
            </a:extLst>
          </p:cNvPr>
          <p:cNvSpPr txBox="1"/>
          <p:nvPr/>
        </p:nvSpPr>
        <p:spPr>
          <a:xfrm>
            <a:off x="5652655" y="277808"/>
            <a:ext cx="2771986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Line Item Description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Description of the purchase.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04EB2-8873-2CFF-4AFD-4C38F0FAA422}"/>
              </a:ext>
            </a:extLst>
          </p:cNvPr>
          <p:cNvSpPr txBox="1"/>
          <p:nvPr/>
        </p:nvSpPr>
        <p:spPr>
          <a:xfrm>
            <a:off x="508248" y="1676811"/>
            <a:ext cx="1735791" cy="286232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You cannot split a transaction between funds in two different companies. All funds need to be the same company.</a:t>
            </a:r>
          </a:p>
        </p:txBody>
      </p:sp>
      <p:pic>
        <p:nvPicPr>
          <p:cNvPr id="13" name="Picture 12" descr="Transaction Details line fields.">
            <a:extLst>
              <a:ext uri="{FF2B5EF4-FFF2-40B4-BE49-F238E27FC236}">
                <a16:creationId xmlns:a16="http://schemas.microsoft.com/office/drawing/2014/main" id="{BC1FEF46-5FD4-7C2F-F356-1F9246E3F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75" y="1598426"/>
            <a:ext cx="6298662" cy="2235189"/>
          </a:xfrm>
          <a:prstGeom prst="rect">
            <a:avLst/>
          </a:prstGeom>
        </p:spPr>
      </p:pic>
      <p:sp>
        <p:nvSpPr>
          <p:cNvPr id="14" name="Rectangle 13" descr="Highlight box over the Company field.">
            <a:extLst>
              <a:ext uri="{FF2B5EF4-FFF2-40B4-BE49-F238E27FC236}">
                <a16:creationId xmlns:a16="http://schemas.microsoft.com/office/drawing/2014/main" id="{95CDB2F7-56CD-7446-D876-C0F62EB4DEB7}"/>
              </a:ext>
            </a:extLst>
          </p:cNvPr>
          <p:cNvSpPr/>
          <p:nvPr/>
        </p:nvSpPr>
        <p:spPr>
          <a:xfrm>
            <a:off x="2826359" y="2094106"/>
            <a:ext cx="1275547" cy="48499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 descr="Highlight box over the Tax Applicability field.">
            <a:extLst>
              <a:ext uri="{FF2B5EF4-FFF2-40B4-BE49-F238E27FC236}">
                <a16:creationId xmlns:a16="http://schemas.microsoft.com/office/drawing/2014/main" id="{0245BA8A-421F-71A2-07A5-C9557FFE2ED9}"/>
              </a:ext>
            </a:extLst>
          </p:cNvPr>
          <p:cNvSpPr/>
          <p:nvPr/>
        </p:nvSpPr>
        <p:spPr>
          <a:xfrm>
            <a:off x="7064598" y="2104765"/>
            <a:ext cx="1487204" cy="42634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 descr="Highlight box over the Line Item Description field. ">
            <a:extLst>
              <a:ext uri="{FF2B5EF4-FFF2-40B4-BE49-F238E27FC236}">
                <a16:creationId xmlns:a16="http://schemas.microsoft.com/office/drawing/2014/main" id="{C2CE4ABB-7965-5BDE-ABB2-7B7DA5A5D221}"/>
              </a:ext>
            </a:extLst>
          </p:cNvPr>
          <p:cNvSpPr/>
          <p:nvPr/>
        </p:nvSpPr>
        <p:spPr>
          <a:xfrm>
            <a:off x="5557832" y="2556929"/>
            <a:ext cx="1487204" cy="48499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 descr="Highlight box over the Spend Category field.">
            <a:extLst>
              <a:ext uri="{FF2B5EF4-FFF2-40B4-BE49-F238E27FC236}">
                <a16:creationId xmlns:a16="http://schemas.microsoft.com/office/drawing/2014/main" id="{426FDC1B-F15B-2383-09C0-5BBC373F7697}"/>
              </a:ext>
            </a:extLst>
          </p:cNvPr>
          <p:cNvSpPr/>
          <p:nvPr/>
        </p:nvSpPr>
        <p:spPr>
          <a:xfrm>
            <a:off x="5557832" y="3195272"/>
            <a:ext cx="1487204" cy="48499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E76C1-501F-9BF0-D777-3AF70627EE6E}"/>
              </a:ext>
            </a:extLst>
          </p:cNvPr>
          <p:cNvSpPr txBox="1"/>
          <p:nvPr/>
        </p:nvSpPr>
        <p:spPr>
          <a:xfrm>
            <a:off x="3281769" y="4105450"/>
            <a:ext cx="3782829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Spend Category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Pick an appropriate spend category that has the correct taxability.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40AD8926-7F61-4447-8F69-9FC2A27C7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" idx="3"/>
            <a:endCxn id="14" idx="2"/>
          </p:cNvCxnSpPr>
          <p:nvPr/>
        </p:nvCxnSpPr>
        <p:spPr>
          <a:xfrm flipV="1">
            <a:off x="2244039" y="2579102"/>
            <a:ext cx="1220094" cy="52887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4CB89A-87EA-1AEE-0E8B-40393B1B4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52655" y="1109759"/>
            <a:ext cx="0" cy="1447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2252F2-D6ED-4819-F4FE-626FEA72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825836" y="3680268"/>
            <a:ext cx="0" cy="425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45FB2D6F-7496-1F3A-DC5A-F16D2F8E3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5400000" flipH="1" flipV="1">
            <a:off x="6245405" y="3398296"/>
            <a:ext cx="2207643" cy="56925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2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>
            <a:extLst>
              <a:ext uri="{FF2B5EF4-FFF2-40B4-BE49-F238E27FC236}">
                <a16:creationId xmlns:a16="http://schemas.microsoft.com/office/drawing/2014/main" id="{3DB3B5AB-82BA-10B0-2D42-8E60B655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141234"/>
            <a:ext cx="8184662" cy="993775"/>
          </a:xfrm>
        </p:spPr>
        <p:txBody>
          <a:bodyPr/>
          <a:lstStyle/>
          <a:p>
            <a:r>
              <a:rPr lang="en-US" dirty="0"/>
              <a:t>Verification – Additional Line Fields</a:t>
            </a:r>
          </a:p>
        </p:txBody>
      </p:sp>
      <p:grpSp>
        <p:nvGrpSpPr>
          <p:cNvPr id="17" name="Group 16" descr="Memo field for adding the business purpose of the purchase. ">
            <a:extLst>
              <a:ext uri="{FF2B5EF4-FFF2-40B4-BE49-F238E27FC236}">
                <a16:creationId xmlns:a16="http://schemas.microsoft.com/office/drawing/2014/main" id="{4F24E864-C9DC-0BC1-C550-799DD996F873}"/>
              </a:ext>
            </a:extLst>
          </p:cNvPr>
          <p:cNvGrpSpPr/>
          <p:nvPr/>
        </p:nvGrpSpPr>
        <p:grpSpPr>
          <a:xfrm>
            <a:off x="94380" y="1604457"/>
            <a:ext cx="2967475" cy="3539043"/>
            <a:chOff x="94380" y="1604457"/>
            <a:chExt cx="2967475" cy="3539043"/>
          </a:xfrm>
        </p:grpSpPr>
        <p:pic>
          <p:nvPicPr>
            <p:cNvPr id="6" name="Picture 5" descr="Line item Memo field showing the business purpose of the purchase.">
              <a:extLst>
                <a:ext uri="{FF2B5EF4-FFF2-40B4-BE49-F238E27FC236}">
                  <a16:creationId xmlns:a16="http://schemas.microsoft.com/office/drawing/2014/main" id="{A87A3B76-E376-AA96-D4A6-7B96D067A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803" y="2436392"/>
              <a:ext cx="1142516" cy="2707108"/>
            </a:xfrm>
            <a:prstGeom prst="rect">
              <a:avLst/>
            </a:prstGeom>
          </p:spPr>
        </p:pic>
        <p:sp>
          <p:nvSpPr>
            <p:cNvPr id="7" name="Rectangle 6" descr="Highlight box over the Memo field.">
              <a:extLst>
                <a:ext uri="{FF2B5EF4-FFF2-40B4-BE49-F238E27FC236}">
                  <a16:creationId xmlns:a16="http://schemas.microsoft.com/office/drawing/2014/main" id="{F9EE1A6D-0A37-A9A4-9B8A-17837A5D1AE5}"/>
                </a:ext>
              </a:extLst>
            </p:cNvPr>
            <p:cNvSpPr/>
            <p:nvPr/>
          </p:nvSpPr>
          <p:spPr>
            <a:xfrm>
              <a:off x="746748" y="2436392"/>
              <a:ext cx="1142515" cy="1086977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70E846-2BCB-4631-BF7E-FFA678991745}"/>
                </a:ext>
              </a:extLst>
            </p:cNvPr>
            <p:cNvSpPr txBox="1"/>
            <p:nvPr/>
          </p:nvSpPr>
          <p:spPr>
            <a:xfrm>
              <a:off x="94380" y="1604457"/>
              <a:ext cx="2967475" cy="64633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Memo</a:t>
              </a: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 the business purpose of the purchase.</a:t>
              </a:r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F11DDABC-EB64-3BF1-9CA0-23D1069BF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endCxn id="7" idx="1"/>
            </p:cNvCxnSpPr>
            <p:nvPr/>
          </p:nvCxnSpPr>
          <p:spPr>
            <a:xfrm rot="16200000" flipH="1">
              <a:off x="102346" y="2335478"/>
              <a:ext cx="729093" cy="55971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Line detail fields of Cost Center, Resource, Additional Worktags, and Splits.">
            <a:extLst>
              <a:ext uri="{FF2B5EF4-FFF2-40B4-BE49-F238E27FC236}">
                <a16:creationId xmlns:a16="http://schemas.microsoft.com/office/drawing/2014/main" id="{0C0F5086-FBA8-F17D-D1D1-8A62B20B1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17" y="2436392"/>
            <a:ext cx="6349145" cy="2707108"/>
          </a:xfrm>
          <a:prstGeom prst="rect">
            <a:avLst/>
          </a:prstGeom>
        </p:spPr>
      </p:pic>
      <p:grpSp>
        <p:nvGrpSpPr>
          <p:cNvPr id="16" name="Group 15" descr="Additional Worktag fields.">
            <a:extLst>
              <a:ext uri="{FF2B5EF4-FFF2-40B4-BE49-F238E27FC236}">
                <a16:creationId xmlns:a16="http://schemas.microsoft.com/office/drawing/2014/main" id="{B35E36DB-343C-D74B-7DAB-FE8DE3CE4D7B}"/>
              </a:ext>
            </a:extLst>
          </p:cNvPr>
          <p:cNvGrpSpPr/>
          <p:nvPr/>
        </p:nvGrpSpPr>
        <p:grpSpPr>
          <a:xfrm>
            <a:off x="1925373" y="1664096"/>
            <a:ext cx="5164519" cy="3199701"/>
            <a:chOff x="1925373" y="1664096"/>
            <a:chExt cx="5164519" cy="3199701"/>
          </a:xfrm>
        </p:grpSpPr>
        <p:sp>
          <p:nvSpPr>
            <p:cNvPr id="10" name="Rectangle 9" descr="Highlight box over fields Cost Center, Resource, and Additional Worktags.">
              <a:extLst>
                <a:ext uri="{FF2B5EF4-FFF2-40B4-BE49-F238E27FC236}">
                  <a16:creationId xmlns:a16="http://schemas.microsoft.com/office/drawing/2014/main" id="{D1C6C2E0-E921-2D3D-B3AF-D58A155E9BC6}"/>
                </a:ext>
              </a:extLst>
            </p:cNvPr>
            <p:cNvSpPr/>
            <p:nvPr/>
          </p:nvSpPr>
          <p:spPr>
            <a:xfrm>
              <a:off x="1925373" y="2436392"/>
              <a:ext cx="4939554" cy="2427405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B54F0B8-8DE6-E3F3-B279-05DE139DBE6E}"/>
                </a:ext>
              </a:extLst>
            </p:cNvPr>
            <p:cNvSpPr txBox="1"/>
            <p:nvPr/>
          </p:nvSpPr>
          <p:spPr>
            <a:xfrm>
              <a:off x="3096182" y="1664096"/>
              <a:ext cx="3993710" cy="73866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Cost Center and Additional </a:t>
              </a:r>
              <a:r>
                <a:rPr lang="en-US" sz="14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Worktags</a:t>
              </a:r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 X out all </a:t>
              </a:r>
              <a:r>
                <a:rPr lang="en-US" sz="14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worktags</a:t>
              </a:r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before adding appropriate </a:t>
              </a:r>
              <a:r>
                <a:rPr lang="en-US" sz="14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worktags</a:t>
              </a:r>
              <a:r>
                <a:rPr lang="en-US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2AD52D-973B-D896-EAD6-5D88D7771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5883418" y="2428999"/>
              <a:ext cx="0" cy="1863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 descr="Split field to allow for split transcations. ">
            <a:extLst>
              <a:ext uri="{FF2B5EF4-FFF2-40B4-BE49-F238E27FC236}">
                <a16:creationId xmlns:a16="http://schemas.microsoft.com/office/drawing/2014/main" id="{62EF8861-A390-827D-50C3-1A77111C8226}"/>
              </a:ext>
            </a:extLst>
          </p:cNvPr>
          <p:cNvGrpSpPr/>
          <p:nvPr/>
        </p:nvGrpSpPr>
        <p:grpSpPr>
          <a:xfrm>
            <a:off x="6864927" y="1741723"/>
            <a:ext cx="2279073" cy="1542017"/>
            <a:chOff x="6864927" y="1741723"/>
            <a:chExt cx="2279073" cy="154201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505BCE-6718-C837-925A-42DDED37EBDB}"/>
                </a:ext>
              </a:extLst>
            </p:cNvPr>
            <p:cNvSpPr txBox="1"/>
            <p:nvPr/>
          </p:nvSpPr>
          <p:spPr>
            <a:xfrm>
              <a:off x="7168769" y="1741723"/>
              <a:ext cx="1975231" cy="64633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Splits</a:t>
              </a:r>
              <a:r>
                <a:rPr lang="en-US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 A way to split the line item between funds in the same Company.</a:t>
              </a:r>
            </a:p>
          </p:txBody>
        </p:sp>
        <p:sp>
          <p:nvSpPr>
            <p:cNvPr id="12" name="Rectangle 11" descr="Highlight box over Splits field.">
              <a:extLst>
                <a:ext uri="{FF2B5EF4-FFF2-40B4-BE49-F238E27FC236}">
                  <a16:creationId xmlns:a16="http://schemas.microsoft.com/office/drawing/2014/main" id="{BBDBC01F-5363-CCFA-C348-6BEA609C9976}"/>
                </a:ext>
              </a:extLst>
            </p:cNvPr>
            <p:cNvSpPr/>
            <p:nvPr/>
          </p:nvSpPr>
          <p:spPr>
            <a:xfrm>
              <a:off x="6864927" y="2450246"/>
              <a:ext cx="1246909" cy="833494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80CC353-1DB9-DBCD-1321-06D1A38E3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3288" y="2376055"/>
              <a:ext cx="298547" cy="3789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9639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46B536-1347-F151-17AD-82984A620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E1A8A6-8955-27AA-F61B-DC0DF6504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524878"/>
            <a:ext cx="8197114" cy="2251761"/>
          </a:xfrm>
        </p:spPr>
        <p:txBody>
          <a:bodyPr/>
          <a:lstStyle/>
          <a:p>
            <a:r>
              <a:rPr lang="en-US" sz="2000" b="0" dirty="0"/>
              <a:t>Required for every verification</a:t>
            </a:r>
          </a:p>
          <a:p>
            <a:r>
              <a:rPr lang="en-US" sz="2000" b="0" dirty="0"/>
              <a:t>Best practice to attach an itemized receipt</a:t>
            </a:r>
          </a:p>
          <a:p>
            <a:r>
              <a:rPr lang="en-US" sz="2000" b="0" dirty="0"/>
              <a:t>Some examples of what is </a:t>
            </a:r>
            <a:r>
              <a:rPr lang="en-US" sz="2000" b="0" u="sng" dirty="0"/>
              <a:t>not</a:t>
            </a:r>
            <a:r>
              <a:rPr lang="en-US" sz="2000" b="0" dirty="0"/>
              <a:t> acceptable:</a:t>
            </a:r>
          </a:p>
          <a:p>
            <a:pPr lvl="1"/>
            <a:r>
              <a:rPr lang="en-US" sz="1800" b="0" dirty="0"/>
              <a:t>Handwritten document</a:t>
            </a:r>
          </a:p>
          <a:p>
            <a:pPr lvl="1"/>
            <a:r>
              <a:rPr lang="en-US" sz="1800" b="0" dirty="0"/>
              <a:t>Excel spreadsheet listing charges</a:t>
            </a:r>
          </a:p>
          <a:p>
            <a:pPr lvl="1"/>
            <a:r>
              <a:rPr lang="en-US" sz="1800" b="0" dirty="0"/>
              <a:t>Email description of the purchase</a:t>
            </a:r>
          </a:p>
        </p:txBody>
      </p:sp>
      <p:pic>
        <p:nvPicPr>
          <p:cNvPr id="6" name="Picture 5" descr="Attachments field in verification. ">
            <a:extLst>
              <a:ext uri="{FF2B5EF4-FFF2-40B4-BE49-F238E27FC236}">
                <a16:creationId xmlns:a16="http://schemas.microsoft.com/office/drawing/2014/main" id="{1BFAE30D-791F-3B43-8900-D01ED5BB5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98" y="3635693"/>
            <a:ext cx="6633204" cy="150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34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1178D0-E119-DE3A-679E-647B0886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Cancelling a Verification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A112F5-D53C-3026-A904-96A1975598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648" y="1522849"/>
            <a:ext cx="8197114" cy="23659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b="1" i="1" dirty="0">
                <a:latin typeface="Open Sans"/>
                <a:ea typeface="Open Sans"/>
                <a:cs typeface="Open Sans"/>
              </a:rPr>
              <a:t>Note: </a:t>
            </a:r>
            <a:r>
              <a:rPr lang="en-US" sz="1400" b="0" dirty="0">
                <a:latin typeface="Open Sans"/>
                <a:ea typeface="Open Sans"/>
                <a:cs typeface="Open Sans"/>
              </a:rPr>
              <a:t>Does not cancel the charge, it just cancels the PC# assigned and returns the transaction to the cardholder’s que.</a:t>
            </a:r>
            <a:endParaRPr lang="en-US" sz="1400" b="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solidFill>
                  <a:schemeClr val="tx1"/>
                </a:solidFill>
              </a:rPr>
              <a:t>When you might need to cancel a ProCard verification (PC#):</a:t>
            </a:r>
          </a:p>
          <a:p>
            <a:pPr marL="631814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Open Sans"/>
                <a:ea typeface="Open Sans"/>
                <a:cs typeface="Open Sans"/>
              </a:rPr>
              <a:t>When multiple transactions were verified (but unapproved) together and should not have been</a:t>
            </a:r>
          </a:p>
          <a:p>
            <a:pPr marL="631814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0" dirty="0">
                <a:latin typeface="Open Sans"/>
                <a:ea typeface="Open Sans"/>
                <a:cs typeface="Open Sans"/>
              </a:rPr>
              <a:t>When a verification has a creation date earlier than the date an individual’s security role was set up and that person needs to be able to approve it.</a:t>
            </a:r>
            <a:endParaRPr lang="en-US" sz="1600" b="0" dirty="0">
              <a:latin typeface="Open Sans"/>
              <a:ea typeface="Open Sans"/>
              <a:cs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3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50A7CC-D65E-8C39-15FE-868E5F47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4" y="369733"/>
            <a:ext cx="8184657" cy="70976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6E808D-068C-6DE9-9970-F3664104E3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466" y="1202639"/>
            <a:ext cx="8197114" cy="2251761"/>
          </a:xfrm>
        </p:spPr>
        <p:txBody>
          <a:bodyPr/>
          <a:lstStyle/>
          <a:p>
            <a:r>
              <a:rPr lang="en-US" dirty="0"/>
              <a:t>Responsibilities</a:t>
            </a:r>
          </a:p>
          <a:p>
            <a:r>
              <a:rPr lang="en-US" dirty="0"/>
              <a:t>Card Security</a:t>
            </a:r>
          </a:p>
          <a:p>
            <a:r>
              <a:rPr lang="en-US" dirty="0"/>
              <a:t>Verification</a:t>
            </a:r>
          </a:p>
          <a:p>
            <a:r>
              <a:rPr lang="en-US" dirty="0"/>
              <a:t>Tools: Reports, Dashboard, Links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3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9F7A-1C38-33EF-530D-3E511D14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3478853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826EE-BC7B-C7E7-E7FF-6E39E491E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A2951F-D5D2-DC51-3CFB-0460DD91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Card Dashboard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B48853-0261-9678-9127-A834AB1350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443" y="1388799"/>
            <a:ext cx="8197114" cy="2365901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New tool in development in Workday!</a:t>
            </a:r>
          </a:p>
          <a:p>
            <a:pPr marL="0" indent="0">
              <a:buNone/>
            </a:pPr>
            <a:endParaRPr lang="en-US" sz="1400" b="0" dirty="0"/>
          </a:p>
          <a:p>
            <a:pPr marL="0" indent="0">
              <a:buNone/>
            </a:pPr>
            <a:r>
              <a:rPr lang="en-US" sz="1400" b="0" dirty="0"/>
              <a:t>The Procurement Card Dashboard provides:</a:t>
            </a:r>
          </a:p>
          <a:p>
            <a:r>
              <a:rPr lang="en-US" sz="1400" b="0" dirty="0"/>
              <a:t>Centralized View of Unverified Transactions (those in prepaid, pending, and new transaction status)</a:t>
            </a:r>
          </a:p>
          <a:p>
            <a:r>
              <a:rPr lang="en-US" sz="1400" b="0" dirty="0"/>
              <a:t>Divided by Balancing Unit for easy identification</a:t>
            </a:r>
          </a:p>
          <a:p>
            <a:r>
              <a:rPr lang="en-US" sz="1400" b="0" dirty="0"/>
              <a:t>Reducing the need to run multiple reports</a:t>
            </a:r>
          </a:p>
          <a:p>
            <a:r>
              <a:rPr lang="en-US" sz="1400" b="0" dirty="0"/>
              <a:t>Viewable by more security roles</a:t>
            </a:r>
          </a:p>
          <a:p>
            <a:pPr marL="0" indent="0">
              <a:buNone/>
            </a:pPr>
            <a:endParaRPr lang="en-US" sz="1400" b="0" dirty="0"/>
          </a:p>
          <a:p>
            <a:pPr marL="0" indent="0">
              <a:buNone/>
            </a:pPr>
            <a:r>
              <a:rPr lang="en-US" sz="1400" b="0" dirty="0"/>
              <a:t>The “Aging ProCard Transactions by Unverified Cardholders” tab is the best tab to use for now, other tabs are still in progress but will be rolled out soon.</a:t>
            </a:r>
          </a:p>
          <a:p>
            <a:pPr marL="0" indent="0">
              <a:buNone/>
            </a:pP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301422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E239A-52C5-DC87-B082-FA06A6C46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084EB6-D469-E069-4437-A90DBB38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Card Dashboard Workday</a:t>
            </a:r>
          </a:p>
        </p:txBody>
      </p:sp>
      <p:pic>
        <p:nvPicPr>
          <p:cNvPr id="5" name="Picture 4" descr="A screen shot of the Procurement Card Dashboard. ">
            <a:extLst>
              <a:ext uri="{FF2B5EF4-FFF2-40B4-BE49-F238E27FC236}">
                <a16:creationId xmlns:a16="http://schemas.microsoft.com/office/drawing/2014/main" id="{A9A42F38-46A1-6606-C58C-92E8B2F46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67" y="1501884"/>
            <a:ext cx="6943493" cy="2979977"/>
          </a:xfrm>
          <a:prstGeom prst="rect">
            <a:avLst/>
          </a:prstGeom>
        </p:spPr>
      </p:pic>
      <p:sp>
        <p:nvSpPr>
          <p:cNvPr id="7" name="Rectangle 6" descr="Highlight box over Splits field.">
            <a:extLst>
              <a:ext uri="{FF2B5EF4-FFF2-40B4-BE49-F238E27FC236}">
                <a16:creationId xmlns:a16="http://schemas.microsoft.com/office/drawing/2014/main" id="{821465DB-034A-1398-4A04-3E414FE21AA0}"/>
              </a:ext>
            </a:extLst>
          </p:cNvPr>
          <p:cNvSpPr/>
          <p:nvPr/>
        </p:nvSpPr>
        <p:spPr>
          <a:xfrm>
            <a:off x="3110683" y="1501884"/>
            <a:ext cx="2561571" cy="26744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Highlight box over Splits field.">
            <a:extLst>
              <a:ext uri="{FF2B5EF4-FFF2-40B4-BE49-F238E27FC236}">
                <a16:creationId xmlns:a16="http://schemas.microsoft.com/office/drawing/2014/main" id="{F440C360-53AD-80AD-9623-1AEBA74A9283}"/>
              </a:ext>
            </a:extLst>
          </p:cNvPr>
          <p:cNvSpPr/>
          <p:nvPr/>
        </p:nvSpPr>
        <p:spPr>
          <a:xfrm>
            <a:off x="1066293" y="2100841"/>
            <a:ext cx="1825590" cy="23348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screen shot of the View More button on the Procurement Card Dashboard. ">
            <a:extLst>
              <a:ext uri="{FF2B5EF4-FFF2-40B4-BE49-F238E27FC236}">
                <a16:creationId xmlns:a16="http://schemas.microsoft.com/office/drawing/2014/main" id="{790FDDFB-42E3-0085-933F-2DB58A580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98" y="4481862"/>
            <a:ext cx="3353540" cy="233968"/>
          </a:xfrm>
          <a:prstGeom prst="rect">
            <a:avLst/>
          </a:prstGeom>
        </p:spPr>
      </p:pic>
      <p:sp>
        <p:nvSpPr>
          <p:cNvPr id="15" name="Rectangle 14" descr="Highlight box over Splits field.">
            <a:extLst>
              <a:ext uri="{FF2B5EF4-FFF2-40B4-BE49-F238E27FC236}">
                <a16:creationId xmlns:a16="http://schemas.microsoft.com/office/drawing/2014/main" id="{D8E6FBC1-A566-E2CC-00FD-DEE11F87A6F2}"/>
              </a:ext>
            </a:extLst>
          </p:cNvPr>
          <p:cNvSpPr/>
          <p:nvPr/>
        </p:nvSpPr>
        <p:spPr>
          <a:xfrm>
            <a:off x="3891269" y="4478144"/>
            <a:ext cx="844282" cy="23348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B347F7-D3A0-0F3C-A57C-BDF65EC16619}"/>
              </a:ext>
            </a:extLst>
          </p:cNvPr>
          <p:cNvSpPr txBox="1"/>
          <p:nvPr/>
        </p:nvSpPr>
        <p:spPr>
          <a:xfrm>
            <a:off x="1066293" y="4770976"/>
            <a:ext cx="7188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On the main page, scroll down to find the “View More” button to open all balancing units.</a:t>
            </a:r>
          </a:p>
        </p:txBody>
      </p:sp>
    </p:spTree>
    <p:extLst>
      <p:ext uri="{BB962C8B-B14F-4D97-AF65-F5344CB8AC3E}">
        <p14:creationId xmlns:p14="http://schemas.microsoft.com/office/powerpoint/2010/main" val="977026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66E21E-E1F8-3598-BF51-68EF156A3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ProCard Activity Reports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87816D-5F98-1F06-A664-B9B3A25FF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904" y="1467431"/>
            <a:ext cx="8197114" cy="2365901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R1439 – Find Credit Card Transactions </a:t>
            </a:r>
          </a:p>
          <a:p>
            <a:pPr marL="457200" lvl="1" indent="0">
              <a:buNone/>
            </a:pPr>
            <a:r>
              <a:rPr lang="en-US" sz="1050" b="0" dirty="0"/>
              <a:t>Will show ProCard Transactions in draft and new status. </a:t>
            </a:r>
            <a:r>
              <a:rPr lang="en-US" sz="1050" b="0" i="1" dirty="0"/>
              <a:t>Audience: </a:t>
            </a:r>
            <a:r>
              <a:rPr lang="en-US" sz="1050" b="0" dirty="0"/>
              <a:t>Individuals who verify charges and administrators who are keeping track of staff work progress.</a:t>
            </a:r>
          </a:p>
          <a:p>
            <a:pPr marL="0" indent="0">
              <a:buNone/>
            </a:pPr>
            <a:r>
              <a:rPr lang="en-US" sz="1400" dirty="0"/>
              <a:t>R1438 – Find Procurement Card Transaction Verifications</a:t>
            </a:r>
          </a:p>
          <a:p>
            <a:pPr marL="457200" lvl="1" indent="0">
              <a:buNone/>
            </a:pPr>
            <a:r>
              <a:rPr lang="en-US" sz="1050" b="0" dirty="0"/>
              <a:t>Finding ProCard verifications for any worker that have been started (In Progress). </a:t>
            </a:r>
            <a:r>
              <a:rPr lang="en-US" sz="1050" b="0" i="1" dirty="0"/>
              <a:t>Audience: </a:t>
            </a:r>
            <a:r>
              <a:rPr lang="en-US" sz="1050" b="0" dirty="0"/>
              <a:t>Individuals who verify charges and administrators who are keeping track of staff work progress.</a:t>
            </a:r>
          </a:p>
          <a:p>
            <a:pPr marL="0" indent="0">
              <a:buNone/>
            </a:pPr>
            <a:r>
              <a:rPr lang="en-US" sz="1400" dirty="0"/>
              <a:t>R0552 – Business Processes in Flight Initiated by Me</a:t>
            </a:r>
          </a:p>
          <a:p>
            <a:pPr marL="457200" lvl="1" indent="0">
              <a:buNone/>
            </a:pPr>
            <a:r>
              <a:rPr lang="en-US" sz="1050" b="0" dirty="0"/>
              <a:t>Finding transactions on business processes that have been submitted by the individual running the report, shows the next step in the approval process (In Progress). </a:t>
            </a:r>
            <a:r>
              <a:rPr lang="en-US" sz="1050" b="0" i="1" dirty="0"/>
              <a:t>Audience: </a:t>
            </a:r>
            <a:r>
              <a:rPr lang="en-US" sz="1050" b="0" dirty="0"/>
              <a:t>cardholder keeping track of what status their charges are in.</a:t>
            </a:r>
          </a:p>
          <a:p>
            <a:pPr marL="0" indent="0">
              <a:buNone/>
            </a:pPr>
            <a:r>
              <a:rPr lang="en-US" sz="1400" dirty="0"/>
              <a:t>R1523 – In-Progress Business Process Event Tracking</a:t>
            </a:r>
          </a:p>
          <a:p>
            <a:pPr marL="457200" lvl="1" indent="0">
              <a:buNone/>
            </a:pPr>
            <a:r>
              <a:rPr lang="en-US" sz="1050" b="0" dirty="0"/>
              <a:t>Run for any worker. </a:t>
            </a:r>
            <a:r>
              <a:rPr lang="en-US" sz="1050" b="0" i="1" dirty="0"/>
              <a:t>Audience: </a:t>
            </a:r>
            <a:r>
              <a:rPr lang="en-US" sz="1050" b="0" dirty="0"/>
              <a:t>Administrators and Approvers with auditing department ProCard activity (In Progress)</a:t>
            </a:r>
            <a:endParaRPr lang="en-US" sz="1100" b="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04145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DA5CB-FFA0-B9AA-71F9-CF419AA6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Inbox Filters for Approving Verifications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C395A4-9008-6B20-EBC2-F42A6354C0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050" y="1578267"/>
            <a:ext cx="8197114" cy="2365901"/>
          </a:xfrm>
        </p:spPr>
        <p:txBody>
          <a:bodyPr/>
          <a:lstStyle/>
          <a:p>
            <a:r>
              <a:rPr lang="en-US" sz="1600" b="0" dirty="0">
                <a:solidFill>
                  <a:schemeClr val="tx1"/>
                </a:solidFill>
              </a:rPr>
              <a:t>Use inbox filters to find transactions for approval</a:t>
            </a:r>
          </a:p>
          <a:p>
            <a:r>
              <a:rPr lang="en-US" sz="1600" b="0" dirty="0">
                <a:solidFill>
                  <a:schemeClr val="tx1"/>
                </a:solidFill>
              </a:rPr>
              <a:t>For work coverage, use the same filter set up as other individuals in your same role</a:t>
            </a:r>
          </a:p>
        </p:txBody>
      </p:sp>
      <p:pic>
        <p:nvPicPr>
          <p:cNvPr id="4" name="Picture 3" descr="Filter for approvals in Workday. Screen shows the set up for approvals as the Procurement Data Entry Specialist role.">
            <a:extLst>
              <a:ext uri="{FF2B5EF4-FFF2-40B4-BE49-F238E27FC236}">
                <a16:creationId xmlns:a16="http://schemas.microsoft.com/office/drawing/2014/main" id="{72330827-779F-0486-61CF-453B1509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21" y="2755103"/>
            <a:ext cx="6953250" cy="23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52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7D251C-6EA2-04ED-DFEE-3B344E0C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Resources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5C930E-EF20-862C-1C73-FAFA0C676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032" y="1481286"/>
            <a:ext cx="8197114" cy="2365901"/>
          </a:xfrm>
        </p:spPr>
        <p:txBody>
          <a:bodyPr/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600" b="1" i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Manage ProCard in Workday Job Aid</a:t>
            </a:r>
            <a:endParaRPr lang="en-US" sz="1600" b="1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600" b="1" i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ProCard Website</a:t>
            </a:r>
            <a:endParaRPr lang="en-US" sz="1600" b="1" i="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600" b="1" i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Spend Categories Guidance in the UW Connect Finance Portal</a:t>
            </a:r>
            <a:endParaRPr lang="en-US" sz="1600" b="1" i="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600" b="1" i="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ProCard Verification eLearning</a:t>
            </a:r>
            <a:endParaRPr lang="en-US" sz="1600" b="1" i="0" dirty="0">
              <a:solidFill>
                <a:schemeClr val="tx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600" b="1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Workday:</a:t>
            </a:r>
          </a:p>
          <a:p>
            <a:pPr marL="685800"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Spend Categories Report</a:t>
            </a:r>
          </a:p>
          <a:p>
            <a:pPr marL="685800"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Extract FDM – Spend Categories R1324 Report</a:t>
            </a:r>
            <a:endParaRPr lang="en-US" sz="14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B88069-4500-E5ED-94C6-C925F19F1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for Cardholders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D526D2-FFAE-C91C-F6F1-2371DDE7A0B7}"/>
              </a:ext>
            </a:extLst>
          </p:cNvPr>
          <p:cNvSpPr txBox="1"/>
          <p:nvPr/>
        </p:nvSpPr>
        <p:spPr>
          <a:xfrm>
            <a:off x="536549" y="1492146"/>
            <a:ext cx="787060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 regular verification of card transactions.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Remember: Card transactions cannot post to funding sources until they are verified and fully approved.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Reports Often: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Verify Procurement Card Transactions</a:t>
            </a:r>
            <a:r>
              <a:rPr lang="en-US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(which will show transactions not yet part of a Verification Document)</a:t>
            </a:r>
          </a:p>
          <a:p>
            <a:r>
              <a:rPr lang="en-US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Procurement Card Transaction Verifications</a:t>
            </a:r>
            <a:r>
              <a:rPr lang="en-US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(which will show transactions that are “Pending” but have not been approved)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any fraudulent activity immediately (JPMC may not reimburse for fraud reported after 60 days from the transaction date)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0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8CF82-28E0-2B6A-F760-FA7474935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6FB4E4-B14B-25A5-6C7A-964C28C26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for Approvers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34C6CC-D8A2-DDA6-9393-223473935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646955"/>
            <a:ext cx="8197114" cy="23659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Run Reports Often: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R1439 – Find Credit Card Transaction</a:t>
            </a:r>
            <a:r>
              <a:rPr lang="en-US" sz="1600" b="0" dirty="0"/>
              <a:t> </a:t>
            </a:r>
            <a:br>
              <a:rPr lang="en-US" sz="1600" dirty="0"/>
            </a:br>
            <a:r>
              <a:rPr lang="en-US" sz="1600" b="0" dirty="0"/>
              <a:t>Displays ProCard Transactions in draft and new status.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R1438 – Find Procurement Card Transaction Verification</a:t>
            </a:r>
            <a:br>
              <a:rPr lang="en-US" sz="1600" dirty="0"/>
            </a:br>
            <a:r>
              <a:rPr lang="en-US" sz="1600" b="0" dirty="0"/>
              <a:t>Displays ProCard Verification for any worker that have been started (In Progress).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Assign Backups to cover your approval tasks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0" dirty="0"/>
              <a:t>When using filters, make sure any backup individuals use the exact same filter as the person they are backing up or they may not see the same data.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962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4A127-44FC-7549-CF7A-116FCF5F6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7BA2DA-CF75-5C80-E857-8B7B2ADB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for Verification Process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156B3C-27DD-492D-F420-7C34AF10F9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443" y="1531681"/>
            <a:ext cx="8197114" cy="23659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Obtain Purchase receipts and supporting documentation </a:t>
            </a:r>
            <a:endParaRPr lang="en-US" sz="16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i.e., proof of receipt of goods, business purpose, itemized list of what was purchased and pricing information) to attach in Workday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Mind The Deadlines: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Transactions are aged when they are three fiscal months old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3 or more suspensions in a Calendar year can lead to card closure.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Keep ProCard Office informed of any relevant exceptions </a:t>
            </a:r>
            <a:endParaRPr lang="en-US" sz="20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The item has not delivered.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Credit has not posted for reported Fraud/Dispute.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The verification is stuck in process.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933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65B7A-E836-5DE9-98AB-F848A5EEB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C605E-C96C-429A-1C5F-39AC9C0E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Security</a:t>
            </a:r>
          </a:p>
        </p:txBody>
      </p:sp>
    </p:spTree>
    <p:extLst>
      <p:ext uri="{BB962C8B-B14F-4D97-AF65-F5344CB8AC3E}">
        <p14:creationId xmlns:p14="http://schemas.microsoft.com/office/powerpoint/2010/main" val="353502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E3B8A-0A22-4D85-7B87-E5BAC839F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62D66E-C4F5-6D40-894B-293EFF3E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42" y="172923"/>
            <a:ext cx="8403797" cy="993775"/>
          </a:xfrm>
        </p:spPr>
        <p:txBody>
          <a:bodyPr/>
          <a:lstStyle/>
          <a:p>
            <a:r>
              <a:rPr lang="en-US" sz="2800" dirty="0"/>
              <a:t>Card Security- Protect Yourself from Fraud</a:t>
            </a:r>
          </a:p>
        </p:txBody>
      </p:sp>
      <p:grpSp>
        <p:nvGrpSpPr>
          <p:cNvPr id="7" name="Group 6" descr="Do not respond or reply to an email, phone call or text message that requires personal or account information or claims fruad and then asks for personal or account information.">
            <a:extLst>
              <a:ext uri="{FF2B5EF4-FFF2-40B4-BE49-F238E27FC236}">
                <a16:creationId xmlns:a16="http://schemas.microsoft.com/office/drawing/2014/main" id="{7975D734-723A-8622-2A5F-6BBD75E8A854}"/>
              </a:ext>
            </a:extLst>
          </p:cNvPr>
          <p:cNvGrpSpPr/>
          <p:nvPr/>
        </p:nvGrpSpPr>
        <p:grpSpPr>
          <a:xfrm>
            <a:off x="447920" y="1469321"/>
            <a:ext cx="5149305" cy="3257100"/>
            <a:chOff x="447920" y="1469321"/>
            <a:chExt cx="5149305" cy="32571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4697CB-A959-0504-A31E-CBD9806586C6}"/>
                </a:ext>
              </a:extLst>
            </p:cNvPr>
            <p:cNvSpPr/>
            <p:nvPr/>
          </p:nvSpPr>
          <p:spPr>
            <a:xfrm>
              <a:off x="447920" y="3324638"/>
              <a:ext cx="5149303" cy="61899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Claims there is fraud on your account &amp; then asks you to provide or confirm your personal or account information</a:t>
              </a:r>
            </a:p>
            <a:p>
              <a:pPr algn="ctr"/>
              <a:endPara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95A20C-B437-8D0F-F174-0EEDB0671F6C}"/>
                </a:ext>
              </a:extLst>
            </p:cNvPr>
            <p:cNvSpPr/>
            <p:nvPr/>
          </p:nvSpPr>
          <p:spPr>
            <a:xfrm>
              <a:off x="447922" y="4132517"/>
              <a:ext cx="5149301" cy="59390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Asks you to confirm, verify or refresh your account, password or billing information </a:t>
              </a:r>
            </a:p>
            <a:p>
              <a:pPr algn="ctr"/>
              <a:endPara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F93FE6-D268-69D5-4D50-ACB31191A4D3}"/>
                </a:ext>
              </a:extLst>
            </p:cNvPr>
            <p:cNvSpPr/>
            <p:nvPr/>
          </p:nvSpPr>
          <p:spPr>
            <a:xfrm>
              <a:off x="447923" y="2247559"/>
              <a:ext cx="5149302" cy="8834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Requires you to supply personal or account information (such as a user ID, password, or account numbers) directly in the email, non-secure webpage, survey, or text message</a:t>
              </a:r>
            </a:p>
            <a:p>
              <a:pPr algn="ctr"/>
              <a:endPara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0B431F-B491-BEDC-B552-60E9C7F865DD}"/>
                </a:ext>
              </a:extLst>
            </p:cNvPr>
            <p:cNvSpPr txBox="1"/>
            <p:nvPr/>
          </p:nvSpPr>
          <p:spPr>
            <a:xfrm>
              <a:off x="447923" y="1469321"/>
              <a:ext cx="490803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 not </a:t>
              </a: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respond or reply to an email, phone call or text message that:</a:t>
              </a:r>
            </a:p>
            <a:p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690C1B-B2C1-071F-B397-ECDD71493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98127" y="1265947"/>
            <a:ext cx="0" cy="36801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" name="Group 7" descr="JPMC will not send emails asking you to reply by sending personal or business information. Regularly check your account activity for suspicious transactions.">
            <a:extLst>
              <a:ext uri="{FF2B5EF4-FFF2-40B4-BE49-F238E27FC236}">
                <a16:creationId xmlns:a16="http://schemas.microsoft.com/office/drawing/2014/main" id="{6E4950F0-0FA0-C784-B527-432C30E7848A}"/>
              </a:ext>
            </a:extLst>
          </p:cNvPr>
          <p:cNvGrpSpPr/>
          <p:nvPr/>
        </p:nvGrpSpPr>
        <p:grpSpPr>
          <a:xfrm>
            <a:off x="5999030" y="1436758"/>
            <a:ext cx="2822806" cy="3051235"/>
            <a:chOff x="6054434" y="1081281"/>
            <a:chExt cx="2822806" cy="30512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2C0426-392C-49BC-08C1-2AB35ECE07C1}"/>
                </a:ext>
              </a:extLst>
            </p:cNvPr>
            <p:cNvSpPr/>
            <p:nvPr/>
          </p:nvSpPr>
          <p:spPr>
            <a:xfrm>
              <a:off x="6130634" y="1436758"/>
              <a:ext cx="2746606" cy="13112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Pay special attention to links and attachments – </a:t>
              </a:r>
              <a:r>
                <a:rPr lang="en-US" sz="1400" i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JPMC will not send emails asking you to reply by sending personal or business information</a:t>
              </a:r>
            </a:p>
            <a:p>
              <a:pPr algn="ctr"/>
              <a:endPara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91B416-E085-B64F-FB67-EA7C2C99BE95}"/>
                </a:ext>
              </a:extLst>
            </p:cNvPr>
            <p:cNvSpPr/>
            <p:nvPr/>
          </p:nvSpPr>
          <p:spPr>
            <a:xfrm>
              <a:off x="6130635" y="2821262"/>
              <a:ext cx="2746605" cy="13112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Regularly check your account activity for any suspicious transactions and contact us immediately about anything suspicious</a:t>
              </a:r>
            </a:p>
            <a:p>
              <a:pPr algn="ctr"/>
              <a:endPara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A588C5-C0CA-9451-30D1-FBA2EEB4042E}"/>
                </a:ext>
              </a:extLst>
            </p:cNvPr>
            <p:cNvSpPr txBox="1"/>
            <p:nvPr/>
          </p:nvSpPr>
          <p:spPr>
            <a:xfrm>
              <a:off x="6054434" y="1081281"/>
              <a:ext cx="1407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Reminders: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493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BE89D-1CAD-F289-EB98-358ED9B29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62B248-AB3E-60BA-F759-B3BCC9FD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93" y="284019"/>
            <a:ext cx="8502033" cy="748146"/>
          </a:xfrm>
        </p:spPr>
        <p:txBody>
          <a:bodyPr/>
          <a:lstStyle/>
          <a:p>
            <a:r>
              <a:rPr lang="en-US" sz="2800" dirty="0"/>
              <a:t>Card Security- Protect Yourself from Fraud: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687032-670A-AFC1-0F31-8F6B8089694C}"/>
              </a:ext>
            </a:extLst>
          </p:cNvPr>
          <p:cNvSpPr txBox="1"/>
          <p:nvPr/>
        </p:nvSpPr>
        <p:spPr>
          <a:xfrm>
            <a:off x="420293" y="1572491"/>
            <a:ext cx="8689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Reminders: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JPMC does not have the cardholders DOB or SSN on file for ProCard and Central Travel Accounts.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Cards should only be used by the person to whom the card is issued and should not be shared or lent to other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write any portion of the ProCard number down or share the number with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third-party payment systems should be avoided.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includes (but is not limited to) PayPal, Google pay, Amazon pay,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any fraudulent activity immediately (JPMC may not reimburse for fraud reported after 60 days from the posting date)</a:t>
            </a:r>
          </a:p>
        </p:txBody>
      </p:sp>
    </p:spTree>
    <p:extLst>
      <p:ext uri="{BB962C8B-B14F-4D97-AF65-F5344CB8AC3E}">
        <p14:creationId xmlns:p14="http://schemas.microsoft.com/office/powerpoint/2010/main" val="167016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C85B5-2BA2-2C2F-7941-32C335D44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F94A73-9309-A1E1-A057-FB30D910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to Post- Audit: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03DDFB-27BA-8A5F-D923-BF6E10573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923" y="1646955"/>
            <a:ext cx="8197114" cy="2365901"/>
          </a:xfrm>
        </p:spPr>
        <p:txBody>
          <a:bodyPr/>
          <a:lstStyle/>
          <a:p>
            <a:r>
              <a:rPr lang="en-US" sz="2000" b="0" dirty="0"/>
              <a:t>The ProCard office conducts audits on ProCard transactions monthly.</a:t>
            </a:r>
          </a:p>
          <a:p>
            <a:r>
              <a:rPr lang="en-US" sz="2000" b="0" dirty="0"/>
              <a:t>ProCard office no longer uses Oversight, but instead uses a Discovery Board (</a:t>
            </a:r>
            <a:r>
              <a:rPr lang="en-US" sz="2000" b="0" dirty="0" err="1"/>
              <a:t>CARDiscovery</a:t>
            </a:r>
            <a:r>
              <a:rPr lang="en-US" sz="2000" b="0" dirty="0"/>
              <a:t>) in Workday and pulls current data</a:t>
            </a:r>
          </a:p>
          <a:p>
            <a:r>
              <a:rPr lang="en-US" sz="2000" b="0" dirty="0"/>
              <a:t>It is important to respond to emails you receive from </a:t>
            </a:r>
            <a:r>
              <a:rPr lang="en-US" sz="2000" b="0" dirty="0">
                <a:hlinkClick r:id="rId3"/>
              </a:rPr>
              <a:t>ProCard@uw.edu</a:t>
            </a:r>
            <a:r>
              <a:rPr lang="en-US" sz="2000" b="0" dirty="0"/>
              <a:t> on flagged transactions. </a:t>
            </a:r>
          </a:p>
        </p:txBody>
      </p:sp>
    </p:spTree>
    <p:extLst>
      <p:ext uri="{BB962C8B-B14F-4D97-AF65-F5344CB8AC3E}">
        <p14:creationId xmlns:p14="http://schemas.microsoft.com/office/powerpoint/2010/main" val="3421693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14415</TotalTime>
  <Words>1446</Words>
  <Application>Microsoft Office PowerPoint</Application>
  <PresentationFormat>On-screen Show (16:9)</PresentationFormat>
  <Paragraphs>135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Aptos</vt:lpstr>
      <vt:lpstr>Arial</vt:lpstr>
      <vt:lpstr>Encode Sans Normal Black</vt:lpstr>
      <vt:lpstr>Lucida Grande</vt:lpstr>
      <vt:lpstr>Open Sans</vt:lpstr>
      <vt:lpstr>Open Sans Light</vt:lpstr>
      <vt:lpstr>Uni Sans</vt:lpstr>
      <vt:lpstr>Wingdings</vt:lpstr>
      <vt:lpstr>Custom Design</vt:lpstr>
      <vt:lpstr>2_Custom Design</vt:lpstr>
      <vt:lpstr>1_Custom Design</vt:lpstr>
      <vt:lpstr>ProCard Process and Responsibilities</vt:lpstr>
      <vt:lpstr>AGENDA</vt:lpstr>
      <vt:lpstr>Responsibilities for Cardholders</vt:lpstr>
      <vt:lpstr>Responsibilities for Approvers</vt:lpstr>
      <vt:lpstr>Responsibilities for Verification Process</vt:lpstr>
      <vt:lpstr>Card Security</vt:lpstr>
      <vt:lpstr>Card Security- Protect Yourself from Fraud</vt:lpstr>
      <vt:lpstr>Card Security- Protect Yourself from Fraud:</vt:lpstr>
      <vt:lpstr>Update to Post- Audit:</vt:lpstr>
      <vt:lpstr>Verification</vt:lpstr>
      <vt:lpstr>Verification – Selecting Transactions</vt:lpstr>
      <vt:lpstr>Verification – PC Number</vt:lpstr>
      <vt:lpstr>Verification – Tax and Supplier</vt:lpstr>
      <vt:lpstr>Use Tax</vt:lpstr>
      <vt:lpstr>Taxes</vt:lpstr>
      <vt:lpstr>Verification – Line Fields</vt:lpstr>
      <vt:lpstr>Verification – Additional Line Fields</vt:lpstr>
      <vt:lpstr>Attachments</vt:lpstr>
      <vt:lpstr>Cancelling a Verification</vt:lpstr>
      <vt:lpstr>Tools</vt:lpstr>
      <vt:lpstr>Procurement Card Dashboard</vt:lpstr>
      <vt:lpstr>Procurement Card Dashboard Workday</vt:lpstr>
      <vt:lpstr>Other ProCard Activity Reports</vt:lpstr>
      <vt:lpstr>Inbox Filters for Approving Verifications</vt:lpstr>
      <vt:lpstr>More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Heather Nicholson</cp:lastModifiedBy>
  <cp:revision>162</cp:revision>
  <dcterms:created xsi:type="dcterms:W3CDTF">2014-10-14T00:51:43Z</dcterms:created>
  <dcterms:modified xsi:type="dcterms:W3CDTF">2026-06-23T21:13:54Z</dcterms:modified>
</cp:coreProperties>
</file>