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Lst>
  <p:notesMasterIdLst>
    <p:notesMasterId r:id="rId23"/>
  </p:notesMasterIdLst>
  <p:sldIdLst>
    <p:sldId id="1379020578" r:id="rId2"/>
    <p:sldId id="269" r:id="rId3"/>
    <p:sldId id="257" r:id="rId4"/>
    <p:sldId id="282" r:id="rId5"/>
    <p:sldId id="1379020580" r:id="rId6"/>
    <p:sldId id="1379020584" r:id="rId7"/>
    <p:sldId id="1379020587" r:id="rId8"/>
    <p:sldId id="283" r:id="rId9"/>
    <p:sldId id="1379020585" r:id="rId10"/>
    <p:sldId id="1379020586" r:id="rId11"/>
    <p:sldId id="1379020588" r:id="rId12"/>
    <p:sldId id="1379020589" r:id="rId13"/>
    <p:sldId id="278" r:id="rId14"/>
    <p:sldId id="279" r:id="rId15"/>
    <p:sldId id="378" r:id="rId16"/>
    <p:sldId id="280" r:id="rId17"/>
    <p:sldId id="377" r:id="rId18"/>
    <p:sldId id="274" r:id="rId19"/>
    <p:sldId id="373" r:id="rId20"/>
    <p:sldId id="1379020577" r:id="rId21"/>
    <p:sldId id="1379020579"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8">
          <p15:clr>
            <a:srgbClr val="A4A3A4"/>
          </p15:clr>
        </p15:guide>
        <p15:guide id="2" pos="47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3A2"/>
    <a:srgbClr val="4B2E83"/>
    <a:srgbClr val="E8E3D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031" autoAdjust="0"/>
    <p:restoredTop sz="93475" autoAdjust="0"/>
  </p:normalViewPr>
  <p:slideViewPr>
    <p:cSldViewPr snapToGrid="0" snapToObjects="1" showGuides="1">
      <p:cViewPr varScale="1">
        <p:scale>
          <a:sx n="94" d="100"/>
          <a:sy n="94" d="100"/>
        </p:scale>
        <p:origin x="1578" y="84"/>
      </p:cViewPr>
      <p:guideLst>
        <p:guide orient="horz" pos="2488"/>
        <p:guide pos="47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898147-2041-4F6C-A626-2DA703674822}"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US"/>
        </a:p>
      </dgm:t>
    </dgm:pt>
    <dgm:pt modelId="{7AEC0E49-74A1-4B30-9F36-058530DF9C39}">
      <dgm:prSet phldrT="[Text]" custT="1"/>
      <dgm:spPr>
        <a:solidFill>
          <a:srgbClr val="EE0000">
            <a:alpha val="60000"/>
          </a:srgbClr>
        </a:solidFill>
        <a:ln>
          <a:solidFill>
            <a:schemeClr val="tx2"/>
          </a:solidFill>
        </a:ln>
      </dgm:spPr>
      <dgm:t>
        <a:bodyPr/>
        <a:lstStyle/>
        <a:p>
          <a:r>
            <a:rPr lang="en-US" sz="1600" dirty="0">
              <a:solidFill>
                <a:schemeClr val="tx2"/>
              </a:solidFill>
            </a:rPr>
            <a:t>Nice Logo or Website</a:t>
          </a:r>
        </a:p>
      </dgm:t>
    </dgm:pt>
    <dgm:pt modelId="{B6D8276F-86EF-47B9-A55F-4589B5A3DA7C}" type="parTrans" cxnId="{14D4D3EE-7439-475E-9013-E1EFACA4CEF0}">
      <dgm:prSet/>
      <dgm:spPr/>
      <dgm:t>
        <a:bodyPr/>
        <a:lstStyle/>
        <a:p>
          <a:endParaRPr lang="en-US"/>
        </a:p>
      </dgm:t>
    </dgm:pt>
    <dgm:pt modelId="{3FB304A1-606A-4956-A771-8FDF16843986}" type="sibTrans" cxnId="{14D4D3EE-7439-475E-9013-E1EFACA4CEF0}">
      <dgm:prSet/>
      <dgm:spPr/>
      <dgm:t>
        <a:bodyPr/>
        <a:lstStyle/>
        <a:p>
          <a:endParaRPr lang="en-US"/>
        </a:p>
      </dgm:t>
    </dgm:pt>
    <dgm:pt modelId="{4957F9F3-EAD2-4E2B-834B-2F7BE12885C1}">
      <dgm:prSet phldrT="[Text]" custT="1"/>
      <dgm:spPr>
        <a:solidFill>
          <a:srgbClr val="FF0000">
            <a:alpha val="60000"/>
          </a:srgbClr>
        </a:solidFill>
        <a:ln>
          <a:solidFill>
            <a:schemeClr val="accent3"/>
          </a:solidFill>
        </a:ln>
      </dgm:spPr>
      <dgm:t>
        <a:bodyPr/>
        <a:lstStyle/>
        <a:p>
          <a:r>
            <a:rPr lang="en-US" sz="1600" dirty="0">
              <a:solidFill>
                <a:schemeClr val="tx2"/>
              </a:solidFill>
            </a:rPr>
            <a:t>Friendly Sales Staff</a:t>
          </a:r>
        </a:p>
      </dgm:t>
    </dgm:pt>
    <dgm:pt modelId="{301A3905-7BE3-4E4F-B087-60A153B46722}" type="parTrans" cxnId="{021F0D01-3BBC-4C40-94C8-9D3E0A307D5E}">
      <dgm:prSet/>
      <dgm:spPr/>
      <dgm:t>
        <a:bodyPr/>
        <a:lstStyle/>
        <a:p>
          <a:endParaRPr lang="en-US"/>
        </a:p>
      </dgm:t>
    </dgm:pt>
    <dgm:pt modelId="{787F3707-AA54-4C3F-B8A0-00D1873D0AD0}" type="sibTrans" cxnId="{021F0D01-3BBC-4C40-94C8-9D3E0A307D5E}">
      <dgm:prSet/>
      <dgm:spPr/>
      <dgm:t>
        <a:bodyPr/>
        <a:lstStyle/>
        <a:p>
          <a:endParaRPr lang="en-US"/>
        </a:p>
      </dgm:t>
    </dgm:pt>
    <dgm:pt modelId="{71B6E326-C07E-42C9-9377-DB7F6D524CB7}">
      <dgm:prSet phldrT="[Text]" custT="1"/>
      <dgm:spPr>
        <a:noFill/>
        <a:ln>
          <a:noFill/>
        </a:ln>
      </dgm:spPr>
      <dgm:t>
        <a:bodyPr/>
        <a:lstStyle/>
        <a:p>
          <a:endParaRPr lang="en-US" sz="2000" dirty="0"/>
        </a:p>
      </dgm:t>
    </dgm:pt>
    <dgm:pt modelId="{7118C180-0926-4F27-BC8E-D28EBCD17D82}" type="parTrans" cxnId="{5B19AC70-9061-445D-BABD-BDEA581E8657}">
      <dgm:prSet/>
      <dgm:spPr/>
      <dgm:t>
        <a:bodyPr/>
        <a:lstStyle/>
        <a:p>
          <a:endParaRPr lang="en-US"/>
        </a:p>
      </dgm:t>
    </dgm:pt>
    <dgm:pt modelId="{A6EBD502-0C28-4CBA-A5A8-20B9710AB6BC}" type="sibTrans" cxnId="{5B19AC70-9061-445D-BABD-BDEA581E8657}">
      <dgm:prSet/>
      <dgm:spPr/>
      <dgm:t>
        <a:bodyPr/>
        <a:lstStyle/>
        <a:p>
          <a:endParaRPr lang="en-US"/>
        </a:p>
      </dgm:t>
    </dgm:pt>
    <dgm:pt modelId="{5F8C7EDF-9DF7-49C6-8648-D5569520612D}">
      <dgm:prSet phldrT="[Text]" custT="1"/>
      <dgm:spPr>
        <a:solidFill>
          <a:srgbClr val="00B050">
            <a:alpha val="70000"/>
          </a:srgbClr>
        </a:solidFill>
      </dgm:spPr>
      <dgm:t>
        <a:bodyPr/>
        <a:lstStyle/>
        <a:p>
          <a:r>
            <a:rPr lang="en-US" sz="1600" dirty="0">
              <a:solidFill>
                <a:schemeClr val="tx2"/>
              </a:solidFill>
            </a:rPr>
            <a:t>Supplier Named by Funding Source</a:t>
          </a:r>
        </a:p>
      </dgm:t>
    </dgm:pt>
    <dgm:pt modelId="{CFF7A15B-4E6F-4029-BD91-68EA2F28DBE5}" type="parTrans" cxnId="{BD92760A-838F-4D9A-9A20-794DC2664AF5}">
      <dgm:prSet/>
      <dgm:spPr/>
      <dgm:t>
        <a:bodyPr/>
        <a:lstStyle/>
        <a:p>
          <a:endParaRPr lang="en-US"/>
        </a:p>
      </dgm:t>
    </dgm:pt>
    <dgm:pt modelId="{ED39CBA5-7F7A-451F-814A-15A3E03C27EF}" type="sibTrans" cxnId="{BD92760A-838F-4D9A-9A20-794DC2664AF5}">
      <dgm:prSet/>
      <dgm:spPr/>
      <dgm:t>
        <a:bodyPr/>
        <a:lstStyle/>
        <a:p>
          <a:endParaRPr lang="en-US"/>
        </a:p>
      </dgm:t>
    </dgm:pt>
    <dgm:pt modelId="{48C8C646-4BF4-4C52-A438-9543C7F1899A}">
      <dgm:prSet phldrT="[Text]" custT="1"/>
      <dgm:spPr>
        <a:solidFill>
          <a:srgbClr val="00B050">
            <a:alpha val="70000"/>
          </a:srgbClr>
        </a:solidFill>
      </dgm:spPr>
      <dgm:t>
        <a:bodyPr/>
        <a:lstStyle/>
        <a:p>
          <a:r>
            <a:rPr lang="en-US" sz="1600" dirty="0">
              <a:solidFill>
                <a:schemeClr val="tx2"/>
              </a:solidFill>
            </a:rPr>
            <a:t>Need for Identical Equipment</a:t>
          </a:r>
        </a:p>
      </dgm:t>
    </dgm:pt>
    <dgm:pt modelId="{88012538-7545-4549-9D35-218A396CB661}" type="parTrans" cxnId="{4818AD2F-1AC7-451B-B17B-2AFE906F3F56}">
      <dgm:prSet/>
      <dgm:spPr/>
      <dgm:t>
        <a:bodyPr/>
        <a:lstStyle/>
        <a:p>
          <a:endParaRPr lang="en-US"/>
        </a:p>
      </dgm:t>
    </dgm:pt>
    <dgm:pt modelId="{500158AD-11B6-4AC7-8264-0A9104417C63}" type="sibTrans" cxnId="{4818AD2F-1AC7-451B-B17B-2AFE906F3F56}">
      <dgm:prSet/>
      <dgm:spPr/>
      <dgm:t>
        <a:bodyPr/>
        <a:lstStyle/>
        <a:p>
          <a:endParaRPr lang="en-US"/>
        </a:p>
      </dgm:t>
    </dgm:pt>
    <dgm:pt modelId="{016C57F8-6E14-4084-B83A-925261086F10}">
      <dgm:prSet phldrT="[Text]" custT="1"/>
      <dgm:spPr>
        <a:solidFill>
          <a:srgbClr val="00B050">
            <a:alpha val="70000"/>
          </a:srgbClr>
        </a:solidFill>
      </dgm:spPr>
      <dgm:t>
        <a:bodyPr/>
        <a:lstStyle/>
        <a:p>
          <a:r>
            <a:rPr lang="en-US" sz="1600" dirty="0">
              <a:solidFill>
                <a:schemeClr val="tx2"/>
              </a:solidFill>
            </a:rPr>
            <a:t>Unique Expertise, Background or Education</a:t>
          </a:r>
        </a:p>
      </dgm:t>
    </dgm:pt>
    <dgm:pt modelId="{06BAE703-D827-45E2-93E0-464FDD5F9D2B}" type="parTrans" cxnId="{4A8CFEE2-B22A-4F3A-87E1-E192BB52C2CD}">
      <dgm:prSet/>
      <dgm:spPr/>
      <dgm:t>
        <a:bodyPr/>
        <a:lstStyle/>
        <a:p>
          <a:endParaRPr lang="en-US"/>
        </a:p>
      </dgm:t>
    </dgm:pt>
    <dgm:pt modelId="{9664D0AB-4EDF-4EF5-99F8-6443BAE6C7BB}" type="sibTrans" cxnId="{4A8CFEE2-B22A-4F3A-87E1-E192BB52C2CD}">
      <dgm:prSet/>
      <dgm:spPr/>
      <dgm:t>
        <a:bodyPr/>
        <a:lstStyle/>
        <a:p>
          <a:endParaRPr lang="en-US"/>
        </a:p>
      </dgm:t>
    </dgm:pt>
    <dgm:pt modelId="{E6FA1C2C-07C4-42BA-B8FA-723289EE643A}">
      <dgm:prSet phldrT="[Text]" custT="1"/>
      <dgm:spPr>
        <a:solidFill>
          <a:srgbClr val="EE0000">
            <a:alpha val="60000"/>
          </a:srgbClr>
        </a:solidFill>
      </dgm:spPr>
      <dgm:t>
        <a:bodyPr/>
        <a:lstStyle/>
        <a:p>
          <a:r>
            <a:rPr lang="en-US" sz="1600" dirty="0">
              <a:solidFill>
                <a:schemeClr val="tx2"/>
              </a:solidFill>
            </a:rPr>
            <a:t>Personal Recommendations</a:t>
          </a:r>
        </a:p>
      </dgm:t>
    </dgm:pt>
    <dgm:pt modelId="{5EBE2839-9F79-4061-85F0-A968C000219A}" type="parTrans" cxnId="{F1F83677-3452-4E1A-8D8F-ED92C747A9BD}">
      <dgm:prSet/>
      <dgm:spPr/>
      <dgm:t>
        <a:bodyPr/>
        <a:lstStyle/>
        <a:p>
          <a:endParaRPr lang="en-US"/>
        </a:p>
      </dgm:t>
    </dgm:pt>
    <dgm:pt modelId="{3F073943-460A-441E-B1A6-BCED2336D38D}" type="sibTrans" cxnId="{F1F83677-3452-4E1A-8D8F-ED92C747A9BD}">
      <dgm:prSet/>
      <dgm:spPr/>
      <dgm:t>
        <a:bodyPr/>
        <a:lstStyle/>
        <a:p>
          <a:endParaRPr lang="en-US"/>
        </a:p>
      </dgm:t>
    </dgm:pt>
    <dgm:pt modelId="{B0D722C0-BF73-4991-86B1-827465BA66E6}">
      <dgm:prSet phldrT="[Text]" custT="1"/>
      <dgm:spPr>
        <a:solidFill>
          <a:srgbClr val="00B050">
            <a:alpha val="70000"/>
          </a:srgbClr>
        </a:solidFill>
      </dgm:spPr>
      <dgm:t>
        <a:bodyPr/>
        <a:lstStyle/>
        <a:p>
          <a:r>
            <a:rPr lang="en-US" sz="1600" dirty="0">
              <a:solidFill>
                <a:schemeClr val="tx2"/>
              </a:solidFill>
            </a:rPr>
            <a:t>One Manufacturer, OEM Repair or Maintenance</a:t>
          </a:r>
        </a:p>
      </dgm:t>
    </dgm:pt>
    <dgm:pt modelId="{E86A4035-7486-4D2F-BF56-D23EDE0A80ED}" type="parTrans" cxnId="{FFD56F01-17FD-40CC-A172-D8C4784C12B4}">
      <dgm:prSet/>
      <dgm:spPr/>
      <dgm:t>
        <a:bodyPr/>
        <a:lstStyle/>
        <a:p>
          <a:endParaRPr lang="en-US"/>
        </a:p>
      </dgm:t>
    </dgm:pt>
    <dgm:pt modelId="{7496FF44-978C-4F3F-B682-D9DD4B00E261}" type="sibTrans" cxnId="{FFD56F01-17FD-40CC-A172-D8C4784C12B4}">
      <dgm:prSet/>
      <dgm:spPr/>
      <dgm:t>
        <a:bodyPr/>
        <a:lstStyle/>
        <a:p>
          <a:endParaRPr lang="en-US"/>
        </a:p>
      </dgm:t>
    </dgm:pt>
    <dgm:pt modelId="{84C997E4-138A-4BC1-BEAE-A2A7C7EC8B7B}">
      <dgm:prSet phldrT="[Text]" custT="1"/>
      <dgm:spPr>
        <a:noFill/>
        <a:ln>
          <a:noFill/>
        </a:ln>
      </dgm:spPr>
      <dgm:t>
        <a:bodyPr/>
        <a:lstStyle/>
        <a:p>
          <a:endParaRPr lang="en-US" sz="2000" dirty="0"/>
        </a:p>
      </dgm:t>
    </dgm:pt>
    <dgm:pt modelId="{6E78D735-28D1-4F7D-B6BB-596584827FD7}" type="sibTrans" cxnId="{9A2703A6-4602-4F49-8558-BE473BA2A297}">
      <dgm:prSet/>
      <dgm:spPr/>
      <dgm:t>
        <a:bodyPr/>
        <a:lstStyle/>
        <a:p>
          <a:endParaRPr lang="en-US"/>
        </a:p>
      </dgm:t>
    </dgm:pt>
    <dgm:pt modelId="{9207FED4-8676-47E7-9D1D-3B5811BDCB57}" type="parTrans" cxnId="{9A2703A6-4602-4F49-8558-BE473BA2A297}">
      <dgm:prSet/>
      <dgm:spPr/>
      <dgm:t>
        <a:bodyPr/>
        <a:lstStyle/>
        <a:p>
          <a:endParaRPr lang="en-US"/>
        </a:p>
      </dgm:t>
    </dgm:pt>
    <dgm:pt modelId="{0439C97A-2889-4852-827C-BA73E01274AD}" type="pres">
      <dgm:prSet presAssocID="{5A898147-2041-4F6C-A626-2DA703674822}" presName="outerComposite" presStyleCnt="0">
        <dgm:presLayoutVars>
          <dgm:chMax val="2"/>
          <dgm:animLvl val="lvl"/>
          <dgm:resizeHandles val="exact"/>
        </dgm:presLayoutVars>
      </dgm:prSet>
      <dgm:spPr/>
    </dgm:pt>
    <dgm:pt modelId="{DDA02A43-19CF-49EB-9EC8-AAF781C54F37}" type="pres">
      <dgm:prSet presAssocID="{5A898147-2041-4F6C-A626-2DA703674822}" presName="dummyMaxCanvas" presStyleCnt="0"/>
      <dgm:spPr/>
    </dgm:pt>
    <dgm:pt modelId="{6B858629-F36C-4E54-A6C9-93EBCDD102F9}" type="pres">
      <dgm:prSet presAssocID="{5A898147-2041-4F6C-A626-2DA703674822}" presName="parentComposite" presStyleCnt="0"/>
      <dgm:spPr/>
    </dgm:pt>
    <dgm:pt modelId="{5866DBB2-1294-4429-9586-AD14DD0C0EFF}" type="pres">
      <dgm:prSet presAssocID="{5A898147-2041-4F6C-A626-2DA703674822}" presName="parent1" presStyleLbl="alignAccFollowNode1" presStyleIdx="0" presStyleCnt="4" custScaleX="153635" custScaleY="49476" custLinFactX="100000" custLinFactY="-47117" custLinFactNeighborX="132929" custLinFactNeighborY="-100000">
        <dgm:presLayoutVars>
          <dgm:chMax val="4"/>
        </dgm:presLayoutVars>
      </dgm:prSet>
      <dgm:spPr>
        <a:prstGeom prst="rect">
          <a:avLst/>
        </a:prstGeom>
      </dgm:spPr>
    </dgm:pt>
    <dgm:pt modelId="{BBE2677E-744B-4995-8369-CFEC462DD89B}" type="pres">
      <dgm:prSet presAssocID="{5A898147-2041-4F6C-A626-2DA703674822}" presName="parent2" presStyleLbl="alignAccFollowNode1" presStyleIdx="1" presStyleCnt="4" custScaleX="147092" custScaleY="47895" custLinFactX="143388" custLinFactNeighborX="200000" custLinFactNeighborY="29526">
        <dgm:presLayoutVars>
          <dgm:chMax val="4"/>
        </dgm:presLayoutVars>
      </dgm:prSet>
      <dgm:spPr>
        <a:prstGeom prst="rect">
          <a:avLst/>
        </a:prstGeom>
      </dgm:spPr>
    </dgm:pt>
    <dgm:pt modelId="{48A5FBC5-157F-4082-BDA3-A7F5443EEFA4}" type="pres">
      <dgm:prSet presAssocID="{5A898147-2041-4F6C-A626-2DA703674822}" presName="childrenComposite" presStyleCnt="0"/>
      <dgm:spPr/>
    </dgm:pt>
    <dgm:pt modelId="{3D3722F7-687E-4FCC-B5D1-415E92932523}" type="pres">
      <dgm:prSet presAssocID="{5A898147-2041-4F6C-A626-2DA703674822}" presName="dummyMaxCanvas_ChildArea" presStyleCnt="0"/>
      <dgm:spPr/>
    </dgm:pt>
    <dgm:pt modelId="{FF373AB6-692D-4305-897F-013B37816236}" type="pres">
      <dgm:prSet presAssocID="{5A898147-2041-4F6C-A626-2DA703674822}" presName="fulcrum" presStyleLbl="alignAccFollowNode1" presStyleIdx="2" presStyleCnt="4"/>
      <dgm:spPr>
        <a:solidFill>
          <a:srgbClr val="0070C0"/>
        </a:solidFill>
        <a:ln>
          <a:solidFill>
            <a:srgbClr val="1A3260">
              <a:alpha val="90000"/>
            </a:srgbClr>
          </a:solidFill>
        </a:ln>
      </dgm:spPr>
    </dgm:pt>
    <dgm:pt modelId="{48CCAC67-3CCF-4B44-96F9-D8B895910930}" type="pres">
      <dgm:prSet presAssocID="{5A898147-2041-4F6C-A626-2DA703674822}" presName="balance_34" presStyleLbl="alignAccFollowNode1" presStyleIdx="3" presStyleCnt="4" custAng="480085" custLinFactNeighborX="-206" custLinFactNeighborY="2316">
        <dgm:presLayoutVars>
          <dgm:bulletEnabled val="1"/>
        </dgm:presLayoutVars>
      </dgm:prSet>
      <dgm:spPr>
        <a:solidFill>
          <a:srgbClr val="0070C0"/>
        </a:solidFill>
        <a:ln>
          <a:solidFill>
            <a:srgbClr val="1A3260">
              <a:alpha val="90000"/>
            </a:srgbClr>
          </a:solidFill>
        </a:ln>
      </dgm:spPr>
    </dgm:pt>
    <dgm:pt modelId="{96E22BE1-D0BF-4F1A-A6FF-BEEF37A08051}" type="pres">
      <dgm:prSet presAssocID="{5A898147-2041-4F6C-A626-2DA703674822}" presName="right_34_1" presStyleLbl="node1" presStyleIdx="0" presStyleCnt="7" custAng="447188" custScaleX="115435" custScaleY="136199" custLinFactNeighborX="2465" custLinFactNeighborY="3388">
        <dgm:presLayoutVars>
          <dgm:bulletEnabled val="1"/>
        </dgm:presLayoutVars>
      </dgm:prSet>
      <dgm:spPr>
        <a:prstGeom prst="rect">
          <a:avLst/>
        </a:prstGeom>
      </dgm:spPr>
    </dgm:pt>
    <dgm:pt modelId="{C83B90E5-F311-40E6-A845-41E3F18D91F4}" type="pres">
      <dgm:prSet presAssocID="{5A898147-2041-4F6C-A626-2DA703674822}" presName="right_34_2" presStyleLbl="node1" presStyleIdx="1" presStyleCnt="7" custAng="414129" custScaleX="111779" custScaleY="123587" custLinFactNeighborX="8476" custLinFactNeighborY="-35456">
        <dgm:presLayoutVars>
          <dgm:bulletEnabled val="1"/>
        </dgm:presLayoutVars>
      </dgm:prSet>
      <dgm:spPr>
        <a:prstGeom prst="rect">
          <a:avLst/>
        </a:prstGeom>
      </dgm:spPr>
    </dgm:pt>
    <dgm:pt modelId="{C0F3F5AF-219F-4CC4-AABA-9D2E9DCC91BD}" type="pres">
      <dgm:prSet presAssocID="{5A898147-2041-4F6C-A626-2DA703674822}" presName="right_34_3" presStyleLbl="node1" presStyleIdx="2" presStyleCnt="7" custAng="373346" custScaleX="112543" custScaleY="129740" custLinFactNeighborX="15269" custLinFactNeighborY="-69954">
        <dgm:presLayoutVars>
          <dgm:bulletEnabled val="1"/>
        </dgm:presLayoutVars>
      </dgm:prSet>
      <dgm:spPr>
        <a:prstGeom prst="rect">
          <a:avLst/>
        </a:prstGeom>
      </dgm:spPr>
    </dgm:pt>
    <dgm:pt modelId="{955074BE-C096-4188-AE7D-2443352D8879}" type="pres">
      <dgm:prSet presAssocID="{5A898147-2041-4F6C-A626-2DA703674822}" presName="right_34_4" presStyleLbl="node1" presStyleIdx="3" presStyleCnt="7" custAng="356236" custScaleX="114658" custScaleY="126097" custLinFactY="-5693" custLinFactNeighborX="22403" custLinFactNeighborY="-100000">
        <dgm:presLayoutVars>
          <dgm:bulletEnabled val="1"/>
        </dgm:presLayoutVars>
      </dgm:prSet>
      <dgm:spPr>
        <a:prstGeom prst="rect">
          <a:avLst/>
        </a:prstGeom>
      </dgm:spPr>
    </dgm:pt>
    <dgm:pt modelId="{21464D19-84B8-49FD-81D5-BD24FAB31CD6}" type="pres">
      <dgm:prSet presAssocID="{5A898147-2041-4F6C-A626-2DA703674822}" presName="left_34_1" presStyleLbl="node1" presStyleIdx="4" presStyleCnt="7" custAng="497764" custScaleX="112283" custScaleY="115955" custLinFactNeighborX="13518" custLinFactNeighborY="-31666">
        <dgm:presLayoutVars>
          <dgm:bulletEnabled val="1"/>
        </dgm:presLayoutVars>
      </dgm:prSet>
      <dgm:spPr>
        <a:prstGeom prst="rect">
          <a:avLst/>
        </a:prstGeom>
      </dgm:spPr>
    </dgm:pt>
    <dgm:pt modelId="{7830A52C-0128-4CA6-ACA7-AF12001C0A32}" type="pres">
      <dgm:prSet presAssocID="{5A898147-2041-4F6C-A626-2DA703674822}" presName="left_34_2" presStyleLbl="node1" presStyleIdx="5" presStyleCnt="7" custAng="457075" custScaleX="114306" custScaleY="114400" custLinFactNeighborX="19559" custLinFactNeighborY="-54589">
        <dgm:presLayoutVars>
          <dgm:bulletEnabled val="1"/>
        </dgm:presLayoutVars>
      </dgm:prSet>
      <dgm:spPr>
        <a:prstGeom prst="rect">
          <a:avLst/>
        </a:prstGeom>
      </dgm:spPr>
    </dgm:pt>
    <dgm:pt modelId="{46A66198-9D23-4BBB-B82A-D7C3B508F94A}" type="pres">
      <dgm:prSet presAssocID="{5A898147-2041-4F6C-A626-2DA703674822}" presName="left_34_3" presStyleLbl="node1" presStyleIdx="6" presStyleCnt="7" custAng="462457" custScaleX="116039" custScaleY="126673" custLinFactNeighborX="26914" custLinFactNeighborY="-76645">
        <dgm:presLayoutVars>
          <dgm:bulletEnabled val="1"/>
        </dgm:presLayoutVars>
      </dgm:prSet>
      <dgm:spPr>
        <a:prstGeom prst="rect">
          <a:avLst/>
        </a:prstGeom>
      </dgm:spPr>
    </dgm:pt>
  </dgm:ptLst>
  <dgm:cxnLst>
    <dgm:cxn modelId="{021F0D01-3BBC-4C40-94C8-9D3E0A307D5E}" srcId="{84C997E4-138A-4BC1-BEAE-A2A7C7EC8B7B}" destId="{4957F9F3-EAD2-4E2B-834B-2F7BE12885C1}" srcOrd="2" destOrd="0" parTransId="{301A3905-7BE3-4E4F-B087-60A153B46722}" sibTransId="{787F3707-AA54-4C3F-B8A0-00D1873D0AD0}"/>
    <dgm:cxn modelId="{FFD56F01-17FD-40CC-A172-D8C4784C12B4}" srcId="{71B6E326-C07E-42C9-9377-DB7F6D524CB7}" destId="{B0D722C0-BF73-4991-86B1-827465BA66E6}" srcOrd="0" destOrd="0" parTransId="{E86A4035-7486-4D2F-BF56-D23EDE0A80ED}" sibTransId="{7496FF44-978C-4F3F-B682-D9DD4B00E261}"/>
    <dgm:cxn modelId="{BD92760A-838F-4D9A-9A20-794DC2664AF5}" srcId="{71B6E326-C07E-42C9-9377-DB7F6D524CB7}" destId="{5F8C7EDF-9DF7-49C6-8648-D5569520612D}" srcOrd="1" destOrd="0" parTransId="{CFF7A15B-4E6F-4029-BD91-68EA2F28DBE5}" sibTransId="{ED39CBA5-7F7A-451F-814A-15A3E03C27EF}"/>
    <dgm:cxn modelId="{DD01CE1A-BA17-492F-AD21-7F009C17E9F2}" type="presOf" srcId="{7AEC0E49-74A1-4B30-9F36-058530DF9C39}" destId="{7830A52C-0128-4CA6-ACA7-AF12001C0A32}" srcOrd="0" destOrd="0" presId="urn:microsoft.com/office/officeart/2005/8/layout/balance1"/>
    <dgm:cxn modelId="{7902C02E-2D3A-4120-A332-ECA59A88D5CB}" type="presOf" srcId="{5F8C7EDF-9DF7-49C6-8648-D5569520612D}" destId="{C83B90E5-F311-40E6-A845-41E3F18D91F4}" srcOrd="0" destOrd="0" presId="urn:microsoft.com/office/officeart/2005/8/layout/balance1"/>
    <dgm:cxn modelId="{4818AD2F-1AC7-451B-B17B-2AFE906F3F56}" srcId="{71B6E326-C07E-42C9-9377-DB7F6D524CB7}" destId="{48C8C646-4BF4-4C52-A438-9543C7F1899A}" srcOrd="3" destOrd="0" parTransId="{88012538-7545-4549-9D35-218A396CB661}" sibTransId="{500158AD-11B6-4AC7-8264-0A9104417C63}"/>
    <dgm:cxn modelId="{A1DBDE32-F817-4754-AB14-2F1BF008C68A}" type="presOf" srcId="{E6FA1C2C-07C4-42BA-B8FA-723289EE643A}" destId="{21464D19-84B8-49FD-81D5-BD24FAB31CD6}" srcOrd="0" destOrd="0" presId="urn:microsoft.com/office/officeart/2005/8/layout/balance1"/>
    <dgm:cxn modelId="{55FAB14E-B74E-41F0-B921-B273507A2BB3}" type="presOf" srcId="{4957F9F3-EAD2-4E2B-834B-2F7BE12885C1}" destId="{46A66198-9D23-4BBB-B82A-D7C3B508F94A}" srcOrd="0" destOrd="0" presId="urn:microsoft.com/office/officeart/2005/8/layout/balance1"/>
    <dgm:cxn modelId="{C3F1EB4F-DC81-4F95-AEB0-D52134E675D4}" type="presOf" srcId="{71B6E326-C07E-42C9-9377-DB7F6D524CB7}" destId="{BBE2677E-744B-4995-8369-CFEC462DD89B}" srcOrd="0" destOrd="0" presId="urn:microsoft.com/office/officeart/2005/8/layout/balance1"/>
    <dgm:cxn modelId="{5B19AC70-9061-445D-BABD-BDEA581E8657}" srcId="{5A898147-2041-4F6C-A626-2DA703674822}" destId="{71B6E326-C07E-42C9-9377-DB7F6D524CB7}" srcOrd="1" destOrd="0" parTransId="{7118C180-0926-4F27-BC8E-D28EBCD17D82}" sibTransId="{A6EBD502-0C28-4CBA-A5A8-20B9710AB6BC}"/>
    <dgm:cxn modelId="{F1F83677-3452-4E1A-8D8F-ED92C747A9BD}" srcId="{84C997E4-138A-4BC1-BEAE-A2A7C7EC8B7B}" destId="{E6FA1C2C-07C4-42BA-B8FA-723289EE643A}" srcOrd="0" destOrd="0" parTransId="{5EBE2839-9F79-4061-85F0-A968C000219A}" sibTransId="{3F073943-460A-441E-B1A6-BCED2336D38D}"/>
    <dgm:cxn modelId="{BF9BCCA2-9BDA-4E5F-AC86-99F6C9061812}" type="presOf" srcId="{5A898147-2041-4F6C-A626-2DA703674822}" destId="{0439C97A-2889-4852-827C-BA73E01274AD}" srcOrd="0" destOrd="0" presId="urn:microsoft.com/office/officeart/2005/8/layout/balance1"/>
    <dgm:cxn modelId="{9A2703A6-4602-4F49-8558-BE473BA2A297}" srcId="{5A898147-2041-4F6C-A626-2DA703674822}" destId="{84C997E4-138A-4BC1-BEAE-A2A7C7EC8B7B}" srcOrd="0" destOrd="0" parTransId="{9207FED4-8676-47E7-9D1D-3B5811BDCB57}" sibTransId="{6E78D735-28D1-4F7D-B6BB-596584827FD7}"/>
    <dgm:cxn modelId="{ABA418B6-5BEC-4F88-8A90-1F5DEE0E4D38}" type="presOf" srcId="{48C8C646-4BF4-4C52-A438-9543C7F1899A}" destId="{955074BE-C096-4188-AE7D-2443352D8879}" srcOrd="0" destOrd="0" presId="urn:microsoft.com/office/officeart/2005/8/layout/balance1"/>
    <dgm:cxn modelId="{A4F881CB-5E2E-4E0F-BF7E-721E7511B52D}" type="presOf" srcId="{016C57F8-6E14-4084-B83A-925261086F10}" destId="{C0F3F5AF-219F-4CC4-AABA-9D2E9DCC91BD}" srcOrd="0" destOrd="0" presId="urn:microsoft.com/office/officeart/2005/8/layout/balance1"/>
    <dgm:cxn modelId="{4A8CFEE2-B22A-4F3A-87E1-E192BB52C2CD}" srcId="{71B6E326-C07E-42C9-9377-DB7F6D524CB7}" destId="{016C57F8-6E14-4084-B83A-925261086F10}" srcOrd="2" destOrd="0" parTransId="{06BAE703-D827-45E2-93E0-464FDD5F9D2B}" sibTransId="{9664D0AB-4EDF-4EF5-99F8-6443BAE6C7BB}"/>
    <dgm:cxn modelId="{14D4D3EE-7439-475E-9013-E1EFACA4CEF0}" srcId="{84C997E4-138A-4BC1-BEAE-A2A7C7EC8B7B}" destId="{7AEC0E49-74A1-4B30-9F36-058530DF9C39}" srcOrd="1" destOrd="0" parTransId="{B6D8276F-86EF-47B9-A55F-4589B5A3DA7C}" sibTransId="{3FB304A1-606A-4956-A771-8FDF16843986}"/>
    <dgm:cxn modelId="{8790ECEF-2DAF-402D-B5B6-BC7AEE1C939C}" type="presOf" srcId="{84C997E4-138A-4BC1-BEAE-A2A7C7EC8B7B}" destId="{5866DBB2-1294-4429-9586-AD14DD0C0EFF}" srcOrd="0" destOrd="0" presId="urn:microsoft.com/office/officeart/2005/8/layout/balance1"/>
    <dgm:cxn modelId="{CDED25F8-D1FA-4AD9-86B5-3BFDE2DFA53A}" type="presOf" srcId="{B0D722C0-BF73-4991-86B1-827465BA66E6}" destId="{96E22BE1-D0BF-4F1A-A6FF-BEEF37A08051}" srcOrd="0" destOrd="0" presId="urn:microsoft.com/office/officeart/2005/8/layout/balance1"/>
    <dgm:cxn modelId="{DA77D427-353D-4E36-ABB8-7FFD1A0A41CC}" type="presParOf" srcId="{0439C97A-2889-4852-827C-BA73E01274AD}" destId="{DDA02A43-19CF-49EB-9EC8-AAF781C54F37}" srcOrd="0" destOrd="0" presId="urn:microsoft.com/office/officeart/2005/8/layout/balance1"/>
    <dgm:cxn modelId="{5D387355-155B-4D9C-A73D-9571F26801A0}" type="presParOf" srcId="{0439C97A-2889-4852-827C-BA73E01274AD}" destId="{6B858629-F36C-4E54-A6C9-93EBCDD102F9}" srcOrd="1" destOrd="0" presId="urn:microsoft.com/office/officeart/2005/8/layout/balance1"/>
    <dgm:cxn modelId="{37DD928F-04F4-4218-818E-84FC4BA21CB2}" type="presParOf" srcId="{6B858629-F36C-4E54-A6C9-93EBCDD102F9}" destId="{5866DBB2-1294-4429-9586-AD14DD0C0EFF}" srcOrd="0" destOrd="0" presId="urn:microsoft.com/office/officeart/2005/8/layout/balance1"/>
    <dgm:cxn modelId="{A183A8ED-51E7-4944-9518-3C15526CC6CA}" type="presParOf" srcId="{6B858629-F36C-4E54-A6C9-93EBCDD102F9}" destId="{BBE2677E-744B-4995-8369-CFEC462DD89B}" srcOrd="1" destOrd="0" presId="urn:microsoft.com/office/officeart/2005/8/layout/balance1"/>
    <dgm:cxn modelId="{E4AAEC96-1123-4F1A-8211-88ABEC5B64C2}" type="presParOf" srcId="{0439C97A-2889-4852-827C-BA73E01274AD}" destId="{48A5FBC5-157F-4082-BDA3-A7F5443EEFA4}" srcOrd="2" destOrd="0" presId="urn:microsoft.com/office/officeart/2005/8/layout/balance1"/>
    <dgm:cxn modelId="{773C41CD-19FF-4D65-8CFE-93113D2BA715}" type="presParOf" srcId="{48A5FBC5-157F-4082-BDA3-A7F5443EEFA4}" destId="{3D3722F7-687E-4FCC-B5D1-415E92932523}" srcOrd="0" destOrd="0" presId="urn:microsoft.com/office/officeart/2005/8/layout/balance1"/>
    <dgm:cxn modelId="{EE9FA67A-0F1E-490F-8245-1CDCCF1D5270}" type="presParOf" srcId="{48A5FBC5-157F-4082-BDA3-A7F5443EEFA4}" destId="{FF373AB6-692D-4305-897F-013B37816236}" srcOrd="1" destOrd="0" presId="urn:microsoft.com/office/officeart/2005/8/layout/balance1"/>
    <dgm:cxn modelId="{8EE168AF-3D1B-46E6-BC47-D38FC3956986}" type="presParOf" srcId="{48A5FBC5-157F-4082-BDA3-A7F5443EEFA4}" destId="{48CCAC67-3CCF-4B44-96F9-D8B895910930}" srcOrd="2" destOrd="0" presId="urn:microsoft.com/office/officeart/2005/8/layout/balance1"/>
    <dgm:cxn modelId="{FD6DEA84-B3CB-4822-8302-C545711B73B7}" type="presParOf" srcId="{48A5FBC5-157F-4082-BDA3-A7F5443EEFA4}" destId="{96E22BE1-D0BF-4F1A-A6FF-BEEF37A08051}" srcOrd="3" destOrd="0" presId="urn:microsoft.com/office/officeart/2005/8/layout/balance1"/>
    <dgm:cxn modelId="{C61DA8FA-3D96-4235-A306-1DB07B0668F6}" type="presParOf" srcId="{48A5FBC5-157F-4082-BDA3-A7F5443EEFA4}" destId="{C83B90E5-F311-40E6-A845-41E3F18D91F4}" srcOrd="4" destOrd="0" presId="urn:microsoft.com/office/officeart/2005/8/layout/balance1"/>
    <dgm:cxn modelId="{2EFC9525-56C9-4DDB-A313-37D954D4F8BC}" type="presParOf" srcId="{48A5FBC5-157F-4082-BDA3-A7F5443EEFA4}" destId="{C0F3F5AF-219F-4CC4-AABA-9D2E9DCC91BD}" srcOrd="5" destOrd="0" presId="urn:microsoft.com/office/officeart/2005/8/layout/balance1"/>
    <dgm:cxn modelId="{0AB18BBD-382B-4044-9DE2-BE7C49E0E8F5}" type="presParOf" srcId="{48A5FBC5-157F-4082-BDA3-A7F5443EEFA4}" destId="{955074BE-C096-4188-AE7D-2443352D8879}" srcOrd="6" destOrd="0" presId="urn:microsoft.com/office/officeart/2005/8/layout/balance1"/>
    <dgm:cxn modelId="{54741CBA-318F-4245-BF3B-004A1EBEED76}" type="presParOf" srcId="{48A5FBC5-157F-4082-BDA3-A7F5443EEFA4}" destId="{21464D19-84B8-49FD-81D5-BD24FAB31CD6}" srcOrd="7" destOrd="0" presId="urn:microsoft.com/office/officeart/2005/8/layout/balance1"/>
    <dgm:cxn modelId="{4EFC7C1F-2248-4A30-8EA3-5EBCFF402A9E}" type="presParOf" srcId="{48A5FBC5-157F-4082-BDA3-A7F5443EEFA4}" destId="{7830A52C-0128-4CA6-ACA7-AF12001C0A32}" srcOrd="8" destOrd="0" presId="urn:microsoft.com/office/officeart/2005/8/layout/balance1"/>
    <dgm:cxn modelId="{79EC57B6-94F7-4011-AC68-590DAEC95909}" type="presParOf" srcId="{48A5FBC5-157F-4082-BDA3-A7F5443EEFA4}" destId="{46A66198-9D23-4BBB-B82A-D7C3B508F94A}" srcOrd="9"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66DBB2-1294-4429-9586-AD14DD0C0EFF}">
      <dsp:nvSpPr>
        <dsp:cNvPr id="0" name=""/>
        <dsp:cNvSpPr/>
      </dsp:nvSpPr>
      <dsp:spPr>
        <a:xfrm>
          <a:off x="4547285" y="0"/>
          <a:ext cx="2696314" cy="482394"/>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4547285" y="0"/>
        <a:ext cx="2696314" cy="482394"/>
      </dsp:txXfrm>
    </dsp:sp>
    <dsp:sp modelId="{BBE2677E-744B-4995-8369-CFEC462DD89B}">
      <dsp:nvSpPr>
        <dsp:cNvPr id="0" name=""/>
        <dsp:cNvSpPr/>
      </dsp:nvSpPr>
      <dsp:spPr>
        <a:xfrm>
          <a:off x="4662115" y="553169"/>
          <a:ext cx="2581484" cy="466979"/>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4662115" y="553169"/>
        <a:ext cx="2581484" cy="466979"/>
      </dsp:txXfrm>
    </dsp:sp>
    <dsp:sp modelId="{FF373AB6-692D-4305-897F-013B37816236}">
      <dsp:nvSpPr>
        <dsp:cNvPr id="0" name=""/>
        <dsp:cNvSpPr/>
      </dsp:nvSpPr>
      <dsp:spPr>
        <a:xfrm>
          <a:off x="3233623" y="4155055"/>
          <a:ext cx="731255" cy="731255"/>
        </a:xfrm>
        <a:prstGeom prst="triangle">
          <a:avLst/>
        </a:prstGeom>
        <a:solidFill>
          <a:srgbClr val="0070C0"/>
        </a:solidFill>
        <a:ln w="25400" cap="flat" cmpd="sng" algn="ctr">
          <a:solidFill>
            <a:srgbClr val="1A3260">
              <a:alpha val="90000"/>
            </a:srgbClr>
          </a:solidFill>
          <a:prstDash val="solid"/>
        </a:ln>
        <a:effectLst/>
      </dsp:spPr>
      <dsp:style>
        <a:lnRef idx="2">
          <a:scrgbClr r="0" g="0" b="0"/>
        </a:lnRef>
        <a:fillRef idx="1">
          <a:scrgbClr r="0" g="0" b="0"/>
        </a:fillRef>
        <a:effectRef idx="0">
          <a:scrgbClr r="0" g="0" b="0"/>
        </a:effectRef>
        <a:fontRef idx="minor"/>
      </dsp:style>
    </dsp:sp>
    <dsp:sp modelId="{48CCAC67-3CCF-4B44-96F9-D8B895910930}">
      <dsp:nvSpPr>
        <dsp:cNvPr id="0" name=""/>
        <dsp:cNvSpPr/>
      </dsp:nvSpPr>
      <dsp:spPr>
        <a:xfrm rot="720085">
          <a:off x="1394771" y="3855885"/>
          <a:ext cx="4388873" cy="306899"/>
        </a:xfrm>
        <a:prstGeom prst="rect">
          <a:avLst/>
        </a:prstGeom>
        <a:solidFill>
          <a:srgbClr val="0070C0"/>
        </a:solidFill>
        <a:ln w="25400" cap="flat" cmpd="sng" algn="ctr">
          <a:solidFill>
            <a:srgbClr val="1A3260">
              <a:alpha val="90000"/>
            </a:srgbClr>
          </a:solidFill>
          <a:prstDash val="solid"/>
        </a:ln>
        <a:effectLst/>
      </dsp:spPr>
      <dsp:style>
        <a:lnRef idx="2">
          <a:scrgbClr r="0" g="0" b="0"/>
        </a:lnRef>
        <a:fillRef idx="1">
          <a:scrgbClr r="0" g="0" b="0"/>
        </a:fillRef>
        <a:effectRef idx="0">
          <a:scrgbClr r="0" g="0" b="0"/>
        </a:effectRef>
        <a:fontRef idx="minor"/>
      </dsp:style>
    </dsp:sp>
    <dsp:sp modelId="{96E22BE1-D0BF-4F1A-A6FF-BEEF37A08051}">
      <dsp:nvSpPr>
        <dsp:cNvPr id="0" name=""/>
        <dsp:cNvSpPr/>
      </dsp:nvSpPr>
      <dsp:spPr>
        <a:xfrm rot="687188">
          <a:off x="3959398" y="3191379"/>
          <a:ext cx="1999948" cy="845232"/>
        </a:xfrm>
        <a:prstGeom prst="rect">
          <a:avLst/>
        </a:prstGeom>
        <a:solidFill>
          <a:srgbClr val="00B050">
            <a:alpha val="7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2"/>
              </a:solidFill>
            </a:rPr>
            <a:t>One Manufacturer, OEM Repair or Maintenance</a:t>
          </a:r>
        </a:p>
      </dsp:txBody>
      <dsp:txXfrm>
        <a:off x="3959398" y="3191379"/>
        <a:ext cx="1999948" cy="845232"/>
      </dsp:txXfrm>
    </dsp:sp>
    <dsp:sp modelId="{C83B90E5-F311-40E6-A845-41E3F18D91F4}">
      <dsp:nvSpPr>
        <dsp:cNvPr id="0" name=""/>
        <dsp:cNvSpPr/>
      </dsp:nvSpPr>
      <dsp:spPr>
        <a:xfrm rot="654129">
          <a:off x="4144669" y="2311155"/>
          <a:ext cx="1940824" cy="758148"/>
        </a:xfrm>
        <a:prstGeom prst="rect">
          <a:avLst/>
        </a:prstGeom>
        <a:solidFill>
          <a:srgbClr val="00B050">
            <a:alpha val="7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2"/>
              </a:solidFill>
            </a:rPr>
            <a:t>Supplier Named by Funding Source</a:t>
          </a:r>
        </a:p>
      </dsp:txBody>
      <dsp:txXfrm>
        <a:off x="4144669" y="2311155"/>
        <a:ext cx="1940824" cy="758148"/>
      </dsp:txXfrm>
    </dsp:sp>
    <dsp:sp modelId="{C0F3F5AF-219F-4CC4-AABA-9D2E9DCC91BD}">
      <dsp:nvSpPr>
        <dsp:cNvPr id="0" name=""/>
        <dsp:cNvSpPr/>
      </dsp:nvSpPr>
      <dsp:spPr>
        <a:xfrm rot="613346">
          <a:off x="4309010" y="1396863"/>
          <a:ext cx="1951392" cy="801912"/>
        </a:xfrm>
        <a:prstGeom prst="rect">
          <a:avLst/>
        </a:prstGeom>
        <a:solidFill>
          <a:srgbClr val="00B050">
            <a:alpha val="7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2"/>
              </a:solidFill>
            </a:rPr>
            <a:t>Unique Expertise, Background or Education</a:t>
          </a:r>
        </a:p>
      </dsp:txBody>
      <dsp:txXfrm>
        <a:off x="4309010" y="1396863"/>
        <a:ext cx="1951392" cy="801912"/>
      </dsp:txXfrm>
    </dsp:sp>
    <dsp:sp modelId="{955074BE-C096-4188-AE7D-2443352D8879}">
      <dsp:nvSpPr>
        <dsp:cNvPr id="0" name=""/>
        <dsp:cNvSpPr/>
      </dsp:nvSpPr>
      <dsp:spPr>
        <a:xfrm rot="596236">
          <a:off x="4464820" y="510064"/>
          <a:ext cx="1991154" cy="772783"/>
        </a:xfrm>
        <a:prstGeom prst="rect">
          <a:avLst/>
        </a:prstGeom>
        <a:solidFill>
          <a:srgbClr val="00B050">
            <a:alpha val="7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2"/>
              </a:solidFill>
            </a:rPr>
            <a:t>Need for Identical Equipment</a:t>
          </a:r>
        </a:p>
      </dsp:txBody>
      <dsp:txXfrm>
        <a:off x="4464820" y="510064"/>
        <a:ext cx="1991154" cy="772783"/>
      </dsp:txXfrm>
    </dsp:sp>
    <dsp:sp modelId="{21464D19-84B8-49FD-81D5-BD24FAB31CD6}">
      <dsp:nvSpPr>
        <dsp:cNvPr id="0" name=""/>
        <dsp:cNvSpPr/>
      </dsp:nvSpPr>
      <dsp:spPr>
        <a:xfrm rot="737764">
          <a:off x="1644160" y="2834555"/>
          <a:ext cx="1953737" cy="702045"/>
        </a:xfrm>
        <a:prstGeom prst="rect">
          <a:avLst/>
        </a:prstGeom>
        <a:solidFill>
          <a:srgbClr val="EE0000">
            <a:alpha val="6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2"/>
              </a:solidFill>
            </a:rPr>
            <a:t>Personal Recommendations</a:t>
          </a:r>
        </a:p>
      </dsp:txBody>
      <dsp:txXfrm>
        <a:off x="1644160" y="2834555"/>
        <a:ext cx="1953737" cy="702045"/>
      </dsp:txXfrm>
    </dsp:sp>
    <dsp:sp modelId="{7830A52C-0128-4CA6-ACA7-AF12001C0A32}">
      <dsp:nvSpPr>
        <dsp:cNvPr id="0" name=""/>
        <dsp:cNvSpPr/>
      </dsp:nvSpPr>
      <dsp:spPr>
        <a:xfrm rot="697075">
          <a:off x="1781877" y="2032578"/>
          <a:ext cx="1990790" cy="688208"/>
        </a:xfrm>
        <a:prstGeom prst="rect">
          <a:avLst/>
        </a:prstGeom>
        <a:solidFill>
          <a:srgbClr val="EE0000">
            <a:alpha val="60000"/>
          </a:srgbClr>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2"/>
              </a:solidFill>
            </a:rPr>
            <a:t>Nice Logo or Website</a:t>
          </a:r>
        </a:p>
      </dsp:txBody>
      <dsp:txXfrm>
        <a:off x="1781877" y="2032578"/>
        <a:ext cx="1990790" cy="688208"/>
      </dsp:txXfrm>
    </dsp:sp>
    <dsp:sp modelId="{46A66198-9D23-4BBB-B82A-D7C3B508F94A}">
      <dsp:nvSpPr>
        <dsp:cNvPr id="0" name=""/>
        <dsp:cNvSpPr/>
      </dsp:nvSpPr>
      <dsp:spPr>
        <a:xfrm rot="702457">
          <a:off x="1949088" y="1186423"/>
          <a:ext cx="2015616" cy="775238"/>
        </a:xfrm>
        <a:prstGeom prst="rect">
          <a:avLst/>
        </a:prstGeom>
        <a:solidFill>
          <a:srgbClr val="FF0000">
            <a:alpha val="60000"/>
          </a:srgbClr>
        </a:solidFill>
        <a:ln w="25400" cap="flat" cmpd="sng" algn="ctr">
          <a:solidFill>
            <a:schemeClr val="accent3"/>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2"/>
              </a:solidFill>
            </a:rPr>
            <a:t>Friendly Sales Staff</a:t>
          </a:r>
        </a:p>
      </dsp:txBody>
      <dsp:txXfrm>
        <a:off x="1949088" y="1186423"/>
        <a:ext cx="2015616" cy="775238"/>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EDAA2E-67D3-4BD7-80B7-123E882D99FE}" type="datetimeFigureOut">
              <a:rPr lang="en-US" smtClean="0"/>
              <a:t>9/26/2025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337E0F-3521-45CE-909B-213B264EF7FE}" type="slidenum">
              <a:rPr lang="en-US" smtClean="0"/>
              <a:t>‹#›</a:t>
            </a:fld>
            <a:endParaRPr lang="en-US" dirty="0"/>
          </a:p>
        </p:txBody>
      </p:sp>
    </p:spTree>
    <p:extLst>
      <p:ext uri="{BB962C8B-B14F-4D97-AF65-F5344CB8AC3E}">
        <p14:creationId xmlns:p14="http://schemas.microsoft.com/office/powerpoint/2010/main" val="518544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tx2"/>
        </a:solidFill>
        <a:effectLst/>
      </p:bgPr>
    </p:bg>
    <p:spTree>
      <p:nvGrpSpPr>
        <p:cNvPr id="1" name=""/>
        <p:cNvGrpSpPr/>
        <p:nvPr/>
      </p:nvGrpSpPr>
      <p:grpSpPr>
        <a:xfrm>
          <a:off x="0" y="0"/>
          <a:ext cx="0" cy="0"/>
          <a:chOff x="0" y="0"/>
          <a:chExt cx="0" cy="0"/>
        </a:xfrm>
      </p:grpSpPr>
      <p:sp>
        <p:nvSpPr>
          <p:cNvPr id="53" name="Picture Placeholder 52">
            <a:extLst>
              <a:ext uri="{FF2B5EF4-FFF2-40B4-BE49-F238E27FC236}">
                <a16:creationId xmlns:a16="http://schemas.microsoft.com/office/drawing/2014/main" id="{EB40FF54-42BA-F6A7-D32A-75F3D51769A2}"/>
              </a:ext>
            </a:extLst>
          </p:cNvPr>
          <p:cNvSpPr>
            <a:spLocks noGrp="1"/>
          </p:cNvSpPr>
          <p:nvPr>
            <p:ph type="pic" sz="quarter" idx="10" hasCustomPrompt="1"/>
          </p:nvPr>
        </p:nvSpPr>
        <p:spPr>
          <a:xfrm>
            <a:off x="-1" y="-1"/>
            <a:ext cx="9144000" cy="6858000"/>
          </a:xfrm>
          <a:custGeom>
            <a:avLst/>
            <a:gdLst>
              <a:gd name="connsiteX0" fmla="*/ 1950338 w 9144000"/>
              <a:gd name="connsiteY0" fmla="*/ 6312915 h 6858000"/>
              <a:gd name="connsiteX1" fmla="*/ 1966975 w 9144000"/>
              <a:gd name="connsiteY1" fmla="*/ 6335902 h 6858000"/>
              <a:gd name="connsiteX2" fmla="*/ 1944242 w 9144000"/>
              <a:gd name="connsiteY2" fmla="*/ 6388353 h 6858000"/>
              <a:gd name="connsiteX3" fmla="*/ 1937638 w 9144000"/>
              <a:gd name="connsiteY3" fmla="*/ 6389750 h 6858000"/>
              <a:gd name="connsiteX4" fmla="*/ 1921001 w 9144000"/>
              <a:gd name="connsiteY4" fmla="*/ 6362826 h 6858000"/>
              <a:gd name="connsiteX5" fmla="*/ 1943226 w 9144000"/>
              <a:gd name="connsiteY5" fmla="*/ 6314566 h 6858000"/>
              <a:gd name="connsiteX6" fmla="*/ 1950084 w 9144000"/>
              <a:gd name="connsiteY6" fmla="*/ 6313042 h 6858000"/>
              <a:gd name="connsiteX7" fmla="*/ 1956816 w 9144000"/>
              <a:gd name="connsiteY7" fmla="*/ 6305550 h 6858000"/>
              <a:gd name="connsiteX8" fmla="*/ 1934083 w 9144000"/>
              <a:gd name="connsiteY8" fmla="*/ 6312789 h 6858000"/>
              <a:gd name="connsiteX9" fmla="*/ 1903857 w 9144000"/>
              <a:gd name="connsiteY9" fmla="*/ 6367653 h 6858000"/>
              <a:gd name="connsiteX10" fmla="*/ 1930400 w 9144000"/>
              <a:gd name="connsiteY10" fmla="*/ 6397371 h 6858000"/>
              <a:gd name="connsiteX11" fmla="*/ 1961642 w 9144000"/>
              <a:gd name="connsiteY11" fmla="*/ 6384036 h 6858000"/>
              <a:gd name="connsiteX12" fmla="*/ 1961769 w 9144000"/>
              <a:gd name="connsiteY12" fmla="*/ 6384036 h 6858000"/>
              <a:gd name="connsiteX13" fmla="*/ 1983740 w 9144000"/>
              <a:gd name="connsiteY13" fmla="*/ 6333617 h 6858000"/>
              <a:gd name="connsiteX14" fmla="*/ 1956816 w 9144000"/>
              <a:gd name="connsiteY14" fmla="*/ 6305550 h 6858000"/>
              <a:gd name="connsiteX15" fmla="*/ 2431414 w 9144000"/>
              <a:gd name="connsiteY15" fmla="*/ 6284976 h 6858000"/>
              <a:gd name="connsiteX16" fmla="*/ 2451861 w 9144000"/>
              <a:gd name="connsiteY16" fmla="*/ 6343904 h 6858000"/>
              <a:gd name="connsiteX17" fmla="*/ 2410205 w 9144000"/>
              <a:gd name="connsiteY17" fmla="*/ 6343904 h 6858000"/>
              <a:gd name="connsiteX18" fmla="*/ 1264158 w 9144000"/>
              <a:gd name="connsiteY18" fmla="*/ 6263894 h 6858000"/>
              <a:gd name="connsiteX19" fmla="*/ 1282319 w 9144000"/>
              <a:gd name="connsiteY19" fmla="*/ 6263894 h 6858000"/>
              <a:gd name="connsiteX20" fmla="*/ 1310894 w 9144000"/>
              <a:gd name="connsiteY20" fmla="*/ 6292342 h 6858000"/>
              <a:gd name="connsiteX21" fmla="*/ 1282319 w 9144000"/>
              <a:gd name="connsiteY21" fmla="*/ 6318631 h 6858000"/>
              <a:gd name="connsiteX22" fmla="*/ 1264158 w 9144000"/>
              <a:gd name="connsiteY22" fmla="*/ 6318631 h 6858000"/>
              <a:gd name="connsiteX23" fmla="*/ 3364103 w 9144000"/>
              <a:gd name="connsiteY23" fmla="*/ 6261100 h 6858000"/>
              <a:gd name="connsiteX24" fmla="*/ 3404489 w 9144000"/>
              <a:gd name="connsiteY24" fmla="*/ 6324473 h 6858000"/>
              <a:gd name="connsiteX25" fmla="*/ 3364103 w 9144000"/>
              <a:gd name="connsiteY25" fmla="*/ 6387846 h 6858000"/>
              <a:gd name="connsiteX26" fmla="*/ 3323844 w 9144000"/>
              <a:gd name="connsiteY26" fmla="*/ 6324473 h 6858000"/>
              <a:gd name="connsiteX27" fmla="*/ 3364103 w 9144000"/>
              <a:gd name="connsiteY27" fmla="*/ 6261100 h 6858000"/>
              <a:gd name="connsiteX28" fmla="*/ 1499108 w 9144000"/>
              <a:gd name="connsiteY28" fmla="*/ 6253480 h 6858000"/>
              <a:gd name="connsiteX29" fmla="*/ 1511046 w 9144000"/>
              <a:gd name="connsiteY29" fmla="*/ 6264783 h 6858000"/>
              <a:gd name="connsiteX30" fmla="*/ 1511046 w 9144000"/>
              <a:gd name="connsiteY30" fmla="*/ 6384290 h 6858000"/>
              <a:gd name="connsiteX31" fmla="*/ 1499108 w 9144000"/>
              <a:gd name="connsiteY31" fmla="*/ 6395593 h 6858000"/>
              <a:gd name="connsiteX32" fmla="*/ 1539367 w 9144000"/>
              <a:gd name="connsiteY32" fmla="*/ 6395593 h 6858000"/>
              <a:gd name="connsiteX33" fmla="*/ 1527429 w 9144000"/>
              <a:gd name="connsiteY33" fmla="*/ 6384290 h 6858000"/>
              <a:gd name="connsiteX34" fmla="*/ 1527429 w 9144000"/>
              <a:gd name="connsiteY34" fmla="*/ 6264783 h 6858000"/>
              <a:gd name="connsiteX35" fmla="*/ 1539367 w 9144000"/>
              <a:gd name="connsiteY35" fmla="*/ 6253480 h 6858000"/>
              <a:gd name="connsiteX36" fmla="*/ 1235964 w 9144000"/>
              <a:gd name="connsiteY36" fmla="*/ 6253480 h 6858000"/>
              <a:gd name="connsiteX37" fmla="*/ 1247648 w 9144000"/>
              <a:gd name="connsiteY37" fmla="*/ 6264783 h 6858000"/>
              <a:gd name="connsiteX38" fmla="*/ 1247648 w 9144000"/>
              <a:gd name="connsiteY38" fmla="*/ 6384290 h 6858000"/>
              <a:gd name="connsiteX39" fmla="*/ 1235964 w 9144000"/>
              <a:gd name="connsiteY39" fmla="*/ 6395593 h 6858000"/>
              <a:gd name="connsiteX40" fmla="*/ 1275969 w 9144000"/>
              <a:gd name="connsiteY40" fmla="*/ 6395593 h 6858000"/>
              <a:gd name="connsiteX41" fmla="*/ 1264031 w 9144000"/>
              <a:gd name="connsiteY41" fmla="*/ 6384290 h 6858000"/>
              <a:gd name="connsiteX42" fmla="*/ 1264031 w 9144000"/>
              <a:gd name="connsiteY42" fmla="*/ 6329426 h 6858000"/>
              <a:gd name="connsiteX43" fmla="*/ 1286510 w 9144000"/>
              <a:gd name="connsiteY43" fmla="*/ 6329426 h 6858000"/>
              <a:gd name="connsiteX44" fmla="*/ 1322705 w 9144000"/>
              <a:gd name="connsiteY44" fmla="*/ 6395720 h 6858000"/>
              <a:gd name="connsiteX45" fmla="*/ 1322705 w 9144000"/>
              <a:gd name="connsiteY45" fmla="*/ 6395847 h 6858000"/>
              <a:gd name="connsiteX46" fmla="*/ 1347470 w 9144000"/>
              <a:gd name="connsiteY46" fmla="*/ 6395847 h 6858000"/>
              <a:gd name="connsiteX47" fmla="*/ 1335786 w 9144000"/>
              <a:gd name="connsiteY47" fmla="*/ 6384544 h 6858000"/>
              <a:gd name="connsiteX48" fmla="*/ 1302385 w 9144000"/>
              <a:gd name="connsiteY48" fmla="*/ 6326124 h 6858000"/>
              <a:gd name="connsiteX49" fmla="*/ 1330452 w 9144000"/>
              <a:gd name="connsiteY49" fmla="*/ 6292850 h 6858000"/>
              <a:gd name="connsiteX50" fmla="*/ 1282192 w 9144000"/>
              <a:gd name="connsiteY50" fmla="*/ 6253480 h 6858000"/>
              <a:gd name="connsiteX51" fmla="*/ 1107821 w 9144000"/>
              <a:gd name="connsiteY51" fmla="*/ 6253480 h 6858000"/>
              <a:gd name="connsiteX52" fmla="*/ 1119505 w 9144000"/>
              <a:gd name="connsiteY52" fmla="*/ 6264783 h 6858000"/>
              <a:gd name="connsiteX53" fmla="*/ 1119505 w 9144000"/>
              <a:gd name="connsiteY53" fmla="*/ 6384290 h 6858000"/>
              <a:gd name="connsiteX54" fmla="*/ 1107821 w 9144000"/>
              <a:gd name="connsiteY54" fmla="*/ 6395593 h 6858000"/>
              <a:gd name="connsiteX55" fmla="*/ 1197102 w 9144000"/>
              <a:gd name="connsiteY55" fmla="*/ 6395593 h 6858000"/>
              <a:gd name="connsiteX56" fmla="*/ 1197102 w 9144000"/>
              <a:gd name="connsiteY56" fmla="*/ 6369558 h 6858000"/>
              <a:gd name="connsiteX57" fmla="*/ 1181100 w 9144000"/>
              <a:gd name="connsiteY57" fmla="*/ 6384925 h 6858000"/>
              <a:gd name="connsiteX58" fmla="*/ 1135761 w 9144000"/>
              <a:gd name="connsiteY58" fmla="*/ 6384925 h 6858000"/>
              <a:gd name="connsiteX59" fmla="*/ 1135761 w 9144000"/>
              <a:gd name="connsiteY59" fmla="*/ 6325235 h 6858000"/>
              <a:gd name="connsiteX60" fmla="*/ 1169416 w 9144000"/>
              <a:gd name="connsiteY60" fmla="*/ 6325235 h 6858000"/>
              <a:gd name="connsiteX61" fmla="*/ 1181354 w 9144000"/>
              <a:gd name="connsiteY61" fmla="*/ 6336538 h 6858000"/>
              <a:gd name="connsiteX62" fmla="*/ 1181354 w 9144000"/>
              <a:gd name="connsiteY62" fmla="*/ 6303264 h 6858000"/>
              <a:gd name="connsiteX63" fmla="*/ 1169416 w 9144000"/>
              <a:gd name="connsiteY63" fmla="*/ 6314567 h 6858000"/>
              <a:gd name="connsiteX64" fmla="*/ 1135761 w 9144000"/>
              <a:gd name="connsiteY64" fmla="*/ 6314567 h 6858000"/>
              <a:gd name="connsiteX65" fmla="*/ 1135761 w 9144000"/>
              <a:gd name="connsiteY65" fmla="*/ 6263894 h 6858000"/>
              <a:gd name="connsiteX66" fmla="*/ 1181100 w 9144000"/>
              <a:gd name="connsiteY66" fmla="*/ 6263894 h 6858000"/>
              <a:gd name="connsiteX67" fmla="*/ 1197102 w 9144000"/>
              <a:gd name="connsiteY67" fmla="*/ 6279134 h 6858000"/>
              <a:gd name="connsiteX68" fmla="*/ 1197102 w 9144000"/>
              <a:gd name="connsiteY68" fmla="*/ 6253480 h 6858000"/>
              <a:gd name="connsiteX69" fmla="*/ 961263 w 9144000"/>
              <a:gd name="connsiteY69" fmla="*/ 6253480 h 6858000"/>
              <a:gd name="connsiteX70" fmla="*/ 973455 w 9144000"/>
              <a:gd name="connsiteY70" fmla="*/ 6264783 h 6858000"/>
              <a:gd name="connsiteX71" fmla="*/ 1015492 w 9144000"/>
              <a:gd name="connsiteY71" fmla="*/ 6395720 h 6858000"/>
              <a:gd name="connsiteX72" fmla="*/ 1023112 w 9144000"/>
              <a:gd name="connsiteY72" fmla="*/ 6395720 h 6858000"/>
              <a:gd name="connsiteX73" fmla="*/ 1066419 w 9144000"/>
              <a:gd name="connsiteY73" fmla="*/ 6264783 h 6858000"/>
              <a:gd name="connsiteX74" fmla="*/ 1066165 w 9144000"/>
              <a:gd name="connsiteY74" fmla="*/ 6264783 h 6858000"/>
              <a:gd name="connsiteX75" fmla="*/ 1078357 w 9144000"/>
              <a:gd name="connsiteY75" fmla="*/ 6253480 h 6858000"/>
              <a:gd name="connsiteX76" fmla="*/ 1042416 w 9144000"/>
              <a:gd name="connsiteY76" fmla="*/ 6253480 h 6858000"/>
              <a:gd name="connsiteX77" fmla="*/ 1054100 w 9144000"/>
              <a:gd name="connsiteY77" fmla="*/ 6264529 h 6858000"/>
              <a:gd name="connsiteX78" fmla="*/ 1022477 w 9144000"/>
              <a:gd name="connsiteY78" fmla="*/ 6362954 h 6858000"/>
              <a:gd name="connsiteX79" fmla="*/ 991870 w 9144000"/>
              <a:gd name="connsiteY79" fmla="*/ 6264529 h 6858000"/>
              <a:gd name="connsiteX80" fmla="*/ 1003554 w 9144000"/>
              <a:gd name="connsiteY80" fmla="*/ 6253480 h 6858000"/>
              <a:gd name="connsiteX81" fmla="*/ 887730 w 9144000"/>
              <a:gd name="connsiteY81" fmla="*/ 6253480 h 6858000"/>
              <a:gd name="connsiteX82" fmla="*/ 899668 w 9144000"/>
              <a:gd name="connsiteY82" fmla="*/ 6264783 h 6858000"/>
              <a:gd name="connsiteX83" fmla="*/ 899668 w 9144000"/>
              <a:gd name="connsiteY83" fmla="*/ 6384290 h 6858000"/>
              <a:gd name="connsiteX84" fmla="*/ 887730 w 9144000"/>
              <a:gd name="connsiteY84" fmla="*/ 6395593 h 6858000"/>
              <a:gd name="connsiteX85" fmla="*/ 927989 w 9144000"/>
              <a:gd name="connsiteY85" fmla="*/ 6395593 h 6858000"/>
              <a:gd name="connsiteX86" fmla="*/ 916051 w 9144000"/>
              <a:gd name="connsiteY86" fmla="*/ 6384290 h 6858000"/>
              <a:gd name="connsiteX87" fmla="*/ 916051 w 9144000"/>
              <a:gd name="connsiteY87" fmla="*/ 6264783 h 6858000"/>
              <a:gd name="connsiteX88" fmla="*/ 927989 w 9144000"/>
              <a:gd name="connsiteY88" fmla="*/ 6253480 h 6858000"/>
              <a:gd name="connsiteX89" fmla="*/ 568071 w 9144000"/>
              <a:gd name="connsiteY89" fmla="*/ 6253480 h 6858000"/>
              <a:gd name="connsiteX90" fmla="*/ 581025 w 9144000"/>
              <a:gd name="connsiteY90" fmla="*/ 6265672 h 6858000"/>
              <a:gd name="connsiteX91" fmla="*/ 581025 w 9144000"/>
              <a:gd name="connsiteY91" fmla="*/ 6357493 h 6858000"/>
              <a:gd name="connsiteX92" fmla="*/ 627253 w 9144000"/>
              <a:gd name="connsiteY92" fmla="*/ 6398768 h 6858000"/>
              <a:gd name="connsiteX93" fmla="*/ 675513 w 9144000"/>
              <a:gd name="connsiteY93" fmla="*/ 6357493 h 6858000"/>
              <a:gd name="connsiteX94" fmla="*/ 675513 w 9144000"/>
              <a:gd name="connsiteY94" fmla="*/ 6265672 h 6858000"/>
              <a:gd name="connsiteX95" fmla="*/ 675767 w 9144000"/>
              <a:gd name="connsiteY95" fmla="*/ 6265672 h 6858000"/>
              <a:gd name="connsiteX96" fmla="*/ 688340 w 9144000"/>
              <a:gd name="connsiteY96" fmla="*/ 6253480 h 6858000"/>
              <a:gd name="connsiteX97" fmla="*/ 649478 w 9144000"/>
              <a:gd name="connsiteY97" fmla="*/ 6253480 h 6858000"/>
              <a:gd name="connsiteX98" fmla="*/ 662305 w 9144000"/>
              <a:gd name="connsiteY98" fmla="*/ 6265672 h 6858000"/>
              <a:gd name="connsiteX99" fmla="*/ 662305 w 9144000"/>
              <a:gd name="connsiteY99" fmla="*/ 6357493 h 6858000"/>
              <a:gd name="connsiteX100" fmla="*/ 631444 w 9144000"/>
              <a:gd name="connsiteY100" fmla="*/ 6386957 h 6858000"/>
              <a:gd name="connsiteX101" fmla="*/ 598551 w 9144000"/>
              <a:gd name="connsiteY101" fmla="*/ 6357493 h 6858000"/>
              <a:gd name="connsiteX102" fmla="*/ 598551 w 9144000"/>
              <a:gd name="connsiteY102" fmla="*/ 6265672 h 6858000"/>
              <a:gd name="connsiteX103" fmla="*/ 611378 w 9144000"/>
              <a:gd name="connsiteY103" fmla="*/ 6253480 h 6858000"/>
              <a:gd name="connsiteX104" fmla="*/ 2797937 w 9144000"/>
              <a:gd name="connsiteY104" fmla="*/ 6253353 h 6858000"/>
              <a:gd name="connsiteX105" fmla="*/ 2809875 w 9144000"/>
              <a:gd name="connsiteY105" fmla="*/ 6264656 h 6858000"/>
              <a:gd name="connsiteX106" fmla="*/ 2809875 w 9144000"/>
              <a:gd name="connsiteY106" fmla="*/ 6384163 h 6858000"/>
              <a:gd name="connsiteX107" fmla="*/ 2797937 w 9144000"/>
              <a:gd name="connsiteY107" fmla="*/ 6395466 h 6858000"/>
              <a:gd name="connsiteX108" fmla="*/ 2838196 w 9144000"/>
              <a:gd name="connsiteY108" fmla="*/ 6395466 h 6858000"/>
              <a:gd name="connsiteX109" fmla="*/ 2826258 w 9144000"/>
              <a:gd name="connsiteY109" fmla="*/ 6384163 h 6858000"/>
              <a:gd name="connsiteX110" fmla="*/ 2826258 w 9144000"/>
              <a:gd name="connsiteY110" fmla="*/ 6264656 h 6858000"/>
              <a:gd name="connsiteX111" fmla="*/ 2838196 w 9144000"/>
              <a:gd name="connsiteY111" fmla="*/ 6253353 h 6858000"/>
              <a:gd name="connsiteX112" fmla="*/ 1701038 w 9144000"/>
              <a:gd name="connsiteY112" fmla="*/ 6253353 h 6858000"/>
              <a:gd name="connsiteX113" fmla="*/ 1713230 w 9144000"/>
              <a:gd name="connsiteY113" fmla="*/ 6264656 h 6858000"/>
              <a:gd name="connsiteX114" fmla="*/ 1713230 w 9144000"/>
              <a:gd name="connsiteY114" fmla="*/ 6264910 h 6858000"/>
              <a:gd name="connsiteX115" fmla="*/ 1750949 w 9144000"/>
              <a:gd name="connsiteY115" fmla="*/ 6329807 h 6858000"/>
              <a:gd name="connsiteX116" fmla="*/ 1750949 w 9144000"/>
              <a:gd name="connsiteY116" fmla="*/ 6384544 h 6858000"/>
              <a:gd name="connsiteX117" fmla="*/ 1739011 w 9144000"/>
              <a:gd name="connsiteY117" fmla="*/ 6395847 h 6858000"/>
              <a:gd name="connsiteX118" fmla="*/ 1779270 w 9144000"/>
              <a:gd name="connsiteY118" fmla="*/ 6395847 h 6858000"/>
              <a:gd name="connsiteX119" fmla="*/ 1767332 w 9144000"/>
              <a:gd name="connsiteY119" fmla="*/ 6384544 h 6858000"/>
              <a:gd name="connsiteX120" fmla="*/ 1767332 w 9144000"/>
              <a:gd name="connsiteY120" fmla="*/ 6329553 h 6858000"/>
              <a:gd name="connsiteX121" fmla="*/ 1805813 w 9144000"/>
              <a:gd name="connsiteY121" fmla="*/ 6264910 h 6858000"/>
              <a:gd name="connsiteX122" fmla="*/ 1805686 w 9144000"/>
              <a:gd name="connsiteY122" fmla="*/ 6264910 h 6858000"/>
              <a:gd name="connsiteX123" fmla="*/ 1818005 w 9144000"/>
              <a:gd name="connsiteY123" fmla="*/ 6253353 h 6858000"/>
              <a:gd name="connsiteX124" fmla="*/ 1781175 w 9144000"/>
              <a:gd name="connsiteY124" fmla="*/ 6253353 h 6858000"/>
              <a:gd name="connsiteX125" fmla="*/ 1792859 w 9144000"/>
              <a:gd name="connsiteY125" fmla="*/ 6264402 h 6858000"/>
              <a:gd name="connsiteX126" fmla="*/ 1761490 w 9144000"/>
              <a:gd name="connsiteY126" fmla="*/ 6317742 h 6858000"/>
              <a:gd name="connsiteX127" fmla="*/ 1731645 w 9144000"/>
              <a:gd name="connsiteY127" fmla="*/ 6264402 h 6858000"/>
              <a:gd name="connsiteX128" fmla="*/ 1743329 w 9144000"/>
              <a:gd name="connsiteY128" fmla="*/ 6253353 h 6858000"/>
              <a:gd name="connsiteX129" fmla="*/ 1573911 w 9144000"/>
              <a:gd name="connsiteY129" fmla="*/ 6253353 h 6858000"/>
              <a:gd name="connsiteX130" fmla="*/ 1573911 w 9144000"/>
              <a:gd name="connsiteY130" fmla="*/ 6279134 h 6858000"/>
              <a:gd name="connsiteX131" fmla="*/ 1590040 w 9144000"/>
              <a:gd name="connsiteY131" fmla="*/ 6263894 h 6858000"/>
              <a:gd name="connsiteX132" fmla="*/ 1618107 w 9144000"/>
              <a:gd name="connsiteY132" fmla="*/ 6263894 h 6858000"/>
              <a:gd name="connsiteX133" fmla="*/ 1618107 w 9144000"/>
              <a:gd name="connsiteY133" fmla="*/ 6384163 h 6858000"/>
              <a:gd name="connsiteX134" fmla="*/ 1606423 w 9144000"/>
              <a:gd name="connsiteY134" fmla="*/ 6395466 h 6858000"/>
              <a:gd name="connsiteX135" fmla="*/ 1646428 w 9144000"/>
              <a:gd name="connsiteY135" fmla="*/ 6395466 h 6858000"/>
              <a:gd name="connsiteX136" fmla="*/ 1634617 w 9144000"/>
              <a:gd name="connsiteY136" fmla="*/ 6384290 h 6858000"/>
              <a:gd name="connsiteX137" fmla="*/ 1634617 w 9144000"/>
              <a:gd name="connsiteY137" fmla="*/ 6263894 h 6858000"/>
              <a:gd name="connsiteX138" fmla="*/ 1662938 w 9144000"/>
              <a:gd name="connsiteY138" fmla="*/ 6263894 h 6858000"/>
              <a:gd name="connsiteX139" fmla="*/ 1678940 w 9144000"/>
              <a:gd name="connsiteY139" fmla="*/ 6279134 h 6858000"/>
              <a:gd name="connsiteX140" fmla="*/ 1678940 w 9144000"/>
              <a:gd name="connsiteY140" fmla="*/ 6253353 h 6858000"/>
              <a:gd name="connsiteX141" fmla="*/ 722884 w 9144000"/>
              <a:gd name="connsiteY141" fmla="*/ 6253353 h 6858000"/>
              <a:gd name="connsiteX142" fmla="*/ 735457 w 9144000"/>
              <a:gd name="connsiteY142" fmla="*/ 6265545 h 6858000"/>
              <a:gd name="connsiteX143" fmla="*/ 735457 w 9144000"/>
              <a:gd name="connsiteY143" fmla="*/ 6383274 h 6858000"/>
              <a:gd name="connsiteX144" fmla="*/ 722884 w 9144000"/>
              <a:gd name="connsiteY144" fmla="*/ 6395466 h 6858000"/>
              <a:gd name="connsiteX145" fmla="*/ 761873 w 9144000"/>
              <a:gd name="connsiteY145" fmla="*/ 6395466 h 6858000"/>
              <a:gd name="connsiteX146" fmla="*/ 749046 w 9144000"/>
              <a:gd name="connsiteY146" fmla="*/ 6383274 h 6858000"/>
              <a:gd name="connsiteX147" fmla="*/ 749046 w 9144000"/>
              <a:gd name="connsiteY147" fmla="*/ 6276721 h 6858000"/>
              <a:gd name="connsiteX148" fmla="*/ 829056 w 9144000"/>
              <a:gd name="connsiteY148" fmla="*/ 6395593 h 6858000"/>
              <a:gd name="connsiteX149" fmla="*/ 834263 w 9144000"/>
              <a:gd name="connsiteY149" fmla="*/ 6395593 h 6858000"/>
              <a:gd name="connsiteX150" fmla="*/ 834263 w 9144000"/>
              <a:gd name="connsiteY150" fmla="*/ 6265672 h 6858000"/>
              <a:gd name="connsiteX151" fmla="*/ 834263 w 9144000"/>
              <a:gd name="connsiteY151" fmla="*/ 6265545 h 6858000"/>
              <a:gd name="connsiteX152" fmla="*/ 847090 w 9144000"/>
              <a:gd name="connsiteY152" fmla="*/ 6253353 h 6858000"/>
              <a:gd name="connsiteX153" fmla="*/ 808101 w 9144000"/>
              <a:gd name="connsiteY153" fmla="*/ 6253353 h 6858000"/>
              <a:gd name="connsiteX154" fmla="*/ 820928 w 9144000"/>
              <a:gd name="connsiteY154" fmla="*/ 6265545 h 6858000"/>
              <a:gd name="connsiteX155" fmla="*/ 820928 w 9144000"/>
              <a:gd name="connsiteY155" fmla="*/ 6355969 h 6858000"/>
              <a:gd name="connsiteX156" fmla="*/ 753745 w 9144000"/>
              <a:gd name="connsiteY156" fmla="*/ 6253353 h 6858000"/>
              <a:gd name="connsiteX157" fmla="*/ 3453003 w 9144000"/>
              <a:gd name="connsiteY157" fmla="*/ 6253226 h 6858000"/>
              <a:gd name="connsiteX158" fmla="*/ 3465576 w 9144000"/>
              <a:gd name="connsiteY158" fmla="*/ 6265418 h 6858000"/>
              <a:gd name="connsiteX159" fmla="*/ 3465576 w 9144000"/>
              <a:gd name="connsiteY159" fmla="*/ 6383147 h 6858000"/>
              <a:gd name="connsiteX160" fmla="*/ 3453003 w 9144000"/>
              <a:gd name="connsiteY160" fmla="*/ 6395339 h 6858000"/>
              <a:gd name="connsiteX161" fmla="*/ 3491992 w 9144000"/>
              <a:gd name="connsiteY161" fmla="*/ 6395339 h 6858000"/>
              <a:gd name="connsiteX162" fmla="*/ 3479165 w 9144000"/>
              <a:gd name="connsiteY162" fmla="*/ 6383147 h 6858000"/>
              <a:gd name="connsiteX163" fmla="*/ 3479165 w 9144000"/>
              <a:gd name="connsiteY163" fmla="*/ 6276594 h 6858000"/>
              <a:gd name="connsiteX164" fmla="*/ 3556889 w 9144000"/>
              <a:gd name="connsiteY164" fmla="*/ 6395466 h 6858000"/>
              <a:gd name="connsiteX165" fmla="*/ 3564509 w 9144000"/>
              <a:gd name="connsiteY165" fmla="*/ 6395466 h 6858000"/>
              <a:gd name="connsiteX166" fmla="*/ 3564509 w 9144000"/>
              <a:gd name="connsiteY166" fmla="*/ 6265545 h 6858000"/>
              <a:gd name="connsiteX167" fmla="*/ 3564382 w 9144000"/>
              <a:gd name="connsiteY167" fmla="*/ 6265418 h 6858000"/>
              <a:gd name="connsiteX168" fmla="*/ 3577209 w 9144000"/>
              <a:gd name="connsiteY168" fmla="*/ 6253226 h 6858000"/>
              <a:gd name="connsiteX169" fmla="*/ 3538220 w 9144000"/>
              <a:gd name="connsiteY169" fmla="*/ 6253226 h 6858000"/>
              <a:gd name="connsiteX170" fmla="*/ 3551047 w 9144000"/>
              <a:gd name="connsiteY170" fmla="*/ 6265418 h 6858000"/>
              <a:gd name="connsiteX171" fmla="*/ 3551047 w 9144000"/>
              <a:gd name="connsiteY171" fmla="*/ 6355842 h 6858000"/>
              <a:gd name="connsiteX172" fmla="*/ 3483991 w 9144000"/>
              <a:gd name="connsiteY172" fmla="*/ 6253226 h 6858000"/>
              <a:gd name="connsiteX173" fmla="*/ 3176143 w 9144000"/>
              <a:gd name="connsiteY173" fmla="*/ 6253226 h 6858000"/>
              <a:gd name="connsiteX174" fmla="*/ 3176143 w 9144000"/>
              <a:gd name="connsiteY174" fmla="*/ 6279007 h 6858000"/>
              <a:gd name="connsiteX175" fmla="*/ 3192272 w 9144000"/>
              <a:gd name="connsiteY175" fmla="*/ 6263767 h 6858000"/>
              <a:gd name="connsiteX176" fmla="*/ 3220339 w 9144000"/>
              <a:gd name="connsiteY176" fmla="*/ 6263767 h 6858000"/>
              <a:gd name="connsiteX177" fmla="*/ 3220339 w 9144000"/>
              <a:gd name="connsiteY177" fmla="*/ 6384036 h 6858000"/>
              <a:gd name="connsiteX178" fmla="*/ 3208655 w 9144000"/>
              <a:gd name="connsiteY178" fmla="*/ 6395339 h 6858000"/>
              <a:gd name="connsiteX179" fmla="*/ 3248660 w 9144000"/>
              <a:gd name="connsiteY179" fmla="*/ 6395339 h 6858000"/>
              <a:gd name="connsiteX180" fmla="*/ 3236722 w 9144000"/>
              <a:gd name="connsiteY180" fmla="*/ 6384036 h 6858000"/>
              <a:gd name="connsiteX181" fmla="*/ 3236722 w 9144000"/>
              <a:gd name="connsiteY181" fmla="*/ 6263767 h 6858000"/>
              <a:gd name="connsiteX182" fmla="*/ 3265043 w 9144000"/>
              <a:gd name="connsiteY182" fmla="*/ 6263767 h 6858000"/>
              <a:gd name="connsiteX183" fmla="*/ 3281045 w 9144000"/>
              <a:gd name="connsiteY183" fmla="*/ 6279007 h 6858000"/>
              <a:gd name="connsiteX184" fmla="*/ 3281172 w 9144000"/>
              <a:gd name="connsiteY184" fmla="*/ 6279007 h 6858000"/>
              <a:gd name="connsiteX185" fmla="*/ 3281172 w 9144000"/>
              <a:gd name="connsiteY185" fmla="*/ 6253226 h 6858000"/>
              <a:gd name="connsiteX186" fmla="*/ 2878963 w 9144000"/>
              <a:gd name="connsiteY186" fmla="*/ 6253226 h 6858000"/>
              <a:gd name="connsiteX187" fmla="*/ 2891536 w 9144000"/>
              <a:gd name="connsiteY187" fmla="*/ 6265418 h 6858000"/>
              <a:gd name="connsiteX188" fmla="*/ 2891536 w 9144000"/>
              <a:gd name="connsiteY188" fmla="*/ 6383147 h 6858000"/>
              <a:gd name="connsiteX189" fmla="*/ 2878963 w 9144000"/>
              <a:gd name="connsiteY189" fmla="*/ 6395339 h 6858000"/>
              <a:gd name="connsiteX190" fmla="*/ 2917952 w 9144000"/>
              <a:gd name="connsiteY190" fmla="*/ 6395339 h 6858000"/>
              <a:gd name="connsiteX191" fmla="*/ 2905125 w 9144000"/>
              <a:gd name="connsiteY191" fmla="*/ 6383020 h 6858000"/>
              <a:gd name="connsiteX192" fmla="*/ 2905125 w 9144000"/>
              <a:gd name="connsiteY192" fmla="*/ 6276594 h 6858000"/>
              <a:gd name="connsiteX193" fmla="*/ 2983611 w 9144000"/>
              <a:gd name="connsiteY193" fmla="*/ 6395593 h 6858000"/>
              <a:gd name="connsiteX194" fmla="*/ 2990342 w 9144000"/>
              <a:gd name="connsiteY194" fmla="*/ 6395593 h 6858000"/>
              <a:gd name="connsiteX195" fmla="*/ 2990342 w 9144000"/>
              <a:gd name="connsiteY195" fmla="*/ 6265545 h 6858000"/>
              <a:gd name="connsiteX196" fmla="*/ 2990342 w 9144000"/>
              <a:gd name="connsiteY196" fmla="*/ 6265418 h 6858000"/>
              <a:gd name="connsiteX197" fmla="*/ 3003169 w 9144000"/>
              <a:gd name="connsiteY197" fmla="*/ 6253226 h 6858000"/>
              <a:gd name="connsiteX198" fmla="*/ 2964180 w 9144000"/>
              <a:gd name="connsiteY198" fmla="*/ 6253226 h 6858000"/>
              <a:gd name="connsiteX199" fmla="*/ 2977007 w 9144000"/>
              <a:gd name="connsiteY199" fmla="*/ 6265418 h 6858000"/>
              <a:gd name="connsiteX200" fmla="*/ 2977007 w 9144000"/>
              <a:gd name="connsiteY200" fmla="*/ 6355842 h 6858000"/>
              <a:gd name="connsiteX201" fmla="*/ 2909824 w 9144000"/>
              <a:gd name="connsiteY201" fmla="*/ 6253226 h 6858000"/>
              <a:gd name="connsiteX202" fmla="*/ 2637409 w 9144000"/>
              <a:gd name="connsiteY202" fmla="*/ 6253226 h 6858000"/>
              <a:gd name="connsiteX203" fmla="*/ 2649093 w 9144000"/>
              <a:gd name="connsiteY203" fmla="*/ 6264529 h 6858000"/>
              <a:gd name="connsiteX204" fmla="*/ 2649093 w 9144000"/>
              <a:gd name="connsiteY204" fmla="*/ 6384036 h 6858000"/>
              <a:gd name="connsiteX205" fmla="*/ 2637409 w 9144000"/>
              <a:gd name="connsiteY205" fmla="*/ 6395339 h 6858000"/>
              <a:gd name="connsiteX206" fmla="*/ 2677414 w 9144000"/>
              <a:gd name="connsiteY206" fmla="*/ 6395339 h 6858000"/>
              <a:gd name="connsiteX207" fmla="*/ 2665476 w 9144000"/>
              <a:gd name="connsiteY207" fmla="*/ 6384036 h 6858000"/>
              <a:gd name="connsiteX208" fmla="*/ 2665476 w 9144000"/>
              <a:gd name="connsiteY208" fmla="*/ 6324092 h 6858000"/>
              <a:gd name="connsiteX209" fmla="*/ 2728214 w 9144000"/>
              <a:gd name="connsiteY209" fmla="*/ 6324092 h 6858000"/>
              <a:gd name="connsiteX210" fmla="*/ 2728214 w 9144000"/>
              <a:gd name="connsiteY210" fmla="*/ 6384163 h 6858000"/>
              <a:gd name="connsiteX211" fmla="*/ 2716276 w 9144000"/>
              <a:gd name="connsiteY211" fmla="*/ 6395466 h 6858000"/>
              <a:gd name="connsiteX212" fmla="*/ 2756535 w 9144000"/>
              <a:gd name="connsiteY212" fmla="*/ 6395466 h 6858000"/>
              <a:gd name="connsiteX213" fmla="*/ 2744597 w 9144000"/>
              <a:gd name="connsiteY213" fmla="*/ 6384163 h 6858000"/>
              <a:gd name="connsiteX214" fmla="*/ 2744597 w 9144000"/>
              <a:gd name="connsiteY214" fmla="*/ 6264529 h 6858000"/>
              <a:gd name="connsiteX215" fmla="*/ 2756535 w 9144000"/>
              <a:gd name="connsiteY215" fmla="*/ 6253226 h 6858000"/>
              <a:gd name="connsiteX216" fmla="*/ 2716276 w 9144000"/>
              <a:gd name="connsiteY216" fmla="*/ 6253226 h 6858000"/>
              <a:gd name="connsiteX217" fmla="*/ 2728214 w 9144000"/>
              <a:gd name="connsiteY217" fmla="*/ 6264529 h 6858000"/>
              <a:gd name="connsiteX218" fmla="*/ 2728214 w 9144000"/>
              <a:gd name="connsiteY218" fmla="*/ 6313424 h 6858000"/>
              <a:gd name="connsiteX219" fmla="*/ 2665476 w 9144000"/>
              <a:gd name="connsiteY219" fmla="*/ 6313424 h 6858000"/>
              <a:gd name="connsiteX220" fmla="*/ 2665476 w 9144000"/>
              <a:gd name="connsiteY220" fmla="*/ 6264529 h 6858000"/>
              <a:gd name="connsiteX221" fmla="*/ 2677414 w 9144000"/>
              <a:gd name="connsiteY221" fmla="*/ 6253226 h 6858000"/>
              <a:gd name="connsiteX222" fmla="*/ 2430907 w 9144000"/>
              <a:gd name="connsiteY222" fmla="*/ 6253226 h 6858000"/>
              <a:gd name="connsiteX223" fmla="*/ 2383536 w 9144000"/>
              <a:gd name="connsiteY223" fmla="*/ 6383909 h 6858000"/>
              <a:gd name="connsiteX224" fmla="*/ 2371344 w 9144000"/>
              <a:gd name="connsiteY224" fmla="*/ 6395466 h 6858000"/>
              <a:gd name="connsiteX225" fmla="*/ 2407285 w 9144000"/>
              <a:gd name="connsiteY225" fmla="*/ 6395466 h 6858000"/>
              <a:gd name="connsiteX226" fmla="*/ 2395601 w 9144000"/>
              <a:gd name="connsiteY226" fmla="*/ 6384417 h 6858000"/>
              <a:gd name="connsiteX227" fmla="*/ 2406396 w 9144000"/>
              <a:gd name="connsiteY227" fmla="*/ 6354318 h 6858000"/>
              <a:gd name="connsiteX228" fmla="*/ 2455799 w 9144000"/>
              <a:gd name="connsiteY228" fmla="*/ 6354318 h 6858000"/>
              <a:gd name="connsiteX229" fmla="*/ 2466086 w 9144000"/>
              <a:gd name="connsiteY229" fmla="*/ 6384417 h 6858000"/>
              <a:gd name="connsiteX230" fmla="*/ 2454402 w 9144000"/>
              <a:gd name="connsiteY230" fmla="*/ 6395466 h 6858000"/>
              <a:gd name="connsiteX231" fmla="*/ 2454656 w 9144000"/>
              <a:gd name="connsiteY231" fmla="*/ 6395466 h 6858000"/>
              <a:gd name="connsiteX232" fmla="*/ 2496947 w 9144000"/>
              <a:gd name="connsiteY232" fmla="*/ 6395466 h 6858000"/>
              <a:gd name="connsiteX233" fmla="*/ 2485009 w 9144000"/>
              <a:gd name="connsiteY233" fmla="*/ 6383909 h 6858000"/>
              <a:gd name="connsiteX234" fmla="*/ 2438527 w 9144000"/>
              <a:gd name="connsiteY234" fmla="*/ 6253226 h 6858000"/>
              <a:gd name="connsiteX235" fmla="*/ 2175256 w 9144000"/>
              <a:gd name="connsiteY235" fmla="*/ 6253226 h 6858000"/>
              <a:gd name="connsiteX236" fmla="*/ 2187448 w 9144000"/>
              <a:gd name="connsiteY236" fmla="*/ 6264529 h 6858000"/>
              <a:gd name="connsiteX237" fmla="*/ 2229485 w 9144000"/>
              <a:gd name="connsiteY237" fmla="*/ 6395466 h 6858000"/>
              <a:gd name="connsiteX238" fmla="*/ 2236851 w 9144000"/>
              <a:gd name="connsiteY238" fmla="*/ 6395466 h 6858000"/>
              <a:gd name="connsiteX239" fmla="*/ 2271014 w 9144000"/>
              <a:gd name="connsiteY239" fmla="*/ 6292469 h 6858000"/>
              <a:gd name="connsiteX240" fmla="*/ 2304161 w 9144000"/>
              <a:gd name="connsiteY240" fmla="*/ 6395466 h 6858000"/>
              <a:gd name="connsiteX241" fmla="*/ 2311781 w 9144000"/>
              <a:gd name="connsiteY241" fmla="*/ 6395466 h 6858000"/>
              <a:gd name="connsiteX242" fmla="*/ 2355088 w 9144000"/>
              <a:gd name="connsiteY242" fmla="*/ 6264529 h 6858000"/>
              <a:gd name="connsiteX243" fmla="*/ 2367280 w 9144000"/>
              <a:gd name="connsiteY243" fmla="*/ 6253226 h 6858000"/>
              <a:gd name="connsiteX244" fmla="*/ 2331339 w 9144000"/>
              <a:gd name="connsiteY244" fmla="*/ 6253226 h 6858000"/>
              <a:gd name="connsiteX245" fmla="*/ 2343023 w 9144000"/>
              <a:gd name="connsiteY245" fmla="*/ 6264275 h 6858000"/>
              <a:gd name="connsiteX246" fmla="*/ 2311400 w 9144000"/>
              <a:gd name="connsiteY246" fmla="*/ 6362700 h 6858000"/>
              <a:gd name="connsiteX247" fmla="*/ 2280793 w 9144000"/>
              <a:gd name="connsiteY247" fmla="*/ 6264275 h 6858000"/>
              <a:gd name="connsiteX248" fmla="*/ 2292477 w 9144000"/>
              <a:gd name="connsiteY248" fmla="*/ 6253226 h 6858000"/>
              <a:gd name="connsiteX249" fmla="*/ 2250186 w 9144000"/>
              <a:gd name="connsiteY249" fmla="*/ 6253226 h 6858000"/>
              <a:gd name="connsiteX250" fmla="*/ 2262124 w 9144000"/>
              <a:gd name="connsiteY250" fmla="*/ 6264529 h 6858000"/>
              <a:gd name="connsiteX251" fmla="*/ 2265045 w 9144000"/>
              <a:gd name="connsiteY251" fmla="*/ 6273927 h 6858000"/>
              <a:gd name="connsiteX252" fmla="*/ 2236470 w 9144000"/>
              <a:gd name="connsiteY252" fmla="*/ 6362700 h 6858000"/>
              <a:gd name="connsiteX253" fmla="*/ 2205863 w 9144000"/>
              <a:gd name="connsiteY253" fmla="*/ 6264275 h 6858000"/>
              <a:gd name="connsiteX254" fmla="*/ 2217547 w 9144000"/>
              <a:gd name="connsiteY254" fmla="*/ 6253226 h 6858000"/>
              <a:gd name="connsiteX255" fmla="*/ 1416685 w 9144000"/>
              <a:gd name="connsiteY255" fmla="*/ 6252845 h 6858000"/>
              <a:gd name="connsiteX256" fmla="*/ 1378712 w 9144000"/>
              <a:gd name="connsiteY256" fmla="*/ 6287770 h 6858000"/>
              <a:gd name="connsiteX257" fmla="*/ 1398016 w 9144000"/>
              <a:gd name="connsiteY257" fmla="*/ 6320282 h 6858000"/>
              <a:gd name="connsiteX258" fmla="*/ 1428623 w 9144000"/>
              <a:gd name="connsiteY258" fmla="*/ 6341237 h 6858000"/>
              <a:gd name="connsiteX259" fmla="*/ 1439164 w 9144000"/>
              <a:gd name="connsiteY259" fmla="*/ 6361938 h 6858000"/>
              <a:gd name="connsiteX260" fmla="*/ 1414399 w 9144000"/>
              <a:gd name="connsiteY260" fmla="*/ 6386957 h 6858000"/>
              <a:gd name="connsiteX261" fmla="*/ 1404112 w 9144000"/>
              <a:gd name="connsiteY261" fmla="*/ 6385052 h 6858000"/>
              <a:gd name="connsiteX262" fmla="*/ 1390015 w 9144000"/>
              <a:gd name="connsiteY262" fmla="*/ 6369177 h 6858000"/>
              <a:gd name="connsiteX263" fmla="*/ 1377188 w 9144000"/>
              <a:gd name="connsiteY263" fmla="*/ 6391402 h 6858000"/>
              <a:gd name="connsiteX264" fmla="*/ 1405763 w 9144000"/>
              <a:gd name="connsiteY264" fmla="*/ 6396736 h 6858000"/>
              <a:gd name="connsiteX265" fmla="*/ 1414484 w 9144000"/>
              <a:gd name="connsiteY265" fmla="*/ 6397621 h 6858000"/>
              <a:gd name="connsiteX266" fmla="*/ 1414145 w 9144000"/>
              <a:gd name="connsiteY266" fmla="*/ 6397752 h 6858000"/>
              <a:gd name="connsiteX267" fmla="*/ 1414526 w 9144000"/>
              <a:gd name="connsiteY267" fmla="*/ 6397625 h 6858000"/>
              <a:gd name="connsiteX268" fmla="*/ 1414484 w 9144000"/>
              <a:gd name="connsiteY268" fmla="*/ 6397621 h 6858000"/>
              <a:gd name="connsiteX269" fmla="*/ 1441672 w 9144000"/>
              <a:gd name="connsiteY269" fmla="*/ 6387084 h 6858000"/>
              <a:gd name="connsiteX270" fmla="*/ 1455674 w 9144000"/>
              <a:gd name="connsiteY270" fmla="*/ 6356223 h 6858000"/>
              <a:gd name="connsiteX271" fmla="*/ 1441704 w 9144000"/>
              <a:gd name="connsiteY271" fmla="*/ 6329045 h 6858000"/>
              <a:gd name="connsiteX272" fmla="*/ 1411351 w 9144000"/>
              <a:gd name="connsiteY272" fmla="*/ 6308090 h 6858000"/>
              <a:gd name="connsiteX273" fmla="*/ 1394968 w 9144000"/>
              <a:gd name="connsiteY273" fmla="*/ 6283706 h 6858000"/>
              <a:gd name="connsiteX274" fmla="*/ 1416558 w 9144000"/>
              <a:gd name="connsiteY274" fmla="*/ 6263386 h 6858000"/>
              <a:gd name="connsiteX275" fmla="*/ 1426210 w 9144000"/>
              <a:gd name="connsiteY275" fmla="*/ 6265037 h 6858000"/>
              <a:gd name="connsiteX276" fmla="*/ 1439418 w 9144000"/>
              <a:gd name="connsiteY276" fmla="*/ 6278499 h 6858000"/>
              <a:gd name="connsiteX277" fmla="*/ 1453388 w 9144000"/>
              <a:gd name="connsiteY277" fmla="*/ 6258814 h 6858000"/>
              <a:gd name="connsiteX278" fmla="*/ 1423797 w 9144000"/>
              <a:gd name="connsiteY278" fmla="*/ 6253480 h 6858000"/>
              <a:gd name="connsiteX279" fmla="*/ 1416685 w 9144000"/>
              <a:gd name="connsiteY279" fmla="*/ 6252845 h 6858000"/>
              <a:gd name="connsiteX280" fmla="*/ 2558923 w 9144000"/>
              <a:gd name="connsiteY280" fmla="*/ 6252591 h 6858000"/>
              <a:gd name="connsiteX281" fmla="*/ 2520950 w 9144000"/>
              <a:gd name="connsiteY281" fmla="*/ 6287516 h 6858000"/>
              <a:gd name="connsiteX282" fmla="*/ 2540254 w 9144000"/>
              <a:gd name="connsiteY282" fmla="*/ 6320028 h 6858000"/>
              <a:gd name="connsiteX283" fmla="*/ 2570861 w 9144000"/>
              <a:gd name="connsiteY283" fmla="*/ 6340983 h 6858000"/>
              <a:gd name="connsiteX284" fmla="*/ 2581402 w 9144000"/>
              <a:gd name="connsiteY284" fmla="*/ 6361684 h 6858000"/>
              <a:gd name="connsiteX285" fmla="*/ 2556637 w 9144000"/>
              <a:gd name="connsiteY285" fmla="*/ 6386703 h 6858000"/>
              <a:gd name="connsiteX286" fmla="*/ 2546350 w 9144000"/>
              <a:gd name="connsiteY286" fmla="*/ 6384798 h 6858000"/>
              <a:gd name="connsiteX287" fmla="*/ 2532253 w 9144000"/>
              <a:gd name="connsiteY287" fmla="*/ 6368923 h 6858000"/>
              <a:gd name="connsiteX288" fmla="*/ 2519426 w 9144000"/>
              <a:gd name="connsiteY288" fmla="*/ 6391148 h 6858000"/>
              <a:gd name="connsiteX289" fmla="*/ 2548001 w 9144000"/>
              <a:gd name="connsiteY289" fmla="*/ 6396482 h 6858000"/>
              <a:gd name="connsiteX290" fmla="*/ 2556891 w 9144000"/>
              <a:gd name="connsiteY290" fmla="*/ 6397371 h 6858000"/>
              <a:gd name="connsiteX291" fmla="*/ 2556637 w 9144000"/>
              <a:gd name="connsiteY291" fmla="*/ 6397498 h 6858000"/>
              <a:gd name="connsiteX292" fmla="*/ 2598166 w 9144000"/>
              <a:gd name="connsiteY292" fmla="*/ 6355969 h 6858000"/>
              <a:gd name="connsiteX293" fmla="*/ 2597912 w 9144000"/>
              <a:gd name="connsiteY293" fmla="*/ 6355969 h 6858000"/>
              <a:gd name="connsiteX294" fmla="*/ 2583942 w 9144000"/>
              <a:gd name="connsiteY294" fmla="*/ 6328791 h 6858000"/>
              <a:gd name="connsiteX295" fmla="*/ 2553589 w 9144000"/>
              <a:gd name="connsiteY295" fmla="*/ 6307836 h 6858000"/>
              <a:gd name="connsiteX296" fmla="*/ 2537206 w 9144000"/>
              <a:gd name="connsiteY296" fmla="*/ 6283452 h 6858000"/>
              <a:gd name="connsiteX297" fmla="*/ 2558796 w 9144000"/>
              <a:gd name="connsiteY297" fmla="*/ 6263132 h 6858000"/>
              <a:gd name="connsiteX298" fmla="*/ 2568448 w 9144000"/>
              <a:gd name="connsiteY298" fmla="*/ 6264783 h 6858000"/>
              <a:gd name="connsiteX299" fmla="*/ 2581656 w 9144000"/>
              <a:gd name="connsiteY299" fmla="*/ 6278245 h 6858000"/>
              <a:gd name="connsiteX300" fmla="*/ 2595626 w 9144000"/>
              <a:gd name="connsiteY300" fmla="*/ 6258560 h 6858000"/>
              <a:gd name="connsiteX301" fmla="*/ 2566035 w 9144000"/>
              <a:gd name="connsiteY301" fmla="*/ 6253226 h 6858000"/>
              <a:gd name="connsiteX302" fmla="*/ 2558923 w 9144000"/>
              <a:gd name="connsiteY302" fmla="*/ 6252591 h 6858000"/>
              <a:gd name="connsiteX303" fmla="*/ 2079371 w 9144000"/>
              <a:gd name="connsiteY303" fmla="*/ 6252464 h 6858000"/>
              <a:gd name="connsiteX304" fmla="*/ 2045589 w 9144000"/>
              <a:gd name="connsiteY304" fmla="*/ 6269228 h 6858000"/>
              <a:gd name="connsiteX305" fmla="*/ 2028952 w 9144000"/>
              <a:gd name="connsiteY305" fmla="*/ 6309995 h 6858000"/>
              <a:gd name="connsiteX306" fmla="*/ 2015363 w 9144000"/>
              <a:gd name="connsiteY306" fmla="*/ 6309995 h 6858000"/>
              <a:gd name="connsiteX307" fmla="*/ 2015363 w 9144000"/>
              <a:gd name="connsiteY307" fmla="*/ 6310249 h 6858000"/>
              <a:gd name="connsiteX308" fmla="*/ 2009648 w 9144000"/>
              <a:gd name="connsiteY308" fmla="*/ 6315456 h 6858000"/>
              <a:gd name="connsiteX309" fmla="*/ 2010283 w 9144000"/>
              <a:gd name="connsiteY309" fmla="*/ 6317488 h 6858000"/>
              <a:gd name="connsiteX310" fmla="*/ 2027809 w 9144000"/>
              <a:gd name="connsiteY310" fmla="*/ 6317488 h 6858000"/>
              <a:gd name="connsiteX311" fmla="*/ 2018538 w 9144000"/>
              <a:gd name="connsiteY311" fmla="*/ 6376289 h 6858000"/>
              <a:gd name="connsiteX312" fmla="*/ 2004060 w 9144000"/>
              <a:gd name="connsiteY312" fmla="*/ 6430137 h 6858000"/>
              <a:gd name="connsiteX313" fmla="*/ 1998853 w 9144000"/>
              <a:gd name="connsiteY313" fmla="*/ 6431915 h 6858000"/>
              <a:gd name="connsiteX314" fmla="*/ 1989582 w 9144000"/>
              <a:gd name="connsiteY314" fmla="*/ 6428994 h 6858000"/>
              <a:gd name="connsiteX315" fmla="*/ 1983740 w 9144000"/>
              <a:gd name="connsiteY315" fmla="*/ 6430391 h 6858000"/>
              <a:gd name="connsiteX316" fmla="*/ 1980184 w 9144000"/>
              <a:gd name="connsiteY316" fmla="*/ 6437249 h 6858000"/>
              <a:gd name="connsiteX317" fmla="*/ 1989201 w 9144000"/>
              <a:gd name="connsiteY317" fmla="*/ 6443218 h 6858000"/>
              <a:gd name="connsiteX318" fmla="*/ 2012315 w 9144000"/>
              <a:gd name="connsiteY318" fmla="*/ 6429375 h 6858000"/>
              <a:gd name="connsiteX319" fmla="*/ 2037334 w 9144000"/>
              <a:gd name="connsiteY319" fmla="*/ 6356223 h 6858000"/>
              <a:gd name="connsiteX320" fmla="*/ 2044065 w 9144000"/>
              <a:gd name="connsiteY320" fmla="*/ 6317361 h 6858000"/>
              <a:gd name="connsiteX321" fmla="*/ 2065528 w 9144000"/>
              <a:gd name="connsiteY321" fmla="*/ 6315329 h 6858000"/>
              <a:gd name="connsiteX322" fmla="*/ 2070227 w 9144000"/>
              <a:gd name="connsiteY322" fmla="*/ 6310122 h 6858000"/>
              <a:gd name="connsiteX323" fmla="*/ 2045462 w 9144000"/>
              <a:gd name="connsiteY323" fmla="*/ 6310122 h 6858000"/>
              <a:gd name="connsiteX324" fmla="*/ 2066036 w 9144000"/>
              <a:gd name="connsiteY324" fmla="*/ 6261862 h 6858000"/>
              <a:gd name="connsiteX325" fmla="*/ 2082165 w 9144000"/>
              <a:gd name="connsiteY325" fmla="*/ 6268466 h 6858000"/>
              <a:gd name="connsiteX326" fmla="*/ 2088007 w 9144000"/>
              <a:gd name="connsiteY326" fmla="*/ 6268212 h 6858000"/>
              <a:gd name="connsiteX327" fmla="*/ 2087753 w 9144000"/>
              <a:gd name="connsiteY327" fmla="*/ 6268212 h 6858000"/>
              <a:gd name="connsiteX328" fmla="*/ 2091944 w 9144000"/>
              <a:gd name="connsiteY328" fmla="*/ 6260846 h 6858000"/>
              <a:gd name="connsiteX329" fmla="*/ 2079371 w 9144000"/>
              <a:gd name="connsiteY329" fmla="*/ 6252464 h 6858000"/>
              <a:gd name="connsiteX330" fmla="*/ 3101848 w 9144000"/>
              <a:gd name="connsiteY330" fmla="*/ 6251321 h 6858000"/>
              <a:gd name="connsiteX331" fmla="*/ 3032506 w 9144000"/>
              <a:gd name="connsiteY331" fmla="*/ 6324346 h 6858000"/>
              <a:gd name="connsiteX332" fmla="*/ 3101848 w 9144000"/>
              <a:gd name="connsiteY332" fmla="*/ 6397371 h 6858000"/>
              <a:gd name="connsiteX333" fmla="*/ 3142869 w 9144000"/>
              <a:gd name="connsiteY333" fmla="*/ 6387084 h 6858000"/>
              <a:gd name="connsiteX334" fmla="*/ 3142869 w 9144000"/>
              <a:gd name="connsiteY334" fmla="*/ 6330823 h 6858000"/>
              <a:gd name="connsiteX335" fmla="*/ 3154553 w 9144000"/>
              <a:gd name="connsiteY335" fmla="*/ 6319520 h 6858000"/>
              <a:gd name="connsiteX336" fmla="*/ 3114548 w 9144000"/>
              <a:gd name="connsiteY336" fmla="*/ 6319520 h 6858000"/>
              <a:gd name="connsiteX337" fmla="*/ 3126486 w 9144000"/>
              <a:gd name="connsiteY337" fmla="*/ 6330823 h 6858000"/>
              <a:gd name="connsiteX338" fmla="*/ 3126486 w 9144000"/>
              <a:gd name="connsiteY338" fmla="*/ 6376670 h 6858000"/>
              <a:gd name="connsiteX339" fmla="*/ 3101975 w 9144000"/>
              <a:gd name="connsiteY339" fmla="*/ 6386703 h 6858000"/>
              <a:gd name="connsiteX340" fmla="*/ 3052191 w 9144000"/>
              <a:gd name="connsiteY340" fmla="*/ 6324219 h 6858000"/>
              <a:gd name="connsiteX341" fmla="*/ 3101975 w 9144000"/>
              <a:gd name="connsiteY341" fmla="*/ 6261735 h 6858000"/>
              <a:gd name="connsiteX342" fmla="*/ 3120136 w 9144000"/>
              <a:gd name="connsiteY342" fmla="*/ 6268593 h 6858000"/>
              <a:gd name="connsiteX343" fmla="*/ 3136519 w 9144000"/>
              <a:gd name="connsiteY343" fmla="*/ 6283960 h 6858000"/>
              <a:gd name="connsiteX344" fmla="*/ 3136519 w 9144000"/>
              <a:gd name="connsiteY344" fmla="*/ 6259449 h 6858000"/>
              <a:gd name="connsiteX345" fmla="*/ 3101848 w 9144000"/>
              <a:gd name="connsiteY345" fmla="*/ 6251321 h 6858000"/>
              <a:gd name="connsiteX346" fmla="*/ 3363976 w 9144000"/>
              <a:gd name="connsiteY346" fmla="*/ 6250051 h 6858000"/>
              <a:gd name="connsiteX347" fmla="*/ 3304286 w 9144000"/>
              <a:gd name="connsiteY347" fmla="*/ 6324346 h 6858000"/>
              <a:gd name="connsiteX348" fmla="*/ 3363976 w 9144000"/>
              <a:gd name="connsiteY348" fmla="*/ 6398641 h 6858000"/>
              <a:gd name="connsiteX349" fmla="*/ 3423920 w 9144000"/>
              <a:gd name="connsiteY349" fmla="*/ 6324346 h 6858000"/>
              <a:gd name="connsiteX350" fmla="*/ 3363976 w 9144000"/>
              <a:gd name="connsiteY350" fmla="*/ 6250051 h 6858000"/>
              <a:gd name="connsiteX351" fmla="*/ 0 w 9144000"/>
              <a:gd name="connsiteY351" fmla="*/ 0 h 6858000"/>
              <a:gd name="connsiteX352" fmla="*/ 9144000 w 9144000"/>
              <a:gd name="connsiteY352" fmla="*/ 0 h 6858000"/>
              <a:gd name="connsiteX353" fmla="*/ 9144000 w 9144000"/>
              <a:gd name="connsiteY353" fmla="*/ 380873 h 6858000"/>
              <a:gd name="connsiteX354" fmla="*/ 8779129 w 9144000"/>
              <a:gd name="connsiteY354" fmla="*/ 380873 h 6858000"/>
              <a:gd name="connsiteX355" fmla="*/ 8779129 w 9144000"/>
              <a:gd name="connsiteY355" fmla="*/ 547243 h 6858000"/>
              <a:gd name="connsiteX356" fmla="*/ 8896096 w 9144000"/>
              <a:gd name="connsiteY356" fmla="*/ 547243 h 6858000"/>
              <a:gd name="connsiteX357" fmla="*/ 8765540 w 9144000"/>
              <a:gd name="connsiteY357" fmla="*/ 1033018 h 6858000"/>
              <a:gd name="connsiteX358" fmla="*/ 8603488 w 9144000"/>
              <a:gd name="connsiteY358" fmla="*/ 380873 h 6858000"/>
              <a:gd name="connsiteX359" fmla="*/ 8434578 w 9144000"/>
              <a:gd name="connsiteY359" fmla="*/ 380873 h 6858000"/>
              <a:gd name="connsiteX360" fmla="*/ 8259319 w 9144000"/>
              <a:gd name="connsiteY360" fmla="*/ 1033018 h 6858000"/>
              <a:gd name="connsiteX361" fmla="*/ 8139049 w 9144000"/>
              <a:gd name="connsiteY361" fmla="*/ 547243 h 6858000"/>
              <a:gd name="connsiteX362" fmla="*/ 8260715 w 9144000"/>
              <a:gd name="connsiteY362" fmla="*/ 547243 h 6858000"/>
              <a:gd name="connsiteX363" fmla="*/ 8260715 w 9144000"/>
              <a:gd name="connsiteY363" fmla="*/ 380873 h 6858000"/>
              <a:gd name="connsiteX364" fmla="*/ 7772400 w 9144000"/>
              <a:gd name="connsiteY364" fmla="*/ 380873 h 6858000"/>
              <a:gd name="connsiteX365" fmla="*/ 7772400 w 9144000"/>
              <a:gd name="connsiteY365" fmla="*/ 547243 h 6858000"/>
              <a:gd name="connsiteX366" fmla="*/ 7880604 w 9144000"/>
              <a:gd name="connsiteY366" fmla="*/ 547243 h 6858000"/>
              <a:gd name="connsiteX367" fmla="*/ 8069581 w 9144000"/>
              <a:gd name="connsiteY367" fmla="*/ 1303147 h 6858000"/>
              <a:gd name="connsiteX368" fmla="*/ 8331708 w 9144000"/>
              <a:gd name="connsiteY368" fmla="*/ 1303147 h 6858000"/>
              <a:gd name="connsiteX369" fmla="*/ 8456803 w 9144000"/>
              <a:gd name="connsiteY369" fmla="*/ 827532 h 6858000"/>
              <a:gd name="connsiteX370" fmla="*/ 8575675 w 9144000"/>
              <a:gd name="connsiteY370" fmla="*/ 1303147 h 6858000"/>
              <a:gd name="connsiteX371" fmla="*/ 8837803 w 9144000"/>
              <a:gd name="connsiteY371" fmla="*/ 1303147 h 6858000"/>
              <a:gd name="connsiteX372" fmla="*/ 9036685 w 9144000"/>
              <a:gd name="connsiteY372" fmla="*/ 547243 h 6858000"/>
              <a:gd name="connsiteX373" fmla="*/ 9144000 w 9144000"/>
              <a:gd name="connsiteY373" fmla="*/ 547243 h 6858000"/>
              <a:gd name="connsiteX374" fmla="*/ 9144000 w 9144000"/>
              <a:gd name="connsiteY374" fmla="*/ 6858000 h 6858000"/>
              <a:gd name="connsiteX375" fmla="*/ 0 w 9144000"/>
              <a:gd name="connsiteY37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Lst>
            <a:rect l="l" t="t" r="r" b="b"/>
            <a:pathLst>
              <a:path w="9144000" h="6858000">
                <a:moveTo>
                  <a:pt x="1950338" y="6312915"/>
                </a:moveTo>
                <a:cubicBezTo>
                  <a:pt x="1960752" y="6312915"/>
                  <a:pt x="1966975" y="6320535"/>
                  <a:pt x="1966975" y="6335902"/>
                </a:cubicBezTo>
                <a:cubicBezTo>
                  <a:pt x="1967483" y="6361937"/>
                  <a:pt x="1953005" y="6385559"/>
                  <a:pt x="1944242" y="6388353"/>
                </a:cubicBezTo>
                <a:cubicBezTo>
                  <a:pt x="1942464" y="6388988"/>
                  <a:pt x="1939797" y="6389750"/>
                  <a:pt x="1937638" y="6389750"/>
                </a:cubicBezTo>
                <a:cubicBezTo>
                  <a:pt x="1925827" y="6389750"/>
                  <a:pt x="1921001" y="6377812"/>
                  <a:pt x="1921001" y="6362826"/>
                </a:cubicBezTo>
                <a:cubicBezTo>
                  <a:pt x="1921001" y="6333235"/>
                  <a:pt x="1936622" y="6317233"/>
                  <a:pt x="1943226" y="6314566"/>
                </a:cubicBezTo>
                <a:cubicBezTo>
                  <a:pt x="1945131" y="6313804"/>
                  <a:pt x="1948052" y="6313042"/>
                  <a:pt x="1950084" y="6313042"/>
                </a:cubicBezTo>
                <a:close/>
                <a:moveTo>
                  <a:pt x="1956816" y="6305550"/>
                </a:moveTo>
                <a:cubicBezTo>
                  <a:pt x="1951355" y="6305550"/>
                  <a:pt x="1942719" y="6307963"/>
                  <a:pt x="1934083" y="6312789"/>
                </a:cubicBezTo>
                <a:cubicBezTo>
                  <a:pt x="1919605" y="6320917"/>
                  <a:pt x="1903857" y="6339586"/>
                  <a:pt x="1903857" y="6367653"/>
                </a:cubicBezTo>
                <a:cubicBezTo>
                  <a:pt x="1903857" y="6381750"/>
                  <a:pt x="1910715" y="6397371"/>
                  <a:pt x="1930400" y="6397371"/>
                </a:cubicBezTo>
                <a:cubicBezTo>
                  <a:pt x="1939671" y="6397371"/>
                  <a:pt x="1952879" y="6391656"/>
                  <a:pt x="1961642" y="6384036"/>
                </a:cubicBezTo>
                <a:lnTo>
                  <a:pt x="1961769" y="6384036"/>
                </a:lnTo>
                <a:cubicBezTo>
                  <a:pt x="1975612" y="6372098"/>
                  <a:pt x="1983740" y="6351397"/>
                  <a:pt x="1983740" y="6333617"/>
                </a:cubicBezTo>
                <a:cubicBezTo>
                  <a:pt x="1983740" y="6316853"/>
                  <a:pt x="1974469" y="6305550"/>
                  <a:pt x="1956816" y="6305550"/>
                </a:cubicBezTo>
                <a:close/>
                <a:moveTo>
                  <a:pt x="2431414" y="6284976"/>
                </a:moveTo>
                <a:lnTo>
                  <a:pt x="2451861" y="6343904"/>
                </a:lnTo>
                <a:lnTo>
                  <a:pt x="2410205" y="6343904"/>
                </a:lnTo>
                <a:close/>
                <a:moveTo>
                  <a:pt x="1264158" y="6263894"/>
                </a:moveTo>
                <a:lnTo>
                  <a:pt x="1282319" y="6263894"/>
                </a:lnTo>
                <a:cubicBezTo>
                  <a:pt x="1298321" y="6263894"/>
                  <a:pt x="1310894" y="6276975"/>
                  <a:pt x="1310894" y="6292342"/>
                </a:cubicBezTo>
                <a:cubicBezTo>
                  <a:pt x="1310894" y="6307709"/>
                  <a:pt x="1297940" y="6318631"/>
                  <a:pt x="1282319" y="6318631"/>
                </a:cubicBezTo>
                <a:lnTo>
                  <a:pt x="1264158" y="6318631"/>
                </a:lnTo>
                <a:close/>
                <a:moveTo>
                  <a:pt x="3364103" y="6261100"/>
                </a:moveTo>
                <a:cubicBezTo>
                  <a:pt x="3393948" y="6261100"/>
                  <a:pt x="3404489" y="6295136"/>
                  <a:pt x="3404489" y="6324473"/>
                </a:cubicBezTo>
                <a:cubicBezTo>
                  <a:pt x="3404489" y="6353810"/>
                  <a:pt x="3394075" y="6387846"/>
                  <a:pt x="3364103" y="6387846"/>
                </a:cubicBezTo>
                <a:cubicBezTo>
                  <a:pt x="3334131" y="6387846"/>
                  <a:pt x="3323844" y="6353810"/>
                  <a:pt x="3323844" y="6324473"/>
                </a:cubicBezTo>
                <a:cubicBezTo>
                  <a:pt x="3323844" y="6295136"/>
                  <a:pt x="3334258" y="6261100"/>
                  <a:pt x="3364103" y="6261100"/>
                </a:cubicBezTo>
                <a:close/>
                <a:moveTo>
                  <a:pt x="1499108" y="6253480"/>
                </a:moveTo>
                <a:lnTo>
                  <a:pt x="1511046" y="6264783"/>
                </a:lnTo>
                <a:lnTo>
                  <a:pt x="1511046" y="6384290"/>
                </a:lnTo>
                <a:lnTo>
                  <a:pt x="1499108" y="6395593"/>
                </a:lnTo>
                <a:lnTo>
                  <a:pt x="1539367" y="6395593"/>
                </a:lnTo>
                <a:lnTo>
                  <a:pt x="1527429" y="6384290"/>
                </a:lnTo>
                <a:lnTo>
                  <a:pt x="1527429" y="6264783"/>
                </a:lnTo>
                <a:lnTo>
                  <a:pt x="1539367" y="6253480"/>
                </a:lnTo>
                <a:close/>
                <a:moveTo>
                  <a:pt x="1235964" y="6253480"/>
                </a:moveTo>
                <a:lnTo>
                  <a:pt x="1247648" y="6264783"/>
                </a:lnTo>
                <a:lnTo>
                  <a:pt x="1247648" y="6384290"/>
                </a:lnTo>
                <a:lnTo>
                  <a:pt x="1235964" y="6395593"/>
                </a:lnTo>
                <a:lnTo>
                  <a:pt x="1275969" y="6395593"/>
                </a:lnTo>
                <a:lnTo>
                  <a:pt x="1264031" y="6384290"/>
                </a:lnTo>
                <a:lnTo>
                  <a:pt x="1264031" y="6329426"/>
                </a:lnTo>
                <a:lnTo>
                  <a:pt x="1286510" y="6329426"/>
                </a:lnTo>
                <a:lnTo>
                  <a:pt x="1322705" y="6395720"/>
                </a:lnTo>
                <a:lnTo>
                  <a:pt x="1322705" y="6395847"/>
                </a:lnTo>
                <a:lnTo>
                  <a:pt x="1347470" y="6395847"/>
                </a:lnTo>
                <a:lnTo>
                  <a:pt x="1335786" y="6384544"/>
                </a:lnTo>
                <a:lnTo>
                  <a:pt x="1302385" y="6326124"/>
                </a:lnTo>
                <a:cubicBezTo>
                  <a:pt x="1319022" y="6321298"/>
                  <a:pt x="1330452" y="6306312"/>
                  <a:pt x="1330452" y="6292850"/>
                </a:cubicBezTo>
                <a:cubicBezTo>
                  <a:pt x="1330452" y="6268720"/>
                  <a:pt x="1306957" y="6253480"/>
                  <a:pt x="1282192" y="6253480"/>
                </a:cubicBezTo>
                <a:close/>
                <a:moveTo>
                  <a:pt x="1107821" y="6253480"/>
                </a:moveTo>
                <a:lnTo>
                  <a:pt x="1119505" y="6264783"/>
                </a:lnTo>
                <a:lnTo>
                  <a:pt x="1119505" y="6384290"/>
                </a:lnTo>
                <a:lnTo>
                  <a:pt x="1107821" y="6395593"/>
                </a:lnTo>
                <a:lnTo>
                  <a:pt x="1197102" y="6395593"/>
                </a:lnTo>
                <a:lnTo>
                  <a:pt x="1197102" y="6369558"/>
                </a:lnTo>
                <a:lnTo>
                  <a:pt x="1181100" y="6384925"/>
                </a:lnTo>
                <a:lnTo>
                  <a:pt x="1135761" y="6384925"/>
                </a:lnTo>
                <a:lnTo>
                  <a:pt x="1135761" y="6325235"/>
                </a:lnTo>
                <a:lnTo>
                  <a:pt x="1169416" y="6325235"/>
                </a:lnTo>
                <a:lnTo>
                  <a:pt x="1181354" y="6336538"/>
                </a:lnTo>
                <a:lnTo>
                  <a:pt x="1181354" y="6303264"/>
                </a:lnTo>
                <a:lnTo>
                  <a:pt x="1169416" y="6314567"/>
                </a:lnTo>
                <a:lnTo>
                  <a:pt x="1135761" y="6314567"/>
                </a:lnTo>
                <a:lnTo>
                  <a:pt x="1135761" y="6263894"/>
                </a:lnTo>
                <a:lnTo>
                  <a:pt x="1181100" y="6263894"/>
                </a:lnTo>
                <a:lnTo>
                  <a:pt x="1197102" y="6279134"/>
                </a:lnTo>
                <a:lnTo>
                  <a:pt x="1197102" y="6253480"/>
                </a:lnTo>
                <a:close/>
                <a:moveTo>
                  <a:pt x="961263" y="6253480"/>
                </a:moveTo>
                <a:lnTo>
                  <a:pt x="973455" y="6264783"/>
                </a:lnTo>
                <a:lnTo>
                  <a:pt x="1015492" y="6395720"/>
                </a:lnTo>
                <a:lnTo>
                  <a:pt x="1023112" y="6395720"/>
                </a:lnTo>
                <a:lnTo>
                  <a:pt x="1066419" y="6264783"/>
                </a:lnTo>
                <a:lnTo>
                  <a:pt x="1066165" y="6264783"/>
                </a:lnTo>
                <a:lnTo>
                  <a:pt x="1078357" y="6253480"/>
                </a:lnTo>
                <a:lnTo>
                  <a:pt x="1042416" y="6253480"/>
                </a:lnTo>
                <a:lnTo>
                  <a:pt x="1054100" y="6264529"/>
                </a:lnTo>
                <a:lnTo>
                  <a:pt x="1022477" y="6362954"/>
                </a:lnTo>
                <a:lnTo>
                  <a:pt x="991870" y="6264529"/>
                </a:lnTo>
                <a:lnTo>
                  <a:pt x="1003554" y="6253480"/>
                </a:lnTo>
                <a:close/>
                <a:moveTo>
                  <a:pt x="887730" y="6253480"/>
                </a:moveTo>
                <a:lnTo>
                  <a:pt x="899668" y="6264783"/>
                </a:lnTo>
                <a:lnTo>
                  <a:pt x="899668" y="6384290"/>
                </a:lnTo>
                <a:lnTo>
                  <a:pt x="887730" y="6395593"/>
                </a:lnTo>
                <a:lnTo>
                  <a:pt x="927989" y="6395593"/>
                </a:lnTo>
                <a:lnTo>
                  <a:pt x="916051" y="6384290"/>
                </a:lnTo>
                <a:lnTo>
                  <a:pt x="916051" y="6264783"/>
                </a:lnTo>
                <a:lnTo>
                  <a:pt x="927989" y="6253480"/>
                </a:lnTo>
                <a:close/>
                <a:moveTo>
                  <a:pt x="568071" y="6253480"/>
                </a:moveTo>
                <a:lnTo>
                  <a:pt x="581025" y="6265672"/>
                </a:lnTo>
                <a:lnTo>
                  <a:pt x="581025" y="6357493"/>
                </a:lnTo>
                <a:cubicBezTo>
                  <a:pt x="581025" y="6380861"/>
                  <a:pt x="601726" y="6398768"/>
                  <a:pt x="627253" y="6398768"/>
                </a:cubicBezTo>
                <a:cubicBezTo>
                  <a:pt x="652780" y="6398768"/>
                  <a:pt x="675513" y="6381623"/>
                  <a:pt x="675513" y="6357493"/>
                </a:cubicBezTo>
                <a:lnTo>
                  <a:pt x="675513" y="6265672"/>
                </a:lnTo>
                <a:lnTo>
                  <a:pt x="675767" y="6265672"/>
                </a:lnTo>
                <a:lnTo>
                  <a:pt x="688340" y="6253480"/>
                </a:lnTo>
                <a:lnTo>
                  <a:pt x="649478" y="6253480"/>
                </a:lnTo>
                <a:lnTo>
                  <a:pt x="662305" y="6265672"/>
                </a:lnTo>
                <a:lnTo>
                  <a:pt x="662305" y="6357493"/>
                </a:lnTo>
                <a:cubicBezTo>
                  <a:pt x="662305" y="6373876"/>
                  <a:pt x="648589" y="6386957"/>
                  <a:pt x="631444" y="6386957"/>
                </a:cubicBezTo>
                <a:cubicBezTo>
                  <a:pt x="614299" y="6386957"/>
                  <a:pt x="598551" y="6374130"/>
                  <a:pt x="598551" y="6357493"/>
                </a:cubicBezTo>
                <a:lnTo>
                  <a:pt x="598551" y="6265672"/>
                </a:lnTo>
                <a:lnTo>
                  <a:pt x="611378" y="6253480"/>
                </a:lnTo>
                <a:close/>
                <a:moveTo>
                  <a:pt x="2797937" y="6253353"/>
                </a:moveTo>
                <a:lnTo>
                  <a:pt x="2809875" y="6264656"/>
                </a:lnTo>
                <a:lnTo>
                  <a:pt x="2809875" y="6384163"/>
                </a:lnTo>
                <a:lnTo>
                  <a:pt x="2797937" y="6395466"/>
                </a:lnTo>
                <a:lnTo>
                  <a:pt x="2838196" y="6395466"/>
                </a:lnTo>
                <a:lnTo>
                  <a:pt x="2826258" y="6384163"/>
                </a:lnTo>
                <a:lnTo>
                  <a:pt x="2826258" y="6264656"/>
                </a:lnTo>
                <a:lnTo>
                  <a:pt x="2838196" y="6253353"/>
                </a:lnTo>
                <a:close/>
                <a:moveTo>
                  <a:pt x="1701038" y="6253353"/>
                </a:moveTo>
                <a:lnTo>
                  <a:pt x="1713230" y="6264656"/>
                </a:lnTo>
                <a:lnTo>
                  <a:pt x="1713230" y="6264910"/>
                </a:lnTo>
                <a:lnTo>
                  <a:pt x="1750949" y="6329807"/>
                </a:lnTo>
                <a:lnTo>
                  <a:pt x="1750949" y="6384544"/>
                </a:lnTo>
                <a:lnTo>
                  <a:pt x="1739011" y="6395847"/>
                </a:lnTo>
                <a:lnTo>
                  <a:pt x="1779270" y="6395847"/>
                </a:lnTo>
                <a:lnTo>
                  <a:pt x="1767332" y="6384544"/>
                </a:lnTo>
                <a:lnTo>
                  <a:pt x="1767332" y="6329553"/>
                </a:lnTo>
                <a:lnTo>
                  <a:pt x="1805813" y="6264910"/>
                </a:lnTo>
                <a:lnTo>
                  <a:pt x="1805686" y="6264910"/>
                </a:lnTo>
                <a:lnTo>
                  <a:pt x="1818005" y="6253353"/>
                </a:lnTo>
                <a:lnTo>
                  <a:pt x="1781175" y="6253353"/>
                </a:lnTo>
                <a:lnTo>
                  <a:pt x="1792859" y="6264402"/>
                </a:lnTo>
                <a:lnTo>
                  <a:pt x="1761490" y="6317742"/>
                </a:lnTo>
                <a:lnTo>
                  <a:pt x="1731645" y="6264402"/>
                </a:lnTo>
                <a:lnTo>
                  <a:pt x="1743329" y="6253353"/>
                </a:lnTo>
                <a:close/>
                <a:moveTo>
                  <a:pt x="1573911" y="6253353"/>
                </a:moveTo>
                <a:lnTo>
                  <a:pt x="1573911" y="6279134"/>
                </a:lnTo>
                <a:lnTo>
                  <a:pt x="1590040" y="6263894"/>
                </a:lnTo>
                <a:lnTo>
                  <a:pt x="1618107" y="6263894"/>
                </a:lnTo>
                <a:lnTo>
                  <a:pt x="1618107" y="6384163"/>
                </a:lnTo>
                <a:lnTo>
                  <a:pt x="1606423" y="6395466"/>
                </a:lnTo>
                <a:lnTo>
                  <a:pt x="1646428" y="6395466"/>
                </a:lnTo>
                <a:lnTo>
                  <a:pt x="1634617" y="6384290"/>
                </a:lnTo>
                <a:lnTo>
                  <a:pt x="1634617" y="6263894"/>
                </a:lnTo>
                <a:lnTo>
                  <a:pt x="1662938" y="6263894"/>
                </a:lnTo>
                <a:lnTo>
                  <a:pt x="1678940" y="6279134"/>
                </a:lnTo>
                <a:lnTo>
                  <a:pt x="1678940" y="6253353"/>
                </a:lnTo>
                <a:close/>
                <a:moveTo>
                  <a:pt x="722884" y="6253353"/>
                </a:moveTo>
                <a:lnTo>
                  <a:pt x="735457" y="6265545"/>
                </a:lnTo>
                <a:lnTo>
                  <a:pt x="735457" y="6383274"/>
                </a:lnTo>
                <a:lnTo>
                  <a:pt x="722884" y="6395466"/>
                </a:lnTo>
                <a:lnTo>
                  <a:pt x="761873" y="6395466"/>
                </a:lnTo>
                <a:lnTo>
                  <a:pt x="749046" y="6383274"/>
                </a:lnTo>
                <a:lnTo>
                  <a:pt x="749046" y="6276721"/>
                </a:lnTo>
                <a:lnTo>
                  <a:pt x="829056" y="6395593"/>
                </a:lnTo>
                <a:lnTo>
                  <a:pt x="834263" y="6395593"/>
                </a:lnTo>
                <a:lnTo>
                  <a:pt x="834263" y="6265672"/>
                </a:lnTo>
                <a:lnTo>
                  <a:pt x="834263" y="6265545"/>
                </a:lnTo>
                <a:lnTo>
                  <a:pt x="847090" y="6253353"/>
                </a:lnTo>
                <a:lnTo>
                  <a:pt x="808101" y="6253353"/>
                </a:lnTo>
                <a:lnTo>
                  <a:pt x="820928" y="6265545"/>
                </a:lnTo>
                <a:lnTo>
                  <a:pt x="820928" y="6355969"/>
                </a:lnTo>
                <a:lnTo>
                  <a:pt x="753745" y="6253353"/>
                </a:lnTo>
                <a:close/>
                <a:moveTo>
                  <a:pt x="3453003" y="6253226"/>
                </a:moveTo>
                <a:lnTo>
                  <a:pt x="3465576" y="6265418"/>
                </a:lnTo>
                <a:lnTo>
                  <a:pt x="3465576" y="6383147"/>
                </a:lnTo>
                <a:lnTo>
                  <a:pt x="3453003" y="6395339"/>
                </a:lnTo>
                <a:lnTo>
                  <a:pt x="3491992" y="6395339"/>
                </a:lnTo>
                <a:lnTo>
                  <a:pt x="3479165" y="6383147"/>
                </a:lnTo>
                <a:lnTo>
                  <a:pt x="3479165" y="6276594"/>
                </a:lnTo>
                <a:lnTo>
                  <a:pt x="3556889" y="6395466"/>
                </a:lnTo>
                <a:lnTo>
                  <a:pt x="3564509" y="6395466"/>
                </a:lnTo>
                <a:lnTo>
                  <a:pt x="3564509" y="6265545"/>
                </a:lnTo>
                <a:lnTo>
                  <a:pt x="3564382" y="6265418"/>
                </a:lnTo>
                <a:lnTo>
                  <a:pt x="3577209" y="6253226"/>
                </a:lnTo>
                <a:lnTo>
                  <a:pt x="3538220" y="6253226"/>
                </a:lnTo>
                <a:lnTo>
                  <a:pt x="3551047" y="6265418"/>
                </a:lnTo>
                <a:lnTo>
                  <a:pt x="3551047" y="6355842"/>
                </a:lnTo>
                <a:lnTo>
                  <a:pt x="3483991" y="6253226"/>
                </a:lnTo>
                <a:close/>
                <a:moveTo>
                  <a:pt x="3176143" y="6253226"/>
                </a:moveTo>
                <a:lnTo>
                  <a:pt x="3176143" y="6279007"/>
                </a:lnTo>
                <a:lnTo>
                  <a:pt x="3192272" y="6263767"/>
                </a:lnTo>
                <a:lnTo>
                  <a:pt x="3220339" y="6263767"/>
                </a:lnTo>
                <a:lnTo>
                  <a:pt x="3220339" y="6384036"/>
                </a:lnTo>
                <a:lnTo>
                  <a:pt x="3208655" y="6395339"/>
                </a:lnTo>
                <a:lnTo>
                  <a:pt x="3248660" y="6395339"/>
                </a:lnTo>
                <a:lnTo>
                  <a:pt x="3236722" y="6384036"/>
                </a:lnTo>
                <a:lnTo>
                  <a:pt x="3236722" y="6263767"/>
                </a:lnTo>
                <a:lnTo>
                  <a:pt x="3265043" y="6263767"/>
                </a:lnTo>
                <a:lnTo>
                  <a:pt x="3281045" y="6279007"/>
                </a:lnTo>
                <a:lnTo>
                  <a:pt x="3281172" y="6279007"/>
                </a:lnTo>
                <a:lnTo>
                  <a:pt x="3281172" y="6253226"/>
                </a:lnTo>
                <a:close/>
                <a:moveTo>
                  <a:pt x="2878963" y="6253226"/>
                </a:moveTo>
                <a:lnTo>
                  <a:pt x="2891536" y="6265418"/>
                </a:lnTo>
                <a:lnTo>
                  <a:pt x="2891536" y="6383147"/>
                </a:lnTo>
                <a:lnTo>
                  <a:pt x="2878963" y="6395339"/>
                </a:lnTo>
                <a:lnTo>
                  <a:pt x="2917952" y="6395339"/>
                </a:lnTo>
                <a:cubicBezTo>
                  <a:pt x="2917952" y="6395339"/>
                  <a:pt x="2905125" y="6383020"/>
                  <a:pt x="2905125" y="6383020"/>
                </a:cubicBezTo>
                <a:lnTo>
                  <a:pt x="2905125" y="6276594"/>
                </a:lnTo>
                <a:lnTo>
                  <a:pt x="2983611" y="6395593"/>
                </a:lnTo>
                <a:lnTo>
                  <a:pt x="2990342" y="6395593"/>
                </a:lnTo>
                <a:lnTo>
                  <a:pt x="2990342" y="6265545"/>
                </a:lnTo>
                <a:lnTo>
                  <a:pt x="2990342" y="6265418"/>
                </a:lnTo>
                <a:lnTo>
                  <a:pt x="3003169" y="6253226"/>
                </a:lnTo>
                <a:lnTo>
                  <a:pt x="2964180" y="6253226"/>
                </a:lnTo>
                <a:lnTo>
                  <a:pt x="2977007" y="6265418"/>
                </a:lnTo>
                <a:lnTo>
                  <a:pt x="2977007" y="6355842"/>
                </a:lnTo>
                <a:lnTo>
                  <a:pt x="2909824" y="6253226"/>
                </a:lnTo>
                <a:close/>
                <a:moveTo>
                  <a:pt x="2637409" y="6253226"/>
                </a:moveTo>
                <a:lnTo>
                  <a:pt x="2649093" y="6264529"/>
                </a:lnTo>
                <a:lnTo>
                  <a:pt x="2649093" y="6384036"/>
                </a:lnTo>
                <a:lnTo>
                  <a:pt x="2637409" y="6395339"/>
                </a:lnTo>
                <a:lnTo>
                  <a:pt x="2677414" y="6395339"/>
                </a:lnTo>
                <a:lnTo>
                  <a:pt x="2665476" y="6384036"/>
                </a:lnTo>
                <a:lnTo>
                  <a:pt x="2665476" y="6324092"/>
                </a:lnTo>
                <a:lnTo>
                  <a:pt x="2728214" y="6324092"/>
                </a:lnTo>
                <a:lnTo>
                  <a:pt x="2728214" y="6384163"/>
                </a:lnTo>
                <a:lnTo>
                  <a:pt x="2716276" y="6395466"/>
                </a:lnTo>
                <a:lnTo>
                  <a:pt x="2756535" y="6395466"/>
                </a:lnTo>
                <a:lnTo>
                  <a:pt x="2744597" y="6384163"/>
                </a:lnTo>
                <a:lnTo>
                  <a:pt x="2744597" y="6264529"/>
                </a:lnTo>
                <a:lnTo>
                  <a:pt x="2756535" y="6253226"/>
                </a:lnTo>
                <a:lnTo>
                  <a:pt x="2716276" y="6253226"/>
                </a:lnTo>
                <a:lnTo>
                  <a:pt x="2728214" y="6264529"/>
                </a:lnTo>
                <a:lnTo>
                  <a:pt x="2728214" y="6313424"/>
                </a:lnTo>
                <a:lnTo>
                  <a:pt x="2665476" y="6313424"/>
                </a:lnTo>
                <a:lnTo>
                  <a:pt x="2665476" y="6264529"/>
                </a:lnTo>
                <a:lnTo>
                  <a:pt x="2677414" y="6253226"/>
                </a:lnTo>
                <a:close/>
                <a:moveTo>
                  <a:pt x="2430907" y="6253226"/>
                </a:moveTo>
                <a:lnTo>
                  <a:pt x="2383536" y="6383909"/>
                </a:lnTo>
                <a:lnTo>
                  <a:pt x="2371344" y="6395466"/>
                </a:lnTo>
                <a:lnTo>
                  <a:pt x="2407285" y="6395466"/>
                </a:lnTo>
                <a:lnTo>
                  <a:pt x="2395601" y="6384417"/>
                </a:lnTo>
                <a:lnTo>
                  <a:pt x="2406396" y="6354318"/>
                </a:lnTo>
                <a:lnTo>
                  <a:pt x="2455799" y="6354318"/>
                </a:lnTo>
                <a:lnTo>
                  <a:pt x="2466086" y="6384417"/>
                </a:lnTo>
                <a:lnTo>
                  <a:pt x="2454402" y="6395466"/>
                </a:lnTo>
                <a:lnTo>
                  <a:pt x="2454656" y="6395466"/>
                </a:lnTo>
                <a:lnTo>
                  <a:pt x="2496947" y="6395466"/>
                </a:lnTo>
                <a:lnTo>
                  <a:pt x="2485009" y="6383909"/>
                </a:lnTo>
                <a:lnTo>
                  <a:pt x="2438527" y="6253226"/>
                </a:lnTo>
                <a:close/>
                <a:moveTo>
                  <a:pt x="2175256" y="6253226"/>
                </a:moveTo>
                <a:lnTo>
                  <a:pt x="2187448" y="6264529"/>
                </a:lnTo>
                <a:lnTo>
                  <a:pt x="2229485" y="6395466"/>
                </a:lnTo>
                <a:lnTo>
                  <a:pt x="2236851" y="6395466"/>
                </a:lnTo>
                <a:lnTo>
                  <a:pt x="2271014" y="6292469"/>
                </a:lnTo>
                <a:lnTo>
                  <a:pt x="2304161" y="6395466"/>
                </a:lnTo>
                <a:lnTo>
                  <a:pt x="2311781" y="6395466"/>
                </a:lnTo>
                <a:lnTo>
                  <a:pt x="2355088" y="6264529"/>
                </a:lnTo>
                <a:lnTo>
                  <a:pt x="2367280" y="6253226"/>
                </a:lnTo>
                <a:lnTo>
                  <a:pt x="2331339" y="6253226"/>
                </a:lnTo>
                <a:lnTo>
                  <a:pt x="2343023" y="6264275"/>
                </a:lnTo>
                <a:lnTo>
                  <a:pt x="2311400" y="6362700"/>
                </a:lnTo>
                <a:lnTo>
                  <a:pt x="2280793" y="6264275"/>
                </a:lnTo>
                <a:lnTo>
                  <a:pt x="2292477" y="6253226"/>
                </a:lnTo>
                <a:lnTo>
                  <a:pt x="2250186" y="6253226"/>
                </a:lnTo>
                <a:lnTo>
                  <a:pt x="2262124" y="6264529"/>
                </a:lnTo>
                <a:lnTo>
                  <a:pt x="2265045" y="6273927"/>
                </a:lnTo>
                <a:lnTo>
                  <a:pt x="2236470" y="6362700"/>
                </a:lnTo>
                <a:lnTo>
                  <a:pt x="2205863" y="6264275"/>
                </a:lnTo>
                <a:lnTo>
                  <a:pt x="2217547" y="6253226"/>
                </a:lnTo>
                <a:close/>
                <a:moveTo>
                  <a:pt x="1416685" y="6252845"/>
                </a:moveTo>
                <a:cubicBezTo>
                  <a:pt x="1390650" y="6252845"/>
                  <a:pt x="1378712" y="6274054"/>
                  <a:pt x="1378712" y="6287770"/>
                </a:cubicBezTo>
                <a:cubicBezTo>
                  <a:pt x="1378712" y="6298565"/>
                  <a:pt x="1384554" y="6310884"/>
                  <a:pt x="1398016" y="6320282"/>
                </a:cubicBezTo>
                <a:lnTo>
                  <a:pt x="1428623" y="6341237"/>
                </a:lnTo>
                <a:cubicBezTo>
                  <a:pt x="1436878" y="6346698"/>
                  <a:pt x="1439164" y="6354953"/>
                  <a:pt x="1439164" y="6361938"/>
                </a:cubicBezTo>
                <a:cubicBezTo>
                  <a:pt x="1439164" y="6373876"/>
                  <a:pt x="1431290" y="6386957"/>
                  <a:pt x="1414399" y="6386957"/>
                </a:cubicBezTo>
                <a:cubicBezTo>
                  <a:pt x="1410462" y="6386957"/>
                  <a:pt x="1406906" y="6386322"/>
                  <a:pt x="1404112" y="6385052"/>
                </a:cubicBezTo>
                <a:lnTo>
                  <a:pt x="1390015" y="6369177"/>
                </a:lnTo>
                <a:lnTo>
                  <a:pt x="1377188" y="6391402"/>
                </a:lnTo>
                <a:lnTo>
                  <a:pt x="1405763" y="6396736"/>
                </a:lnTo>
                <a:lnTo>
                  <a:pt x="1414484" y="6397621"/>
                </a:lnTo>
                <a:lnTo>
                  <a:pt x="1414145" y="6397752"/>
                </a:lnTo>
                <a:lnTo>
                  <a:pt x="1414526" y="6397625"/>
                </a:lnTo>
                <a:lnTo>
                  <a:pt x="1414484" y="6397621"/>
                </a:lnTo>
                <a:lnTo>
                  <a:pt x="1441672" y="6387084"/>
                </a:lnTo>
                <a:cubicBezTo>
                  <a:pt x="1449800" y="6380068"/>
                  <a:pt x="1455674" y="6369685"/>
                  <a:pt x="1455674" y="6356223"/>
                </a:cubicBezTo>
                <a:cubicBezTo>
                  <a:pt x="1455674" y="6342253"/>
                  <a:pt x="1448689" y="6333617"/>
                  <a:pt x="1441704" y="6329045"/>
                </a:cubicBezTo>
                <a:lnTo>
                  <a:pt x="1411351" y="6308090"/>
                </a:lnTo>
                <a:cubicBezTo>
                  <a:pt x="1400556" y="6300597"/>
                  <a:pt x="1394968" y="6290945"/>
                  <a:pt x="1394968" y="6283706"/>
                </a:cubicBezTo>
                <a:cubicBezTo>
                  <a:pt x="1394968" y="6268720"/>
                  <a:pt x="1408430" y="6263386"/>
                  <a:pt x="1416558" y="6263386"/>
                </a:cubicBezTo>
                <a:cubicBezTo>
                  <a:pt x="1420876" y="6263386"/>
                  <a:pt x="1423924" y="6265037"/>
                  <a:pt x="1426210" y="6265037"/>
                </a:cubicBezTo>
                <a:lnTo>
                  <a:pt x="1439418" y="6278499"/>
                </a:lnTo>
                <a:lnTo>
                  <a:pt x="1453388" y="6258814"/>
                </a:lnTo>
                <a:lnTo>
                  <a:pt x="1423797" y="6253480"/>
                </a:lnTo>
                <a:cubicBezTo>
                  <a:pt x="1421765" y="6253099"/>
                  <a:pt x="1420495" y="6252845"/>
                  <a:pt x="1416685" y="6252845"/>
                </a:cubicBezTo>
                <a:close/>
                <a:moveTo>
                  <a:pt x="2558923" y="6252591"/>
                </a:moveTo>
                <a:cubicBezTo>
                  <a:pt x="2532888" y="6252591"/>
                  <a:pt x="2520950" y="6273800"/>
                  <a:pt x="2520950" y="6287516"/>
                </a:cubicBezTo>
                <a:cubicBezTo>
                  <a:pt x="2520950" y="6298311"/>
                  <a:pt x="2526792" y="6310630"/>
                  <a:pt x="2540254" y="6320028"/>
                </a:cubicBezTo>
                <a:lnTo>
                  <a:pt x="2570861" y="6340983"/>
                </a:lnTo>
                <a:cubicBezTo>
                  <a:pt x="2579116" y="6346444"/>
                  <a:pt x="2581402" y="6354699"/>
                  <a:pt x="2581402" y="6361684"/>
                </a:cubicBezTo>
                <a:cubicBezTo>
                  <a:pt x="2581402" y="6373622"/>
                  <a:pt x="2573528" y="6386703"/>
                  <a:pt x="2556637" y="6386703"/>
                </a:cubicBezTo>
                <a:cubicBezTo>
                  <a:pt x="2552700" y="6386703"/>
                  <a:pt x="2549144" y="6386068"/>
                  <a:pt x="2546350" y="6384798"/>
                </a:cubicBezTo>
                <a:lnTo>
                  <a:pt x="2532253" y="6368923"/>
                </a:lnTo>
                <a:lnTo>
                  <a:pt x="2519426" y="6391148"/>
                </a:lnTo>
                <a:lnTo>
                  <a:pt x="2548001" y="6396482"/>
                </a:lnTo>
                <a:cubicBezTo>
                  <a:pt x="2548001" y="6396482"/>
                  <a:pt x="2552827" y="6397371"/>
                  <a:pt x="2556891" y="6397371"/>
                </a:cubicBezTo>
                <a:lnTo>
                  <a:pt x="2556637" y="6397498"/>
                </a:lnTo>
                <a:cubicBezTo>
                  <a:pt x="2574671" y="6397498"/>
                  <a:pt x="2598166" y="6382893"/>
                  <a:pt x="2598166" y="6355969"/>
                </a:cubicBezTo>
                <a:lnTo>
                  <a:pt x="2597912" y="6355969"/>
                </a:lnTo>
                <a:cubicBezTo>
                  <a:pt x="2597912" y="6341999"/>
                  <a:pt x="2590927" y="6333363"/>
                  <a:pt x="2583942" y="6328791"/>
                </a:cubicBezTo>
                <a:lnTo>
                  <a:pt x="2553589" y="6307836"/>
                </a:lnTo>
                <a:cubicBezTo>
                  <a:pt x="2542794" y="6300343"/>
                  <a:pt x="2537206" y="6290691"/>
                  <a:pt x="2537206" y="6283452"/>
                </a:cubicBezTo>
                <a:cubicBezTo>
                  <a:pt x="2537206" y="6268466"/>
                  <a:pt x="2550668" y="6263132"/>
                  <a:pt x="2558796" y="6263132"/>
                </a:cubicBezTo>
                <a:cubicBezTo>
                  <a:pt x="2563114" y="6263132"/>
                  <a:pt x="2566162" y="6264783"/>
                  <a:pt x="2568448" y="6264783"/>
                </a:cubicBezTo>
                <a:lnTo>
                  <a:pt x="2581656" y="6278245"/>
                </a:lnTo>
                <a:lnTo>
                  <a:pt x="2595626" y="6258560"/>
                </a:lnTo>
                <a:lnTo>
                  <a:pt x="2566035" y="6253226"/>
                </a:lnTo>
                <a:cubicBezTo>
                  <a:pt x="2564003" y="6252845"/>
                  <a:pt x="2562733" y="6252591"/>
                  <a:pt x="2558923" y="6252591"/>
                </a:cubicBezTo>
                <a:close/>
                <a:moveTo>
                  <a:pt x="2079371" y="6252464"/>
                </a:moveTo>
                <a:cubicBezTo>
                  <a:pt x="2067179" y="6252464"/>
                  <a:pt x="2054352" y="6259195"/>
                  <a:pt x="2045589" y="6269228"/>
                </a:cubicBezTo>
                <a:cubicBezTo>
                  <a:pt x="2037461" y="6278626"/>
                  <a:pt x="2031873" y="6293739"/>
                  <a:pt x="2028952" y="6309995"/>
                </a:cubicBezTo>
                <a:cubicBezTo>
                  <a:pt x="2028952" y="6309995"/>
                  <a:pt x="2015363" y="6309995"/>
                  <a:pt x="2015363" y="6309995"/>
                </a:cubicBezTo>
                <a:lnTo>
                  <a:pt x="2015363" y="6310249"/>
                </a:lnTo>
                <a:lnTo>
                  <a:pt x="2009648" y="6315456"/>
                </a:lnTo>
                <a:lnTo>
                  <a:pt x="2010283" y="6317488"/>
                </a:lnTo>
                <a:lnTo>
                  <a:pt x="2027809" y="6317488"/>
                </a:lnTo>
                <a:cubicBezTo>
                  <a:pt x="2025142" y="6335522"/>
                  <a:pt x="2022602" y="6351143"/>
                  <a:pt x="2018538" y="6376289"/>
                </a:cubicBezTo>
                <a:cubicBezTo>
                  <a:pt x="2012823" y="6413754"/>
                  <a:pt x="2008124" y="6426962"/>
                  <a:pt x="2004060" y="6430137"/>
                </a:cubicBezTo>
                <a:cubicBezTo>
                  <a:pt x="2002790" y="6431407"/>
                  <a:pt x="2000758" y="6431915"/>
                  <a:pt x="1998853" y="6431915"/>
                </a:cubicBezTo>
                <a:cubicBezTo>
                  <a:pt x="1996313" y="6431915"/>
                  <a:pt x="1992376" y="6430137"/>
                  <a:pt x="1989582" y="6428994"/>
                </a:cubicBezTo>
                <a:cubicBezTo>
                  <a:pt x="1987042" y="6427724"/>
                  <a:pt x="1984883" y="6429248"/>
                  <a:pt x="1983740" y="6430391"/>
                </a:cubicBezTo>
                <a:cubicBezTo>
                  <a:pt x="1982089" y="6432296"/>
                  <a:pt x="1980184" y="6435090"/>
                  <a:pt x="1980184" y="6437249"/>
                </a:cubicBezTo>
                <a:cubicBezTo>
                  <a:pt x="1980184" y="6441186"/>
                  <a:pt x="1985645" y="6443218"/>
                  <a:pt x="1989201" y="6443218"/>
                </a:cubicBezTo>
                <a:cubicBezTo>
                  <a:pt x="1993265" y="6443218"/>
                  <a:pt x="2003298" y="6440043"/>
                  <a:pt x="2012315" y="6429375"/>
                </a:cubicBezTo>
                <a:cubicBezTo>
                  <a:pt x="2019554" y="6420993"/>
                  <a:pt x="2029079" y="6401562"/>
                  <a:pt x="2037334" y="6356223"/>
                </a:cubicBezTo>
                <a:cubicBezTo>
                  <a:pt x="2038731" y="6347841"/>
                  <a:pt x="2040509" y="6339459"/>
                  <a:pt x="2044065" y="6317361"/>
                </a:cubicBezTo>
                <a:lnTo>
                  <a:pt x="2065528" y="6315329"/>
                </a:lnTo>
                <a:lnTo>
                  <a:pt x="2070227" y="6310122"/>
                </a:lnTo>
                <a:lnTo>
                  <a:pt x="2045462" y="6310122"/>
                </a:lnTo>
                <a:cubicBezTo>
                  <a:pt x="2051812" y="6273038"/>
                  <a:pt x="2057019" y="6261862"/>
                  <a:pt x="2066036" y="6261862"/>
                </a:cubicBezTo>
                <a:cubicBezTo>
                  <a:pt x="2072259" y="6261862"/>
                  <a:pt x="2077466" y="6264275"/>
                  <a:pt x="2082165" y="6268466"/>
                </a:cubicBezTo>
                <a:cubicBezTo>
                  <a:pt x="2083562" y="6269736"/>
                  <a:pt x="2085975" y="6269736"/>
                  <a:pt x="2088007" y="6268212"/>
                </a:cubicBezTo>
                <a:lnTo>
                  <a:pt x="2087753" y="6268212"/>
                </a:lnTo>
                <a:cubicBezTo>
                  <a:pt x="2089404" y="6266815"/>
                  <a:pt x="2091944" y="6263513"/>
                  <a:pt x="2091944" y="6260846"/>
                </a:cubicBezTo>
                <a:cubicBezTo>
                  <a:pt x="2092198" y="6256909"/>
                  <a:pt x="2086483" y="6252464"/>
                  <a:pt x="2079371" y="6252464"/>
                </a:cubicBezTo>
                <a:close/>
                <a:moveTo>
                  <a:pt x="3101848" y="6251321"/>
                </a:moveTo>
                <a:cubicBezTo>
                  <a:pt x="3061208" y="6251321"/>
                  <a:pt x="3032506" y="6285992"/>
                  <a:pt x="3032506" y="6324346"/>
                </a:cubicBezTo>
                <a:cubicBezTo>
                  <a:pt x="3032506" y="6362700"/>
                  <a:pt x="3061081" y="6397371"/>
                  <a:pt x="3101848" y="6397371"/>
                </a:cubicBezTo>
                <a:cubicBezTo>
                  <a:pt x="3124962" y="6397371"/>
                  <a:pt x="3134614" y="6392037"/>
                  <a:pt x="3142869" y="6387084"/>
                </a:cubicBezTo>
                <a:lnTo>
                  <a:pt x="3142869" y="6330823"/>
                </a:lnTo>
                <a:lnTo>
                  <a:pt x="3154553" y="6319520"/>
                </a:lnTo>
                <a:lnTo>
                  <a:pt x="3114548" y="6319520"/>
                </a:lnTo>
                <a:lnTo>
                  <a:pt x="3126486" y="6330823"/>
                </a:lnTo>
                <a:lnTo>
                  <a:pt x="3126486" y="6376670"/>
                </a:lnTo>
                <a:cubicBezTo>
                  <a:pt x="3122930" y="6379972"/>
                  <a:pt x="3115945" y="6386703"/>
                  <a:pt x="3101975" y="6386703"/>
                </a:cubicBezTo>
                <a:cubicBezTo>
                  <a:pt x="3068828" y="6386703"/>
                  <a:pt x="3052191" y="6354826"/>
                  <a:pt x="3052191" y="6324219"/>
                </a:cubicBezTo>
                <a:cubicBezTo>
                  <a:pt x="3052191" y="6293612"/>
                  <a:pt x="3073146" y="6261735"/>
                  <a:pt x="3101975" y="6261735"/>
                </a:cubicBezTo>
                <a:cubicBezTo>
                  <a:pt x="3109595" y="6261735"/>
                  <a:pt x="3115183" y="6263513"/>
                  <a:pt x="3120136" y="6268593"/>
                </a:cubicBezTo>
                <a:lnTo>
                  <a:pt x="3136519" y="6283960"/>
                </a:lnTo>
                <a:lnTo>
                  <a:pt x="3136519" y="6259449"/>
                </a:lnTo>
                <a:cubicBezTo>
                  <a:pt x="3127629" y="6255131"/>
                  <a:pt x="3118739" y="6251321"/>
                  <a:pt x="3101848" y="6251321"/>
                </a:cubicBezTo>
                <a:close/>
                <a:moveTo>
                  <a:pt x="3363976" y="6250051"/>
                </a:moveTo>
                <a:cubicBezTo>
                  <a:pt x="3325622" y="6250051"/>
                  <a:pt x="3304286" y="6288151"/>
                  <a:pt x="3304286" y="6324346"/>
                </a:cubicBezTo>
                <a:cubicBezTo>
                  <a:pt x="3304286" y="6360541"/>
                  <a:pt x="3325749" y="6398641"/>
                  <a:pt x="3363976" y="6398641"/>
                </a:cubicBezTo>
                <a:cubicBezTo>
                  <a:pt x="3402203" y="6398641"/>
                  <a:pt x="3423920" y="6360541"/>
                  <a:pt x="3423920" y="6324346"/>
                </a:cubicBezTo>
                <a:cubicBezTo>
                  <a:pt x="3423920" y="6288151"/>
                  <a:pt x="3402330" y="6250051"/>
                  <a:pt x="3363976" y="6250051"/>
                </a:cubicBezTo>
                <a:close/>
                <a:moveTo>
                  <a:pt x="0" y="0"/>
                </a:moveTo>
                <a:lnTo>
                  <a:pt x="9144000" y="0"/>
                </a:lnTo>
                <a:lnTo>
                  <a:pt x="9144000" y="380873"/>
                </a:lnTo>
                <a:lnTo>
                  <a:pt x="8779129" y="380873"/>
                </a:lnTo>
                <a:lnTo>
                  <a:pt x="8779129" y="547243"/>
                </a:lnTo>
                <a:lnTo>
                  <a:pt x="8896096" y="547243"/>
                </a:lnTo>
                <a:lnTo>
                  <a:pt x="8765540" y="1033018"/>
                </a:lnTo>
                <a:cubicBezTo>
                  <a:pt x="8765540" y="1033018"/>
                  <a:pt x="8605774" y="389890"/>
                  <a:pt x="8603488" y="380873"/>
                </a:cubicBezTo>
                <a:lnTo>
                  <a:pt x="8434578" y="380873"/>
                </a:lnTo>
                <a:cubicBezTo>
                  <a:pt x="8432165" y="389636"/>
                  <a:pt x="8259319" y="1033018"/>
                  <a:pt x="8259319" y="1033018"/>
                </a:cubicBezTo>
                <a:lnTo>
                  <a:pt x="8139049" y="547243"/>
                </a:lnTo>
                <a:lnTo>
                  <a:pt x="8260715" y="547243"/>
                </a:lnTo>
                <a:lnTo>
                  <a:pt x="8260715" y="380873"/>
                </a:lnTo>
                <a:lnTo>
                  <a:pt x="7772400" y="380873"/>
                </a:lnTo>
                <a:lnTo>
                  <a:pt x="7772400" y="547243"/>
                </a:lnTo>
                <a:lnTo>
                  <a:pt x="7880604" y="547243"/>
                </a:lnTo>
                <a:cubicBezTo>
                  <a:pt x="7880604" y="547243"/>
                  <a:pt x="8067294" y="1294130"/>
                  <a:pt x="8069581" y="1303147"/>
                </a:cubicBezTo>
                <a:lnTo>
                  <a:pt x="8331708" y="1303147"/>
                </a:lnTo>
                <a:cubicBezTo>
                  <a:pt x="8333994" y="1294384"/>
                  <a:pt x="8456803" y="827532"/>
                  <a:pt x="8456803" y="827532"/>
                </a:cubicBezTo>
                <a:cubicBezTo>
                  <a:pt x="8456803" y="827532"/>
                  <a:pt x="8573389" y="1294130"/>
                  <a:pt x="8575675" y="1303147"/>
                </a:cubicBezTo>
                <a:lnTo>
                  <a:pt x="8837803" y="1303147"/>
                </a:lnTo>
                <a:cubicBezTo>
                  <a:pt x="8840216" y="1294257"/>
                  <a:pt x="9036685" y="547243"/>
                  <a:pt x="9036685" y="547243"/>
                </a:cubicBezTo>
                <a:lnTo>
                  <a:pt x="9144000" y="547243"/>
                </a:lnTo>
                <a:lnTo>
                  <a:pt x="9144000" y="6858000"/>
                </a:lnTo>
                <a:lnTo>
                  <a:pt x="0" y="6858000"/>
                </a:lnTo>
                <a:close/>
              </a:path>
            </a:pathLst>
          </a:custGeom>
          <a:solidFill>
            <a:schemeClr val="accent4">
              <a:lumMod val="40000"/>
              <a:lumOff val="60000"/>
            </a:schemeClr>
          </a:solidFill>
        </p:spPr>
        <p:txBody>
          <a:bodyPr wrap="square">
            <a:noAutofit/>
          </a:bodyPr>
          <a:lstStyle>
            <a:lvl1pPr>
              <a:defRPr>
                <a:solidFill>
                  <a:schemeClr val="bg1"/>
                </a:solidFill>
              </a:defRPr>
            </a:lvl1pPr>
          </a:lstStyle>
          <a:p>
            <a:r>
              <a:rPr lang="en-US" dirty="0"/>
              <a:t>Insert &gt; Picture to change. Place image here and add alt text under Review &gt; Check Accessibility &gt; Alt Text</a:t>
            </a:r>
          </a:p>
        </p:txBody>
      </p:sp>
      <p:sp>
        <p:nvSpPr>
          <p:cNvPr id="3" name="Title 2"/>
          <p:cNvSpPr>
            <a:spLocks noGrp="1"/>
          </p:cNvSpPr>
          <p:nvPr>
            <p:ph type="title" hasCustomPrompt="1"/>
          </p:nvPr>
        </p:nvSpPr>
        <p:spPr>
          <a:xfrm>
            <a:off x="579432" y="1831425"/>
            <a:ext cx="7985133" cy="3195149"/>
          </a:xfrm>
          <a:prstGeom prst="rect">
            <a:avLst/>
          </a:prstGeom>
        </p:spPr>
        <p:txBody>
          <a:bodyPr anchor="ctr"/>
          <a:lstStyle>
            <a:lvl1pPr algn="ctr">
              <a:defRPr sz="6500" b="1" i="0">
                <a:solidFill>
                  <a:schemeClr val="tx2"/>
                </a:solidFill>
                <a:latin typeface="Encode Sans Normal Black" charset="0"/>
                <a:ea typeface="Encode Sans Normal Black" charset="0"/>
                <a:cs typeface="Encode Sans Normal Black" charset="0"/>
              </a:defRPr>
            </a:lvl1pPr>
          </a:lstStyle>
          <a:p>
            <a:pPr lvl="0"/>
            <a:r>
              <a:rPr lang="en-US" dirty="0"/>
              <a:t>BRAND POWERPOINT TEMPLATE </a:t>
            </a:r>
          </a:p>
        </p:txBody>
      </p:sp>
    </p:spTree>
    <p:extLst>
      <p:ext uri="{BB962C8B-B14F-4D97-AF65-F5344CB8AC3E}">
        <p14:creationId xmlns:p14="http://schemas.microsoft.com/office/powerpoint/2010/main" val="237349125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36"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1663" y="365069"/>
            <a:ext cx="5120937" cy="998440"/>
          </a:xfrm>
          <a:prstGeom prst="rect">
            <a:avLst/>
          </a:prstGeom>
        </p:spPr>
        <p:txBody>
          <a:bodyPr anchor="b"/>
          <a:lstStyle>
            <a:lvl1pPr algn="l">
              <a:defRPr sz="2800" b="1" i="0">
                <a:solidFill>
                  <a:schemeClr val="bg2"/>
                </a:solidFill>
                <a:latin typeface="Encode Sans Normal Black" charset="0"/>
                <a:ea typeface="Encode Sans Normal Black" charset="0"/>
                <a:cs typeface="Encode Sans Normal Black" charset="0"/>
              </a:defRPr>
            </a:lvl1pPr>
          </a:lstStyle>
          <a:p>
            <a:pPr lvl="0"/>
            <a:r>
              <a:rPr lang="en-US" dirty="0"/>
              <a:t>HEADER HERE </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353" y="1437805"/>
            <a:ext cx="1422081" cy="67050"/>
          </a:xfrm>
          <a:prstGeom prst="rect">
            <a:avLst/>
          </a:prstGeom>
        </p:spPr>
      </p:pic>
      <p:sp>
        <p:nvSpPr>
          <p:cNvPr id="5" name="Text Placeholder 5"/>
          <p:cNvSpPr>
            <a:spLocks noGrp="1"/>
          </p:cNvSpPr>
          <p:nvPr>
            <p:ph type="body" sz="quarter" idx="12" hasCustomPrompt="1"/>
          </p:nvPr>
        </p:nvSpPr>
        <p:spPr>
          <a:xfrm>
            <a:off x="441663" y="1730667"/>
            <a:ext cx="5120937" cy="411171"/>
          </a:xfrm>
          <a:prstGeom prst="rect">
            <a:avLst/>
          </a:prstGeom>
        </p:spPr>
        <p:txBody>
          <a:bodyPr>
            <a:noAutofit/>
          </a:bodyPr>
          <a:lstStyle>
            <a:lvl1pPr marL="0" indent="0">
              <a:lnSpc>
                <a:spcPct val="90000"/>
              </a:lnSpc>
              <a:buNone/>
              <a:defRPr sz="2000" b="0" i="0" baseline="0">
                <a:solidFill>
                  <a:schemeClr val="bg2"/>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a:t>
            </a:r>
          </a:p>
        </p:txBody>
      </p:sp>
      <p:sp>
        <p:nvSpPr>
          <p:cNvPr id="4" name="Text Placeholder 9"/>
          <p:cNvSpPr>
            <a:spLocks noGrp="1"/>
          </p:cNvSpPr>
          <p:nvPr>
            <p:ph type="body" sz="quarter" idx="11" hasCustomPrompt="1"/>
          </p:nvPr>
        </p:nvSpPr>
        <p:spPr>
          <a:xfrm>
            <a:off x="428625" y="2367650"/>
            <a:ext cx="5133975" cy="3452125"/>
          </a:xfrm>
          <a:prstGeom prst="rect">
            <a:avLst/>
          </a:prstGeom>
        </p:spPr>
        <p:txBody>
          <a:bodyPr/>
          <a:lstStyle>
            <a:lvl1pPr marL="342900" indent="-342900">
              <a:buFont typeface="Arial" panose="020B0604020202020204" pitchFamily="34" charset="0"/>
              <a:buChar char="•"/>
              <a:defRPr sz="1800" b="0" i="0" baseline="0">
                <a:solidFill>
                  <a:schemeClr val="bg1"/>
                </a:solidFill>
                <a:latin typeface="Open Sans"/>
                <a:cs typeface="Open Sans"/>
              </a:defRPr>
            </a:lvl1pPr>
            <a:lvl2pPr marL="742950" indent="-285750">
              <a:buFont typeface="Arial" panose="020B0604020202020204" pitchFamily="34" charset="0"/>
              <a:buChar char="˃"/>
              <a:defRPr sz="1800" b="0" i="0" baseline="0">
                <a:solidFill>
                  <a:schemeClr val="bg2"/>
                </a:solidFill>
                <a:latin typeface="Open Sans"/>
                <a:cs typeface="Open Sans"/>
              </a:defRPr>
            </a:lvl2pPr>
            <a:lvl3pPr marL="1143000" indent="-228600">
              <a:buSzPct val="100000"/>
              <a:buFont typeface="Encode Sans Normal Black"/>
              <a:buChar char="&gt;"/>
              <a:defRPr sz="1800" b="0" i="0" baseline="0">
                <a:solidFill>
                  <a:schemeClr val="bg2"/>
                </a:solidFill>
                <a:latin typeface="Open Sans"/>
                <a:cs typeface="Open Sans"/>
              </a:defRPr>
            </a:lvl3pPr>
            <a:lvl4pPr marL="1600200" indent="-228600">
              <a:buFont typeface="Arial" panose="020B0604020202020204" pitchFamily="34" charset="0"/>
              <a:buChar char="˃"/>
              <a:defRPr sz="1800" b="0" i="0" baseline="0">
                <a:solidFill>
                  <a:schemeClr val="bg2"/>
                </a:solidFill>
                <a:latin typeface="Open Sans"/>
                <a:cs typeface="Open Sans"/>
              </a:defRPr>
            </a:lvl4pPr>
            <a:lvl5pPr marL="2057400" indent="-228600">
              <a:buFont typeface="Encode Sans Normal Black"/>
              <a:buChar char="&gt;"/>
              <a:defRPr sz="1800" b="0" i="0" baseline="0">
                <a:solidFill>
                  <a:schemeClr val="bg2"/>
                </a:solidFill>
                <a:latin typeface="Open Sans"/>
                <a:cs typeface="Open Sans"/>
              </a:defRPr>
            </a:lvl5pPr>
          </a:lstStyle>
          <a:p>
            <a:pPr lvl="0"/>
            <a:r>
              <a:rPr lang="en-US" dirty="0"/>
              <a:t>Content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8">
            <a:extLst>
              <a:ext uri="{FF2B5EF4-FFF2-40B4-BE49-F238E27FC236}">
                <a16:creationId xmlns:a16="http://schemas.microsoft.com/office/drawing/2014/main" id="{D8DE3A69-A788-EEEB-260A-44C7F56DCD8B}"/>
              </a:ext>
            </a:extLst>
          </p:cNvPr>
          <p:cNvSpPr>
            <a:spLocks noGrp="1"/>
          </p:cNvSpPr>
          <p:nvPr>
            <p:ph type="pic" sz="quarter" idx="13" hasCustomPrompt="1"/>
          </p:nvPr>
        </p:nvSpPr>
        <p:spPr>
          <a:xfrm>
            <a:off x="6048374" y="0"/>
            <a:ext cx="3095625" cy="6038850"/>
          </a:xfrm>
          <a:prstGeom prst="rect">
            <a:avLst/>
          </a:prstGeom>
          <a:solidFill>
            <a:schemeClr val="accent4">
              <a:lumMod val="40000"/>
              <a:lumOff val="60000"/>
            </a:schemeClr>
          </a:solidFill>
        </p:spPr>
        <p:txBody>
          <a:bodyPr/>
          <a:lstStyle>
            <a:lvl1pPr>
              <a:defRPr>
                <a:solidFill>
                  <a:schemeClr val="bg1"/>
                </a:solidFill>
              </a:defRPr>
            </a:lvl1pPr>
          </a:lstStyle>
          <a:p>
            <a:r>
              <a:rPr lang="en-US" dirty="0"/>
              <a:t>Place image here and add alt text under Review &gt; Check Accessibility &gt; Alt Text</a:t>
            </a:r>
          </a:p>
        </p:txBody>
      </p:sp>
      <p:sp>
        <p:nvSpPr>
          <p:cNvPr id="3" name="Rectangle 2">
            <a:extLst>
              <a:ext uri="{FF2B5EF4-FFF2-40B4-BE49-F238E27FC236}">
                <a16:creationId xmlns:a16="http://schemas.microsoft.com/office/drawing/2014/main" id="{F517FA62-E74C-329E-17EF-91EBF61EF85B}"/>
              </a:ext>
              <a:ext uri="{C183D7F6-B498-43B3-948B-1728B52AA6E4}">
                <adec:decorative xmlns:adec="http://schemas.microsoft.com/office/drawing/2017/decorative" val="1"/>
              </a:ext>
            </a:extLst>
          </p:cNvPr>
          <p:cNvSpPr/>
          <p:nvPr userDrawn="1"/>
        </p:nvSpPr>
        <p:spPr>
          <a:xfrm>
            <a:off x="0" y="6038850"/>
            <a:ext cx="9144001" cy="819150"/>
          </a:xfrm>
          <a:prstGeom prst="rect">
            <a:avLst/>
          </a:prstGeom>
          <a:solidFill>
            <a:schemeClr val="bg2"/>
          </a:solidFill>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16680683-1E15-28F4-7F92-4006D4474A84}"/>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500167" y="6242482"/>
            <a:ext cx="643834" cy="435184"/>
          </a:xfrm>
          <a:prstGeom prst="rect">
            <a:avLst/>
          </a:prstGeom>
        </p:spPr>
      </p:pic>
    </p:spTree>
    <p:extLst>
      <p:ext uri="{BB962C8B-B14F-4D97-AF65-F5344CB8AC3E}">
        <p14:creationId xmlns:p14="http://schemas.microsoft.com/office/powerpoint/2010/main" val="2769240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chemeClr val="tx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B0B6D1C-AD68-9EDE-02F2-6292A447D5B9}"/>
              </a:ext>
            </a:extLst>
          </p:cNvPr>
          <p:cNvSpPr>
            <a:spLocks noGrp="1"/>
          </p:cNvSpPr>
          <p:nvPr>
            <p:ph type="title" hasCustomPrompt="1"/>
          </p:nvPr>
        </p:nvSpPr>
        <p:spPr>
          <a:xfrm>
            <a:off x="441663" y="365069"/>
            <a:ext cx="5120937" cy="998440"/>
          </a:xfrm>
          <a:prstGeom prst="rect">
            <a:avLst/>
          </a:prstGeom>
        </p:spPr>
        <p:txBody>
          <a:bodyPr anchor="b"/>
          <a:lstStyle>
            <a:lvl1pPr algn="l">
              <a:defRPr sz="2800" b="1" i="0">
                <a:solidFill>
                  <a:schemeClr val="bg2"/>
                </a:solidFill>
                <a:latin typeface="Encode Sans Normal Black" charset="0"/>
                <a:ea typeface="Encode Sans Normal Black" charset="0"/>
                <a:cs typeface="Encode Sans Normal Black" charset="0"/>
              </a:defRPr>
            </a:lvl1pPr>
          </a:lstStyle>
          <a:p>
            <a:pPr lvl="0"/>
            <a:r>
              <a:rPr lang="en-US" dirty="0"/>
              <a:t>HEADER HERE </a:t>
            </a:r>
          </a:p>
        </p:txBody>
      </p:sp>
      <p:pic>
        <p:nvPicPr>
          <p:cNvPr id="5" name="Picture 4">
            <a:extLst>
              <a:ext uri="{FF2B5EF4-FFF2-40B4-BE49-F238E27FC236}">
                <a16:creationId xmlns:a16="http://schemas.microsoft.com/office/drawing/2014/main" id="{35DFCDA7-C179-B64B-5780-F5C8AB33267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353" y="1437805"/>
            <a:ext cx="1422081" cy="67050"/>
          </a:xfrm>
          <a:prstGeom prst="rect">
            <a:avLst/>
          </a:prstGeom>
        </p:spPr>
      </p:pic>
      <p:sp>
        <p:nvSpPr>
          <p:cNvPr id="10" name="Text Placeholder 9">
            <a:extLst>
              <a:ext uri="{FF2B5EF4-FFF2-40B4-BE49-F238E27FC236}">
                <a16:creationId xmlns:a16="http://schemas.microsoft.com/office/drawing/2014/main" id="{8919D127-8AD2-566D-BEAB-9C4F484FADE5}"/>
              </a:ext>
            </a:extLst>
          </p:cNvPr>
          <p:cNvSpPr>
            <a:spLocks noGrp="1"/>
          </p:cNvSpPr>
          <p:nvPr>
            <p:ph type="body" sz="quarter" idx="11" hasCustomPrompt="1"/>
          </p:nvPr>
        </p:nvSpPr>
        <p:spPr>
          <a:xfrm>
            <a:off x="428625" y="1742736"/>
            <a:ext cx="5133975" cy="4096089"/>
          </a:xfrm>
          <a:prstGeom prst="rect">
            <a:avLst/>
          </a:prstGeom>
        </p:spPr>
        <p:txBody>
          <a:bodyPr/>
          <a:lstStyle>
            <a:lvl1pPr marL="342900" indent="-342900">
              <a:buFont typeface="Arial" panose="020B0604020202020204" pitchFamily="34" charset="0"/>
              <a:buChar char="•"/>
              <a:defRPr sz="1800" b="0" i="0" baseline="0">
                <a:solidFill>
                  <a:schemeClr val="bg1"/>
                </a:solidFill>
                <a:latin typeface="Open Sans"/>
                <a:cs typeface="Open Sans"/>
              </a:defRPr>
            </a:lvl1pPr>
            <a:lvl2pPr marL="742950" indent="-285750">
              <a:buFont typeface="Arial" panose="020B0604020202020204" pitchFamily="34" charset="0"/>
              <a:buChar char="˃"/>
              <a:defRPr sz="1800" b="0" i="0" baseline="0">
                <a:solidFill>
                  <a:schemeClr val="bg2"/>
                </a:solidFill>
                <a:latin typeface="Open Sans"/>
                <a:cs typeface="Open Sans"/>
              </a:defRPr>
            </a:lvl2pPr>
            <a:lvl3pPr marL="1143000" indent="-228600">
              <a:buSzPct val="100000"/>
              <a:buFont typeface="Encode Sans Normal Black"/>
              <a:buChar char="&gt;"/>
              <a:defRPr sz="1800" b="0" i="0" baseline="0">
                <a:solidFill>
                  <a:schemeClr val="bg2"/>
                </a:solidFill>
                <a:latin typeface="Open Sans"/>
                <a:cs typeface="Open Sans"/>
              </a:defRPr>
            </a:lvl3pPr>
            <a:lvl4pPr marL="1600200" indent="-228600">
              <a:buFont typeface="Arial" panose="020B0604020202020204" pitchFamily="34" charset="0"/>
              <a:buChar char="˃"/>
              <a:defRPr sz="1800" b="0" i="0" baseline="0">
                <a:solidFill>
                  <a:schemeClr val="bg2"/>
                </a:solidFill>
                <a:latin typeface="Open Sans"/>
                <a:cs typeface="Open Sans"/>
              </a:defRPr>
            </a:lvl4pPr>
            <a:lvl5pPr marL="2057400" indent="-228600">
              <a:buFont typeface="Encode Sans Normal Black"/>
              <a:buChar char="&gt;"/>
              <a:defRPr sz="1800" b="0" i="0" baseline="0">
                <a:solidFill>
                  <a:schemeClr val="bg2"/>
                </a:solidFill>
                <a:latin typeface="Open Sans"/>
                <a:cs typeface="Open Sans"/>
              </a:defRPr>
            </a:lvl5pPr>
          </a:lstStyle>
          <a:p>
            <a:pPr lvl="0"/>
            <a:r>
              <a:rPr lang="en-US" dirty="0"/>
              <a:t>Content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Picture Placeholder 8">
            <a:extLst>
              <a:ext uri="{FF2B5EF4-FFF2-40B4-BE49-F238E27FC236}">
                <a16:creationId xmlns:a16="http://schemas.microsoft.com/office/drawing/2014/main" id="{19837467-A856-43BA-265C-1DDF774D2F8C}"/>
              </a:ext>
            </a:extLst>
          </p:cNvPr>
          <p:cNvSpPr>
            <a:spLocks noGrp="1"/>
          </p:cNvSpPr>
          <p:nvPr>
            <p:ph type="pic" sz="quarter" idx="13" hasCustomPrompt="1"/>
          </p:nvPr>
        </p:nvSpPr>
        <p:spPr>
          <a:xfrm>
            <a:off x="6048374" y="0"/>
            <a:ext cx="3095625" cy="6038850"/>
          </a:xfrm>
          <a:prstGeom prst="rect">
            <a:avLst/>
          </a:prstGeom>
          <a:solidFill>
            <a:schemeClr val="accent4">
              <a:lumMod val="40000"/>
              <a:lumOff val="60000"/>
            </a:schemeClr>
          </a:solidFill>
        </p:spPr>
        <p:txBody>
          <a:bodyPr/>
          <a:lstStyle>
            <a:lvl1pPr>
              <a:defRPr>
                <a:solidFill>
                  <a:schemeClr val="bg1"/>
                </a:solidFill>
              </a:defRPr>
            </a:lvl1pPr>
          </a:lstStyle>
          <a:p>
            <a:r>
              <a:rPr lang="en-US" dirty="0"/>
              <a:t>Place image here and add alt text under Review &gt; Check Accessibility &gt; Alt Text</a:t>
            </a:r>
          </a:p>
        </p:txBody>
      </p:sp>
      <p:sp>
        <p:nvSpPr>
          <p:cNvPr id="2" name="Rectangle 1">
            <a:extLst>
              <a:ext uri="{FF2B5EF4-FFF2-40B4-BE49-F238E27FC236}">
                <a16:creationId xmlns:a16="http://schemas.microsoft.com/office/drawing/2014/main" id="{FF8FF96B-A762-DCF5-EED0-3B9358CC6225}"/>
              </a:ext>
              <a:ext uri="{C183D7F6-B498-43B3-948B-1728B52AA6E4}">
                <adec:decorative xmlns:adec="http://schemas.microsoft.com/office/drawing/2017/decorative" val="1"/>
              </a:ext>
            </a:extLst>
          </p:cNvPr>
          <p:cNvSpPr/>
          <p:nvPr userDrawn="1"/>
        </p:nvSpPr>
        <p:spPr>
          <a:xfrm>
            <a:off x="0" y="6038850"/>
            <a:ext cx="9144001" cy="819150"/>
          </a:xfrm>
          <a:prstGeom prst="rect">
            <a:avLst/>
          </a:prstGeom>
          <a:solidFill>
            <a:schemeClr val="bg2"/>
          </a:solidFill>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E978A495-A28B-A29C-524C-E0C769C7E1F2}"/>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500167" y="6242482"/>
            <a:ext cx="643834" cy="435184"/>
          </a:xfrm>
          <a:prstGeom prst="rect">
            <a:avLst/>
          </a:prstGeom>
        </p:spPr>
      </p:pic>
    </p:spTree>
    <p:extLst>
      <p:ext uri="{BB962C8B-B14F-4D97-AF65-F5344CB8AC3E}">
        <p14:creationId xmlns:p14="http://schemas.microsoft.com/office/powerpoint/2010/main" val="323633797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chemeClr val="tx2"/>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E45275E-83DD-502B-A1B6-F8E351E6D696}"/>
              </a:ext>
            </a:extLst>
          </p:cNvPr>
          <p:cNvSpPr>
            <a:spLocks noGrp="1"/>
          </p:cNvSpPr>
          <p:nvPr>
            <p:ph type="title" hasCustomPrompt="1"/>
          </p:nvPr>
        </p:nvSpPr>
        <p:spPr>
          <a:xfrm>
            <a:off x="441663" y="365069"/>
            <a:ext cx="8130837" cy="998440"/>
          </a:xfrm>
          <a:prstGeom prst="rect">
            <a:avLst/>
          </a:prstGeom>
        </p:spPr>
        <p:txBody>
          <a:bodyPr anchor="b"/>
          <a:lstStyle>
            <a:lvl1pPr algn="l">
              <a:defRPr sz="2800" b="1" i="0">
                <a:solidFill>
                  <a:schemeClr val="bg2"/>
                </a:solidFill>
                <a:latin typeface="Encode Sans Normal Black" charset="0"/>
                <a:ea typeface="Encode Sans Normal Black" charset="0"/>
                <a:cs typeface="Encode Sans Normal Black" charset="0"/>
              </a:defRPr>
            </a:lvl1pPr>
          </a:lstStyle>
          <a:p>
            <a:pPr lvl="0"/>
            <a:r>
              <a:rPr lang="en-US" dirty="0"/>
              <a:t>HEADER HERE </a:t>
            </a:r>
          </a:p>
        </p:txBody>
      </p:sp>
      <p:pic>
        <p:nvPicPr>
          <p:cNvPr id="10" name="Picture 9">
            <a:extLst>
              <a:ext uri="{FF2B5EF4-FFF2-40B4-BE49-F238E27FC236}">
                <a16:creationId xmlns:a16="http://schemas.microsoft.com/office/drawing/2014/main" id="{26CF2052-6D5F-06DE-6709-A81936378C5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353" y="1437805"/>
            <a:ext cx="1422081" cy="67050"/>
          </a:xfrm>
          <a:prstGeom prst="rect">
            <a:avLst/>
          </a:prstGeom>
        </p:spPr>
      </p:pic>
      <p:sp>
        <p:nvSpPr>
          <p:cNvPr id="11" name="Content Placeholder 10">
            <a:extLst>
              <a:ext uri="{FF2B5EF4-FFF2-40B4-BE49-F238E27FC236}">
                <a16:creationId xmlns:a16="http://schemas.microsoft.com/office/drawing/2014/main" id="{1BE9221D-B410-ECB7-2D3F-C65A453F668E}"/>
              </a:ext>
            </a:extLst>
          </p:cNvPr>
          <p:cNvSpPr>
            <a:spLocks noGrp="1"/>
          </p:cNvSpPr>
          <p:nvPr>
            <p:ph sz="quarter" idx="14" hasCustomPrompt="1"/>
          </p:nvPr>
        </p:nvSpPr>
        <p:spPr>
          <a:xfrm>
            <a:off x="539353" y="1734740"/>
            <a:ext cx="8033147" cy="3808337"/>
          </a:xfrm>
          <a:prstGeom prst="rect">
            <a:avLst/>
          </a:prstGeom>
        </p:spPr>
        <p:txBody>
          <a:bodyPr/>
          <a:lstStyle>
            <a:lvl1pPr marL="0" indent="0">
              <a:buNone/>
              <a:defRPr sz="1800">
                <a:solidFill>
                  <a:schemeClr val="bg1"/>
                </a:solidFill>
              </a:defRPr>
            </a:lvl1pPr>
            <a:lvl2pPr marL="457200" indent="0">
              <a:buNone/>
              <a:defRPr sz="1800">
                <a:solidFill>
                  <a:schemeClr val="tx2"/>
                </a:solidFill>
              </a:defRPr>
            </a:lvl2pPr>
            <a:lvl3pPr marL="914400" indent="0">
              <a:buNone/>
              <a:defRPr sz="1800">
                <a:solidFill>
                  <a:schemeClr val="tx2"/>
                </a:solidFill>
              </a:defRPr>
            </a:lvl3pPr>
            <a:lvl4pPr marL="1371600" indent="0">
              <a:buNone/>
              <a:defRPr sz="1800">
                <a:solidFill>
                  <a:schemeClr val="tx2"/>
                </a:solidFill>
              </a:defRPr>
            </a:lvl4pPr>
            <a:lvl5pPr marL="1828800" indent="0">
              <a:buNone/>
              <a:defRPr sz="1800">
                <a:solidFill>
                  <a:schemeClr val="tx2"/>
                </a:solidFill>
              </a:defRPr>
            </a:lvl5pPr>
          </a:lstStyle>
          <a:p>
            <a:pPr lvl="0"/>
            <a:r>
              <a:rPr lang="en-US" dirty="0"/>
              <a:t>Replace this with your image or chart</a:t>
            </a:r>
          </a:p>
        </p:txBody>
      </p:sp>
      <p:sp>
        <p:nvSpPr>
          <p:cNvPr id="7" name="Text Placeholder 9">
            <a:extLst>
              <a:ext uri="{FF2B5EF4-FFF2-40B4-BE49-F238E27FC236}">
                <a16:creationId xmlns:a16="http://schemas.microsoft.com/office/drawing/2014/main" id="{FDEEB5EE-C364-610D-B110-75867A265253}"/>
              </a:ext>
            </a:extLst>
          </p:cNvPr>
          <p:cNvSpPr>
            <a:spLocks noGrp="1"/>
          </p:cNvSpPr>
          <p:nvPr>
            <p:ph type="body" sz="quarter" idx="13" hasCustomPrompt="1"/>
          </p:nvPr>
        </p:nvSpPr>
        <p:spPr>
          <a:xfrm>
            <a:off x="539353" y="5658983"/>
            <a:ext cx="8033147" cy="266700"/>
          </a:xfrm>
          <a:prstGeom prst="rect">
            <a:avLst/>
          </a:prstGeom>
        </p:spPr>
        <p:txBody>
          <a:bodyPr/>
          <a:lstStyle>
            <a:lvl1pPr marL="0" indent="0">
              <a:buFont typeface="Arial" panose="020B0604020202020204" pitchFamily="34" charset="0"/>
              <a:buNone/>
              <a:defRPr sz="1400" b="0" i="0" baseline="0">
                <a:solidFill>
                  <a:schemeClr val="bg1">
                    <a:lumMod val="65000"/>
                    <a:lumOff val="35000"/>
                  </a:schemeClr>
                </a:solidFill>
                <a:latin typeface="Open Sans"/>
                <a:cs typeface="Open Sans"/>
              </a:defRPr>
            </a:lvl1pPr>
            <a:lvl2pPr marL="457200" indent="0">
              <a:buFont typeface="Arial" panose="020B0604020202020204" pitchFamily="34" charset="0"/>
              <a:buNone/>
              <a:defRPr sz="1800" b="0" i="0" baseline="0">
                <a:solidFill>
                  <a:schemeClr val="tx1"/>
                </a:solidFill>
                <a:latin typeface="Open Sans"/>
                <a:cs typeface="Open Sans"/>
              </a:defRPr>
            </a:lvl2pPr>
            <a:lvl3pPr marL="914400" indent="0">
              <a:buSzPct val="100000"/>
              <a:buFont typeface="Encode Sans Normal Black"/>
              <a:buNone/>
              <a:defRPr sz="1800" b="0" i="0" baseline="0">
                <a:solidFill>
                  <a:schemeClr val="tx1"/>
                </a:solidFill>
                <a:latin typeface="Open Sans"/>
                <a:cs typeface="Open Sans"/>
              </a:defRPr>
            </a:lvl3pPr>
            <a:lvl4pPr marL="1371600" indent="0">
              <a:buFont typeface="Arial" panose="020B0604020202020204" pitchFamily="34" charset="0"/>
              <a:buNone/>
              <a:defRPr sz="1800" b="0" i="0" baseline="0">
                <a:solidFill>
                  <a:schemeClr val="tx1"/>
                </a:solidFill>
                <a:latin typeface="Open Sans"/>
                <a:cs typeface="Open Sans"/>
              </a:defRPr>
            </a:lvl4pPr>
            <a:lvl5pPr marL="1828800" indent="0">
              <a:buFont typeface="Encode Sans Normal Black"/>
              <a:buNone/>
              <a:defRPr sz="1800" b="0" i="0" baseline="0">
                <a:solidFill>
                  <a:schemeClr val="tx1"/>
                </a:solidFill>
                <a:latin typeface="Open Sans"/>
                <a:cs typeface="Open Sans"/>
              </a:defRPr>
            </a:lvl5pPr>
          </a:lstStyle>
          <a:p>
            <a:pPr lvl="0"/>
            <a:r>
              <a:rPr lang="en-US" dirty="0"/>
              <a:t>Caption</a:t>
            </a:r>
          </a:p>
        </p:txBody>
      </p:sp>
      <p:sp>
        <p:nvSpPr>
          <p:cNvPr id="2" name="Rectangle 1">
            <a:extLst>
              <a:ext uri="{FF2B5EF4-FFF2-40B4-BE49-F238E27FC236}">
                <a16:creationId xmlns:a16="http://schemas.microsoft.com/office/drawing/2014/main" id="{E252A790-CF8B-B900-5138-7F7D00885E3D}"/>
              </a:ext>
              <a:ext uri="{C183D7F6-B498-43B3-948B-1728B52AA6E4}">
                <adec:decorative xmlns:adec="http://schemas.microsoft.com/office/drawing/2017/decorative" val="1"/>
              </a:ext>
            </a:extLst>
          </p:cNvPr>
          <p:cNvSpPr/>
          <p:nvPr userDrawn="1"/>
        </p:nvSpPr>
        <p:spPr>
          <a:xfrm>
            <a:off x="0" y="6038850"/>
            <a:ext cx="9144001" cy="819150"/>
          </a:xfrm>
          <a:prstGeom prst="rect">
            <a:avLst/>
          </a:prstGeom>
          <a:solidFill>
            <a:schemeClr val="bg2"/>
          </a:solidFill>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pic>
        <p:nvPicPr>
          <p:cNvPr id="13" name="Graphic 12">
            <a:extLst>
              <a:ext uri="{FF2B5EF4-FFF2-40B4-BE49-F238E27FC236}">
                <a16:creationId xmlns:a16="http://schemas.microsoft.com/office/drawing/2014/main" id="{1CAAEE94-0823-53BA-BA18-54231E943F62}"/>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500167" y="6242482"/>
            <a:ext cx="643834" cy="435184"/>
          </a:xfrm>
          <a:prstGeom prst="rect">
            <a:avLst/>
          </a:prstGeom>
        </p:spPr>
      </p:pic>
    </p:spTree>
    <p:extLst>
      <p:ext uri="{BB962C8B-B14F-4D97-AF65-F5344CB8AC3E}">
        <p14:creationId xmlns:p14="http://schemas.microsoft.com/office/powerpoint/2010/main" val="3828560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Slide">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pic>
        <p:nvPicPr>
          <p:cNvPr id="2" name="Picture 1"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pic>
        <p:nvPicPr>
          <p:cNvPr id="3" name="Picture 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357085" y="480057"/>
            <a:ext cx="2460330" cy="164592"/>
          </a:xfrm>
          <a:prstGeom prst="rect">
            <a:avLst/>
          </a:prstGeom>
        </p:spPr>
      </p:pic>
      <p:pic>
        <p:nvPicPr>
          <p:cNvPr id="4" name="Picture 3"/>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92039" y="6099048"/>
            <a:ext cx="2978627" cy="758952"/>
          </a:xfrm>
          <a:prstGeom prst="rect">
            <a:avLst/>
          </a:prstGeom>
        </p:spPr>
      </p:pic>
      <p:sp>
        <p:nvSpPr>
          <p:cNvPr id="7" name="Title 2"/>
          <p:cNvSpPr>
            <a:spLocks noGrp="1"/>
          </p:cNvSpPr>
          <p:nvPr>
            <p:ph type="title" hasCustomPrompt="1"/>
          </p:nvPr>
        </p:nvSpPr>
        <p:spPr>
          <a:xfrm>
            <a:off x="671757" y="939146"/>
            <a:ext cx="6972300" cy="2871103"/>
          </a:xfrm>
          <a:prstGeom prst="rect">
            <a:avLst/>
          </a:prstGeom>
        </p:spPr>
        <p:txBody>
          <a:bodyPr anchor="b"/>
          <a:lstStyle>
            <a:lvl1pPr algn="l">
              <a:defRPr sz="5000" b="1" i="0">
                <a:solidFill>
                  <a:schemeClr val="tx2"/>
                </a:solidFill>
                <a:latin typeface="Encode Sans Normal Black" charset="0"/>
                <a:ea typeface="Encode Sans Normal Black" charset="0"/>
                <a:cs typeface="Encode Sans Normal Black" charset="0"/>
              </a:defRPr>
            </a:lvl1pPr>
          </a:lstStyle>
          <a:p>
            <a:pPr lvl="0"/>
            <a:r>
              <a:rPr lang="en-US"/>
              <a:t>TITLE HERE</a:t>
            </a:r>
            <a:br>
              <a:rPr lang="en-US"/>
            </a:br>
            <a:r>
              <a:rPr lang="en-US"/>
              <a:t>ENCODE NORMAL</a:t>
            </a:r>
            <a:br>
              <a:rPr lang="en-US"/>
            </a:br>
            <a:r>
              <a:rPr lang="en-US"/>
              <a:t>BLACK, 50 PT. </a:t>
            </a:r>
          </a:p>
        </p:txBody>
      </p:sp>
    </p:spTree>
    <p:extLst>
      <p:ext uri="{BB962C8B-B14F-4D97-AF65-F5344CB8AC3E}">
        <p14:creationId xmlns:p14="http://schemas.microsoft.com/office/powerpoint/2010/main" val="3898945231"/>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4"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hyperlink" Target="https://finance.uw.edu/ps/form/sole-source-justification"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https://finance.uw.edu/ps/suppliers/solicitation-process"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hyperlink" Target="https://finance.uw.edu/ps/how-to-buy/buying-from-uw-contracts" TargetMode="External"/><Relationship Id="rId3" Type="http://schemas.openxmlformats.org/officeDocument/2006/relationships/hyperlink" Target="https://finance.uw.edu/ps/how-to-buy" TargetMode="External"/><Relationship Id="rId7" Type="http://schemas.openxmlformats.org/officeDocument/2006/relationships/hyperlink" Target="https://finance.uw.edu/ps/competition-guidelines-purchasing" TargetMode="External"/><Relationship Id="rId2" Type="http://schemas.openxmlformats.org/officeDocument/2006/relationships/hyperlink" Target="https://finance.uw.edu/ps/contact-us/subject-matter-experts" TargetMode="External"/><Relationship Id="rId1" Type="http://schemas.openxmlformats.org/officeDocument/2006/relationships/slideLayout" Target="../slideLayouts/slideLayout4.xml"/><Relationship Id="rId6" Type="http://schemas.openxmlformats.org/officeDocument/2006/relationships/hyperlink" Target="https://finance.uw.edu/ps/files/guidance-for-writing-sole-source-justifications.pdf" TargetMode="External"/><Relationship Id="rId5" Type="http://schemas.openxmlformats.org/officeDocument/2006/relationships/hyperlink" Target="https://finance.uw.edu/ps/form/sole-source-justification" TargetMode="External"/><Relationship Id="rId4" Type="http://schemas.openxmlformats.org/officeDocument/2006/relationships/hyperlink" Target="https://finance.uw.edu/ps/how-to-buy/sole-source-purchasing"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finance.uw.edu/ps/resources/glossary#d" TargetMode="Externa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71756" y="3062176"/>
            <a:ext cx="8220784" cy="1237170"/>
          </a:xfrm>
        </p:spPr>
        <p:txBody>
          <a:bodyPr/>
          <a:lstStyle/>
          <a:p>
            <a:r>
              <a:rPr lang="en-US" sz="4800" dirty="0"/>
              <a:t>Sole Source Justifications &amp; Competitive Solicitations </a:t>
            </a:r>
            <a:br>
              <a:rPr lang="en-US" sz="4800" dirty="0"/>
            </a:br>
            <a:endParaRPr lang="en-US" sz="2800" dirty="0"/>
          </a:p>
        </p:txBody>
      </p:sp>
    </p:spTree>
    <p:extLst>
      <p:ext uri="{BB962C8B-B14F-4D97-AF65-F5344CB8AC3E}">
        <p14:creationId xmlns:p14="http://schemas.microsoft.com/office/powerpoint/2010/main" val="3169392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2418F-DC78-6AB7-4C69-C45E81151F8C}"/>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10512816-FC20-4757-ABCA-434F0733EC93}"/>
              </a:ext>
            </a:extLst>
          </p:cNvPr>
          <p:cNvSpPr>
            <a:spLocks noGrp="1"/>
          </p:cNvSpPr>
          <p:nvPr>
            <p:ph type="title"/>
          </p:nvPr>
        </p:nvSpPr>
        <p:spPr>
          <a:xfrm>
            <a:off x="441663" y="365069"/>
            <a:ext cx="8130837" cy="998440"/>
          </a:xfrm>
        </p:spPr>
        <p:txBody>
          <a:bodyPr anchor="b">
            <a:normAutofit/>
          </a:bodyPr>
          <a:lstStyle/>
          <a:p>
            <a:r>
              <a:rPr lang="en-US" dirty="0"/>
              <a:t>SOLE SOURCE JUSTIFICATION WEB FORM </a:t>
            </a:r>
          </a:p>
        </p:txBody>
      </p:sp>
      <p:sp>
        <p:nvSpPr>
          <p:cNvPr id="5" name="TextBox 4">
            <a:extLst>
              <a:ext uri="{FF2B5EF4-FFF2-40B4-BE49-F238E27FC236}">
                <a16:creationId xmlns:a16="http://schemas.microsoft.com/office/drawing/2014/main" id="{0F4CE81F-B925-16CF-C2E3-E45DB949EACF}"/>
              </a:ext>
            </a:extLst>
          </p:cNvPr>
          <p:cNvSpPr txBox="1"/>
          <p:nvPr/>
        </p:nvSpPr>
        <p:spPr>
          <a:xfrm>
            <a:off x="441663" y="1999393"/>
            <a:ext cx="8403104" cy="4739759"/>
          </a:xfrm>
          <a:prstGeom prst="rect">
            <a:avLst/>
          </a:prstGeom>
          <a:noFill/>
        </p:spPr>
        <p:txBody>
          <a:bodyPr wrap="square">
            <a:spAutoFit/>
          </a:bodyPr>
          <a:lstStyle/>
          <a:p>
            <a:pPr marL="285750" indent="-285750">
              <a:buFont typeface="Wingdings" panose="05000000000000000000" pitchFamily="2" charset="2"/>
              <a:buChar char="Ø"/>
            </a:pPr>
            <a:r>
              <a:rPr lang="en-US" b="0" i="0" dirty="0">
                <a:solidFill>
                  <a:schemeClr val="bg1"/>
                </a:solidFill>
                <a:effectLst/>
              </a:rPr>
              <a:t>Effective March 10, 2025, the </a:t>
            </a:r>
            <a:r>
              <a:rPr lang="en-US" b="0" i="0" u="sng" dirty="0">
                <a:solidFill>
                  <a:schemeClr val="bg1"/>
                </a:solidFill>
                <a:effectLst/>
                <a:hlinkClick r:id="rId2">
                  <a:extLst>
                    <a:ext uri="{A12FA001-AC4F-418D-AE19-62706E023703}">
                      <ahyp:hlinkClr xmlns:ahyp="http://schemas.microsoft.com/office/drawing/2018/hyperlinkcolor" val="tx"/>
                    </a:ext>
                  </a:extLst>
                </a:hlinkClick>
              </a:rPr>
              <a:t>Procurement Sole Source Justification web form</a:t>
            </a:r>
            <a:r>
              <a:rPr lang="en-US" b="0" i="0" dirty="0">
                <a:solidFill>
                  <a:schemeClr val="bg1"/>
                </a:solidFill>
                <a:effectLst/>
              </a:rPr>
              <a:t> is mandatory, any requisitions without the form may be returned. Campus is requested to do the following:</a:t>
            </a:r>
          </a:p>
          <a:p>
            <a:pPr marL="285750" indent="-285750">
              <a:buFont typeface="Wingdings" panose="05000000000000000000" pitchFamily="2" charset="2"/>
              <a:buChar char="Ø"/>
            </a:pPr>
            <a:endParaRPr lang="en-US" dirty="0">
              <a:solidFill>
                <a:schemeClr val="bg1"/>
              </a:solidFill>
            </a:endParaRPr>
          </a:p>
          <a:p>
            <a:pPr marL="742950" lvl="1" indent="-285750">
              <a:buFont typeface="Wingdings" panose="05000000000000000000" pitchFamily="2" charset="2"/>
              <a:buChar char="ü"/>
            </a:pPr>
            <a:r>
              <a:rPr lang="en-US" sz="1600" dirty="0">
                <a:solidFill>
                  <a:schemeClr val="bg1"/>
                </a:solidFill>
              </a:rPr>
              <a:t>Before completing the sole source form, please review the Exceptions and Special Items Page and follow instructions regarding your purchase. </a:t>
            </a:r>
          </a:p>
          <a:p>
            <a:pPr lvl="1"/>
            <a:r>
              <a:rPr lang="en-US" sz="1600" b="1" dirty="0">
                <a:solidFill>
                  <a:schemeClr val="bg1"/>
                </a:solidFill>
              </a:rPr>
              <a:t> </a:t>
            </a:r>
          </a:p>
          <a:p>
            <a:pPr marL="742950" lvl="1" indent="-285750">
              <a:buFont typeface="Wingdings" panose="05000000000000000000" pitchFamily="2" charset="2"/>
              <a:buChar char="ü"/>
            </a:pPr>
            <a:r>
              <a:rPr lang="en-US" sz="1600" dirty="0">
                <a:solidFill>
                  <a:schemeClr val="bg1"/>
                </a:solidFill>
              </a:rPr>
              <a:t>Download the PDF generated on the confirmation screen</a:t>
            </a:r>
          </a:p>
          <a:p>
            <a:pPr lvl="1"/>
            <a:endParaRPr lang="en-US" sz="1600" dirty="0">
              <a:solidFill>
                <a:schemeClr val="bg1"/>
              </a:solidFill>
            </a:endParaRPr>
          </a:p>
          <a:p>
            <a:pPr marL="742950" lvl="1" indent="-285750">
              <a:buFont typeface="Wingdings" panose="05000000000000000000" pitchFamily="2" charset="2"/>
              <a:buChar char="ü"/>
            </a:pPr>
            <a:r>
              <a:rPr lang="en-US" sz="1600" dirty="0">
                <a:solidFill>
                  <a:schemeClr val="bg1"/>
                </a:solidFill>
              </a:rPr>
              <a:t>Attach the PDF and any other supporting documentation to the request in Workday not visible to suppliers.</a:t>
            </a:r>
          </a:p>
          <a:p>
            <a:pPr marL="742950" lvl="1" indent="-285750">
              <a:buFont typeface="Wingdings" panose="05000000000000000000" pitchFamily="2" charset="2"/>
              <a:buChar char="ü"/>
            </a:pPr>
            <a:endParaRPr lang="en-US" sz="1600" dirty="0">
              <a:solidFill>
                <a:schemeClr val="bg1"/>
              </a:solidFill>
            </a:endParaRPr>
          </a:p>
          <a:p>
            <a:pPr marL="742950" lvl="1" indent="-285750">
              <a:buFont typeface="Wingdings" panose="05000000000000000000" pitchFamily="2" charset="2"/>
              <a:buChar char="ü"/>
            </a:pPr>
            <a:r>
              <a:rPr lang="en-US" sz="1600" dirty="0">
                <a:solidFill>
                  <a:schemeClr val="bg1"/>
                </a:solidFill>
              </a:rPr>
              <a:t>Do not put the sole source in the </a:t>
            </a:r>
            <a:r>
              <a:rPr lang="en-US" sz="1600" b="1" dirty="0">
                <a:solidFill>
                  <a:schemeClr val="bg1"/>
                </a:solidFill>
              </a:rPr>
              <a:t>Memo to Suppliers </a:t>
            </a:r>
            <a:r>
              <a:rPr lang="en-US" sz="1600" dirty="0">
                <a:solidFill>
                  <a:schemeClr val="bg1"/>
                </a:solidFill>
              </a:rPr>
              <a:t>field or in the </a:t>
            </a:r>
            <a:r>
              <a:rPr lang="en-US" sz="1600" b="1" dirty="0">
                <a:solidFill>
                  <a:schemeClr val="bg1"/>
                </a:solidFill>
              </a:rPr>
              <a:t>line item memo </a:t>
            </a:r>
            <a:r>
              <a:rPr lang="en-US" sz="1600" dirty="0">
                <a:solidFill>
                  <a:schemeClr val="bg1"/>
                </a:solidFill>
              </a:rPr>
              <a:t>field as those fields are visible to suppliers.</a:t>
            </a:r>
          </a:p>
          <a:p>
            <a:pPr marL="742950" lvl="1" indent="-285750">
              <a:buFont typeface="Wingdings" panose="05000000000000000000" pitchFamily="2" charset="2"/>
              <a:buChar char="ü"/>
            </a:pPr>
            <a:endParaRPr lang="en-US" sz="1600" dirty="0">
              <a:solidFill>
                <a:schemeClr val="bg1"/>
              </a:solidFill>
            </a:endParaRPr>
          </a:p>
          <a:p>
            <a:pPr lvl="2"/>
            <a:endParaRPr lang="en-US" b="0" i="0" dirty="0">
              <a:solidFill>
                <a:schemeClr val="bg1"/>
              </a:solidFill>
              <a:effectLst/>
            </a:endParaRPr>
          </a:p>
          <a:p>
            <a:pPr marL="285750" indent="-285750">
              <a:buFont typeface="Wingdings" panose="05000000000000000000" pitchFamily="2" charset="2"/>
              <a:buChar char="Ø"/>
            </a:pPr>
            <a:endParaRPr lang="en-US" dirty="0">
              <a:solidFill>
                <a:schemeClr val="bg1"/>
              </a:solidFill>
            </a:endParaRPr>
          </a:p>
          <a:p>
            <a:pPr marL="742950" lvl="1" indent="-285750">
              <a:buFont typeface="Wingdings" panose="05000000000000000000" pitchFamily="2" charset="2"/>
              <a:buChar char="ü"/>
            </a:pPr>
            <a:endParaRPr lang="en-US" dirty="0">
              <a:solidFill>
                <a:schemeClr val="bg1"/>
              </a:solidFill>
            </a:endParaRPr>
          </a:p>
        </p:txBody>
      </p:sp>
    </p:spTree>
    <p:extLst>
      <p:ext uri="{BB962C8B-B14F-4D97-AF65-F5344CB8AC3E}">
        <p14:creationId xmlns:p14="http://schemas.microsoft.com/office/powerpoint/2010/main" val="3404502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23C55-8DBC-C41D-B442-978CC0520AF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D8D33536-71CB-6A04-F6D4-FAC5019C35F7}"/>
              </a:ext>
            </a:extLst>
          </p:cNvPr>
          <p:cNvSpPr txBox="1">
            <a:spLocks noGrp="1"/>
          </p:cNvSpPr>
          <p:nvPr>
            <p:ph type="title" idx="4294967295"/>
          </p:nvPr>
        </p:nvSpPr>
        <p:spPr>
          <a:xfrm>
            <a:off x="777241" y="2247680"/>
            <a:ext cx="8580268" cy="99844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l" defTabSz="457200" rtl="0" eaLnBrk="1" latinLnBrk="0" hangingPunct="1">
              <a:spcBef>
                <a:spcPct val="0"/>
              </a:spcBef>
              <a:buNone/>
              <a:defRPr sz="2800" b="1" i="0" kern="1200">
                <a:solidFill>
                  <a:schemeClr val="bg2"/>
                </a:solidFill>
                <a:latin typeface="Encode Sans Normal Black" charset="0"/>
                <a:ea typeface="Encode Sans Normal Black" charset="0"/>
                <a:cs typeface="Encode Sans Normal Black" charset="0"/>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0" normalizeH="0" baseline="0" noProof="0" dirty="0">
                <a:ln>
                  <a:noFill/>
                </a:ln>
                <a:solidFill>
                  <a:schemeClr val="bg2"/>
                </a:solidFill>
                <a:effectLst/>
                <a:uLnTx/>
                <a:uFillTx/>
                <a:latin typeface="Encode Sans Normal Black" charset="0"/>
                <a:ea typeface="Encode Sans Normal Black" charset="0"/>
                <a:cs typeface="Encode Sans Normal Black" charset="0"/>
              </a:rPr>
              <a:t>COMPETITIVE SOLICTATIONS</a:t>
            </a:r>
          </a:p>
        </p:txBody>
      </p:sp>
    </p:spTree>
    <p:extLst>
      <p:ext uri="{BB962C8B-B14F-4D97-AF65-F5344CB8AC3E}">
        <p14:creationId xmlns:p14="http://schemas.microsoft.com/office/powerpoint/2010/main" val="3626862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D8900-9FF5-30DC-AA2C-7ACFFB0B78C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CB1BE83-5650-B8C1-9100-90635A5A3CFC}"/>
              </a:ext>
            </a:extLst>
          </p:cNvPr>
          <p:cNvSpPr>
            <a:spLocks noGrp="1"/>
          </p:cNvSpPr>
          <p:nvPr>
            <p:ph type="title"/>
          </p:nvPr>
        </p:nvSpPr>
        <p:spPr>
          <a:xfrm>
            <a:off x="441663" y="365069"/>
            <a:ext cx="8130837" cy="998440"/>
          </a:xfrm>
        </p:spPr>
        <p:txBody>
          <a:bodyPr anchor="b">
            <a:normAutofit/>
          </a:bodyPr>
          <a:lstStyle/>
          <a:p>
            <a:r>
              <a:rPr lang="en-US" dirty="0"/>
              <a:t>COMPETITIVE SOLICITATION RULES</a:t>
            </a:r>
          </a:p>
        </p:txBody>
      </p:sp>
      <p:sp>
        <p:nvSpPr>
          <p:cNvPr id="5" name="TextBox 4">
            <a:extLst>
              <a:ext uri="{FF2B5EF4-FFF2-40B4-BE49-F238E27FC236}">
                <a16:creationId xmlns:a16="http://schemas.microsoft.com/office/drawing/2014/main" id="{E072326F-9317-206D-4CDB-7F8E88529C1D}"/>
              </a:ext>
            </a:extLst>
          </p:cNvPr>
          <p:cNvSpPr txBox="1"/>
          <p:nvPr/>
        </p:nvSpPr>
        <p:spPr>
          <a:xfrm>
            <a:off x="473443" y="1915150"/>
            <a:ext cx="8308548" cy="2862322"/>
          </a:xfrm>
          <a:prstGeom prst="rect">
            <a:avLst/>
          </a:prstGeom>
          <a:noFill/>
        </p:spPr>
        <p:txBody>
          <a:bodyPr wrap="square">
            <a:spAutoFit/>
          </a:bodyPr>
          <a:lstStyle/>
          <a:p>
            <a:pPr marL="285750" indent="-285750">
              <a:buFont typeface="Wingdings" panose="05000000000000000000" pitchFamily="2" charset="2"/>
              <a:buChar char="Ø"/>
            </a:pPr>
            <a:r>
              <a:rPr lang="en-US" b="0" i="0" dirty="0">
                <a:solidFill>
                  <a:srgbClr val="373A3C"/>
                </a:solidFill>
                <a:effectLst/>
                <a:latin typeface="Open Sans" pitchFamily="2" charset="0"/>
              </a:rPr>
              <a:t>State of Washington and Federal purchasing rules require that purchases over the Direct Buy Limit be competitively solicited in the absence of a contract, funding source mandate, or a sole source justification. </a:t>
            </a:r>
          </a:p>
          <a:p>
            <a:pPr marL="285750" indent="-285750">
              <a:buFont typeface="Wingdings" panose="05000000000000000000" pitchFamily="2" charset="2"/>
              <a:buChar char="Ø"/>
            </a:pPr>
            <a:endParaRPr lang="en-US" dirty="0">
              <a:solidFill>
                <a:srgbClr val="373A3C"/>
              </a:solidFill>
              <a:latin typeface="Open Sans" pitchFamily="2" charset="0"/>
            </a:endParaRPr>
          </a:p>
          <a:p>
            <a:pPr marL="285750" indent="-285750">
              <a:buFont typeface="Wingdings" panose="05000000000000000000" pitchFamily="2" charset="2"/>
              <a:buChar char="Ø"/>
            </a:pPr>
            <a:r>
              <a:rPr lang="en-US" b="0" i="0" dirty="0">
                <a:solidFill>
                  <a:srgbClr val="373A3C"/>
                </a:solidFill>
                <a:effectLst/>
                <a:latin typeface="Open Sans" pitchFamily="2" charset="0"/>
              </a:rPr>
              <a:t>Procurement Services contracting professionals are responsible for issuing competitive solicitations. Departments do not have the authority to issue solicitations, and if the proposed purchase is expected to exceed $10,000 (direct buy limit) and not available from a UW Contract supplier, funding source mandate, or sole source, </a:t>
            </a:r>
            <a:r>
              <a:rPr lang="en-US" b="1" i="0" dirty="0">
                <a:solidFill>
                  <a:srgbClr val="373A3C"/>
                </a:solidFill>
                <a:effectLst/>
                <a:latin typeface="Open Sans" pitchFamily="2" charset="0"/>
              </a:rPr>
              <a:t>Procurement Services should be consulted and will manage the solicitation process.</a:t>
            </a:r>
            <a:endParaRPr lang="en-US" dirty="0"/>
          </a:p>
        </p:txBody>
      </p:sp>
    </p:spTree>
    <p:extLst>
      <p:ext uri="{BB962C8B-B14F-4D97-AF65-F5344CB8AC3E}">
        <p14:creationId xmlns:p14="http://schemas.microsoft.com/office/powerpoint/2010/main" val="1871365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41663" y="285059"/>
            <a:ext cx="8130837" cy="998440"/>
          </a:xfrm>
        </p:spPr>
        <p:txBody>
          <a:bodyPr anchor="b">
            <a:normAutofit/>
          </a:bodyPr>
          <a:lstStyle/>
          <a:p>
            <a:r>
              <a:rPr lang="en-US" dirty="0"/>
              <a:t>REQUIREMENTS FOR COMPETITIVE SOLICITATIONS</a:t>
            </a:r>
          </a:p>
        </p:txBody>
      </p:sp>
      <p:sp>
        <p:nvSpPr>
          <p:cNvPr id="2" name="Rectangle 1">
            <a:extLst>
              <a:ext uri="{FF2B5EF4-FFF2-40B4-BE49-F238E27FC236}">
                <a16:creationId xmlns:a16="http://schemas.microsoft.com/office/drawing/2014/main" id="{47217407-2E29-630C-BEA4-006EBF13A913}"/>
              </a:ext>
            </a:extLst>
          </p:cNvPr>
          <p:cNvSpPr/>
          <p:nvPr/>
        </p:nvSpPr>
        <p:spPr>
          <a:xfrm>
            <a:off x="441663" y="1620138"/>
            <a:ext cx="8702337" cy="584775"/>
          </a:xfrm>
          <a:prstGeom prst="rect">
            <a:avLst/>
          </a:prstGeom>
        </p:spPr>
        <p:txBody>
          <a:bodyPr wrap="square">
            <a:spAutoFit/>
          </a:bodyPr>
          <a:lstStyle/>
          <a:p>
            <a:pPr marL="285750" indent="-285750">
              <a:buFont typeface="Wingdings" panose="05000000000000000000" pitchFamily="2" charset="2"/>
              <a:buChar char="Ø"/>
            </a:pPr>
            <a:r>
              <a:rPr lang="en-US" sz="1600" dirty="0">
                <a:solidFill>
                  <a:schemeClr val="bg1"/>
                </a:solidFill>
              </a:rPr>
              <a:t>The required solicitation process is determined by the dollar amount of the purchase, including shipping &amp; handling, and excluding tax.</a:t>
            </a:r>
          </a:p>
        </p:txBody>
      </p:sp>
      <p:sp>
        <p:nvSpPr>
          <p:cNvPr id="3" name="Rectangle 2">
            <a:extLst>
              <a:ext uri="{FF2B5EF4-FFF2-40B4-BE49-F238E27FC236}">
                <a16:creationId xmlns:a16="http://schemas.microsoft.com/office/drawing/2014/main" id="{4631A29E-BAD7-BC10-E0B5-9A83C9E517D7}"/>
              </a:ext>
            </a:extLst>
          </p:cNvPr>
          <p:cNvSpPr/>
          <p:nvPr/>
        </p:nvSpPr>
        <p:spPr>
          <a:xfrm>
            <a:off x="441663" y="2264629"/>
            <a:ext cx="8862357" cy="584775"/>
          </a:xfrm>
          <a:prstGeom prst="rect">
            <a:avLst/>
          </a:prstGeom>
        </p:spPr>
        <p:txBody>
          <a:bodyPr wrap="square">
            <a:spAutoFit/>
          </a:bodyPr>
          <a:lstStyle/>
          <a:p>
            <a:pPr marL="285750" indent="-285750">
              <a:buFont typeface="Wingdings" panose="05000000000000000000" pitchFamily="2" charset="2"/>
              <a:buChar char="Ø"/>
            </a:pPr>
            <a:r>
              <a:rPr lang="en-US" sz="1600" dirty="0">
                <a:solidFill>
                  <a:schemeClr val="bg1"/>
                </a:solidFill>
              </a:rPr>
              <a:t>The matrix below identifies the buying limits at the UW, and describes the competitive processes that are required depending on the dollar amount:</a:t>
            </a:r>
          </a:p>
        </p:txBody>
      </p:sp>
      <p:sp>
        <p:nvSpPr>
          <p:cNvPr id="10" name="Rectangle 9">
            <a:extLst>
              <a:ext uri="{FF2B5EF4-FFF2-40B4-BE49-F238E27FC236}">
                <a16:creationId xmlns:a16="http://schemas.microsoft.com/office/drawing/2014/main" id="{3C05E613-90DA-0AE7-3A0E-4725C3095CCB}"/>
              </a:ext>
            </a:extLst>
          </p:cNvPr>
          <p:cNvSpPr/>
          <p:nvPr/>
        </p:nvSpPr>
        <p:spPr>
          <a:xfrm>
            <a:off x="0" y="2975369"/>
            <a:ext cx="2868930" cy="68223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alibri" panose="020F0502020204030204" pitchFamily="34" charset="0"/>
                <a:cs typeface="Calibri" panose="020F0502020204030204" pitchFamily="34" charset="0"/>
              </a:rPr>
              <a:t>Direct Buy Limit</a:t>
            </a:r>
          </a:p>
          <a:p>
            <a:pPr algn="ctr"/>
            <a:r>
              <a:rPr lang="en-US" b="1" dirty="0">
                <a:latin typeface="Calibri" panose="020F0502020204030204" pitchFamily="34" charset="0"/>
                <a:cs typeface="Calibri" panose="020F0502020204030204" pitchFamily="34" charset="0"/>
              </a:rPr>
              <a:t>$9,999 and under</a:t>
            </a:r>
          </a:p>
        </p:txBody>
      </p:sp>
      <p:sp>
        <p:nvSpPr>
          <p:cNvPr id="5" name="Rectangle 4">
            <a:extLst>
              <a:ext uri="{FF2B5EF4-FFF2-40B4-BE49-F238E27FC236}">
                <a16:creationId xmlns:a16="http://schemas.microsoft.com/office/drawing/2014/main" id="{1D1B82E3-762A-DCBB-8761-851E78B4EE6D}"/>
              </a:ext>
            </a:extLst>
          </p:cNvPr>
          <p:cNvSpPr/>
          <p:nvPr/>
        </p:nvSpPr>
        <p:spPr>
          <a:xfrm>
            <a:off x="0" y="3657600"/>
            <a:ext cx="2868930" cy="2391026"/>
          </a:xfrm>
          <a:prstGeom prst="rect">
            <a:avLst/>
          </a:prstGeom>
          <a:solidFill>
            <a:srgbClr val="BDC2E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1097280" rtlCol="0" anchor="ctr"/>
          <a:lstStyle/>
          <a:p>
            <a:pPr marL="285750" indent="-285750">
              <a:buFont typeface="Wingdings" panose="05000000000000000000" pitchFamily="2" charset="2"/>
              <a:buChar char="ü"/>
            </a:pPr>
            <a:endParaRPr lang="en-US" dirty="0">
              <a:solidFill>
                <a:schemeClr val="bg1"/>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ü"/>
            </a:pPr>
            <a:endParaRPr lang="en-US" sz="1600" dirty="0">
              <a:solidFill>
                <a:schemeClr val="bg1"/>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ü"/>
            </a:pPr>
            <a:r>
              <a:rPr lang="en-US" sz="1600" dirty="0">
                <a:solidFill>
                  <a:schemeClr val="bg1"/>
                </a:solidFill>
                <a:latin typeface="Calibri" panose="020F0502020204030204" pitchFamily="34" charset="0"/>
                <a:cs typeface="Calibri" panose="020F0502020204030204" pitchFamily="34" charset="0"/>
              </a:rPr>
              <a:t>Departments may place orders with third-party suppliers without prior approval of the Procurement Services Contracting Team.</a:t>
            </a:r>
          </a:p>
        </p:txBody>
      </p:sp>
      <p:sp>
        <p:nvSpPr>
          <p:cNvPr id="11" name="Rectangle 10">
            <a:extLst>
              <a:ext uri="{FF2B5EF4-FFF2-40B4-BE49-F238E27FC236}">
                <a16:creationId xmlns:a16="http://schemas.microsoft.com/office/drawing/2014/main" id="{9F71C0D2-A6A2-ACA6-4860-1276B9AF1D2B}"/>
              </a:ext>
            </a:extLst>
          </p:cNvPr>
          <p:cNvSpPr/>
          <p:nvPr/>
        </p:nvSpPr>
        <p:spPr>
          <a:xfrm>
            <a:off x="2868931" y="2975369"/>
            <a:ext cx="3347828" cy="682231"/>
          </a:xfrm>
          <a:prstGeom prst="rect">
            <a:avLst/>
          </a:prstGeom>
          <a:solidFill>
            <a:srgbClr val="C4A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alibri" panose="020F0502020204030204" pitchFamily="34" charset="0"/>
                <a:cs typeface="Calibri" panose="020F0502020204030204" pitchFamily="34" charset="0"/>
              </a:rPr>
              <a:t>Informal Competition</a:t>
            </a:r>
          </a:p>
          <a:p>
            <a:pPr algn="ctr"/>
            <a:r>
              <a:rPr lang="en-US" b="1" dirty="0">
                <a:solidFill>
                  <a:schemeClr val="bg1"/>
                </a:solidFill>
                <a:latin typeface="Calibri" panose="020F0502020204030204" pitchFamily="34" charset="0"/>
                <a:cs typeface="Calibri" panose="020F0502020204030204" pitchFamily="34" charset="0"/>
              </a:rPr>
              <a:t>Between $10,000 and $99,999</a:t>
            </a:r>
          </a:p>
        </p:txBody>
      </p:sp>
      <p:sp>
        <p:nvSpPr>
          <p:cNvPr id="6" name="Rectangle 5">
            <a:extLst>
              <a:ext uri="{FF2B5EF4-FFF2-40B4-BE49-F238E27FC236}">
                <a16:creationId xmlns:a16="http://schemas.microsoft.com/office/drawing/2014/main" id="{8A760DB9-DEBB-65DF-9A96-77B638EBB137}"/>
              </a:ext>
            </a:extLst>
          </p:cNvPr>
          <p:cNvSpPr/>
          <p:nvPr/>
        </p:nvSpPr>
        <p:spPr>
          <a:xfrm>
            <a:off x="2868930" y="3648424"/>
            <a:ext cx="3347828" cy="2391026"/>
          </a:xfrm>
          <a:prstGeom prst="rect">
            <a:avLst/>
          </a:prstGeom>
          <a:solidFill>
            <a:srgbClr val="EDE6D3"/>
          </a:solidFill>
          <a:ln>
            <a:no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marL="285750" indent="-285750">
              <a:buFont typeface="Wingdings" panose="05000000000000000000" pitchFamily="2" charset="2"/>
              <a:buChar char="ü"/>
            </a:pPr>
            <a:endParaRPr lang="en-US" sz="1600" dirty="0">
              <a:solidFill>
                <a:schemeClr val="bg1"/>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ü"/>
            </a:pPr>
            <a:r>
              <a:rPr lang="en-US" sz="1600" dirty="0">
                <a:solidFill>
                  <a:schemeClr val="bg1"/>
                </a:solidFill>
                <a:latin typeface="Calibri" panose="020F0502020204030204" pitchFamily="34" charset="0"/>
                <a:cs typeface="Calibri" panose="020F0502020204030204" pitchFamily="34" charset="0"/>
              </a:rPr>
              <a:t>The Procurement Services Contracting Team will issue an informal solicitation to qualified suppliers. Responses may be provided by telephone or in writing (email, fax or U.S. mail), depending on instructions from  Procurement Services.</a:t>
            </a:r>
          </a:p>
        </p:txBody>
      </p:sp>
      <p:sp>
        <p:nvSpPr>
          <p:cNvPr id="12" name="Rectangle 11">
            <a:extLst>
              <a:ext uri="{FF2B5EF4-FFF2-40B4-BE49-F238E27FC236}">
                <a16:creationId xmlns:a16="http://schemas.microsoft.com/office/drawing/2014/main" id="{1787CE04-677E-AA63-F6A6-AE025336B880}"/>
              </a:ext>
            </a:extLst>
          </p:cNvPr>
          <p:cNvSpPr/>
          <p:nvPr/>
        </p:nvSpPr>
        <p:spPr>
          <a:xfrm>
            <a:off x="6216759" y="2975368"/>
            <a:ext cx="2927241" cy="682232"/>
          </a:xfrm>
          <a:prstGeom prst="rect">
            <a:avLst/>
          </a:prstGeom>
          <a:solidFill>
            <a:srgbClr val="8569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alibri" panose="020F0502020204030204" pitchFamily="34" charset="0"/>
                <a:cs typeface="Calibri" panose="020F0502020204030204" pitchFamily="34" charset="0"/>
              </a:rPr>
              <a:t>Formal Competition</a:t>
            </a:r>
          </a:p>
          <a:p>
            <a:pPr algn="ctr"/>
            <a:r>
              <a:rPr lang="en-US" b="1" dirty="0">
                <a:latin typeface="Calibri" panose="020F0502020204030204" pitchFamily="34" charset="0"/>
                <a:cs typeface="Calibri" panose="020F0502020204030204" pitchFamily="34" charset="0"/>
              </a:rPr>
              <a:t>Over $100,000</a:t>
            </a:r>
          </a:p>
        </p:txBody>
      </p:sp>
      <p:sp>
        <p:nvSpPr>
          <p:cNvPr id="9" name="Rectangle 8">
            <a:extLst>
              <a:ext uri="{FF2B5EF4-FFF2-40B4-BE49-F238E27FC236}">
                <a16:creationId xmlns:a16="http://schemas.microsoft.com/office/drawing/2014/main" id="{D4399FE3-AEC2-17C5-1647-489A99C961B5}"/>
              </a:ext>
            </a:extLst>
          </p:cNvPr>
          <p:cNvSpPr/>
          <p:nvPr/>
        </p:nvSpPr>
        <p:spPr>
          <a:xfrm>
            <a:off x="6216758" y="3657600"/>
            <a:ext cx="2927242" cy="2391026"/>
          </a:xfrm>
          <a:prstGeom prst="rect">
            <a:avLst/>
          </a:prstGeom>
          <a:solidFill>
            <a:srgbClr val="BBAF9F"/>
          </a:solidFill>
          <a:ln>
            <a:noFill/>
          </a:ln>
        </p:spPr>
        <p:style>
          <a:lnRef idx="2">
            <a:schemeClr val="accent1">
              <a:shade val="50000"/>
            </a:schemeClr>
          </a:lnRef>
          <a:fillRef idx="1">
            <a:schemeClr val="accent1"/>
          </a:fillRef>
          <a:effectRef idx="0">
            <a:schemeClr val="accent1"/>
          </a:effectRef>
          <a:fontRef idx="minor">
            <a:schemeClr val="lt1"/>
          </a:fontRef>
        </p:style>
        <p:txBody>
          <a:bodyPr bIns="1097280" rtlCol="0" anchor="ctr"/>
          <a:lstStyle/>
          <a:p>
            <a:pPr marL="285750" indent="-285750">
              <a:buFont typeface="Wingdings" panose="05000000000000000000" pitchFamily="2" charset="2"/>
              <a:buChar char="ü"/>
            </a:pPr>
            <a:endParaRPr lang="en-US" sz="1600" dirty="0">
              <a:solidFill>
                <a:schemeClr val="bg1"/>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ü"/>
            </a:pPr>
            <a:r>
              <a:rPr lang="en-US" sz="1600" dirty="0">
                <a:solidFill>
                  <a:schemeClr val="bg1"/>
                </a:solidFill>
                <a:latin typeface="Calibri" panose="020F0502020204030204" pitchFamily="34" charset="0"/>
                <a:cs typeface="Calibri" panose="020F0502020204030204" pitchFamily="34" charset="0"/>
              </a:rPr>
              <a:t>The Procurement Services Contracting Team will issue an advertised Formal solicitation to qualified suppliers.</a:t>
            </a:r>
            <a:endParaRPr lang="en-US" sz="16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81053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41663" y="285059"/>
            <a:ext cx="8130837" cy="998440"/>
          </a:xfrm>
        </p:spPr>
        <p:txBody>
          <a:bodyPr anchor="b">
            <a:normAutofit/>
          </a:bodyPr>
          <a:lstStyle/>
          <a:p>
            <a:r>
              <a:rPr lang="en-US" dirty="0"/>
              <a:t>COMPETITIVE SOLICITATION PROCESS</a:t>
            </a:r>
          </a:p>
        </p:txBody>
      </p:sp>
      <p:sp>
        <p:nvSpPr>
          <p:cNvPr id="2" name="TextBox 1">
            <a:extLst>
              <a:ext uri="{FF2B5EF4-FFF2-40B4-BE49-F238E27FC236}">
                <a16:creationId xmlns:a16="http://schemas.microsoft.com/office/drawing/2014/main" id="{A02805CC-3870-9C97-644F-ED9E833AFFF6}"/>
              </a:ext>
            </a:extLst>
          </p:cNvPr>
          <p:cNvSpPr txBox="1"/>
          <p:nvPr/>
        </p:nvSpPr>
        <p:spPr>
          <a:xfrm>
            <a:off x="304469" y="1596438"/>
            <a:ext cx="8535061" cy="584775"/>
          </a:xfrm>
          <a:prstGeom prst="rect">
            <a:avLst/>
          </a:prstGeom>
          <a:noFill/>
        </p:spPr>
        <p:txBody>
          <a:bodyPr wrap="square" rtlCol="0">
            <a:spAutoFit/>
          </a:bodyPr>
          <a:lstStyle/>
          <a:p>
            <a:pPr marL="342900" indent="-342900">
              <a:buFont typeface="Wingdings" panose="05000000000000000000" pitchFamily="2" charset="2"/>
              <a:buChar char="Ø"/>
            </a:pPr>
            <a:r>
              <a:rPr lang="en-US" sz="1600" dirty="0">
                <a:solidFill>
                  <a:schemeClr val="bg1"/>
                </a:solidFill>
              </a:rPr>
              <a:t>A Competitive Solicitation is defined as the process of seeking proposals, quotations or information from suppliers that bid competitively.    </a:t>
            </a:r>
          </a:p>
        </p:txBody>
      </p:sp>
      <p:sp>
        <p:nvSpPr>
          <p:cNvPr id="6" name="Rectangle 5">
            <a:extLst>
              <a:ext uri="{FF2B5EF4-FFF2-40B4-BE49-F238E27FC236}">
                <a16:creationId xmlns:a16="http://schemas.microsoft.com/office/drawing/2014/main" id="{A1F4F426-6E7F-614A-C2B9-C8291FA71DE7}"/>
              </a:ext>
            </a:extLst>
          </p:cNvPr>
          <p:cNvSpPr/>
          <p:nvPr/>
        </p:nvSpPr>
        <p:spPr>
          <a:xfrm>
            <a:off x="135413" y="2425808"/>
            <a:ext cx="4235570" cy="481789"/>
          </a:xfrm>
          <a:prstGeom prst="rect">
            <a:avLst/>
          </a:prstGeom>
          <a:solidFill>
            <a:schemeClr val="accent2"/>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b="1" dirty="0">
                <a:solidFill>
                  <a:schemeClr val="bg2"/>
                </a:solidFill>
              </a:rPr>
              <a:t>Informal</a:t>
            </a:r>
          </a:p>
        </p:txBody>
      </p:sp>
      <p:sp>
        <p:nvSpPr>
          <p:cNvPr id="3" name="Rectangle 2">
            <a:extLst>
              <a:ext uri="{FF2B5EF4-FFF2-40B4-BE49-F238E27FC236}">
                <a16:creationId xmlns:a16="http://schemas.microsoft.com/office/drawing/2014/main" id="{B9350953-436C-B634-4B8F-AB6F8C497509}"/>
              </a:ext>
            </a:extLst>
          </p:cNvPr>
          <p:cNvSpPr/>
          <p:nvPr/>
        </p:nvSpPr>
        <p:spPr>
          <a:xfrm>
            <a:off x="135413" y="2907597"/>
            <a:ext cx="4235570" cy="2639041"/>
          </a:xfrm>
          <a:prstGeom prst="rect">
            <a:avLst/>
          </a:prstGeom>
          <a:solidFill>
            <a:schemeClr val="bg2"/>
          </a:solidFill>
        </p:spPr>
        <p:style>
          <a:lnRef idx="2">
            <a:schemeClr val="accent2">
              <a:shade val="50000"/>
            </a:schemeClr>
          </a:lnRef>
          <a:fillRef idx="1">
            <a:schemeClr val="accent2"/>
          </a:fillRef>
          <a:effectRef idx="0">
            <a:schemeClr val="accent2"/>
          </a:effectRef>
          <a:fontRef idx="minor">
            <a:schemeClr val="lt1"/>
          </a:fontRef>
        </p:style>
        <p:txBody>
          <a:bodyPr bIns="274320" rtlCol="0" anchor="ctr"/>
          <a:lstStyle/>
          <a:p>
            <a:pPr marL="285750" indent="-285750">
              <a:buFont typeface="Wingdings" panose="05000000000000000000" pitchFamily="2" charset="2"/>
              <a:buChar char="Ø"/>
            </a:pPr>
            <a:endParaRPr lang="en-US" dirty="0">
              <a:solidFill>
                <a:schemeClr val="tx1"/>
              </a:solidFill>
            </a:endParaRPr>
          </a:p>
          <a:p>
            <a:pPr marL="285750" indent="-285750">
              <a:buFont typeface="Wingdings" panose="05000000000000000000" pitchFamily="2" charset="2"/>
              <a:buChar char="ü"/>
            </a:pPr>
            <a:endParaRPr lang="en-US" sz="1400" dirty="0">
              <a:solidFill>
                <a:schemeClr val="tx2"/>
              </a:solidFill>
            </a:endParaRPr>
          </a:p>
          <a:p>
            <a:pPr marL="285750" indent="-285750">
              <a:buFont typeface="Wingdings" panose="05000000000000000000" pitchFamily="2" charset="2"/>
              <a:buChar char="ü"/>
            </a:pPr>
            <a:r>
              <a:rPr lang="en-US" sz="1400" dirty="0">
                <a:solidFill>
                  <a:srgbClr val="E8D3A2"/>
                </a:solidFill>
              </a:rPr>
              <a:t>Procurement Services Contract Managers  obtain bids, quotes, or proposals from a minimum of three (3) suppliers, including  small and veteran owned  businesses. </a:t>
            </a:r>
          </a:p>
          <a:p>
            <a:pPr marL="285750" indent="-285750">
              <a:buFont typeface="Wingdings" panose="05000000000000000000" pitchFamily="2" charset="2"/>
              <a:buChar char="ü"/>
            </a:pPr>
            <a:r>
              <a:rPr lang="en-US" sz="1400" dirty="0">
                <a:solidFill>
                  <a:srgbClr val="E8D3A2"/>
                </a:solidFill>
              </a:rPr>
              <a:t>Advertising the solicitation process is not required.</a:t>
            </a:r>
          </a:p>
          <a:p>
            <a:pPr marL="285750" indent="-285750">
              <a:buFont typeface="Wingdings" panose="05000000000000000000" pitchFamily="2" charset="2"/>
              <a:buChar char="ü"/>
            </a:pPr>
            <a:r>
              <a:rPr lang="en-US" sz="1400" dirty="0">
                <a:solidFill>
                  <a:srgbClr val="E8D3A2"/>
                </a:solidFill>
              </a:rPr>
              <a:t>Risk associated with purchase is low to moderate </a:t>
            </a:r>
          </a:p>
        </p:txBody>
      </p:sp>
      <p:sp>
        <p:nvSpPr>
          <p:cNvPr id="8" name="Rectangle 7">
            <a:extLst>
              <a:ext uri="{FF2B5EF4-FFF2-40B4-BE49-F238E27FC236}">
                <a16:creationId xmlns:a16="http://schemas.microsoft.com/office/drawing/2014/main" id="{711E3374-0767-83E3-ABA5-8DA3AEC492DE}"/>
              </a:ext>
            </a:extLst>
          </p:cNvPr>
          <p:cNvSpPr/>
          <p:nvPr/>
        </p:nvSpPr>
        <p:spPr>
          <a:xfrm>
            <a:off x="4674871" y="2425808"/>
            <a:ext cx="4333716" cy="481790"/>
          </a:xfrm>
          <a:prstGeom prst="rect">
            <a:avLst/>
          </a:prstGeom>
          <a:solidFill>
            <a:schemeClr val="accent2"/>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b="1" dirty="0">
                <a:solidFill>
                  <a:schemeClr val="bg2"/>
                </a:solidFill>
              </a:rPr>
              <a:t>Formal</a:t>
            </a:r>
          </a:p>
        </p:txBody>
      </p:sp>
      <p:sp>
        <p:nvSpPr>
          <p:cNvPr id="5" name="Rectangle 4">
            <a:extLst>
              <a:ext uri="{FF2B5EF4-FFF2-40B4-BE49-F238E27FC236}">
                <a16:creationId xmlns:a16="http://schemas.microsoft.com/office/drawing/2014/main" id="{6D0416D5-D522-2AED-1A24-FF2A121E4F23}"/>
              </a:ext>
            </a:extLst>
          </p:cNvPr>
          <p:cNvSpPr/>
          <p:nvPr/>
        </p:nvSpPr>
        <p:spPr>
          <a:xfrm>
            <a:off x="4674871" y="2907598"/>
            <a:ext cx="4333717" cy="2639041"/>
          </a:xfrm>
          <a:prstGeom prst="rect">
            <a:avLst/>
          </a:prstGeom>
          <a:solidFill>
            <a:schemeClr val="bg2"/>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0" indent="-285750">
              <a:buFont typeface="Wingdings" panose="05000000000000000000" pitchFamily="2" charset="2"/>
              <a:buChar char="ü"/>
            </a:pPr>
            <a:r>
              <a:rPr lang="en-US" sz="1400" dirty="0">
                <a:solidFill>
                  <a:srgbClr val="E8D3A2"/>
                </a:solidFill>
              </a:rPr>
              <a:t>Procurement Services Contract Managers will issue a written solicitation and advertise via the Washington State Electronic business Solutions (WEBS) website. </a:t>
            </a:r>
          </a:p>
          <a:p>
            <a:pPr marL="285750" indent="-285750">
              <a:buFont typeface="Wingdings" panose="05000000000000000000" pitchFamily="2" charset="2"/>
              <a:buChar char="ü"/>
            </a:pPr>
            <a:r>
              <a:rPr lang="en-US" sz="1400" dirty="0">
                <a:solidFill>
                  <a:srgbClr val="E8D3A2"/>
                </a:solidFill>
              </a:rPr>
              <a:t>Long-term, campus-wide Contract possible</a:t>
            </a:r>
          </a:p>
          <a:p>
            <a:pPr marL="285750" indent="-285750">
              <a:buFont typeface="Wingdings" panose="05000000000000000000" pitchFamily="2" charset="2"/>
              <a:buChar char="ü"/>
            </a:pPr>
            <a:r>
              <a:rPr lang="en-US" sz="1400" dirty="0">
                <a:solidFill>
                  <a:srgbClr val="E8D3A2"/>
                </a:solidFill>
              </a:rPr>
              <a:t>Complex supplier negotiations</a:t>
            </a:r>
          </a:p>
          <a:p>
            <a:pPr marL="285750" indent="-285750">
              <a:buFont typeface="Wingdings" panose="05000000000000000000" pitchFamily="2" charset="2"/>
              <a:buChar char="ü"/>
            </a:pPr>
            <a:r>
              <a:rPr lang="en-US" sz="1400" dirty="0">
                <a:solidFill>
                  <a:srgbClr val="E8D3A2"/>
                </a:solidFill>
              </a:rPr>
              <a:t>Risk associated with purchase is moderate to high</a:t>
            </a:r>
          </a:p>
        </p:txBody>
      </p:sp>
      <p:sp>
        <p:nvSpPr>
          <p:cNvPr id="9" name="TextBox 8">
            <a:extLst>
              <a:ext uri="{FF2B5EF4-FFF2-40B4-BE49-F238E27FC236}">
                <a16:creationId xmlns:a16="http://schemas.microsoft.com/office/drawing/2014/main" id="{0FD15B8C-FBEA-9C7D-A42B-B786170F5F51}"/>
              </a:ext>
            </a:extLst>
          </p:cNvPr>
          <p:cNvSpPr txBox="1"/>
          <p:nvPr/>
        </p:nvSpPr>
        <p:spPr>
          <a:xfrm>
            <a:off x="304469" y="5564205"/>
            <a:ext cx="8096581" cy="464222"/>
          </a:xfrm>
          <a:prstGeom prst="rect">
            <a:avLst/>
          </a:prstGeom>
          <a:noFill/>
        </p:spPr>
        <p:txBody>
          <a:bodyPr wrap="square" rtlCol="0">
            <a:spAutoFit/>
          </a:bodyPr>
          <a:lstStyle/>
          <a:p>
            <a:pPr algn="ctr"/>
            <a:r>
              <a:rPr lang="en-US" sz="1200" dirty="0">
                <a:solidFill>
                  <a:schemeClr val="bg1"/>
                </a:solidFill>
              </a:rPr>
              <a:t>Review the Competitive Solicitation Process web page on the Procurement Service website</a:t>
            </a:r>
            <a:r>
              <a:rPr lang="en-US" sz="1200" dirty="0"/>
              <a:t>: </a:t>
            </a:r>
            <a:r>
              <a:rPr lang="en-US" sz="1200" u="sng" dirty="0">
                <a:hlinkClick r:id="rId2"/>
              </a:rPr>
              <a:t>https://finance.uw.edu/ps/suppliers/solicitation-process</a:t>
            </a:r>
            <a:r>
              <a:rPr lang="en-US" sz="1200" u="sng" dirty="0"/>
              <a:t>  </a:t>
            </a:r>
          </a:p>
        </p:txBody>
      </p:sp>
    </p:spTree>
    <p:extLst>
      <p:ext uri="{BB962C8B-B14F-4D97-AF65-F5344CB8AC3E}">
        <p14:creationId xmlns:p14="http://schemas.microsoft.com/office/powerpoint/2010/main" val="1368185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41663" y="285059"/>
            <a:ext cx="8130837" cy="998440"/>
          </a:xfrm>
        </p:spPr>
        <p:txBody>
          <a:bodyPr anchor="b">
            <a:normAutofit/>
          </a:bodyPr>
          <a:lstStyle/>
          <a:p>
            <a:r>
              <a:rPr lang="en-US" dirty="0"/>
              <a:t>UW PUBLIC CONTRACT SEARCH PORTAL</a:t>
            </a:r>
          </a:p>
        </p:txBody>
      </p:sp>
      <p:sp>
        <p:nvSpPr>
          <p:cNvPr id="2" name="TextBox 1">
            <a:extLst>
              <a:ext uri="{FF2B5EF4-FFF2-40B4-BE49-F238E27FC236}">
                <a16:creationId xmlns:a16="http://schemas.microsoft.com/office/drawing/2014/main" id="{FFD787B3-0C85-816F-60C7-DD71B4B6920E}"/>
              </a:ext>
            </a:extLst>
          </p:cNvPr>
          <p:cNvSpPr txBox="1"/>
          <p:nvPr/>
        </p:nvSpPr>
        <p:spPr>
          <a:xfrm>
            <a:off x="301844" y="1679686"/>
            <a:ext cx="8952503" cy="670633"/>
          </a:xfrm>
          <a:prstGeom prst="rect">
            <a:avLst/>
          </a:prstGeom>
          <a:noFill/>
        </p:spPr>
        <p:txBody>
          <a:bodyPr wrap="square" rtlCol="0">
            <a:spAutoFit/>
          </a:bodyPr>
          <a:lstStyle/>
          <a:p>
            <a:pPr marR="0">
              <a:lnSpc>
                <a:spcPct val="107000"/>
              </a:lnSpc>
              <a:spcBef>
                <a:spcPts val="0"/>
              </a:spcBef>
              <a:spcAft>
                <a:spcPts val="800"/>
              </a:spcAft>
            </a:pPr>
            <a:r>
              <a:rPr lang="en-US" sz="1800" dirty="0">
                <a:solidFill>
                  <a:schemeClr val="bg1"/>
                </a:solidFill>
                <a:effectLst/>
                <a:latin typeface="Open Sans" pitchFamily="2" charset="0"/>
                <a:ea typeface="Calibri" panose="020F0502020204030204" pitchFamily="34" charset="0"/>
                <a:cs typeface="Arial" panose="020B0604020202020204" pitchFamily="34" charset="0"/>
              </a:rPr>
              <a:t>The UW Public Contract Portal is the University’s open search website for both active posted public solicitations (bids) and Contracts.</a:t>
            </a:r>
          </a:p>
        </p:txBody>
      </p:sp>
      <p:pic>
        <p:nvPicPr>
          <p:cNvPr id="4" name="Picture 3" descr="A screenshot of the UW Public Contract Search Portal.">
            <a:extLst>
              <a:ext uri="{FF2B5EF4-FFF2-40B4-BE49-F238E27FC236}">
                <a16:creationId xmlns:a16="http://schemas.microsoft.com/office/drawing/2014/main" id="{653FCC7B-58BE-C253-68BF-293F8DDE4141}"/>
              </a:ext>
            </a:extLst>
          </p:cNvPr>
          <p:cNvPicPr>
            <a:picLocks noChangeAspect="1"/>
          </p:cNvPicPr>
          <p:nvPr/>
        </p:nvPicPr>
        <p:blipFill rotWithShape="1">
          <a:blip r:embed="rId2"/>
          <a:srcRect b="15445"/>
          <a:stretch/>
        </p:blipFill>
        <p:spPr bwMode="auto">
          <a:xfrm>
            <a:off x="743185" y="2594610"/>
            <a:ext cx="7627608" cy="3268805"/>
          </a:xfrm>
          <a:prstGeom prst="rect">
            <a:avLst/>
          </a:prstGeom>
          <a:ln w="9525" cap="flat" cmpd="sng" algn="ctr">
            <a:solidFill>
              <a:sysClr val="windowText" lastClr="000000"/>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xtLst>
            <a:ext uri="{53640926-AAD7-44D8-BBD7-CCE9431645EC}">
              <a14:shadowObscured xmlns:a14="http://schemas.microsoft.com/office/drawing/2010/main"/>
            </a:ext>
          </a:extLst>
        </p:spPr>
      </p:pic>
      <p:sp>
        <p:nvSpPr>
          <p:cNvPr id="3" name="Frame 2" descr="Highlight box showing bid opportunities.">
            <a:extLst>
              <a:ext uri="{FF2B5EF4-FFF2-40B4-BE49-F238E27FC236}">
                <a16:creationId xmlns:a16="http://schemas.microsoft.com/office/drawing/2014/main" id="{629E87D6-576D-DEF7-F237-B624CC92E6E4}"/>
              </a:ext>
            </a:extLst>
          </p:cNvPr>
          <p:cNvSpPr/>
          <p:nvPr/>
        </p:nvSpPr>
        <p:spPr>
          <a:xfrm>
            <a:off x="2915005" y="3566160"/>
            <a:ext cx="1576985" cy="777240"/>
          </a:xfrm>
          <a:prstGeom prst="frame">
            <a:avLst>
              <a:gd name="adj1" fmla="val 2523"/>
            </a:avLst>
          </a:prstGeom>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1594742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41663" y="285059"/>
            <a:ext cx="8130837" cy="998440"/>
          </a:xfrm>
        </p:spPr>
        <p:txBody>
          <a:bodyPr anchor="b">
            <a:normAutofit/>
          </a:bodyPr>
          <a:lstStyle/>
          <a:p>
            <a:r>
              <a:rPr lang="en-US" dirty="0"/>
              <a:t>COMPETITIVE SOLICITATION TYPES &amp; TIMELINE</a:t>
            </a:r>
          </a:p>
        </p:txBody>
      </p:sp>
      <p:sp>
        <p:nvSpPr>
          <p:cNvPr id="2" name="Rectangle 1">
            <a:extLst>
              <a:ext uri="{FF2B5EF4-FFF2-40B4-BE49-F238E27FC236}">
                <a16:creationId xmlns:a16="http://schemas.microsoft.com/office/drawing/2014/main" id="{FFAD641D-0324-8925-5E5D-82DF03D20E03}"/>
              </a:ext>
            </a:extLst>
          </p:cNvPr>
          <p:cNvSpPr/>
          <p:nvPr/>
        </p:nvSpPr>
        <p:spPr>
          <a:xfrm>
            <a:off x="441663" y="1574507"/>
            <a:ext cx="8451852" cy="1384995"/>
          </a:xfrm>
          <a:prstGeom prst="rect">
            <a:avLst/>
          </a:prstGeom>
        </p:spPr>
        <p:txBody>
          <a:bodyPr wrap="square">
            <a:spAutoFit/>
          </a:bodyPr>
          <a:lstStyle/>
          <a:p>
            <a:pPr marL="342900" indent="-342900">
              <a:buFont typeface="Wingdings" panose="05000000000000000000" pitchFamily="2" charset="2"/>
              <a:buChar char="Ø"/>
            </a:pPr>
            <a:r>
              <a:rPr lang="en-US" sz="1400" dirty="0">
                <a:solidFill>
                  <a:schemeClr val="bg1"/>
                </a:solidFill>
              </a:rPr>
              <a:t>The most common types of competitive solicitations issued by Procurement Services Contract Managers are: </a:t>
            </a:r>
          </a:p>
          <a:p>
            <a:pPr marL="952393" lvl="1" indent="-342900">
              <a:buFont typeface="Wingdings" panose="05000000000000000000" pitchFamily="2" charset="2"/>
              <a:buChar char="ü"/>
            </a:pPr>
            <a:r>
              <a:rPr lang="en-US" sz="1400" b="1" dirty="0">
                <a:solidFill>
                  <a:schemeClr val="bg1"/>
                </a:solidFill>
              </a:rPr>
              <a:t>Request for Quotation (RFQ)</a:t>
            </a:r>
            <a:r>
              <a:rPr lang="en-US" sz="1400" dirty="0">
                <a:solidFill>
                  <a:schemeClr val="bg1"/>
                </a:solidFill>
              </a:rPr>
              <a:t> – Solicitation is based mainly on price alone.</a:t>
            </a:r>
          </a:p>
          <a:p>
            <a:pPr marL="952393" lvl="1" indent="-342900">
              <a:buFont typeface="Wingdings" panose="05000000000000000000" pitchFamily="2" charset="2"/>
              <a:buChar char="ü"/>
            </a:pPr>
            <a:r>
              <a:rPr lang="en-US" sz="1400" b="1" dirty="0">
                <a:solidFill>
                  <a:schemeClr val="bg1"/>
                </a:solidFill>
              </a:rPr>
              <a:t>Request for Proposal (RFP)</a:t>
            </a:r>
            <a:r>
              <a:rPr lang="en-US" sz="1400" dirty="0">
                <a:solidFill>
                  <a:schemeClr val="bg1"/>
                </a:solidFill>
              </a:rPr>
              <a:t> – Award(s) is not based on price alone and includes other important criteria that are evaluated to determine the best overall value to the UW.  Multiple year, Master Contracts are usually created through the RFP process.   </a:t>
            </a:r>
          </a:p>
        </p:txBody>
      </p:sp>
      <p:sp>
        <p:nvSpPr>
          <p:cNvPr id="3" name="Rectangle 2">
            <a:extLst>
              <a:ext uri="{FF2B5EF4-FFF2-40B4-BE49-F238E27FC236}">
                <a16:creationId xmlns:a16="http://schemas.microsoft.com/office/drawing/2014/main" id="{DD83EC01-694C-61EE-39AF-3B107AB07AF6}"/>
              </a:ext>
            </a:extLst>
          </p:cNvPr>
          <p:cNvSpPr/>
          <p:nvPr/>
        </p:nvSpPr>
        <p:spPr>
          <a:xfrm>
            <a:off x="446480" y="2991486"/>
            <a:ext cx="8126020" cy="954107"/>
          </a:xfrm>
          <a:prstGeom prst="rect">
            <a:avLst/>
          </a:prstGeom>
        </p:spPr>
        <p:txBody>
          <a:bodyPr wrap="square">
            <a:spAutoFit/>
          </a:bodyPr>
          <a:lstStyle/>
          <a:p>
            <a:pPr marL="342900" indent="-342900">
              <a:buFont typeface="Wingdings" panose="05000000000000000000" pitchFamily="2" charset="2"/>
              <a:buChar char="Ø"/>
            </a:pPr>
            <a:r>
              <a:rPr lang="en-US" sz="1400" dirty="0">
                <a:solidFill>
                  <a:schemeClr val="bg1"/>
                </a:solidFill>
              </a:rPr>
              <a:t>Below is a competitive solicitation timeline that displays the average amount of time it takes to conduct both solicitation types.  For formal RFP’s in particular, planning in advance and involving a Procurement Services Contract Manager early in the process is crucial.       </a:t>
            </a:r>
          </a:p>
          <a:p>
            <a:r>
              <a:rPr lang="en-US" sz="1400" dirty="0">
                <a:solidFill>
                  <a:schemeClr val="bg1"/>
                </a:solidFill>
              </a:rPr>
              <a:t>  </a:t>
            </a:r>
          </a:p>
        </p:txBody>
      </p:sp>
      <p:sp>
        <p:nvSpPr>
          <p:cNvPr id="5" name="Pentagon 9">
            <a:extLst>
              <a:ext uri="{FF2B5EF4-FFF2-40B4-BE49-F238E27FC236}">
                <a16:creationId xmlns:a16="http://schemas.microsoft.com/office/drawing/2014/main" id="{68C05A65-FE4D-F010-D8CA-C21F479818F3}"/>
              </a:ext>
            </a:extLst>
          </p:cNvPr>
          <p:cNvSpPr/>
          <p:nvPr/>
        </p:nvSpPr>
        <p:spPr>
          <a:xfrm>
            <a:off x="236594" y="4099514"/>
            <a:ext cx="5044066" cy="528386"/>
          </a:xfrm>
          <a:prstGeom prst="homePlate">
            <a:avLst/>
          </a:prstGeom>
          <a:solidFill>
            <a:schemeClr val="tx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chemeClr val="bg2"/>
                </a:solidFill>
              </a:rPr>
              <a:t>Informal Solicitation - Request for Quotation (RFQ)</a:t>
            </a:r>
          </a:p>
          <a:p>
            <a:r>
              <a:rPr lang="en-US" sz="1400" b="1" dirty="0">
                <a:solidFill>
                  <a:schemeClr val="bg2"/>
                </a:solidFill>
              </a:rPr>
              <a:t>$10k - $100K  </a:t>
            </a:r>
          </a:p>
        </p:txBody>
      </p:sp>
      <p:sp>
        <p:nvSpPr>
          <p:cNvPr id="6" name="Pentagon 20">
            <a:extLst>
              <a:ext uri="{FF2B5EF4-FFF2-40B4-BE49-F238E27FC236}">
                <a16:creationId xmlns:a16="http://schemas.microsoft.com/office/drawing/2014/main" id="{B3A41798-4153-1556-D09D-F927997A06CC}"/>
              </a:ext>
            </a:extLst>
          </p:cNvPr>
          <p:cNvSpPr/>
          <p:nvPr/>
        </p:nvSpPr>
        <p:spPr>
          <a:xfrm>
            <a:off x="236594" y="4798221"/>
            <a:ext cx="8770246" cy="528386"/>
          </a:xfrm>
          <a:prstGeom prst="homePlate">
            <a:avLst/>
          </a:prstGeom>
          <a:solidFill>
            <a:srgbClr val="7030A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t>Formal Solicitation - Request for Proposal  (RFP)</a:t>
            </a:r>
          </a:p>
          <a:p>
            <a:r>
              <a:rPr lang="en-US" sz="1400" b="1" dirty="0"/>
              <a:t>&gt; $100K</a:t>
            </a:r>
          </a:p>
        </p:txBody>
      </p:sp>
      <p:sp>
        <p:nvSpPr>
          <p:cNvPr id="11" name="TextBox 10">
            <a:extLst>
              <a:ext uri="{FF2B5EF4-FFF2-40B4-BE49-F238E27FC236}">
                <a16:creationId xmlns:a16="http://schemas.microsoft.com/office/drawing/2014/main" id="{35FE3025-6A2C-77A2-C7DD-23AA2A887554}"/>
              </a:ext>
            </a:extLst>
          </p:cNvPr>
          <p:cNvSpPr txBox="1"/>
          <p:nvPr/>
        </p:nvSpPr>
        <p:spPr>
          <a:xfrm>
            <a:off x="236594" y="5480591"/>
            <a:ext cx="1137510" cy="323165"/>
          </a:xfrm>
          <a:prstGeom prst="rect">
            <a:avLst/>
          </a:prstGeom>
          <a:noFill/>
          <a:ln>
            <a:noFill/>
          </a:ln>
        </p:spPr>
        <p:txBody>
          <a:bodyPr wrap="square" rtlCol="0">
            <a:spAutoFit/>
          </a:bodyPr>
          <a:lstStyle/>
          <a:p>
            <a:pPr algn="ctr"/>
            <a:r>
              <a:rPr lang="en-US" sz="1500" b="1" dirty="0">
                <a:solidFill>
                  <a:schemeClr val="bg2"/>
                </a:solidFill>
                <a:latin typeface="Arial" panose="020B0604020202020204" pitchFamily="34" charset="0"/>
                <a:cs typeface="Arial" panose="020B0604020202020204" pitchFamily="34" charset="0"/>
              </a:rPr>
              <a:t>Immediate</a:t>
            </a:r>
          </a:p>
        </p:txBody>
      </p:sp>
      <p:sp>
        <p:nvSpPr>
          <p:cNvPr id="14" name="TextBox 13">
            <a:extLst>
              <a:ext uri="{FF2B5EF4-FFF2-40B4-BE49-F238E27FC236}">
                <a16:creationId xmlns:a16="http://schemas.microsoft.com/office/drawing/2014/main" id="{12F19000-5C04-14F9-B004-E80EF7539F70}"/>
              </a:ext>
            </a:extLst>
          </p:cNvPr>
          <p:cNvSpPr txBox="1"/>
          <p:nvPr/>
        </p:nvSpPr>
        <p:spPr>
          <a:xfrm>
            <a:off x="2303976" y="5495979"/>
            <a:ext cx="1728216" cy="307777"/>
          </a:xfrm>
          <a:prstGeom prst="rect">
            <a:avLst/>
          </a:prstGeom>
          <a:noFill/>
        </p:spPr>
        <p:txBody>
          <a:bodyPr wrap="square" rtlCol="0">
            <a:spAutoFit/>
          </a:bodyPr>
          <a:lstStyle/>
          <a:p>
            <a:pPr algn="ctr"/>
            <a:r>
              <a:rPr lang="en-US" sz="1400" b="1" dirty="0">
                <a:solidFill>
                  <a:schemeClr val="bg2"/>
                </a:solidFill>
                <a:latin typeface="Arial" panose="020B0604020202020204" pitchFamily="34" charset="0"/>
                <a:cs typeface="Arial" panose="020B0604020202020204" pitchFamily="34" charset="0"/>
              </a:rPr>
              <a:t>7-10 Days</a:t>
            </a:r>
          </a:p>
        </p:txBody>
      </p:sp>
      <p:sp>
        <p:nvSpPr>
          <p:cNvPr id="15" name="TextBox 14">
            <a:extLst>
              <a:ext uri="{FF2B5EF4-FFF2-40B4-BE49-F238E27FC236}">
                <a16:creationId xmlns:a16="http://schemas.microsoft.com/office/drawing/2014/main" id="{F342D8DC-4EC4-49B7-D761-A2200D925ADB}"/>
              </a:ext>
            </a:extLst>
          </p:cNvPr>
          <p:cNvSpPr txBox="1"/>
          <p:nvPr/>
        </p:nvSpPr>
        <p:spPr>
          <a:xfrm>
            <a:off x="4667589" y="5503014"/>
            <a:ext cx="1791221" cy="307777"/>
          </a:xfrm>
          <a:prstGeom prst="rect">
            <a:avLst/>
          </a:prstGeom>
          <a:noFill/>
        </p:spPr>
        <p:txBody>
          <a:bodyPr wrap="square" rtlCol="0">
            <a:spAutoFit/>
          </a:bodyPr>
          <a:lstStyle/>
          <a:p>
            <a:pPr algn="ctr"/>
            <a:r>
              <a:rPr lang="en-US" sz="1400" b="1" dirty="0">
                <a:solidFill>
                  <a:schemeClr val="bg2"/>
                </a:solidFill>
                <a:latin typeface="Arial" panose="020B0604020202020204" pitchFamily="34" charset="0"/>
                <a:cs typeface="Arial" panose="020B0604020202020204" pitchFamily="34" charset="0"/>
              </a:rPr>
              <a:t>3-6 Weeks</a:t>
            </a:r>
          </a:p>
        </p:txBody>
      </p:sp>
      <p:sp>
        <p:nvSpPr>
          <p:cNvPr id="16" name="TextBox 15">
            <a:extLst>
              <a:ext uri="{FF2B5EF4-FFF2-40B4-BE49-F238E27FC236}">
                <a16:creationId xmlns:a16="http://schemas.microsoft.com/office/drawing/2014/main" id="{F57AE5BF-0EE4-A5DD-2FDD-CCFA140DFD66}"/>
              </a:ext>
            </a:extLst>
          </p:cNvPr>
          <p:cNvSpPr txBox="1"/>
          <p:nvPr/>
        </p:nvSpPr>
        <p:spPr>
          <a:xfrm>
            <a:off x="7491226" y="5480591"/>
            <a:ext cx="1402289" cy="307777"/>
          </a:xfrm>
          <a:prstGeom prst="rect">
            <a:avLst/>
          </a:prstGeom>
          <a:noFill/>
          <a:ln w="19050">
            <a:noFill/>
          </a:ln>
        </p:spPr>
        <p:txBody>
          <a:bodyPr wrap="square" rtlCol="0">
            <a:spAutoFit/>
          </a:bodyPr>
          <a:lstStyle/>
          <a:p>
            <a:pPr algn="ctr"/>
            <a:r>
              <a:rPr lang="en-US" sz="1400" b="1" dirty="0">
                <a:solidFill>
                  <a:schemeClr val="bg2"/>
                </a:solidFill>
                <a:latin typeface="Arial" panose="020B0604020202020204" pitchFamily="34" charset="0"/>
                <a:cs typeface="Arial" panose="020B0604020202020204" pitchFamily="34" charset="0"/>
              </a:rPr>
              <a:t>&gt; 3 Months</a:t>
            </a:r>
          </a:p>
        </p:txBody>
      </p:sp>
      <p:sp>
        <p:nvSpPr>
          <p:cNvPr id="17" name="Frame 16" descr="Graphic showing length of time that informal and formal solicitations can take.">
            <a:extLst>
              <a:ext uri="{FF2B5EF4-FFF2-40B4-BE49-F238E27FC236}">
                <a16:creationId xmlns:a16="http://schemas.microsoft.com/office/drawing/2014/main" id="{88E3B54D-33A0-D2B9-96B0-82683DAD7FF7}"/>
              </a:ext>
            </a:extLst>
          </p:cNvPr>
          <p:cNvSpPr/>
          <p:nvPr/>
        </p:nvSpPr>
        <p:spPr>
          <a:xfrm>
            <a:off x="68580" y="3898500"/>
            <a:ext cx="9006169" cy="1912292"/>
          </a:xfrm>
          <a:prstGeom prst="frame">
            <a:avLst>
              <a:gd name="adj1" fmla="val 253"/>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15388755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41663" y="285059"/>
            <a:ext cx="8130837" cy="998440"/>
          </a:xfrm>
        </p:spPr>
        <p:txBody>
          <a:bodyPr anchor="b">
            <a:normAutofit/>
          </a:bodyPr>
          <a:lstStyle/>
          <a:p>
            <a:r>
              <a:rPr lang="en-US" dirty="0"/>
              <a:t>BUYING FROM CONTRACTS </a:t>
            </a:r>
          </a:p>
        </p:txBody>
      </p:sp>
      <p:sp>
        <p:nvSpPr>
          <p:cNvPr id="2" name="Rectangle 1">
            <a:extLst>
              <a:ext uri="{FF2B5EF4-FFF2-40B4-BE49-F238E27FC236}">
                <a16:creationId xmlns:a16="http://schemas.microsoft.com/office/drawing/2014/main" id="{0E923267-8B1A-4B4B-C735-D7B1DE4319CA}"/>
              </a:ext>
            </a:extLst>
          </p:cNvPr>
          <p:cNvSpPr/>
          <p:nvPr/>
        </p:nvSpPr>
        <p:spPr>
          <a:xfrm>
            <a:off x="454748" y="1711841"/>
            <a:ext cx="8234504" cy="4031873"/>
          </a:xfrm>
          <a:prstGeom prst="rect">
            <a:avLst/>
          </a:prstGeom>
        </p:spPr>
        <p:txBody>
          <a:bodyPr wrap="square">
            <a:spAutoFit/>
          </a:bodyPr>
          <a:lstStyle/>
          <a:p>
            <a:pPr marL="342900" indent="-342900">
              <a:buFont typeface="Wingdings" panose="05000000000000000000" pitchFamily="2" charset="2"/>
              <a:buChar char="Ø"/>
            </a:pPr>
            <a:r>
              <a:rPr lang="en-US" sz="1600" dirty="0">
                <a:solidFill>
                  <a:schemeClr val="bg1"/>
                </a:solidFill>
              </a:rPr>
              <a:t>Contracts are the easiest way to buy at the UW.  Here are some of the benefits of using Contracts:</a:t>
            </a:r>
          </a:p>
          <a:p>
            <a:pPr marL="342900" indent="-342900">
              <a:buFont typeface="Wingdings" panose="05000000000000000000" pitchFamily="2" charset="2"/>
              <a:buChar char="Ø"/>
            </a:pPr>
            <a:endParaRPr lang="en-US" sz="1600" dirty="0">
              <a:solidFill>
                <a:schemeClr val="bg1"/>
              </a:solidFill>
            </a:endParaRPr>
          </a:p>
          <a:p>
            <a:pPr marL="952393" lvl="1" indent="-342900">
              <a:buFont typeface="Wingdings" panose="05000000000000000000" pitchFamily="2" charset="2"/>
              <a:buChar char="ü"/>
            </a:pPr>
            <a:r>
              <a:rPr lang="en-US" sz="1600" dirty="0">
                <a:solidFill>
                  <a:schemeClr val="bg1"/>
                </a:solidFill>
              </a:rPr>
              <a:t>No competitive bid requirements</a:t>
            </a:r>
          </a:p>
          <a:p>
            <a:pPr marL="952393" lvl="1" indent="-342900">
              <a:buFont typeface="Wingdings" panose="05000000000000000000" pitchFamily="2" charset="2"/>
              <a:buChar char="ü"/>
            </a:pPr>
            <a:r>
              <a:rPr lang="en-US" sz="1600" dirty="0">
                <a:solidFill>
                  <a:schemeClr val="bg1"/>
                </a:solidFill>
              </a:rPr>
              <a:t>Established pricing and discounts</a:t>
            </a:r>
          </a:p>
          <a:p>
            <a:pPr marL="952393" lvl="1" indent="-342900">
              <a:buFont typeface="Wingdings" panose="05000000000000000000" pitchFamily="2" charset="2"/>
              <a:buChar char="ü"/>
            </a:pPr>
            <a:r>
              <a:rPr lang="en-US" sz="1600" dirty="0">
                <a:solidFill>
                  <a:schemeClr val="bg1"/>
                </a:solidFill>
              </a:rPr>
              <a:t>No sole source requirements</a:t>
            </a:r>
          </a:p>
          <a:p>
            <a:pPr marL="952393" lvl="1" indent="-342900">
              <a:buFont typeface="Wingdings" panose="05000000000000000000" pitchFamily="2" charset="2"/>
              <a:buChar char="ü"/>
            </a:pPr>
            <a:r>
              <a:rPr lang="en-US" sz="1600" dirty="0">
                <a:solidFill>
                  <a:schemeClr val="bg1"/>
                </a:solidFill>
              </a:rPr>
              <a:t>They can be used at any dollar amount</a:t>
            </a:r>
          </a:p>
          <a:p>
            <a:pPr marL="952393" lvl="1" indent="-342900">
              <a:buFont typeface="Wingdings" panose="05000000000000000000" pitchFamily="2" charset="2"/>
              <a:buChar char="ü"/>
            </a:pPr>
            <a:r>
              <a:rPr lang="en-US" sz="1600" dirty="0">
                <a:solidFill>
                  <a:schemeClr val="bg1"/>
                </a:solidFill>
              </a:rPr>
              <a:t>Terms and conditions are pre-negotiated</a:t>
            </a:r>
          </a:p>
          <a:p>
            <a:pPr marL="952393" lvl="1" indent="-342900">
              <a:buFont typeface="Wingdings" panose="05000000000000000000" pitchFamily="2" charset="2"/>
              <a:buChar char="ü"/>
            </a:pPr>
            <a:r>
              <a:rPr lang="en-US" sz="1600" dirty="0">
                <a:solidFill>
                  <a:schemeClr val="bg1"/>
                </a:solidFill>
              </a:rPr>
              <a:t>Contract Sales Representatives can provide assistance with:</a:t>
            </a:r>
          </a:p>
          <a:p>
            <a:pPr marL="1561887" lvl="2" indent="-342900">
              <a:buFont typeface="Wingdings" panose="05000000000000000000" pitchFamily="2" charset="2"/>
              <a:buChar char="§"/>
            </a:pPr>
            <a:r>
              <a:rPr lang="en-US" sz="1600" dirty="0">
                <a:solidFill>
                  <a:schemeClr val="bg1"/>
                </a:solidFill>
              </a:rPr>
              <a:t>Product selection</a:t>
            </a:r>
          </a:p>
          <a:p>
            <a:pPr marL="1561887" lvl="2" indent="-342900">
              <a:buFont typeface="Wingdings" panose="05000000000000000000" pitchFamily="2" charset="2"/>
              <a:buChar char="§"/>
            </a:pPr>
            <a:r>
              <a:rPr lang="en-US" sz="1600" dirty="0">
                <a:solidFill>
                  <a:schemeClr val="bg1"/>
                </a:solidFill>
              </a:rPr>
              <a:t>Installation</a:t>
            </a:r>
          </a:p>
          <a:p>
            <a:pPr marL="1561887" lvl="2" indent="-342900">
              <a:buFont typeface="Wingdings" panose="05000000000000000000" pitchFamily="2" charset="2"/>
              <a:buChar char="§"/>
            </a:pPr>
            <a:r>
              <a:rPr lang="en-US" sz="1600" dirty="0">
                <a:solidFill>
                  <a:schemeClr val="bg1"/>
                </a:solidFill>
              </a:rPr>
              <a:t>Training</a:t>
            </a:r>
          </a:p>
          <a:p>
            <a:pPr marL="1561887" lvl="2" indent="-342900">
              <a:buFont typeface="Wingdings" panose="05000000000000000000" pitchFamily="2" charset="2"/>
              <a:buChar char="§"/>
            </a:pPr>
            <a:r>
              <a:rPr lang="en-US" sz="1600" dirty="0">
                <a:solidFill>
                  <a:schemeClr val="bg1"/>
                </a:solidFill>
              </a:rPr>
              <a:t>Returns</a:t>
            </a:r>
          </a:p>
          <a:p>
            <a:pPr marL="1561887" lvl="2" indent="-342900">
              <a:buFont typeface="Wingdings" panose="05000000000000000000" pitchFamily="2" charset="2"/>
              <a:buChar char="§"/>
            </a:pPr>
            <a:endParaRPr lang="en-US" sz="1600" dirty="0">
              <a:solidFill>
                <a:schemeClr val="bg1"/>
              </a:solidFill>
            </a:endParaRPr>
          </a:p>
          <a:p>
            <a:pPr marL="342900" indent="-342900">
              <a:buFont typeface="Wingdings" panose="05000000000000000000" pitchFamily="2" charset="2"/>
              <a:buChar char="Ø"/>
            </a:pPr>
            <a:r>
              <a:rPr lang="en-US" sz="1600" dirty="0">
                <a:solidFill>
                  <a:schemeClr val="bg1"/>
                </a:solidFill>
              </a:rPr>
              <a:t>Buying from a Contract provides the best overall value to the University and results in lower overall cost.</a:t>
            </a:r>
          </a:p>
        </p:txBody>
      </p:sp>
    </p:spTree>
    <p:extLst>
      <p:ext uri="{BB962C8B-B14F-4D97-AF65-F5344CB8AC3E}">
        <p14:creationId xmlns:p14="http://schemas.microsoft.com/office/powerpoint/2010/main" val="3710561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41663" y="285059"/>
            <a:ext cx="8130837" cy="998440"/>
          </a:xfrm>
        </p:spPr>
        <p:txBody>
          <a:bodyPr anchor="b">
            <a:normAutofit/>
          </a:bodyPr>
          <a:lstStyle/>
          <a:p>
            <a:r>
              <a:rPr lang="en-US" dirty="0"/>
              <a:t>PLANNING BEFORE BUYING</a:t>
            </a:r>
          </a:p>
        </p:txBody>
      </p:sp>
      <p:sp>
        <p:nvSpPr>
          <p:cNvPr id="2" name="TextBox 1">
            <a:extLst>
              <a:ext uri="{FF2B5EF4-FFF2-40B4-BE49-F238E27FC236}">
                <a16:creationId xmlns:a16="http://schemas.microsoft.com/office/drawing/2014/main" id="{B2BEA86C-0C66-5731-88EB-198BFA181676}"/>
              </a:ext>
            </a:extLst>
          </p:cNvPr>
          <p:cNvSpPr txBox="1"/>
          <p:nvPr/>
        </p:nvSpPr>
        <p:spPr>
          <a:xfrm>
            <a:off x="441663" y="1596175"/>
            <a:ext cx="5901987" cy="830997"/>
          </a:xfrm>
          <a:prstGeom prst="rect">
            <a:avLst/>
          </a:prstGeom>
          <a:noFill/>
        </p:spPr>
        <p:txBody>
          <a:bodyPr wrap="square" rtlCol="0">
            <a:spAutoFit/>
          </a:bodyPr>
          <a:lstStyle/>
          <a:p>
            <a:pPr marL="342900" indent="-342900">
              <a:buFont typeface="Wingdings" panose="05000000000000000000" pitchFamily="2" charset="2"/>
              <a:buChar char="Ø"/>
            </a:pPr>
            <a:r>
              <a:rPr lang="en-US" sz="1600" dirty="0">
                <a:solidFill>
                  <a:schemeClr val="bg1"/>
                </a:solidFill>
              </a:rPr>
              <a:t>By asking yourself these important questions before starting the procurement process, you can save time and money:          </a:t>
            </a:r>
          </a:p>
        </p:txBody>
      </p:sp>
      <p:sp>
        <p:nvSpPr>
          <p:cNvPr id="4" name="TextBox 3">
            <a:extLst>
              <a:ext uri="{FF2B5EF4-FFF2-40B4-BE49-F238E27FC236}">
                <a16:creationId xmlns:a16="http://schemas.microsoft.com/office/drawing/2014/main" id="{543EA3B8-032E-9436-823B-9FEECEB93CD5}"/>
              </a:ext>
            </a:extLst>
          </p:cNvPr>
          <p:cNvSpPr txBox="1"/>
          <p:nvPr/>
        </p:nvSpPr>
        <p:spPr>
          <a:xfrm>
            <a:off x="1089740" y="2519505"/>
            <a:ext cx="6285952" cy="2677656"/>
          </a:xfrm>
          <a:prstGeom prst="rect">
            <a:avLst/>
          </a:prstGeom>
          <a:noFill/>
        </p:spPr>
        <p:txBody>
          <a:bodyPr wrap="square" rtlCol="0">
            <a:spAutoFit/>
          </a:bodyPr>
          <a:lstStyle/>
          <a:p>
            <a:pPr marL="285750" indent="-285750">
              <a:buFont typeface="Wingdings" panose="05000000000000000000" pitchFamily="2" charset="2"/>
              <a:buChar char="ü"/>
            </a:pPr>
            <a:r>
              <a:rPr lang="en-US" sz="1200" dirty="0">
                <a:solidFill>
                  <a:schemeClr val="bg1"/>
                </a:solidFill>
              </a:rPr>
              <a:t>What exactly do I need?</a:t>
            </a:r>
          </a:p>
          <a:p>
            <a:pPr marL="285750" indent="-285750">
              <a:buFont typeface="Wingdings" panose="05000000000000000000" pitchFamily="2" charset="2"/>
              <a:buChar char="ü"/>
            </a:pPr>
            <a:endParaRPr lang="en-US" sz="1200" dirty="0">
              <a:solidFill>
                <a:schemeClr val="bg1"/>
              </a:solidFill>
            </a:endParaRPr>
          </a:p>
          <a:p>
            <a:pPr marL="285750" indent="-285750">
              <a:buFont typeface="Wingdings" panose="05000000000000000000" pitchFamily="2" charset="2"/>
              <a:buChar char="ü"/>
            </a:pPr>
            <a:r>
              <a:rPr lang="en-US" sz="1200" dirty="0">
                <a:solidFill>
                  <a:schemeClr val="bg1"/>
                </a:solidFill>
              </a:rPr>
              <a:t>Will the goods/services exceed the direct buy limit?</a:t>
            </a:r>
          </a:p>
          <a:p>
            <a:pPr marL="285750" indent="-285750">
              <a:buFont typeface="Wingdings" panose="05000000000000000000" pitchFamily="2" charset="2"/>
              <a:buChar char="ü"/>
            </a:pPr>
            <a:endParaRPr lang="en-US" sz="1200" dirty="0">
              <a:solidFill>
                <a:schemeClr val="bg1"/>
              </a:solidFill>
            </a:endParaRPr>
          </a:p>
          <a:p>
            <a:pPr marL="285750" indent="-285750">
              <a:buFont typeface="Wingdings" panose="05000000000000000000" pitchFamily="2" charset="2"/>
              <a:buChar char="ü"/>
            </a:pPr>
            <a:r>
              <a:rPr lang="en-US" sz="1200" dirty="0">
                <a:solidFill>
                  <a:schemeClr val="bg1"/>
                </a:solidFill>
              </a:rPr>
              <a:t>When do I need it?</a:t>
            </a:r>
          </a:p>
          <a:p>
            <a:pPr marL="285750" indent="-285750">
              <a:buFont typeface="Wingdings" panose="05000000000000000000" pitchFamily="2" charset="2"/>
              <a:buChar char="ü"/>
            </a:pPr>
            <a:endParaRPr lang="en-US" sz="1200" dirty="0">
              <a:solidFill>
                <a:schemeClr val="bg1"/>
              </a:solidFill>
            </a:endParaRPr>
          </a:p>
          <a:p>
            <a:pPr marL="285750" indent="-285750">
              <a:buFont typeface="Wingdings" panose="05000000000000000000" pitchFamily="2" charset="2"/>
              <a:buChar char="ü"/>
            </a:pPr>
            <a:r>
              <a:rPr lang="en-US" sz="1200" dirty="0">
                <a:solidFill>
                  <a:schemeClr val="bg1"/>
                </a:solidFill>
              </a:rPr>
              <a:t>What are the specific requirements? </a:t>
            </a:r>
          </a:p>
          <a:p>
            <a:pPr marL="285750" indent="-285750">
              <a:buFont typeface="Wingdings" panose="05000000000000000000" pitchFamily="2" charset="2"/>
              <a:buChar char="ü"/>
            </a:pPr>
            <a:endParaRPr lang="en-US" sz="1200" dirty="0">
              <a:solidFill>
                <a:schemeClr val="bg1"/>
              </a:solidFill>
            </a:endParaRPr>
          </a:p>
          <a:p>
            <a:pPr marL="285750" indent="-285750">
              <a:buFont typeface="Wingdings" panose="05000000000000000000" pitchFamily="2" charset="2"/>
              <a:buChar char="ü"/>
            </a:pPr>
            <a:r>
              <a:rPr lang="en-US" sz="1200" dirty="0">
                <a:solidFill>
                  <a:schemeClr val="bg1"/>
                </a:solidFill>
              </a:rPr>
              <a:t>Is what I want available in the Workday Catalog?  If it isn’t, is there a Contract available?</a:t>
            </a:r>
          </a:p>
          <a:p>
            <a:pPr marL="285750" indent="-285750">
              <a:buFont typeface="Wingdings" panose="05000000000000000000" pitchFamily="2" charset="2"/>
              <a:buChar char="ü"/>
            </a:pPr>
            <a:endParaRPr lang="en-US" sz="1200" dirty="0">
              <a:solidFill>
                <a:schemeClr val="bg1"/>
              </a:solidFill>
            </a:endParaRPr>
          </a:p>
          <a:p>
            <a:pPr marL="285750" indent="-285750">
              <a:buFont typeface="Wingdings" panose="05000000000000000000" pitchFamily="2" charset="2"/>
              <a:buChar char="ü"/>
            </a:pPr>
            <a:r>
              <a:rPr lang="en-US" sz="1200" dirty="0">
                <a:solidFill>
                  <a:schemeClr val="bg1"/>
                </a:solidFill>
              </a:rPr>
              <a:t>Does the purchase qualify as a sole source?</a:t>
            </a:r>
          </a:p>
          <a:p>
            <a:pPr marL="285750" indent="-285750">
              <a:buFont typeface="Wingdings" panose="05000000000000000000" pitchFamily="2" charset="2"/>
              <a:buChar char="ü"/>
            </a:pPr>
            <a:endParaRPr lang="en-US" sz="1200" dirty="0">
              <a:solidFill>
                <a:schemeClr val="bg1"/>
              </a:solidFill>
            </a:endParaRPr>
          </a:p>
          <a:p>
            <a:pPr marL="285750" indent="-285750">
              <a:buFont typeface="Wingdings" panose="05000000000000000000" pitchFamily="2" charset="2"/>
              <a:buChar char="ü"/>
            </a:pPr>
            <a:r>
              <a:rPr lang="en-US" sz="1200" dirty="0">
                <a:solidFill>
                  <a:schemeClr val="bg1"/>
                </a:solidFill>
              </a:rPr>
              <a:t>Will I need to do a competitive solicitation?</a:t>
            </a:r>
          </a:p>
        </p:txBody>
      </p:sp>
      <p:sp>
        <p:nvSpPr>
          <p:cNvPr id="5" name="TextBox 4">
            <a:extLst>
              <a:ext uri="{FF2B5EF4-FFF2-40B4-BE49-F238E27FC236}">
                <a16:creationId xmlns:a16="http://schemas.microsoft.com/office/drawing/2014/main" id="{75D8E7FC-DA54-512A-8842-7EBEF2B59049}"/>
              </a:ext>
            </a:extLst>
          </p:cNvPr>
          <p:cNvSpPr txBox="1"/>
          <p:nvPr/>
        </p:nvSpPr>
        <p:spPr>
          <a:xfrm>
            <a:off x="441663" y="5249044"/>
            <a:ext cx="7925007" cy="584775"/>
          </a:xfrm>
          <a:prstGeom prst="rect">
            <a:avLst/>
          </a:prstGeom>
          <a:noFill/>
        </p:spPr>
        <p:txBody>
          <a:bodyPr wrap="square" rtlCol="0">
            <a:spAutoFit/>
          </a:bodyPr>
          <a:lstStyle/>
          <a:p>
            <a:pPr marL="342900" indent="-342900">
              <a:buFont typeface="Wingdings" panose="05000000000000000000" pitchFamily="2" charset="2"/>
              <a:buChar char="Ø"/>
            </a:pPr>
            <a:r>
              <a:rPr lang="en-US" sz="1600" dirty="0">
                <a:solidFill>
                  <a:schemeClr val="bg1"/>
                </a:solidFill>
              </a:rPr>
              <a:t>Always make sure to communicate early with Procurement Services if you are not sure about any of the questions above.         </a:t>
            </a:r>
          </a:p>
        </p:txBody>
      </p:sp>
      <p:pic>
        <p:nvPicPr>
          <p:cNvPr id="6" name="Picture 5">
            <a:extLst>
              <a:ext uri="{FF2B5EF4-FFF2-40B4-BE49-F238E27FC236}">
                <a16:creationId xmlns:a16="http://schemas.microsoft.com/office/drawing/2014/main" id="{DEDA5AB6-B940-EBF0-9860-891E7E085EA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2200" y="938029"/>
            <a:ext cx="2834640" cy="2978285"/>
          </a:xfrm>
          <a:prstGeom prst="rect">
            <a:avLst/>
          </a:prstGeom>
          <a:ln w="9525">
            <a:solidFill>
              <a:schemeClr val="tx1"/>
            </a:solidFill>
          </a:ln>
        </p:spPr>
      </p:pic>
    </p:spTree>
    <p:extLst>
      <p:ext uri="{BB962C8B-B14F-4D97-AF65-F5344CB8AC3E}">
        <p14:creationId xmlns:p14="http://schemas.microsoft.com/office/powerpoint/2010/main" val="3513715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C79BA-6FEC-8C02-833D-3DFB595C317E}"/>
              </a:ext>
            </a:extLst>
          </p:cNvPr>
          <p:cNvSpPr>
            <a:spLocks noGrp="1"/>
          </p:cNvSpPr>
          <p:nvPr>
            <p:ph type="title"/>
          </p:nvPr>
        </p:nvSpPr>
        <p:spPr/>
        <p:txBody>
          <a:bodyPr/>
          <a:lstStyle/>
          <a:p>
            <a:r>
              <a:rPr lang="en-US" dirty="0"/>
              <a:t>RESOURCES</a:t>
            </a:r>
          </a:p>
        </p:txBody>
      </p:sp>
      <p:sp>
        <p:nvSpPr>
          <p:cNvPr id="4" name="TextBox 3">
            <a:extLst>
              <a:ext uri="{FF2B5EF4-FFF2-40B4-BE49-F238E27FC236}">
                <a16:creationId xmlns:a16="http://schemas.microsoft.com/office/drawing/2014/main" id="{9FBB9E36-ECE3-4659-21C2-B40C9F8E017F}"/>
              </a:ext>
            </a:extLst>
          </p:cNvPr>
          <p:cNvSpPr txBox="1"/>
          <p:nvPr/>
        </p:nvSpPr>
        <p:spPr>
          <a:xfrm>
            <a:off x="441663" y="1670720"/>
            <a:ext cx="8359142" cy="5539978"/>
          </a:xfrm>
          <a:prstGeom prst="rect">
            <a:avLst/>
          </a:prstGeom>
          <a:noFill/>
        </p:spPr>
        <p:txBody>
          <a:bodyPr wrap="square" rtlCol="0">
            <a:spAutoFit/>
          </a:bodyPr>
          <a:lstStyle/>
          <a:p>
            <a:endParaRPr lang="en-US" sz="1600" u="sng" dirty="0"/>
          </a:p>
          <a:p>
            <a:pPr marL="285750" indent="-285750">
              <a:buFont typeface="Wingdings" panose="05000000000000000000" pitchFamily="2" charset="2"/>
              <a:buChar char="Ø"/>
            </a:pPr>
            <a:r>
              <a:rPr lang="en-US" sz="1600" b="1" dirty="0">
                <a:solidFill>
                  <a:schemeClr val="accent6"/>
                </a:solidFill>
              </a:rPr>
              <a:t>Subject Matter Experts</a:t>
            </a:r>
            <a:r>
              <a:rPr lang="en-US" b="1" dirty="0">
                <a:solidFill>
                  <a:schemeClr val="accent6"/>
                </a:solidFill>
              </a:rPr>
              <a:t>: </a:t>
            </a:r>
            <a:r>
              <a:rPr lang="en-US" sz="1400" dirty="0">
                <a:solidFill>
                  <a:schemeClr val="accent6"/>
                </a:solidFill>
                <a:hlinkClick r:id="rId2"/>
              </a:rPr>
              <a:t>https://finance.uw.edu/ps/contact-us/subject-matter-experts</a:t>
            </a:r>
            <a:endParaRPr lang="en-US" sz="1400" dirty="0">
              <a:solidFill>
                <a:schemeClr val="accent6"/>
              </a:solidFill>
            </a:endParaRPr>
          </a:p>
          <a:p>
            <a:pPr marL="285750" indent="-285750">
              <a:buFont typeface="Wingdings" panose="05000000000000000000" pitchFamily="2" charset="2"/>
              <a:buChar char="Ø"/>
            </a:pPr>
            <a:endParaRPr lang="en-US" b="1" dirty="0">
              <a:solidFill>
                <a:schemeClr val="accent6"/>
              </a:solidFill>
            </a:endParaRPr>
          </a:p>
          <a:p>
            <a:pPr marL="285750" indent="-285750">
              <a:buFont typeface="Wingdings" panose="05000000000000000000" pitchFamily="2" charset="2"/>
              <a:buChar char="Ø"/>
            </a:pPr>
            <a:r>
              <a:rPr lang="en-US" sz="1600" b="1" dirty="0">
                <a:solidFill>
                  <a:schemeClr val="accent6"/>
                </a:solidFill>
              </a:rPr>
              <a:t>How to Buy</a:t>
            </a:r>
            <a:r>
              <a:rPr lang="en-US" sz="1600" dirty="0">
                <a:solidFill>
                  <a:schemeClr val="accent6"/>
                </a:solidFill>
              </a:rPr>
              <a:t>: </a:t>
            </a:r>
            <a:r>
              <a:rPr lang="en-US" sz="1400" dirty="0">
                <a:hlinkClick r:id="rId3"/>
              </a:rPr>
              <a:t>https://finance.uw.edu/ps/how-to-buy</a:t>
            </a:r>
            <a:r>
              <a:rPr lang="en-US" sz="1400" dirty="0"/>
              <a:t> </a:t>
            </a:r>
            <a:endParaRPr lang="en-US" sz="1400" dirty="0">
              <a:solidFill>
                <a:schemeClr val="accent6"/>
              </a:solidFill>
            </a:endParaRPr>
          </a:p>
          <a:p>
            <a:pPr marL="285750" indent="-285750">
              <a:buFont typeface="Wingdings" panose="05000000000000000000" pitchFamily="2" charset="2"/>
              <a:buChar char="Ø"/>
            </a:pPr>
            <a:endParaRPr lang="en-US" sz="1600" dirty="0">
              <a:solidFill>
                <a:schemeClr val="accent6"/>
              </a:solidFill>
            </a:endParaRPr>
          </a:p>
          <a:p>
            <a:pPr marL="285750" indent="-285750">
              <a:buFont typeface="Wingdings" panose="05000000000000000000" pitchFamily="2" charset="2"/>
              <a:buChar char="Ø"/>
            </a:pPr>
            <a:r>
              <a:rPr lang="en-US" sz="1600" b="1" dirty="0">
                <a:solidFill>
                  <a:schemeClr val="accent6"/>
                </a:solidFill>
              </a:rPr>
              <a:t>Sole Source Justifications</a:t>
            </a:r>
            <a:r>
              <a:rPr lang="en-US" b="1" dirty="0">
                <a:solidFill>
                  <a:schemeClr val="accent6"/>
                </a:solidFill>
              </a:rPr>
              <a:t>:</a:t>
            </a:r>
            <a:r>
              <a:rPr lang="en-US" sz="1600" dirty="0"/>
              <a:t>: </a:t>
            </a:r>
            <a:r>
              <a:rPr lang="en-US" sz="1400" dirty="0">
                <a:hlinkClick r:id="rId4"/>
              </a:rPr>
              <a:t>https://finance.uw.edu/ps/how-to-buy/sole-source-purchasing</a:t>
            </a:r>
            <a:endParaRPr lang="en-US" sz="1400" dirty="0"/>
          </a:p>
          <a:p>
            <a:pPr marL="285750" indent="-285750">
              <a:buFont typeface="Wingdings" panose="05000000000000000000" pitchFamily="2" charset="2"/>
              <a:buChar char="Ø"/>
            </a:pPr>
            <a:endParaRPr lang="en-US" sz="1400" dirty="0"/>
          </a:p>
          <a:p>
            <a:pPr marL="285750" indent="-285750">
              <a:buFont typeface="Wingdings" panose="05000000000000000000" pitchFamily="2" charset="2"/>
              <a:buChar char="Ø"/>
            </a:pPr>
            <a:r>
              <a:rPr lang="en-US" sz="1600" b="1" dirty="0">
                <a:solidFill>
                  <a:schemeClr val="accent6"/>
                </a:solidFill>
              </a:rPr>
              <a:t>Procurement Sole Source Justification web form:</a:t>
            </a:r>
            <a:r>
              <a:rPr lang="en-US" sz="1600" dirty="0"/>
              <a:t>:</a:t>
            </a:r>
            <a:r>
              <a:rPr lang="en-US" sz="1400" dirty="0">
                <a:hlinkClick r:id="rId5"/>
              </a:rPr>
              <a:t>https://finance.uw.edu/ps/form/sole-source-justification</a:t>
            </a:r>
            <a:endParaRPr lang="en-US" sz="1400" dirty="0"/>
          </a:p>
          <a:p>
            <a:pPr marL="285750" indent="-285750">
              <a:buFont typeface="Wingdings" panose="05000000000000000000" pitchFamily="2" charset="2"/>
              <a:buChar char="Ø"/>
            </a:pPr>
            <a:endParaRPr lang="en-US" sz="1400" dirty="0"/>
          </a:p>
          <a:p>
            <a:pPr marL="285750" indent="-285750">
              <a:buFont typeface="Wingdings" panose="05000000000000000000" pitchFamily="2" charset="2"/>
              <a:buChar char="Ø"/>
            </a:pPr>
            <a:r>
              <a:rPr lang="en-US" sz="1600" b="1" dirty="0">
                <a:solidFill>
                  <a:schemeClr val="accent6"/>
                </a:solidFill>
              </a:rPr>
              <a:t>Sole Source Guidance and Example Job Aid:  </a:t>
            </a:r>
            <a:r>
              <a:rPr lang="en-US" sz="1400" dirty="0">
                <a:solidFill>
                  <a:schemeClr val="accent6"/>
                </a:solidFill>
                <a:hlinkClick r:id="rId6"/>
              </a:rPr>
              <a:t>https://finance.uw.edu/ps/files/guidance-for-writing-sole-source-justifications.pdf</a:t>
            </a:r>
            <a:endParaRPr lang="en-US" sz="1400" dirty="0">
              <a:solidFill>
                <a:schemeClr val="accent6"/>
              </a:solidFill>
            </a:endParaRP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sz="1600" b="1" dirty="0">
                <a:solidFill>
                  <a:schemeClr val="accent6"/>
                </a:solidFill>
              </a:rPr>
              <a:t>Competitive Solicitations</a:t>
            </a:r>
            <a:r>
              <a:rPr lang="en-US" sz="1600" dirty="0">
                <a:solidFill>
                  <a:schemeClr val="accent6"/>
                </a:solidFill>
              </a:rPr>
              <a:t>: </a:t>
            </a:r>
            <a:r>
              <a:rPr lang="en-US" sz="1400" dirty="0">
                <a:hlinkClick r:id="rId7"/>
              </a:rPr>
              <a:t>https://finance.uw.edu/ps/competition-guidelines-purchasing</a:t>
            </a:r>
            <a:r>
              <a:rPr lang="en-US" sz="1400" dirty="0"/>
              <a:t> </a:t>
            </a:r>
          </a:p>
          <a:p>
            <a:pPr marL="285750" indent="-285750">
              <a:buFont typeface="Wingdings" panose="05000000000000000000" pitchFamily="2" charset="2"/>
              <a:buChar char="Ø"/>
            </a:pPr>
            <a:endParaRPr lang="en-US" sz="1600" dirty="0"/>
          </a:p>
          <a:p>
            <a:pPr marL="285750" indent="-285750">
              <a:buFont typeface="Wingdings" panose="05000000000000000000" pitchFamily="2" charset="2"/>
              <a:buChar char="Ø"/>
            </a:pPr>
            <a:r>
              <a:rPr lang="en-US" sz="1600" b="1" dirty="0">
                <a:solidFill>
                  <a:schemeClr val="accent6"/>
                </a:solidFill>
              </a:rPr>
              <a:t>Buying from Contracts</a:t>
            </a:r>
            <a:r>
              <a:rPr lang="en-US" sz="1600" dirty="0">
                <a:solidFill>
                  <a:schemeClr val="accent6"/>
                </a:solidFill>
              </a:rPr>
              <a:t>: </a:t>
            </a:r>
            <a:r>
              <a:rPr lang="en-US" sz="1400" dirty="0">
                <a:hlinkClick r:id="rId8"/>
              </a:rPr>
              <a:t>https://finance.uw.edu/ps/how-to-buy/buying-from-uw-contracts</a:t>
            </a:r>
            <a:r>
              <a:rPr lang="en-US" sz="1400" dirty="0"/>
              <a:t> </a:t>
            </a:r>
          </a:p>
          <a:p>
            <a:pPr marL="285750" indent="-285750">
              <a:buFont typeface="Wingdings" panose="05000000000000000000" pitchFamily="2" charset="2"/>
              <a:buChar char="Ø"/>
            </a:pPr>
            <a:endParaRPr lang="en-US" sz="1600" dirty="0"/>
          </a:p>
          <a:p>
            <a:pPr marL="285750" indent="-285750">
              <a:buFont typeface="Wingdings" panose="05000000000000000000" pitchFamily="2" charset="2"/>
              <a:buChar char="Ø"/>
            </a:pPr>
            <a:endParaRPr lang="en-US" sz="1600" dirty="0">
              <a:solidFill>
                <a:srgbClr val="0070C0"/>
              </a:solidFill>
            </a:endParaRPr>
          </a:p>
          <a:p>
            <a:endParaRPr lang="en-US" sz="1600" dirty="0"/>
          </a:p>
          <a:p>
            <a:endParaRPr lang="en-US" sz="1600" dirty="0">
              <a:solidFill>
                <a:schemeClr val="bg1"/>
              </a:solidFill>
            </a:endParaRPr>
          </a:p>
          <a:p>
            <a:endParaRPr lang="en-US" sz="1600" dirty="0"/>
          </a:p>
          <a:p>
            <a:endParaRPr lang="en-US" sz="1600" dirty="0"/>
          </a:p>
        </p:txBody>
      </p:sp>
    </p:spTree>
    <p:extLst>
      <p:ext uri="{BB962C8B-B14F-4D97-AF65-F5344CB8AC3E}">
        <p14:creationId xmlns:p14="http://schemas.microsoft.com/office/powerpoint/2010/main" val="3054039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41663" y="285059"/>
            <a:ext cx="8130837" cy="998440"/>
          </a:xfrm>
        </p:spPr>
        <p:txBody>
          <a:bodyPr anchor="b">
            <a:normAutofit/>
          </a:bodyPr>
          <a:lstStyle/>
          <a:p>
            <a:r>
              <a:rPr lang="en-US" dirty="0"/>
              <a:t>DIRECT BUY LIMIT</a:t>
            </a:r>
          </a:p>
        </p:txBody>
      </p:sp>
      <p:grpSp>
        <p:nvGrpSpPr>
          <p:cNvPr id="2" name="Group 1" descr="The Direct Buy Limit currently set at $10K is the dollar limitation set by state law under which purchases may be made without securing competitive pricing.">
            <a:extLst>
              <a:ext uri="{FF2B5EF4-FFF2-40B4-BE49-F238E27FC236}">
                <a16:creationId xmlns:a16="http://schemas.microsoft.com/office/drawing/2014/main" id="{0455E7A0-6FAE-64E3-188E-752F3E023CE7}"/>
              </a:ext>
            </a:extLst>
          </p:cNvPr>
          <p:cNvGrpSpPr/>
          <p:nvPr/>
        </p:nvGrpSpPr>
        <p:grpSpPr>
          <a:xfrm>
            <a:off x="564282" y="1906500"/>
            <a:ext cx="8015435" cy="1105406"/>
            <a:chOff x="1072050" y="544915"/>
            <a:chExt cx="10826252" cy="1496305"/>
          </a:xfrm>
        </p:grpSpPr>
        <p:sp>
          <p:nvSpPr>
            <p:cNvPr id="4" name="Round Diagonal Corner Rectangle 4">
              <a:extLst>
                <a:ext uri="{FF2B5EF4-FFF2-40B4-BE49-F238E27FC236}">
                  <a16:creationId xmlns:a16="http://schemas.microsoft.com/office/drawing/2014/main" id="{766B2F13-C17D-95C1-0FBD-75A4393090CA}"/>
                </a:ext>
              </a:extLst>
            </p:cNvPr>
            <p:cNvSpPr/>
            <p:nvPr/>
          </p:nvSpPr>
          <p:spPr>
            <a:xfrm>
              <a:off x="1072050" y="544915"/>
              <a:ext cx="10826252" cy="1496305"/>
            </a:xfrm>
            <a:prstGeom prst="round2DiagRect">
              <a:avLst/>
            </a:prstGeom>
            <a:solidFill>
              <a:schemeClr val="accent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US" dirty="0"/>
            </a:p>
          </p:txBody>
        </p:sp>
        <p:sp>
          <p:nvSpPr>
            <p:cNvPr id="5" name="Round Diagonal Corner Rectangle 4">
              <a:extLst>
                <a:ext uri="{FF2B5EF4-FFF2-40B4-BE49-F238E27FC236}">
                  <a16:creationId xmlns:a16="http://schemas.microsoft.com/office/drawing/2014/main" id="{509D5003-69FD-A0AD-9F86-BC3DFAAB7FAF}"/>
                </a:ext>
              </a:extLst>
            </p:cNvPr>
            <p:cNvSpPr txBox="1"/>
            <p:nvPr/>
          </p:nvSpPr>
          <p:spPr>
            <a:xfrm>
              <a:off x="1145094" y="617959"/>
              <a:ext cx="10680164" cy="135021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112713" lvl="0" indent="-50800" algn="ctr" defTabSz="1066800">
                <a:lnSpc>
                  <a:spcPct val="90000"/>
                </a:lnSpc>
                <a:spcBef>
                  <a:spcPct val="0"/>
                </a:spcBef>
                <a:spcAft>
                  <a:spcPct val="35000"/>
                </a:spcAft>
              </a:pPr>
              <a:r>
                <a:rPr lang="en-US" sz="2000" kern="1200" dirty="0">
                  <a:solidFill>
                    <a:schemeClr val="bg1"/>
                  </a:solidFill>
                </a:rPr>
                <a:t>The Direct Buy Limit, currently set at $10K, is the dollar limitation set by State law under which purchases may be made without securing competitive pricing.</a:t>
              </a:r>
            </a:p>
          </p:txBody>
        </p:sp>
      </p:grpSp>
      <p:sp>
        <p:nvSpPr>
          <p:cNvPr id="6" name="TextBox 5">
            <a:extLst>
              <a:ext uri="{FF2B5EF4-FFF2-40B4-BE49-F238E27FC236}">
                <a16:creationId xmlns:a16="http://schemas.microsoft.com/office/drawing/2014/main" id="{A5407A36-83E8-650B-D25E-0E73BDA771B0}"/>
              </a:ext>
            </a:extLst>
          </p:cNvPr>
          <p:cNvSpPr txBox="1"/>
          <p:nvPr/>
        </p:nvSpPr>
        <p:spPr>
          <a:xfrm>
            <a:off x="557064" y="3360354"/>
            <a:ext cx="8324046" cy="1931272"/>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95947" tIns="30480" rIns="170688" bIns="30480" numCol="1" spcCol="1270" anchor="t" anchorCtr="0">
            <a:noAutofit/>
          </a:bodyPr>
          <a:lstStyle/>
          <a:p>
            <a:pPr marL="342900" lvl="1" indent="-342900" algn="l" defTabSz="1066800">
              <a:lnSpc>
                <a:spcPct val="90000"/>
              </a:lnSpc>
              <a:spcBef>
                <a:spcPct val="0"/>
              </a:spcBef>
              <a:spcAft>
                <a:spcPct val="20000"/>
              </a:spcAft>
              <a:buFont typeface="Wingdings" panose="05000000000000000000" pitchFamily="2" charset="2"/>
              <a:buChar char="Ø"/>
            </a:pPr>
            <a:r>
              <a:rPr lang="en-US" sz="2000" kern="1200" dirty="0">
                <a:solidFill>
                  <a:schemeClr val="bg1"/>
                </a:solidFill>
              </a:rPr>
              <a:t>Departments may place orders with suppliers of choice within the Direct Buy Limit ($10K or less, including shipping and handling and excluding tax), without prior approval of Procurement Services.</a:t>
            </a:r>
          </a:p>
          <a:p>
            <a:pPr marL="0" lvl="1" algn="l" defTabSz="1066800">
              <a:lnSpc>
                <a:spcPct val="90000"/>
              </a:lnSpc>
              <a:spcBef>
                <a:spcPct val="0"/>
              </a:spcBef>
              <a:spcAft>
                <a:spcPct val="20000"/>
              </a:spcAft>
            </a:pPr>
            <a:r>
              <a:rPr lang="en-US" kern="1200" dirty="0"/>
              <a:t> </a:t>
            </a:r>
          </a:p>
          <a:p>
            <a:pPr marL="342900" lvl="1" indent="-342900" algn="l" defTabSz="1066800">
              <a:lnSpc>
                <a:spcPct val="90000"/>
              </a:lnSpc>
              <a:spcBef>
                <a:spcPct val="0"/>
              </a:spcBef>
              <a:spcAft>
                <a:spcPct val="20000"/>
              </a:spcAft>
              <a:buFont typeface="Wingdings" panose="05000000000000000000" pitchFamily="2" charset="2"/>
              <a:buChar char="Ø"/>
            </a:pPr>
            <a:r>
              <a:rPr lang="en-US" kern="1200" dirty="0">
                <a:solidFill>
                  <a:schemeClr val="bg1"/>
                </a:solidFill>
              </a:rPr>
              <a:t>Visit:  </a:t>
            </a:r>
            <a:r>
              <a:rPr lang="en-US" kern="1200" dirty="0">
                <a:solidFill>
                  <a:schemeClr val="tx1"/>
                </a:solidFill>
                <a:hlinkClick r:id="rId2"/>
              </a:rPr>
              <a:t>http://finance.uw.edu/ps/resources/glossary#d</a:t>
            </a:r>
            <a:r>
              <a:rPr lang="en-US" kern="1200" dirty="0">
                <a:solidFill>
                  <a:schemeClr val="tx1"/>
                </a:solidFill>
              </a:rPr>
              <a:t> </a:t>
            </a:r>
            <a:endParaRPr lang="en-US" u="sng" kern="1200" dirty="0">
              <a:solidFill>
                <a:schemeClr val="tx1"/>
              </a:solidFill>
            </a:endParaRPr>
          </a:p>
        </p:txBody>
      </p:sp>
    </p:spTree>
    <p:extLst>
      <p:ext uri="{BB962C8B-B14F-4D97-AF65-F5344CB8AC3E}">
        <p14:creationId xmlns:p14="http://schemas.microsoft.com/office/powerpoint/2010/main" val="3653520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9CBDD-930A-0C62-4B20-C2272180918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DA58913-89AC-97EA-A711-F4FC4FB8E6F5}"/>
              </a:ext>
            </a:extLst>
          </p:cNvPr>
          <p:cNvSpPr txBox="1">
            <a:spLocks noGrp="1"/>
          </p:cNvSpPr>
          <p:nvPr>
            <p:ph type="title" idx="4294967295"/>
          </p:nvPr>
        </p:nvSpPr>
        <p:spPr>
          <a:xfrm>
            <a:off x="2040090" y="2497166"/>
            <a:ext cx="8130837" cy="99844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l" defTabSz="457200" rtl="0" eaLnBrk="1" latinLnBrk="0" hangingPunct="1">
              <a:spcBef>
                <a:spcPct val="0"/>
              </a:spcBef>
              <a:buNone/>
              <a:defRPr sz="2800" b="1" i="0" kern="1200">
                <a:solidFill>
                  <a:schemeClr val="bg2"/>
                </a:solidFill>
                <a:latin typeface="Encode Sans Normal Black" charset="0"/>
                <a:ea typeface="Encode Sans Normal Black" charset="0"/>
                <a:cs typeface="Encode Sans Normal Black" charset="0"/>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6600" b="1" i="0" u="none" strike="noStrike" kern="1200" cap="none" spc="0" normalizeH="0" baseline="0" noProof="0" dirty="0">
                <a:ln>
                  <a:noFill/>
                </a:ln>
                <a:solidFill>
                  <a:schemeClr val="bg2"/>
                </a:solidFill>
                <a:effectLst/>
                <a:uLnTx/>
                <a:uFillTx/>
                <a:latin typeface="Encode Sans Normal Black" charset="0"/>
                <a:ea typeface="Encode Sans Normal Black" charset="0"/>
                <a:cs typeface="Encode Sans Normal Black" charset="0"/>
              </a:rPr>
              <a:t>QUESTIONS?</a:t>
            </a:r>
          </a:p>
        </p:txBody>
      </p:sp>
    </p:spTree>
    <p:extLst>
      <p:ext uri="{BB962C8B-B14F-4D97-AF65-F5344CB8AC3E}">
        <p14:creationId xmlns:p14="http://schemas.microsoft.com/office/powerpoint/2010/main" val="415938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BA4E6-10A5-F85C-5EA1-FF1DBE55AC0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DAB674BB-70D8-91ED-7A6E-732BDD5E8467}"/>
              </a:ext>
            </a:extLst>
          </p:cNvPr>
          <p:cNvSpPr txBox="1">
            <a:spLocks noGrp="1"/>
          </p:cNvSpPr>
          <p:nvPr>
            <p:ph type="title" idx="4294967295"/>
          </p:nvPr>
        </p:nvSpPr>
        <p:spPr>
          <a:xfrm>
            <a:off x="1937221" y="2497166"/>
            <a:ext cx="5515140" cy="99844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l" defTabSz="457200" rtl="0" eaLnBrk="1" latinLnBrk="0" hangingPunct="1">
              <a:spcBef>
                <a:spcPct val="0"/>
              </a:spcBef>
              <a:buNone/>
              <a:defRPr sz="2800" b="1" i="0" kern="1200">
                <a:solidFill>
                  <a:schemeClr val="bg2"/>
                </a:solidFill>
                <a:latin typeface="Encode Sans Normal Black" charset="0"/>
                <a:ea typeface="Encode Sans Normal Black" charset="0"/>
                <a:cs typeface="Encode Sans Normal Black" charset="0"/>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7200" b="1" i="0" u="none" strike="noStrike" kern="1200" cap="none" spc="0" normalizeH="0" baseline="0" noProof="0" dirty="0">
                <a:ln>
                  <a:noFill/>
                </a:ln>
                <a:solidFill>
                  <a:schemeClr val="bg2"/>
                </a:solidFill>
                <a:effectLst/>
                <a:uLnTx/>
                <a:uFillTx/>
                <a:latin typeface="Encode Sans Normal Black" charset="0"/>
                <a:ea typeface="Encode Sans Normal Black" charset="0"/>
                <a:cs typeface="Encode Sans Normal Black" charset="0"/>
              </a:rPr>
              <a:t>THANK YOU!</a:t>
            </a:r>
          </a:p>
        </p:txBody>
      </p:sp>
    </p:spTree>
    <p:extLst>
      <p:ext uri="{BB962C8B-B14F-4D97-AF65-F5344CB8AC3E}">
        <p14:creationId xmlns:p14="http://schemas.microsoft.com/office/powerpoint/2010/main" val="401193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41663" y="365069"/>
            <a:ext cx="8130837" cy="998440"/>
          </a:xfrm>
        </p:spPr>
        <p:txBody>
          <a:bodyPr anchor="b">
            <a:normAutofit/>
          </a:bodyPr>
          <a:lstStyle/>
          <a:p>
            <a:r>
              <a:rPr lang="en-US" dirty="0"/>
              <a:t>ABOVE THE DIRECT BUY LIMIT</a:t>
            </a:r>
          </a:p>
        </p:txBody>
      </p:sp>
      <p:sp>
        <p:nvSpPr>
          <p:cNvPr id="2" name="Text Placeholder 1">
            <a:extLst>
              <a:ext uri="{FF2B5EF4-FFF2-40B4-BE49-F238E27FC236}">
                <a16:creationId xmlns:a16="http://schemas.microsoft.com/office/drawing/2014/main" id="{94A5D879-1B68-A7C9-546A-AA266225F892}"/>
              </a:ext>
            </a:extLst>
          </p:cNvPr>
          <p:cNvSpPr txBox="1">
            <a:spLocks/>
          </p:cNvSpPr>
          <p:nvPr/>
        </p:nvSpPr>
        <p:spPr>
          <a:xfrm>
            <a:off x="584877" y="2171064"/>
            <a:ext cx="8197114" cy="381008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buFont typeface="Wingdings" panose="05000000000000000000" pitchFamily="2" charset="2"/>
              <a:buChar char="ü"/>
            </a:pPr>
            <a:r>
              <a:rPr lang="en-US" sz="1800" dirty="0">
                <a:solidFill>
                  <a:schemeClr val="bg1"/>
                </a:solidFill>
              </a:rPr>
              <a:t>Contracted Supplier (Workday Catalog, Enterprise Contract, etc.)  </a:t>
            </a:r>
          </a:p>
          <a:p>
            <a:pPr lvl="1">
              <a:buFont typeface="Wingdings" panose="05000000000000000000" pitchFamily="2" charset="2"/>
              <a:buChar char="ü"/>
            </a:pPr>
            <a:r>
              <a:rPr lang="en-US" sz="1800" dirty="0">
                <a:solidFill>
                  <a:schemeClr val="bg1"/>
                </a:solidFill>
              </a:rPr>
              <a:t>Sole Source Justification</a:t>
            </a:r>
          </a:p>
          <a:p>
            <a:pPr lvl="1">
              <a:buFont typeface="Wingdings" panose="05000000000000000000" pitchFamily="2" charset="2"/>
              <a:buChar char="ü"/>
            </a:pPr>
            <a:r>
              <a:rPr lang="en-US" sz="1800" dirty="0">
                <a:solidFill>
                  <a:schemeClr val="bg1"/>
                </a:solidFill>
              </a:rPr>
              <a:t>Competitive Solicitation (Informal or Formal)</a:t>
            </a:r>
          </a:p>
          <a:p>
            <a:pPr lvl="2">
              <a:buFont typeface="Wingdings" panose="05000000000000000000" pitchFamily="2" charset="2"/>
              <a:buChar char="v"/>
            </a:pPr>
            <a:r>
              <a:rPr lang="en-US" sz="1600" dirty="0">
                <a:solidFill>
                  <a:srgbClr val="FF0000"/>
                </a:solidFill>
              </a:rPr>
              <a:t>(Always performed by Procurement Services Contract Managers)</a:t>
            </a:r>
          </a:p>
          <a:p>
            <a:pPr marL="457200" lvl="1" indent="0">
              <a:buFont typeface="Arial"/>
              <a:buNone/>
            </a:pPr>
            <a:endParaRPr lang="en-US" sz="2000" b="1" dirty="0">
              <a:solidFill>
                <a:schemeClr val="bg1"/>
              </a:solidFill>
            </a:endParaRPr>
          </a:p>
          <a:p>
            <a:pPr lvl="1">
              <a:buFont typeface="Wingdings" panose="05000000000000000000" pitchFamily="2" charset="2"/>
              <a:buChar char="q"/>
            </a:pPr>
            <a:r>
              <a:rPr lang="en-US" sz="2000" b="1" dirty="0">
                <a:solidFill>
                  <a:schemeClr val="bg1"/>
                </a:solidFill>
              </a:rPr>
              <a:t>Important</a:t>
            </a:r>
            <a:r>
              <a:rPr lang="en-US" sz="2000" dirty="0">
                <a:solidFill>
                  <a:schemeClr val="bg1"/>
                </a:solidFill>
              </a:rPr>
              <a:t>: Each option above must be approved and verified by a Procurement Contract Manager (usually via Requisition) </a:t>
            </a:r>
            <a:r>
              <a:rPr lang="en-US" sz="2000" u="sng" dirty="0">
                <a:solidFill>
                  <a:schemeClr val="bg1"/>
                </a:solidFill>
              </a:rPr>
              <a:t>prior to </a:t>
            </a:r>
            <a:r>
              <a:rPr lang="en-US" sz="2000" dirty="0">
                <a:solidFill>
                  <a:schemeClr val="bg1"/>
                </a:solidFill>
              </a:rPr>
              <a:t>the purchase or payment occurring.</a:t>
            </a:r>
          </a:p>
          <a:p>
            <a:pPr marL="457200" lvl="1" indent="0">
              <a:buNone/>
            </a:pPr>
            <a:endParaRPr lang="en-US" sz="2000" dirty="0">
              <a:solidFill>
                <a:schemeClr val="bg1"/>
              </a:solidFill>
            </a:endParaRPr>
          </a:p>
          <a:p>
            <a:pPr>
              <a:buFont typeface="Wingdings" panose="05000000000000000000" pitchFamily="2" charset="2"/>
              <a:buChar char="Ø"/>
            </a:pPr>
            <a:r>
              <a:rPr lang="en-US" sz="2000" dirty="0">
                <a:solidFill>
                  <a:schemeClr val="bg1"/>
                </a:solidFill>
              </a:rPr>
              <a:t>If you are unsure about any of the options above, make sure to contact Procurement Services for guidance.  </a:t>
            </a:r>
          </a:p>
          <a:p>
            <a:pPr marL="457200" lvl="1" indent="0">
              <a:buFont typeface="Arial"/>
              <a:buNone/>
            </a:pPr>
            <a:endParaRPr lang="en-US" sz="2000" dirty="0">
              <a:solidFill>
                <a:schemeClr val="bg1"/>
              </a:solidFill>
            </a:endParaRPr>
          </a:p>
        </p:txBody>
      </p:sp>
      <p:sp>
        <p:nvSpPr>
          <p:cNvPr id="3" name="TextBox 2">
            <a:extLst>
              <a:ext uri="{FF2B5EF4-FFF2-40B4-BE49-F238E27FC236}">
                <a16:creationId xmlns:a16="http://schemas.microsoft.com/office/drawing/2014/main" id="{4A52C1D9-3102-29EA-7F8A-061014C4ECC5}"/>
              </a:ext>
            </a:extLst>
          </p:cNvPr>
          <p:cNvSpPr txBox="1"/>
          <p:nvPr/>
        </p:nvSpPr>
        <p:spPr>
          <a:xfrm>
            <a:off x="441663" y="1753461"/>
            <a:ext cx="4763300" cy="400110"/>
          </a:xfrm>
          <a:prstGeom prst="rect">
            <a:avLst/>
          </a:prstGeom>
          <a:noFill/>
        </p:spPr>
        <p:txBody>
          <a:bodyPr wrap="square" rtlCol="0">
            <a:spAutoFit/>
          </a:bodyPr>
          <a:lstStyle/>
          <a:p>
            <a:pPr marL="342900" indent="-342900">
              <a:buFont typeface="Wingdings" panose="05000000000000000000" pitchFamily="2" charset="2"/>
              <a:buChar char="Ø"/>
            </a:pPr>
            <a:r>
              <a:rPr lang="en-US" sz="2000" dirty="0">
                <a:solidFill>
                  <a:schemeClr val="bg1"/>
                </a:solidFill>
              </a:rPr>
              <a:t>Options to select suppliers:</a:t>
            </a:r>
          </a:p>
        </p:txBody>
      </p:sp>
    </p:spTree>
    <p:extLst>
      <p:ext uri="{BB962C8B-B14F-4D97-AF65-F5344CB8AC3E}">
        <p14:creationId xmlns:p14="http://schemas.microsoft.com/office/powerpoint/2010/main" val="1399137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41663" y="285059"/>
            <a:ext cx="8130837" cy="998440"/>
          </a:xfrm>
        </p:spPr>
        <p:txBody>
          <a:bodyPr anchor="b">
            <a:normAutofit/>
          </a:bodyPr>
          <a:lstStyle/>
          <a:p>
            <a:r>
              <a:rPr lang="en-US" dirty="0"/>
              <a:t>SOLE SOURCE JUSTIFICATION </a:t>
            </a:r>
          </a:p>
        </p:txBody>
      </p:sp>
      <p:sp>
        <p:nvSpPr>
          <p:cNvPr id="9" name="TextBox 8">
            <a:extLst>
              <a:ext uri="{FF2B5EF4-FFF2-40B4-BE49-F238E27FC236}">
                <a16:creationId xmlns:a16="http://schemas.microsoft.com/office/drawing/2014/main" id="{DB7E9230-7EC7-8332-9824-8BED5487A6B7}"/>
              </a:ext>
            </a:extLst>
          </p:cNvPr>
          <p:cNvSpPr txBox="1"/>
          <p:nvPr/>
        </p:nvSpPr>
        <p:spPr>
          <a:xfrm>
            <a:off x="-506908" y="1572588"/>
            <a:ext cx="8976538" cy="4154984"/>
          </a:xfrm>
          <a:prstGeom prst="rect">
            <a:avLst/>
          </a:prstGeom>
          <a:noFill/>
        </p:spPr>
        <p:txBody>
          <a:bodyPr wrap="square">
            <a:spAutoFit/>
          </a:bodyPr>
          <a:lstStyle/>
          <a:p>
            <a:pPr marL="1201738" indent="-287338">
              <a:buFont typeface="Wingdings" panose="05000000000000000000" pitchFamily="2" charset="2"/>
              <a:buChar char="Ø"/>
            </a:pPr>
            <a:endParaRPr lang="en-US" sz="1600" b="1" dirty="0">
              <a:solidFill>
                <a:schemeClr val="bg1"/>
              </a:solidFill>
            </a:endParaRPr>
          </a:p>
          <a:p>
            <a:pPr marL="1201738" indent="-287338">
              <a:buFont typeface="Wingdings" panose="05000000000000000000" pitchFamily="2" charset="2"/>
              <a:buChar char="Ø"/>
            </a:pPr>
            <a:r>
              <a:rPr lang="en-US" dirty="0">
                <a:solidFill>
                  <a:schemeClr val="bg1"/>
                </a:solidFill>
              </a:rPr>
              <a:t>A sole source exists when goods or services, because of unique characteristics or other reasons, are only available from a single source. Sole source justifications are reviewed and approved by Procurement Services prior to an order being placed.</a:t>
            </a:r>
            <a:endParaRPr lang="en-US" b="1" dirty="0">
              <a:solidFill>
                <a:schemeClr val="bg1"/>
              </a:solidFill>
            </a:endParaRPr>
          </a:p>
          <a:p>
            <a:pPr marL="1201738" indent="-287338">
              <a:buFont typeface="Wingdings" panose="05000000000000000000" pitchFamily="2" charset="2"/>
              <a:buChar char="Ø"/>
            </a:pPr>
            <a:endParaRPr lang="en-US" sz="1600" b="1" dirty="0">
              <a:solidFill>
                <a:schemeClr val="bg1"/>
              </a:solidFill>
            </a:endParaRPr>
          </a:p>
          <a:p>
            <a:pPr marL="1201738" indent="-287338">
              <a:buFont typeface="Wingdings" panose="05000000000000000000" pitchFamily="2" charset="2"/>
              <a:buChar char="Ø"/>
            </a:pPr>
            <a:r>
              <a:rPr lang="en-US" sz="1600" b="1" dirty="0">
                <a:solidFill>
                  <a:schemeClr val="bg1"/>
                </a:solidFill>
              </a:rPr>
              <a:t>Definition:   </a:t>
            </a:r>
            <a:r>
              <a:rPr lang="en-US" dirty="0">
                <a:solidFill>
                  <a:schemeClr val="bg1"/>
                </a:solidFill>
              </a:rPr>
              <a:t>A “Sole Source” purchase means that only one supplier (source), to the best of the requester’s knowledge and belief, based upon thorough research, (i.e. conducting a market survey), is capable of delivering the required product or service.</a:t>
            </a:r>
          </a:p>
          <a:p>
            <a:pPr marL="1201738" indent="-287338">
              <a:buFont typeface="Wingdings" panose="05000000000000000000" pitchFamily="2" charset="2"/>
              <a:buChar char="Ø"/>
            </a:pPr>
            <a:endParaRPr lang="en-US" sz="1600" dirty="0">
              <a:solidFill>
                <a:schemeClr val="bg1"/>
              </a:solidFill>
            </a:endParaRPr>
          </a:p>
          <a:p>
            <a:pPr marL="1201738" indent="-287338">
              <a:buFont typeface="Wingdings" panose="05000000000000000000" pitchFamily="2" charset="2"/>
              <a:buChar char="Ø"/>
            </a:pPr>
            <a:r>
              <a:rPr lang="en-US" dirty="0">
                <a:solidFill>
                  <a:schemeClr val="bg1"/>
                </a:solidFill>
              </a:rPr>
              <a:t>The sole source justification should document the steps taken to determine the sole source, include a list of the required specifications required of the product or service, and the companies that were contacted in the search for alternate source</a:t>
            </a:r>
            <a:endParaRPr lang="en-US" sz="1600" dirty="0">
              <a:solidFill>
                <a:schemeClr val="bg1"/>
              </a:solidFill>
            </a:endParaRPr>
          </a:p>
        </p:txBody>
      </p:sp>
    </p:spTree>
    <p:extLst>
      <p:ext uri="{BB962C8B-B14F-4D97-AF65-F5344CB8AC3E}">
        <p14:creationId xmlns:p14="http://schemas.microsoft.com/office/powerpoint/2010/main" val="1413388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126C8-420D-0160-39F8-CAC423B38F54}"/>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60E66170-24D6-B388-B8E0-16D7565C383B}"/>
              </a:ext>
            </a:extLst>
          </p:cNvPr>
          <p:cNvSpPr>
            <a:spLocks noGrp="1"/>
          </p:cNvSpPr>
          <p:nvPr>
            <p:ph type="title"/>
          </p:nvPr>
        </p:nvSpPr>
        <p:spPr>
          <a:xfrm>
            <a:off x="441663" y="365069"/>
            <a:ext cx="8130837" cy="998440"/>
          </a:xfrm>
        </p:spPr>
        <p:txBody>
          <a:bodyPr anchor="b">
            <a:normAutofit/>
          </a:bodyPr>
          <a:lstStyle/>
          <a:p>
            <a:r>
              <a:rPr lang="en-US" dirty="0"/>
              <a:t>SOLE SOURCE GUIDELINES</a:t>
            </a:r>
          </a:p>
        </p:txBody>
      </p:sp>
      <p:sp>
        <p:nvSpPr>
          <p:cNvPr id="4" name="TextBox 3">
            <a:extLst>
              <a:ext uri="{FF2B5EF4-FFF2-40B4-BE49-F238E27FC236}">
                <a16:creationId xmlns:a16="http://schemas.microsoft.com/office/drawing/2014/main" id="{47FB495C-674F-F08C-9002-13C78E755527}"/>
              </a:ext>
            </a:extLst>
          </p:cNvPr>
          <p:cNvSpPr txBox="1"/>
          <p:nvPr/>
        </p:nvSpPr>
        <p:spPr>
          <a:xfrm>
            <a:off x="441663" y="1713608"/>
            <a:ext cx="8340329" cy="3693319"/>
          </a:xfrm>
          <a:prstGeom prst="rect">
            <a:avLst/>
          </a:prstGeom>
          <a:noFill/>
        </p:spPr>
        <p:txBody>
          <a:bodyPr wrap="square">
            <a:spAutoFit/>
          </a:bodyPr>
          <a:lstStyle/>
          <a:p>
            <a:pPr marL="285750" indent="-285750">
              <a:buFont typeface="Wingdings" panose="05000000000000000000" pitchFamily="2" charset="2"/>
              <a:buChar char="Ø"/>
            </a:pPr>
            <a:r>
              <a:rPr lang="en-US" b="0" i="0" dirty="0">
                <a:solidFill>
                  <a:srgbClr val="373A3C"/>
                </a:solidFill>
                <a:effectLst/>
              </a:rPr>
              <a:t>A sole source justification is required for every purchase over the Direct Buy Limit ($10,000 including shipping and handling but excluding tax) </a:t>
            </a:r>
            <a:r>
              <a:rPr lang="en-US" i="0" dirty="0">
                <a:solidFill>
                  <a:srgbClr val="373A3C"/>
                </a:solidFill>
                <a:effectLst/>
              </a:rPr>
              <a:t>unless the purchase is being made from an existing contract, the supplier is </a:t>
            </a:r>
            <a:r>
              <a:rPr lang="en-US" b="0" i="0" dirty="0">
                <a:solidFill>
                  <a:srgbClr val="373A3C"/>
                </a:solidFill>
                <a:effectLst/>
              </a:rPr>
              <a:t>specifically named in the funding source award documents, or the purchase is being competitively solicited. </a:t>
            </a:r>
          </a:p>
          <a:p>
            <a:pPr marL="285750" indent="-285750">
              <a:buFont typeface="Wingdings" panose="05000000000000000000" pitchFamily="2" charset="2"/>
              <a:buChar char="Ø"/>
            </a:pPr>
            <a:endParaRPr lang="en-US" dirty="0">
              <a:solidFill>
                <a:srgbClr val="373A3C"/>
              </a:solidFill>
            </a:endParaRPr>
          </a:p>
          <a:p>
            <a:pPr marL="285750" indent="-285750">
              <a:buFont typeface="Wingdings" panose="05000000000000000000" pitchFamily="2" charset="2"/>
              <a:buChar char="Ø"/>
            </a:pPr>
            <a:r>
              <a:rPr lang="en-US" dirty="0">
                <a:solidFill>
                  <a:schemeClr val="bg1"/>
                </a:solidFill>
              </a:rPr>
              <a:t>A sole source cannot be based on preference</a:t>
            </a:r>
          </a:p>
          <a:p>
            <a:pPr marL="285750" indent="-285750">
              <a:buFont typeface="Wingdings" panose="05000000000000000000" pitchFamily="2" charset="2"/>
              <a:buChar char="Ø"/>
            </a:pPr>
            <a:endParaRPr lang="en-US" dirty="0">
              <a:solidFill>
                <a:schemeClr val="bg1"/>
              </a:solidFill>
            </a:endParaRPr>
          </a:p>
          <a:p>
            <a:pPr marL="285750" indent="-285750">
              <a:buFont typeface="Wingdings" panose="05000000000000000000" pitchFamily="2" charset="2"/>
              <a:buChar char="Ø"/>
            </a:pPr>
            <a:r>
              <a:rPr lang="en-US" dirty="0">
                <a:solidFill>
                  <a:schemeClr val="bg1"/>
                </a:solidFill>
              </a:rPr>
              <a:t>A sole source statement cannot be provided/written by the Supplier</a:t>
            </a:r>
          </a:p>
          <a:p>
            <a:pPr marL="285750" indent="-285750">
              <a:buFont typeface="Wingdings" panose="05000000000000000000" pitchFamily="2" charset="2"/>
              <a:buChar char="Ø"/>
            </a:pPr>
            <a:endParaRPr lang="en-US" dirty="0">
              <a:solidFill>
                <a:schemeClr val="bg1"/>
              </a:solidFill>
            </a:endParaRPr>
          </a:p>
          <a:p>
            <a:pPr marL="285750" indent="-285750">
              <a:buFont typeface="Wingdings" panose="05000000000000000000" pitchFamily="2" charset="2"/>
              <a:buChar char="Ø"/>
            </a:pPr>
            <a:r>
              <a:rPr lang="en-US" dirty="0">
                <a:solidFill>
                  <a:schemeClr val="bg1"/>
                </a:solidFill>
              </a:rPr>
              <a:t>A sole source cannot be based on price comparisons as it indicates the existence of a competitive marketplace, please reach out to Procurement and they will work with you on issuing a competitive solicitation.</a:t>
            </a:r>
            <a:endParaRPr lang="en-US" dirty="0"/>
          </a:p>
        </p:txBody>
      </p:sp>
    </p:spTree>
    <p:extLst>
      <p:ext uri="{BB962C8B-B14F-4D97-AF65-F5344CB8AC3E}">
        <p14:creationId xmlns:p14="http://schemas.microsoft.com/office/powerpoint/2010/main" val="843821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63BA6-D6CE-606C-7252-D005EEA4CD0F}"/>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E65C8B37-2BC5-4112-3A99-6F4ED3B789A1}"/>
              </a:ext>
            </a:extLst>
          </p:cNvPr>
          <p:cNvSpPr>
            <a:spLocks noGrp="1"/>
          </p:cNvSpPr>
          <p:nvPr>
            <p:ph type="title"/>
          </p:nvPr>
        </p:nvSpPr>
        <p:spPr>
          <a:xfrm>
            <a:off x="441663" y="365069"/>
            <a:ext cx="8130837" cy="998440"/>
          </a:xfrm>
        </p:spPr>
        <p:txBody>
          <a:bodyPr anchor="b">
            <a:normAutofit/>
          </a:bodyPr>
          <a:lstStyle/>
          <a:p>
            <a:r>
              <a:rPr lang="en-US" dirty="0"/>
              <a:t>SOLE SOURCE JUSTIFICATION CRITERIA</a:t>
            </a:r>
          </a:p>
        </p:txBody>
      </p:sp>
      <p:sp>
        <p:nvSpPr>
          <p:cNvPr id="8" name="TextBox 7">
            <a:extLst>
              <a:ext uri="{FF2B5EF4-FFF2-40B4-BE49-F238E27FC236}">
                <a16:creationId xmlns:a16="http://schemas.microsoft.com/office/drawing/2014/main" id="{2EC5F322-068A-8339-F648-DE4B13B96995}"/>
              </a:ext>
            </a:extLst>
          </p:cNvPr>
          <p:cNvSpPr txBox="1"/>
          <p:nvPr/>
        </p:nvSpPr>
        <p:spPr>
          <a:xfrm>
            <a:off x="441663" y="1911310"/>
            <a:ext cx="8370868" cy="4247317"/>
          </a:xfrm>
          <a:prstGeom prst="rect">
            <a:avLst/>
          </a:prstGeom>
          <a:noFill/>
        </p:spPr>
        <p:txBody>
          <a:bodyPr wrap="square">
            <a:spAutoFit/>
          </a:bodyPr>
          <a:lstStyle/>
          <a:p>
            <a:pPr marL="285750" indent="-285750">
              <a:buFont typeface="Wingdings" panose="05000000000000000000" pitchFamily="2" charset="2"/>
              <a:buChar char="Ø"/>
            </a:pPr>
            <a:r>
              <a:rPr lang="en-US" sz="2000" b="0" i="0" dirty="0">
                <a:solidFill>
                  <a:srgbClr val="373A3C"/>
                </a:solidFill>
                <a:effectLst/>
              </a:rPr>
              <a:t>The following list of criteria may be used in determining if a sole source situation exists:</a:t>
            </a:r>
          </a:p>
          <a:p>
            <a:pPr marL="285750" indent="-285750">
              <a:buFont typeface="Wingdings" panose="05000000000000000000" pitchFamily="2" charset="2"/>
              <a:buChar char="Ø"/>
            </a:pPr>
            <a:endParaRPr lang="en-US" dirty="0">
              <a:solidFill>
                <a:srgbClr val="373A3C"/>
              </a:solidFill>
            </a:endParaRPr>
          </a:p>
          <a:p>
            <a:pPr marL="742950" lvl="1" indent="-285750">
              <a:buFont typeface="Wingdings" panose="05000000000000000000" pitchFamily="2" charset="2"/>
              <a:buChar char="ü"/>
            </a:pPr>
            <a:r>
              <a:rPr lang="en-US" sz="1600" dirty="0">
                <a:solidFill>
                  <a:schemeClr val="bg1"/>
                </a:solidFill>
              </a:rPr>
              <a:t>Item must be identical to equipment already in use to ensure compatibility with existing equipment or systems, and that item is only available from one source. </a:t>
            </a:r>
          </a:p>
          <a:p>
            <a:pPr marL="742950" lvl="1" indent="-285750">
              <a:buFont typeface="Wingdings" panose="05000000000000000000" pitchFamily="2" charset="2"/>
              <a:buChar char="ü"/>
            </a:pPr>
            <a:endParaRPr lang="en-US" sz="1600" dirty="0">
              <a:solidFill>
                <a:schemeClr val="bg1"/>
              </a:solidFill>
            </a:endParaRPr>
          </a:p>
          <a:p>
            <a:pPr marL="742950" lvl="1" indent="-285750">
              <a:buFont typeface="Wingdings" panose="05000000000000000000" pitchFamily="2" charset="2"/>
              <a:buChar char="ü"/>
            </a:pPr>
            <a:r>
              <a:rPr lang="en-US" sz="1600" dirty="0">
                <a:solidFill>
                  <a:schemeClr val="bg1"/>
                </a:solidFill>
              </a:rPr>
              <a:t>Named in award/Grant: Supplier is </a:t>
            </a:r>
            <a:r>
              <a:rPr lang="en-US" sz="1600" b="1" u="sng" dirty="0">
                <a:solidFill>
                  <a:schemeClr val="bg1"/>
                </a:solidFill>
              </a:rPr>
              <a:t>specifically</a:t>
            </a:r>
            <a:r>
              <a:rPr lang="en-US" sz="1600" dirty="0">
                <a:solidFill>
                  <a:schemeClr val="bg1"/>
                </a:solidFill>
              </a:rPr>
              <a:t> named by the funding source award documents, inter-agency agreement, or clinical trials agreement. Proposal and/or budget documents are not considered an "award document" and might not be accepted by the Contract Manager reviewing the sole source.</a:t>
            </a:r>
          </a:p>
          <a:p>
            <a:pPr marL="742950" lvl="1" indent="-285750">
              <a:buFont typeface="Wingdings" panose="05000000000000000000" pitchFamily="2" charset="2"/>
              <a:buChar char="ü"/>
            </a:pPr>
            <a:endParaRPr lang="en-US" sz="1600" dirty="0">
              <a:solidFill>
                <a:schemeClr val="bg1"/>
              </a:solidFill>
            </a:endParaRPr>
          </a:p>
          <a:p>
            <a:pPr marL="742950" lvl="1" indent="-285750">
              <a:buFont typeface="Wingdings" panose="05000000000000000000" pitchFamily="2" charset="2"/>
              <a:buChar char="ü"/>
            </a:pPr>
            <a:r>
              <a:rPr lang="en-US" sz="1600" dirty="0">
                <a:solidFill>
                  <a:schemeClr val="bg1"/>
                </a:solidFill>
              </a:rPr>
              <a:t>Maintenance or repair by the original equipment manufacturer (OEM).</a:t>
            </a:r>
          </a:p>
          <a:p>
            <a:pPr marL="742950" lvl="1" indent="-285750">
              <a:buFont typeface="Wingdings" panose="05000000000000000000" pitchFamily="2" charset="2"/>
              <a:buChar char="ü"/>
            </a:pPr>
            <a:endParaRPr lang="en-US" dirty="0">
              <a:solidFill>
                <a:schemeClr val="bg1"/>
              </a:solidFill>
            </a:endParaRPr>
          </a:p>
          <a:p>
            <a:pPr marL="742950" lvl="1" indent="-285750">
              <a:buFont typeface="Wingdings" panose="05000000000000000000" pitchFamily="2" charset="2"/>
              <a:buChar char="ü"/>
            </a:pPr>
            <a:endParaRPr lang="en-US" dirty="0"/>
          </a:p>
        </p:txBody>
      </p:sp>
    </p:spTree>
    <p:extLst>
      <p:ext uri="{BB962C8B-B14F-4D97-AF65-F5344CB8AC3E}">
        <p14:creationId xmlns:p14="http://schemas.microsoft.com/office/powerpoint/2010/main" val="3359548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7F56D-0240-7CB6-C85F-08CDFBFCE19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60CE25C9-3244-99D1-CEFA-0828DF194FB1}"/>
              </a:ext>
            </a:extLst>
          </p:cNvPr>
          <p:cNvSpPr>
            <a:spLocks noGrp="1"/>
          </p:cNvSpPr>
          <p:nvPr>
            <p:ph type="title"/>
          </p:nvPr>
        </p:nvSpPr>
        <p:spPr>
          <a:xfrm>
            <a:off x="441663" y="365069"/>
            <a:ext cx="8130837" cy="998440"/>
          </a:xfrm>
        </p:spPr>
        <p:txBody>
          <a:bodyPr anchor="b">
            <a:normAutofit/>
          </a:bodyPr>
          <a:lstStyle/>
          <a:p>
            <a:r>
              <a:rPr lang="en-US" dirty="0"/>
              <a:t>SOLE SOURCE JUSTIFICATIONS CRITERIA</a:t>
            </a:r>
          </a:p>
        </p:txBody>
      </p:sp>
      <p:sp>
        <p:nvSpPr>
          <p:cNvPr id="8" name="TextBox 7">
            <a:extLst>
              <a:ext uri="{FF2B5EF4-FFF2-40B4-BE49-F238E27FC236}">
                <a16:creationId xmlns:a16="http://schemas.microsoft.com/office/drawing/2014/main" id="{D947301F-EA52-5482-27D6-AEDC781AA03E}"/>
              </a:ext>
            </a:extLst>
          </p:cNvPr>
          <p:cNvSpPr txBox="1"/>
          <p:nvPr/>
        </p:nvSpPr>
        <p:spPr>
          <a:xfrm>
            <a:off x="521673" y="1774150"/>
            <a:ext cx="8370868" cy="4955203"/>
          </a:xfrm>
          <a:prstGeom prst="rect">
            <a:avLst/>
          </a:prstGeom>
          <a:noFill/>
        </p:spPr>
        <p:txBody>
          <a:bodyPr wrap="square">
            <a:spAutoFit/>
          </a:bodyPr>
          <a:lstStyle/>
          <a:p>
            <a:pPr marL="285750" indent="-285750">
              <a:buFont typeface="Wingdings" panose="05000000000000000000" pitchFamily="2" charset="2"/>
              <a:buChar char="Ø"/>
            </a:pPr>
            <a:r>
              <a:rPr lang="en-US" b="0" i="0" dirty="0">
                <a:solidFill>
                  <a:srgbClr val="373A3C"/>
                </a:solidFill>
                <a:effectLst/>
              </a:rPr>
              <a:t>The following list of criteria may be used in determining if a sole source situation exists:</a:t>
            </a:r>
          </a:p>
          <a:p>
            <a:pPr marL="285750" indent="-285750">
              <a:buFont typeface="Wingdings" panose="05000000000000000000" pitchFamily="2" charset="2"/>
              <a:buChar char="Ø"/>
            </a:pPr>
            <a:endParaRPr lang="en-US" dirty="0">
              <a:solidFill>
                <a:srgbClr val="373A3C"/>
              </a:solidFill>
            </a:endParaRPr>
          </a:p>
          <a:p>
            <a:pPr marL="742950" lvl="1" indent="-285750">
              <a:buFont typeface="Wingdings" panose="05000000000000000000" pitchFamily="2" charset="2"/>
              <a:buChar char="ü"/>
            </a:pPr>
            <a:r>
              <a:rPr lang="en-US" sz="1600" dirty="0">
                <a:solidFill>
                  <a:schemeClr val="bg1"/>
                </a:solidFill>
              </a:rPr>
              <a:t>Replacement or spare parts from the OEM, and the OEM does not have distributors for those parts.</a:t>
            </a:r>
          </a:p>
          <a:p>
            <a:pPr marL="742950" lvl="1" indent="-285750">
              <a:buFont typeface="Wingdings" panose="05000000000000000000" pitchFamily="2" charset="2"/>
              <a:buChar char="ü"/>
            </a:pPr>
            <a:endParaRPr lang="en-US" sz="1600" dirty="0">
              <a:solidFill>
                <a:schemeClr val="bg1"/>
              </a:solidFill>
            </a:endParaRPr>
          </a:p>
          <a:p>
            <a:pPr marL="742950" lvl="1" indent="-285750">
              <a:buFont typeface="Wingdings" panose="05000000000000000000" pitchFamily="2" charset="2"/>
              <a:buChar char="ü"/>
            </a:pPr>
            <a:r>
              <a:rPr lang="en-US" sz="1600" dirty="0">
                <a:solidFill>
                  <a:schemeClr val="bg1"/>
                </a:solidFill>
              </a:rPr>
              <a:t>A medical/surgical decision by a medical/dental professional, where a specific brand is required for patient care, and the manufacturer has no distributors for the product.</a:t>
            </a:r>
          </a:p>
          <a:p>
            <a:pPr marL="742950" lvl="1" indent="-285750">
              <a:buFont typeface="Wingdings" panose="05000000000000000000" pitchFamily="2" charset="2"/>
              <a:buChar char="ü"/>
            </a:pPr>
            <a:endParaRPr lang="en-US" sz="1600" dirty="0">
              <a:solidFill>
                <a:schemeClr val="bg1"/>
              </a:solidFill>
            </a:endParaRPr>
          </a:p>
          <a:p>
            <a:pPr marL="742950" lvl="1" indent="-285750">
              <a:buFont typeface="Wingdings" panose="05000000000000000000" pitchFamily="2" charset="2"/>
              <a:buChar char="ü"/>
            </a:pPr>
            <a:r>
              <a:rPr lang="en-US" sz="1600" dirty="0">
                <a:solidFill>
                  <a:schemeClr val="bg1"/>
                </a:solidFill>
              </a:rPr>
              <a:t>Professional Services: Describe how it was determined that the chosen Supplier has unique expertise, background in recognized field of endeavor, the result of which may depend primarily on the individual's invention, imagination, or talent. Supplier has advanced or specialized knowledge, or expertise gained over an extensive period of time in a specialized field of experience. </a:t>
            </a:r>
          </a:p>
          <a:p>
            <a:pPr marL="742950" lvl="1" indent="-285750">
              <a:buFont typeface="Wingdings" panose="05000000000000000000" pitchFamily="2" charset="2"/>
              <a:buChar char="ü"/>
            </a:pPr>
            <a:endParaRPr lang="en-US" dirty="0">
              <a:solidFill>
                <a:schemeClr val="bg1"/>
              </a:solidFill>
            </a:endParaRPr>
          </a:p>
          <a:p>
            <a:pPr marL="742950" lvl="1" indent="-285750">
              <a:buFont typeface="Wingdings" panose="05000000000000000000" pitchFamily="2" charset="2"/>
              <a:buChar char="ü"/>
            </a:pPr>
            <a:endParaRPr lang="en-US" dirty="0">
              <a:solidFill>
                <a:schemeClr val="bg1"/>
              </a:solidFill>
            </a:endParaRPr>
          </a:p>
          <a:p>
            <a:pPr marL="742950" lvl="1" indent="-285750">
              <a:buFont typeface="Wingdings" panose="05000000000000000000" pitchFamily="2" charset="2"/>
              <a:buChar char="ü"/>
            </a:pPr>
            <a:endParaRPr lang="en-US" dirty="0"/>
          </a:p>
        </p:txBody>
      </p:sp>
    </p:spTree>
    <p:extLst>
      <p:ext uri="{BB962C8B-B14F-4D97-AF65-F5344CB8AC3E}">
        <p14:creationId xmlns:p14="http://schemas.microsoft.com/office/powerpoint/2010/main" val="3067483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41663" y="285059"/>
            <a:ext cx="8130837" cy="998440"/>
          </a:xfrm>
        </p:spPr>
        <p:txBody>
          <a:bodyPr anchor="b">
            <a:normAutofit/>
          </a:bodyPr>
          <a:lstStyle/>
          <a:p>
            <a:r>
              <a:rPr lang="en-US" dirty="0"/>
              <a:t>SOLE SOURCE: VALID VS. INVALID</a:t>
            </a:r>
          </a:p>
        </p:txBody>
      </p:sp>
      <p:graphicFrame>
        <p:nvGraphicFramePr>
          <p:cNvPr id="3" name="Diagram 2" descr="Image showing sole source justification that carry weight in the color green. Sole source justifications that do not carry weight are in red.">
            <a:extLst>
              <a:ext uri="{FF2B5EF4-FFF2-40B4-BE49-F238E27FC236}">
                <a16:creationId xmlns:a16="http://schemas.microsoft.com/office/drawing/2014/main" id="{B1E64E6E-74D3-1237-DA29-E2B91A6D743A}"/>
              </a:ext>
            </a:extLst>
          </p:cNvPr>
          <p:cNvGraphicFramePr/>
          <p:nvPr>
            <p:extLst>
              <p:ext uri="{D42A27DB-BD31-4B8C-83A1-F6EECF244321}">
                <p14:modId xmlns:p14="http://schemas.microsoft.com/office/powerpoint/2010/main" val="3179485120"/>
              </p:ext>
            </p:extLst>
          </p:nvPr>
        </p:nvGraphicFramePr>
        <p:xfrm>
          <a:off x="140180" y="1074421"/>
          <a:ext cx="7243600" cy="48975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nip Single Corner Rectangle 6">
            <a:extLst>
              <a:ext uri="{FF2B5EF4-FFF2-40B4-BE49-F238E27FC236}">
                <a16:creationId xmlns:a16="http://schemas.microsoft.com/office/drawing/2014/main" id="{3CE5F198-605C-A166-1AFF-5266C57EC823}"/>
              </a:ext>
            </a:extLst>
          </p:cNvPr>
          <p:cNvSpPr/>
          <p:nvPr/>
        </p:nvSpPr>
        <p:spPr>
          <a:xfrm>
            <a:off x="6666325" y="4486940"/>
            <a:ext cx="2337495" cy="1382232"/>
          </a:xfrm>
          <a:prstGeom prst="snip1Rect">
            <a:avLst/>
          </a:prstGeom>
          <a:solidFill>
            <a:schemeClr val="bg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Understand the criteria that carry weight in a sole source justification</a:t>
            </a:r>
          </a:p>
        </p:txBody>
      </p:sp>
    </p:spTree>
    <p:extLst>
      <p:ext uri="{BB962C8B-B14F-4D97-AF65-F5344CB8AC3E}">
        <p14:creationId xmlns:p14="http://schemas.microsoft.com/office/powerpoint/2010/main" val="1149136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D0402-1D95-E008-5BEC-539E8F8DF6B9}"/>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43671DF-CFA3-DF39-CC2C-B6A025194699}"/>
              </a:ext>
            </a:extLst>
          </p:cNvPr>
          <p:cNvSpPr>
            <a:spLocks noGrp="1"/>
          </p:cNvSpPr>
          <p:nvPr>
            <p:ph type="title"/>
          </p:nvPr>
        </p:nvSpPr>
        <p:spPr>
          <a:xfrm>
            <a:off x="441663" y="365069"/>
            <a:ext cx="8130837" cy="998440"/>
          </a:xfrm>
        </p:spPr>
        <p:txBody>
          <a:bodyPr anchor="b">
            <a:normAutofit/>
          </a:bodyPr>
          <a:lstStyle/>
          <a:p>
            <a:r>
              <a:rPr lang="en-US" dirty="0"/>
              <a:t>STATE-FUNDED SOLE SOURCE PURCHASES </a:t>
            </a:r>
          </a:p>
        </p:txBody>
      </p:sp>
      <p:sp>
        <p:nvSpPr>
          <p:cNvPr id="5" name="TextBox 4">
            <a:extLst>
              <a:ext uri="{FF2B5EF4-FFF2-40B4-BE49-F238E27FC236}">
                <a16:creationId xmlns:a16="http://schemas.microsoft.com/office/drawing/2014/main" id="{A56B0EE4-1A8F-B918-EA6B-234A98F1A0F7}"/>
              </a:ext>
            </a:extLst>
          </p:cNvPr>
          <p:cNvSpPr txBox="1"/>
          <p:nvPr/>
        </p:nvSpPr>
        <p:spPr>
          <a:xfrm>
            <a:off x="441662" y="1712089"/>
            <a:ext cx="8325148" cy="4247317"/>
          </a:xfrm>
          <a:prstGeom prst="rect">
            <a:avLst/>
          </a:prstGeom>
          <a:noFill/>
        </p:spPr>
        <p:txBody>
          <a:bodyPr wrap="square">
            <a:spAutoFit/>
          </a:bodyPr>
          <a:lstStyle/>
          <a:p>
            <a:pPr marL="285750" indent="-285750">
              <a:buFont typeface="Wingdings" panose="05000000000000000000" pitchFamily="2" charset="2"/>
              <a:buChar char="Ø"/>
            </a:pPr>
            <a:r>
              <a:rPr lang="en-US" b="0" i="0" dirty="0">
                <a:solidFill>
                  <a:srgbClr val="373A3C"/>
                </a:solidFill>
                <a:effectLst/>
              </a:rPr>
              <a:t>Sole source purchases over the direct buy limit and made with more than 50% state-appropriated funds (</a:t>
            </a:r>
            <a:r>
              <a:rPr lang="en-US" b="1" i="0" dirty="0">
                <a:solidFill>
                  <a:srgbClr val="373A3C"/>
                </a:solidFill>
                <a:effectLst/>
              </a:rPr>
              <a:t>GOF, worktag RS100000) </a:t>
            </a:r>
            <a:r>
              <a:rPr lang="en-US" b="0" i="0" dirty="0">
                <a:solidFill>
                  <a:srgbClr val="373A3C"/>
                </a:solidFill>
                <a:effectLst/>
              </a:rPr>
              <a:t>require advance approval by the State of Washington Department of Enterprise Services (DES). 	</a:t>
            </a:r>
          </a:p>
          <a:p>
            <a:pPr marL="1200150" lvl="2" indent="-285750">
              <a:buFont typeface="Wingdings" panose="05000000000000000000" pitchFamily="2" charset="2"/>
              <a:buChar char="ü"/>
            </a:pPr>
            <a:endParaRPr lang="en-US" sz="1600" b="0" i="0" dirty="0">
              <a:solidFill>
                <a:srgbClr val="373A3C"/>
              </a:solidFill>
              <a:effectLst/>
            </a:endParaRPr>
          </a:p>
          <a:p>
            <a:pPr marL="742950" lvl="1" indent="-285750">
              <a:buFont typeface="Wingdings" panose="05000000000000000000" pitchFamily="2" charset="2"/>
              <a:buChar char="ü"/>
            </a:pPr>
            <a:r>
              <a:rPr lang="en-US" sz="1600" b="0" i="0" dirty="0">
                <a:solidFill>
                  <a:srgbClr val="373A3C"/>
                </a:solidFill>
                <a:effectLst/>
              </a:rPr>
              <a:t>This approval process is in addition to the UW's approval process.</a:t>
            </a:r>
          </a:p>
          <a:p>
            <a:pPr marL="742950" lvl="1" indent="-285750">
              <a:buFont typeface="Wingdings" panose="05000000000000000000" pitchFamily="2" charset="2"/>
              <a:buChar char="ü"/>
            </a:pPr>
            <a:r>
              <a:rPr lang="en-US" sz="1600" b="0" i="0" dirty="0">
                <a:solidFill>
                  <a:srgbClr val="373A3C"/>
                </a:solidFill>
                <a:effectLst/>
              </a:rPr>
              <a:t>DES requires a minimum of 10 days to review and approve a sole source purchase.</a:t>
            </a:r>
          </a:p>
          <a:p>
            <a:pPr marL="285750" indent="-285750">
              <a:buFont typeface="Wingdings" panose="05000000000000000000" pitchFamily="2" charset="2"/>
              <a:buChar char="Ø"/>
            </a:pPr>
            <a:endParaRPr lang="en-US" dirty="0">
              <a:solidFill>
                <a:srgbClr val="373A3C"/>
              </a:solidFill>
            </a:endParaRPr>
          </a:p>
          <a:p>
            <a:pPr marL="285750" indent="-285750">
              <a:buFont typeface="Wingdings" panose="05000000000000000000" pitchFamily="2" charset="2"/>
              <a:buChar char="Ø"/>
            </a:pPr>
            <a:r>
              <a:rPr lang="en-US" dirty="0">
                <a:solidFill>
                  <a:schemeClr val="bg1"/>
                </a:solidFill>
              </a:rPr>
              <a:t>Procurement Services staff cannot expedite the DES review process. </a:t>
            </a:r>
          </a:p>
          <a:p>
            <a:pPr marL="742950" lvl="1" indent="-285750">
              <a:buFont typeface="Wingdings" panose="05000000000000000000" pitchFamily="2" charset="2"/>
              <a:buChar char="ü"/>
            </a:pPr>
            <a:endParaRPr lang="en-US" dirty="0">
              <a:solidFill>
                <a:schemeClr val="bg1"/>
              </a:solidFill>
            </a:endParaRPr>
          </a:p>
          <a:p>
            <a:pPr marL="742950" lvl="1" indent="-285750">
              <a:buFont typeface="Wingdings" panose="05000000000000000000" pitchFamily="2" charset="2"/>
              <a:buChar char="ü"/>
            </a:pPr>
            <a:r>
              <a:rPr lang="en-US" sz="1600" dirty="0">
                <a:solidFill>
                  <a:schemeClr val="bg1"/>
                </a:solidFill>
              </a:rPr>
              <a:t>Be prepared to allow a minimum two additional weeks for the process if state-appropriated funds are used. </a:t>
            </a:r>
          </a:p>
          <a:p>
            <a:pPr marL="742950" lvl="1" indent="-285750">
              <a:buFont typeface="Wingdings" panose="05000000000000000000" pitchFamily="2" charset="2"/>
              <a:buChar char="ü"/>
            </a:pPr>
            <a:r>
              <a:rPr lang="en-US" sz="1600" dirty="0">
                <a:solidFill>
                  <a:schemeClr val="bg1"/>
                </a:solidFill>
              </a:rPr>
              <a:t>State funded sole source purchases must also be publicly advertised on the UW website for 15 days, and on the State's WEBS website for 10 days, before the purchase may be made.</a:t>
            </a:r>
          </a:p>
        </p:txBody>
      </p:sp>
    </p:spTree>
    <p:extLst>
      <p:ext uri="{BB962C8B-B14F-4D97-AF65-F5344CB8AC3E}">
        <p14:creationId xmlns:p14="http://schemas.microsoft.com/office/powerpoint/2010/main" val="3302879735"/>
      </p:ext>
    </p:extLst>
  </p:cSld>
  <p:clrMapOvr>
    <a:masterClrMapping/>
  </p:clrMapOvr>
</p:sld>
</file>

<file path=ppt/theme/theme1.xml><?xml version="1.0" encoding="utf-8"?>
<a:theme xmlns:a="http://schemas.openxmlformats.org/drawingml/2006/main" name="Custom Design">
  <a:themeElements>
    <a:clrScheme name="Custom 5">
      <a:dk1>
        <a:srgbClr val="000000"/>
      </a:dk1>
      <a:lt1>
        <a:srgbClr val="E8D3A2"/>
      </a:lt1>
      <a:dk2>
        <a:srgbClr val="32006E"/>
      </a:dk2>
      <a:lt2>
        <a:srgbClr val="FFFFFF"/>
      </a:lt2>
      <a:accent1>
        <a:srgbClr val="4B2E83"/>
      </a:accent1>
      <a:accent2>
        <a:srgbClr val="E8D3A2"/>
      </a:accent2>
      <a:accent3>
        <a:srgbClr val="FFFFFF"/>
      </a:accent3>
      <a:accent4>
        <a:srgbClr val="B2B2B2"/>
      </a:accent4>
      <a:accent5>
        <a:srgbClr val="FFC700"/>
      </a:accent5>
      <a:accent6>
        <a:srgbClr val="917B4C"/>
      </a:accent6>
      <a:hlink>
        <a:srgbClr val="32006E"/>
      </a:hlink>
      <a:folHlink>
        <a:srgbClr val="4B2E83"/>
      </a:folHlink>
    </a:clrScheme>
    <a:fontScheme name="UW">
      <a:majorFont>
        <a:latin typeface="Encode Sans Normal Black"/>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5472</TotalTime>
  <Words>1871</Words>
  <Application>Microsoft Office PowerPoint</Application>
  <PresentationFormat>On-screen Show (4:3)</PresentationFormat>
  <Paragraphs>182</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Aptos</vt:lpstr>
      <vt:lpstr>Arial</vt:lpstr>
      <vt:lpstr>Calibri</vt:lpstr>
      <vt:lpstr>Encode Sans Normal Black</vt:lpstr>
      <vt:lpstr>Open Sans</vt:lpstr>
      <vt:lpstr>Uni Sans Regular</vt:lpstr>
      <vt:lpstr>Wingdings</vt:lpstr>
      <vt:lpstr>Custom Design</vt:lpstr>
      <vt:lpstr>Sole Source Justifications &amp; Competitive Solicitations  </vt:lpstr>
      <vt:lpstr>DIRECT BUY LIMIT</vt:lpstr>
      <vt:lpstr>ABOVE THE DIRECT BUY LIMIT</vt:lpstr>
      <vt:lpstr>SOLE SOURCE JUSTIFICATION </vt:lpstr>
      <vt:lpstr>SOLE SOURCE GUIDELINES</vt:lpstr>
      <vt:lpstr>SOLE SOURCE JUSTIFICATION CRITERIA</vt:lpstr>
      <vt:lpstr>SOLE SOURCE JUSTIFICATIONS CRITERIA</vt:lpstr>
      <vt:lpstr>SOLE SOURCE: VALID VS. INVALID</vt:lpstr>
      <vt:lpstr>STATE-FUNDED SOLE SOURCE PURCHASES </vt:lpstr>
      <vt:lpstr>SOLE SOURCE JUSTIFICATION WEB FORM </vt:lpstr>
      <vt:lpstr>COMPETITIVE SOLICTATIONS</vt:lpstr>
      <vt:lpstr>COMPETITIVE SOLICITATION RULES</vt:lpstr>
      <vt:lpstr>REQUIREMENTS FOR COMPETITIVE SOLICITATIONS</vt:lpstr>
      <vt:lpstr>COMPETITIVE SOLICITATION PROCESS</vt:lpstr>
      <vt:lpstr>UW PUBLIC CONTRACT SEARCH PORTAL</vt:lpstr>
      <vt:lpstr>COMPETITIVE SOLICITATION TYPES &amp; TIMELINE</vt:lpstr>
      <vt:lpstr>BUYING FROM CONTRACTS </vt:lpstr>
      <vt:lpstr>PLANNING BEFORE BUYING</vt:lpstr>
      <vt:lpstr>RESOURCES</vt:lpstr>
      <vt:lpstr>QUESTIONS?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Alanya Cannon</dc:creator>
  <cp:lastModifiedBy>Heather Nicholson</cp:lastModifiedBy>
  <cp:revision>308</cp:revision>
  <cp:lastPrinted>2016-02-10T20:19:12Z</cp:lastPrinted>
  <dcterms:created xsi:type="dcterms:W3CDTF">2014-10-14T00:51:43Z</dcterms:created>
  <dcterms:modified xsi:type="dcterms:W3CDTF">2025-09-26T22:02:37Z</dcterms:modified>
</cp:coreProperties>
</file>