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 id="2147483652" r:id="rId5"/>
    <p:sldMasterId id="2147483712" r:id="rId6"/>
    <p:sldMasterId id="2147483744" r:id="rId7"/>
  </p:sldMasterIdLst>
  <p:notesMasterIdLst>
    <p:notesMasterId r:id="rId16"/>
  </p:notesMasterIdLst>
  <p:sldIdLst>
    <p:sldId id="4239" r:id="rId8"/>
    <p:sldId id="4246" r:id="rId9"/>
    <p:sldId id="4242" r:id="rId10"/>
    <p:sldId id="267" r:id="rId11"/>
    <p:sldId id="4245" r:id="rId12"/>
    <p:sldId id="4244" r:id="rId13"/>
    <p:sldId id="275" r:id="rId14"/>
    <p:sldId id="4247"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udia Christensen" initials="CC" lastIdx="2" clrIdx="0">
    <p:extLst>
      <p:ext uri="{19B8F6BF-5375-455C-9EA6-DF929625EA0E}">
        <p15:presenceInfo xmlns:p15="http://schemas.microsoft.com/office/powerpoint/2012/main" userId="S::claudiac@uw.edu::51f0b0df-7a2b-4d47-a29b-5961f790564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1A1AFA"/>
    <a:srgbClr val="E8D3A2"/>
    <a:srgbClr val="E8E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0" autoAdjust="0"/>
    <p:restoredTop sz="86441" autoAdjust="0"/>
  </p:normalViewPr>
  <p:slideViewPr>
    <p:cSldViewPr snapToGrid="0">
      <p:cViewPr varScale="1">
        <p:scale>
          <a:sx n="79" d="100"/>
          <a:sy n="79" d="100"/>
        </p:scale>
        <p:origin x="72" y="144"/>
      </p:cViewPr>
      <p:guideLst>
        <p:guide orient="horz" pos="2488"/>
        <p:guide pos="478"/>
      </p:guideLst>
    </p:cSldViewPr>
  </p:slideViewPr>
  <p:outlineViewPr>
    <p:cViewPr>
      <p:scale>
        <a:sx n="33" d="100"/>
        <a:sy n="33" d="100"/>
      </p:scale>
      <p:origin x="0" y="-992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5C38C36-6131-41DC-AB9F-358F5BBEDC82}" type="datetimeFigureOut">
              <a:rPr lang="en-US" smtClean="0"/>
              <a:t>3/10/2026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1F02EA2-9F6A-4DC8-846E-A09861943EB7}" type="slidenum">
              <a:rPr lang="en-US" smtClean="0"/>
              <a:t>‹#›</a:t>
            </a:fld>
            <a:endParaRPr lang="en-US"/>
          </a:p>
        </p:txBody>
      </p:sp>
    </p:spTree>
    <p:extLst>
      <p:ext uri="{BB962C8B-B14F-4D97-AF65-F5344CB8AC3E}">
        <p14:creationId xmlns:p14="http://schemas.microsoft.com/office/powerpoint/2010/main" val="883145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a:t>
            </a:r>
            <a:r>
              <a:rPr lang="en-US" baseline="0"/>
              <a:t> process applies across campus, including UWMC Supply Chain</a:t>
            </a:r>
            <a:endParaRPr lang="en-US"/>
          </a:p>
        </p:txBody>
      </p:sp>
      <p:sp>
        <p:nvSpPr>
          <p:cNvPr id="4" name="Slide Number Placeholder 3"/>
          <p:cNvSpPr>
            <a:spLocks noGrp="1"/>
          </p:cNvSpPr>
          <p:nvPr>
            <p:ph type="sldNum" sz="quarter" idx="10"/>
          </p:nvPr>
        </p:nvSpPr>
        <p:spPr/>
        <p:txBody>
          <a:bodyPr/>
          <a:lstStyle/>
          <a:p>
            <a:fld id="{31F02EA2-9F6A-4DC8-846E-A09861943EB7}" type="slidenum">
              <a:rPr lang="en-US" smtClean="0"/>
              <a:t>4</a:t>
            </a:fld>
            <a:endParaRPr lang="en-US"/>
          </a:p>
        </p:txBody>
      </p:sp>
    </p:spTree>
    <p:extLst>
      <p:ext uri="{BB962C8B-B14F-4D97-AF65-F5344CB8AC3E}">
        <p14:creationId xmlns:p14="http://schemas.microsoft.com/office/powerpoint/2010/main" val="3636008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TITLE HERE</a:t>
            </a:r>
          </a:p>
          <a:p>
            <a:pPr lvl="0"/>
            <a:r>
              <a:rPr lang="en-US"/>
              <a:t>ENCODE NORMAL</a:t>
            </a:r>
          </a:p>
          <a:p>
            <a:pPr lvl="0"/>
            <a:r>
              <a:rPr lang="en-US"/>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81803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1219200"/>
            <a:ext cx="3314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219200"/>
            <a:ext cx="3314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6844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6296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80732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181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29858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07509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1464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350" y="76200"/>
            <a:ext cx="169545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
            <a:ext cx="493395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12229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6781800" cy="1066800"/>
          </a:xfrm>
        </p:spPr>
        <p:txBody>
          <a:bodyPr/>
          <a:lstStyle/>
          <a:p>
            <a:r>
              <a:rPr lang="en-US"/>
              <a:t>Click to edit Master title style</a:t>
            </a:r>
          </a:p>
        </p:txBody>
      </p:sp>
      <p:sp>
        <p:nvSpPr>
          <p:cNvPr id="3" name="Text Placeholder 2"/>
          <p:cNvSpPr>
            <a:spLocks noGrp="1"/>
          </p:cNvSpPr>
          <p:nvPr>
            <p:ph type="body" sz="half" idx="1"/>
          </p:nvPr>
        </p:nvSpPr>
        <p:spPr>
          <a:xfrm>
            <a:off x="1143000" y="1219200"/>
            <a:ext cx="6781800"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43000" y="3657600"/>
            <a:ext cx="6781800"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9373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823742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6781800" cy="1066800"/>
          </a:xfrm>
        </p:spPr>
        <p:txBody>
          <a:bodyPr/>
          <a:lstStyle/>
          <a:p>
            <a:r>
              <a:rPr lang="en-US"/>
              <a:t>Click to edit Master title style</a:t>
            </a:r>
          </a:p>
        </p:txBody>
      </p:sp>
      <p:sp>
        <p:nvSpPr>
          <p:cNvPr id="3" name="Content Placeholder 2"/>
          <p:cNvSpPr>
            <a:spLocks noGrp="1"/>
          </p:cNvSpPr>
          <p:nvPr>
            <p:ph idx="1"/>
          </p:nvPr>
        </p:nvSpPr>
        <p:spPr>
          <a:xfrm>
            <a:off x="1143000" y="1219200"/>
            <a:ext cx="678180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7507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6781800" cy="1066800"/>
          </a:xfrm>
        </p:spPr>
        <p:txBody>
          <a:bodyPr/>
          <a:lstStyle/>
          <a:p>
            <a:r>
              <a:rPr lang="en-US"/>
              <a:t>Click to edit Master title style</a:t>
            </a:r>
          </a:p>
        </p:txBody>
      </p:sp>
      <p:sp>
        <p:nvSpPr>
          <p:cNvPr id="3" name="ClipArt Placeholder 2"/>
          <p:cNvSpPr>
            <a:spLocks noGrp="1"/>
          </p:cNvSpPr>
          <p:nvPr>
            <p:ph type="clipArt" sz="half" idx="1"/>
          </p:nvPr>
        </p:nvSpPr>
        <p:spPr>
          <a:xfrm>
            <a:off x="1143000" y="1219200"/>
            <a:ext cx="3314700" cy="4724400"/>
          </a:xfrm>
        </p:spPr>
        <p:txBody>
          <a:bodyPr/>
          <a:lstStyle/>
          <a:p>
            <a:pPr lvl="0"/>
            <a:r>
              <a:rPr lang="en-US" noProof="0"/>
              <a:t>Click icon to add clip art</a:t>
            </a:r>
          </a:p>
        </p:txBody>
      </p:sp>
      <p:sp>
        <p:nvSpPr>
          <p:cNvPr id="4" name="Text Placeholder 3"/>
          <p:cNvSpPr>
            <a:spLocks noGrp="1"/>
          </p:cNvSpPr>
          <p:nvPr>
            <p:ph type="body" sz="half" idx="2"/>
          </p:nvPr>
        </p:nvSpPr>
        <p:spPr>
          <a:xfrm>
            <a:off x="4610100" y="1219200"/>
            <a:ext cx="331470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9422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6781800" cy="1066800"/>
          </a:xfrm>
        </p:spPr>
        <p:txBody>
          <a:bodyPr/>
          <a:lstStyle/>
          <a:p>
            <a:r>
              <a:rPr lang="en-US"/>
              <a:t>Click to edit Master title style</a:t>
            </a:r>
          </a:p>
        </p:txBody>
      </p:sp>
      <p:sp>
        <p:nvSpPr>
          <p:cNvPr id="3" name="Text Placeholder 2"/>
          <p:cNvSpPr>
            <a:spLocks noGrp="1"/>
          </p:cNvSpPr>
          <p:nvPr>
            <p:ph type="body" sz="half" idx="1"/>
          </p:nvPr>
        </p:nvSpPr>
        <p:spPr>
          <a:xfrm>
            <a:off x="1143000" y="1219200"/>
            <a:ext cx="331470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10100" y="1219200"/>
            <a:ext cx="3314700" cy="4724400"/>
          </a:xfrm>
        </p:spPr>
        <p:txBody>
          <a:bodyPr/>
          <a:lstStyle/>
          <a:p>
            <a:pPr lvl="0"/>
            <a:r>
              <a:rPr lang="en-US" noProof="0"/>
              <a:t>Click icon to add clip art</a:t>
            </a:r>
          </a:p>
        </p:txBody>
      </p:sp>
    </p:spTree>
    <p:extLst>
      <p:ext uri="{BB962C8B-B14F-4D97-AF65-F5344CB8AC3E}">
        <p14:creationId xmlns:p14="http://schemas.microsoft.com/office/powerpoint/2010/main" val="31334811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58CCF-4126-D38B-D81F-5E38954B2EA9}"/>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E45044-9F57-D41E-F79F-4EB6F035CA84}"/>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97815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a:t>Bulleted content here (Open Sans Light, 24 pt.)</a:t>
            </a:r>
          </a:p>
          <a:p>
            <a:pPr lvl="1"/>
            <a:r>
              <a:rPr lang="en-US"/>
              <a:t>Second level (Open Sans Light, 20)</a:t>
            </a:r>
          </a:p>
          <a:p>
            <a:pPr lvl="2"/>
            <a:r>
              <a:rPr lang="en-US"/>
              <a:t>Third level (Open Sans Light, 18)</a:t>
            </a:r>
          </a:p>
          <a:p>
            <a:pPr lvl="3"/>
            <a:r>
              <a:rPr lang="en-US"/>
              <a:t>Fourth level (Open Sans Light, 16)</a:t>
            </a:r>
          </a:p>
          <a:p>
            <a:pPr lvl="4"/>
            <a:r>
              <a:rPr lang="en-US"/>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a:t>Graphics can go here – </a:t>
            </a:r>
            <a:br>
              <a:rPr lang="en-US"/>
            </a:br>
            <a:r>
              <a:rPr lang="en-US"/>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TITLE HERE</a:t>
            </a:r>
          </a:p>
          <a:p>
            <a:pPr lvl="0"/>
            <a:r>
              <a:rPr lang="en-US"/>
              <a:t>ENCODE NORMAL</a:t>
            </a:r>
          </a:p>
          <a:p>
            <a:pPr lvl="0"/>
            <a:r>
              <a:rPr lang="en-US"/>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a:t>Content here (Open Sans Bold, 24 pt.)</a:t>
            </a:r>
          </a:p>
          <a:p>
            <a:pPr lvl="1"/>
            <a:r>
              <a:rPr lang="en-US"/>
              <a:t>Second level (Open Sans Bold, 20)</a:t>
            </a:r>
          </a:p>
          <a:p>
            <a:pPr lvl="2"/>
            <a:r>
              <a:rPr lang="en-US"/>
              <a:t>Third level (Open Sans Bold, 18)</a:t>
            </a:r>
          </a:p>
          <a:p>
            <a:pPr lvl="3"/>
            <a:r>
              <a:rPr lang="en-US"/>
              <a:t>Fourth level (Open Sans Bold, 16)</a:t>
            </a:r>
          </a:p>
          <a:p>
            <a:pPr lvl="4"/>
            <a:r>
              <a:rPr lang="en-US"/>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a:t>Graphics can go here – </a:t>
            </a:r>
            <a:br>
              <a:rPr lang="en-US"/>
            </a:br>
            <a:r>
              <a:rPr lang="en-US"/>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TITLE HERE</a:t>
            </a:r>
          </a:p>
          <a:p>
            <a:pPr lvl="0"/>
            <a:r>
              <a:rPr lang="en-US"/>
              <a:t>ENCODE NORMAL</a:t>
            </a:r>
          </a:p>
          <a:p>
            <a:pPr lvl="0"/>
            <a:r>
              <a:rPr lang="en-US"/>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131643952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image" Target="../media/image7.png"/><Relationship Id="rId2" Type="http://schemas.openxmlformats.org/officeDocument/2006/relationships/slideLayout" Target="../slideLayouts/slideLayout11.xml"/><Relationship Id="rId16" Type="http://schemas.openxmlformats.org/officeDocument/2006/relationships/image" Target="../media/image6.png"/><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theme" Target="../theme/theme3.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4.xml"/><Relationship Id="rId1" Type="http://schemas.openxmlformats.org/officeDocument/2006/relationships/slideLayout" Target="../slideLayouts/slideLayout24.xml"/><Relationship Id="rId4" Type="http://schemas.openxmlformats.org/officeDocument/2006/relationships/image" Target="../media/image9.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 id="2147483757"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3074" name="Rectangle 1026"/>
          <p:cNvSpPr>
            <a:spLocks noGrp="1" noChangeArrowheads="1"/>
          </p:cNvSpPr>
          <p:nvPr>
            <p:ph type="title"/>
          </p:nvPr>
        </p:nvSpPr>
        <p:spPr bwMode="auto">
          <a:xfrm>
            <a:off x="1143000" y="76200"/>
            <a:ext cx="67818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027"/>
          <p:cNvSpPr>
            <a:spLocks noGrp="1" noChangeArrowheads="1"/>
          </p:cNvSpPr>
          <p:nvPr>
            <p:ph type="body" idx="1"/>
          </p:nvPr>
        </p:nvSpPr>
        <p:spPr bwMode="auto">
          <a:xfrm>
            <a:off x="1143000" y="1219200"/>
            <a:ext cx="67818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6" name="Picture 5" descr="StartZone_Logo-2pms.png"/>
          <p:cNvPicPr>
            <a:picLocks noChangeAspect="1"/>
          </p:cNvPicPr>
          <p:nvPr/>
        </p:nvPicPr>
        <p:blipFill>
          <a:blip r:embed="rId17" cstate="print"/>
          <a:srcRect/>
          <a:stretch>
            <a:fillRect/>
          </a:stretch>
        </p:blipFill>
        <p:spPr bwMode="auto">
          <a:xfrm>
            <a:off x="6096000" y="6096000"/>
            <a:ext cx="2886075" cy="609600"/>
          </a:xfrm>
          <a:prstGeom prst="rect">
            <a:avLst/>
          </a:prstGeom>
          <a:noFill/>
          <a:ln w="9525">
            <a:noFill/>
            <a:miter lim="800000"/>
            <a:headEnd/>
            <a:tailEnd/>
          </a:ln>
        </p:spPr>
      </p:pic>
      <p:pic>
        <p:nvPicPr>
          <p:cNvPr id="3077" name="Picture 5" descr="StartZone_Logo-2pms.png"/>
          <p:cNvPicPr>
            <a:picLocks noChangeAspect="1"/>
          </p:cNvPicPr>
          <p:nvPr/>
        </p:nvPicPr>
        <p:blipFill>
          <a:blip r:embed="rId17" cstate="print"/>
          <a:srcRect/>
          <a:stretch>
            <a:fillRect/>
          </a:stretch>
        </p:blipFill>
        <p:spPr bwMode="auto">
          <a:xfrm>
            <a:off x="6096000" y="6096000"/>
            <a:ext cx="2886075" cy="609600"/>
          </a:xfrm>
          <a:prstGeom prst="rect">
            <a:avLst/>
          </a:prstGeom>
          <a:noFill/>
          <a:ln w="9525">
            <a:noFill/>
            <a:miter lim="800000"/>
            <a:headEnd/>
            <a:tailEnd/>
          </a:ln>
        </p:spPr>
      </p:pic>
    </p:spTree>
    <p:extLst>
      <p:ext uri="{BB962C8B-B14F-4D97-AF65-F5344CB8AC3E}">
        <p14:creationId xmlns:p14="http://schemas.microsoft.com/office/powerpoint/2010/main" val="58070635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Lst>
  <p:txStyles>
    <p:titleStyle>
      <a:lvl1pPr algn="l" rtl="0" eaLnBrk="0" fontAlgn="base" hangingPunct="0">
        <a:spcBef>
          <a:spcPct val="0"/>
        </a:spcBef>
        <a:spcAft>
          <a:spcPct val="0"/>
        </a:spcAft>
        <a:defRPr sz="4400">
          <a:solidFill>
            <a:srgbClr val="000000"/>
          </a:solidFill>
          <a:latin typeface="Franklin Gothic Medium Cond" pitchFamily="34" charset="0"/>
          <a:ea typeface="+mj-ea"/>
          <a:cs typeface="+mj-cs"/>
        </a:defRPr>
      </a:lvl1pPr>
      <a:lvl2pPr algn="l" rtl="0" eaLnBrk="0" fontAlgn="base" hangingPunct="0">
        <a:spcBef>
          <a:spcPct val="0"/>
        </a:spcBef>
        <a:spcAft>
          <a:spcPct val="0"/>
        </a:spcAft>
        <a:defRPr sz="4400">
          <a:solidFill>
            <a:srgbClr val="000000"/>
          </a:solidFill>
          <a:latin typeface="Franklin Gothic Medium Cond" pitchFamily="34" charset="0"/>
        </a:defRPr>
      </a:lvl2pPr>
      <a:lvl3pPr algn="l" rtl="0" eaLnBrk="0" fontAlgn="base" hangingPunct="0">
        <a:spcBef>
          <a:spcPct val="0"/>
        </a:spcBef>
        <a:spcAft>
          <a:spcPct val="0"/>
        </a:spcAft>
        <a:defRPr sz="4400">
          <a:solidFill>
            <a:srgbClr val="000000"/>
          </a:solidFill>
          <a:latin typeface="Franklin Gothic Medium Cond" pitchFamily="34" charset="0"/>
        </a:defRPr>
      </a:lvl3pPr>
      <a:lvl4pPr algn="l" rtl="0" eaLnBrk="0" fontAlgn="base" hangingPunct="0">
        <a:spcBef>
          <a:spcPct val="0"/>
        </a:spcBef>
        <a:spcAft>
          <a:spcPct val="0"/>
        </a:spcAft>
        <a:defRPr sz="4400">
          <a:solidFill>
            <a:srgbClr val="000000"/>
          </a:solidFill>
          <a:latin typeface="Franklin Gothic Medium Cond" pitchFamily="34" charset="0"/>
        </a:defRPr>
      </a:lvl4pPr>
      <a:lvl5pPr algn="l" rtl="0" eaLnBrk="0" fontAlgn="base" hangingPunct="0">
        <a:spcBef>
          <a:spcPct val="0"/>
        </a:spcBef>
        <a:spcAft>
          <a:spcPct val="0"/>
        </a:spcAft>
        <a:defRPr sz="4400">
          <a:solidFill>
            <a:srgbClr val="000000"/>
          </a:solidFill>
          <a:latin typeface="Franklin Gothic Medium Cond" pitchFamily="34" charset="0"/>
        </a:defRPr>
      </a:lvl5pPr>
      <a:lvl6pPr marL="457200" algn="l" rtl="0" eaLnBrk="1" fontAlgn="base" hangingPunct="1">
        <a:spcBef>
          <a:spcPct val="0"/>
        </a:spcBef>
        <a:spcAft>
          <a:spcPct val="0"/>
        </a:spcAft>
        <a:defRPr sz="3600">
          <a:solidFill>
            <a:srgbClr val="000000"/>
          </a:solidFill>
          <a:latin typeface="Garamond" pitchFamily="18" charset="0"/>
        </a:defRPr>
      </a:lvl6pPr>
      <a:lvl7pPr marL="914400" algn="l" rtl="0" eaLnBrk="1" fontAlgn="base" hangingPunct="1">
        <a:spcBef>
          <a:spcPct val="0"/>
        </a:spcBef>
        <a:spcAft>
          <a:spcPct val="0"/>
        </a:spcAft>
        <a:defRPr sz="3600">
          <a:solidFill>
            <a:srgbClr val="000000"/>
          </a:solidFill>
          <a:latin typeface="Garamond" pitchFamily="18" charset="0"/>
        </a:defRPr>
      </a:lvl7pPr>
      <a:lvl8pPr marL="1371600" algn="l" rtl="0" eaLnBrk="1" fontAlgn="base" hangingPunct="1">
        <a:spcBef>
          <a:spcPct val="0"/>
        </a:spcBef>
        <a:spcAft>
          <a:spcPct val="0"/>
        </a:spcAft>
        <a:defRPr sz="3600">
          <a:solidFill>
            <a:srgbClr val="000000"/>
          </a:solidFill>
          <a:latin typeface="Garamond" pitchFamily="18" charset="0"/>
        </a:defRPr>
      </a:lvl8pPr>
      <a:lvl9pPr marL="1828800" algn="l" rtl="0" eaLnBrk="1" fontAlgn="base" hangingPunct="1">
        <a:spcBef>
          <a:spcPct val="0"/>
        </a:spcBef>
        <a:spcAft>
          <a:spcPct val="0"/>
        </a:spcAft>
        <a:defRPr sz="3600">
          <a:solidFill>
            <a:srgbClr val="000000"/>
          </a:solidFill>
          <a:latin typeface="Garamond" pitchFamily="18" charset="0"/>
        </a:defRPr>
      </a:lvl9pPr>
    </p:titleStyle>
    <p:bodyStyle>
      <a:lvl1pPr marL="342900" indent="-342900" algn="l" rtl="0" eaLnBrk="0" fontAlgn="base" hangingPunct="0">
        <a:spcBef>
          <a:spcPct val="20000"/>
        </a:spcBef>
        <a:spcAft>
          <a:spcPct val="0"/>
        </a:spcAft>
        <a:buClr>
          <a:schemeClr val="tx1"/>
        </a:buClr>
        <a:buChar char="•"/>
        <a:defRPr sz="2800">
          <a:solidFill>
            <a:srgbClr val="000000"/>
          </a:solidFill>
          <a:latin typeface="Arial" charset="0"/>
          <a:ea typeface="+mn-ea"/>
          <a:cs typeface="+mn-cs"/>
        </a:defRPr>
      </a:lvl1pPr>
      <a:lvl2pPr marL="742950" indent="-285750" algn="l" rtl="0" eaLnBrk="0" fontAlgn="base" hangingPunct="0">
        <a:spcBef>
          <a:spcPct val="20000"/>
        </a:spcBef>
        <a:spcAft>
          <a:spcPct val="0"/>
        </a:spcAft>
        <a:buClr>
          <a:schemeClr val="tx1"/>
        </a:buClr>
        <a:buChar char="•"/>
        <a:defRPr sz="2600">
          <a:solidFill>
            <a:srgbClr val="000000"/>
          </a:solidFill>
          <a:latin typeface="Arial" charset="0"/>
        </a:defRPr>
      </a:lvl2pPr>
      <a:lvl3pPr marL="1143000" indent="-228600" algn="l" rtl="0" eaLnBrk="0" fontAlgn="base" hangingPunct="0">
        <a:spcBef>
          <a:spcPct val="20000"/>
        </a:spcBef>
        <a:spcAft>
          <a:spcPct val="0"/>
        </a:spcAft>
        <a:buClr>
          <a:schemeClr val="tx1"/>
        </a:buClr>
        <a:buChar char="•"/>
        <a:defRPr sz="2400">
          <a:solidFill>
            <a:srgbClr val="000000"/>
          </a:solidFill>
          <a:latin typeface="Arial" charset="0"/>
        </a:defRPr>
      </a:lvl3pPr>
      <a:lvl4pPr marL="1600200" indent="-228600" algn="l" rtl="0" eaLnBrk="0" fontAlgn="base" hangingPunct="0">
        <a:spcBef>
          <a:spcPct val="20000"/>
        </a:spcBef>
        <a:spcAft>
          <a:spcPct val="0"/>
        </a:spcAft>
        <a:buClr>
          <a:schemeClr val="tx1"/>
        </a:buClr>
        <a:buChar char="•"/>
        <a:defRPr sz="2000">
          <a:solidFill>
            <a:srgbClr val="000000"/>
          </a:solidFill>
          <a:latin typeface="Arial" charset="0"/>
        </a:defRPr>
      </a:lvl4pPr>
      <a:lvl5pPr marL="2057400" indent="-228600" algn="l" rtl="0" eaLnBrk="0" fontAlgn="base" hangingPunct="0">
        <a:spcBef>
          <a:spcPct val="20000"/>
        </a:spcBef>
        <a:spcAft>
          <a:spcPct val="0"/>
        </a:spcAft>
        <a:buClr>
          <a:schemeClr val="tx1"/>
        </a:buClr>
        <a:buChar char="•"/>
        <a:defRPr sz="2000">
          <a:solidFill>
            <a:srgbClr val="000000"/>
          </a:solidFill>
          <a:latin typeface="Arial" charset="0"/>
        </a:defRPr>
      </a:lvl5pPr>
      <a:lvl6pPr marL="2514600" indent="-228600" algn="l" rtl="0" eaLnBrk="1" fontAlgn="base" hangingPunct="1">
        <a:spcBef>
          <a:spcPct val="20000"/>
        </a:spcBef>
        <a:spcAft>
          <a:spcPct val="0"/>
        </a:spcAft>
        <a:buClr>
          <a:schemeClr val="tx1"/>
        </a:buClr>
        <a:buChar char="•"/>
        <a:defRPr sz="2000">
          <a:solidFill>
            <a:srgbClr val="000000"/>
          </a:solidFill>
          <a:latin typeface="+mn-lt"/>
        </a:defRPr>
      </a:lvl6pPr>
      <a:lvl7pPr marL="2971800" indent="-228600" algn="l" rtl="0" eaLnBrk="1" fontAlgn="base" hangingPunct="1">
        <a:spcBef>
          <a:spcPct val="20000"/>
        </a:spcBef>
        <a:spcAft>
          <a:spcPct val="0"/>
        </a:spcAft>
        <a:buClr>
          <a:schemeClr val="tx1"/>
        </a:buClr>
        <a:buChar char="•"/>
        <a:defRPr sz="2000">
          <a:solidFill>
            <a:srgbClr val="000000"/>
          </a:solidFill>
          <a:latin typeface="+mn-lt"/>
        </a:defRPr>
      </a:lvl7pPr>
      <a:lvl8pPr marL="3429000" indent="-228600" algn="l" rtl="0" eaLnBrk="1" fontAlgn="base" hangingPunct="1">
        <a:spcBef>
          <a:spcPct val="20000"/>
        </a:spcBef>
        <a:spcAft>
          <a:spcPct val="0"/>
        </a:spcAft>
        <a:buClr>
          <a:schemeClr val="tx1"/>
        </a:buClr>
        <a:buChar char="•"/>
        <a:defRPr sz="2000">
          <a:solidFill>
            <a:srgbClr val="000000"/>
          </a:solidFill>
          <a:latin typeface="+mn-lt"/>
        </a:defRPr>
      </a:lvl8pPr>
      <a:lvl9pPr marL="3886200" indent="-228600" algn="l" rtl="0" eaLnBrk="1" fontAlgn="base" hangingPunct="1">
        <a:spcBef>
          <a:spcPct val="20000"/>
        </a:spcBef>
        <a:spcAft>
          <a:spcPct val="0"/>
        </a:spcAft>
        <a:buClr>
          <a:schemeClr val="tx1"/>
        </a:buClr>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Picture 6"/>
          <p:cNvPicPr>
            <a:picLocks noChangeAspect="1"/>
          </p:cNvPicPr>
          <p:nvPr userDrawn="1"/>
        </p:nvPicPr>
        <p:blipFill rotWithShape="1">
          <a:blip r:embed="rId4">
            <a:extLst>
              <a:ext uri="{28A0092B-C50C-407E-A947-70E740481C1C}">
                <a14:useLocalDpi xmlns:a14="http://schemas.microsoft.com/office/drawing/2010/main" val="0"/>
              </a:ext>
            </a:extLst>
          </a:blip>
          <a:srcRect t="7507" b="10590"/>
          <a:stretch/>
        </p:blipFill>
        <p:spPr bwMode="auto">
          <a:xfrm>
            <a:off x="7432937" y="5384800"/>
            <a:ext cx="1402773" cy="11430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1748567"/>
      </p:ext>
    </p:extLst>
  </p:cSld>
  <p:clrMap bg1="lt1" tx1="dk1" bg2="lt2" tx2="dk2" accent1="accent1" accent2="accent2" accent3="accent3" accent4="accent4" accent5="accent5" accent6="accent6" hlink="hlink" folHlink="folHlink"/>
  <p:sldLayoutIdLst>
    <p:sldLayoutId id="2147483758" r:id="rId1"/>
  </p:sldLayoutIdLst>
  <p:hf sldNum="0" hdr="0" ftr="0" dt="0"/>
  <p:txStyles>
    <p:titleStyle>
      <a:lvl1pPr algn="ctr" defTabSz="257169" rtl="0" eaLnBrk="1" latinLnBrk="0" hangingPunct="1">
        <a:spcBef>
          <a:spcPct val="0"/>
        </a:spcBef>
        <a:buNone/>
        <a:defRPr sz="2475" kern="1200">
          <a:solidFill>
            <a:schemeClr val="tx1"/>
          </a:solidFill>
          <a:latin typeface="+mj-lt"/>
          <a:ea typeface="+mj-ea"/>
          <a:cs typeface="+mj-cs"/>
        </a:defRPr>
      </a:lvl1pPr>
    </p:titleStyle>
    <p:bodyStyle>
      <a:lvl1pPr marL="192876" indent="-192876" algn="l" defTabSz="257169" rtl="0" eaLnBrk="1" latinLnBrk="0" hangingPunct="1">
        <a:spcBef>
          <a:spcPct val="20000"/>
        </a:spcBef>
        <a:buFont typeface="Arial"/>
        <a:buChar char="•"/>
        <a:defRPr sz="1800" kern="1200">
          <a:solidFill>
            <a:schemeClr val="tx1"/>
          </a:solidFill>
          <a:latin typeface="+mn-lt"/>
          <a:ea typeface="+mn-ea"/>
          <a:cs typeface="+mn-cs"/>
        </a:defRPr>
      </a:lvl1pPr>
      <a:lvl2pPr marL="417899" indent="-160731" algn="l" defTabSz="257169" rtl="0" eaLnBrk="1" latinLnBrk="0" hangingPunct="1">
        <a:spcBef>
          <a:spcPct val="20000"/>
        </a:spcBef>
        <a:buFont typeface="Arial"/>
        <a:buChar char="–"/>
        <a:defRPr sz="1575" kern="1200">
          <a:solidFill>
            <a:schemeClr val="tx1"/>
          </a:solidFill>
          <a:latin typeface="+mn-lt"/>
          <a:ea typeface="+mn-ea"/>
          <a:cs typeface="+mn-cs"/>
        </a:defRPr>
      </a:lvl2pPr>
      <a:lvl3pPr marL="642921" indent="-128585" algn="l" defTabSz="257169" rtl="0" eaLnBrk="1" latinLnBrk="0" hangingPunct="1">
        <a:spcBef>
          <a:spcPct val="20000"/>
        </a:spcBef>
        <a:buFont typeface="Arial"/>
        <a:buChar char="•"/>
        <a:defRPr sz="1350" kern="1200">
          <a:solidFill>
            <a:schemeClr val="tx1"/>
          </a:solidFill>
          <a:latin typeface="+mn-lt"/>
          <a:ea typeface="+mn-ea"/>
          <a:cs typeface="+mn-cs"/>
        </a:defRPr>
      </a:lvl3pPr>
      <a:lvl4pPr marL="900090" indent="-128585" algn="l" defTabSz="257169" rtl="0" eaLnBrk="1" latinLnBrk="0" hangingPunct="1">
        <a:spcBef>
          <a:spcPct val="20000"/>
        </a:spcBef>
        <a:buFont typeface="Arial"/>
        <a:buChar char="–"/>
        <a:defRPr sz="1125" kern="1200">
          <a:solidFill>
            <a:schemeClr val="tx1"/>
          </a:solidFill>
          <a:latin typeface="+mn-lt"/>
          <a:ea typeface="+mn-ea"/>
          <a:cs typeface="+mn-cs"/>
        </a:defRPr>
      </a:lvl4pPr>
      <a:lvl5pPr marL="1157259" indent="-128585" algn="l" defTabSz="257169" rtl="0" eaLnBrk="1" latinLnBrk="0" hangingPunct="1">
        <a:spcBef>
          <a:spcPct val="20000"/>
        </a:spcBef>
        <a:buFont typeface="Arial"/>
        <a:buChar char="»"/>
        <a:defRPr sz="1125" kern="1200">
          <a:solidFill>
            <a:schemeClr val="tx1"/>
          </a:solidFill>
          <a:latin typeface="+mn-lt"/>
          <a:ea typeface="+mn-ea"/>
          <a:cs typeface="+mn-cs"/>
        </a:defRPr>
      </a:lvl5pPr>
      <a:lvl6pPr marL="1414427" indent="-128585" algn="l" defTabSz="257169" rtl="0" eaLnBrk="1" latinLnBrk="0" hangingPunct="1">
        <a:spcBef>
          <a:spcPct val="20000"/>
        </a:spcBef>
        <a:buFont typeface="Arial"/>
        <a:buChar char="•"/>
        <a:defRPr sz="1125" kern="1200">
          <a:solidFill>
            <a:schemeClr val="tx1"/>
          </a:solidFill>
          <a:latin typeface="+mn-lt"/>
          <a:ea typeface="+mn-ea"/>
          <a:cs typeface="+mn-cs"/>
        </a:defRPr>
      </a:lvl6pPr>
      <a:lvl7pPr marL="1671596" indent="-128585" algn="l" defTabSz="257169" rtl="0" eaLnBrk="1" latinLnBrk="0" hangingPunct="1">
        <a:spcBef>
          <a:spcPct val="20000"/>
        </a:spcBef>
        <a:buFont typeface="Arial"/>
        <a:buChar char="•"/>
        <a:defRPr sz="1125" kern="1200">
          <a:solidFill>
            <a:schemeClr val="tx1"/>
          </a:solidFill>
          <a:latin typeface="+mn-lt"/>
          <a:ea typeface="+mn-ea"/>
          <a:cs typeface="+mn-cs"/>
        </a:defRPr>
      </a:lvl7pPr>
      <a:lvl8pPr marL="1928765" indent="-128585" algn="l" defTabSz="257169" rtl="0" eaLnBrk="1" latinLnBrk="0" hangingPunct="1">
        <a:spcBef>
          <a:spcPct val="20000"/>
        </a:spcBef>
        <a:buFont typeface="Arial"/>
        <a:buChar char="•"/>
        <a:defRPr sz="1125" kern="1200">
          <a:solidFill>
            <a:schemeClr val="tx1"/>
          </a:solidFill>
          <a:latin typeface="+mn-lt"/>
          <a:ea typeface="+mn-ea"/>
          <a:cs typeface="+mn-cs"/>
        </a:defRPr>
      </a:lvl8pPr>
      <a:lvl9pPr marL="2185933" indent="-128585" algn="l" defTabSz="257169"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en-US"/>
      </a:defPPr>
      <a:lvl1pPr marL="0" algn="l" defTabSz="257169" rtl="0" eaLnBrk="1" latinLnBrk="0" hangingPunct="1">
        <a:defRPr sz="1013" kern="1200">
          <a:solidFill>
            <a:schemeClr val="tx1"/>
          </a:solidFill>
          <a:latin typeface="+mn-lt"/>
          <a:ea typeface="+mn-ea"/>
          <a:cs typeface="+mn-cs"/>
        </a:defRPr>
      </a:lvl1pPr>
      <a:lvl2pPr marL="257169" algn="l" defTabSz="257169" rtl="0" eaLnBrk="1" latinLnBrk="0" hangingPunct="1">
        <a:defRPr sz="1013" kern="1200">
          <a:solidFill>
            <a:schemeClr val="tx1"/>
          </a:solidFill>
          <a:latin typeface="+mn-lt"/>
          <a:ea typeface="+mn-ea"/>
          <a:cs typeface="+mn-cs"/>
        </a:defRPr>
      </a:lvl2pPr>
      <a:lvl3pPr marL="514337" algn="l" defTabSz="257169" rtl="0" eaLnBrk="1" latinLnBrk="0" hangingPunct="1">
        <a:defRPr sz="1013" kern="1200">
          <a:solidFill>
            <a:schemeClr val="tx1"/>
          </a:solidFill>
          <a:latin typeface="+mn-lt"/>
          <a:ea typeface="+mn-ea"/>
          <a:cs typeface="+mn-cs"/>
        </a:defRPr>
      </a:lvl3pPr>
      <a:lvl4pPr marL="771506" algn="l" defTabSz="257169" rtl="0" eaLnBrk="1" latinLnBrk="0" hangingPunct="1">
        <a:defRPr sz="1013" kern="1200">
          <a:solidFill>
            <a:schemeClr val="tx1"/>
          </a:solidFill>
          <a:latin typeface="+mn-lt"/>
          <a:ea typeface="+mn-ea"/>
          <a:cs typeface="+mn-cs"/>
        </a:defRPr>
      </a:lvl4pPr>
      <a:lvl5pPr marL="1028675" algn="l" defTabSz="257169" rtl="0" eaLnBrk="1" latinLnBrk="0" hangingPunct="1">
        <a:defRPr sz="1013" kern="1200">
          <a:solidFill>
            <a:schemeClr val="tx1"/>
          </a:solidFill>
          <a:latin typeface="+mn-lt"/>
          <a:ea typeface="+mn-ea"/>
          <a:cs typeface="+mn-cs"/>
        </a:defRPr>
      </a:lvl5pPr>
      <a:lvl6pPr marL="1285843" algn="l" defTabSz="257169" rtl="0" eaLnBrk="1" latinLnBrk="0" hangingPunct="1">
        <a:defRPr sz="1013" kern="1200">
          <a:solidFill>
            <a:schemeClr val="tx1"/>
          </a:solidFill>
          <a:latin typeface="+mn-lt"/>
          <a:ea typeface="+mn-ea"/>
          <a:cs typeface="+mn-cs"/>
        </a:defRPr>
      </a:lvl6pPr>
      <a:lvl7pPr marL="1543011" algn="l" defTabSz="257169" rtl="0" eaLnBrk="1" latinLnBrk="0" hangingPunct="1">
        <a:defRPr sz="1013" kern="1200">
          <a:solidFill>
            <a:schemeClr val="tx1"/>
          </a:solidFill>
          <a:latin typeface="+mn-lt"/>
          <a:ea typeface="+mn-ea"/>
          <a:cs typeface="+mn-cs"/>
        </a:defRPr>
      </a:lvl7pPr>
      <a:lvl8pPr marL="1800180" algn="l" defTabSz="257169" rtl="0" eaLnBrk="1" latinLnBrk="0" hangingPunct="1">
        <a:defRPr sz="1013" kern="1200">
          <a:solidFill>
            <a:schemeClr val="tx1"/>
          </a:solidFill>
          <a:latin typeface="+mn-lt"/>
          <a:ea typeface="+mn-ea"/>
          <a:cs typeface="+mn-cs"/>
        </a:defRPr>
      </a:lvl8pPr>
      <a:lvl9pPr marL="2057349" algn="l" defTabSz="257169"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finance.uw.edu/ps/resources/trainings" TargetMode="External"/><Relationship Id="rId2" Type="http://schemas.openxmlformats.org/officeDocument/2006/relationships/hyperlink" Target="https://finance.uw.edu/ps/DES-trainin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mailto:silvif@uw.edu" TargetMode="External"/><Relationship Id="rId3" Type="http://schemas.openxmlformats.org/officeDocument/2006/relationships/hyperlink" Target="mailto:claudiac@uw.edu" TargetMode="External"/><Relationship Id="rId7" Type="http://schemas.openxmlformats.org/officeDocument/2006/relationships/hyperlink" Target="mailto:grams@uw.edu" TargetMode="External"/><Relationship Id="rId2" Type="http://schemas.openxmlformats.org/officeDocument/2006/relationships/hyperlink" Target="mailto:ellefson@uw.edu" TargetMode="External"/><Relationship Id="rId1" Type="http://schemas.openxmlformats.org/officeDocument/2006/relationships/slideLayout" Target="../slideLayouts/slideLayout7.xml"/><Relationship Id="rId6" Type="http://schemas.openxmlformats.org/officeDocument/2006/relationships/hyperlink" Target="mailto:bcory@uw.edu/" TargetMode="External"/><Relationship Id="rId5" Type="http://schemas.openxmlformats.org/officeDocument/2006/relationships/hyperlink" Target="mailto:dawnlake@uw.edu" TargetMode="External"/><Relationship Id="rId10" Type="http://schemas.openxmlformats.org/officeDocument/2006/relationships/hyperlink" Target="mailto:augustpa@uw.edu" TargetMode="External"/><Relationship Id="rId4" Type="http://schemas.openxmlformats.org/officeDocument/2006/relationships/hyperlink" Target="mailto:bhardie@uw.edu/" TargetMode="External"/><Relationship Id="rId9" Type="http://schemas.openxmlformats.org/officeDocument/2006/relationships/hyperlink" Target="mailto:chuang21@uw.edu"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F7527B-CFD6-E7B4-24D7-C8E7B58E2A78}"/>
              </a:ext>
            </a:extLst>
          </p:cNvPr>
          <p:cNvSpPr>
            <a:spLocks noGrp="1"/>
          </p:cNvSpPr>
          <p:nvPr>
            <p:ph type="title" idx="4294967295"/>
          </p:nvPr>
        </p:nvSpPr>
        <p:spPr>
          <a:xfrm>
            <a:off x="671757" y="1206200"/>
            <a:ext cx="6972300" cy="26417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100" b="0" i="0" u="none" strike="noStrike" kern="1200" cap="none" spc="0" normalizeH="0" baseline="0" noProof="0" dirty="0">
              <a:ln>
                <a:noFill/>
              </a:ln>
              <a:solidFill>
                <a:schemeClr val="accent3"/>
              </a:solidFill>
              <a:effectLst/>
              <a:uLnTx/>
              <a:uFillTx/>
              <a:latin typeface="Encode Sans Normal Black"/>
              <a:ea typeface="+mn-ea"/>
              <a:cs typeface="Encode Sans Normal Black"/>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0" i="0" u="none" strike="noStrike" kern="1200" cap="none" spc="0" normalizeH="0" baseline="0" noProof="0" dirty="0">
                <a:ln>
                  <a:noFill/>
                </a:ln>
                <a:solidFill>
                  <a:schemeClr val="accent3"/>
                </a:solidFill>
                <a:effectLst/>
                <a:uLnTx/>
                <a:uFillTx/>
                <a:latin typeface="Encode Sans Normal Black"/>
                <a:ea typeface="+mn-ea"/>
                <a:cs typeface="Encode Sans Normal Black"/>
              </a:rPr>
              <a:t>WELCOME </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100" b="0" i="0" u="none" strike="noStrike" kern="1200" cap="none" spc="0" normalizeH="0" baseline="0" noProof="0" dirty="0">
              <a:ln>
                <a:noFill/>
              </a:ln>
              <a:solidFill>
                <a:schemeClr val="accent3"/>
              </a:solidFill>
              <a:effectLst/>
              <a:uLnTx/>
              <a:uFillTx/>
              <a:latin typeface="Encode Sans Normal Black"/>
              <a:ea typeface="+mn-ea"/>
              <a:cs typeface="Encode Sans Normal Black"/>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100" b="0" i="0" u="none" strike="noStrike" kern="1200" cap="none" spc="0" normalizeH="0" baseline="0" noProof="0" dirty="0">
              <a:ln>
                <a:noFill/>
              </a:ln>
              <a:solidFill>
                <a:schemeClr val="accent3"/>
              </a:solidFill>
              <a:effectLst/>
              <a:uLnTx/>
              <a:uFillTx/>
              <a:latin typeface="Encode Sans Normal Black"/>
              <a:ea typeface="+mn-ea"/>
              <a:cs typeface="Encode Sans Normal Black"/>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1600" b="0" i="0" u="none" strike="noStrike" kern="1200" cap="none" spc="0" normalizeH="0" baseline="0" noProof="0" dirty="0">
                <a:ln>
                  <a:noFill/>
                </a:ln>
                <a:solidFill>
                  <a:schemeClr val="accent3"/>
                </a:solidFill>
                <a:effectLst/>
                <a:uLnTx/>
                <a:uFillTx/>
                <a:latin typeface="Encode Sans Normal Black"/>
                <a:ea typeface="+mn-ea"/>
                <a:cs typeface="Encode Sans Normal Black"/>
              </a:rPr>
              <a:t>Procurement Services</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1600" b="0" i="0" u="none" strike="noStrike" kern="1200" cap="none" spc="0" normalizeH="0" baseline="0" noProof="0" dirty="0">
                <a:ln>
                  <a:noFill/>
                </a:ln>
                <a:solidFill>
                  <a:schemeClr val="accent3"/>
                </a:solidFill>
                <a:effectLst/>
                <a:uLnTx/>
                <a:uFillTx/>
                <a:latin typeface="Encode Sans Normal Black"/>
                <a:ea typeface="+mn-ea"/>
                <a:cs typeface="Encode Sans Normal Black"/>
              </a:rPr>
              <a:t>Hiring Consultants/ Professional Services</a:t>
            </a: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600" b="0" i="0" u="none" strike="noStrike" kern="1200" cap="none" spc="0" normalizeH="0" baseline="0" noProof="0" dirty="0">
              <a:ln>
                <a:noFill/>
              </a:ln>
              <a:solidFill>
                <a:schemeClr val="accent3"/>
              </a:solidFill>
              <a:effectLst/>
              <a:uLnTx/>
              <a:uFillTx/>
              <a:latin typeface="Encode Sans Normal Black"/>
              <a:ea typeface="+mn-ea"/>
              <a:cs typeface="Encode Sans Normal Black"/>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1600" b="0" i="0" u="none" strike="noStrike" kern="1200" cap="none" spc="0" normalizeH="0" baseline="0" noProof="0" dirty="0">
                <a:ln>
                  <a:noFill/>
                </a:ln>
                <a:solidFill>
                  <a:schemeClr val="accent3"/>
                </a:solidFill>
                <a:effectLst/>
                <a:uLnTx/>
                <a:uFillTx/>
                <a:latin typeface="Encode Sans Normal Black"/>
                <a:ea typeface="+mn-ea"/>
                <a:cs typeface="Encode Sans Normal Black"/>
              </a:rPr>
              <a:t>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1100" b="0" i="0" u="none" strike="noStrike" kern="1200" cap="none" spc="0" normalizeH="0" baseline="0" noProof="0" dirty="0">
              <a:ln>
                <a:noFill/>
              </a:ln>
              <a:solidFill>
                <a:schemeClr val="accent3"/>
              </a:solidFill>
              <a:effectLst/>
              <a:uLnTx/>
              <a:uFillTx/>
              <a:latin typeface="Encode Sans Normal Black"/>
              <a:ea typeface="+mn-ea"/>
              <a:cs typeface="Encode Sans Normal Black"/>
            </a:endParaRPr>
          </a:p>
        </p:txBody>
      </p:sp>
    </p:spTree>
    <p:extLst>
      <p:ext uri="{BB962C8B-B14F-4D97-AF65-F5344CB8AC3E}">
        <p14:creationId xmlns:p14="http://schemas.microsoft.com/office/powerpoint/2010/main" val="2414206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08DDCC-242D-CD06-FBE4-305289F07E0A}"/>
              </a:ext>
            </a:extLst>
          </p:cNvPr>
          <p:cNvSpPr>
            <a:spLocks noGrp="1"/>
          </p:cNvSpPr>
          <p:nvPr>
            <p:ph type="title" idx="4294967295"/>
          </p:nvPr>
        </p:nvSpPr>
        <p:spPr>
          <a:xfrm>
            <a:off x="671757" y="3715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0" i="0" u="none" strike="noStrike" kern="1200" cap="none" spc="0" normalizeH="0" baseline="0" noProof="0" dirty="0">
                <a:ln>
                  <a:noFill/>
                </a:ln>
                <a:solidFill>
                  <a:srgbClr val="4B2E83"/>
                </a:solidFill>
                <a:effectLst/>
                <a:uLnTx/>
                <a:uFillTx/>
                <a:latin typeface="Encode Sans Normal Black"/>
                <a:ea typeface="+mn-ea"/>
                <a:cs typeface="Encode Sans Normal Black"/>
              </a:rPr>
              <a:t>Consulting vs Professional Services</a:t>
            </a:r>
          </a:p>
        </p:txBody>
      </p:sp>
      <p:sp>
        <p:nvSpPr>
          <p:cNvPr id="3" name="Text Placeholder 2">
            <a:extLst>
              <a:ext uri="{FF2B5EF4-FFF2-40B4-BE49-F238E27FC236}">
                <a16:creationId xmlns:a16="http://schemas.microsoft.com/office/drawing/2014/main" id="{A2E275B6-DA68-61A5-648F-437BD9025FE1}"/>
              </a:ext>
            </a:extLst>
          </p:cNvPr>
          <p:cNvSpPr>
            <a:spLocks noGrp="1"/>
          </p:cNvSpPr>
          <p:nvPr>
            <p:ph type="body" sz="quarter" idx="11"/>
          </p:nvPr>
        </p:nvSpPr>
        <p:spPr/>
        <p:txBody>
          <a:bodyPr/>
          <a:lstStyle/>
          <a:p>
            <a:endParaRPr lang="en-US" sz="1400"/>
          </a:p>
          <a:p>
            <a:pPr>
              <a:buFont typeface="Wingdings" panose="05000000000000000000" pitchFamily="2" charset="2"/>
              <a:buChar char="Ø"/>
            </a:pPr>
            <a:r>
              <a:rPr lang="en-US" sz="1400"/>
              <a:t>Consulting services are advisory services that provide expert guidance, strategic 	recommendations or analysis.</a:t>
            </a:r>
          </a:p>
          <a:p>
            <a:pPr lvl="1"/>
            <a:r>
              <a:rPr lang="en-US" sz="1400"/>
              <a:t>Focus on strategy, recommendations, or decision support.</a:t>
            </a:r>
          </a:p>
          <a:p>
            <a:pPr lvl="1"/>
            <a:r>
              <a:rPr lang="en-US" sz="1400"/>
              <a:t>Diagnosing problems and advising</a:t>
            </a:r>
          </a:p>
          <a:p>
            <a:pPr lvl="1"/>
            <a:endParaRPr lang="en-US" sz="1400"/>
          </a:p>
          <a:p>
            <a:pPr marL="342900" lvl="1">
              <a:buFont typeface="Wingdings" panose="05000000000000000000" pitchFamily="2" charset="2"/>
              <a:buChar char="Ø"/>
            </a:pPr>
            <a:r>
              <a:rPr lang="en-US" sz="1400"/>
              <a:t>Professional Services are often technical, unique, and intellectual-services performed by qualified or licensed professionals</a:t>
            </a:r>
          </a:p>
          <a:p>
            <a:pPr marL="342900" lvl="1">
              <a:buFont typeface="Wingdings" panose="05000000000000000000" pitchFamily="2" charset="2"/>
              <a:buChar char="Ø"/>
            </a:pPr>
            <a:endParaRPr lang="en-US" sz="1400"/>
          </a:p>
          <a:p>
            <a:pPr marL="514350" lvl="2" indent="0">
              <a:buNone/>
            </a:pPr>
            <a:r>
              <a:rPr lang="en-US" sz="1400"/>
              <a:t>Defined deliverables</a:t>
            </a:r>
          </a:p>
          <a:p>
            <a:pPr marL="514350" lvl="2" indent="0">
              <a:buNone/>
            </a:pPr>
            <a:r>
              <a:rPr lang="en-US" sz="1400"/>
              <a:t>May be licensed or certified depending on field </a:t>
            </a:r>
          </a:p>
          <a:p>
            <a:pPr marL="514350" lvl="2" indent="0">
              <a:buNone/>
            </a:pPr>
            <a:r>
              <a:rPr lang="en-US" sz="1400"/>
              <a:t>Project-based &amp; clearly defined</a:t>
            </a:r>
          </a:p>
          <a:p>
            <a:pPr lvl="2">
              <a:buFont typeface="Wingdings" panose="05000000000000000000" pitchFamily="2" charset="2"/>
              <a:buChar char="Ø"/>
            </a:pPr>
            <a:endParaRPr lang="en-US" sz="1200"/>
          </a:p>
        </p:txBody>
      </p:sp>
    </p:spTree>
    <p:extLst>
      <p:ext uri="{BB962C8B-B14F-4D97-AF65-F5344CB8AC3E}">
        <p14:creationId xmlns:p14="http://schemas.microsoft.com/office/powerpoint/2010/main" val="703901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CF1A14-1FAC-47BF-0D24-62FD0D50A291}"/>
              </a:ext>
            </a:extLst>
          </p:cNvPr>
          <p:cNvSpPr>
            <a:spLocks noGrp="1"/>
          </p:cNvSpPr>
          <p:nvPr>
            <p:ph type="title" idx="4294967295"/>
          </p:nvPr>
        </p:nvSpPr>
        <p:spPr>
          <a:xfrm>
            <a:off x="671757" y="3715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0" i="0" u="none" strike="noStrike" kern="1200" cap="none" spc="0" normalizeH="0" baseline="0" noProof="0" dirty="0">
                <a:ln>
                  <a:noFill/>
                </a:ln>
                <a:solidFill>
                  <a:srgbClr val="4B2E83"/>
                </a:solidFill>
                <a:effectLst/>
                <a:uLnTx/>
                <a:uFillTx/>
                <a:latin typeface="Encode Sans Normal Black"/>
                <a:ea typeface="+mn-ea"/>
                <a:cs typeface="Encode Sans Normal Black"/>
              </a:rPr>
              <a:t>Sole Source Justification </a:t>
            </a:r>
          </a:p>
        </p:txBody>
      </p:sp>
      <p:sp>
        <p:nvSpPr>
          <p:cNvPr id="3" name="Text Placeholder 2">
            <a:extLst>
              <a:ext uri="{FF2B5EF4-FFF2-40B4-BE49-F238E27FC236}">
                <a16:creationId xmlns:a16="http://schemas.microsoft.com/office/drawing/2014/main" id="{5B621F67-1F29-8BF4-E1A8-31E32C7E1104}"/>
              </a:ext>
            </a:extLst>
          </p:cNvPr>
          <p:cNvSpPr>
            <a:spLocks noGrp="1"/>
          </p:cNvSpPr>
          <p:nvPr>
            <p:ph type="body" sz="quarter" idx="11"/>
          </p:nvPr>
        </p:nvSpPr>
        <p:spPr/>
        <p:txBody>
          <a:bodyPr/>
          <a:lstStyle/>
          <a:p>
            <a:r>
              <a:rPr lang="en-US" sz="1400"/>
              <a:t>A sole source because of unique characteristics or other reasons, are only available from a single source.</a:t>
            </a:r>
          </a:p>
          <a:p>
            <a:pPr marL="0" indent="0">
              <a:buNone/>
            </a:pPr>
            <a:endParaRPr lang="en-US" sz="1400"/>
          </a:p>
          <a:p>
            <a:r>
              <a:rPr lang="en-US" sz="1400"/>
              <a:t>When an alternate supplier for a product or service cannot be identified, to the best of the requester's knowledge, based upon thorough research, a sole source justification must be provided.</a:t>
            </a:r>
          </a:p>
          <a:p>
            <a:endParaRPr lang="en-US" sz="1400"/>
          </a:p>
          <a:p>
            <a:r>
              <a:rPr lang="en-US" sz="1400"/>
              <a:t>The sole source justification should document the good faith effort made in searching for other suppliers, include a list of the unique technical specifications required of the product, and the companies that were contacted in the search for alternate sources.</a:t>
            </a:r>
          </a:p>
          <a:p>
            <a:endParaRPr lang="en-US" sz="1400"/>
          </a:p>
          <a:p>
            <a:r>
              <a:rPr lang="en-US" sz="1400"/>
              <a:t>Sole Source contracts using state funds (GOF) require pre-approval by DES;  allow a minimum of 10 business days to review.</a:t>
            </a:r>
          </a:p>
          <a:p>
            <a:endParaRPr lang="en-US" sz="1400"/>
          </a:p>
          <a:p>
            <a:r>
              <a:rPr lang="en-US" sz="1400"/>
              <a:t>Please us the Sole Source Justification web form</a:t>
            </a:r>
          </a:p>
          <a:p>
            <a:pPr marL="0" indent="0">
              <a:buNone/>
            </a:pPr>
            <a:r>
              <a:rPr lang="en-US" sz="1400"/>
              <a:t>	https://finance.uw.edu/ps/form/sole-source-justification </a:t>
            </a:r>
          </a:p>
        </p:txBody>
      </p:sp>
    </p:spTree>
    <p:extLst>
      <p:ext uri="{BB962C8B-B14F-4D97-AF65-F5344CB8AC3E}">
        <p14:creationId xmlns:p14="http://schemas.microsoft.com/office/powerpoint/2010/main" val="759671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671757" y="618132"/>
            <a:ext cx="8184662" cy="74537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endParaRPr kumimoji="0" lang="en-US" sz="11200" b="0" i="0" u="none" strike="noStrike" kern="1200" cap="none" spc="0" normalizeH="0" baseline="0" noProof="0" dirty="0">
              <a:ln>
                <a:noFill/>
              </a:ln>
              <a:solidFill>
                <a:srgbClr val="4B2E83"/>
              </a:solidFill>
              <a:effectLst/>
              <a:uLnTx/>
              <a:uFillTx/>
              <a:latin typeface="Encode Sans Normal Black"/>
              <a:ea typeface="+mn-ea"/>
              <a:cs typeface="Encode Sans Normal Black"/>
            </a:endParaRPr>
          </a:p>
          <a:p>
            <a:pPr marL="0" marR="0" lvl="0" indent="0" algn="l" defTabSz="457200" rtl="0" eaLnBrk="1" fontAlgn="auto" latinLnBrk="0" hangingPunct="1">
              <a:lnSpc>
                <a:spcPct val="90000"/>
              </a:lnSpc>
              <a:spcBef>
                <a:spcPct val="20000"/>
              </a:spcBef>
              <a:spcAft>
                <a:spcPts val="0"/>
              </a:spcAft>
              <a:buClrTx/>
              <a:buSzTx/>
              <a:buFont typeface="Arial"/>
              <a:buNone/>
              <a:tabLst/>
              <a:defRPr/>
            </a:pPr>
            <a:endParaRPr kumimoji="0" lang="en-US" sz="11200" b="0" i="0" u="none" strike="noStrike" kern="1200" cap="none" spc="0" normalizeH="0" baseline="0" noProof="0" dirty="0">
              <a:ln>
                <a:noFill/>
              </a:ln>
              <a:solidFill>
                <a:srgbClr val="4B2E83"/>
              </a:solidFill>
              <a:effectLst/>
              <a:uLnTx/>
              <a:uFillTx/>
              <a:latin typeface="Encode Sans Normal Black"/>
              <a:ea typeface="+mn-ea"/>
              <a:cs typeface="Encode Sans Normal Black"/>
            </a:endParaRPr>
          </a:p>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4000" b="0" i="0" u="none" strike="noStrike" kern="1200" cap="none" spc="0" normalizeH="0" baseline="0" noProof="0" dirty="0">
                <a:ln>
                  <a:noFill/>
                </a:ln>
                <a:solidFill>
                  <a:srgbClr val="4B2E83"/>
                </a:solidFill>
                <a:effectLst/>
                <a:uLnTx/>
                <a:uFillTx/>
                <a:latin typeface="Encode Sans Normal Black"/>
                <a:ea typeface="+mn-ea"/>
                <a:cs typeface="Encode Sans Normal Black"/>
              </a:rPr>
              <a:t>The Solicitation Process</a:t>
            </a:r>
            <a:endParaRPr kumimoji="0" lang="en-US" sz="4000" b="1" i="0" u="none" strike="noStrike" kern="1200" cap="none" spc="0" normalizeH="0" baseline="0" noProof="0" dirty="0">
              <a:ln>
                <a:noFill/>
              </a:ln>
              <a:solidFill>
                <a:srgbClr val="00B050"/>
              </a:solidFill>
              <a:effectLst/>
              <a:uLnTx/>
              <a:uFillTx/>
              <a:latin typeface="Encode Sans Normal Black"/>
              <a:ea typeface="+mn-ea"/>
              <a:cs typeface="Encode Sans Normal Black"/>
            </a:endParaRPr>
          </a:p>
        </p:txBody>
      </p:sp>
      <p:graphicFrame>
        <p:nvGraphicFramePr>
          <p:cNvPr id="3" name="Table 2"/>
          <p:cNvGraphicFramePr>
            <a:graphicFrameLocks noGrp="1"/>
          </p:cNvGraphicFramePr>
          <p:nvPr>
            <p:extLst>
              <p:ext uri="{D42A27DB-BD31-4B8C-83A1-F6EECF244321}">
                <p14:modId xmlns:p14="http://schemas.microsoft.com/office/powerpoint/2010/main" val="4068048527"/>
              </p:ext>
            </p:extLst>
          </p:nvPr>
        </p:nvGraphicFramePr>
        <p:xfrm>
          <a:off x="966649" y="1580972"/>
          <a:ext cx="6923316" cy="4658896"/>
        </p:xfrm>
        <a:graphic>
          <a:graphicData uri="http://schemas.openxmlformats.org/drawingml/2006/table">
            <a:tbl>
              <a:tblPr firstRow="1"/>
              <a:tblGrid>
                <a:gridCol w="1489168">
                  <a:extLst>
                    <a:ext uri="{9D8B030D-6E8A-4147-A177-3AD203B41FA5}">
                      <a16:colId xmlns:a16="http://schemas.microsoft.com/office/drawing/2014/main" val="3409898937"/>
                    </a:ext>
                  </a:extLst>
                </a:gridCol>
                <a:gridCol w="4036423">
                  <a:extLst>
                    <a:ext uri="{9D8B030D-6E8A-4147-A177-3AD203B41FA5}">
                      <a16:colId xmlns:a16="http://schemas.microsoft.com/office/drawing/2014/main" val="3725884135"/>
                    </a:ext>
                  </a:extLst>
                </a:gridCol>
                <a:gridCol w="1397725">
                  <a:extLst>
                    <a:ext uri="{9D8B030D-6E8A-4147-A177-3AD203B41FA5}">
                      <a16:colId xmlns:a16="http://schemas.microsoft.com/office/drawing/2014/main" val="3094201973"/>
                    </a:ext>
                  </a:extLst>
                </a:gridCol>
              </a:tblGrid>
              <a:tr h="93405">
                <a:tc>
                  <a:txBody>
                    <a:bodyPr/>
                    <a:lstStyle/>
                    <a:p>
                      <a:pPr algn="l"/>
                      <a:r>
                        <a:rPr lang="en-US" sz="1400" dirty="0"/>
                        <a:t>Solicitation Process</a:t>
                      </a:r>
                    </a:p>
                  </a:txBody>
                  <a:tcPr marL="22292" marR="22292" marT="22292" marB="22292" anchor="ctr">
                    <a:lnL>
                      <a:noFill/>
                    </a:lnL>
                    <a:lnR>
                      <a:noFill/>
                    </a:lnR>
                    <a:lnT>
                      <a:noFill/>
                    </a:lnT>
                    <a:lnB>
                      <a:noFill/>
                    </a:lnB>
                    <a:solidFill>
                      <a:srgbClr val="CCCCCC"/>
                    </a:solidFill>
                  </a:tcPr>
                </a:tc>
                <a:tc>
                  <a:txBody>
                    <a:bodyPr/>
                    <a:lstStyle/>
                    <a:p>
                      <a:pPr algn="l"/>
                      <a:r>
                        <a:rPr lang="en-US" sz="1400" dirty="0"/>
                        <a:t>Description of Process</a:t>
                      </a:r>
                    </a:p>
                  </a:txBody>
                  <a:tcPr marL="22292" marR="22292" marT="22292" marB="22292" anchor="ctr">
                    <a:lnL>
                      <a:noFill/>
                    </a:lnL>
                    <a:lnR>
                      <a:noFill/>
                    </a:lnR>
                    <a:lnT>
                      <a:noFill/>
                    </a:lnT>
                    <a:lnB>
                      <a:noFill/>
                    </a:lnB>
                    <a:solidFill>
                      <a:srgbClr val="CCCCCC"/>
                    </a:solidFill>
                  </a:tcPr>
                </a:tc>
                <a:tc>
                  <a:txBody>
                    <a:bodyPr/>
                    <a:lstStyle/>
                    <a:p>
                      <a:pPr algn="l"/>
                      <a:r>
                        <a:rPr lang="en-US" sz="1400" dirty="0"/>
                        <a:t>Goods and  Services</a:t>
                      </a:r>
                    </a:p>
                  </a:txBody>
                  <a:tcPr marL="22292" marR="22292" marT="22292" marB="22292" anchor="ctr">
                    <a:lnL>
                      <a:noFill/>
                    </a:lnL>
                    <a:lnR>
                      <a:noFill/>
                    </a:lnR>
                    <a:lnT>
                      <a:noFill/>
                    </a:lnT>
                    <a:lnB>
                      <a:noFill/>
                    </a:lnB>
                    <a:solidFill>
                      <a:srgbClr val="CCCCCC"/>
                    </a:solidFill>
                  </a:tcPr>
                </a:tc>
                <a:extLst>
                  <a:ext uri="{0D108BD9-81ED-4DB2-BD59-A6C34878D82A}">
                    <a16:rowId xmlns:a16="http://schemas.microsoft.com/office/drawing/2014/main" val="3702160462"/>
                  </a:ext>
                </a:extLst>
              </a:tr>
              <a:tr h="813956">
                <a:tc>
                  <a:txBody>
                    <a:bodyPr/>
                    <a:lstStyle/>
                    <a:p>
                      <a:pPr algn="l"/>
                      <a:r>
                        <a:rPr lang="en-US" sz="1400" b="1"/>
                        <a:t>Direct Buy</a:t>
                      </a:r>
                      <a:endParaRPr lang="en-US" sz="1400"/>
                    </a:p>
                  </a:txBody>
                  <a:tcPr marL="22292" marR="22292" marT="22292" marB="22292" anchor="ctr">
                    <a:lnL>
                      <a:noFill/>
                    </a:lnL>
                    <a:lnR>
                      <a:noFill/>
                    </a:lnR>
                    <a:lnT>
                      <a:noFill/>
                    </a:lnT>
                    <a:lnB>
                      <a:noFill/>
                    </a:lnB>
                  </a:tcPr>
                </a:tc>
                <a:tc>
                  <a:txBody>
                    <a:bodyPr/>
                    <a:lstStyle/>
                    <a:p>
                      <a:pPr algn="l"/>
                      <a:r>
                        <a:rPr lang="en-US" sz="1400" dirty="0"/>
                        <a:t>Competition or justification for vendor selection is not required. Departments may place orders with supplier of choice within the direct buy limit without prior approval of Purchasing Services. Some exceptions may apply.</a:t>
                      </a:r>
                    </a:p>
                  </a:txBody>
                  <a:tcPr marL="22292" marR="22292" marT="22292" marB="22292" anchor="ctr">
                    <a:lnL>
                      <a:noFill/>
                    </a:lnL>
                    <a:lnR>
                      <a:noFill/>
                    </a:lnR>
                    <a:lnT>
                      <a:noFill/>
                    </a:lnT>
                    <a:lnB>
                      <a:noFill/>
                    </a:lnB>
                  </a:tcPr>
                </a:tc>
                <a:tc>
                  <a:txBody>
                    <a:bodyPr/>
                    <a:lstStyle/>
                    <a:p>
                      <a:pPr algn="l"/>
                      <a:r>
                        <a:rPr lang="en-US" sz="1400"/>
                        <a:t>less than $10,000 including shipping and handling, and excluding tax)</a:t>
                      </a:r>
                    </a:p>
                  </a:txBody>
                  <a:tcPr marL="22292" marR="22292" marT="22292" marB="22292" anchor="ctr">
                    <a:lnL>
                      <a:noFill/>
                    </a:lnL>
                    <a:lnR>
                      <a:noFill/>
                    </a:lnR>
                    <a:lnT>
                      <a:noFill/>
                    </a:lnT>
                    <a:lnB>
                      <a:noFill/>
                    </a:lnB>
                  </a:tcPr>
                </a:tc>
                <a:extLst>
                  <a:ext uri="{0D108BD9-81ED-4DB2-BD59-A6C34878D82A}">
                    <a16:rowId xmlns:a16="http://schemas.microsoft.com/office/drawing/2014/main" val="3644517138"/>
                  </a:ext>
                </a:extLst>
              </a:tr>
              <a:tr h="1774693">
                <a:tc>
                  <a:txBody>
                    <a:bodyPr/>
                    <a:lstStyle/>
                    <a:p>
                      <a:pPr algn="l"/>
                      <a:r>
                        <a:rPr lang="en-US" sz="1400" b="1"/>
                        <a:t>Informal Competition</a:t>
                      </a:r>
                      <a:endParaRPr lang="en-US" sz="1400"/>
                    </a:p>
                  </a:txBody>
                  <a:tcPr marL="22292" marR="22292" marT="22292" marB="22292" anchor="ctr">
                    <a:lnL>
                      <a:noFill/>
                    </a:lnL>
                    <a:lnR>
                      <a:noFill/>
                    </a:lnR>
                    <a:lnT>
                      <a:noFill/>
                    </a:lnT>
                    <a:lnB>
                      <a:noFill/>
                    </a:lnB>
                    <a:solidFill>
                      <a:srgbClr val="CCCCCC"/>
                    </a:solidFill>
                  </a:tcPr>
                </a:tc>
                <a:tc>
                  <a:txBody>
                    <a:bodyPr/>
                    <a:lstStyle/>
                    <a:p>
                      <a:pPr algn="l"/>
                      <a:r>
                        <a:rPr lang="en-US" sz="1400" dirty="0"/>
                        <a:t>Procurement Services Buyer will issue an informal solicitation to qualified suppliers. Responses may be provided by telephone or in writing (email, fax, or U.S.. mail), depending on instructions from UW Buyer. If the solicitation is not advertised via Washington Electronic Business Solutions (WEBS) UW Procurement Service Buyer must include at least one minority and one woman owned business certified by the State Office of Minority and Woman Business Enterprise (OMWBE) in the solicitation process. (RCW 28B.10.029(c)(iii)</a:t>
                      </a:r>
                    </a:p>
                  </a:txBody>
                  <a:tcPr marL="22292" marR="22292" marT="22292" marB="22292" anchor="ctr">
                    <a:lnL>
                      <a:noFill/>
                    </a:lnL>
                    <a:lnR>
                      <a:noFill/>
                    </a:lnR>
                    <a:lnT>
                      <a:noFill/>
                    </a:lnT>
                    <a:lnB>
                      <a:noFill/>
                    </a:lnB>
                    <a:solidFill>
                      <a:srgbClr val="CCCCCC"/>
                    </a:solidFill>
                  </a:tcPr>
                </a:tc>
                <a:tc>
                  <a:txBody>
                    <a:bodyPr/>
                    <a:lstStyle/>
                    <a:p>
                      <a:pPr algn="l"/>
                      <a:r>
                        <a:rPr lang="en-US" sz="1400"/>
                        <a:t>$10,000 to less than $100,000</a:t>
                      </a:r>
                    </a:p>
                  </a:txBody>
                  <a:tcPr marL="22292" marR="22292" marT="22292" marB="22292" anchor="ctr">
                    <a:lnL>
                      <a:noFill/>
                    </a:lnL>
                    <a:lnR>
                      <a:noFill/>
                    </a:lnR>
                    <a:lnT>
                      <a:noFill/>
                    </a:lnT>
                    <a:lnB>
                      <a:noFill/>
                    </a:lnB>
                    <a:solidFill>
                      <a:srgbClr val="CCCCCC"/>
                    </a:solidFill>
                  </a:tcPr>
                </a:tc>
                <a:extLst>
                  <a:ext uri="{0D108BD9-81ED-4DB2-BD59-A6C34878D82A}">
                    <a16:rowId xmlns:a16="http://schemas.microsoft.com/office/drawing/2014/main" val="256085279"/>
                  </a:ext>
                </a:extLst>
              </a:tr>
              <a:tr h="573773">
                <a:tc>
                  <a:txBody>
                    <a:bodyPr/>
                    <a:lstStyle/>
                    <a:p>
                      <a:pPr algn="l"/>
                      <a:r>
                        <a:rPr lang="en-US" sz="1400" b="1"/>
                        <a:t>Formal Competition</a:t>
                      </a:r>
                      <a:endParaRPr lang="en-US" sz="1400"/>
                    </a:p>
                  </a:txBody>
                  <a:tcPr marL="22292" marR="22292" marT="22292" marB="22292" anchor="ctr">
                    <a:lnL>
                      <a:noFill/>
                    </a:lnL>
                    <a:lnR>
                      <a:noFill/>
                    </a:lnR>
                    <a:lnT>
                      <a:noFill/>
                    </a:lnT>
                    <a:lnB>
                      <a:noFill/>
                    </a:lnB>
                  </a:tcPr>
                </a:tc>
                <a:tc>
                  <a:txBody>
                    <a:bodyPr/>
                    <a:lstStyle/>
                    <a:p>
                      <a:pPr algn="l"/>
                      <a:r>
                        <a:rPr lang="en-US" sz="1400"/>
                        <a:t>Procurement Services Buyer will issue a written solicitation and advertise via Washington Electronic Business Solutions (WEBS). Formal receipt process required.</a:t>
                      </a:r>
                    </a:p>
                  </a:txBody>
                  <a:tcPr marL="22292" marR="22292" marT="22292" marB="22292" anchor="ctr">
                    <a:lnL>
                      <a:noFill/>
                    </a:lnL>
                    <a:lnR>
                      <a:noFill/>
                    </a:lnR>
                    <a:lnT>
                      <a:noFill/>
                    </a:lnT>
                    <a:lnB>
                      <a:noFill/>
                    </a:lnB>
                  </a:tcPr>
                </a:tc>
                <a:tc>
                  <a:txBody>
                    <a:bodyPr/>
                    <a:lstStyle/>
                    <a:p>
                      <a:pPr algn="l"/>
                      <a:r>
                        <a:rPr lang="en-US" sz="1400" dirty="0"/>
                        <a:t>$100,000 and greater</a:t>
                      </a:r>
                    </a:p>
                  </a:txBody>
                  <a:tcPr marL="22292" marR="22292" marT="22292" marB="22292" anchor="ctr">
                    <a:lnL>
                      <a:noFill/>
                    </a:lnL>
                    <a:lnR>
                      <a:noFill/>
                    </a:lnR>
                    <a:lnT>
                      <a:noFill/>
                    </a:lnT>
                    <a:lnB>
                      <a:noFill/>
                    </a:lnB>
                  </a:tcPr>
                </a:tc>
                <a:extLst>
                  <a:ext uri="{0D108BD9-81ED-4DB2-BD59-A6C34878D82A}">
                    <a16:rowId xmlns:a16="http://schemas.microsoft.com/office/drawing/2014/main" val="194787710"/>
                  </a:ext>
                </a:extLst>
              </a:tr>
            </a:tbl>
          </a:graphicData>
        </a:graphic>
      </p:graphicFrame>
    </p:spTree>
    <p:extLst>
      <p:ext uri="{BB962C8B-B14F-4D97-AF65-F5344CB8AC3E}">
        <p14:creationId xmlns:p14="http://schemas.microsoft.com/office/powerpoint/2010/main" val="1953181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35D5065-36DF-7BD9-DB48-14C108C5B0DA}"/>
              </a:ext>
            </a:extLst>
          </p:cNvPr>
          <p:cNvSpPr>
            <a:spLocks noGrp="1"/>
          </p:cNvSpPr>
          <p:nvPr>
            <p:ph type="title" idx="4294967295"/>
          </p:nvPr>
        </p:nvSpPr>
        <p:spPr>
          <a:xfrm>
            <a:off x="671757" y="3715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0" i="0" u="none" strike="noStrike" kern="1200" cap="none" spc="0" normalizeH="0" baseline="0" noProof="0" dirty="0">
                <a:ln>
                  <a:noFill/>
                </a:ln>
                <a:solidFill>
                  <a:srgbClr val="4B2E83"/>
                </a:solidFill>
                <a:effectLst/>
                <a:uLnTx/>
                <a:uFillTx/>
                <a:latin typeface="Encode Sans Normal Black"/>
                <a:ea typeface="+mn-ea"/>
                <a:cs typeface="Encode Sans Normal Black"/>
              </a:rPr>
              <a:t>Purchase Orders or Agreements</a:t>
            </a:r>
          </a:p>
        </p:txBody>
      </p:sp>
      <p:sp>
        <p:nvSpPr>
          <p:cNvPr id="3" name="Text Placeholder 2">
            <a:extLst>
              <a:ext uri="{FF2B5EF4-FFF2-40B4-BE49-F238E27FC236}">
                <a16:creationId xmlns:a16="http://schemas.microsoft.com/office/drawing/2014/main" id="{AFFB042A-EAA0-50A8-E925-B3F0160FE7AE}"/>
              </a:ext>
            </a:extLst>
          </p:cNvPr>
          <p:cNvSpPr>
            <a:spLocks noGrp="1"/>
          </p:cNvSpPr>
          <p:nvPr>
            <p:ph type="body" sz="quarter" idx="11"/>
          </p:nvPr>
        </p:nvSpPr>
        <p:spPr/>
        <p:txBody>
          <a:bodyPr/>
          <a:lstStyle/>
          <a:p>
            <a:pPr>
              <a:buFont typeface="Wingdings" panose="05000000000000000000" pitchFamily="2" charset="2"/>
              <a:buChar char="Ø"/>
            </a:pPr>
            <a:r>
              <a:rPr lang="en-US" sz="1400" dirty="0"/>
              <a:t>A purchase order "confirms" and "officially" approves an agreement.</a:t>
            </a:r>
          </a:p>
          <a:p>
            <a:pPr marL="0" indent="0">
              <a:buNone/>
            </a:pPr>
            <a:endParaRPr lang="en-US" sz="1400" dirty="0"/>
          </a:p>
          <a:p>
            <a:pPr lvl="1">
              <a:buFont typeface="Wingdings" panose="05000000000000000000" pitchFamily="2" charset="2"/>
              <a:buChar char="Ø"/>
            </a:pPr>
            <a:r>
              <a:rPr lang="en-US" sz="1400" dirty="0"/>
              <a:t>Can be a legally binding instrument protecting the UW and defining obligations</a:t>
            </a:r>
          </a:p>
          <a:p>
            <a:pPr lvl="1">
              <a:buFont typeface="Wingdings" panose="05000000000000000000" pitchFamily="2" charset="2"/>
              <a:buChar char="Ø"/>
            </a:pPr>
            <a:endParaRPr lang="en-US" sz="1400" dirty="0"/>
          </a:p>
          <a:p>
            <a:pPr lvl="1">
              <a:buFont typeface="Wingdings" panose="05000000000000000000" pitchFamily="2" charset="2"/>
              <a:buChar char="Ø"/>
            </a:pPr>
            <a:r>
              <a:rPr lang="en-US" sz="1400" dirty="0"/>
              <a:t>Scope of works/ quotes/agreements are incorporated into purchase order; often with UW terms and conditions. </a:t>
            </a:r>
          </a:p>
          <a:p>
            <a:pPr lvl="1">
              <a:buFont typeface="Wingdings" panose="05000000000000000000" pitchFamily="2" charset="2"/>
              <a:buChar char="Ø"/>
            </a:pPr>
            <a:endParaRPr lang="en-US" sz="1400" dirty="0"/>
          </a:p>
          <a:p>
            <a:pPr lvl="1">
              <a:buFont typeface="Wingdings" panose="05000000000000000000" pitchFamily="2" charset="2"/>
              <a:buChar char="Ø"/>
            </a:pPr>
            <a:r>
              <a:rPr lang="en-US" sz="1400" dirty="0"/>
              <a:t>Can be used as fiscal mechanism or means to transmit  an order</a:t>
            </a:r>
          </a:p>
          <a:p>
            <a:pPr lvl="1">
              <a:buFont typeface="Wingdings" panose="05000000000000000000" pitchFamily="2" charset="2"/>
              <a:buChar char="Ø"/>
            </a:pPr>
            <a:endParaRPr lang="en-US" sz="1000" dirty="0"/>
          </a:p>
          <a:p>
            <a:pPr lvl="1">
              <a:buFont typeface="Wingdings" panose="05000000000000000000" pitchFamily="2" charset="2"/>
              <a:buChar char="Ø"/>
            </a:pPr>
            <a:endParaRPr lang="en-US" sz="1000" dirty="0"/>
          </a:p>
          <a:p>
            <a:pPr>
              <a:buFont typeface="Wingdings" panose="05000000000000000000" pitchFamily="2" charset="2"/>
              <a:buChar char="Ø"/>
            </a:pPr>
            <a:r>
              <a:rPr lang="en-US" sz="1400" dirty="0"/>
              <a:t>UW Agreements </a:t>
            </a:r>
          </a:p>
          <a:p>
            <a:pPr lvl="1">
              <a:buFont typeface="Wingdings" panose="05000000000000000000" pitchFamily="2" charset="2"/>
              <a:buChar char="Ø"/>
            </a:pPr>
            <a:r>
              <a:rPr lang="en-US" sz="1400" dirty="0"/>
              <a:t>There are times when a separate UW agreement may be utilized</a:t>
            </a:r>
          </a:p>
          <a:p>
            <a:pPr lvl="2">
              <a:buFont typeface="Wingdings" panose="05000000000000000000" pitchFamily="2" charset="2"/>
              <a:buChar char="Ø"/>
            </a:pPr>
            <a:r>
              <a:rPr lang="en-US" sz="1400" dirty="0"/>
              <a:t>As a result of competitive solicitation</a:t>
            </a:r>
          </a:p>
          <a:p>
            <a:pPr lvl="2">
              <a:buFont typeface="Wingdings" panose="05000000000000000000" pitchFamily="2" charset="2"/>
              <a:buChar char="Ø"/>
            </a:pPr>
            <a:r>
              <a:rPr lang="en-US" sz="1400" dirty="0"/>
              <a:t>The complexity of the purchase requires a separate agreement with additional terms and </a:t>
            </a:r>
          </a:p>
          <a:p>
            <a:pPr lvl="2">
              <a:buFont typeface="Wingdings" panose="05000000000000000000" pitchFamily="2" charset="2"/>
              <a:buChar char="Ø"/>
            </a:pPr>
            <a:r>
              <a:rPr lang="en-US" sz="1400" dirty="0"/>
              <a:t>Fred Hutch/other universities may require an executed contract besides a purchase order</a:t>
            </a:r>
          </a:p>
          <a:p>
            <a:pPr lvl="2">
              <a:buFont typeface="Wingdings" panose="05000000000000000000" pitchFamily="2" charset="2"/>
              <a:buChar char="Ø"/>
            </a:pPr>
            <a:r>
              <a:rPr lang="en-US" sz="1400" dirty="0"/>
              <a:t>Less than $10k orders</a:t>
            </a:r>
          </a:p>
          <a:p>
            <a:pPr lvl="2">
              <a:buFont typeface="Wingdings" panose="05000000000000000000" pitchFamily="2" charset="2"/>
              <a:buChar char="Ø"/>
            </a:pPr>
            <a:endParaRPr lang="en-US" sz="800" dirty="0"/>
          </a:p>
          <a:p>
            <a:pPr>
              <a:buFont typeface="Wingdings" panose="05000000000000000000" pitchFamily="2" charset="2"/>
              <a:buChar char="Ø"/>
            </a:pPr>
            <a:endParaRPr lang="en-US" sz="1400" dirty="0"/>
          </a:p>
          <a:p>
            <a:pPr>
              <a:buFont typeface="Wingdings" panose="05000000000000000000" pitchFamily="2" charset="2"/>
              <a:buChar char="Ø"/>
            </a:pPr>
            <a:endParaRPr lang="en-US" sz="1400" dirty="0"/>
          </a:p>
          <a:p>
            <a:pPr>
              <a:buFont typeface="Wingdings" panose="05000000000000000000" pitchFamily="2" charset="2"/>
              <a:buChar char="Ø"/>
            </a:pPr>
            <a:endParaRPr lang="en-US" sz="1400" dirty="0"/>
          </a:p>
          <a:p>
            <a:pPr>
              <a:buFont typeface="Wingdings" panose="05000000000000000000" pitchFamily="2" charset="2"/>
              <a:buChar char="Ø"/>
            </a:pPr>
            <a:endParaRPr lang="en-US" sz="1400" dirty="0"/>
          </a:p>
          <a:p>
            <a:pPr marL="0" indent="0">
              <a:buNone/>
            </a:pPr>
            <a:endParaRPr lang="en-US" sz="1400" dirty="0"/>
          </a:p>
          <a:p>
            <a:pPr>
              <a:buFont typeface="Wingdings" panose="05000000000000000000" pitchFamily="2" charset="2"/>
              <a:buChar char="Ø"/>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p:txBody>
      </p:sp>
    </p:spTree>
    <p:extLst>
      <p:ext uri="{BB962C8B-B14F-4D97-AF65-F5344CB8AC3E}">
        <p14:creationId xmlns:p14="http://schemas.microsoft.com/office/powerpoint/2010/main" val="186447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1CCA05-DF21-74AC-A93D-F64AA11308A8}"/>
              </a:ext>
            </a:extLst>
          </p:cNvPr>
          <p:cNvSpPr>
            <a:spLocks noGrp="1"/>
          </p:cNvSpPr>
          <p:nvPr>
            <p:ph type="title" idx="4294967295"/>
          </p:nvPr>
        </p:nvSpPr>
        <p:spPr>
          <a:xfrm>
            <a:off x="671757" y="3715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0" i="0" u="none" strike="noStrike" kern="1200" cap="none" spc="0" normalizeH="0" baseline="0" noProof="0" dirty="0">
                <a:ln>
                  <a:noFill/>
                </a:ln>
                <a:solidFill>
                  <a:srgbClr val="4B2E83"/>
                </a:solidFill>
                <a:effectLst/>
                <a:uLnTx/>
                <a:uFillTx/>
                <a:latin typeface="Encode Sans Normal Black"/>
                <a:ea typeface="+mn-ea"/>
                <a:cs typeface="Encode Sans Normal Black"/>
              </a:rPr>
              <a:t>Training </a:t>
            </a:r>
          </a:p>
        </p:txBody>
      </p:sp>
      <p:sp>
        <p:nvSpPr>
          <p:cNvPr id="3" name="Text Placeholder 2">
            <a:extLst>
              <a:ext uri="{FF2B5EF4-FFF2-40B4-BE49-F238E27FC236}">
                <a16:creationId xmlns:a16="http://schemas.microsoft.com/office/drawing/2014/main" id="{9B273A24-3769-E9C8-FAB2-87560EE1AB69}"/>
              </a:ext>
            </a:extLst>
          </p:cNvPr>
          <p:cNvSpPr>
            <a:spLocks noGrp="1"/>
          </p:cNvSpPr>
          <p:nvPr>
            <p:ph type="body" sz="quarter" idx="11"/>
          </p:nvPr>
        </p:nvSpPr>
        <p:spPr/>
        <p:txBody>
          <a:bodyPr/>
          <a:lstStyle/>
          <a:p>
            <a:r>
              <a:rPr lang="en-US" sz="1400" b="1"/>
              <a:t> </a:t>
            </a:r>
          </a:p>
          <a:p>
            <a:r>
              <a:rPr lang="en-US" sz="1400"/>
              <a:t>The State of Washington requires all state employees whose jobs include procurement-related duties to fulfill certain training requirements under the procurement reform law (RCW 39.26.110) effective July 1, 2013. </a:t>
            </a:r>
          </a:p>
          <a:p>
            <a:r>
              <a:rPr lang="en-US" sz="1400"/>
              <a:t>Workday security roles that may be impacted by the training requirement includes: Buyer, Requisition Requester, and Share Environment Requisition Specialist.</a:t>
            </a:r>
          </a:p>
          <a:p>
            <a:r>
              <a:rPr lang="en-US" sz="1400">
                <a:hlinkClick r:id="rId2"/>
              </a:rPr>
              <a:t>https://finance.uw.edu/ps/DES-training</a:t>
            </a:r>
            <a:endParaRPr lang="en-US" sz="1400"/>
          </a:p>
          <a:p>
            <a:endParaRPr lang="en-US" sz="1400"/>
          </a:p>
          <a:p>
            <a:r>
              <a:rPr lang="en-US" sz="1400"/>
              <a:t>Workday Tutorials</a:t>
            </a:r>
          </a:p>
          <a:p>
            <a:r>
              <a:rPr lang="en-US" sz="1400">
                <a:hlinkClick r:id="rId3"/>
              </a:rPr>
              <a:t>https://finance.uw.edu/ps/resources/trainings</a:t>
            </a:r>
            <a:endParaRPr lang="en-US" sz="1400"/>
          </a:p>
          <a:p>
            <a:endParaRPr lang="en-US" sz="1400"/>
          </a:p>
          <a:p>
            <a:endParaRPr lang="en-US"/>
          </a:p>
        </p:txBody>
      </p:sp>
    </p:spTree>
    <p:extLst>
      <p:ext uri="{BB962C8B-B14F-4D97-AF65-F5344CB8AC3E}">
        <p14:creationId xmlns:p14="http://schemas.microsoft.com/office/powerpoint/2010/main" val="96001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773357" y="371511"/>
            <a:ext cx="8184662" cy="7539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ctr" defTabSz="457200" rtl="0" eaLnBrk="1" fontAlgn="auto" latinLnBrk="0" hangingPunct="1">
              <a:lnSpc>
                <a:spcPct val="9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4B2E83"/>
                </a:solidFill>
                <a:effectLst/>
                <a:uLnTx/>
                <a:uFillTx/>
                <a:latin typeface="Encode Sans Normal Black"/>
                <a:ea typeface="+mn-ea"/>
                <a:cs typeface="Encode Sans Normal Black"/>
              </a:rPr>
              <a:t>University Contacts</a:t>
            </a:r>
          </a:p>
        </p:txBody>
      </p:sp>
      <p:sp>
        <p:nvSpPr>
          <p:cNvPr id="3" name="Text Placeholder 2"/>
          <p:cNvSpPr>
            <a:spLocks noGrp="1"/>
          </p:cNvSpPr>
          <p:nvPr>
            <p:ph type="body" sz="quarter" idx="11"/>
          </p:nvPr>
        </p:nvSpPr>
        <p:spPr>
          <a:xfrm>
            <a:off x="301841" y="1125416"/>
            <a:ext cx="7945344" cy="5602930"/>
          </a:xfrm>
        </p:spPr>
        <p:txBody>
          <a:bodyPr lIns="91440" tIns="45720" rIns="91440" bIns="45720" anchor="t"/>
          <a:lstStyle/>
          <a:p>
            <a:pPr marL="0" indent="0">
              <a:buNone/>
            </a:pPr>
            <a:r>
              <a:rPr lang="en-US" sz="1600"/>
              <a:t>	Academy Procurement Services - Goods and Services	 </a:t>
            </a:r>
          </a:p>
          <a:p>
            <a:pPr lvl="1">
              <a:spcBef>
                <a:spcPts val="0"/>
              </a:spcBef>
            </a:pPr>
            <a:endParaRPr lang="en-US" sz="1400" b="0"/>
          </a:p>
          <a:p>
            <a:pPr lvl="1">
              <a:spcBef>
                <a:spcPts val="0"/>
              </a:spcBef>
            </a:pPr>
            <a:r>
              <a:rPr lang="en-US" sz="1400" b="0"/>
              <a:t>Kassy Ellefson </a:t>
            </a:r>
            <a:r>
              <a:rPr lang="en-US" sz="1400" b="0">
                <a:hlinkClick r:id="rId2"/>
              </a:rPr>
              <a:t>ellefson@uw.edu</a:t>
            </a:r>
            <a:r>
              <a:rPr lang="en-US" sz="1400" b="0"/>
              <a:t> / Scientific</a:t>
            </a:r>
          </a:p>
          <a:p>
            <a:pPr lvl="1">
              <a:spcBef>
                <a:spcPts val="0"/>
              </a:spcBef>
            </a:pPr>
            <a:r>
              <a:rPr lang="en-US" sz="1400" b="0"/>
              <a:t>Claudia Christensen </a:t>
            </a:r>
            <a:r>
              <a:rPr lang="en-US" sz="1400" b="0">
                <a:hlinkClick r:id="rId3"/>
              </a:rPr>
              <a:t>claudiac@uw.edu</a:t>
            </a:r>
            <a:r>
              <a:rPr lang="en-US" sz="1400" b="0"/>
              <a:t> /Furniture - Small Business Administrator</a:t>
            </a:r>
          </a:p>
          <a:p>
            <a:pPr lvl="1">
              <a:spcBef>
                <a:spcPts val="0"/>
              </a:spcBef>
            </a:pPr>
            <a:r>
              <a:rPr lang="en-US" sz="1400" b="0"/>
              <a:t>Robert Hardie / </a:t>
            </a:r>
            <a:r>
              <a:rPr lang="en-US" sz="1400" b="0">
                <a:hlinkClick r:id="rId4"/>
              </a:rPr>
              <a:t>bhardie@uw.edu/</a:t>
            </a:r>
            <a:r>
              <a:rPr lang="en-US" sz="1400" b="0"/>
              <a:t> – Tacoma Campus</a:t>
            </a:r>
          </a:p>
          <a:p>
            <a:pPr lvl="1">
              <a:spcBef>
                <a:spcPts val="0"/>
              </a:spcBef>
            </a:pPr>
            <a:r>
              <a:rPr lang="en-US" sz="1400" b="0"/>
              <a:t>Ping Huang /pinghuang@uw.edu – Catering and Conferences</a:t>
            </a:r>
          </a:p>
          <a:p>
            <a:pPr lvl="1">
              <a:spcBef>
                <a:spcPts val="0"/>
              </a:spcBef>
            </a:pPr>
            <a:r>
              <a:rPr lang="en-US" sz="1400" b="0"/>
              <a:t>Dawn Lake  </a:t>
            </a:r>
            <a:r>
              <a:rPr lang="en-US" sz="1400" b="0">
                <a:hlinkClick r:id="rId5"/>
              </a:rPr>
              <a:t>dawnlake@uw.edu</a:t>
            </a:r>
            <a:r>
              <a:rPr lang="en-US" sz="1400" b="0"/>
              <a:t> / Consulting &amp; Professional Services</a:t>
            </a:r>
          </a:p>
          <a:p>
            <a:pPr lvl="1">
              <a:spcBef>
                <a:spcPts val="0"/>
              </a:spcBef>
            </a:pPr>
            <a:r>
              <a:rPr lang="en-US" sz="1400" b="0"/>
              <a:t>Ben Cory </a:t>
            </a:r>
            <a:r>
              <a:rPr lang="en-US" sz="1400" b="0">
                <a:hlinkClick r:id="rId6"/>
              </a:rPr>
              <a:t>bcory@uw.edu/</a:t>
            </a:r>
            <a:r>
              <a:rPr lang="en-US" sz="1400" b="0"/>
              <a:t> - IT Software</a:t>
            </a:r>
          </a:p>
          <a:p>
            <a:pPr lvl="1">
              <a:spcBef>
                <a:spcPts val="0"/>
              </a:spcBef>
            </a:pPr>
            <a:r>
              <a:rPr lang="en-US" sz="1400" b="0"/>
              <a:t>Graham Sherwood </a:t>
            </a:r>
            <a:r>
              <a:rPr lang="en-US" sz="1400" b="0">
                <a:hlinkClick r:id="rId7"/>
              </a:rPr>
              <a:t>grams@uw.edu</a:t>
            </a:r>
            <a:r>
              <a:rPr lang="en-US" sz="1400" b="0"/>
              <a:t> -Housing &amp; Food Services</a:t>
            </a:r>
          </a:p>
          <a:p>
            <a:pPr lvl="1">
              <a:spcBef>
                <a:spcPts val="0"/>
              </a:spcBef>
            </a:pPr>
            <a:r>
              <a:rPr lang="en-US" sz="1400" b="0"/>
              <a:t>Silvia Andersen </a:t>
            </a:r>
            <a:r>
              <a:rPr lang="en-US" sz="1400" b="0">
                <a:hlinkClick r:id="rId8"/>
              </a:rPr>
              <a:t>silvif@uw.edu</a:t>
            </a:r>
            <a:r>
              <a:rPr lang="en-US" sz="1400" b="0"/>
              <a:t> -Consulting &amp; Professional Services</a:t>
            </a:r>
          </a:p>
          <a:p>
            <a:pPr lvl="1">
              <a:spcBef>
                <a:spcPts val="0"/>
              </a:spcBef>
            </a:pPr>
            <a:r>
              <a:rPr lang="en-US" sz="1400" b="0"/>
              <a:t>Chao Huang </a:t>
            </a:r>
            <a:r>
              <a:rPr lang="en-US" sz="1400" b="0">
                <a:hlinkClick r:id="rId9"/>
              </a:rPr>
              <a:t>chuang21@uw.edu</a:t>
            </a:r>
            <a:r>
              <a:rPr lang="en-US" sz="1400" b="0"/>
              <a:t> – Bothell Campus</a:t>
            </a:r>
          </a:p>
          <a:p>
            <a:pPr lvl="1">
              <a:spcBef>
                <a:spcPts val="0"/>
              </a:spcBef>
            </a:pPr>
            <a:r>
              <a:rPr lang="en-US" sz="1400" b="0"/>
              <a:t>August Armstrong </a:t>
            </a:r>
            <a:r>
              <a:rPr lang="en-US" sz="1400" b="0">
                <a:hlinkClick r:id="rId10"/>
              </a:rPr>
              <a:t>augustpa@uw.edu</a:t>
            </a:r>
            <a:r>
              <a:rPr lang="en-US" sz="1400" b="0"/>
              <a:t> – </a:t>
            </a:r>
            <a:r>
              <a:rPr lang="en-US" sz="1400" b="0" i="1"/>
              <a:t>on leave</a:t>
            </a:r>
          </a:p>
          <a:p>
            <a:pPr lvl="1">
              <a:spcBef>
                <a:spcPts val="0"/>
              </a:spcBef>
            </a:pPr>
            <a:endParaRPr lang="en-US" sz="1400" b="0"/>
          </a:p>
          <a:p>
            <a:pPr lvl="1">
              <a:spcBef>
                <a:spcPts val="0"/>
              </a:spcBef>
            </a:pPr>
            <a:endParaRPr lang="en-US" sz="1600" b="0"/>
          </a:p>
          <a:p>
            <a:pPr lvl="1">
              <a:spcBef>
                <a:spcPts val="0"/>
              </a:spcBef>
            </a:pPr>
            <a:endParaRPr lang="en-US" sz="1600" b="0"/>
          </a:p>
        </p:txBody>
      </p:sp>
    </p:spTree>
    <p:extLst>
      <p:ext uri="{BB962C8B-B14F-4D97-AF65-F5344CB8AC3E}">
        <p14:creationId xmlns:p14="http://schemas.microsoft.com/office/powerpoint/2010/main" val="135305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608F46-2521-4B73-8DFA-F886D514E941}"/>
              </a:ext>
            </a:extLst>
          </p:cNvPr>
          <p:cNvSpPr>
            <a:spLocks noGrp="1"/>
          </p:cNvSpPr>
          <p:nvPr>
            <p:ph type="title" idx="4294967295"/>
          </p:nvPr>
        </p:nvSpPr>
        <p:spPr>
          <a:xfrm>
            <a:off x="671757" y="1179824"/>
            <a:ext cx="6972300" cy="264175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5000" b="0" i="0" u="none" strike="noStrike" kern="1200" cap="none" spc="0" normalizeH="0" baseline="0" noProof="0" dirty="0">
                <a:ln>
                  <a:noFill/>
                </a:ln>
                <a:solidFill>
                  <a:schemeClr val="accent3"/>
                </a:solidFill>
                <a:effectLst/>
                <a:uLnTx/>
                <a:uFillTx/>
                <a:latin typeface="Encode Sans Normal Black"/>
                <a:ea typeface="+mn-ea"/>
                <a:cs typeface="Encode Sans Normal Black"/>
              </a:rPr>
              <a:t>Q &amp; A</a:t>
            </a:r>
          </a:p>
        </p:txBody>
      </p:sp>
    </p:spTree>
    <p:extLst>
      <p:ext uri="{BB962C8B-B14F-4D97-AF65-F5344CB8AC3E}">
        <p14:creationId xmlns:p14="http://schemas.microsoft.com/office/powerpoint/2010/main" val="4239055405"/>
      </p:ext>
    </p:extLst>
  </p:cSld>
  <p:clrMapOvr>
    <a:masterClrMapping/>
  </p:clrMapOvr>
</p:sld>
</file>

<file path=ppt/theme/theme1.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eme Highline PTAC">
  <a:themeElements>
    <a:clrScheme name="tp939[1]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tp939[1]">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p939[1]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tp939[1]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tp939[1]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tp939[1]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tp939[1]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tp939[1]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BDATheme1">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BDATheme1" id="{978F039E-01E2-42E1-B1A3-2424AA0D51F1}" vid="{8AED1371-E0CA-4DF6-BC42-99B869D28DAE}"/>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40EB5818A65945AA5BE75BFA479120" ma:contentTypeVersion="13" ma:contentTypeDescription="Create a new document." ma:contentTypeScope="" ma:versionID="bc3767c401f952ac2a48442d50fd56ba">
  <xsd:schema xmlns:xsd="http://www.w3.org/2001/XMLSchema" xmlns:xs="http://www.w3.org/2001/XMLSchema" xmlns:p="http://schemas.microsoft.com/office/2006/metadata/properties" xmlns:ns3="d579dd25-e458-4390-be82-a1498a89fb3f" xmlns:ns4="92ad863d-a8cd-4bf3-82f4-a5ce114b75e8" targetNamespace="http://schemas.microsoft.com/office/2006/metadata/properties" ma:root="true" ma:fieldsID="399dabb888017c4fb3db0edfbc167d99" ns3:_="" ns4:_="">
    <xsd:import namespace="d579dd25-e458-4390-be82-a1498a89fb3f"/>
    <xsd:import namespace="92ad863d-a8cd-4bf3-82f4-a5ce114b75e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79dd25-e458-4390-be82-a1498a89fb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ad863d-a8cd-4bf3-82f4-a5ce114b75e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53D409-0468-4A2E-8F7A-6925D1E13136}">
  <ds:schemaRefs>
    <ds:schemaRef ds:uri="92ad863d-a8cd-4bf3-82f4-a5ce114b75e8"/>
    <ds:schemaRef ds:uri="d579dd25-e458-4390-be82-a1498a89fb3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F369148-EDD0-4F17-B467-C05D29B5BC62}">
  <ds:schemaRefs>
    <ds:schemaRef ds:uri="92ad863d-a8cd-4bf3-82f4-a5ce114b75e8"/>
    <ds:schemaRef ds:uri="d579dd25-e458-4390-be82-a1498a89fb3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07424FF-48DC-49EC-9265-9EDC8D5A31DB}">
  <ds:schemaRefs>
    <ds:schemaRef ds:uri="http://schemas.microsoft.com/sharepoint/v3/contenttype/forms"/>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12</TotalTime>
  <Words>752</Words>
  <Application>Microsoft Office PowerPoint</Application>
  <PresentationFormat>On-screen Show (4:3)</PresentationFormat>
  <Paragraphs>95</Paragraphs>
  <Slides>8</Slides>
  <Notes>1</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8</vt:i4>
      </vt:variant>
    </vt:vector>
  </HeadingPairs>
  <TitlesOfParts>
    <vt:vector size="22" baseType="lpstr">
      <vt:lpstr>Arial</vt:lpstr>
      <vt:lpstr>Calibri</vt:lpstr>
      <vt:lpstr>Encode Sans Normal Black</vt:lpstr>
      <vt:lpstr>Franklin Gothic Medium Cond</vt:lpstr>
      <vt:lpstr>Garamond</vt:lpstr>
      <vt:lpstr>Lucida Grande</vt:lpstr>
      <vt:lpstr>Open Sans</vt:lpstr>
      <vt:lpstr>Open Sans Light</vt:lpstr>
      <vt:lpstr>Uni Sans Regular</vt:lpstr>
      <vt:lpstr>Wingdings</vt:lpstr>
      <vt:lpstr>Custom Design</vt:lpstr>
      <vt:lpstr>1_Custom Design</vt:lpstr>
      <vt:lpstr>Theme Highline PTAC</vt:lpstr>
      <vt:lpstr>MBDATheme1</vt:lpstr>
      <vt:lpstr> WELCOME    Procurement Services Hiring Consultants/ Professional Services    </vt:lpstr>
      <vt:lpstr>Consulting vs Professional Services</vt:lpstr>
      <vt:lpstr>Sole Source Justification </vt:lpstr>
      <vt:lpstr>  The Solicitation Process</vt:lpstr>
      <vt:lpstr>Purchase Orders or Agreements</vt:lpstr>
      <vt:lpstr>Training </vt:lpstr>
      <vt:lpstr>University Contacts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May 2, 2024, UWSupplier Orientatin</dc:title>
  <dc:creator>claudia christensen</dc:creator>
  <cp:lastModifiedBy>Heather Nicholson</cp:lastModifiedBy>
  <cp:revision>5</cp:revision>
  <cp:lastPrinted>2016-08-17T18:38:17Z</cp:lastPrinted>
  <dcterms:created xsi:type="dcterms:W3CDTF">2014-10-14T00:51:43Z</dcterms:created>
  <dcterms:modified xsi:type="dcterms:W3CDTF">2026-03-10T22:19:39Z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0x0101004A40EB5818A65945AA5BE75BFA479120</vt:lpwstr>
  </property>
</Properties>
</file>