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</p:sldMasterIdLst>
  <p:notesMasterIdLst>
    <p:notesMasterId r:id="rId31"/>
  </p:notesMasterIdLst>
  <p:sldIdLst>
    <p:sldId id="260" r:id="rId4"/>
    <p:sldId id="276" r:id="rId5"/>
    <p:sldId id="319" r:id="rId6"/>
    <p:sldId id="261" r:id="rId7"/>
    <p:sldId id="322" r:id="rId8"/>
    <p:sldId id="259" r:id="rId9"/>
    <p:sldId id="320" r:id="rId10"/>
    <p:sldId id="314" r:id="rId11"/>
    <p:sldId id="308" r:id="rId12"/>
    <p:sldId id="309" r:id="rId13"/>
    <p:sldId id="321" r:id="rId14"/>
    <p:sldId id="310" r:id="rId15"/>
    <p:sldId id="311" r:id="rId16"/>
    <p:sldId id="312" r:id="rId17"/>
    <p:sldId id="304" r:id="rId18"/>
    <p:sldId id="306" r:id="rId19"/>
    <p:sldId id="323" r:id="rId20"/>
    <p:sldId id="305" r:id="rId21"/>
    <p:sldId id="282" r:id="rId22"/>
    <p:sldId id="317" r:id="rId23"/>
    <p:sldId id="318" r:id="rId24"/>
    <p:sldId id="315" r:id="rId25"/>
    <p:sldId id="325" r:id="rId26"/>
    <p:sldId id="303" r:id="rId27"/>
    <p:sldId id="274" r:id="rId28"/>
    <p:sldId id="269" r:id="rId29"/>
    <p:sldId id="324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urchase Orders in Workday" id="{2F9CC85B-B83F-43E5-84AE-0317F6CC999C}">
          <p14:sldIdLst>
            <p14:sldId id="260"/>
            <p14:sldId id="276"/>
            <p14:sldId id="319"/>
            <p14:sldId id="261"/>
            <p14:sldId id="322"/>
            <p14:sldId id="259"/>
            <p14:sldId id="320"/>
            <p14:sldId id="314"/>
            <p14:sldId id="308"/>
            <p14:sldId id="309"/>
            <p14:sldId id="321"/>
            <p14:sldId id="310"/>
            <p14:sldId id="311"/>
            <p14:sldId id="312"/>
            <p14:sldId id="304"/>
            <p14:sldId id="306"/>
            <p14:sldId id="323"/>
            <p14:sldId id="305"/>
            <p14:sldId id="282"/>
            <p14:sldId id="317"/>
            <p14:sldId id="318"/>
            <p14:sldId id="315"/>
            <p14:sldId id="325"/>
            <p14:sldId id="303"/>
            <p14:sldId id="274"/>
            <p14:sldId id="269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CF75C-57CC-4D81-8EC2-33919DD5E74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017217-3195-4AF4-96B6-8E129BBF84B5}">
      <dgm:prSet phldrT="[Text]"/>
      <dgm:spPr/>
      <dgm:t>
        <a:bodyPr/>
        <a:lstStyle/>
        <a:p>
          <a:r>
            <a:rPr lang="en-US"/>
            <a:t>Requisition requested through Workday</a:t>
          </a:r>
        </a:p>
      </dgm:t>
    </dgm:pt>
    <dgm:pt modelId="{2247C6A4-15CE-4F7B-87F7-D0A669C81649}" type="parTrans" cxnId="{4529743C-D452-41DE-A24E-461EDAAD4759}">
      <dgm:prSet/>
      <dgm:spPr/>
      <dgm:t>
        <a:bodyPr/>
        <a:lstStyle/>
        <a:p>
          <a:endParaRPr lang="en-US"/>
        </a:p>
      </dgm:t>
    </dgm:pt>
    <dgm:pt modelId="{11A93131-8E0C-4F1E-AE35-36B529CE1C07}" type="sibTrans" cxnId="{4529743C-D452-41DE-A24E-461EDAAD4759}">
      <dgm:prSet/>
      <dgm:spPr/>
      <dgm:t>
        <a:bodyPr/>
        <a:lstStyle/>
        <a:p>
          <a:endParaRPr lang="en-US"/>
        </a:p>
      </dgm:t>
    </dgm:pt>
    <dgm:pt modelId="{63B018F8-7352-4EEC-88B2-96DC4FBF91A7}">
      <dgm:prSet phldrT="[Text]"/>
      <dgm:spPr/>
      <dgm:t>
        <a:bodyPr/>
        <a:lstStyle/>
        <a:p>
          <a:r>
            <a:rPr lang="en-US"/>
            <a:t>Requisition Approved</a:t>
          </a:r>
        </a:p>
      </dgm:t>
    </dgm:pt>
    <dgm:pt modelId="{D20D3252-C555-4A8F-93AB-96F8B55819E8}" type="parTrans" cxnId="{F61BEDD5-F2B1-4B4E-9180-127D5111EF7D}">
      <dgm:prSet/>
      <dgm:spPr/>
      <dgm:t>
        <a:bodyPr/>
        <a:lstStyle/>
        <a:p>
          <a:endParaRPr lang="en-US"/>
        </a:p>
      </dgm:t>
    </dgm:pt>
    <dgm:pt modelId="{A76F36F7-E894-49AC-A86F-F4139CAFA112}" type="sibTrans" cxnId="{F61BEDD5-F2B1-4B4E-9180-127D5111EF7D}">
      <dgm:prSet/>
      <dgm:spPr/>
      <dgm:t>
        <a:bodyPr/>
        <a:lstStyle/>
        <a:p>
          <a:endParaRPr lang="en-US"/>
        </a:p>
      </dgm:t>
    </dgm:pt>
    <dgm:pt modelId="{F0FAE901-7B20-4A58-ABDD-62B5E4684FE9}">
      <dgm:prSet phldrT="[Text]"/>
      <dgm:spPr>
        <a:solidFill>
          <a:srgbClr val="25005C"/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Purchase order sent to supplier</a:t>
          </a:r>
        </a:p>
      </dgm:t>
    </dgm:pt>
    <dgm:pt modelId="{C28B3AB4-380F-49B7-8520-23338C992A2A}" type="parTrans" cxnId="{7DC23298-E7E4-45C8-A25B-9B01CFC11BB5}">
      <dgm:prSet/>
      <dgm:spPr/>
      <dgm:t>
        <a:bodyPr/>
        <a:lstStyle/>
        <a:p>
          <a:endParaRPr lang="en-US"/>
        </a:p>
      </dgm:t>
    </dgm:pt>
    <dgm:pt modelId="{37AFC731-603C-4669-84F9-A6B4696E8A73}" type="sibTrans" cxnId="{7DC23298-E7E4-45C8-A25B-9B01CFC11BB5}">
      <dgm:prSet/>
      <dgm:spPr/>
      <dgm:t>
        <a:bodyPr/>
        <a:lstStyle/>
        <a:p>
          <a:endParaRPr lang="en-US"/>
        </a:p>
      </dgm:t>
    </dgm:pt>
    <dgm:pt modelId="{7033BF95-C404-4BC1-9E10-7EBA328A7F00}">
      <dgm:prSet phldrT="[Text]"/>
      <dgm:spPr/>
      <dgm:t>
        <a:bodyPr/>
        <a:lstStyle/>
        <a:p>
          <a:r>
            <a:rPr lang="en-US"/>
            <a:t>Supplier ships items/performs services</a:t>
          </a:r>
        </a:p>
      </dgm:t>
    </dgm:pt>
    <dgm:pt modelId="{40686619-94DA-4339-898F-3CDB022F9C73}" type="parTrans" cxnId="{BF9456D7-39A1-4D73-9FC4-0EAC6BAEC83F}">
      <dgm:prSet/>
      <dgm:spPr/>
      <dgm:t>
        <a:bodyPr/>
        <a:lstStyle/>
        <a:p>
          <a:endParaRPr lang="en-US"/>
        </a:p>
      </dgm:t>
    </dgm:pt>
    <dgm:pt modelId="{BA2B9A20-4BBB-43AE-8024-1096243DD375}" type="sibTrans" cxnId="{BF9456D7-39A1-4D73-9FC4-0EAC6BAEC83F}">
      <dgm:prSet/>
      <dgm:spPr/>
      <dgm:t>
        <a:bodyPr/>
        <a:lstStyle/>
        <a:p>
          <a:endParaRPr lang="en-US"/>
        </a:p>
      </dgm:t>
    </dgm:pt>
    <dgm:pt modelId="{91452FA5-DF78-49E8-B070-923F4B6933BA}">
      <dgm:prSet phldrT="[Text]"/>
      <dgm:spPr/>
      <dgm:t>
        <a:bodyPr/>
        <a:lstStyle/>
        <a:p>
          <a:r>
            <a:rPr lang="en-US"/>
            <a:t>Supplier submits invoices</a:t>
          </a:r>
        </a:p>
      </dgm:t>
    </dgm:pt>
    <dgm:pt modelId="{6BF56706-58D4-4182-850A-AF8D3C00CAA1}" type="parTrans" cxnId="{48EE22F4-FB54-43B6-A5ED-FE2DF402B603}">
      <dgm:prSet/>
      <dgm:spPr/>
      <dgm:t>
        <a:bodyPr/>
        <a:lstStyle/>
        <a:p>
          <a:endParaRPr lang="en-US"/>
        </a:p>
      </dgm:t>
    </dgm:pt>
    <dgm:pt modelId="{11A631D2-9A4D-4016-BD64-4CFABA174305}" type="sibTrans" cxnId="{48EE22F4-FB54-43B6-A5ED-FE2DF402B603}">
      <dgm:prSet/>
      <dgm:spPr/>
      <dgm:t>
        <a:bodyPr/>
        <a:lstStyle/>
        <a:p>
          <a:endParaRPr lang="en-US"/>
        </a:p>
      </dgm:t>
    </dgm:pt>
    <dgm:pt modelId="{53AB2F65-C20C-48B9-89CE-8649F96A64E6}">
      <dgm:prSet phldrT="[Text]"/>
      <dgm:spPr/>
      <dgm:t>
        <a:bodyPr/>
        <a:lstStyle/>
        <a:p>
          <a:r>
            <a:rPr lang="en-US"/>
            <a:t>Invoices paid/viewable through Workday</a:t>
          </a:r>
        </a:p>
      </dgm:t>
    </dgm:pt>
    <dgm:pt modelId="{63FC40DD-A79D-40B5-9A5B-1FFF84AD537B}" type="parTrans" cxnId="{F99929D3-8239-4CD3-B4F0-91ABFD4CB333}">
      <dgm:prSet/>
      <dgm:spPr/>
      <dgm:t>
        <a:bodyPr/>
        <a:lstStyle/>
        <a:p>
          <a:endParaRPr lang="en-US"/>
        </a:p>
      </dgm:t>
    </dgm:pt>
    <dgm:pt modelId="{A3AA3825-0F31-486A-84BE-13E8D3536FA4}" type="sibTrans" cxnId="{F99929D3-8239-4CD3-B4F0-91ABFD4CB333}">
      <dgm:prSet/>
      <dgm:spPr/>
      <dgm:t>
        <a:bodyPr/>
        <a:lstStyle/>
        <a:p>
          <a:endParaRPr lang="en-US"/>
        </a:p>
      </dgm:t>
    </dgm:pt>
    <dgm:pt modelId="{1C604EC7-7CF0-4A2A-A60B-B8451E0AF99F}" type="pres">
      <dgm:prSet presAssocID="{EB8CF75C-57CC-4D81-8EC2-33919DD5E746}" presName="Name0" presStyleCnt="0">
        <dgm:presLayoutVars>
          <dgm:dir/>
          <dgm:resizeHandles val="exact"/>
        </dgm:presLayoutVars>
      </dgm:prSet>
      <dgm:spPr/>
    </dgm:pt>
    <dgm:pt modelId="{019B1897-C795-4BE5-9E5E-F3CF606B380F}" type="pres">
      <dgm:prSet presAssocID="{09017217-3195-4AF4-96B6-8E129BBF84B5}" presName="node" presStyleLbl="node1" presStyleIdx="0" presStyleCnt="6">
        <dgm:presLayoutVars>
          <dgm:bulletEnabled val="1"/>
        </dgm:presLayoutVars>
      </dgm:prSet>
      <dgm:spPr/>
    </dgm:pt>
    <dgm:pt modelId="{64D10FCF-EF9A-40C6-BDFD-BE8068580847}" type="pres">
      <dgm:prSet presAssocID="{11A93131-8E0C-4F1E-AE35-36B529CE1C07}" presName="sibTrans" presStyleLbl="sibTrans2D1" presStyleIdx="0" presStyleCnt="5"/>
      <dgm:spPr/>
    </dgm:pt>
    <dgm:pt modelId="{29BA9883-0514-445A-99F9-DEB7207188B0}" type="pres">
      <dgm:prSet presAssocID="{11A93131-8E0C-4F1E-AE35-36B529CE1C07}" presName="connectorText" presStyleLbl="sibTrans2D1" presStyleIdx="0" presStyleCnt="5"/>
      <dgm:spPr/>
    </dgm:pt>
    <dgm:pt modelId="{2EE4043C-875A-46C8-8C36-F9B36B3A643A}" type="pres">
      <dgm:prSet presAssocID="{63B018F8-7352-4EEC-88B2-96DC4FBF91A7}" presName="node" presStyleLbl="node1" presStyleIdx="1" presStyleCnt="6">
        <dgm:presLayoutVars>
          <dgm:bulletEnabled val="1"/>
        </dgm:presLayoutVars>
      </dgm:prSet>
      <dgm:spPr/>
    </dgm:pt>
    <dgm:pt modelId="{85A3EC82-D310-4AA3-9375-5A6EC92A0B39}" type="pres">
      <dgm:prSet presAssocID="{A76F36F7-E894-49AC-A86F-F4139CAFA112}" presName="sibTrans" presStyleLbl="sibTrans2D1" presStyleIdx="1" presStyleCnt="5"/>
      <dgm:spPr/>
    </dgm:pt>
    <dgm:pt modelId="{E2A61A03-01FF-400D-B0F1-92684797EDED}" type="pres">
      <dgm:prSet presAssocID="{A76F36F7-E894-49AC-A86F-F4139CAFA112}" presName="connectorText" presStyleLbl="sibTrans2D1" presStyleIdx="1" presStyleCnt="5"/>
      <dgm:spPr/>
    </dgm:pt>
    <dgm:pt modelId="{42E421BE-1F56-43D2-9236-2ECED6A3D545}" type="pres">
      <dgm:prSet presAssocID="{F0FAE901-7B20-4A58-ABDD-62B5E4684FE9}" presName="node" presStyleLbl="node1" presStyleIdx="2" presStyleCnt="6">
        <dgm:presLayoutVars>
          <dgm:bulletEnabled val="1"/>
        </dgm:presLayoutVars>
      </dgm:prSet>
      <dgm:spPr/>
    </dgm:pt>
    <dgm:pt modelId="{4C647A71-8DD4-4C4D-A188-907B3F95D7F7}" type="pres">
      <dgm:prSet presAssocID="{37AFC731-603C-4669-84F9-A6B4696E8A73}" presName="sibTrans" presStyleLbl="sibTrans2D1" presStyleIdx="2" presStyleCnt="5"/>
      <dgm:spPr/>
    </dgm:pt>
    <dgm:pt modelId="{33944DD6-400D-4FC0-A4C6-3C00C9911DA2}" type="pres">
      <dgm:prSet presAssocID="{37AFC731-603C-4669-84F9-A6B4696E8A73}" presName="connectorText" presStyleLbl="sibTrans2D1" presStyleIdx="2" presStyleCnt="5"/>
      <dgm:spPr/>
    </dgm:pt>
    <dgm:pt modelId="{50954978-00D2-4464-A194-F1403374E251}" type="pres">
      <dgm:prSet presAssocID="{7033BF95-C404-4BC1-9E10-7EBA328A7F00}" presName="node" presStyleLbl="node1" presStyleIdx="3" presStyleCnt="6">
        <dgm:presLayoutVars>
          <dgm:bulletEnabled val="1"/>
        </dgm:presLayoutVars>
      </dgm:prSet>
      <dgm:spPr/>
    </dgm:pt>
    <dgm:pt modelId="{DFA22364-582E-43B6-ACDC-D5AF62BCEB3A}" type="pres">
      <dgm:prSet presAssocID="{BA2B9A20-4BBB-43AE-8024-1096243DD375}" presName="sibTrans" presStyleLbl="sibTrans2D1" presStyleIdx="3" presStyleCnt="5"/>
      <dgm:spPr/>
    </dgm:pt>
    <dgm:pt modelId="{1703DF81-A377-4278-A593-78F1294107EF}" type="pres">
      <dgm:prSet presAssocID="{BA2B9A20-4BBB-43AE-8024-1096243DD375}" presName="connectorText" presStyleLbl="sibTrans2D1" presStyleIdx="3" presStyleCnt="5"/>
      <dgm:spPr/>
    </dgm:pt>
    <dgm:pt modelId="{1469E488-54E7-466C-8755-E732C2337075}" type="pres">
      <dgm:prSet presAssocID="{91452FA5-DF78-49E8-B070-923F4B6933BA}" presName="node" presStyleLbl="node1" presStyleIdx="4" presStyleCnt="6">
        <dgm:presLayoutVars>
          <dgm:bulletEnabled val="1"/>
        </dgm:presLayoutVars>
      </dgm:prSet>
      <dgm:spPr/>
    </dgm:pt>
    <dgm:pt modelId="{D6D39869-A1B2-40A5-AB2F-0BA8F55E59DB}" type="pres">
      <dgm:prSet presAssocID="{11A631D2-9A4D-4016-BD64-4CFABA174305}" presName="sibTrans" presStyleLbl="sibTrans2D1" presStyleIdx="4" presStyleCnt="5"/>
      <dgm:spPr/>
    </dgm:pt>
    <dgm:pt modelId="{C302E41E-22D1-426A-9CD1-4B9E86C0C374}" type="pres">
      <dgm:prSet presAssocID="{11A631D2-9A4D-4016-BD64-4CFABA174305}" presName="connectorText" presStyleLbl="sibTrans2D1" presStyleIdx="4" presStyleCnt="5"/>
      <dgm:spPr/>
    </dgm:pt>
    <dgm:pt modelId="{17139E41-5164-40E1-829B-F82F6713880B}" type="pres">
      <dgm:prSet presAssocID="{53AB2F65-C20C-48B9-89CE-8649F96A64E6}" presName="node" presStyleLbl="node1" presStyleIdx="5" presStyleCnt="6">
        <dgm:presLayoutVars>
          <dgm:bulletEnabled val="1"/>
        </dgm:presLayoutVars>
      </dgm:prSet>
      <dgm:spPr/>
    </dgm:pt>
  </dgm:ptLst>
  <dgm:cxnLst>
    <dgm:cxn modelId="{DFADBD12-7B47-482B-8527-83C50A691E15}" type="presOf" srcId="{11A631D2-9A4D-4016-BD64-4CFABA174305}" destId="{D6D39869-A1B2-40A5-AB2F-0BA8F55E59DB}" srcOrd="0" destOrd="0" presId="urn:microsoft.com/office/officeart/2005/8/layout/process1"/>
    <dgm:cxn modelId="{9973461A-FB9E-49FB-B787-D1D8EBF6C4DC}" type="presOf" srcId="{37AFC731-603C-4669-84F9-A6B4696E8A73}" destId="{33944DD6-400D-4FC0-A4C6-3C00C9911DA2}" srcOrd="1" destOrd="0" presId="urn:microsoft.com/office/officeart/2005/8/layout/process1"/>
    <dgm:cxn modelId="{3EC4E91F-98C5-46CC-89DF-670D8A7D881B}" type="presOf" srcId="{7033BF95-C404-4BC1-9E10-7EBA328A7F00}" destId="{50954978-00D2-4464-A194-F1403374E251}" srcOrd="0" destOrd="0" presId="urn:microsoft.com/office/officeart/2005/8/layout/process1"/>
    <dgm:cxn modelId="{4529743C-D452-41DE-A24E-461EDAAD4759}" srcId="{EB8CF75C-57CC-4D81-8EC2-33919DD5E746}" destId="{09017217-3195-4AF4-96B6-8E129BBF84B5}" srcOrd="0" destOrd="0" parTransId="{2247C6A4-15CE-4F7B-87F7-D0A669C81649}" sibTransId="{11A93131-8E0C-4F1E-AE35-36B529CE1C07}"/>
    <dgm:cxn modelId="{AE462A5B-4C7A-4029-85B6-E3B33DFEA834}" type="presOf" srcId="{11A631D2-9A4D-4016-BD64-4CFABA174305}" destId="{C302E41E-22D1-426A-9CD1-4B9E86C0C374}" srcOrd="1" destOrd="0" presId="urn:microsoft.com/office/officeart/2005/8/layout/process1"/>
    <dgm:cxn modelId="{0B100043-C88A-4E82-ABAD-747C00A82DA5}" type="presOf" srcId="{BA2B9A20-4BBB-43AE-8024-1096243DD375}" destId="{DFA22364-582E-43B6-ACDC-D5AF62BCEB3A}" srcOrd="0" destOrd="0" presId="urn:microsoft.com/office/officeart/2005/8/layout/process1"/>
    <dgm:cxn modelId="{FC480446-AF7E-4811-89C4-59AF0FD10FE4}" type="presOf" srcId="{EB8CF75C-57CC-4D81-8EC2-33919DD5E746}" destId="{1C604EC7-7CF0-4A2A-A60B-B8451E0AF99F}" srcOrd="0" destOrd="0" presId="urn:microsoft.com/office/officeart/2005/8/layout/process1"/>
    <dgm:cxn modelId="{74411A6C-5772-4404-A9AB-F925DAA31F0B}" type="presOf" srcId="{A76F36F7-E894-49AC-A86F-F4139CAFA112}" destId="{E2A61A03-01FF-400D-B0F1-92684797EDED}" srcOrd="1" destOrd="0" presId="urn:microsoft.com/office/officeart/2005/8/layout/process1"/>
    <dgm:cxn modelId="{7EC23370-FE71-45D4-81F8-37FE0CB4B8AC}" type="presOf" srcId="{11A93131-8E0C-4F1E-AE35-36B529CE1C07}" destId="{64D10FCF-EF9A-40C6-BDFD-BE8068580847}" srcOrd="0" destOrd="0" presId="urn:microsoft.com/office/officeart/2005/8/layout/process1"/>
    <dgm:cxn modelId="{38F19272-92F9-4E24-A907-7DF5F47889CC}" type="presOf" srcId="{11A93131-8E0C-4F1E-AE35-36B529CE1C07}" destId="{29BA9883-0514-445A-99F9-DEB7207188B0}" srcOrd="1" destOrd="0" presId="urn:microsoft.com/office/officeart/2005/8/layout/process1"/>
    <dgm:cxn modelId="{5CCC1D58-3E82-48FA-B2AA-AF930329778E}" type="presOf" srcId="{63B018F8-7352-4EEC-88B2-96DC4FBF91A7}" destId="{2EE4043C-875A-46C8-8C36-F9B36B3A643A}" srcOrd="0" destOrd="0" presId="urn:microsoft.com/office/officeart/2005/8/layout/process1"/>
    <dgm:cxn modelId="{1A10A07A-7AE6-4F6B-989A-1DB030792DDF}" type="presOf" srcId="{53AB2F65-C20C-48B9-89CE-8649F96A64E6}" destId="{17139E41-5164-40E1-829B-F82F6713880B}" srcOrd="0" destOrd="0" presId="urn:microsoft.com/office/officeart/2005/8/layout/process1"/>
    <dgm:cxn modelId="{7DC23298-E7E4-45C8-A25B-9B01CFC11BB5}" srcId="{EB8CF75C-57CC-4D81-8EC2-33919DD5E746}" destId="{F0FAE901-7B20-4A58-ABDD-62B5E4684FE9}" srcOrd="2" destOrd="0" parTransId="{C28B3AB4-380F-49B7-8520-23338C992A2A}" sibTransId="{37AFC731-603C-4669-84F9-A6B4696E8A73}"/>
    <dgm:cxn modelId="{E386019A-524B-47F3-9DE0-1D1F07DB54C7}" type="presOf" srcId="{37AFC731-603C-4669-84F9-A6B4696E8A73}" destId="{4C647A71-8DD4-4C4D-A188-907B3F95D7F7}" srcOrd="0" destOrd="0" presId="urn:microsoft.com/office/officeart/2005/8/layout/process1"/>
    <dgm:cxn modelId="{A9A1389E-0402-4FFA-AF04-4B9AB637C260}" type="presOf" srcId="{F0FAE901-7B20-4A58-ABDD-62B5E4684FE9}" destId="{42E421BE-1F56-43D2-9236-2ECED6A3D545}" srcOrd="0" destOrd="0" presId="urn:microsoft.com/office/officeart/2005/8/layout/process1"/>
    <dgm:cxn modelId="{DE2416A1-331D-4F28-8808-D0553B82EDFC}" type="presOf" srcId="{BA2B9A20-4BBB-43AE-8024-1096243DD375}" destId="{1703DF81-A377-4278-A593-78F1294107EF}" srcOrd="1" destOrd="0" presId="urn:microsoft.com/office/officeart/2005/8/layout/process1"/>
    <dgm:cxn modelId="{8B8E57A9-50F0-445E-A620-431F77E6A83D}" type="presOf" srcId="{09017217-3195-4AF4-96B6-8E129BBF84B5}" destId="{019B1897-C795-4BE5-9E5E-F3CF606B380F}" srcOrd="0" destOrd="0" presId="urn:microsoft.com/office/officeart/2005/8/layout/process1"/>
    <dgm:cxn modelId="{F99929D3-8239-4CD3-B4F0-91ABFD4CB333}" srcId="{EB8CF75C-57CC-4D81-8EC2-33919DD5E746}" destId="{53AB2F65-C20C-48B9-89CE-8649F96A64E6}" srcOrd="5" destOrd="0" parTransId="{63FC40DD-A79D-40B5-9A5B-1FFF84AD537B}" sibTransId="{A3AA3825-0F31-486A-84BE-13E8D3536FA4}"/>
    <dgm:cxn modelId="{F61BEDD5-F2B1-4B4E-9180-127D5111EF7D}" srcId="{EB8CF75C-57CC-4D81-8EC2-33919DD5E746}" destId="{63B018F8-7352-4EEC-88B2-96DC4FBF91A7}" srcOrd="1" destOrd="0" parTransId="{D20D3252-C555-4A8F-93AB-96F8B55819E8}" sibTransId="{A76F36F7-E894-49AC-A86F-F4139CAFA112}"/>
    <dgm:cxn modelId="{BF9456D7-39A1-4D73-9FC4-0EAC6BAEC83F}" srcId="{EB8CF75C-57CC-4D81-8EC2-33919DD5E746}" destId="{7033BF95-C404-4BC1-9E10-7EBA328A7F00}" srcOrd="3" destOrd="0" parTransId="{40686619-94DA-4339-898F-3CDB022F9C73}" sibTransId="{BA2B9A20-4BBB-43AE-8024-1096243DD375}"/>
    <dgm:cxn modelId="{BC7123E9-3428-4649-8354-76E286603F54}" type="presOf" srcId="{A76F36F7-E894-49AC-A86F-F4139CAFA112}" destId="{85A3EC82-D310-4AA3-9375-5A6EC92A0B39}" srcOrd="0" destOrd="0" presId="urn:microsoft.com/office/officeart/2005/8/layout/process1"/>
    <dgm:cxn modelId="{B35A25EC-B9CC-4D69-BDEC-0B9A169B67A4}" type="presOf" srcId="{91452FA5-DF78-49E8-B070-923F4B6933BA}" destId="{1469E488-54E7-466C-8755-E732C2337075}" srcOrd="0" destOrd="0" presId="urn:microsoft.com/office/officeart/2005/8/layout/process1"/>
    <dgm:cxn modelId="{48EE22F4-FB54-43B6-A5ED-FE2DF402B603}" srcId="{EB8CF75C-57CC-4D81-8EC2-33919DD5E746}" destId="{91452FA5-DF78-49E8-B070-923F4B6933BA}" srcOrd="4" destOrd="0" parTransId="{6BF56706-58D4-4182-850A-AF8D3C00CAA1}" sibTransId="{11A631D2-9A4D-4016-BD64-4CFABA174305}"/>
    <dgm:cxn modelId="{3C56DC60-CA6B-41D3-BE0F-39B97085207A}" type="presParOf" srcId="{1C604EC7-7CF0-4A2A-A60B-B8451E0AF99F}" destId="{019B1897-C795-4BE5-9E5E-F3CF606B380F}" srcOrd="0" destOrd="0" presId="urn:microsoft.com/office/officeart/2005/8/layout/process1"/>
    <dgm:cxn modelId="{3BC1D97F-C183-4BAF-948A-46CFCEDA4F2A}" type="presParOf" srcId="{1C604EC7-7CF0-4A2A-A60B-B8451E0AF99F}" destId="{64D10FCF-EF9A-40C6-BDFD-BE8068580847}" srcOrd="1" destOrd="0" presId="urn:microsoft.com/office/officeart/2005/8/layout/process1"/>
    <dgm:cxn modelId="{5BCD907D-5425-4761-896C-185DBFAD1C96}" type="presParOf" srcId="{64D10FCF-EF9A-40C6-BDFD-BE8068580847}" destId="{29BA9883-0514-445A-99F9-DEB7207188B0}" srcOrd="0" destOrd="0" presId="urn:microsoft.com/office/officeart/2005/8/layout/process1"/>
    <dgm:cxn modelId="{FE591DD7-2A24-4352-A337-27A87305C632}" type="presParOf" srcId="{1C604EC7-7CF0-4A2A-A60B-B8451E0AF99F}" destId="{2EE4043C-875A-46C8-8C36-F9B36B3A643A}" srcOrd="2" destOrd="0" presId="urn:microsoft.com/office/officeart/2005/8/layout/process1"/>
    <dgm:cxn modelId="{76541B69-23D7-4B45-817A-81DFC4FA0110}" type="presParOf" srcId="{1C604EC7-7CF0-4A2A-A60B-B8451E0AF99F}" destId="{85A3EC82-D310-4AA3-9375-5A6EC92A0B39}" srcOrd="3" destOrd="0" presId="urn:microsoft.com/office/officeart/2005/8/layout/process1"/>
    <dgm:cxn modelId="{F0A7B45A-40DE-4C9A-950E-94AF97CF5C7A}" type="presParOf" srcId="{85A3EC82-D310-4AA3-9375-5A6EC92A0B39}" destId="{E2A61A03-01FF-400D-B0F1-92684797EDED}" srcOrd="0" destOrd="0" presId="urn:microsoft.com/office/officeart/2005/8/layout/process1"/>
    <dgm:cxn modelId="{AD883601-ACD3-4C7F-94C5-C81675CE632A}" type="presParOf" srcId="{1C604EC7-7CF0-4A2A-A60B-B8451E0AF99F}" destId="{42E421BE-1F56-43D2-9236-2ECED6A3D545}" srcOrd="4" destOrd="0" presId="urn:microsoft.com/office/officeart/2005/8/layout/process1"/>
    <dgm:cxn modelId="{E0D82E74-3659-41CA-8BDA-10A5AEA1C9A9}" type="presParOf" srcId="{1C604EC7-7CF0-4A2A-A60B-B8451E0AF99F}" destId="{4C647A71-8DD4-4C4D-A188-907B3F95D7F7}" srcOrd="5" destOrd="0" presId="urn:microsoft.com/office/officeart/2005/8/layout/process1"/>
    <dgm:cxn modelId="{1BC74D59-D998-41E3-8A4D-363AB00E12E6}" type="presParOf" srcId="{4C647A71-8DD4-4C4D-A188-907B3F95D7F7}" destId="{33944DD6-400D-4FC0-A4C6-3C00C9911DA2}" srcOrd="0" destOrd="0" presId="urn:microsoft.com/office/officeart/2005/8/layout/process1"/>
    <dgm:cxn modelId="{5FBE73E6-F917-4B52-809D-D8B40C966695}" type="presParOf" srcId="{1C604EC7-7CF0-4A2A-A60B-B8451E0AF99F}" destId="{50954978-00D2-4464-A194-F1403374E251}" srcOrd="6" destOrd="0" presId="urn:microsoft.com/office/officeart/2005/8/layout/process1"/>
    <dgm:cxn modelId="{74B32815-6014-4D7E-AD77-6C139AE71CCC}" type="presParOf" srcId="{1C604EC7-7CF0-4A2A-A60B-B8451E0AF99F}" destId="{DFA22364-582E-43B6-ACDC-D5AF62BCEB3A}" srcOrd="7" destOrd="0" presId="urn:microsoft.com/office/officeart/2005/8/layout/process1"/>
    <dgm:cxn modelId="{7BFE7498-CE6F-4ED8-9433-D79370324240}" type="presParOf" srcId="{DFA22364-582E-43B6-ACDC-D5AF62BCEB3A}" destId="{1703DF81-A377-4278-A593-78F1294107EF}" srcOrd="0" destOrd="0" presId="urn:microsoft.com/office/officeart/2005/8/layout/process1"/>
    <dgm:cxn modelId="{C9145B87-73C8-4A45-B2F7-BE4DCABB3939}" type="presParOf" srcId="{1C604EC7-7CF0-4A2A-A60B-B8451E0AF99F}" destId="{1469E488-54E7-466C-8755-E732C2337075}" srcOrd="8" destOrd="0" presId="urn:microsoft.com/office/officeart/2005/8/layout/process1"/>
    <dgm:cxn modelId="{E2CECB19-45C7-4865-853E-E4264B1D9ACB}" type="presParOf" srcId="{1C604EC7-7CF0-4A2A-A60B-B8451E0AF99F}" destId="{D6D39869-A1B2-40A5-AB2F-0BA8F55E59DB}" srcOrd="9" destOrd="0" presId="urn:microsoft.com/office/officeart/2005/8/layout/process1"/>
    <dgm:cxn modelId="{8AF76583-5B48-4046-91BC-6B338F73414D}" type="presParOf" srcId="{D6D39869-A1B2-40A5-AB2F-0BA8F55E59DB}" destId="{C302E41E-22D1-426A-9CD1-4B9E86C0C374}" srcOrd="0" destOrd="0" presId="urn:microsoft.com/office/officeart/2005/8/layout/process1"/>
    <dgm:cxn modelId="{ACECD0AA-DB7E-4BF1-98EB-F4C29D6976CD}" type="presParOf" srcId="{1C604EC7-7CF0-4A2A-A60B-B8451E0AF99F}" destId="{17139E41-5164-40E1-829B-F82F6713880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636B9-010A-4953-ACAD-28E3D37DE2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BB001-DF9B-454B-BC4E-FB3C4BE317DA}">
      <dgm:prSet phldr="0"/>
      <dgm:spPr/>
      <dgm:t>
        <a:bodyPr/>
        <a:lstStyle/>
        <a:p>
          <a:r>
            <a:rPr lang="en-US" b="1"/>
            <a:t>The PO issued is your one stop shop for the </a:t>
          </a:r>
          <a:r>
            <a:rPr lang="en-US" b="1">
              <a:latin typeface="Calibri"/>
            </a:rPr>
            <a:t>procure-to-pay</a:t>
          </a:r>
          <a:r>
            <a:rPr lang="en-US" b="1"/>
            <a:t> process. </a:t>
          </a:r>
          <a:endParaRPr lang="en-US"/>
        </a:p>
      </dgm:t>
    </dgm:pt>
    <dgm:pt modelId="{6A442FDD-1AAB-48F8-9A10-A55F33C63392}" type="parTrans" cxnId="{52295CBA-1D0F-4BFC-BF64-2143B6B4DB1E}">
      <dgm:prSet/>
      <dgm:spPr/>
      <dgm:t>
        <a:bodyPr/>
        <a:lstStyle/>
        <a:p>
          <a:endParaRPr lang="en-US"/>
        </a:p>
      </dgm:t>
    </dgm:pt>
    <dgm:pt modelId="{BA25EE15-7C9F-4890-88EC-AFFC3FF82E72}" type="sibTrans" cxnId="{52295CBA-1D0F-4BFC-BF64-2143B6B4DB1E}">
      <dgm:prSet/>
      <dgm:spPr/>
      <dgm:t>
        <a:bodyPr/>
        <a:lstStyle/>
        <a:p>
          <a:endParaRPr lang="en-US"/>
        </a:p>
      </dgm:t>
    </dgm:pt>
    <dgm:pt modelId="{A0ABB5D9-C519-487F-97D5-027F4AE88D97}">
      <dgm:prSet phldr="0"/>
      <dgm:spPr/>
      <dgm:t>
        <a:bodyPr/>
        <a:lstStyle/>
        <a:p>
          <a:r>
            <a:rPr lang="en-US" b="1">
              <a:latin typeface="Calibri"/>
            </a:rPr>
            <a:t>Managing your PO is crucial to ensure everything goes smoothly in this process.</a:t>
          </a:r>
        </a:p>
      </dgm:t>
    </dgm:pt>
    <dgm:pt modelId="{3B4627A2-48D7-4E8A-928B-541C19957777}" type="parTrans" cxnId="{B97617B9-20ED-4D53-94E8-5D970C6121D5}">
      <dgm:prSet/>
      <dgm:spPr/>
      <dgm:t>
        <a:bodyPr/>
        <a:lstStyle/>
        <a:p>
          <a:endParaRPr lang="en-US"/>
        </a:p>
      </dgm:t>
    </dgm:pt>
    <dgm:pt modelId="{935AE6F6-1AA3-4E7C-92FF-1C40C47BA3C3}" type="sibTrans" cxnId="{B97617B9-20ED-4D53-94E8-5D970C6121D5}">
      <dgm:prSet/>
      <dgm:spPr/>
      <dgm:t>
        <a:bodyPr/>
        <a:lstStyle/>
        <a:p>
          <a:endParaRPr lang="en-US"/>
        </a:p>
      </dgm:t>
    </dgm:pt>
    <dgm:pt modelId="{894E267C-19CE-48D6-8A8F-7BAD12F3D0FB}" type="pres">
      <dgm:prSet presAssocID="{655636B9-010A-4953-ACAD-28E3D37DE2D5}" presName="diagram" presStyleCnt="0">
        <dgm:presLayoutVars>
          <dgm:dir/>
          <dgm:resizeHandles val="exact"/>
        </dgm:presLayoutVars>
      </dgm:prSet>
      <dgm:spPr/>
    </dgm:pt>
    <dgm:pt modelId="{32772A77-5718-48E3-B6D9-27735E7255E5}" type="pres">
      <dgm:prSet presAssocID="{3D7BB001-DF9B-454B-BC4E-FB3C4BE317DA}" presName="node" presStyleLbl="node1" presStyleIdx="0" presStyleCnt="2">
        <dgm:presLayoutVars>
          <dgm:bulletEnabled val="1"/>
        </dgm:presLayoutVars>
      </dgm:prSet>
      <dgm:spPr/>
    </dgm:pt>
    <dgm:pt modelId="{B14BCFDB-29EA-4612-9A02-234FB8791AC1}" type="pres">
      <dgm:prSet presAssocID="{BA25EE15-7C9F-4890-88EC-AFFC3FF82E72}" presName="sibTrans" presStyleCnt="0"/>
      <dgm:spPr/>
    </dgm:pt>
    <dgm:pt modelId="{01988E2F-B8ED-47C7-89F1-69314F3C105A}" type="pres">
      <dgm:prSet presAssocID="{A0ABB5D9-C519-487F-97D5-027F4AE88D97}" presName="node" presStyleLbl="node1" presStyleIdx="1" presStyleCnt="2">
        <dgm:presLayoutVars>
          <dgm:bulletEnabled val="1"/>
        </dgm:presLayoutVars>
      </dgm:prSet>
      <dgm:spPr/>
    </dgm:pt>
  </dgm:ptLst>
  <dgm:cxnLst>
    <dgm:cxn modelId="{7972846F-094D-4956-A5A0-ABA634DBD963}" type="presOf" srcId="{3D7BB001-DF9B-454B-BC4E-FB3C4BE317DA}" destId="{32772A77-5718-48E3-B6D9-27735E7255E5}" srcOrd="0" destOrd="0" presId="urn:microsoft.com/office/officeart/2005/8/layout/default"/>
    <dgm:cxn modelId="{B97617B9-20ED-4D53-94E8-5D970C6121D5}" srcId="{655636B9-010A-4953-ACAD-28E3D37DE2D5}" destId="{A0ABB5D9-C519-487F-97D5-027F4AE88D97}" srcOrd="1" destOrd="0" parTransId="{3B4627A2-48D7-4E8A-928B-541C19957777}" sibTransId="{935AE6F6-1AA3-4E7C-92FF-1C40C47BA3C3}"/>
    <dgm:cxn modelId="{73B026BA-F110-473A-8973-311CE06BA8D5}" type="presOf" srcId="{655636B9-010A-4953-ACAD-28E3D37DE2D5}" destId="{894E267C-19CE-48D6-8A8F-7BAD12F3D0FB}" srcOrd="0" destOrd="0" presId="urn:microsoft.com/office/officeart/2005/8/layout/default"/>
    <dgm:cxn modelId="{52295CBA-1D0F-4BFC-BF64-2143B6B4DB1E}" srcId="{655636B9-010A-4953-ACAD-28E3D37DE2D5}" destId="{3D7BB001-DF9B-454B-BC4E-FB3C4BE317DA}" srcOrd="0" destOrd="0" parTransId="{6A442FDD-1AAB-48F8-9A10-A55F33C63392}" sibTransId="{BA25EE15-7C9F-4890-88EC-AFFC3FF82E72}"/>
    <dgm:cxn modelId="{921CA5F1-19E7-4354-B766-C4BB4529F69B}" type="presOf" srcId="{A0ABB5D9-C519-487F-97D5-027F4AE88D97}" destId="{01988E2F-B8ED-47C7-89F1-69314F3C105A}" srcOrd="0" destOrd="0" presId="urn:microsoft.com/office/officeart/2005/8/layout/default"/>
    <dgm:cxn modelId="{09E963CB-B15F-4F6B-ADD5-FB9AE2698825}" type="presParOf" srcId="{894E267C-19CE-48D6-8A8F-7BAD12F3D0FB}" destId="{32772A77-5718-48E3-B6D9-27735E7255E5}" srcOrd="0" destOrd="0" presId="urn:microsoft.com/office/officeart/2005/8/layout/default"/>
    <dgm:cxn modelId="{9D1773AD-2425-46E8-8BEB-843DA7F23161}" type="presParOf" srcId="{894E267C-19CE-48D6-8A8F-7BAD12F3D0FB}" destId="{B14BCFDB-29EA-4612-9A02-234FB8791AC1}" srcOrd="1" destOrd="0" presId="urn:microsoft.com/office/officeart/2005/8/layout/default"/>
    <dgm:cxn modelId="{596EEB5E-2C29-499A-883A-A4EDFA74E798}" type="presParOf" srcId="{894E267C-19CE-48D6-8A8F-7BAD12F3D0FB}" destId="{01988E2F-B8ED-47C7-89F1-69314F3C105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BC0F2-92BB-4FFF-B255-84C0AEA9B5C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F6308F-28EA-4BFC-B231-571DEED6A6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Track the Order</a:t>
          </a:r>
        </a:p>
      </dgm:t>
    </dgm:pt>
    <dgm:pt modelId="{07797C00-7AB7-4205-A1A0-821B1764617C}" type="parTrans" cxnId="{99A66DF0-61D2-4F94-A0DB-7DA25C282359}">
      <dgm:prSet/>
      <dgm:spPr/>
      <dgm:t>
        <a:bodyPr/>
        <a:lstStyle/>
        <a:p>
          <a:endParaRPr lang="en-US"/>
        </a:p>
      </dgm:t>
    </dgm:pt>
    <dgm:pt modelId="{CDEFB8DE-6620-4024-BEF5-AE61A327D849}" type="sibTrans" cxnId="{99A66DF0-61D2-4F94-A0DB-7DA25C282359}">
      <dgm:prSet/>
      <dgm:spPr/>
      <dgm:t>
        <a:bodyPr/>
        <a:lstStyle/>
        <a:p>
          <a:endParaRPr lang="en-US"/>
        </a:p>
      </dgm:t>
    </dgm:pt>
    <dgm:pt modelId="{35C533D0-9606-4E31-9EC7-789B691281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 Supplier Invoices</a:t>
          </a:r>
        </a:p>
      </dgm:t>
    </dgm:pt>
    <dgm:pt modelId="{783FCC69-D4C5-4F76-B0BD-BBB6539FD44F}" type="parTrans" cxnId="{7ABD10EA-17A7-4B42-BAD9-B0CCFEE5B061}">
      <dgm:prSet/>
      <dgm:spPr/>
      <dgm:t>
        <a:bodyPr/>
        <a:lstStyle/>
        <a:p>
          <a:endParaRPr lang="en-US"/>
        </a:p>
      </dgm:t>
    </dgm:pt>
    <dgm:pt modelId="{AE6CDE93-8551-4233-B984-A34411045F3D}" type="sibTrans" cxnId="{7ABD10EA-17A7-4B42-BAD9-B0CCFEE5B061}">
      <dgm:prSet/>
      <dgm:spPr/>
      <dgm:t>
        <a:bodyPr/>
        <a:lstStyle/>
        <a:p>
          <a:endParaRPr lang="en-US"/>
        </a:p>
      </dgm:t>
    </dgm:pt>
    <dgm:pt modelId="{24FD1BC1-9E33-43AD-A5BC-363BB98426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Receive Goods/Services</a:t>
          </a:r>
        </a:p>
      </dgm:t>
    </dgm:pt>
    <dgm:pt modelId="{3D2509DB-9B30-422D-A0DB-6D6E62890792}" type="parTrans" cxnId="{E0276841-A057-4C37-9961-60978595586E}">
      <dgm:prSet/>
      <dgm:spPr/>
      <dgm:t>
        <a:bodyPr/>
        <a:lstStyle/>
        <a:p>
          <a:endParaRPr lang="en-US"/>
        </a:p>
      </dgm:t>
    </dgm:pt>
    <dgm:pt modelId="{2EA50EBE-A45C-4FF1-A32D-EDCEDD81BF66}" type="sibTrans" cxnId="{E0276841-A057-4C37-9961-60978595586E}">
      <dgm:prSet/>
      <dgm:spPr/>
      <dgm:t>
        <a:bodyPr/>
        <a:lstStyle/>
        <a:p>
          <a:endParaRPr lang="en-US"/>
        </a:p>
      </dgm:t>
    </dgm:pt>
    <dgm:pt modelId="{6B66A2B4-6431-49E9-A36E-E4FBED0E47B5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"/>
            </a:rPr>
            <a:t>Manage budget/funds</a:t>
          </a:r>
        </a:p>
      </dgm:t>
    </dgm:pt>
    <dgm:pt modelId="{2BC2BC28-4018-4F70-9C59-3F67D817C75B}" type="parTrans" cxnId="{E00A8F1C-698D-4917-A033-8F3B9DDF38B5}">
      <dgm:prSet/>
      <dgm:spPr/>
      <dgm:t>
        <a:bodyPr/>
        <a:lstStyle/>
        <a:p>
          <a:endParaRPr lang="en-US"/>
        </a:p>
      </dgm:t>
    </dgm:pt>
    <dgm:pt modelId="{66C67C1F-E820-4A02-8FE7-CE4D3D78C2EB}" type="sibTrans" cxnId="{E00A8F1C-698D-4917-A033-8F3B9DDF38B5}">
      <dgm:prSet/>
      <dgm:spPr/>
      <dgm:t>
        <a:bodyPr/>
        <a:lstStyle/>
        <a:p>
          <a:endParaRPr lang="en-US"/>
        </a:p>
      </dgm:t>
    </dgm:pt>
    <dgm:pt modelId="{1239412C-F8CB-49A8-962F-7A2EA4BE014B}" type="pres">
      <dgm:prSet presAssocID="{930BC0F2-92BB-4FFF-B255-84C0AEA9B5C1}" presName="root" presStyleCnt="0">
        <dgm:presLayoutVars>
          <dgm:dir/>
          <dgm:resizeHandles val="exact"/>
        </dgm:presLayoutVars>
      </dgm:prSet>
      <dgm:spPr/>
    </dgm:pt>
    <dgm:pt modelId="{0010891B-42D5-4D16-AFDD-A44287151804}" type="pres">
      <dgm:prSet presAssocID="{6CF6308F-28EA-4BFC-B231-571DEED6A6F0}" presName="compNode" presStyleCnt="0"/>
      <dgm:spPr/>
    </dgm:pt>
    <dgm:pt modelId="{E6792CB2-26C2-4E11-986E-2F7BFDFDECF9}" type="pres">
      <dgm:prSet presAssocID="{6CF6308F-28EA-4BFC-B231-571DEED6A6F0}" presName="iconBgRect" presStyleLbl="bgShp" presStyleIdx="0" presStyleCnt="4"/>
      <dgm:spPr/>
    </dgm:pt>
    <dgm:pt modelId="{CC1C7BCB-D053-4815-A221-F5DE537F969E}" type="pres">
      <dgm:prSet presAssocID="{6CF6308F-28EA-4BFC-B231-571DEED6A6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99A2955-45CE-408F-BC15-739339C85F0F}" type="pres">
      <dgm:prSet presAssocID="{6CF6308F-28EA-4BFC-B231-571DEED6A6F0}" presName="spaceRect" presStyleCnt="0"/>
      <dgm:spPr/>
    </dgm:pt>
    <dgm:pt modelId="{46235192-7BDD-41FB-991A-6E3892A61E45}" type="pres">
      <dgm:prSet presAssocID="{6CF6308F-28EA-4BFC-B231-571DEED6A6F0}" presName="textRect" presStyleLbl="revTx" presStyleIdx="0" presStyleCnt="4">
        <dgm:presLayoutVars>
          <dgm:chMax val="1"/>
          <dgm:chPref val="1"/>
        </dgm:presLayoutVars>
      </dgm:prSet>
      <dgm:spPr/>
    </dgm:pt>
    <dgm:pt modelId="{101F215A-9637-4782-845B-6F34E0CC4E6A}" type="pres">
      <dgm:prSet presAssocID="{CDEFB8DE-6620-4024-BEF5-AE61A327D849}" presName="sibTrans" presStyleCnt="0"/>
      <dgm:spPr/>
    </dgm:pt>
    <dgm:pt modelId="{5730DBF6-82A1-48CD-9E62-629E7AA89A3E}" type="pres">
      <dgm:prSet presAssocID="{35C533D0-9606-4E31-9EC7-789B69128185}" presName="compNode" presStyleCnt="0"/>
      <dgm:spPr/>
    </dgm:pt>
    <dgm:pt modelId="{407F5149-A72A-49A0-9F01-0681317864AA}" type="pres">
      <dgm:prSet presAssocID="{35C533D0-9606-4E31-9EC7-789B69128185}" presName="iconBgRect" presStyleLbl="bgShp" presStyleIdx="1" presStyleCnt="4"/>
      <dgm:spPr/>
    </dgm:pt>
    <dgm:pt modelId="{FD4F2BE1-ED2D-4600-8914-7DD0A4D0AA83}" type="pres">
      <dgm:prSet presAssocID="{35C533D0-9606-4E31-9EC7-789B691281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EBC85E5-5615-45E1-8F10-75F832388332}" type="pres">
      <dgm:prSet presAssocID="{35C533D0-9606-4E31-9EC7-789B69128185}" presName="spaceRect" presStyleCnt="0"/>
      <dgm:spPr/>
    </dgm:pt>
    <dgm:pt modelId="{D6D21F6B-3A52-44D3-8FC3-1685A0BB47B2}" type="pres">
      <dgm:prSet presAssocID="{35C533D0-9606-4E31-9EC7-789B69128185}" presName="textRect" presStyleLbl="revTx" presStyleIdx="1" presStyleCnt="4">
        <dgm:presLayoutVars>
          <dgm:chMax val="1"/>
          <dgm:chPref val="1"/>
        </dgm:presLayoutVars>
      </dgm:prSet>
      <dgm:spPr/>
    </dgm:pt>
    <dgm:pt modelId="{3B707B98-B81F-4127-AD3D-C1F561D3EA92}" type="pres">
      <dgm:prSet presAssocID="{AE6CDE93-8551-4233-B984-A34411045F3D}" presName="sibTrans" presStyleCnt="0"/>
      <dgm:spPr/>
    </dgm:pt>
    <dgm:pt modelId="{61BF3E4E-FFA8-47DC-AFAD-D7EDC22A3EC6}" type="pres">
      <dgm:prSet presAssocID="{24FD1BC1-9E33-43AD-A5BC-363BB9842688}" presName="compNode" presStyleCnt="0"/>
      <dgm:spPr/>
    </dgm:pt>
    <dgm:pt modelId="{83261014-DD98-4238-B2E1-724FC5902522}" type="pres">
      <dgm:prSet presAssocID="{24FD1BC1-9E33-43AD-A5BC-363BB9842688}" presName="iconBgRect" presStyleLbl="bgShp" presStyleIdx="2" presStyleCnt="4"/>
      <dgm:spPr/>
    </dgm:pt>
    <dgm:pt modelId="{5C11D167-F860-49B7-BA61-6E3BA6A7C062}" type="pres">
      <dgm:prSet presAssocID="{24FD1BC1-9E33-43AD-A5BC-363BB98426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09780E21-9BA6-492D-B691-A7DB56847338}" type="pres">
      <dgm:prSet presAssocID="{24FD1BC1-9E33-43AD-A5BC-363BB9842688}" presName="spaceRect" presStyleCnt="0"/>
      <dgm:spPr/>
    </dgm:pt>
    <dgm:pt modelId="{38F9F8C4-8024-4C19-ACD1-F29330CD3CA9}" type="pres">
      <dgm:prSet presAssocID="{24FD1BC1-9E33-43AD-A5BC-363BB9842688}" presName="textRect" presStyleLbl="revTx" presStyleIdx="2" presStyleCnt="4">
        <dgm:presLayoutVars>
          <dgm:chMax val="1"/>
          <dgm:chPref val="1"/>
        </dgm:presLayoutVars>
      </dgm:prSet>
      <dgm:spPr/>
    </dgm:pt>
    <dgm:pt modelId="{FFAFBC96-BD16-414C-ABB7-364A327159AE}" type="pres">
      <dgm:prSet presAssocID="{2EA50EBE-A45C-4FF1-A32D-EDCEDD81BF66}" presName="sibTrans" presStyleCnt="0"/>
      <dgm:spPr/>
    </dgm:pt>
    <dgm:pt modelId="{2D385419-8BA3-4ADD-9200-4111434C4CE8}" type="pres">
      <dgm:prSet presAssocID="{6B66A2B4-6431-49E9-A36E-E4FBED0E47B5}" presName="compNode" presStyleCnt="0"/>
      <dgm:spPr/>
    </dgm:pt>
    <dgm:pt modelId="{088CE67B-3751-4AA6-A7C5-C9EB402170FC}" type="pres">
      <dgm:prSet presAssocID="{6B66A2B4-6431-49E9-A36E-E4FBED0E47B5}" presName="iconBgRect" presStyleLbl="bgShp" presStyleIdx="3" presStyleCnt="4"/>
      <dgm:spPr/>
    </dgm:pt>
    <dgm:pt modelId="{791BF8CB-6ED2-4A36-812D-ADBB83DB3A6D}" type="pres">
      <dgm:prSet presAssocID="{6B66A2B4-6431-49E9-A36E-E4FBED0E47B5}" presName="iconRect" presStyleLbl="node1" presStyleIdx="3" presStyleCnt="4"/>
      <dgm:spPr/>
    </dgm:pt>
    <dgm:pt modelId="{8DDC821D-CDEE-47A7-91D5-22BE6D1023F8}" type="pres">
      <dgm:prSet presAssocID="{6B66A2B4-6431-49E9-A36E-E4FBED0E47B5}" presName="spaceRect" presStyleCnt="0"/>
      <dgm:spPr/>
    </dgm:pt>
    <dgm:pt modelId="{159170E8-11C5-4818-A7DF-8B34BAEBCB83}" type="pres">
      <dgm:prSet presAssocID="{6B66A2B4-6431-49E9-A36E-E4FBED0E47B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FCB5908-A57B-43CE-A04D-96574924356A}" type="presOf" srcId="{35C533D0-9606-4E31-9EC7-789B69128185}" destId="{D6D21F6B-3A52-44D3-8FC3-1685A0BB47B2}" srcOrd="0" destOrd="0" presId="urn:microsoft.com/office/officeart/2018/5/layout/IconCircleLabelList"/>
    <dgm:cxn modelId="{6D241016-3F4B-4AFD-A9BB-33CAD4A506AC}" type="presOf" srcId="{6CF6308F-28EA-4BFC-B231-571DEED6A6F0}" destId="{46235192-7BDD-41FB-991A-6E3892A61E45}" srcOrd="0" destOrd="0" presId="urn:microsoft.com/office/officeart/2018/5/layout/IconCircleLabelList"/>
    <dgm:cxn modelId="{E00A8F1C-698D-4917-A033-8F3B9DDF38B5}" srcId="{930BC0F2-92BB-4FFF-B255-84C0AEA9B5C1}" destId="{6B66A2B4-6431-49E9-A36E-E4FBED0E47B5}" srcOrd="3" destOrd="0" parTransId="{2BC2BC28-4018-4F70-9C59-3F67D817C75B}" sibTransId="{66C67C1F-E820-4A02-8FE7-CE4D3D78C2EB}"/>
    <dgm:cxn modelId="{E0276841-A057-4C37-9961-60978595586E}" srcId="{930BC0F2-92BB-4FFF-B255-84C0AEA9B5C1}" destId="{24FD1BC1-9E33-43AD-A5BC-363BB9842688}" srcOrd="2" destOrd="0" parTransId="{3D2509DB-9B30-422D-A0DB-6D6E62890792}" sibTransId="{2EA50EBE-A45C-4FF1-A32D-EDCEDD81BF66}"/>
    <dgm:cxn modelId="{8D913D46-0B17-4575-885C-92EE94C7B81B}" type="presOf" srcId="{930BC0F2-92BB-4FFF-B255-84C0AEA9B5C1}" destId="{1239412C-F8CB-49A8-962F-7A2EA4BE014B}" srcOrd="0" destOrd="0" presId="urn:microsoft.com/office/officeart/2018/5/layout/IconCircleLabelList"/>
    <dgm:cxn modelId="{5D0E4C4D-04DE-40DF-A7DA-246CF319FD62}" type="presOf" srcId="{24FD1BC1-9E33-43AD-A5BC-363BB9842688}" destId="{38F9F8C4-8024-4C19-ACD1-F29330CD3CA9}" srcOrd="0" destOrd="0" presId="urn:microsoft.com/office/officeart/2018/5/layout/IconCircleLabelList"/>
    <dgm:cxn modelId="{6EE32977-B4C1-415F-BE29-7423BD3825A2}" type="presOf" srcId="{6B66A2B4-6431-49E9-A36E-E4FBED0E47B5}" destId="{159170E8-11C5-4818-A7DF-8B34BAEBCB83}" srcOrd="0" destOrd="0" presId="urn:microsoft.com/office/officeart/2018/5/layout/IconCircleLabelList"/>
    <dgm:cxn modelId="{7ABD10EA-17A7-4B42-BAD9-B0CCFEE5B061}" srcId="{930BC0F2-92BB-4FFF-B255-84C0AEA9B5C1}" destId="{35C533D0-9606-4E31-9EC7-789B69128185}" srcOrd="1" destOrd="0" parTransId="{783FCC69-D4C5-4F76-B0BD-BBB6539FD44F}" sibTransId="{AE6CDE93-8551-4233-B984-A34411045F3D}"/>
    <dgm:cxn modelId="{99A66DF0-61D2-4F94-A0DB-7DA25C282359}" srcId="{930BC0F2-92BB-4FFF-B255-84C0AEA9B5C1}" destId="{6CF6308F-28EA-4BFC-B231-571DEED6A6F0}" srcOrd="0" destOrd="0" parTransId="{07797C00-7AB7-4205-A1A0-821B1764617C}" sibTransId="{CDEFB8DE-6620-4024-BEF5-AE61A327D849}"/>
    <dgm:cxn modelId="{0411AC08-A039-4F56-AC21-5F774D6A67B7}" type="presParOf" srcId="{1239412C-F8CB-49A8-962F-7A2EA4BE014B}" destId="{0010891B-42D5-4D16-AFDD-A44287151804}" srcOrd="0" destOrd="0" presId="urn:microsoft.com/office/officeart/2018/5/layout/IconCircleLabelList"/>
    <dgm:cxn modelId="{9FA0AA9E-B512-4B29-BBC6-4B34BE96332E}" type="presParOf" srcId="{0010891B-42D5-4D16-AFDD-A44287151804}" destId="{E6792CB2-26C2-4E11-986E-2F7BFDFDECF9}" srcOrd="0" destOrd="0" presId="urn:microsoft.com/office/officeart/2018/5/layout/IconCircleLabelList"/>
    <dgm:cxn modelId="{C5984C57-068C-4A1A-81D9-1950BD5C3F87}" type="presParOf" srcId="{0010891B-42D5-4D16-AFDD-A44287151804}" destId="{CC1C7BCB-D053-4815-A221-F5DE537F969E}" srcOrd="1" destOrd="0" presId="urn:microsoft.com/office/officeart/2018/5/layout/IconCircleLabelList"/>
    <dgm:cxn modelId="{E271A71B-83DD-4FD3-8C73-4ACDEC0115BC}" type="presParOf" srcId="{0010891B-42D5-4D16-AFDD-A44287151804}" destId="{899A2955-45CE-408F-BC15-739339C85F0F}" srcOrd="2" destOrd="0" presId="urn:microsoft.com/office/officeart/2018/5/layout/IconCircleLabelList"/>
    <dgm:cxn modelId="{742D68E5-3C24-4575-9B64-6D92590A9CA5}" type="presParOf" srcId="{0010891B-42D5-4D16-AFDD-A44287151804}" destId="{46235192-7BDD-41FB-991A-6E3892A61E45}" srcOrd="3" destOrd="0" presId="urn:microsoft.com/office/officeart/2018/5/layout/IconCircleLabelList"/>
    <dgm:cxn modelId="{75FD10BD-EA95-41EC-BF64-0405EED447BF}" type="presParOf" srcId="{1239412C-F8CB-49A8-962F-7A2EA4BE014B}" destId="{101F215A-9637-4782-845B-6F34E0CC4E6A}" srcOrd="1" destOrd="0" presId="urn:microsoft.com/office/officeart/2018/5/layout/IconCircleLabelList"/>
    <dgm:cxn modelId="{5162E4BE-C3E6-444C-9E4D-93DE103EE5DB}" type="presParOf" srcId="{1239412C-F8CB-49A8-962F-7A2EA4BE014B}" destId="{5730DBF6-82A1-48CD-9E62-629E7AA89A3E}" srcOrd="2" destOrd="0" presId="urn:microsoft.com/office/officeart/2018/5/layout/IconCircleLabelList"/>
    <dgm:cxn modelId="{0CAC6786-FC0A-42C7-97D7-2CA9BFBD079E}" type="presParOf" srcId="{5730DBF6-82A1-48CD-9E62-629E7AA89A3E}" destId="{407F5149-A72A-49A0-9F01-0681317864AA}" srcOrd="0" destOrd="0" presId="urn:microsoft.com/office/officeart/2018/5/layout/IconCircleLabelList"/>
    <dgm:cxn modelId="{82C84065-DB81-40F9-8450-F6DA0EB63D1A}" type="presParOf" srcId="{5730DBF6-82A1-48CD-9E62-629E7AA89A3E}" destId="{FD4F2BE1-ED2D-4600-8914-7DD0A4D0AA83}" srcOrd="1" destOrd="0" presId="urn:microsoft.com/office/officeart/2018/5/layout/IconCircleLabelList"/>
    <dgm:cxn modelId="{4BFBB885-9BFB-4A11-8104-6E1F5E123AB3}" type="presParOf" srcId="{5730DBF6-82A1-48CD-9E62-629E7AA89A3E}" destId="{8EBC85E5-5615-45E1-8F10-75F832388332}" srcOrd="2" destOrd="0" presId="urn:microsoft.com/office/officeart/2018/5/layout/IconCircleLabelList"/>
    <dgm:cxn modelId="{698DF3A9-596C-4B4B-A3D1-7ECFEB1D6E62}" type="presParOf" srcId="{5730DBF6-82A1-48CD-9E62-629E7AA89A3E}" destId="{D6D21F6B-3A52-44D3-8FC3-1685A0BB47B2}" srcOrd="3" destOrd="0" presId="urn:microsoft.com/office/officeart/2018/5/layout/IconCircleLabelList"/>
    <dgm:cxn modelId="{507AFFE4-DDC8-4810-990B-57C3C3D081DA}" type="presParOf" srcId="{1239412C-F8CB-49A8-962F-7A2EA4BE014B}" destId="{3B707B98-B81F-4127-AD3D-C1F561D3EA92}" srcOrd="3" destOrd="0" presId="urn:microsoft.com/office/officeart/2018/5/layout/IconCircleLabelList"/>
    <dgm:cxn modelId="{394C63D2-E76E-46A8-8C62-1947BA540BCE}" type="presParOf" srcId="{1239412C-F8CB-49A8-962F-7A2EA4BE014B}" destId="{61BF3E4E-FFA8-47DC-AFAD-D7EDC22A3EC6}" srcOrd="4" destOrd="0" presId="urn:microsoft.com/office/officeart/2018/5/layout/IconCircleLabelList"/>
    <dgm:cxn modelId="{F7394A8C-4D51-420C-B760-2B06CFEC5319}" type="presParOf" srcId="{61BF3E4E-FFA8-47DC-AFAD-D7EDC22A3EC6}" destId="{83261014-DD98-4238-B2E1-724FC5902522}" srcOrd="0" destOrd="0" presId="urn:microsoft.com/office/officeart/2018/5/layout/IconCircleLabelList"/>
    <dgm:cxn modelId="{424C2E28-0B23-45E0-A463-3636D025DEE1}" type="presParOf" srcId="{61BF3E4E-FFA8-47DC-AFAD-D7EDC22A3EC6}" destId="{5C11D167-F860-49B7-BA61-6E3BA6A7C062}" srcOrd="1" destOrd="0" presId="urn:microsoft.com/office/officeart/2018/5/layout/IconCircleLabelList"/>
    <dgm:cxn modelId="{88FDC2A7-41C4-489B-9917-60135A66E836}" type="presParOf" srcId="{61BF3E4E-FFA8-47DC-AFAD-D7EDC22A3EC6}" destId="{09780E21-9BA6-492D-B691-A7DB56847338}" srcOrd="2" destOrd="0" presId="urn:microsoft.com/office/officeart/2018/5/layout/IconCircleLabelList"/>
    <dgm:cxn modelId="{07EBC3BC-1A0E-4D15-B500-A3C36046972B}" type="presParOf" srcId="{61BF3E4E-FFA8-47DC-AFAD-D7EDC22A3EC6}" destId="{38F9F8C4-8024-4C19-ACD1-F29330CD3CA9}" srcOrd="3" destOrd="0" presId="urn:microsoft.com/office/officeart/2018/5/layout/IconCircleLabelList"/>
    <dgm:cxn modelId="{7D3660B2-0046-46A7-9208-7D5BE906BA06}" type="presParOf" srcId="{1239412C-F8CB-49A8-962F-7A2EA4BE014B}" destId="{FFAFBC96-BD16-414C-ABB7-364A327159AE}" srcOrd="5" destOrd="0" presId="urn:microsoft.com/office/officeart/2018/5/layout/IconCircleLabelList"/>
    <dgm:cxn modelId="{C4DA8F9D-CF99-42A8-9860-3B50C18ECA94}" type="presParOf" srcId="{1239412C-F8CB-49A8-962F-7A2EA4BE014B}" destId="{2D385419-8BA3-4ADD-9200-4111434C4CE8}" srcOrd="6" destOrd="0" presId="urn:microsoft.com/office/officeart/2018/5/layout/IconCircleLabelList"/>
    <dgm:cxn modelId="{94C28453-5501-4DCB-80E4-57520665D09C}" type="presParOf" srcId="{2D385419-8BA3-4ADD-9200-4111434C4CE8}" destId="{088CE67B-3751-4AA6-A7C5-C9EB402170FC}" srcOrd="0" destOrd="0" presId="urn:microsoft.com/office/officeart/2018/5/layout/IconCircleLabelList"/>
    <dgm:cxn modelId="{F81C0281-47CC-44AF-B52A-B6CB231E1A95}" type="presParOf" srcId="{2D385419-8BA3-4ADD-9200-4111434C4CE8}" destId="{791BF8CB-6ED2-4A36-812D-ADBB83DB3A6D}" srcOrd="1" destOrd="0" presId="urn:microsoft.com/office/officeart/2018/5/layout/IconCircleLabelList"/>
    <dgm:cxn modelId="{4A106A1B-1248-447A-9019-2D048EACADFC}" type="presParOf" srcId="{2D385419-8BA3-4ADD-9200-4111434C4CE8}" destId="{8DDC821D-CDEE-47A7-91D5-22BE6D1023F8}" srcOrd="2" destOrd="0" presId="urn:microsoft.com/office/officeart/2018/5/layout/IconCircleLabelList"/>
    <dgm:cxn modelId="{C15FDC1E-1686-4484-ABBC-AD1AA96A2413}" type="presParOf" srcId="{2D385419-8BA3-4ADD-9200-4111434C4CE8}" destId="{159170E8-11C5-4818-A7DF-8B34BAEBCB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7FE76-1A5C-4A4E-A192-DEF3B6CE0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6CB81-A386-42D1-973E-F39F01A4530F}">
      <dgm:prSet/>
      <dgm:spPr/>
      <dgm:t>
        <a:bodyPr/>
        <a:lstStyle/>
        <a:p>
          <a:r>
            <a:rPr lang="en-US" b="1" i="0" baseline="0"/>
            <a:t>Handle Discrepancies</a:t>
          </a:r>
          <a:endParaRPr lang="en-US"/>
        </a:p>
      </dgm:t>
    </dgm:pt>
    <dgm:pt modelId="{6135E107-2138-4C7E-AE1F-D36CC7BA42E6}" type="parTrans" cxnId="{3DC018ED-6325-4473-A6E3-37B2380F0DFE}">
      <dgm:prSet/>
      <dgm:spPr/>
      <dgm:t>
        <a:bodyPr/>
        <a:lstStyle/>
        <a:p>
          <a:endParaRPr lang="en-US"/>
        </a:p>
      </dgm:t>
    </dgm:pt>
    <dgm:pt modelId="{42936965-D488-4D4C-B91B-77203DFB5802}" type="sibTrans" cxnId="{3DC018ED-6325-4473-A6E3-37B2380F0DFE}">
      <dgm:prSet/>
      <dgm:spPr/>
      <dgm:t>
        <a:bodyPr/>
        <a:lstStyle/>
        <a:p>
          <a:endParaRPr lang="en-US"/>
        </a:p>
      </dgm:t>
    </dgm:pt>
    <dgm:pt modelId="{DDAE2776-EC8E-4FD6-A099-43EFFC29AE12}">
      <dgm:prSet/>
      <dgm:spPr/>
      <dgm:t>
        <a:bodyPr/>
        <a:lstStyle/>
        <a:p>
          <a:r>
            <a:rPr lang="en-US" b="1" i="0" baseline="0"/>
            <a:t>Update Records</a:t>
          </a:r>
          <a:endParaRPr lang="en-US"/>
        </a:p>
      </dgm:t>
    </dgm:pt>
    <dgm:pt modelId="{A8BEC9C6-62FB-425A-8A85-DC48DB4BFD62}" type="parTrans" cxnId="{E0574525-D28A-4E69-8D7D-331D1D8990C8}">
      <dgm:prSet/>
      <dgm:spPr/>
      <dgm:t>
        <a:bodyPr/>
        <a:lstStyle/>
        <a:p>
          <a:endParaRPr lang="en-US"/>
        </a:p>
      </dgm:t>
    </dgm:pt>
    <dgm:pt modelId="{C8EA5E0B-9E27-4AC9-8431-FF364CA59EA3}" type="sibTrans" cxnId="{E0574525-D28A-4E69-8D7D-331D1D8990C8}">
      <dgm:prSet/>
      <dgm:spPr/>
      <dgm:t>
        <a:bodyPr/>
        <a:lstStyle/>
        <a:p>
          <a:endParaRPr lang="en-US"/>
        </a:p>
      </dgm:t>
    </dgm:pt>
    <dgm:pt modelId="{2CA0E717-A1F3-41E4-8B4D-139E6E972D1F}">
      <dgm:prSet phldr="0"/>
      <dgm:spPr/>
      <dgm:t>
        <a:bodyPr/>
        <a:lstStyle/>
        <a:p>
          <a:r>
            <a:rPr lang="en-US" b="1">
              <a:latin typeface="Calibri"/>
            </a:rPr>
            <a:t>PO Closure</a:t>
          </a:r>
        </a:p>
      </dgm:t>
    </dgm:pt>
    <dgm:pt modelId="{633D52A0-0D33-45B8-B849-E58D5402E8A1}" type="parTrans" cxnId="{0EBCAF13-EA9F-49D3-AC5C-C38A42A04693}">
      <dgm:prSet/>
      <dgm:spPr/>
      <dgm:t>
        <a:bodyPr/>
        <a:lstStyle/>
        <a:p>
          <a:endParaRPr lang="en-US"/>
        </a:p>
      </dgm:t>
    </dgm:pt>
    <dgm:pt modelId="{26946FF8-E285-4F14-A5EB-A9E8A838FA2D}" type="sibTrans" cxnId="{0EBCAF13-EA9F-49D3-AC5C-C38A42A04693}">
      <dgm:prSet/>
      <dgm:spPr/>
      <dgm:t>
        <a:bodyPr/>
        <a:lstStyle/>
        <a:p>
          <a:endParaRPr lang="en-US"/>
        </a:p>
      </dgm:t>
    </dgm:pt>
    <dgm:pt modelId="{E7307E1C-84DC-4ACE-B88B-F345BF539232}">
      <dgm:prSet phldr="0"/>
      <dgm:spPr/>
      <dgm:t>
        <a:bodyPr/>
        <a:lstStyle/>
        <a:p>
          <a:pPr rtl="0"/>
          <a:r>
            <a:rPr lang="en-US" b="1">
              <a:latin typeface="Calibri"/>
            </a:rPr>
            <a:t>Analyze and Report</a:t>
          </a:r>
        </a:p>
      </dgm:t>
    </dgm:pt>
    <dgm:pt modelId="{CFFC90C3-BC19-4A83-A8B5-CB02114CA310}" type="parTrans" cxnId="{3E9292B9-9C9A-44F3-BA69-8A7B8CFBAD87}">
      <dgm:prSet/>
      <dgm:spPr/>
      <dgm:t>
        <a:bodyPr/>
        <a:lstStyle/>
        <a:p>
          <a:endParaRPr lang="en-US"/>
        </a:p>
      </dgm:t>
    </dgm:pt>
    <dgm:pt modelId="{CCD1CAE5-CC24-4278-9229-4EA1BF58301B}" type="sibTrans" cxnId="{3E9292B9-9C9A-44F3-BA69-8A7B8CFBAD87}">
      <dgm:prSet/>
      <dgm:spPr/>
      <dgm:t>
        <a:bodyPr/>
        <a:lstStyle/>
        <a:p>
          <a:endParaRPr lang="en-US"/>
        </a:p>
      </dgm:t>
    </dgm:pt>
    <dgm:pt modelId="{BA484D77-A74C-48E6-BE57-E3D3F495062F}" type="pres">
      <dgm:prSet presAssocID="{20E7FE76-1A5C-4A4E-A192-DEF3B6CE0FF6}" presName="linear" presStyleCnt="0">
        <dgm:presLayoutVars>
          <dgm:animLvl val="lvl"/>
          <dgm:resizeHandles val="exact"/>
        </dgm:presLayoutVars>
      </dgm:prSet>
      <dgm:spPr/>
    </dgm:pt>
    <dgm:pt modelId="{05751C44-44D6-44A5-A44C-03077EE61134}" type="pres">
      <dgm:prSet presAssocID="{5DD6CB81-A386-42D1-973E-F39F01A453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C00D6A-F6F1-4396-B030-8CD03FA24519}" type="pres">
      <dgm:prSet presAssocID="{42936965-D488-4D4C-B91B-77203DFB5802}" presName="spacer" presStyleCnt="0"/>
      <dgm:spPr/>
    </dgm:pt>
    <dgm:pt modelId="{861F830D-D8A0-4CCA-8497-23D5EF9E30DF}" type="pres">
      <dgm:prSet presAssocID="{DDAE2776-EC8E-4FD6-A099-43EFFC29AE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1593DA-D354-4E15-811F-F9FE71AA7ECD}" type="pres">
      <dgm:prSet presAssocID="{C8EA5E0B-9E27-4AC9-8431-FF364CA59EA3}" presName="spacer" presStyleCnt="0"/>
      <dgm:spPr/>
    </dgm:pt>
    <dgm:pt modelId="{598E4339-04B9-40F9-B0EC-061FE6877A11}" type="pres">
      <dgm:prSet presAssocID="{2CA0E717-A1F3-41E4-8B4D-139E6E972D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E0B52C-73C0-4FEF-AB7B-750A56335065}" type="pres">
      <dgm:prSet presAssocID="{26946FF8-E285-4F14-A5EB-A9E8A838FA2D}" presName="spacer" presStyleCnt="0"/>
      <dgm:spPr/>
    </dgm:pt>
    <dgm:pt modelId="{C5C54AD7-9E7A-45BF-BA1D-72A5F759B3F1}" type="pres">
      <dgm:prSet presAssocID="{E7307E1C-84DC-4ACE-B88B-F345BF5392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BCAF13-EA9F-49D3-AC5C-C38A42A04693}" srcId="{20E7FE76-1A5C-4A4E-A192-DEF3B6CE0FF6}" destId="{2CA0E717-A1F3-41E4-8B4D-139E6E972D1F}" srcOrd="2" destOrd="0" parTransId="{633D52A0-0D33-45B8-B849-E58D5402E8A1}" sibTransId="{26946FF8-E285-4F14-A5EB-A9E8A838FA2D}"/>
    <dgm:cxn modelId="{45E89E21-2C1E-4DE9-8E08-F959C58ACB0C}" type="presOf" srcId="{5DD6CB81-A386-42D1-973E-F39F01A4530F}" destId="{05751C44-44D6-44A5-A44C-03077EE61134}" srcOrd="0" destOrd="0" presId="urn:microsoft.com/office/officeart/2005/8/layout/vList2"/>
    <dgm:cxn modelId="{E0574525-D28A-4E69-8D7D-331D1D8990C8}" srcId="{20E7FE76-1A5C-4A4E-A192-DEF3B6CE0FF6}" destId="{DDAE2776-EC8E-4FD6-A099-43EFFC29AE12}" srcOrd="1" destOrd="0" parTransId="{A8BEC9C6-62FB-425A-8A85-DC48DB4BFD62}" sibTransId="{C8EA5E0B-9E27-4AC9-8431-FF364CA59EA3}"/>
    <dgm:cxn modelId="{AA940444-4DFA-4F19-BA1E-5CEAB184C2CB}" type="presOf" srcId="{DDAE2776-EC8E-4FD6-A099-43EFFC29AE12}" destId="{861F830D-D8A0-4CCA-8497-23D5EF9E30DF}" srcOrd="0" destOrd="0" presId="urn:microsoft.com/office/officeart/2005/8/layout/vList2"/>
    <dgm:cxn modelId="{2526FF59-F050-4D64-B5DA-9986CE0A9CD4}" type="presOf" srcId="{2CA0E717-A1F3-41E4-8B4D-139E6E972D1F}" destId="{598E4339-04B9-40F9-B0EC-061FE6877A11}" srcOrd="0" destOrd="0" presId="urn:microsoft.com/office/officeart/2005/8/layout/vList2"/>
    <dgm:cxn modelId="{3209E2B6-D17C-417B-904C-F015D976D811}" type="presOf" srcId="{20E7FE76-1A5C-4A4E-A192-DEF3B6CE0FF6}" destId="{BA484D77-A74C-48E6-BE57-E3D3F495062F}" srcOrd="0" destOrd="0" presId="urn:microsoft.com/office/officeart/2005/8/layout/vList2"/>
    <dgm:cxn modelId="{3E9292B9-9C9A-44F3-BA69-8A7B8CFBAD87}" srcId="{20E7FE76-1A5C-4A4E-A192-DEF3B6CE0FF6}" destId="{E7307E1C-84DC-4ACE-B88B-F345BF539232}" srcOrd="3" destOrd="0" parTransId="{CFFC90C3-BC19-4A83-A8B5-CB02114CA310}" sibTransId="{CCD1CAE5-CC24-4278-9229-4EA1BF58301B}"/>
    <dgm:cxn modelId="{4FE2F5E7-7BFE-4DBB-BEF8-2186370285C4}" type="presOf" srcId="{E7307E1C-84DC-4ACE-B88B-F345BF539232}" destId="{C5C54AD7-9E7A-45BF-BA1D-72A5F759B3F1}" srcOrd="0" destOrd="0" presId="urn:microsoft.com/office/officeart/2005/8/layout/vList2"/>
    <dgm:cxn modelId="{3DC018ED-6325-4473-A6E3-37B2380F0DFE}" srcId="{20E7FE76-1A5C-4A4E-A192-DEF3B6CE0FF6}" destId="{5DD6CB81-A386-42D1-973E-F39F01A4530F}" srcOrd="0" destOrd="0" parTransId="{6135E107-2138-4C7E-AE1F-D36CC7BA42E6}" sibTransId="{42936965-D488-4D4C-B91B-77203DFB5802}"/>
    <dgm:cxn modelId="{4EE010A9-3501-4CB9-B263-25DF45ED4635}" type="presParOf" srcId="{BA484D77-A74C-48E6-BE57-E3D3F495062F}" destId="{05751C44-44D6-44A5-A44C-03077EE61134}" srcOrd="0" destOrd="0" presId="urn:microsoft.com/office/officeart/2005/8/layout/vList2"/>
    <dgm:cxn modelId="{BE13F979-5BDB-427A-869D-8CBE83469AE5}" type="presParOf" srcId="{BA484D77-A74C-48E6-BE57-E3D3F495062F}" destId="{23C00D6A-F6F1-4396-B030-8CD03FA24519}" srcOrd="1" destOrd="0" presId="urn:microsoft.com/office/officeart/2005/8/layout/vList2"/>
    <dgm:cxn modelId="{CF2A79FC-DD7A-4EA5-9CA1-15F817E0AB08}" type="presParOf" srcId="{BA484D77-A74C-48E6-BE57-E3D3F495062F}" destId="{861F830D-D8A0-4CCA-8497-23D5EF9E30DF}" srcOrd="2" destOrd="0" presId="urn:microsoft.com/office/officeart/2005/8/layout/vList2"/>
    <dgm:cxn modelId="{5F37DA6B-B538-406E-9F9E-673CAFD389E2}" type="presParOf" srcId="{BA484D77-A74C-48E6-BE57-E3D3F495062F}" destId="{8A1593DA-D354-4E15-811F-F9FE71AA7ECD}" srcOrd="3" destOrd="0" presId="urn:microsoft.com/office/officeart/2005/8/layout/vList2"/>
    <dgm:cxn modelId="{9D1816B0-D6D7-4745-9DAA-2244B0D13DE0}" type="presParOf" srcId="{BA484D77-A74C-48E6-BE57-E3D3F495062F}" destId="{598E4339-04B9-40F9-B0EC-061FE6877A11}" srcOrd="4" destOrd="0" presId="urn:microsoft.com/office/officeart/2005/8/layout/vList2"/>
    <dgm:cxn modelId="{5A6E1BA1-8166-49B5-B006-51C47FC5AA6E}" type="presParOf" srcId="{BA484D77-A74C-48E6-BE57-E3D3F495062F}" destId="{50E0B52C-73C0-4FEF-AB7B-750A56335065}" srcOrd="5" destOrd="0" presId="urn:microsoft.com/office/officeart/2005/8/layout/vList2"/>
    <dgm:cxn modelId="{96A207B1-F5EB-43DE-BDD1-7DCE0BEC0B83}" type="presParOf" srcId="{BA484D77-A74C-48E6-BE57-E3D3F495062F}" destId="{C5C54AD7-9E7A-45BF-BA1D-72A5F759B3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0365B-60B9-455B-BFCE-6A3D69F54F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E8508-7981-4271-BD88-01D4653B3EA5}">
      <dgm:prSet/>
      <dgm:spPr/>
      <dgm:t>
        <a:bodyPr/>
        <a:lstStyle/>
        <a:p>
          <a:pPr rtl="0"/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is it important?</a:t>
          </a:r>
        </a:p>
      </dgm:t>
    </dgm:pt>
    <dgm:pt modelId="{E8A27FD8-EC2F-4940-8FB3-2D6D757D2477}" type="parTrans" cxnId="{4F34BAAA-E26B-4A35-96E3-B7E9EAE71EE4}">
      <dgm:prSet/>
      <dgm:spPr/>
      <dgm:t>
        <a:bodyPr/>
        <a:lstStyle/>
        <a:p>
          <a:endParaRPr lang="en-US"/>
        </a:p>
      </dgm:t>
    </dgm:pt>
    <dgm:pt modelId="{5FD56BFD-7938-46B1-BB9D-EFD432CB7CFD}" type="sibTrans" cxnId="{4F34BAAA-E26B-4A35-96E3-B7E9EAE71EE4}">
      <dgm:prSet/>
      <dgm:spPr/>
      <dgm:t>
        <a:bodyPr/>
        <a:lstStyle/>
        <a:p>
          <a:endParaRPr lang="en-US"/>
        </a:p>
      </dgm:t>
    </dgm:pt>
    <dgm:pt modelId="{449FE396-7E5B-415E-A3F8-E6F11C290C99}">
      <dgm:prSet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impact?</a:t>
          </a:r>
        </a:p>
      </dgm:t>
    </dgm:pt>
    <dgm:pt modelId="{AB7F3CEA-DB50-4930-BD78-9CE5B16DE7D0}" type="parTrans" cxnId="{11FEBBC7-1B26-47CB-B8CA-B8249572CB90}">
      <dgm:prSet/>
      <dgm:spPr/>
      <dgm:t>
        <a:bodyPr/>
        <a:lstStyle/>
        <a:p>
          <a:endParaRPr lang="en-US"/>
        </a:p>
      </dgm:t>
    </dgm:pt>
    <dgm:pt modelId="{17A283D6-B6B2-4627-BA54-6920CF263B63}" type="sibTrans" cxnId="{11FEBBC7-1B26-47CB-B8CA-B8249572CB90}">
      <dgm:prSet/>
      <dgm:spPr/>
      <dgm:t>
        <a:bodyPr/>
        <a:lstStyle/>
        <a:p>
          <a:endParaRPr lang="en-US"/>
        </a:p>
      </dgm:t>
    </dgm:pt>
    <dgm:pt modelId="{5110122B-3637-45AB-ABC4-56A9B92008B2}">
      <dgm:prSet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may stop work or operations; not just at your department, but across the University as a whole.</a:t>
          </a:r>
        </a:p>
      </dgm:t>
    </dgm:pt>
    <dgm:pt modelId="{88CE6F4B-674E-4B9C-B5D4-3D07E16C974B}" type="parTrans" cxnId="{9689041C-30D0-46FC-8874-52DA4117E599}">
      <dgm:prSet/>
      <dgm:spPr/>
      <dgm:t>
        <a:bodyPr/>
        <a:lstStyle/>
        <a:p>
          <a:endParaRPr lang="en-US"/>
        </a:p>
      </dgm:t>
    </dgm:pt>
    <dgm:pt modelId="{423C598E-FEAB-4087-BA79-BDBFDA1E48EA}" type="sibTrans" cxnId="{9689041C-30D0-46FC-8874-52DA4117E599}">
      <dgm:prSet/>
      <dgm:spPr/>
      <dgm:t>
        <a:bodyPr/>
        <a:lstStyle/>
        <a:p>
          <a:endParaRPr lang="en-US"/>
        </a:p>
      </dgm:t>
    </dgm:pt>
    <dgm:pt modelId="{852F0EC5-E45C-4325-B18F-BFD3610AC1E1}">
      <dgm:prSet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Operational shutdowns can impact research, classes, employment, and deadlines. </a:t>
          </a:r>
        </a:p>
      </dgm:t>
    </dgm:pt>
    <dgm:pt modelId="{1BA76AB4-B6F7-474C-B5A7-33984EB9B4C0}" type="parTrans" cxnId="{85A70061-71F7-4A50-978F-602960B77B10}">
      <dgm:prSet/>
      <dgm:spPr/>
      <dgm:t>
        <a:bodyPr/>
        <a:lstStyle/>
        <a:p>
          <a:endParaRPr lang="en-US"/>
        </a:p>
      </dgm:t>
    </dgm:pt>
    <dgm:pt modelId="{F6BC269E-443B-409B-AFB2-0665F5D6CBEE}" type="sibTrans" cxnId="{85A70061-71F7-4A50-978F-602960B77B10}">
      <dgm:prSet/>
      <dgm:spPr/>
      <dgm:t>
        <a:bodyPr/>
        <a:lstStyle/>
        <a:p>
          <a:endParaRPr lang="en-US"/>
        </a:p>
      </dgm:t>
    </dgm:pt>
    <dgm:pt modelId="{49507489-4C9C-4615-A1D1-3F6FC958B255}">
      <dgm:prSet phldr="0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actively managing your POs, you can ensure timeliness of deliveries/project completion, accurate/timely payments, and better overall procurement efficiency. </a:t>
          </a:r>
        </a:p>
      </dgm:t>
    </dgm:pt>
    <dgm:pt modelId="{B5B416E4-24B7-49B4-85A2-7E742873EF45}" type="parTrans" cxnId="{2EEEC45D-8DA6-4E4A-B464-B4023F362B68}">
      <dgm:prSet/>
      <dgm:spPr/>
      <dgm:t>
        <a:bodyPr/>
        <a:lstStyle/>
        <a:p>
          <a:endParaRPr lang="en-US"/>
        </a:p>
      </dgm:t>
    </dgm:pt>
    <dgm:pt modelId="{13B0CED0-22CB-4144-8C86-AA4E5DC537A6}" type="sibTrans" cxnId="{2EEEC45D-8DA6-4E4A-B464-B4023F362B68}">
      <dgm:prSet/>
      <dgm:spPr/>
      <dgm:t>
        <a:bodyPr/>
        <a:lstStyle/>
        <a:p>
          <a:endParaRPr lang="en-US"/>
        </a:p>
      </dgm:t>
    </dgm:pt>
    <dgm:pt modelId="{C864EC74-69AE-495F-984F-8F15761656B1}" type="pres">
      <dgm:prSet presAssocID="{BBF0365B-60B9-455B-BFCE-6A3D69F54F59}" presName="linear" presStyleCnt="0">
        <dgm:presLayoutVars>
          <dgm:animLvl val="lvl"/>
          <dgm:resizeHandles val="exact"/>
        </dgm:presLayoutVars>
      </dgm:prSet>
      <dgm:spPr/>
    </dgm:pt>
    <dgm:pt modelId="{2D9CFFE6-8433-4845-98BF-1587853DD7EA}" type="pres">
      <dgm:prSet presAssocID="{D66E8508-7981-4271-BD88-01D4653B3E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7A4C49-8F4A-48D5-845A-25796765A4CD}" type="pres">
      <dgm:prSet presAssocID="{D66E8508-7981-4271-BD88-01D4653B3EA5}" presName="childText" presStyleLbl="revTx" presStyleIdx="0" presStyleCnt="2">
        <dgm:presLayoutVars>
          <dgm:bulletEnabled val="1"/>
        </dgm:presLayoutVars>
      </dgm:prSet>
      <dgm:spPr/>
    </dgm:pt>
    <dgm:pt modelId="{DB588371-6728-4D99-AAB8-E1D803832847}" type="pres">
      <dgm:prSet presAssocID="{449FE396-7E5B-415E-A3F8-E6F11C290C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4131D7-8F86-45EF-B9CE-EAD9C9A42C42}" type="pres">
      <dgm:prSet presAssocID="{449FE396-7E5B-415E-A3F8-E6F11C290C99}" presName="childText" presStyleLbl="revTx" presStyleIdx="1" presStyleCnt="2">
        <dgm:presLayoutVars>
          <dgm:bulletEnabled val="1"/>
        </dgm:presLayoutVars>
      </dgm:prSet>
      <dgm:spPr/>
    </dgm:pt>
    <dgm:pt modelId="{B134AD4E-0C48-414C-99B7-174E40F7DB9D}" type="pres">
      <dgm:prSet presAssocID="{852F0EC5-E45C-4325-B18F-BFD3610AC1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336503-162C-480A-8C77-A6D206A87DE6}" type="presOf" srcId="{D66E8508-7981-4271-BD88-01D4653B3EA5}" destId="{2D9CFFE6-8433-4845-98BF-1587853DD7EA}" srcOrd="0" destOrd="0" presId="urn:microsoft.com/office/officeart/2005/8/layout/vList2"/>
    <dgm:cxn modelId="{7A97230C-5A5E-4048-AF7A-D5999DEA6938}" type="presOf" srcId="{852F0EC5-E45C-4325-B18F-BFD3610AC1E1}" destId="{B134AD4E-0C48-414C-99B7-174E40F7DB9D}" srcOrd="0" destOrd="0" presId="urn:microsoft.com/office/officeart/2005/8/layout/vList2"/>
    <dgm:cxn modelId="{D8788519-788A-441E-8AF9-5B8EAA13F5A8}" type="presOf" srcId="{BBF0365B-60B9-455B-BFCE-6A3D69F54F59}" destId="{C864EC74-69AE-495F-984F-8F15761656B1}" srcOrd="0" destOrd="0" presId="urn:microsoft.com/office/officeart/2005/8/layout/vList2"/>
    <dgm:cxn modelId="{9689041C-30D0-46FC-8874-52DA4117E599}" srcId="{449FE396-7E5B-415E-A3F8-E6F11C290C99}" destId="{5110122B-3637-45AB-ABC4-56A9B92008B2}" srcOrd="0" destOrd="0" parTransId="{88CE6F4B-674E-4B9C-B5D4-3D07E16C974B}" sibTransId="{423C598E-FEAB-4087-BA79-BDBFDA1E48EA}"/>
    <dgm:cxn modelId="{2EEEC45D-8DA6-4E4A-B464-B4023F362B68}" srcId="{D66E8508-7981-4271-BD88-01D4653B3EA5}" destId="{49507489-4C9C-4615-A1D1-3F6FC958B255}" srcOrd="0" destOrd="0" parTransId="{B5B416E4-24B7-49B4-85A2-7E742873EF45}" sibTransId="{13B0CED0-22CB-4144-8C86-AA4E5DC537A6}"/>
    <dgm:cxn modelId="{F8375D60-49DC-4310-84F6-D48135BF0849}" type="presOf" srcId="{5110122B-3637-45AB-ABC4-56A9B92008B2}" destId="{714131D7-8F86-45EF-B9CE-EAD9C9A42C42}" srcOrd="0" destOrd="0" presId="urn:microsoft.com/office/officeart/2005/8/layout/vList2"/>
    <dgm:cxn modelId="{85A70061-71F7-4A50-978F-602960B77B10}" srcId="{BBF0365B-60B9-455B-BFCE-6A3D69F54F59}" destId="{852F0EC5-E45C-4325-B18F-BFD3610AC1E1}" srcOrd="2" destOrd="0" parTransId="{1BA76AB4-B6F7-474C-B5A7-33984EB9B4C0}" sibTransId="{F6BC269E-443B-409B-AFB2-0665F5D6CBEE}"/>
    <dgm:cxn modelId="{A07785A6-034B-4655-854F-B088415A539F}" type="presOf" srcId="{49507489-4C9C-4615-A1D1-3F6FC958B255}" destId="{DB7A4C49-8F4A-48D5-845A-25796765A4CD}" srcOrd="0" destOrd="0" presId="urn:microsoft.com/office/officeart/2005/8/layout/vList2"/>
    <dgm:cxn modelId="{4F34BAAA-E26B-4A35-96E3-B7E9EAE71EE4}" srcId="{BBF0365B-60B9-455B-BFCE-6A3D69F54F59}" destId="{D66E8508-7981-4271-BD88-01D4653B3EA5}" srcOrd="0" destOrd="0" parTransId="{E8A27FD8-EC2F-4940-8FB3-2D6D757D2477}" sibTransId="{5FD56BFD-7938-46B1-BB9D-EFD432CB7CFD}"/>
    <dgm:cxn modelId="{11FEBBC7-1B26-47CB-B8CA-B8249572CB90}" srcId="{BBF0365B-60B9-455B-BFCE-6A3D69F54F59}" destId="{449FE396-7E5B-415E-A3F8-E6F11C290C99}" srcOrd="1" destOrd="0" parTransId="{AB7F3CEA-DB50-4930-BD78-9CE5B16DE7D0}" sibTransId="{17A283D6-B6B2-4627-BA54-6920CF263B63}"/>
    <dgm:cxn modelId="{7995B9D1-1815-430C-8E97-50D4544BA532}" type="presOf" srcId="{449FE396-7E5B-415E-A3F8-E6F11C290C99}" destId="{DB588371-6728-4D99-AAB8-E1D803832847}" srcOrd="0" destOrd="0" presId="urn:microsoft.com/office/officeart/2005/8/layout/vList2"/>
    <dgm:cxn modelId="{66AF0F04-2B05-4355-BAE2-B0C102B1876A}" type="presParOf" srcId="{C864EC74-69AE-495F-984F-8F15761656B1}" destId="{2D9CFFE6-8433-4845-98BF-1587853DD7EA}" srcOrd="0" destOrd="0" presId="urn:microsoft.com/office/officeart/2005/8/layout/vList2"/>
    <dgm:cxn modelId="{E74C873B-87AA-47C8-82B2-732B63B41C80}" type="presParOf" srcId="{C864EC74-69AE-495F-984F-8F15761656B1}" destId="{DB7A4C49-8F4A-48D5-845A-25796765A4CD}" srcOrd="1" destOrd="0" presId="urn:microsoft.com/office/officeart/2005/8/layout/vList2"/>
    <dgm:cxn modelId="{AC1EB755-09EE-4E26-B89F-F01DB41FFE40}" type="presParOf" srcId="{C864EC74-69AE-495F-984F-8F15761656B1}" destId="{DB588371-6728-4D99-AAB8-E1D803832847}" srcOrd="2" destOrd="0" presId="urn:microsoft.com/office/officeart/2005/8/layout/vList2"/>
    <dgm:cxn modelId="{08C0FE56-F3D8-48DD-B767-F124E4883B79}" type="presParOf" srcId="{C864EC74-69AE-495F-984F-8F15761656B1}" destId="{714131D7-8F86-45EF-B9CE-EAD9C9A42C42}" srcOrd="3" destOrd="0" presId="urn:microsoft.com/office/officeart/2005/8/layout/vList2"/>
    <dgm:cxn modelId="{1E1F0CA6-C5EF-4700-8571-4229F1D5BA13}" type="presParOf" srcId="{C864EC74-69AE-495F-984F-8F15761656B1}" destId="{B134AD4E-0C48-414C-99B7-174E40F7DB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B1897-C795-4BE5-9E5E-F3CF606B380F}">
      <dsp:nvSpPr>
        <dsp:cNvPr id="0" name=""/>
        <dsp:cNvSpPr/>
      </dsp:nvSpPr>
      <dsp:spPr>
        <a:xfrm>
          <a:off x="0" y="1687506"/>
          <a:ext cx="1092777" cy="747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Requisition requested through Workday</a:t>
          </a:r>
        </a:p>
      </dsp:txBody>
      <dsp:txXfrm>
        <a:off x="21904" y="1709410"/>
        <a:ext cx="1048969" cy="704061"/>
      </dsp:txXfrm>
    </dsp:sp>
    <dsp:sp modelId="{64D10FCF-EF9A-40C6-BDFD-BE8068580847}">
      <dsp:nvSpPr>
        <dsp:cNvPr id="0" name=""/>
        <dsp:cNvSpPr/>
      </dsp:nvSpPr>
      <dsp:spPr>
        <a:xfrm>
          <a:off x="1202054" y="1925936"/>
          <a:ext cx="231668" cy="271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02054" y="1980138"/>
        <a:ext cx="162168" cy="162604"/>
      </dsp:txXfrm>
    </dsp:sp>
    <dsp:sp modelId="{2EE4043C-875A-46C8-8C36-F9B36B3A643A}">
      <dsp:nvSpPr>
        <dsp:cNvPr id="0" name=""/>
        <dsp:cNvSpPr/>
      </dsp:nvSpPr>
      <dsp:spPr>
        <a:xfrm>
          <a:off x="1529888" y="1687506"/>
          <a:ext cx="1092777" cy="747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Requisition Approved</a:t>
          </a:r>
        </a:p>
      </dsp:txBody>
      <dsp:txXfrm>
        <a:off x="1551792" y="1709410"/>
        <a:ext cx="1048969" cy="704061"/>
      </dsp:txXfrm>
    </dsp:sp>
    <dsp:sp modelId="{85A3EC82-D310-4AA3-9375-5A6EC92A0B39}">
      <dsp:nvSpPr>
        <dsp:cNvPr id="0" name=""/>
        <dsp:cNvSpPr/>
      </dsp:nvSpPr>
      <dsp:spPr>
        <a:xfrm>
          <a:off x="2731943" y="1925936"/>
          <a:ext cx="231668" cy="271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31943" y="1980138"/>
        <a:ext cx="162168" cy="162604"/>
      </dsp:txXfrm>
    </dsp:sp>
    <dsp:sp modelId="{42E421BE-1F56-43D2-9236-2ECED6A3D545}">
      <dsp:nvSpPr>
        <dsp:cNvPr id="0" name=""/>
        <dsp:cNvSpPr/>
      </dsp:nvSpPr>
      <dsp:spPr>
        <a:xfrm>
          <a:off x="3059776" y="1687506"/>
          <a:ext cx="1092777" cy="747869"/>
        </a:xfrm>
        <a:prstGeom prst="roundRect">
          <a:avLst>
            <a:gd name="adj" fmla="val 10000"/>
          </a:avLst>
        </a:prstGeom>
        <a:solidFill>
          <a:srgbClr val="2500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2"/>
              </a:solidFill>
            </a:rPr>
            <a:t>Purchase order sent to supplier</a:t>
          </a:r>
        </a:p>
      </dsp:txBody>
      <dsp:txXfrm>
        <a:off x="3081680" y="1709410"/>
        <a:ext cx="1048969" cy="704061"/>
      </dsp:txXfrm>
    </dsp:sp>
    <dsp:sp modelId="{4C647A71-8DD4-4C4D-A188-907B3F95D7F7}">
      <dsp:nvSpPr>
        <dsp:cNvPr id="0" name=""/>
        <dsp:cNvSpPr/>
      </dsp:nvSpPr>
      <dsp:spPr>
        <a:xfrm>
          <a:off x="4261831" y="1925936"/>
          <a:ext cx="231668" cy="271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261831" y="1980138"/>
        <a:ext cx="162168" cy="162604"/>
      </dsp:txXfrm>
    </dsp:sp>
    <dsp:sp modelId="{50954978-00D2-4464-A194-F1403374E251}">
      <dsp:nvSpPr>
        <dsp:cNvPr id="0" name=""/>
        <dsp:cNvSpPr/>
      </dsp:nvSpPr>
      <dsp:spPr>
        <a:xfrm>
          <a:off x="4589664" y="1687506"/>
          <a:ext cx="1092777" cy="747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Supplier ships items/performs services</a:t>
          </a:r>
        </a:p>
      </dsp:txBody>
      <dsp:txXfrm>
        <a:off x="4611568" y="1709410"/>
        <a:ext cx="1048969" cy="704061"/>
      </dsp:txXfrm>
    </dsp:sp>
    <dsp:sp modelId="{DFA22364-582E-43B6-ACDC-D5AF62BCEB3A}">
      <dsp:nvSpPr>
        <dsp:cNvPr id="0" name=""/>
        <dsp:cNvSpPr/>
      </dsp:nvSpPr>
      <dsp:spPr>
        <a:xfrm>
          <a:off x="5791719" y="1925936"/>
          <a:ext cx="231668" cy="271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791719" y="1980138"/>
        <a:ext cx="162168" cy="162604"/>
      </dsp:txXfrm>
    </dsp:sp>
    <dsp:sp modelId="{1469E488-54E7-466C-8755-E732C2337075}">
      <dsp:nvSpPr>
        <dsp:cNvPr id="0" name=""/>
        <dsp:cNvSpPr/>
      </dsp:nvSpPr>
      <dsp:spPr>
        <a:xfrm>
          <a:off x="6119552" y="1687506"/>
          <a:ext cx="1092777" cy="747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Supplier submits invoices</a:t>
          </a:r>
        </a:p>
      </dsp:txBody>
      <dsp:txXfrm>
        <a:off x="6141456" y="1709410"/>
        <a:ext cx="1048969" cy="704061"/>
      </dsp:txXfrm>
    </dsp:sp>
    <dsp:sp modelId="{D6D39869-A1B2-40A5-AB2F-0BA8F55E59DB}">
      <dsp:nvSpPr>
        <dsp:cNvPr id="0" name=""/>
        <dsp:cNvSpPr/>
      </dsp:nvSpPr>
      <dsp:spPr>
        <a:xfrm>
          <a:off x="7321607" y="1925936"/>
          <a:ext cx="231668" cy="271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321607" y="1980138"/>
        <a:ext cx="162168" cy="162604"/>
      </dsp:txXfrm>
    </dsp:sp>
    <dsp:sp modelId="{17139E41-5164-40E1-829B-F82F6713880B}">
      <dsp:nvSpPr>
        <dsp:cNvPr id="0" name=""/>
        <dsp:cNvSpPr/>
      </dsp:nvSpPr>
      <dsp:spPr>
        <a:xfrm>
          <a:off x="7649440" y="1687506"/>
          <a:ext cx="1092777" cy="747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Invoices paid/viewable through Workday</a:t>
          </a:r>
        </a:p>
      </dsp:txBody>
      <dsp:txXfrm>
        <a:off x="7671344" y="1709410"/>
        <a:ext cx="1048969" cy="704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2A77-5718-48E3-B6D9-27735E7255E5}">
      <dsp:nvSpPr>
        <dsp:cNvPr id="0" name=""/>
        <dsp:cNvSpPr/>
      </dsp:nvSpPr>
      <dsp:spPr>
        <a:xfrm>
          <a:off x="999" y="245132"/>
          <a:ext cx="3896506" cy="233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The PO issued is your one stop shop for the </a:t>
          </a:r>
          <a:r>
            <a:rPr lang="en-US" sz="3000" b="1" kern="1200">
              <a:latin typeface="Calibri"/>
            </a:rPr>
            <a:t>procure-to-pay</a:t>
          </a:r>
          <a:r>
            <a:rPr lang="en-US" sz="3000" b="1" kern="1200"/>
            <a:t> process. </a:t>
          </a:r>
          <a:endParaRPr lang="en-US" sz="3000" kern="1200"/>
        </a:p>
      </dsp:txBody>
      <dsp:txXfrm>
        <a:off x="999" y="245132"/>
        <a:ext cx="3896506" cy="2337903"/>
      </dsp:txXfrm>
    </dsp:sp>
    <dsp:sp modelId="{01988E2F-B8ED-47C7-89F1-69314F3C105A}">
      <dsp:nvSpPr>
        <dsp:cNvPr id="0" name=""/>
        <dsp:cNvSpPr/>
      </dsp:nvSpPr>
      <dsp:spPr>
        <a:xfrm>
          <a:off x="4287156" y="245132"/>
          <a:ext cx="3896506" cy="233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Calibri"/>
            </a:rPr>
            <a:t>Managing your PO is crucial to ensure everything goes smoothly in this process.</a:t>
          </a:r>
        </a:p>
      </dsp:txBody>
      <dsp:txXfrm>
        <a:off x="4287156" y="245132"/>
        <a:ext cx="3896506" cy="2337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2CB2-26C2-4E11-986E-2F7BFDFDECF9}">
      <dsp:nvSpPr>
        <dsp:cNvPr id="0" name=""/>
        <dsp:cNvSpPr/>
      </dsp:nvSpPr>
      <dsp:spPr>
        <a:xfrm>
          <a:off x="381613" y="298142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C7BCB-D053-4815-A221-F5DE537F969E}">
      <dsp:nvSpPr>
        <dsp:cNvPr id="0" name=""/>
        <dsp:cNvSpPr/>
      </dsp:nvSpPr>
      <dsp:spPr>
        <a:xfrm>
          <a:off x="615613" y="53214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35192-7BDD-41FB-991A-6E3892A61E45}">
      <dsp:nvSpPr>
        <dsp:cNvPr id="0" name=""/>
        <dsp:cNvSpPr/>
      </dsp:nvSpPr>
      <dsp:spPr>
        <a:xfrm>
          <a:off x="30613" y="1738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Track the Order</a:t>
          </a:r>
        </a:p>
      </dsp:txBody>
      <dsp:txXfrm>
        <a:off x="30613" y="1738143"/>
        <a:ext cx="1800000" cy="720000"/>
      </dsp:txXfrm>
    </dsp:sp>
    <dsp:sp modelId="{407F5149-A72A-49A0-9F01-0681317864AA}">
      <dsp:nvSpPr>
        <dsp:cNvPr id="0" name=""/>
        <dsp:cNvSpPr/>
      </dsp:nvSpPr>
      <dsp:spPr>
        <a:xfrm>
          <a:off x="2496614" y="298142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F2BE1-ED2D-4600-8914-7DD0A4D0AA83}">
      <dsp:nvSpPr>
        <dsp:cNvPr id="0" name=""/>
        <dsp:cNvSpPr/>
      </dsp:nvSpPr>
      <dsp:spPr>
        <a:xfrm>
          <a:off x="2730614" y="53214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21F6B-3A52-44D3-8FC3-1685A0BB47B2}">
      <dsp:nvSpPr>
        <dsp:cNvPr id="0" name=""/>
        <dsp:cNvSpPr/>
      </dsp:nvSpPr>
      <dsp:spPr>
        <a:xfrm>
          <a:off x="2145614" y="1738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Manage Supplier Invoices</a:t>
          </a:r>
        </a:p>
      </dsp:txBody>
      <dsp:txXfrm>
        <a:off x="2145614" y="1738143"/>
        <a:ext cx="1800000" cy="720000"/>
      </dsp:txXfrm>
    </dsp:sp>
    <dsp:sp modelId="{83261014-DD98-4238-B2E1-724FC5902522}">
      <dsp:nvSpPr>
        <dsp:cNvPr id="0" name=""/>
        <dsp:cNvSpPr/>
      </dsp:nvSpPr>
      <dsp:spPr>
        <a:xfrm>
          <a:off x="4611614" y="298142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1D167-F860-49B7-BA61-6E3BA6A7C062}">
      <dsp:nvSpPr>
        <dsp:cNvPr id="0" name=""/>
        <dsp:cNvSpPr/>
      </dsp:nvSpPr>
      <dsp:spPr>
        <a:xfrm>
          <a:off x="4845614" y="53214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9F8C4-8024-4C19-ACD1-F29330CD3CA9}">
      <dsp:nvSpPr>
        <dsp:cNvPr id="0" name=""/>
        <dsp:cNvSpPr/>
      </dsp:nvSpPr>
      <dsp:spPr>
        <a:xfrm>
          <a:off x="4260614" y="1738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Receive Goods/Services</a:t>
          </a:r>
        </a:p>
      </dsp:txBody>
      <dsp:txXfrm>
        <a:off x="4260614" y="1738143"/>
        <a:ext cx="1800000" cy="720000"/>
      </dsp:txXfrm>
    </dsp:sp>
    <dsp:sp modelId="{088CE67B-3751-4AA6-A7C5-C9EB402170FC}">
      <dsp:nvSpPr>
        <dsp:cNvPr id="0" name=""/>
        <dsp:cNvSpPr/>
      </dsp:nvSpPr>
      <dsp:spPr>
        <a:xfrm>
          <a:off x="6726614" y="298142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BF8CB-6ED2-4A36-812D-ADBB83DB3A6D}">
      <dsp:nvSpPr>
        <dsp:cNvPr id="0" name=""/>
        <dsp:cNvSpPr/>
      </dsp:nvSpPr>
      <dsp:spPr>
        <a:xfrm>
          <a:off x="6960614" y="532143"/>
          <a:ext cx="630000" cy="63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170E8-11C5-4818-A7DF-8B34BAEBCB83}">
      <dsp:nvSpPr>
        <dsp:cNvPr id="0" name=""/>
        <dsp:cNvSpPr/>
      </dsp:nvSpPr>
      <dsp:spPr>
        <a:xfrm>
          <a:off x="6375614" y="1738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latin typeface="Calibri"/>
            </a:rPr>
            <a:t>Manage budget/funds</a:t>
          </a:r>
        </a:p>
      </dsp:txBody>
      <dsp:txXfrm>
        <a:off x="6375614" y="1738143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51C44-44D6-44A5-A44C-03077EE61134}">
      <dsp:nvSpPr>
        <dsp:cNvPr id="0" name=""/>
        <dsp:cNvSpPr/>
      </dsp:nvSpPr>
      <dsp:spPr>
        <a:xfrm>
          <a:off x="0" y="2254"/>
          <a:ext cx="818466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Handle Discrepancies</a:t>
          </a:r>
          <a:endParaRPr lang="en-US" sz="2700" kern="1200"/>
        </a:p>
      </dsp:txBody>
      <dsp:txXfrm>
        <a:off x="31613" y="33867"/>
        <a:ext cx="8121436" cy="584369"/>
      </dsp:txXfrm>
    </dsp:sp>
    <dsp:sp modelId="{861F830D-D8A0-4CCA-8497-23D5EF9E30DF}">
      <dsp:nvSpPr>
        <dsp:cNvPr id="0" name=""/>
        <dsp:cNvSpPr/>
      </dsp:nvSpPr>
      <dsp:spPr>
        <a:xfrm>
          <a:off x="0" y="727609"/>
          <a:ext cx="818466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Update Records</a:t>
          </a:r>
          <a:endParaRPr lang="en-US" sz="2700" kern="1200"/>
        </a:p>
      </dsp:txBody>
      <dsp:txXfrm>
        <a:off x="31613" y="759222"/>
        <a:ext cx="8121436" cy="584369"/>
      </dsp:txXfrm>
    </dsp:sp>
    <dsp:sp modelId="{598E4339-04B9-40F9-B0EC-061FE6877A11}">
      <dsp:nvSpPr>
        <dsp:cNvPr id="0" name=""/>
        <dsp:cNvSpPr/>
      </dsp:nvSpPr>
      <dsp:spPr>
        <a:xfrm>
          <a:off x="0" y="1452964"/>
          <a:ext cx="818466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libri"/>
            </a:rPr>
            <a:t>PO Closure</a:t>
          </a:r>
        </a:p>
      </dsp:txBody>
      <dsp:txXfrm>
        <a:off x="31613" y="1484577"/>
        <a:ext cx="8121436" cy="584369"/>
      </dsp:txXfrm>
    </dsp:sp>
    <dsp:sp modelId="{C5C54AD7-9E7A-45BF-BA1D-72A5F759B3F1}">
      <dsp:nvSpPr>
        <dsp:cNvPr id="0" name=""/>
        <dsp:cNvSpPr/>
      </dsp:nvSpPr>
      <dsp:spPr>
        <a:xfrm>
          <a:off x="0" y="2178319"/>
          <a:ext cx="818466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libri"/>
            </a:rPr>
            <a:t>Analyze and Report</a:t>
          </a:r>
        </a:p>
      </dsp:txBody>
      <dsp:txXfrm>
        <a:off x="31613" y="2209932"/>
        <a:ext cx="8121436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FFE6-8433-4845-98BF-1587853DD7EA}">
      <dsp:nvSpPr>
        <dsp:cNvPr id="0" name=""/>
        <dsp:cNvSpPr/>
      </dsp:nvSpPr>
      <dsp:spPr>
        <a:xfrm>
          <a:off x="0" y="7275"/>
          <a:ext cx="8641862" cy="825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is it important?</a:t>
          </a:r>
        </a:p>
      </dsp:txBody>
      <dsp:txXfrm>
        <a:off x="40287" y="47562"/>
        <a:ext cx="8561288" cy="744714"/>
      </dsp:txXfrm>
    </dsp:sp>
    <dsp:sp modelId="{DB7A4C49-8F4A-48D5-845A-25796765A4CD}">
      <dsp:nvSpPr>
        <dsp:cNvPr id="0" name=""/>
        <dsp:cNvSpPr/>
      </dsp:nvSpPr>
      <dsp:spPr>
        <a:xfrm>
          <a:off x="0" y="832564"/>
          <a:ext cx="8641862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actively managing your POs, you can ensure timeliness of deliveries/project completion, accurate/timely payments, and better overall procurement efficiency. </a:t>
          </a:r>
        </a:p>
      </dsp:txBody>
      <dsp:txXfrm>
        <a:off x="0" y="832564"/>
        <a:ext cx="8641862" cy="521122"/>
      </dsp:txXfrm>
    </dsp:sp>
    <dsp:sp modelId="{DB588371-6728-4D99-AAB8-E1D803832847}">
      <dsp:nvSpPr>
        <dsp:cNvPr id="0" name=""/>
        <dsp:cNvSpPr/>
      </dsp:nvSpPr>
      <dsp:spPr>
        <a:xfrm>
          <a:off x="0" y="1353687"/>
          <a:ext cx="8641862" cy="825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impact?</a:t>
          </a:r>
        </a:p>
      </dsp:txBody>
      <dsp:txXfrm>
        <a:off x="40287" y="1393974"/>
        <a:ext cx="8561288" cy="744714"/>
      </dsp:txXfrm>
    </dsp:sp>
    <dsp:sp modelId="{714131D7-8F86-45EF-B9CE-EAD9C9A42C42}">
      <dsp:nvSpPr>
        <dsp:cNvPr id="0" name=""/>
        <dsp:cNvSpPr/>
      </dsp:nvSpPr>
      <dsp:spPr>
        <a:xfrm>
          <a:off x="0" y="2178975"/>
          <a:ext cx="8641862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may stop work or operations; not just at your department, but across the University as a whole.</a:t>
          </a:r>
        </a:p>
      </dsp:txBody>
      <dsp:txXfrm>
        <a:off x="0" y="2178975"/>
        <a:ext cx="8641862" cy="521122"/>
      </dsp:txXfrm>
    </dsp:sp>
    <dsp:sp modelId="{B134AD4E-0C48-414C-99B7-174E40F7DB9D}">
      <dsp:nvSpPr>
        <dsp:cNvPr id="0" name=""/>
        <dsp:cNvSpPr/>
      </dsp:nvSpPr>
      <dsp:spPr>
        <a:xfrm>
          <a:off x="0" y="2700098"/>
          <a:ext cx="8641862" cy="825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Operational shutdowns can impact research, classes, employment, and deadlines. </a:t>
          </a:r>
        </a:p>
      </dsp:txBody>
      <dsp:txXfrm>
        <a:off x="40287" y="2740385"/>
        <a:ext cx="8561288" cy="74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7T20:34:59.2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14665 9922 16383 0 0,'0'6'0'0'0,"0"7"0"0"0,0 7 0 0 0,0 6 0 0 0,0 4 0 0 0,0 3 0 0 0,0 6 0 0 0,0 3 0 0 0,0 6 0 0 0,0-1 0 0 0,0-2 0 0 0,0-3 0 0 0,0-3 0 0 0,0-3 0 0 0,0-1 0 0 0,0-2 0 0 0,0 0 0 0 0,0-1 0 0 0,0 6 0 0 0,0 3 0 0 0,0-2 0 0 0,0 0 0 0 0,0-2 0 0 0,0-2 0 0 0,0 0 0 0 0,0-2 0 0 0,0 1 0 0 0,0-2 0 0 0,0 1 0 0 0,0 0 0 0 0,0 0 0 0 0,0 0 0 0 0,0 0 0 0 0,0 0 0 0 0,0 0 0 0 0,0 0 0 0 0,-6 0 0 0 0,-1 0 0 0 0,0 0 0 0 0,1 0 0 0 0,2 0 0 0 0,1 0 0 0 0,2 0 0 0 0,0 0 0 0 0,1 1 0 0 0,1-1 0 0 0,-1 0 0 0 0,0 0 0 0 0,0 0 0 0 0,1 0 0 0 0,-1 0 0 0 0,0 0 0 0 0,0 0 0 0 0,0 0 0 0 0,0 0 0 0 0,0 0 0 0 0,0 0 0 0 0,0 1 0 0 0,0-1 0 0 0,0 0 0 0 0,0 0 0 0 0,0 0 0 0 0,0 0 0 0 0,0 0 0 0 0,5 0 0 0 0,8 0 0 0 0,2 0 0 0 0,4 0 0 0 0,-2 0 0 0 0,8-5 0 0 0,0-3 0 0 0,0-4 0 0 0,-3-1 0 0 0,0 1 0 0 0,2-1 0 0 0,3-6 0 0 0,2 1 0 0 0,1-1 0 0 0,2-5 0 0 0,1-2 0 0 0,6-3 0 0 0,2 3 0 0 0,0 1 0 0 0,4-1 0 0 0,0-2 0 0 0,-2 4 0 0 0,3 0 0 0 0,10-1 0 0 0,7-2 0 0 0,5-2 0 0 0,1-1 0 0 0,-5-2 0 0 0,-3-1 0 0 0,-5 0 0 0 0,-7-1 0 0 0,-7 1 0 0 0,8-1 0 0 0,0 1 0 0 0,2 0 0 0 0,5 0 0 0 0,-2 0 0 0 0,-6 0 0 0 0,2 0 0 0 0,-4 0 0 0 0,2 0 0 0 0,-1 0 0 0 0,-4 0 0 0 0,-3 0 0 0 0,2 0 0 0 0,-1 0 0 0 0,-1 0 0 0 0,-2 0 0 0 0,-3 0 0 0 0,-1 0 0 0 0,-1 0 0 0 0,-1 0 0 0 0,0 0 0 0 0,0 0 0 0 0,-1 0 0 0 0,1 0 0 0 0,5 0 0 0 0,3 0 0 0 0,-1 0 0 0 0,4 0 0 0 0,1 0 0 0 0,-2-6 0 0 0,-3-1 0 0 0,-2 0 0 0 0,-3 1 0 0 0,-6-4 0 0 0,2 0 0 0 0,2 2 0 0 0,-4-4 0 0 0,-8-5 0 0 0,-7-6 0 0 0,0 2 0 0 0,-3-2 0 0 0,-3-2 0 0 0,-3-3 0 0 0,-3-2 0 0 0,-1-2 0 0 0,0 0 0 0 0,-2-2 0 0 0,1-5 0 0 0,-1-2 0 0 0,1-5 0 0 0,-1-1 0 0 0,1-3 0 0 0,0 1 0 0 0,0 3 0 0 0,0 4 0 0 0,0 4 0 0 0,0 2 0 0 0,0 2 0 0 0,0 1 0 0 0,0-5 0 0 0,0-2 0 0 0,0 1 0 0 0,0-5 0 0 0,0-1 0 0 0,0 3 0 0 0,0 2 0 0 0,0-3 0 0 0,0-6 0 0 0,0 0 0 0 0,0 3 0 0 0,0-2 0 0 0,-6 1 0 0 0,-1 3 0 0 0,0 4 0 0 0,1 3 0 0 0,2-4 0 0 0,1-6 0 0 0,-4-6 0 0 0,-1 0 0 0 0,1 3 0 0 0,2 6 0 0 0,1 3 0 0 0,-4 4 0 0 0,-1 2 0 0 0,-4 2 0 0 0,0 0 0 0 0,2 1 0 0 0,-2 5 0 0 0,-6 3 0 0 0,2-2 0 0 0,3-1 0 0 0,-2 4 0 0 0,3 0 0 0 0,2-7 0 0 0,-2 1 0 0 0,2 0 0 0 0,-4 0 0 0 0,1-1 0 0 0,-2 4 0 0 0,0 1 0 0 0,5 0 0 0 0,-3-3 0 0 0,1-1 0 0 0,-2 4 0 0 0,-5 1 0 0 0,-4-2 0 0 0,-4 4 0 0 0,3 1 0 0 0,0 3 0 0 0,-1 4 0 0 0,3 0 0 0 0,1 2 0 0 0,-2 3 0 0 0,-3 3 0 0 0,-2 2 0 0 0,-7 3 0 0 0,-4 0 0 0 0,0-4 0 0 0,1-2 0 0 0,-4 1 0 0 0,-1 0 0 0 0,-3-3 0 0 0,-6-1 0 0 0,-5 2 0 0 0,3 2 0 0 0,3 2 0 0 0,1 1 0 0 0,-3 2 0 0 0,3 1 0 0 0,3 0 0 0 0,0 1 0 0 0,1-1 0 0 0,4 0 0 0 0,4 1 0 0 0,2-1 0 0 0,2 0 0 0 0,1 0 0 0 0,2 0 0 0 0,-7 0 0 0 0,0 0 0 0 0,-7 0 0 0 0,0 0 0 0 0,2 0 0 0 0,-2 6 0 0 0,-6 1 0 0 0,1 0 0 0 0,4-1 0 0 0,4-2 0 0 0,3 4 0 0 0,-2 1 0 0 0,0-1 0 0 0,2 3 0 0 0,2 0 0 0 0,2-1 0 0 0,1-3 0 0 0,1-3 0 0 0,-5 4 0 0 0,-1 6 0 0 0,-6 1 0 0 0,0-3 0 0 0,3-2 0 0 0,7 1 0 0 0,5 0 0 0 0,8-2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7T20:34:59.2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6046 3479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7T20:34:59.2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14420 5382 16383 0 0,'0'6'0'0'0,"0"13"0"0"0,0 9 0 0 0,0 12 0 0 0,5 5 0 0 0,3 6 0 0 0,0-1 0 0 0,-2-2 0 0 0,-2 2 0 0 0,-2 0 0 0 0,0 0 0 0 0,-2-1 0 0 0,0-3 0 0 0,0-4 0 0 0,5 2 0 0 0,3 0 0 0 0,-2-2 0 0 0,0-2 0 0 0,-1 3 0 0 0,-3 0 0 0 0,0 6 0 0 0,-2-2 0 0 0,0-2 0 0 0,0-3 0 0 0,0-3 0 0 0,5-8 0 0 0,2 2 0 0 0,0 1 0 0 0,-1 7 0 0 0,-2 1 0 0 0,-2 1 0 0 0,1-3 0 0 0,-3-1 0 0 0,0-2 0 0 0,0-2 0 0 0,0 0 0 0 0,0-1 0 0 0,-2 0 0 0 0,2-2 0 0 0,0 2 0 0 0,0 0 0 0 0,0 0 0 0 0,0 0 0 0 0,0-1 0 0 0,0 1 0 0 0,0 0 0 0 0,0 0 0 0 0,0 0 0 0 0,0 0 0 0 0,0-1 0 0 0,0 1 0 0 0,0 0 0 0 0,0 0 0 0 0,0 0 0 0 0,0 1 0 0 0,0-2 0 0 0,0 1 0 0 0,0 0 0 0 0,7-6 0 0 0,0 3 0 0 0,6 4 0 0 0,7 0 0 0 0,4 1 0 0 0,0 0 0 0 0,0-7 0 0 0,3-8 0 0 0,-3-1 0 0 0,-2-5 0 0 0,4-5 0 0 0,1-4 0 0 0,3-2 0 0 0,2-2 0 0 0,1-3 0 0 0,1 1 0 0 0,-1-1 0 0 0,2-1 0 0 0,-1 1 0 0 0,1 7 0 0 0,-1 2 0 0 0,0-1 0 0 0,-1-2 0 0 0,1-1 0 0 0,1-1 0 0 0,-1-2 0 0 0,0 0 0 0 0,0-1 0 0 0,-1 0 0 0 0,1-1 0 0 0,0 1 0 0 0,6 0 0 0 0,1 0 0 0 0,0 0 0 0 0,-1 0 0 0 0,4 0 0 0 0,0 0 0 0 0,4 0 0 0 0,1 0 0 0 0,-4 0 0 0 0,-3 0 0 0 0,-2 0 0 0 0,-5 0 0 0 0,1 0 0 0 0,-2 0 0 0 0,0 0 0 0 0,-1 0 0 0 0,0 0 0 0 0,0 0 0 0 0,1 0 0 0 0,0 0 0 0 0,5 0 0 0 0,3 0 0 0 0,-1 0 0 0 0,-1 0 0 0 0,-2 0 0 0 0,-1 0 0 0 0,-2 0 0 0 0,5 0 0 0 0,2 0 0 0 0,-1 0 0 0 0,-2 0 0 0 0,5 0 0 0 0,5 0 0 0 0,1 0 0 0 0,3 0 0 0 0,-1 0 0 0 0,2 0 0 0 0,-4 0 0 0 0,4 0 0 0 0,7 0 0 0 0,13 0 0 0 0,-2 0 0 0 0,-7 0 0 0 0,-15-6 0 0 0,-9-2 0 0 0,-7 1 0 0 0,-2 2 0 0 0,-2 1 0 0 0,0 0 0 0 0,0 3 0 0 0,-3-6 0 0 0,-2 0 0 0 0,0 0 0 0 0,3 2 0 0 0,2-5 0 0 0,-5-6 0 0 0,0 0 0 0 0,-5-4 0 0 0,-4-3 0 0 0,-2-4 0 0 0,-1-4 0 0 0,-3-2 0 0 0,-4 1 0 0 0,-3-3 0 0 0,-1-6 0 0 0,-2-1 0 0 0,0 0 0 0 0,-1 2 0 0 0,0 2 0 0 0,1 1 0 0 0,-1 1 0 0 0,1 2 0 0 0,0 0 0 0 0,0 1 0 0 0,0-1 0 0 0,0 0 0 0 0,0 1 0 0 0,0-1 0 0 0,0 1 0 0 0,0-1 0 0 0,0 0 0 0 0,0 0 0 0 0,0 0 0 0 0,0-1 0 0 0,0 2 0 0 0,0-1 0 0 0,0-5 0 0 0,0-3 0 0 0,0-5 0 0 0,0-1 0 0 0,0 3 0 0 0,0-3 0 0 0,-6 1 0 0 0,-2-3 0 0 0,1 1 0 0 0,1 2 0 0 0,2 5 0 0 0,-4 3 0 0 0,-1 4 0 0 0,0 0 0 0 0,4 1 0 0 0,1 0 0 0 0,2 1 0 0 0,0 1 0 0 0,2-2 0 0 0,-5 0 0 0 0,-2 0 0 0 0,0 0 0 0 0,-5 7 0 0 0,1 0 0 0 0,1 1 0 0 0,3-2 0 0 0,1-2 0 0 0,4-1 0 0 0,-5-2 0 0 0,-1-1 0 0 0,2 1 0 0 0,0-1 0 0 0,-3 0 0 0 0,-2-1 0 0 0,3 1 0 0 0,-3 0 0 0 0,-1 0 0 0 0,-4 0 0 0 0,2 0 0 0 0,-4 6 0 0 0,-3 8 0 0 0,-11 6 0 0 0,-11 1 0 0 0,-4 3 0 0 0,-5-3 0 0 0,-12-1 0 0 0,0 4 0 0 0,-1 4 0 0 0,-7-4 0 0 0,-2-1 0 0 0,5 3 0 0 0,9-3 0 0 0,9 0 0 0 0,7 1 0 0 0,5 3 0 0 0,4 3 0 0 0,2 2 0 0 0,0 1 0 0 0,2 1 0 0 0,-2 0 0 0 0,0 0 0 0 0,0 1 0 0 0,-1-1 0 0 0,-5 0 0 0 0,-3 1 0 0 0,-10-1 0 0 0,-9 0 0 0 0,-5 0 0 0 0,3 0 0 0 0,-6 0 0 0 0,4 0 0 0 0,1 0 0 0 0,6 0 0 0 0,7 0 0 0 0,0 0 0 0 0,4 0 0 0 0,-14 0 0 0 0,-2 0 0 0 0,4 0 0 0 0,1 0 0 0 0,3 0 0 0 0,6 0 0 0 0,1 5 0 0 0,1 3 0 0 0,4 0 0 0 0,-3-2 0 0 0,-5-2 0 0 0,0-2 0 0 0,4 5 0 0 0,4 1 0 0 0,3 6 0 0 0,2-1 0 0 0,3-2 0 0 0,1-3 0 0 0,1-3 0 0 0,0 5 0 0 0,-1-2 0 0 0,1 0 0 0 0,-1-3 0 0 0,7 4 0 0 0,1 2 0 0 0,-1-3 0 0 0,-1-2 0 0 0,4 3 0 0 0,1 2 0 0 0,3-3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A525-7656-4AAF-8EA4-F5FF5F247B6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2F665-9F97-419F-9979-5875F70A1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9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4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2F665-9F97-419F-9979-5875F70A1C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55626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91977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 </a:t>
            </a:r>
            <a:br>
              <a:rPr lang="en-US"/>
            </a:br>
            <a:r>
              <a:rPr lang="en-US"/>
              <a:t>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865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90149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60" r:id="rId4"/>
    <p:sldLayoutId id="2147483661" r:id="rId5"/>
    <p:sldLayoutId id="214748368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7" r:id="rId5"/>
    <p:sldLayoutId id="2147483681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23.png"/><Relationship Id="rId4" Type="http://schemas.openxmlformats.org/officeDocument/2006/relationships/customXml" Target="../ink/ink1.xm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uwconnect.uw.edu/finance?id=sc_cat_item&amp;sys_id=df0175731ba1b5d0cc990dc0604bcbed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finance.uw.edu/ps/how-pay/invoicing" TargetMode="External"/><Relationship Id="rId7" Type="http://schemas.openxmlformats.org/officeDocument/2006/relationships/hyperlink" Target="https://finance.uw.edu/ps/reporting-tools" TargetMode="External"/><Relationship Id="rId2" Type="http://schemas.openxmlformats.org/officeDocument/2006/relationships/hyperlink" Target="https://finance.uw.edu/ps/how-to-buy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inance.uw.edu/ps/contact-us/subject-matter-experts" TargetMode="External"/><Relationship Id="rId5" Type="http://schemas.openxmlformats.org/officeDocument/2006/relationships/hyperlink" Target="https://finance.uw.edu/ps/resources/resourcelist" TargetMode="External"/><Relationship Id="rId4" Type="http://schemas.openxmlformats.org/officeDocument/2006/relationships/hyperlink" Target="https://finance.uw.edu/ps/how-to-pay/receivi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Orders </a:t>
            </a:r>
            <a:r>
              <a:rPr lang="en-US"/>
              <a:t>in Workday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"/>
    </mc:Choice>
    <mc:Fallback xmlns="">
      <p:transition spd="slow" advTm="30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4D9B57-FD60-6329-BF44-0526DFB3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More Purchase Order Header Elements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EE5525-1FEA-CBEE-C93A-284ACAA78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647" y="2253004"/>
            <a:ext cx="6849667" cy="225176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Issue Option: How the PO is issued to the supplier</a:t>
            </a:r>
            <a:endParaRPr lang="en-US"/>
          </a:p>
          <a:p>
            <a:pPr marL="287655" lvl="2" indent="-171450">
              <a:buFont typeface="Arial"/>
              <a:buChar char="•"/>
            </a:pPr>
            <a:r>
              <a:rPr lang="en-US" sz="1200" b="0">
                <a:latin typeface="Open Sans"/>
                <a:ea typeface="Open Sans"/>
                <a:cs typeface="Open Sans"/>
              </a:rPr>
              <a:t>Email</a:t>
            </a:r>
            <a:endParaRPr lang="en-US"/>
          </a:p>
          <a:p>
            <a:pPr marL="287655" lvl="2" indent="-171450">
              <a:buFont typeface="Arial"/>
              <a:buChar char="•"/>
            </a:pPr>
            <a:r>
              <a:rPr lang="en-US" sz="1200" b="0">
                <a:latin typeface="Open Sans"/>
                <a:ea typeface="Open Sans"/>
                <a:cs typeface="Open Sans"/>
              </a:rPr>
              <a:t>EDI/Auto</a:t>
            </a:r>
          </a:p>
          <a:p>
            <a:pPr marL="287655" lvl="2" indent="-171450">
              <a:buFont typeface="Arial"/>
              <a:buChar char="•"/>
            </a:pPr>
            <a:r>
              <a:rPr lang="en-US" sz="1200" b="0">
                <a:latin typeface="Open Sans"/>
                <a:ea typeface="Open Sans"/>
                <a:cs typeface="Open Sans"/>
              </a:rPr>
              <a:t>Print</a:t>
            </a:r>
          </a:p>
          <a:p>
            <a:pPr marL="115888" lvl="2" indent="-115888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Supplier PO Issue Email</a:t>
            </a:r>
            <a:r>
              <a:rPr lang="en-US" sz="1600" b="0">
                <a:latin typeface="Open Sans"/>
                <a:ea typeface="Open Sans"/>
                <a:cs typeface="Open Sans"/>
              </a:rPr>
              <a:t>: </a:t>
            </a:r>
            <a:r>
              <a:rPr lang="en-US" sz="1200" b="0">
                <a:latin typeface="Open Sans"/>
                <a:ea typeface="Open Sans"/>
                <a:cs typeface="Open Sans"/>
              </a:rPr>
              <a:t>Displays the email used to issue the PO to</a:t>
            </a:r>
            <a:endParaRPr lang="en-US"/>
          </a:p>
          <a:p>
            <a:pPr marL="115888" lvl="2" indent="-115888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Memo</a:t>
            </a:r>
            <a:r>
              <a:rPr lang="en-US" sz="1600" b="0">
                <a:latin typeface="Open Sans"/>
                <a:ea typeface="Open Sans"/>
                <a:cs typeface="Open Sans"/>
              </a:rPr>
              <a:t>: </a:t>
            </a:r>
            <a:r>
              <a:rPr lang="en-US" sz="1200" b="0">
                <a:latin typeface="Open Sans"/>
                <a:ea typeface="Open Sans"/>
                <a:cs typeface="Open Sans"/>
              </a:rPr>
              <a:t>Anything in this box will print on the face of the PO to the Supplier</a:t>
            </a:r>
            <a:endParaRPr lang="en-US"/>
          </a:p>
          <a:p>
            <a:pPr marL="115888" lvl="2" indent="-115888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Internal Memo</a:t>
            </a:r>
            <a:r>
              <a:rPr lang="en-US" sz="1600" b="0">
                <a:latin typeface="Open Sans"/>
                <a:ea typeface="Open Sans"/>
                <a:cs typeface="Open Sans"/>
              </a:rPr>
              <a:t>: </a:t>
            </a:r>
            <a:r>
              <a:rPr lang="en-US" sz="1200" b="0">
                <a:latin typeface="Open Sans"/>
                <a:ea typeface="Open Sans"/>
                <a:cs typeface="Open Sans"/>
              </a:rPr>
              <a:t>For internal use only, will not print on the face of the PO</a:t>
            </a:r>
            <a:endParaRPr lang="en-US"/>
          </a:p>
          <a:p>
            <a:pPr>
              <a:buFont typeface="Arial"/>
              <a:buChar char="•"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5510D-23DE-75FD-6414-63F17CA869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Uni Sans"/>
              </a:rPr>
              <a:t>LIVE PURCHASE ORDER: PO-0100083652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BF7F5A-F4B6-7B2F-BF69-D2AFF18F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Purchase Order Line Detail Elements</a:t>
            </a:r>
          </a:p>
        </p:txBody>
      </p:sp>
    </p:spTree>
    <p:extLst>
      <p:ext uri="{BB962C8B-B14F-4D97-AF65-F5344CB8AC3E}">
        <p14:creationId xmlns:p14="http://schemas.microsoft.com/office/powerpoint/2010/main" val="205805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B634C5-54E8-D256-3294-4A1F0AE2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Purchase Order Line Detail Elements Information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3B1080-E78D-A351-83CC-C60C54BB5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08" y="1990819"/>
            <a:ext cx="8183343" cy="2582267"/>
          </a:xfrm>
        </p:spPr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r>
              <a:rPr lang="en-US" sz="2000">
                <a:latin typeface="Open Sans"/>
                <a:ea typeface="Open Sans"/>
                <a:cs typeface="Open Sans"/>
              </a:rPr>
              <a:t>Goods lines and Service lines</a:t>
            </a:r>
            <a:endParaRPr lang="en-US"/>
          </a:p>
          <a:p>
            <a:pPr lvl="1" indent="-342900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Spend Category - Determines routing, approvals, and taxability.</a:t>
            </a:r>
            <a:endParaRPr lang="en-US" sz="1600"/>
          </a:p>
          <a:p>
            <a:pPr lvl="1" indent="-342900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Tax options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Amount (Service Lines) / Quantity (Goods Lines)</a:t>
            </a:r>
          </a:p>
          <a:p>
            <a:pPr lvl="2" indent="-285750">
              <a:buFont typeface="Wingdings"/>
              <a:buChar char="§"/>
            </a:pPr>
            <a:r>
              <a:rPr lang="en-US" sz="1400">
                <a:latin typeface="Open Sans"/>
                <a:ea typeface="Open Sans"/>
                <a:cs typeface="Open Sans"/>
              </a:rPr>
              <a:t>Ordered (</a:t>
            </a:r>
            <a:r>
              <a:rPr lang="en-US" sz="1400" i="1">
                <a:latin typeface="Open Sans"/>
                <a:ea typeface="Open Sans"/>
                <a:cs typeface="Open Sans"/>
              </a:rPr>
              <a:t>$ ordered or # ordered</a:t>
            </a:r>
            <a:r>
              <a:rPr lang="en-US" sz="1400">
                <a:latin typeface="Open Sans"/>
                <a:ea typeface="Open Sans"/>
                <a:cs typeface="Open Sans"/>
              </a:rPr>
              <a:t>), Received (</a:t>
            </a:r>
            <a:r>
              <a:rPr lang="en-US" sz="1400" i="1">
                <a:latin typeface="Open Sans"/>
                <a:ea typeface="Open Sans"/>
                <a:cs typeface="Open Sans"/>
              </a:rPr>
              <a:t>by unit</a:t>
            </a:r>
            <a:r>
              <a:rPr lang="en-US" sz="1400">
                <a:latin typeface="Open Sans"/>
                <a:ea typeface="Open Sans"/>
                <a:cs typeface="Open Sans"/>
              </a:rPr>
              <a:t>) and Invoiced (</a:t>
            </a:r>
            <a:r>
              <a:rPr lang="en-US" sz="1400" i="1">
                <a:latin typeface="Open Sans"/>
                <a:ea typeface="Open Sans"/>
                <a:cs typeface="Open Sans"/>
              </a:rPr>
              <a:t>by Supplier</a:t>
            </a:r>
            <a:r>
              <a:rPr lang="en-US" sz="1400">
                <a:latin typeface="Open Sans"/>
                <a:ea typeface="Open Sans"/>
                <a:cs typeface="Open Sans"/>
              </a:rPr>
              <a:t>)</a:t>
            </a:r>
          </a:p>
          <a:p>
            <a:pPr lvl="1" indent="-342900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Business Documents Lines</a:t>
            </a:r>
          </a:p>
          <a:p>
            <a:pPr lvl="2" indent="-342900">
              <a:buFont typeface="Wingdings"/>
              <a:buChar char="§"/>
            </a:pPr>
            <a:r>
              <a:rPr lang="en-US" sz="1400">
                <a:latin typeface="Open Sans"/>
                <a:ea typeface="Open Sans"/>
                <a:cs typeface="Open Sans"/>
              </a:rPr>
              <a:t>RC # : Receipt Status (</a:t>
            </a:r>
            <a:r>
              <a:rPr lang="en-US" sz="1400" i="1">
                <a:latin typeface="Open Sans"/>
                <a:ea typeface="Open Sans"/>
                <a:cs typeface="Open Sans"/>
              </a:rPr>
              <a:t>in process, draft, approved, cancelled</a:t>
            </a:r>
            <a:r>
              <a:rPr lang="en-US" sz="1400">
                <a:latin typeface="Open Sans"/>
                <a:ea typeface="Open Sans"/>
                <a:cs typeface="Open Sans"/>
              </a:rPr>
              <a:t>)</a:t>
            </a:r>
          </a:p>
          <a:p>
            <a:pPr lvl="2" indent="-342900">
              <a:buFont typeface="Wingdings"/>
              <a:buChar char="§"/>
            </a:pPr>
            <a:r>
              <a:rPr lang="en-US" sz="1400">
                <a:latin typeface="Open Sans"/>
                <a:ea typeface="Open Sans"/>
                <a:cs typeface="Open Sans"/>
              </a:rPr>
              <a:t>RQ # : Requestion</a:t>
            </a:r>
          </a:p>
          <a:p>
            <a:pPr lvl="2" indent="-342900">
              <a:buFont typeface="Wingdings"/>
              <a:buChar char="§"/>
            </a:pPr>
            <a:r>
              <a:rPr lang="en-US" sz="1400">
                <a:latin typeface="Open Sans"/>
                <a:ea typeface="Open Sans"/>
                <a:cs typeface="Open Sans"/>
              </a:rPr>
              <a:t>SI # : Invoice (</a:t>
            </a:r>
            <a:r>
              <a:rPr lang="en-US" sz="1400" i="1">
                <a:latin typeface="Open Sans"/>
                <a:ea typeface="Open Sans"/>
                <a:cs typeface="Open Sans"/>
              </a:rPr>
              <a:t>in process, draft, approved, cancelled</a:t>
            </a:r>
            <a:r>
              <a:rPr lang="en-US" sz="1400">
                <a:latin typeface="Open Sans"/>
                <a:ea typeface="Open Sans"/>
                <a:cs typeface="Open Sans"/>
              </a:rPr>
              <a:t>)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33B9E-CDAC-9C8F-C70D-5D4932708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643" y="1579729"/>
            <a:ext cx="8184662" cy="41117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 b="1">
                <a:latin typeface="Uni Sans"/>
              </a:rPr>
              <a:t>LIVE PURCHASE ORDER: PO-0100094318 and PO-0100083652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295F0-9CE2-CFA4-2ED6-4A3D8479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Purchase Order Line Detail Elements Continued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6CE9C6-6EF1-2ED6-93AF-65F337A5F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r>
              <a:rPr lang="en-US" sz="2000">
                <a:latin typeface="Open Sans"/>
                <a:ea typeface="Open Sans"/>
                <a:cs typeface="Open Sans"/>
              </a:rPr>
              <a:t>Version History </a:t>
            </a:r>
            <a:r>
              <a:rPr lang="en-US" sz="2000" b="0">
                <a:latin typeface="Open Sans"/>
                <a:ea typeface="Open Sans"/>
                <a:cs typeface="Open Sans"/>
              </a:rPr>
              <a:t>(PO-0100094318)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Prior Versions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Pending Versions</a:t>
            </a:r>
          </a:p>
          <a:p>
            <a:pPr>
              <a:buFont typeface="Arial"/>
              <a:buChar char="•"/>
            </a:pPr>
            <a:r>
              <a:rPr lang="en-US" sz="2000">
                <a:latin typeface="Open Sans"/>
                <a:ea typeface="Open Sans"/>
                <a:cs typeface="Open Sans"/>
              </a:rPr>
              <a:t>Process History - example </a:t>
            </a:r>
            <a:r>
              <a:rPr lang="en-US" sz="2000" b="0">
                <a:latin typeface="Open Sans"/>
                <a:ea typeface="Open Sans"/>
                <a:cs typeface="Open Sans"/>
              </a:rPr>
              <a:t>(PO-0100079624)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Shows approval flow and awaiting Actions</a:t>
            </a:r>
          </a:p>
          <a:p>
            <a:pPr>
              <a:buFont typeface="Arial"/>
              <a:buChar char="•"/>
            </a:pPr>
            <a:endParaRPr lang="en-US" sz="20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DD474-F60B-940A-10FD-2EABF6CF05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Uni Sans"/>
              </a:rPr>
              <a:t>LIVE PURCHASE ORDER: PO-0100094318 and PO-0100079624</a:t>
            </a: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4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2E112-405E-F486-38BC-3B60E0F6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More Purchase Order Line Detail Elements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480D85-7482-80F7-D53D-622BE717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2136197"/>
            <a:ext cx="8187428" cy="2455176"/>
          </a:xfrm>
        </p:spPr>
        <p:txBody>
          <a:bodyPr lIns="91440" tIns="45720" rIns="91440" bIns="45720" anchor="t"/>
          <a:lstStyle/>
          <a:p>
            <a:pPr>
              <a:buFont typeface="Arial,Sans-Serif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Attachments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Agreements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Approvals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Sole source</a:t>
            </a:r>
          </a:p>
          <a:p>
            <a:pPr>
              <a:buFont typeface="Arial,Sans-Serif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Printing Runs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 lvl="1">
              <a:buFont typeface="Courier New,monospace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PDF version of the PO sent to the supplier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>
              <a:buFont typeface="Arial,Sans-Serif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Balances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 lvl="1">
              <a:buFont typeface="Courier New,monospace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Show the obligated amounts of the PO</a:t>
            </a:r>
            <a:endParaRPr lang="en-US" sz="1600"/>
          </a:p>
          <a:p>
            <a:pPr>
              <a:buFont typeface="Arial,Sans-Serif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>
              <a:buFont typeface="Arial,Sans-Serif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BC59C-EC5B-968F-DE12-115E96F7B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000" b="1">
                <a:latin typeface="Uni Sans"/>
              </a:rPr>
              <a:t>LIVE PURCHASE ORDER: </a:t>
            </a:r>
            <a:r>
              <a:rPr lang="en-US" sz="2000" b="1">
                <a:latin typeface="Uni Sans"/>
                <a:ea typeface="Open Sans"/>
                <a:cs typeface="Open Sans"/>
              </a:rPr>
              <a:t>PO-0100079624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077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FE447E0-309D-0606-DF0F-286009E7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3" y="-127155"/>
            <a:ext cx="8197114" cy="993775"/>
          </a:xfrm>
        </p:spPr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The PO Our Suppliers See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D81F3-08EC-9D8B-3302-53A302FF1ABB}"/>
              </a:ext>
            </a:extLst>
          </p:cNvPr>
          <p:cNvSpPr txBox="1"/>
          <p:nvPr/>
        </p:nvSpPr>
        <p:spPr>
          <a:xfrm>
            <a:off x="419260" y="1025045"/>
            <a:ext cx="1878848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Boilerplate</a:t>
            </a:r>
          </a:p>
          <a:p>
            <a:r>
              <a:rPr lang="en-US"/>
              <a:t> Language how </a:t>
            </a:r>
            <a:endParaRPr lang="en-US">
              <a:cs typeface="Calibri"/>
            </a:endParaRPr>
          </a:p>
          <a:p>
            <a:r>
              <a:rPr lang="en-US"/>
              <a:t>to invoice via GHX</a:t>
            </a:r>
            <a:endParaRPr lang="en-US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E4A9D-F675-67EF-4250-DDCBAD5B20A8}"/>
              </a:ext>
            </a:extLst>
          </p:cNvPr>
          <p:cNvSpPr txBox="1"/>
          <p:nvPr/>
        </p:nvSpPr>
        <p:spPr>
          <a:xfrm>
            <a:off x="1119355" y="1902309"/>
            <a:ext cx="103051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Memo Displays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069D6A-FB2B-EE63-CC6B-98352CA60122}"/>
              </a:ext>
            </a:extLst>
          </p:cNvPr>
          <p:cNvSpPr txBox="1"/>
          <p:nvPr/>
        </p:nvSpPr>
        <p:spPr>
          <a:xfrm>
            <a:off x="776623" y="3210357"/>
            <a:ext cx="223075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UW Terms &amp;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Conditions on the PO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D964B-B2E2-38D4-CF36-0A90B4163D33}"/>
              </a:ext>
            </a:extLst>
          </p:cNvPr>
          <p:cNvSpPr txBox="1"/>
          <p:nvPr/>
        </p:nvSpPr>
        <p:spPr>
          <a:xfrm>
            <a:off x="857626" y="4094530"/>
            <a:ext cx="17173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Line Memo: for supplier only</a:t>
            </a:r>
          </a:p>
        </p:txBody>
      </p:sp>
      <p:pic>
        <p:nvPicPr>
          <p:cNvPr id="2" name="Picture 1" descr="An image of a purchase order from the University of Washington.">
            <a:extLst>
              <a:ext uri="{FF2B5EF4-FFF2-40B4-BE49-F238E27FC236}">
                <a16:creationId xmlns:a16="http://schemas.microsoft.com/office/drawing/2014/main" id="{FE6860D2-C2BE-BD10-0A1C-7090E9398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89" y="1153343"/>
            <a:ext cx="3048820" cy="38840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9BED07-456D-77AE-F40B-DAD9FD03B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48070" y="2106493"/>
            <a:ext cx="1395662" cy="681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3B85F3-55D9-A24E-724F-69CE1976E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72299" y="1459796"/>
            <a:ext cx="1282866" cy="576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0D22B9-7BB9-961F-6816-B34F200B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060867" y="3246486"/>
            <a:ext cx="1327983" cy="160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85D1F48-8D83-3CB4-B355-A3F2002D2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64308" y="3872661"/>
            <a:ext cx="1502212" cy="287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4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0028-A7DF-6561-10CE-6CA4E3DD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Live Demo </a:t>
            </a:r>
            <a:br>
              <a:rPr lang="en-US">
                <a:latin typeface="Encode Sans Normal Black"/>
              </a:rPr>
            </a:br>
            <a:r>
              <a:rPr lang="en-US">
                <a:latin typeface="Encode Sans Normal Black"/>
              </a:rPr>
              <a:t>– View PO in Workday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4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8DFCBF-CBE0-86EB-DDBB-0BC372A3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644993"/>
            <a:ext cx="7126045" cy="2641756"/>
          </a:xfrm>
        </p:spPr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Manage Purchase Orders in Workday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8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375DA-9305-C8D0-EFC5-DA4D37D6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2D1701-BD7E-3323-BC9E-97ACFB19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Purchase Order Management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DD3EF0-FD00-EC4E-24F9-8AFC1F5511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1797050"/>
            <a:ext cx="3740150" cy="24241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buFont typeface="Open Sans" panose="020B0606030504020204" pitchFamily="34" charset="0"/>
              <a:buChar char="–"/>
            </a:pPr>
            <a:r>
              <a:rPr lang="en-US" sz="1600" b="1">
                <a:latin typeface="Open Sans"/>
                <a:ea typeface="Open Sans"/>
                <a:cs typeface="Open Sans"/>
              </a:rPr>
              <a:t>Analogy</a:t>
            </a:r>
            <a:r>
              <a:rPr lang="en-US" sz="1600">
                <a:latin typeface="Open Sans"/>
                <a:ea typeface="Open Sans"/>
                <a:cs typeface="Open Sans"/>
              </a:rPr>
              <a:t>: your Purchase Order is </a:t>
            </a:r>
            <a:r>
              <a:rPr lang="en-US" sz="1600" b="1">
                <a:latin typeface="Open Sans"/>
                <a:ea typeface="Open Sans"/>
                <a:cs typeface="Open Sans"/>
              </a:rPr>
              <a:t>not only </a:t>
            </a:r>
            <a:r>
              <a:rPr lang="en-US" sz="1600">
                <a:latin typeface="Open Sans"/>
                <a:ea typeface="Open Sans"/>
                <a:cs typeface="Open Sans"/>
              </a:rPr>
              <a:t>a contract – it is also similar to an account you write “checks” or debits (invoices/purchases) against.</a:t>
            </a:r>
          </a:p>
          <a:p>
            <a:pPr>
              <a:buFont typeface="Open Sans" panose="020B0606030504020204" pitchFamily="34" charset="0"/>
              <a:buChar char="–"/>
            </a:pPr>
            <a:r>
              <a:rPr lang="en-US" sz="1600">
                <a:latin typeface="Open Sans"/>
                <a:ea typeface="Open Sans"/>
                <a:cs typeface="Open Sans"/>
              </a:rPr>
              <a:t>When the PO is out of money, invoices cannot be paid (just like your own personal bank account)</a:t>
            </a:r>
          </a:p>
          <a:p>
            <a:pPr marL="0" indent="0">
              <a:buNone/>
            </a:pPr>
            <a:endParaRPr lang="en-US" sz="16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BF504E-282B-8AA9-E455-3870DE8B5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530" y="1795514"/>
            <a:ext cx="4105504" cy="24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1A667-3136-4905-9A73-9991D142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70622"/>
            <a:ext cx="8184662" cy="993775"/>
          </a:xfrm>
        </p:spPr>
        <p:txBody>
          <a:bodyPr anchor="b">
            <a:normAutofit/>
          </a:bodyPr>
          <a:lstStyle/>
          <a:p>
            <a:r>
              <a:rPr lang="en-US" b="1" i="0" kern="1200">
                <a:latin typeface="Encode Sans Normal Black" charset="0"/>
                <a:ea typeface="Encode Sans Normal Black" charset="0"/>
                <a:cs typeface="Encode Sans Normal Black" charset="0"/>
              </a:rPr>
              <a:t>Managing your Purchase Orders</a:t>
            </a:r>
          </a:p>
        </p:txBody>
      </p:sp>
      <p:graphicFrame>
        <p:nvGraphicFramePr>
          <p:cNvPr id="7" name="TextBox 1" descr="The two steps in managing your purchase orders.">
            <a:extLst>
              <a:ext uri="{FF2B5EF4-FFF2-40B4-BE49-F238E27FC236}">
                <a16:creationId xmlns:a16="http://schemas.microsoft.com/office/drawing/2014/main" id="{7348A388-4285-DA28-AE03-4402DC03F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763860"/>
              </p:ext>
            </p:extLst>
          </p:nvPr>
        </p:nvGraphicFramePr>
        <p:xfrm>
          <a:off x="447923" y="1724977"/>
          <a:ext cx="8184662" cy="28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7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DF5F0-FA85-938B-C098-FA65F326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PURCHASE ORDER PROCESS</a:t>
            </a:r>
          </a:p>
        </p:txBody>
      </p:sp>
      <p:graphicFrame>
        <p:nvGraphicFramePr>
          <p:cNvPr id="4" name="Diagram 3" descr="The Purchase Order Process.">
            <a:extLst>
              <a:ext uri="{FF2B5EF4-FFF2-40B4-BE49-F238E27FC236}">
                <a16:creationId xmlns:a16="http://schemas.microsoft.com/office/drawing/2014/main" id="{D1E35491-FBF0-088F-B87C-88D95AD0B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356033"/>
              </p:ext>
            </p:extLst>
          </p:nvPr>
        </p:nvGraphicFramePr>
        <p:xfrm>
          <a:off x="200891" y="510309"/>
          <a:ext cx="8742218" cy="412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5B48934A-7694-A232-A1D3-8DEAFD4A4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8084" y="314640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CED12-A738-1B1B-9114-CB62A9D734AB}"/>
              </a:ext>
            </a:extLst>
          </p:cNvPr>
          <p:cNvSpPr txBox="1"/>
          <p:nvPr/>
        </p:nvSpPr>
        <p:spPr>
          <a:xfrm>
            <a:off x="3149380" y="4263859"/>
            <a:ext cx="136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17871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637AD4-0B41-5A86-1E43-9530CAD4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1" y="543353"/>
            <a:ext cx="8193776" cy="616370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dirty="0"/>
              <a:t>Managing your Purchase Order – Order and Invoices</a:t>
            </a:r>
          </a:p>
        </p:txBody>
      </p:sp>
      <p:graphicFrame>
        <p:nvGraphicFramePr>
          <p:cNvPr id="9" name="Text Placeholder 5" descr="Steps in Managing Your Purchase Order.">
            <a:extLst>
              <a:ext uri="{FF2B5EF4-FFF2-40B4-BE49-F238E27FC236}">
                <a16:creationId xmlns:a16="http://schemas.microsoft.com/office/drawing/2014/main" id="{19333E73-4CE6-A481-A167-85C18E216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040989"/>
              </p:ext>
            </p:extLst>
          </p:nvPr>
        </p:nvGraphicFramePr>
        <p:xfrm>
          <a:off x="458706" y="1326006"/>
          <a:ext cx="8206228" cy="275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0" name="Graphic 69" descr="Lightbulb outline">
            <a:extLst>
              <a:ext uri="{FF2B5EF4-FFF2-40B4-BE49-F238E27FC236}">
                <a16:creationId xmlns:a16="http://schemas.microsoft.com/office/drawing/2014/main" id="{B3FAD267-4355-FC86-85FF-10EDBB0BB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8082" y="4016565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5AA8976-C5C4-F834-B491-8B9067AC56AC}"/>
              </a:ext>
            </a:extLst>
          </p:cNvPr>
          <p:cNvSpPr txBox="1"/>
          <p:nvPr/>
        </p:nvSpPr>
        <p:spPr>
          <a:xfrm>
            <a:off x="1198820" y="4045561"/>
            <a:ext cx="64882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cs typeface="Calibri"/>
              </a:rPr>
              <a:t>Click into your PO elements – blue text are links – Live example: </a:t>
            </a:r>
            <a:r>
              <a:rPr lang="en-US" sz="2400" b="1">
                <a:solidFill>
                  <a:srgbClr val="0070C0"/>
                </a:solidFill>
                <a:ea typeface="+mn-lt"/>
                <a:cs typeface="+mn-lt"/>
              </a:rPr>
              <a:t>PO-0100083652</a:t>
            </a:r>
          </a:p>
        </p:txBody>
      </p:sp>
    </p:spTree>
    <p:extLst>
      <p:ext uri="{BB962C8B-B14F-4D97-AF65-F5344CB8AC3E}">
        <p14:creationId xmlns:p14="http://schemas.microsoft.com/office/powerpoint/2010/main" val="249438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45034-AC02-6135-21BB-7833FBA7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70622"/>
            <a:ext cx="8184662" cy="993775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dirty="0"/>
              <a:t>Managing your Purchase Order – Wrap Up</a:t>
            </a:r>
          </a:p>
        </p:txBody>
      </p:sp>
      <p:graphicFrame>
        <p:nvGraphicFramePr>
          <p:cNvPr id="5" name="Text Placeholder 1" descr="Handle Discrepancies, Upate Records, PO Closure, Analyze and Report.">
            <a:extLst>
              <a:ext uri="{FF2B5EF4-FFF2-40B4-BE49-F238E27FC236}">
                <a16:creationId xmlns:a16="http://schemas.microsoft.com/office/drawing/2014/main" id="{37F26C42-D6B1-EC9D-2DD3-D059FFB55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459670"/>
              </p:ext>
            </p:extLst>
          </p:nvPr>
        </p:nvGraphicFramePr>
        <p:xfrm>
          <a:off x="447923" y="1724977"/>
          <a:ext cx="8184662" cy="28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51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1A667-3136-4905-9A73-9991D142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10158"/>
            <a:ext cx="8172210" cy="584200"/>
          </a:xfrm>
        </p:spPr>
        <p:txBody>
          <a:bodyPr anchor="b">
            <a:normAutofit/>
          </a:bodyPr>
          <a:lstStyle/>
          <a:p>
            <a:r>
              <a:rPr lang="en-US" b="1" i="0" kern="1200" dirty="0">
                <a:latin typeface="Encode Sans Normal Black" charset="0"/>
                <a:ea typeface="Encode Sans Normal Black" charset="0"/>
                <a:cs typeface="Encode Sans Normal Black" charset="0"/>
              </a:rPr>
              <a:t>Managing your Purchase Orders – Why Important</a:t>
            </a:r>
          </a:p>
        </p:txBody>
      </p:sp>
      <p:graphicFrame>
        <p:nvGraphicFramePr>
          <p:cNvPr id="12" name="TextBox 1" descr="Managing your Purchase Orders: Why is it important, what is the impact, operational shutdowns can impact research, classes, employment, and deadlines.">
            <a:extLst>
              <a:ext uri="{FF2B5EF4-FFF2-40B4-BE49-F238E27FC236}">
                <a16:creationId xmlns:a16="http://schemas.microsoft.com/office/drawing/2014/main" id="{C367E035-0A61-F14B-0842-93FC06E34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281274"/>
              </p:ext>
            </p:extLst>
          </p:nvPr>
        </p:nvGraphicFramePr>
        <p:xfrm>
          <a:off x="247898" y="991552"/>
          <a:ext cx="8641862" cy="353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47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from Workday of the Goods line information on an order.">
            <a:extLst>
              <a:ext uri="{FF2B5EF4-FFF2-40B4-BE49-F238E27FC236}">
                <a16:creationId xmlns:a16="http://schemas.microsoft.com/office/drawing/2014/main" id="{3160214E-717E-7724-CFE6-90DD9B63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66" y="845419"/>
            <a:ext cx="1854827" cy="4234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60F7F-EA3C-E2FA-59A0-5EBCE093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79" y="217988"/>
            <a:ext cx="8197114" cy="993775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 descr="A screenshot from Workday of the Service line information on an order.">
            <a:extLst>
              <a:ext uri="{FF2B5EF4-FFF2-40B4-BE49-F238E27FC236}">
                <a16:creationId xmlns:a16="http://schemas.microsoft.com/office/drawing/2014/main" id="{C3ED51DF-5393-0A4F-0369-5DAE2B5F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69" y="850106"/>
            <a:ext cx="1854827" cy="42293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 descr="Highlight box over the Invoiced amount.">
                <a:extLst>
                  <a:ext uri="{FF2B5EF4-FFF2-40B4-BE49-F238E27FC236}">
                    <a16:creationId xmlns:a16="http://schemas.microsoft.com/office/drawing/2014/main" id="{094FBC1D-BC71-EA59-968F-4D6D4FD16CAC}"/>
                  </a:ext>
                </a:extLst>
              </p14:cNvPr>
              <p14:cNvContentPartPr/>
              <p14:nvPr/>
            </p14:nvContentPartPr>
            <p14:xfrm>
              <a:off x="2569139" y="3947829"/>
              <a:ext cx="1001627" cy="977683"/>
            </p14:xfrm>
          </p:contentPart>
        </mc:Choice>
        <mc:Fallback xmlns="">
          <p:pic>
            <p:nvPicPr>
              <p:cNvPr id="8" name="Ink 7" descr="Highlight box over the Invoiced amount.">
                <a:extLst>
                  <a:ext uri="{FF2B5EF4-FFF2-40B4-BE49-F238E27FC236}">
                    <a16:creationId xmlns:a16="http://schemas.microsoft.com/office/drawing/2014/main" id="{094FBC1D-BC71-EA59-968F-4D6D4FD16C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1150" y="3929837"/>
                <a:ext cx="1037245" cy="101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8CD918-6B48-F3B6-4BCE-FCACA05D8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-65429" y="934586"/>
              <a:ext cx="11906" cy="11906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8CD918-6B48-F3B6-4BCE-FCACA05D8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660729" y="339286"/>
                <a:ext cx="1190600" cy="11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 descr="Highlight box over the Ordered amount.">
                <a:extLst>
                  <a:ext uri="{FF2B5EF4-FFF2-40B4-BE49-F238E27FC236}">
                    <a16:creationId xmlns:a16="http://schemas.microsoft.com/office/drawing/2014/main" id="{7A32D6C9-0042-F67A-5152-F93AAD38D5C9}"/>
                  </a:ext>
                </a:extLst>
              </p14:cNvPr>
              <p14:cNvContentPartPr/>
              <p14:nvPr/>
            </p14:nvContentPartPr>
            <p14:xfrm>
              <a:off x="2459201" y="2248899"/>
              <a:ext cx="1221505" cy="977683"/>
            </p14:xfrm>
          </p:contentPart>
        </mc:Choice>
        <mc:Fallback xmlns="">
          <p:pic>
            <p:nvPicPr>
              <p:cNvPr id="16" name="Ink 15" descr="Highlight box over the Ordered amount.">
                <a:extLst>
                  <a:ext uri="{FF2B5EF4-FFF2-40B4-BE49-F238E27FC236}">
                    <a16:creationId xmlns:a16="http://schemas.microsoft.com/office/drawing/2014/main" id="{7A32D6C9-0042-F67A-5152-F93AAD38D5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1206" y="2230900"/>
                <a:ext cx="1257135" cy="10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1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1AB610-811E-B9FA-E042-349E7A5D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46" y="281052"/>
            <a:ext cx="7573743" cy="579931"/>
          </a:xfrm>
        </p:spPr>
        <p:txBody>
          <a:bodyPr/>
          <a:lstStyle/>
          <a:p>
            <a:r>
              <a:rPr lang="en-US"/>
              <a:t>Common Purchase Order Issues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D73EAF-4775-A2B9-A41D-DCFFA1430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14626"/>
              </p:ext>
            </p:extLst>
          </p:nvPr>
        </p:nvGraphicFramePr>
        <p:xfrm>
          <a:off x="551946" y="884530"/>
          <a:ext cx="7811508" cy="42589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4446">
                  <a:extLst>
                    <a:ext uri="{9D8B030D-6E8A-4147-A177-3AD203B41FA5}">
                      <a16:colId xmlns:a16="http://schemas.microsoft.com/office/drawing/2014/main" val="2603702725"/>
                    </a:ext>
                  </a:extLst>
                </a:gridCol>
                <a:gridCol w="2777062">
                  <a:extLst>
                    <a:ext uri="{9D8B030D-6E8A-4147-A177-3AD203B41FA5}">
                      <a16:colId xmlns:a16="http://schemas.microsoft.com/office/drawing/2014/main" val="2408756604"/>
                    </a:ext>
                  </a:extLst>
                </a:gridCol>
              </a:tblGrid>
              <a:tr h="582592">
                <a:tc>
                  <a:txBody>
                    <a:bodyPr/>
                    <a:lstStyle/>
                    <a:p>
                      <a:pPr marL="457200" lvl="1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 dirty="0">
                          <a:latin typeface="Open Sans"/>
                          <a:ea typeface="Open Sans"/>
                          <a:cs typeface="Open Sans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080561"/>
                  </a:ext>
                </a:extLst>
              </a:tr>
              <a:tr h="1111640"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600" b="1" dirty="0">
                          <a:latin typeface="Open Sans"/>
                          <a:ea typeface="Open Sans"/>
                          <a:cs typeface="Open Sans"/>
                        </a:rPr>
                        <a:t>Purchase Order is out of funds: </a:t>
                      </a:r>
                    </a:p>
                    <a:p>
                      <a:pPr marL="457200" lvl="1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</a:rPr>
                        <a:t>Quantity/Amount </a:t>
                      </a: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</a:rPr>
                        <a:t>Invoiced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</a:rPr>
                        <a:t> greater than Quantity/Amount </a:t>
                      </a: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</a:rPr>
                        <a:t>Ordered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Submit Change 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056281"/>
                  </a:ext>
                </a:extLst>
              </a:tr>
              <a:tr h="696628"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</a:rPr>
                        <a:t>Quantity </a:t>
                      </a:r>
                      <a:r>
                        <a:rPr lang="en-US" sz="1600" b="1" i="1">
                          <a:latin typeface="Open Sans"/>
                          <a:ea typeface="Open Sans"/>
                          <a:cs typeface="Open Sans"/>
                        </a:rPr>
                        <a:t>Received</a:t>
                      </a: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</a:rPr>
                        <a:t> is zero (no receipt)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System Receiving by local Department/Unit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332330"/>
                  </a:ext>
                </a:extLst>
              </a:tr>
              <a:tr h="340903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</a:rPr>
                        <a:t>Purchase Order budget (</a:t>
                      </a:r>
                      <a:r>
                        <a:rPr lang="en-US" sz="1600" b="1" err="1">
                          <a:latin typeface="Open Sans"/>
                          <a:ea typeface="Open Sans"/>
                          <a:cs typeface="Open Sans"/>
                        </a:rPr>
                        <a:t>Worktags</a:t>
                      </a: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</a:rPr>
                        <a:t>) expired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Submit Change 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629875"/>
                  </a:ext>
                </a:extLst>
              </a:tr>
              <a:tr h="696628"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</a:rPr>
                        <a:t>Purchase Order with Goods Line instead of Service Line</a:t>
                      </a:r>
                    </a:p>
                    <a:p>
                      <a:pPr marL="742950" lvl="1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</a:rPr>
                        <a:t>Unit of measure used: “Lump Sum” or “Lot”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Submit Change 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240962"/>
                  </a:ext>
                </a:extLst>
              </a:tr>
              <a:tr h="69662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E8D3A2"/>
                          </a:solidFill>
                          <a:latin typeface="Open Sans"/>
                        </a:rPr>
                        <a:t>Obligation Amount Remaining is not zero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Submit Close PO request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069228"/>
                  </a:ext>
                </a:extLst>
              </a:tr>
            </a:tbl>
          </a:graphicData>
        </a:graphic>
      </p:graphicFrame>
      <p:sp>
        <p:nvSpPr>
          <p:cNvPr id="5" name="Action Button: Go Back or Previous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657CDC4-11F8-BDE2-3F4B-6DB643D02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3454" y="1671498"/>
            <a:ext cx="228600" cy="405019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67B45-4A86-23DD-D52E-17912276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272650"/>
            <a:ext cx="8184662" cy="993775"/>
          </a:xfrm>
        </p:spPr>
        <p:txBody>
          <a:bodyPr/>
          <a:lstStyle/>
          <a:p>
            <a:r>
              <a:rPr lang="en-US"/>
              <a:t>How do I update my Purchase Orders?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7E9F3-6ECF-0469-556D-3A6BECAD1F79}"/>
              </a:ext>
            </a:extLst>
          </p:cNvPr>
          <p:cNvSpPr txBox="1"/>
          <p:nvPr/>
        </p:nvSpPr>
        <p:spPr>
          <a:xfrm>
            <a:off x="460375" y="1433158"/>
            <a:ext cx="6275160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0">
                <a:effectLst/>
                <a:latin typeface="Open Sans"/>
                <a:ea typeface="Open Sans"/>
                <a:cs typeface="Open Sans"/>
              </a:rPr>
              <a:t>Purchase Order Change/Close form:</a:t>
            </a:r>
          </a:p>
          <a:p>
            <a:endParaRPr lang="en-US" sz="16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https://uwconnect.uw.edu/finance?id=sc_cat_item&amp;sys_id=df0175731ba1b5d0cc990dc0604bcbed</a:t>
            </a:r>
            <a:endParaRPr lang="en-US" u="sng">
              <a:solidFill>
                <a:schemeClr val="accent1"/>
              </a:solidFill>
            </a:endParaRPr>
          </a:p>
        </p:txBody>
      </p:sp>
      <p:pic>
        <p:nvPicPr>
          <p:cNvPr id="9" name="Picture 8" descr="Screenshot of the Purchase Order - Change or Close form in the UW Connect Finance Portal.">
            <a:extLst>
              <a:ext uri="{FF2B5EF4-FFF2-40B4-BE49-F238E27FC236}">
                <a16:creationId xmlns:a16="http://schemas.microsoft.com/office/drawing/2014/main" id="{E5453254-06D9-21EE-CB4B-B3EF5B4C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03" y="2677110"/>
            <a:ext cx="4032662" cy="22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74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57AA6-640F-2C3F-6D31-B5F2204A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1" y="118326"/>
            <a:ext cx="8197114" cy="723428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5ADAE-4ACD-D161-A178-D9D5BB1023ED}"/>
              </a:ext>
            </a:extLst>
          </p:cNvPr>
          <p:cNvSpPr txBox="1"/>
          <p:nvPr/>
        </p:nvSpPr>
        <p:spPr>
          <a:xfrm>
            <a:off x="363988" y="856836"/>
            <a:ext cx="5125778" cy="40703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Procurement</a:t>
            </a:r>
            <a:r>
              <a:rPr lang="en-US" sz="1600" b="1">
                <a:latin typeface="Open Sans"/>
                <a:ea typeface="Open Sans"/>
                <a:cs typeface="Open Sans"/>
              </a:rPr>
              <a:t> </a:t>
            </a:r>
            <a:r>
              <a:rPr lang="en-US" b="1">
                <a:latin typeface="Open Sans"/>
                <a:ea typeface="Open Sans"/>
                <a:cs typeface="Open Sans"/>
              </a:rPr>
              <a:t>Services</a:t>
            </a:r>
            <a:r>
              <a:rPr lang="en-US" sz="1600" b="1">
                <a:latin typeface="Open Sans"/>
                <a:ea typeface="Open Sans"/>
                <a:cs typeface="Open Sans"/>
              </a:rPr>
              <a:t> </a:t>
            </a:r>
            <a:r>
              <a:rPr lang="en-US" b="1">
                <a:latin typeface="Open Sans"/>
                <a:ea typeface="Open Sans"/>
                <a:cs typeface="Open Sans"/>
              </a:rPr>
              <a:t>Website</a:t>
            </a:r>
            <a:r>
              <a:rPr lang="en-US" sz="1600" b="1">
                <a:latin typeface="Open Sans"/>
                <a:ea typeface="Open Sans"/>
                <a:cs typeface="Open Sans"/>
              </a:rPr>
              <a:t>:</a:t>
            </a: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How to Buy: </a:t>
            </a:r>
          </a:p>
          <a:p>
            <a:pPr marL="283845"/>
            <a:r>
              <a:rPr lang="en-US" sz="1400">
                <a:solidFill>
                  <a:schemeClr val="accent1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https://finance.uw.edu/ps/how-to-buy</a:t>
            </a:r>
            <a:r>
              <a:rPr lang="en-US" sz="140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How to Pay: </a:t>
            </a:r>
          </a:p>
          <a:p>
            <a:pPr marL="283845"/>
            <a:r>
              <a:rPr lang="en-US" sz="1400" u="sng">
                <a:solidFill>
                  <a:schemeClr val="accent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https://finance.uw.edu/ps/how-pay/invoicing</a:t>
            </a:r>
            <a:endParaRPr lang="en-US" sz="1400" u="sng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Workday Invoicing:</a:t>
            </a:r>
          </a:p>
          <a:p>
            <a:pPr marL="283845"/>
            <a:r>
              <a:rPr lang="en-US" sz="1400" u="sng">
                <a:solidFill>
                  <a:schemeClr val="accent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https://finance.uw.edu/ps/how-pay/invoicing</a:t>
            </a: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System Receiving:</a:t>
            </a:r>
            <a:endParaRPr lang="en-US" sz="1400">
              <a:latin typeface="Open Sans"/>
              <a:ea typeface="Open Sans"/>
              <a:cs typeface="Open Sans"/>
            </a:endParaRPr>
          </a:p>
          <a:p>
            <a:pPr marL="285750" lvl="1"/>
            <a:r>
              <a:rPr lang="en-US" sz="1400"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https://finance.uw.edu/ps/how-to-pay/receiving</a:t>
            </a: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Procurement Resource List:</a:t>
            </a:r>
            <a:endParaRPr lang="en-US" sz="1400">
              <a:latin typeface="Open Sans"/>
              <a:ea typeface="Open Sans"/>
              <a:cs typeface="Open Sans"/>
            </a:endParaRPr>
          </a:p>
          <a:p>
            <a:pPr marL="283845"/>
            <a:r>
              <a:rPr lang="en-US" sz="1400" u="sng">
                <a:solidFill>
                  <a:schemeClr val="accent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https://finance.uw.edu/ps/resources/resourcelist</a:t>
            </a:r>
            <a:endParaRPr lang="en-US" sz="1400" u="sng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Subject Matter Experts:</a:t>
            </a:r>
          </a:p>
          <a:p>
            <a:pPr marL="283845"/>
            <a:r>
              <a:rPr lang="en-US" sz="1400" u="sng">
                <a:solidFill>
                  <a:schemeClr val="accent1"/>
                </a:solidFill>
                <a:latin typeface="Open Sans"/>
                <a:ea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https://finance.uw.edu/ps/contact-us/subject-matter-experts</a:t>
            </a:r>
            <a:endParaRPr lang="en-US" sz="1400" u="sng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1">
                <a:latin typeface="Open Sans"/>
                <a:ea typeface="Open Sans"/>
                <a:cs typeface="Open Sans"/>
              </a:rPr>
              <a:t>Reporting Tools:</a:t>
            </a:r>
          </a:p>
          <a:p>
            <a:pPr marL="283845" lvl="1"/>
            <a:r>
              <a:rPr lang="en-US" sz="1400" u="sng">
                <a:solidFill>
                  <a:schemeClr val="accent1"/>
                </a:solidFill>
                <a:latin typeface="Open Sans"/>
                <a:ea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https://finance.uw.edu/ps/reporting-tools</a:t>
            </a:r>
          </a:p>
          <a:p>
            <a:pPr marL="569595" lvl="1" indent="-285750">
              <a:buFont typeface="Wingdings"/>
              <a:buChar char="Ø"/>
            </a:pPr>
            <a:endParaRPr lang="en-US" sz="1400" u="sng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/>
              <a:buChar char="Ø"/>
            </a:pPr>
            <a:endParaRPr lang="en-US" sz="1400" u="sng">
              <a:solidFill>
                <a:schemeClr val="accen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6" descr="Procurement Services website.">
            <a:extLst>
              <a:ext uri="{FF2B5EF4-FFF2-40B4-BE49-F238E27FC236}">
                <a16:creationId xmlns:a16="http://schemas.microsoft.com/office/drawing/2014/main" id="{6B97EF2E-77B8-7858-09B2-E4AD0A722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141" y="1700735"/>
            <a:ext cx="2906744" cy="13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09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9AA04B-8D37-6D63-CC93-47B1FABB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A9131B6-B1D6-69C5-BFEA-1BBD5885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Uni Sans"/>
              </a:rPr>
              <a:t>Creating the </a:t>
            </a:r>
            <a:r>
              <a:rPr lang="en-US">
                <a:latin typeface="Uni Sans"/>
                <a:cs typeface="Calibri"/>
              </a:rPr>
              <a:t>Requisition - </a:t>
            </a:r>
            <a:r>
              <a:rPr lang="en-US">
                <a:latin typeface="Uni Sans"/>
              </a:rPr>
              <a:t>REMINDER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10BDA-4C03-55B2-06A6-821580869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>
                <a:latin typeface="Open Sans"/>
                <a:ea typeface="Open Sans"/>
                <a:cs typeface="Open Sans"/>
              </a:rPr>
              <a:t>Selecting the correct supplier:</a:t>
            </a:r>
          </a:p>
          <a:p>
            <a:pPr>
              <a:buFont typeface="Arial"/>
              <a:buChar char="•"/>
            </a:pPr>
            <a:r>
              <a:rPr lang="en-US" sz="1800">
                <a:latin typeface="Open Sans"/>
                <a:ea typeface="Open Sans"/>
                <a:cs typeface="Open Sans"/>
              </a:rPr>
              <a:t>PO will be submitted to the incorrect supplier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Payment goes to incorrect supplier </a:t>
            </a:r>
          </a:p>
          <a:p>
            <a:pPr lvl="2">
              <a:buFont typeface="Wingdings"/>
              <a:buChar char="§"/>
            </a:pPr>
            <a:r>
              <a:rPr lang="en-US" sz="1600">
                <a:latin typeface="Open Sans"/>
                <a:ea typeface="Open Sans"/>
                <a:cs typeface="Open Sans"/>
              </a:rPr>
              <a:t>Getting the funds back</a:t>
            </a:r>
          </a:p>
          <a:p>
            <a:pPr lvl="2">
              <a:buFont typeface="Wingdings"/>
              <a:buChar char="§"/>
            </a:pPr>
            <a:r>
              <a:rPr lang="en-US" sz="1600">
                <a:latin typeface="Open Sans"/>
                <a:ea typeface="Open Sans"/>
                <a:cs typeface="Open Sans"/>
              </a:rPr>
              <a:t>Cancelling and creating RQ with correct supplier; you lose time</a:t>
            </a:r>
            <a:endParaRPr lang="en-US" sz="1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DF1E7-9978-24B6-F821-9E40D8A70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Uni Sans"/>
              </a:rPr>
              <a:t>Selecting the Supplier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0A7CC-D65E-8C39-15FE-868E5F47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E808D-068C-6DE9-9970-F3664104E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609" y="1812239"/>
            <a:ext cx="8177742" cy="2561727"/>
          </a:xfrm>
        </p:spPr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What is a Purchase Order?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Overview of Purchase Order Elements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>
                <a:latin typeface="Open Sans"/>
                <a:ea typeface="Open Sans"/>
                <a:cs typeface="Open Sans"/>
              </a:rPr>
              <a:t>Purchase Order Header Elements</a:t>
            </a:r>
          </a:p>
          <a:p>
            <a:pPr lvl="1">
              <a:buFont typeface="Courier New"/>
              <a:buChar char="o"/>
            </a:pPr>
            <a:r>
              <a:rPr lang="en-US">
                <a:latin typeface="Open Sans"/>
                <a:ea typeface="Open Sans"/>
                <a:cs typeface="Open Sans"/>
              </a:rPr>
              <a:t>Purchase Order Line Detail Elements</a:t>
            </a:r>
          </a:p>
          <a:p>
            <a:pPr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Managing your Purchase Orders</a:t>
            </a:r>
          </a:p>
          <a:p>
            <a:pPr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Troubleshooting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3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FD0E7-577B-D94A-5581-6EC5AD44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2 KEY TAKE AWAYS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0F82B-7A1C-7B3D-6045-EB1587A66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buFont typeface="Arial"/>
              <a:buChar char="•"/>
            </a:pPr>
            <a:r>
              <a:rPr lang="en-US" sz="2800">
                <a:latin typeface="Open Sans"/>
                <a:ea typeface="Open Sans"/>
                <a:cs typeface="Open Sans"/>
              </a:rPr>
              <a:t>Where to locate Elements of the PO</a:t>
            </a:r>
            <a:endParaRPr lang="en-US" sz="2800"/>
          </a:p>
          <a:p>
            <a:pPr>
              <a:buFont typeface="Arial"/>
              <a:buChar char="•"/>
            </a:pPr>
            <a:endParaRPr lang="en-US" sz="2800"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2800">
                <a:latin typeface="Open Sans"/>
                <a:ea typeface="Open Sans"/>
                <a:cs typeface="Open Sans"/>
              </a:rPr>
              <a:t>Recognize the Element and if management actions are needed</a:t>
            </a:r>
          </a:p>
          <a:p>
            <a:pPr>
              <a:buFont typeface="Arial"/>
              <a:buChar char="•"/>
            </a:pPr>
            <a:endParaRPr lang="en-US"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endParaRPr lang="en-US"/>
          </a:p>
          <a:p>
            <a:pPr lvl="1">
              <a:buFont typeface="Courier New"/>
              <a:buChar char="o"/>
            </a:pPr>
            <a:endParaRPr lang="en-US"/>
          </a:p>
          <a:p>
            <a:pPr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23" y="371510"/>
            <a:ext cx="8197114" cy="738281"/>
          </a:xfrm>
        </p:spPr>
        <p:txBody>
          <a:bodyPr/>
          <a:lstStyle/>
          <a:p>
            <a:r>
              <a:rPr lang="en-US"/>
              <a:t>What is a Purchase Order?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5521" y="2447996"/>
            <a:ext cx="7877747" cy="2192122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1400"/>
              </a:spcBef>
              <a:spcAft>
                <a:spcPts val="100"/>
              </a:spcAft>
              <a:buNone/>
            </a:pPr>
            <a:r>
              <a:rPr lang="en-US" sz="1800" b="0" i="0">
                <a:effectLst/>
                <a:latin typeface="Open Sans"/>
                <a:ea typeface="Open Sans"/>
                <a:cs typeface="Open Sans"/>
              </a:rPr>
              <a:t>A </a:t>
            </a:r>
            <a:r>
              <a:rPr lang="en-US" sz="1800" b="0">
                <a:latin typeface="Open Sans"/>
                <a:ea typeface="Open Sans"/>
                <a:cs typeface="Open Sans"/>
              </a:rPr>
              <a:t>Purchase</a:t>
            </a:r>
            <a:r>
              <a:rPr lang="en-US" sz="1800" b="0" i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en-US" sz="1800" b="0">
                <a:latin typeface="Open Sans"/>
                <a:ea typeface="Open Sans"/>
                <a:cs typeface="Open Sans"/>
              </a:rPr>
              <a:t>Order</a:t>
            </a:r>
            <a:r>
              <a:rPr lang="en-US" sz="1800" b="0" i="0">
                <a:effectLst/>
                <a:latin typeface="Open Sans"/>
                <a:ea typeface="Open Sans"/>
                <a:cs typeface="Open Sans"/>
              </a:rPr>
              <a:t> performs the following functions:</a:t>
            </a:r>
            <a:endParaRPr lang="en-US" sz="1800"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Internal documentation of budget, and compliance approvals</a:t>
            </a:r>
            <a:endParaRPr lang="en-US"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A commitment of funds to a supplier or entity to purchase goods/services</a:t>
            </a:r>
            <a:endParaRPr lang="en-US"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A legally binding contract that outlines the terms and conditions between the parties (UW and the Supplier)</a:t>
            </a:r>
            <a:endParaRPr lang="en-US"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An internal mechanism to manage </a:t>
            </a:r>
            <a:r>
              <a:rPr lang="en-US" sz="1600" b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your purchase. </a:t>
            </a:r>
            <a:endParaRPr lang="en-US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BC6AD-B816-50ED-80AC-692C6D62242E}"/>
              </a:ext>
            </a:extLst>
          </p:cNvPr>
          <p:cNvSpPr txBox="1"/>
          <p:nvPr/>
        </p:nvSpPr>
        <p:spPr>
          <a:xfrm>
            <a:off x="445045" y="1412276"/>
            <a:ext cx="5797356" cy="6771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know? 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A Purchase Order is </a:t>
            </a:r>
            <a:r>
              <a:rPr lang="en-US" i="1">
                <a:latin typeface="Open Sans"/>
                <a:ea typeface="Open Sans"/>
                <a:cs typeface="Open Sans"/>
              </a:rPr>
              <a:t>not</a:t>
            </a:r>
            <a:r>
              <a:rPr lang="en-US">
                <a:latin typeface="Open Sans"/>
                <a:ea typeface="Open Sans"/>
                <a:cs typeface="Open Sans"/>
              </a:rPr>
              <a:t>: an invoice payment request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673DDAD-1563-7F2B-E3E2-9632C2B95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3610" y="2066226"/>
            <a:ext cx="390704" cy="3926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6D2F0C-6961-6977-6BBC-6D537BE7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Purchase Order Header Elements</a:t>
            </a:r>
          </a:p>
        </p:txBody>
      </p:sp>
    </p:spTree>
    <p:extLst>
      <p:ext uri="{BB962C8B-B14F-4D97-AF65-F5344CB8AC3E}">
        <p14:creationId xmlns:p14="http://schemas.microsoft.com/office/powerpoint/2010/main" val="185097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5228BB-8722-8214-DF10-DF196F6E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Purchase Order Header Elements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710D72-D619-73AB-0F88-717959E30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Purchase Order # </a:t>
            </a:r>
            <a:endParaRPr lang="en-US" sz="1600"/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used for tracking, invoicing and identification of the order to the supplier</a:t>
            </a:r>
            <a:endParaRPr lang="en-US" sz="1600" b="0"/>
          </a:p>
          <a:p>
            <a:pPr marL="0" indent="0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Purchase Order Version</a:t>
            </a:r>
            <a:endParaRPr lang="en-US" sz="1600"/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Displays when there has been a purchase order change to the original PO.</a:t>
            </a:r>
            <a:endParaRPr lang="en-US" sz="1600" b="0"/>
          </a:p>
          <a:p>
            <a:pPr marL="0" indent="0">
              <a:buNone/>
            </a:pPr>
            <a:r>
              <a:rPr lang="en-US" sz="1600">
                <a:latin typeface="Open Sans"/>
                <a:ea typeface="Open Sans"/>
                <a:cs typeface="Open Sans"/>
              </a:rPr>
              <a:t>Change Order Reason</a:t>
            </a:r>
            <a:endParaRPr lang="en-US" sz="1600"/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Reason: short header of WHAT type of Change Order was processed</a:t>
            </a:r>
          </a:p>
          <a:p>
            <a:pPr>
              <a:buFont typeface="Arial"/>
              <a:buChar char="•"/>
            </a:pPr>
            <a:r>
              <a:rPr lang="en-US" sz="1600" b="0">
                <a:latin typeface="Open Sans"/>
                <a:ea typeface="Open Sans"/>
                <a:cs typeface="Open Sans"/>
              </a:rPr>
              <a:t>Comments: short description of WHY the change order was needed </a:t>
            </a:r>
          </a:p>
          <a:p>
            <a:pPr marL="0" indent="0">
              <a:buNone/>
            </a:pPr>
            <a:r>
              <a:rPr lang="en-US">
                <a:latin typeface="Open Sans"/>
                <a:ea typeface="Open Sans"/>
                <a:cs typeface="Open Sans"/>
              </a:rPr>
              <a:t> 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D0744-37A4-A433-DDF8-804EBF19E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b="1"/>
              <a:t>LIVE PURCHASE ORDER: PO-0100094318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3026EC-E73A-338E-6DAF-48C9AD6D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Purchase Order Header Elements Continued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7630D8-7599-4762-392B-E414E3F4D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609" y="2136618"/>
            <a:ext cx="8177742" cy="25714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>
                <a:latin typeface="Open Sans"/>
                <a:ea typeface="Open Sans"/>
                <a:cs typeface="Open Sans"/>
              </a:rPr>
              <a:t>Purchase Order Status: </a:t>
            </a:r>
            <a:endParaRPr lang="en-US" sz="1800"/>
          </a:p>
          <a:p>
            <a:pPr marL="287655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In Progress</a:t>
            </a:r>
          </a:p>
          <a:p>
            <a:pPr marL="287655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Approved</a:t>
            </a:r>
          </a:p>
          <a:p>
            <a:pPr marL="287655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Issued</a:t>
            </a:r>
          </a:p>
          <a:p>
            <a:pPr marL="287655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Change Order in Progress</a:t>
            </a:r>
          </a:p>
          <a:p>
            <a:pPr marL="287655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Closed</a:t>
            </a:r>
          </a:p>
          <a:p>
            <a:pPr marL="287655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Cancelled</a:t>
            </a:r>
          </a:p>
          <a:p>
            <a:pPr marL="0" indent="0">
              <a:buNone/>
            </a:pPr>
            <a:r>
              <a:rPr lang="en-US" sz="1800">
                <a:latin typeface="Open Sans"/>
                <a:ea typeface="Open Sans"/>
                <a:cs typeface="Open Sans"/>
              </a:rPr>
              <a:t>Invoice Status | Receiving Status:</a:t>
            </a:r>
          </a:p>
          <a:p>
            <a:pPr marL="228600" indent="-171450">
              <a:buFont typeface="Arial"/>
              <a:buChar char="•"/>
            </a:pPr>
            <a:r>
              <a:rPr lang="en-US" sz="1400" b="0">
                <a:latin typeface="Open Sans"/>
                <a:ea typeface="Open Sans"/>
                <a:cs typeface="Open Sans"/>
              </a:rPr>
              <a:t>indicates if invoicing or receiving have been performed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A9541-792E-AEB4-7255-D02483DA7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2000" b="1">
                <a:latin typeface="Uni Sans"/>
              </a:rPr>
              <a:t>LIVE PURCHASE ORDER: PO-0100094318 &amp; PO-0100083652</a:t>
            </a:r>
          </a:p>
        </p:txBody>
      </p:sp>
    </p:spTree>
    <p:extLst>
      <p:ext uri="{BB962C8B-B14F-4D97-AF65-F5344CB8AC3E}">
        <p14:creationId xmlns:p14="http://schemas.microsoft.com/office/powerpoint/2010/main" val="7859614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1078</Words>
  <Application>Microsoft Office PowerPoint</Application>
  <PresentationFormat>On-screen Show (16:9)</PresentationFormat>
  <Paragraphs>183</Paragraphs>
  <Slides>27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Aptos</vt:lpstr>
      <vt:lpstr>Arial</vt:lpstr>
      <vt:lpstr>Arial,Sans-Serif</vt:lpstr>
      <vt:lpstr>Calibri</vt:lpstr>
      <vt:lpstr>Courier New</vt:lpstr>
      <vt:lpstr>Courier New,monospace</vt:lpstr>
      <vt:lpstr>Encode Sans Normal Black</vt:lpstr>
      <vt:lpstr>Lucida Grande</vt:lpstr>
      <vt:lpstr>Open Sans</vt:lpstr>
      <vt:lpstr>Open Sans Light</vt:lpstr>
      <vt:lpstr>Uni Sans</vt:lpstr>
      <vt:lpstr>Wingdings</vt:lpstr>
      <vt:lpstr>Custom Design</vt:lpstr>
      <vt:lpstr>2_Custom Design</vt:lpstr>
      <vt:lpstr>1_Custom Design</vt:lpstr>
      <vt:lpstr>Purchase Orders in Workday</vt:lpstr>
      <vt:lpstr>PURCHASE ORDER PROCESS</vt:lpstr>
      <vt:lpstr>Creating the Requisition - REMINDER</vt:lpstr>
      <vt:lpstr>AGENDA</vt:lpstr>
      <vt:lpstr>2 KEY TAKE AWAYS</vt:lpstr>
      <vt:lpstr>What is a Purchase Order?</vt:lpstr>
      <vt:lpstr>Purchase Order Header Elements</vt:lpstr>
      <vt:lpstr>Purchase Order Header Elements  </vt:lpstr>
      <vt:lpstr>Purchase Order Header Elements Continued</vt:lpstr>
      <vt:lpstr>More Purchase Order Header Elements</vt:lpstr>
      <vt:lpstr>Purchase Order Line Detail Elements</vt:lpstr>
      <vt:lpstr>Purchase Order Line Detail Elements Information</vt:lpstr>
      <vt:lpstr>Purchase Order Line Detail Elements Continued</vt:lpstr>
      <vt:lpstr>More Purchase Order Line Detail Elements</vt:lpstr>
      <vt:lpstr>The PO Our Suppliers See</vt:lpstr>
      <vt:lpstr>Live Demo  – View PO in Workday</vt:lpstr>
      <vt:lpstr>Manage Purchase Orders in Workday </vt:lpstr>
      <vt:lpstr>Purchase Order Management</vt:lpstr>
      <vt:lpstr>Managing your Purchase Orders</vt:lpstr>
      <vt:lpstr>Managing your Purchase Order – Order and Invoices</vt:lpstr>
      <vt:lpstr>Managing your Purchase Order – Wrap Up</vt:lpstr>
      <vt:lpstr>Managing your Purchase Orders – Why Important</vt:lpstr>
      <vt:lpstr>Example</vt:lpstr>
      <vt:lpstr>Common Purchase Order Issues</vt:lpstr>
      <vt:lpstr>How do I update my Purchase Orders?</vt:lpstr>
      <vt:lpstr>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3</cp:revision>
  <dcterms:created xsi:type="dcterms:W3CDTF">2014-10-14T00:51:43Z</dcterms:created>
  <dcterms:modified xsi:type="dcterms:W3CDTF">2025-09-29T18:14:36Z</dcterms:modified>
</cp:coreProperties>
</file>